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79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D5DEC1-91E9-4AD5-A1B8-9FCB82266366}" type="datetimeFigureOut">
              <a:rPr lang="en-GB" smtClean="0"/>
              <a:t>23/12/2015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187510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D5DEC1-91E9-4AD5-A1B8-9FCB82266366}" type="datetimeFigureOut">
              <a:rPr lang="en-GB" smtClean="0"/>
              <a:t>23/12/2015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849878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D5DEC1-91E9-4AD5-A1B8-9FCB82266366}" type="datetimeFigureOut">
              <a:rPr lang="en-GB" smtClean="0"/>
              <a:t>23/12/2015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64377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D5DEC1-91E9-4AD5-A1B8-9FCB82266366}" type="datetimeFigureOut">
              <a:rPr lang="en-GB" smtClean="0"/>
              <a:t>23/12/2015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257843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5DEC1-91E9-4AD5-A1B8-9FCB82266366}" type="datetimeFigureOut">
              <a:rPr lang="en-GB" smtClean="0"/>
              <a:t>23/12/2015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194182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D5DEC1-91E9-4AD5-A1B8-9FCB82266366}" type="datetimeFigureOut">
              <a:rPr lang="en-GB" smtClean="0"/>
              <a:t>23/12/2015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137313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D5DEC1-91E9-4AD5-A1B8-9FCB82266366}" type="datetimeFigureOut">
              <a:rPr lang="en-GB" smtClean="0"/>
              <a:t>23/12/2015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310804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D5DEC1-91E9-4AD5-A1B8-9FCB82266366}" type="datetimeFigureOut">
              <a:rPr lang="en-GB" smtClean="0"/>
              <a:t>23/12/2015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372059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5DEC1-91E9-4AD5-A1B8-9FCB82266366}" type="datetimeFigureOut">
              <a:rPr lang="en-GB" smtClean="0"/>
              <a:t>23/12/2015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2390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5DEC1-91E9-4AD5-A1B8-9FCB82266366}" type="datetimeFigureOut">
              <a:rPr lang="en-GB" smtClean="0"/>
              <a:t>23/12/2015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136247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5DEC1-91E9-4AD5-A1B8-9FCB82266366}" type="datetimeFigureOut">
              <a:rPr lang="en-GB" smtClean="0"/>
              <a:t>23/12/2015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7D665B-9740-4D37-9000-35F0C98DBAF7}" type="slidenum">
              <a:rPr lang="en-GB" smtClean="0"/>
              <a:t>‹#›</a:t>
            </a:fld>
            <a:endParaRPr lang="en-GB"/>
          </a:p>
        </p:txBody>
      </p:sp>
    </p:spTree>
    <p:extLst>
      <p:ext uri="{BB962C8B-B14F-4D97-AF65-F5344CB8AC3E}">
        <p14:creationId xmlns:p14="http://schemas.microsoft.com/office/powerpoint/2010/main" val="31867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5DEC1-91E9-4AD5-A1B8-9FCB82266366}" type="datetimeFigureOut">
              <a:rPr lang="en-GB" smtClean="0"/>
              <a:t>23/12/2015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D665B-9740-4D37-9000-35F0C98DBAF7}" type="slidenum">
              <a:rPr lang="en-GB" smtClean="0"/>
              <a:t>‹#›</a:t>
            </a:fld>
            <a:endParaRPr lang="en-GB"/>
          </a:p>
        </p:txBody>
      </p:sp>
    </p:spTree>
    <p:extLst>
      <p:ext uri="{BB962C8B-B14F-4D97-AF65-F5344CB8AC3E}">
        <p14:creationId xmlns:p14="http://schemas.microsoft.com/office/powerpoint/2010/main" val="427908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mailto:resourcesfeedback@ocr.org.uk" TargetMode="External"/><Relationship Id="rId2" Type="http://schemas.openxmlformats.org/officeDocument/2006/relationships/hyperlink" Target="http://www.ocr.org.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evel Physics 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 y="0"/>
            <a:ext cx="9140316" cy="6858000"/>
          </a:xfrm>
          <a:prstGeom prst="rect">
            <a:avLst/>
          </a:prstGeom>
        </p:spPr>
      </p:pic>
      <p:sp>
        <p:nvSpPr>
          <p:cNvPr id="2" name="Title 1"/>
          <p:cNvSpPr>
            <a:spLocks noGrp="1"/>
          </p:cNvSpPr>
          <p:nvPr>
            <p:ph type="ctrTitle"/>
          </p:nvPr>
        </p:nvSpPr>
        <p:spPr>
          <a:xfrm>
            <a:off x="2267744" y="692696"/>
            <a:ext cx="6480720" cy="1470025"/>
          </a:xfrm>
        </p:spPr>
        <p:txBody>
          <a:bodyPr/>
          <a:lstStyle/>
          <a:p>
            <a:r>
              <a:rPr lang="en-GB" dirty="0" smtClean="0"/>
              <a:t>A Level Physics</a:t>
            </a:r>
            <a:endParaRPr lang="en-GB" dirty="0"/>
          </a:p>
        </p:txBody>
      </p:sp>
      <p:sp>
        <p:nvSpPr>
          <p:cNvPr id="3" name="Subtitle 2"/>
          <p:cNvSpPr>
            <a:spLocks noGrp="1"/>
          </p:cNvSpPr>
          <p:nvPr>
            <p:ph type="subTitle" idx="1"/>
          </p:nvPr>
        </p:nvSpPr>
        <p:spPr>
          <a:xfrm>
            <a:off x="2267744" y="1772816"/>
            <a:ext cx="6400800" cy="2388468"/>
          </a:xfrm>
        </p:spPr>
        <p:txBody>
          <a:bodyPr/>
          <a:lstStyle/>
          <a:p>
            <a:r>
              <a:rPr lang="en-GB" dirty="0" smtClean="0">
                <a:solidFill>
                  <a:srgbClr val="8379A4"/>
                </a:solidFill>
              </a:rPr>
              <a:t>Delivery Guide</a:t>
            </a:r>
            <a:endParaRPr lang="en-GB" dirty="0">
              <a:solidFill>
                <a:srgbClr val="8379A4"/>
              </a:solidFill>
            </a:endParaRPr>
          </a:p>
        </p:txBody>
      </p:sp>
    </p:spTree>
    <p:extLst>
      <p:ext uri="{BB962C8B-B14F-4D97-AF65-F5344CB8AC3E}">
        <p14:creationId xmlns:p14="http://schemas.microsoft.com/office/powerpoint/2010/main" val="212757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CR Oxford Cambridge and RS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162126"/>
            <a:ext cx="9144000" cy="751864"/>
          </a:xfrm>
        </p:spPr>
      </p:pic>
      <p:sp>
        <p:nvSpPr>
          <p:cNvPr id="5" name="Title 1"/>
          <p:cNvSpPr txBox="1">
            <a:spLocks/>
          </p:cNvSpPr>
          <p:nvPr/>
        </p:nvSpPr>
        <p:spPr>
          <a:xfrm>
            <a:off x="1475656" y="332656"/>
            <a:ext cx="648072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Modelling Decay of Charge</a:t>
            </a:r>
            <a:endParaRPr lang="en-GB" dirty="0"/>
          </a:p>
        </p:txBody>
      </p:sp>
      <p:sp>
        <p:nvSpPr>
          <p:cNvPr id="6" name="Subtitle 2"/>
          <p:cNvSpPr txBox="1">
            <a:spLocks/>
          </p:cNvSpPr>
          <p:nvPr/>
        </p:nvSpPr>
        <p:spPr>
          <a:xfrm>
            <a:off x="3275856" y="1772816"/>
            <a:ext cx="3168352" cy="23884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smtClean="0">
                <a:solidFill>
                  <a:srgbClr val="8379A4"/>
                </a:solidFill>
              </a:rPr>
              <a:t>Key Concepts</a:t>
            </a:r>
            <a:endParaRPr lang="en-GB" dirty="0">
              <a:solidFill>
                <a:srgbClr val="8379A4"/>
              </a:solidFill>
            </a:endParaRPr>
          </a:p>
        </p:txBody>
      </p:sp>
    </p:spTree>
    <p:extLst>
      <p:ext uri="{BB962C8B-B14F-4D97-AF65-F5344CB8AC3E}">
        <p14:creationId xmlns:p14="http://schemas.microsoft.com/office/powerpoint/2010/main" val="21325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75656" y="332656"/>
            <a:ext cx="648072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spcBef>
                <a:spcPct val="20000"/>
              </a:spcBef>
            </a:pPr>
            <a:r>
              <a:rPr lang="en-GB" dirty="0">
                <a:solidFill>
                  <a:srgbClr val="000000"/>
                </a:solidFill>
              </a:rPr>
              <a:t>Capacitor discharge</a:t>
            </a:r>
            <a:endParaRPr lang="en-GB" dirty="0">
              <a:solidFill>
                <a:srgbClr val="000000"/>
              </a:solidFill>
              <a:latin typeface="Myriad Pro" charset="0"/>
            </a:endParaRPr>
          </a:p>
        </p:txBody>
      </p:sp>
      <p:sp>
        <p:nvSpPr>
          <p:cNvPr id="6" name="Subtitle 2"/>
          <p:cNvSpPr txBox="1">
            <a:spLocks/>
          </p:cNvSpPr>
          <p:nvPr/>
        </p:nvSpPr>
        <p:spPr>
          <a:xfrm>
            <a:off x="971600" y="1772816"/>
            <a:ext cx="6912768" cy="36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0" hangingPunct="0">
              <a:buFont typeface="Arial" charset="0"/>
              <a:buChar char="•"/>
            </a:pPr>
            <a:r>
              <a:rPr lang="en-GB" dirty="0">
                <a:solidFill>
                  <a:srgbClr val="8379A4"/>
                </a:solidFill>
                <a:latin typeface="Myriad Pro" charset="0"/>
              </a:rPr>
              <a:t>Key equation</a:t>
            </a:r>
          </a:p>
          <a:p>
            <a:pPr eaLnBrk="0" hangingPunct="0">
              <a:buFont typeface="Arial" charset="0"/>
              <a:buChar char="•"/>
            </a:pPr>
            <a:endParaRPr lang="en-GB" dirty="0">
              <a:solidFill>
                <a:srgbClr val="8379A4"/>
              </a:solidFill>
              <a:latin typeface="Myriad Pro" charset="0"/>
            </a:endParaRPr>
          </a:p>
          <a:p>
            <a:pPr eaLnBrk="0" hangingPunct="0">
              <a:buFont typeface="Arial" charset="0"/>
              <a:buChar char="•"/>
            </a:pPr>
            <a:r>
              <a:rPr lang="en-GB" dirty="0" smtClean="0">
                <a:solidFill>
                  <a:srgbClr val="8379A4"/>
                </a:solidFill>
                <a:latin typeface="Myriad Pro" charset="0"/>
              </a:rPr>
              <a:t>Therefore</a:t>
            </a:r>
            <a:br>
              <a:rPr lang="en-GB" dirty="0" smtClean="0">
                <a:solidFill>
                  <a:srgbClr val="8379A4"/>
                </a:solidFill>
                <a:latin typeface="Myriad Pro" charset="0"/>
              </a:rPr>
            </a:br>
            <a:endParaRPr lang="en-GB" dirty="0" smtClean="0">
              <a:solidFill>
                <a:srgbClr val="8379A4"/>
              </a:solidFill>
              <a:latin typeface="Myriad Pro" charset="0"/>
            </a:endParaRPr>
          </a:p>
          <a:p>
            <a:pPr marL="450850" indent="-450850">
              <a:buFont typeface="Arial" charset="0"/>
              <a:buChar char="•"/>
            </a:pPr>
            <a:r>
              <a:rPr lang="en-GB" dirty="0">
                <a:solidFill>
                  <a:srgbClr val="8379A4"/>
                </a:solidFill>
              </a:rPr>
              <a:t>In this example, initial charge = 1000 </a:t>
            </a:r>
            <a:r>
              <a:rPr lang="en-GB" dirty="0">
                <a:solidFill>
                  <a:srgbClr val="8379A4"/>
                </a:solidFill>
                <a:sym typeface="Symbol" charset="0"/>
              </a:rPr>
              <a:t>   </a:t>
            </a:r>
            <a:r>
              <a:rPr lang="en-GB" dirty="0">
                <a:solidFill>
                  <a:srgbClr val="8379A4"/>
                </a:solidFill>
              </a:rPr>
              <a:t>C, CR of 5.0 s </a:t>
            </a:r>
            <a:r>
              <a:rPr lang="en-GB" dirty="0">
                <a:solidFill>
                  <a:srgbClr val="8379A4"/>
                </a:solidFill>
                <a:latin typeface="Myriad Pro" charset="0"/>
              </a:rPr>
              <a:t>and</a:t>
            </a:r>
            <a:r>
              <a:rPr lang="en-GB" dirty="0">
                <a:solidFill>
                  <a:srgbClr val="8379A4"/>
                </a:solidFill>
              </a:rPr>
              <a:t> </a:t>
            </a:r>
            <a:r>
              <a:rPr lang="en-GB" dirty="0">
                <a:solidFill>
                  <a:srgbClr val="8379A4"/>
                </a:solidFill>
                <a:sym typeface="Symbol" charset="0"/>
              </a:rPr>
              <a:t></a:t>
            </a:r>
            <a:r>
              <a:rPr lang="en-GB" dirty="0">
                <a:solidFill>
                  <a:srgbClr val="8379A4"/>
                </a:solidFill>
              </a:rPr>
              <a:t>t of 0.1 s.</a:t>
            </a:r>
          </a:p>
          <a:p>
            <a:pPr eaLnBrk="0" hangingPunct="0">
              <a:buFont typeface="Arial" charset="0"/>
              <a:buChar char="•"/>
            </a:pPr>
            <a:endParaRPr lang="en-GB" dirty="0">
              <a:solidFill>
                <a:srgbClr val="8379A4"/>
              </a:solidFill>
              <a:latin typeface="Myriad Pro" charset="0"/>
            </a:endParaRPr>
          </a:p>
          <a:p>
            <a:pPr marL="0" indent="0" eaLnBrk="0" hangingPunct="0">
              <a:buNone/>
            </a:pPr>
            <a:endParaRPr lang="en-GB" dirty="0">
              <a:latin typeface="Myriad Pro" charset="0"/>
            </a:endParaRPr>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844824"/>
            <a:ext cx="1900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852936"/>
            <a:ext cx="2116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endParaRPr lang="en-GB"/>
          </a:p>
        </p:txBody>
      </p:sp>
      <p:pic>
        <p:nvPicPr>
          <p:cNvPr id="9" name="Content Placeholder 3" descr="OCR Oxford Cambridge and RS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62126"/>
            <a:ext cx="9144000" cy="751864"/>
          </a:xfrm>
          <a:prstGeom prst="rect">
            <a:avLst/>
          </a:prstGeom>
        </p:spPr>
      </p:pic>
    </p:spTree>
    <p:extLst>
      <p:ext uri="{BB962C8B-B14F-4D97-AF65-F5344CB8AC3E}">
        <p14:creationId xmlns:p14="http://schemas.microsoft.com/office/powerpoint/2010/main" val="176932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982002382"/>
              </p:ext>
            </p:extLst>
          </p:nvPr>
        </p:nvGraphicFramePr>
        <p:xfrm>
          <a:off x="1835696" y="1196752"/>
          <a:ext cx="4468812" cy="2419350"/>
        </p:xfrm>
        <a:graphic>
          <a:graphicData uri="http://schemas.openxmlformats.org/drawingml/2006/table">
            <a:tbl>
              <a:tblPr/>
              <a:tblGrid>
                <a:gridCol w="1543050"/>
                <a:gridCol w="1546225"/>
                <a:gridCol w="1379537"/>
              </a:tblGrid>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t / s</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a:ln>
                            <a:noFill/>
                          </a:ln>
                          <a:solidFill>
                            <a:srgbClr val="FFFFFF"/>
                          </a:solidFill>
                          <a:effectLst/>
                          <a:latin typeface="Calibri" charset="0"/>
                          <a:ea typeface="ＭＳ Ｐゴシック" charset="0"/>
                          <a:cs typeface="Arial" charset="0"/>
                        </a:rPr>
                        <a:t>Q / </a:t>
                      </a:r>
                      <a:r>
                        <a:rPr kumimoji="0" lang="en-GB" sz="23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a:ln>
                            <a:noFill/>
                          </a:ln>
                          <a:solidFill>
                            <a:srgbClr val="FFFFFF"/>
                          </a:solidFill>
                          <a:effectLst/>
                          <a:latin typeface="Calibri" charset="0"/>
                          <a:ea typeface="ＭＳ Ｐゴシック" charset="0"/>
                          <a:cs typeface="Arial" charset="0"/>
                        </a:rPr>
                        <a:t>C</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Q / </a:t>
                      </a:r>
                      <a:r>
                        <a:rPr kumimoji="0" lang="en-GB" sz="23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a:ln>
                            <a:noFill/>
                          </a:ln>
                          <a:solidFill>
                            <a:srgbClr val="FFFFFF"/>
                          </a:solidFill>
                          <a:effectLst/>
                          <a:latin typeface="Calibri" charset="0"/>
                          <a:ea typeface="ＭＳ Ｐゴシック" charset="0"/>
                          <a:cs typeface="Arial" charset="0"/>
                        </a:rPr>
                        <a:t>C</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20</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1000</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0.1</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0.2</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0.3</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etc .........</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dirty="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dirty="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dirty="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dirty="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0" name="AutoShape 9"/>
          <p:cNvSpPr>
            <a:spLocks noChangeArrowheads="1"/>
          </p:cNvSpPr>
          <p:nvPr/>
        </p:nvSpPr>
        <p:spPr bwMode="auto">
          <a:xfrm>
            <a:off x="6372771" y="1628552"/>
            <a:ext cx="1727200" cy="1008062"/>
          </a:xfrm>
          <a:prstGeom prst="wedgeRoundRectCallout">
            <a:avLst>
              <a:gd name="adj1" fmla="val -74208"/>
              <a:gd name="adj2" fmla="val -32269"/>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This is the initial charge.</a:t>
            </a:r>
            <a:endParaRPr lang="en-US" sz="2000">
              <a:latin typeface="Myriad Pro" charset="0"/>
            </a:endParaRPr>
          </a:p>
        </p:txBody>
      </p:sp>
      <p:grpSp>
        <p:nvGrpSpPr>
          <p:cNvPr id="11" name="Group 10"/>
          <p:cNvGrpSpPr>
            <a:grpSpLocks/>
          </p:cNvGrpSpPr>
          <p:nvPr/>
        </p:nvGrpSpPr>
        <p:grpSpPr bwMode="auto">
          <a:xfrm>
            <a:off x="1980158" y="4005039"/>
            <a:ext cx="6035675" cy="1147763"/>
            <a:chOff x="2555875" y="4149725"/>
            <a:chExt cx="6035675" cy="1147763"/>
          </a:xfrm>
        </p:grpSpPr>
        <p:sp>
          <p:nvSpPr>
            <p:cNvPr id="12" name="AutoShape 10"/>
            <p:cNvSpPr>
              <a:spLocks noChangeArrowheads="1"/>
            </p:cNvSpPr>
            <p:nvPr/>
          </p:nvSpPr>
          <p:spPr bwMode="auto">
            <a:xfrm>
              <a:off x="2555875" y="4149725"/>
              <a:ext cx="6035675" cy="1147763"/>
            </a:xfrm>
            <a:prstGeom prst="wedgeRoundRectCallout">
              <a:avLst>
                <a:gd name="adj1" fmla="val -9991"/>
                <a:gd name="adj2" fmla="val -231583"/>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This shows the charge leaving capacitor in 0.1</a:t>
              </a:r>
              <a:r>
                <a:rPr lang="en-GB" sz="1000">
                  <a:latin typeface="Myriad Pro" charset="0"/>
                </a:rPr>
                <a:t> </a:t>
              </a:r>
              <a:r>
                <a:rPr lang="en-GB" sz="2000">
                  <a:latin typeface="Myriad Pro" charset="0"/>
                </a:rPr>
                <a:t>s.</a:t>
              </a:r>
            </a:p>
            <a:p>
              <a:pPr>
                <a:spcAft>
                  <a:spcPts val="1000"/>
                </a:spcAft>
              </a:pPr>
              <a:endParaRPr lang="en-GB" sz="2000">
                <a:latin typeface="Myriad Pro" charset="0"/>
              </a:endParaRPr>
            </a:p>
            <a:p>
              <a:endParaRPr lang="en-US" sz="2000">
                <a:latin typeface="Myriad Pro" charset="0"/>
              </a:endParaRPr>
            </a:p>
          </p:txBody>
        </p:sp>
        <p:pic>
          <p:nvPicPr>
            <p:cNvPr id="1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0576" y="4581128"/>
              <a:ext cx="4608512" cy="69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Content Placeholder 1"/>
          <p:cNvSpPr>
            <a:spLocks noGrp="1"/>
          </p:cNvSpPr>
          <p:nvPr>
            <p:ph idx="1"/>
          </p:nvPr>
        </p:nvSpPr>
        <p:spPr/>
        <p:txBody>
          <a:bodyPr/>
          <a:lstStyle/>
          <a:p>
            <a:endParaRPr lang="en-GB"/>
          </a:p>
        </p:txBody>
      </p:sp>
      <p:pic>
        <p:nvPicPr>
          <p:cNvPr id="14" name="Content Placeholder 3" descr="OCR Oxford Cambridge and RS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2126"/>
            <a:ext cx="9144000" cy="751864"/>
          </a:xfrm>
          <a:prstGeom prst="rect">
            <a:avLst/>
          </a:prstGeom>
        </p:spPr>
      </p:pic>
    </p:spTree>
    <p:extLst>
      <p:ext uri="{BB962C8B-B14F-4D97-AF65-F5344CB8AC3E}">
        <p14:creationId xmlns:p14="http://schemas.microsoft.com/office/powerpoint/2010/main" val="82216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255981571"/>
              </p:ext>
            </p:extLst>
          </p:nvPr>
        </p:nvGraphicFramePr>
        <p:xfrm>
          <a:off x="1475656" y="1201142"/>
          <a:ext cx="4468812" cy="2419350"/>
        </p:xfrm>
        <a:graphic>
          <a:graphicData uri="http://schemas.openxmlformats.org/drawingml/2006/table">
            <a:tbl>
              <a:tblPr/>
              <a:tblGrid>
                <a:gridCol w="1543050"/>
                <a:gridCol w="1546225"/>
                <a:gridCol w="1379537"/>
              </a:tblGrid>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t / s</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dirty="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dirty="0">
                          <a:ln>
                            <a:noFill/>
                          </a:ln>
                          <a:solidFill>
                            <a:srgbClr val="FFFFFF"/>
                          </a:solidFill>
                          <a:effectLst/>
                          <a:latin typeface="Calibri" charset="0"/>
                          <a:ea typeface="ＭＳ Ｐゴシック" charset="0"/>
                          <a:cs typeface="Arial" charset="0"/>
                        </a:rPr>
                        <a:t>Q / </a:t>
                      </a:r>
                      <a:r>
                        <a:rPr kumimoji="0" lang="en-GB" sz="2300" b="1" i="0" u="none" strike="noStrike" cap="none" normalizeH="0" baseline="0" dirty="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dirty="0">
                          <a:ln>
                            <a:noFill/>
                          </a:ln>
                          <a:solidFill>
                            <a:srgbClr val="FFFFFF"/>
                          </a:solidFill>
                          <a:effectLst/>
                          <a:latin typeface="Calibri" charset="0"/>
                          <a:ea typeface="ＭＳ Ｐゴシック" charset="0"/>
                          <a:cs typeface="Arial" charset="0"/>
                        </a:rPr>
                        <a:t>C</a:t>
                      </a:r>
                      <a:endParaRPr kumimoji="0" lang="en-GB" sz="2300" b="1" i="0" u="none" strike="noStrike" cap="none" normalizeH="0" baseline="0" dirty="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Q / </a:t>
                      </a:r>
                      <a:r>
                        <a:rPr kumimoji="0" lang="en-GB" sz="23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300" b="1" i="0" u="none" strike="noStrike" cap="none" normalizeH="0" baseline="0">
                          <a:ln>
                            <a:noFill/>
                          </a:ln>
                          <a:solidFill>
                            <a:srgbClr val="FFFFFF"/>
                          </a:solidFill>
                          <a:effectLst/>
                          <a:latin typeface="Calibri" charset="0"/>
                          <a:ea typeface="ＭＳ Ｐゴシック" charset="0"/>
                          <a:cs typeface="Arial" charset="0"/>
                        </a:rPr>
                        <a:t>C</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20</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1000</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0.1</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0.2</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0.3</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3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1" i="0" u="none" strike="noStrike" cap="none" normalizeH="0" baseline="0">
                          <a:ln>
                            <a:noFill/>
                          </a:ln>
                          <a:solidFill>
                            <a:srgbClr val="FFFFFF"/>
                          </a:solidFill>
                          <a:effectLst/>
                          <a:latin typeface="Calibri" charset="0"/>
                          <a:ea typeface="ＭＳ Ｐゴシック" charset="0"/>
                          <a:cs typeface="Arial" charset="0"/>
                        </a:rPr>
                        <a:t>etc .........</a:t>
                      </a:r>
                      <a:endParaRPr kumimoji="0" lang="en-GB" sz="2300" b="1" i="0" u="none" strike="noStrike" cap="none" normalizeH="0" baseline="0">
                        <a:ln>
                          <a:noFill/>
                        </a:ln>
                        <a:solidFill>
                          <a:srgbClr val="FFFFFF"/>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dirty="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dirty="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300" b="0" i="0" u="none" strike="noStrike" cap="none" normalizeH="0" baseline="0" dirty="0">
                          <a:ln>
                            <a:noFill/>
                          </a:ln>
                          <a:solidFill>
                            <a:srgbClr val="000000"/>
                          </a:solidFill>
                          <a:effectLst/>
                          <a:latin typeface="Calibri" charset="0"/>
                          <a:ea typeface="ＭＳ Ｐゴシック" charset="0"/>
                          <a:cs typeface="Arial" charset="0"/>
                        </a:rPr>
                        <a:t> </a:t>
                      </a:r>
                      <a:endParaRPr kumimoji="0" lang="en-GB" sz="2300" b="0" i="0" u="none" strike="noStrike" cap="none" normalizeH="0" baseline="0" dirty="0">
                        <a:ln>
                          <a:noFill/>
                        </a:ln>
                        <a:solidFill>
                          <a:srgbClr val="000000"/>
                        </a:solidFill>
                        <a:effectLst/>
                        <a:latin typeface="Arial" charset="0"/>
                        <a:ea typeface="ＭＳ Ｐゴシック" charset="0"/>
                        <a:cs typeface="Calibri" charset="0"/>
                      </a:endParaRPr>
                    </a:p>
                  </a:txBody>
                  <a:tcPr marL="130759" marR="13075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4" name="AutoShape 9"/>
          <p:cNvSpPr>
            <a:spLocks noChangeArrowheads="1"/>
          </p:cNvSpPr>
          <p:nvPr/>
        </p:nvSpPr>
        <p:spPr bwMode="auto">
          <a:xfrm>
            <a:off x="6012731" y="1632942"/>
            <a:ext cx="1727200" cy="1008062"/>
          </a:xfrm>
          <a:prstGeom prst="wedgeRoundRectCallout">
            <a:avLst>
              <a:gd name="adj1" fmla="val -74208"/>
              <a:gd name="adj2" fmla="val -32269"/>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This is the initial charge.</a:t>
            </a:r>
            <a:endParaRPr lang="en-US" sz="2000">
              <a:latin typeface="Myriad Pro" charset="0"/>
            </a:endParaRPr>
          </a:p>
        </p:txBody>
      </p:sp>
      <p:grpSp>
        <p:nvGrpSpPr>
          <p:cNvPr id="15" name="Group 14"/>
          <p:cNvGrpSpPr>
            <a:grpSpLocks/>
          </p:cNvGrpSpPr>
          <p:nvPr/>
        </p:nvGrpSpPr>
        <p:grpSpPr bwMode="auto">
          <a:xfrm>
            <a:off x="1620118" y="4009429"/>
            <a:ext cx="6035675" cy="1147763"/>
            <a:chOff x="2555875" y="4149725"/>
            <a:chExt cx="6035675" cy="1147763"/>
          </a:xfrm>
        </p:grpSpPr>
        <p:sp>
          <p:nvSpPr>
            <p:cNvPr id="16" name="AutoShape 10"/>
            <p:cNvSpPr>
              <a:spLocks noChangeArrowheads="1"/>
            </p:cNvSpPr>
            <p:nvPr/>
          </p:nvSpPr>
          <p:spPr bwMode="auto">
            <a:xfrm>
              <a:off x="2555875" y="4149725"/>
              <a:ext cx="6035675" cy="1147763"/>
            </a:xfrm>
            <a:prstGeom prst="wedgeRoundRectCallout">
              <a:avLst>
                <a:gd name="adj1" fmla="val -9991"/>
                <a:gd name="adj2" fmla="val -231583"/>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This shows the charge leaving capacitor in 0.1</a:t>
              </a:r>
              <a:r>
                <a:rPr lang="en-GB" sz="1000">
                  <a:latin typeface="Myriad Pro" charset="0"/>
                </a:rPr>
                <a:t> </a:t>
              </a:r>
              <a:r>
                <a:rPr lang="en-GB" sz="2000">
                  <a:latin typeface="Myriad Pro" charset="0"/>
                </a:rPr>
                <a:t>s.</a:t>
              </a:r>
            </a:p>
            <a:p>
              <a:pPr>
                <a:spcAft>
                  <a:spcPts val="1000"/>
                </a:spcAft>
              </a:pPr>
              <a:endParaRPr lang="en-GB" sz="2000">
                <a:latin typeface="Myriad Pro" charset="0"/>
              </a:endParaRPr>
            </a:p>
            <a:p>
              <a:endParaRPr lang="en-US" sz="2000">
                <a:latin typeface="Myriad Pro" charset="0"/>
              </a:endParaRPr>
            </a:p>
          </p:txBody>
        </p:sp>
        <p:pic>
          <p:nvPicPr>
            <p:cNvPr id="1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0576" y="4581128"/>
              <a:ext cx="4608512" cy="69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Content Placeholder 1"/>
          <p:cNvSpPr>
            <a:spLocks noGrp="1"/>
          </p:cNvSpPr>
          <p:nvPr>
            <p:ph idx="1"/>
          </p:nvPr>
        </p:nvSpPr>
        <p:spPr/>
        <p:txBody>
          <a:bodyPr/>
          <a:lstStyle/>
          <a:p>
            <a:endParaRPr lang="en-GB"/>
          </a:p>
        </p:txBody>
      </p:sp>
      <p:pic>
        <p:nvPicPr>
          <p:cNvPr id="9" name="Content Placeholder 3" descr="OCR Oxford Cambridge and RS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2126"/>
            <a:ext cx="9144000" cy="751864"/>
          </a:xfrm>
          <a:prstGeom prst="rect">
            <a:avLst/>
          </a:prstGeom>
        </p:spPr>
      </p:pic>
    </p:spTree>
    <p:extLst>
      <p:ext uri="{BB962C8B-B14F-4D97-AF65-F5344CB8AC3E}">
        <p14:creationId xmlns:p14="http://schemas.microsoft.com/office/powerpoint/2010/main" val="160901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946165034"/>
              </p:ext>
            </p:extLst>
          </p:nvPr>
        </p:nvGraphicFramePr>
        <p:xfrm>
          <a:off x="1259632" y="1340768"/>
          <a:ext cx="3851275" cy="2105028"/>
        </p:xfrm>
        <a:graphic>
          <a:graphicData uri="http://schemas.openxmlformats.org/drawingml/2006/table">
            <a:tbl>
              <a:tblPr/>
              <a:tblGrid>
                <a:gridCol w="1330325"/>
                <a:gridCol w="1331913"/>
                <a:gridCol w="1189037"/>
              </a:tblGrid>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t / s</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000" b="1" i="0" u="none" strike="noStrike" cap="none" normalizeH="0" baseline="0">
                          <a:ln>
                            <a:noFill/>
                          </a:ln>
                          <a:solidFill>
                            <a:srgbClr val="FFFFFF"/>
                          </a:solidFill>
                          <a:effectLst/>
                          <a:latin typeface="Calibri" charset="0"/>
                          <a:ea typeface="ＭＳ Ｐゴシック" charset="0"/>
                          <a:cs typeface="Arial" charset="0"/>
                        </a:rPr>
                        <a:t>Q / </a:t>
                      </a:r>
                      <a:r>
                        <a:rPr kumimoji="0" lang="en-GB" sz="20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2000" b="1" i="0" u="none" strike="noStrike" cap="none" normalizeH="0" baseline="0">
                          <a:ln>
                            <a:noFill/>
                          </a:ln>
                          <a:solidFill>
                            <a:srgbClr val="FFFFFF"/>
                          </a:solidFill>
                          <a:effectLst/>
                          <a:latin typeface="Calibri" charset="0"/>
                          <a:ea typeface="ＭＳ Ｐゴシック" charset="0"/>
                          <a:cs typeface="Arial" charset="0"/>
                        </a:rPr>
                        <a:t>C</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Calibri" charset="0"/>
                          <a:ea typeface="ＭＳ Ｐゴシック" charset="0"/>
                          <a:cs typeface="Arial" charset="0"/>
                        </a:rPr>
                        <a:t>   Q / </a:t>
                      </a:r>
                      <a:r>
                        <a:rPr kumimoji="0" lang="en-GB" sz="1800" b="1" i="0" u="none" strike="noStrike" cap="none" normalizeH="0" baseline="0">
                          <a:ln>
                            <a:noFill/>
                          </a:ln>
                          <a:solidFill>
                            <a:srgbClr val="FFFFFF"/>
                          </a:solidFill>
                          <a:effectLst/>
                          <a:latin typeface="Calibri" charset="0"/>
                          <a:ea typeface="ＭＳ Ｐゴシック" charset="0"/>
                          <a:cs typeface="Arial" charset="0"/>
                          <a:sym typeface="Symbol" charset="0"/>
                        </a:rPr>
                        <a:t></a:t>
                      </a:r>
                      <a:r>
                        <a:rPr kumimoji="0" lang="en-GB" sz="1800" b="1" i="0" u="none" strike="noStrike" cap="none" normalizeH="0" baseline="0">
                          <a:ln>
                            <a:noFill/>
                          </a:ln>
                          <a:solidFill>
                            <a:srgbClr val="FFFFFF"/>
                          </a:solidFill>
                          <a:effectLst/>
                          <a:latin typeface="Calibri" charset="0"/>
                          <a:ea typeface="ＭＳ Ｐゴシック" charset="0"/>
                          <a:cs typeface="Arial" charset="0"/>
                        </a:rPr>
                        <a:t>C </a:t>
                      </a: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0</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20.0</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1000</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0.1</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19.6</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980</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0.2</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0.3</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1" i="0" u="none" strike="noStrike" cap="none" normalizeH="0" baseline="0">
                          <a:ln>
                            <a:noFill/>
                          </a:ln>
                          <a:solidFill>
                            <a:srgbClr val="FFFFFF"/>
                          </a:solidFill>
                          <a:effectLst/>
                          <a:latin typeface="Calibri" charset="0"/>
                          <a:ea typeface="ＭＳ Ｐゴシック" charset="0"/>
                          <a:cs typeface="Arial" charset="0"/>
                        </a:rPr>
                        <a:t>etc .........</a:t>
                      </a:r>
                      <a:endParaRPr kumimoji="0" lang="en-GB" sz="2000" b="1" i="0" u="none" strike="noStrike" cap="none" normalizeH="0" baseline="0">
                        <a:ln>
                          <a:noFill/>
                        </a:ln>
                        <a:solidFill>
                          <a:srgbClr val="FFFFFF"/>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dirty="0">
                          <a:ln>
                            <a:noFill/>
                          </a:ln>
                          <a:solidFill>
                            <a:srgbClr val="000000"/>
                          </a:solidFill>
                          <a:effectLst/>
                          <a:latin typeface="Calibri" charset="0"/>
                          <a:ea typeface="ＭＳ Ｐゴシック" charset="0"/>
                          <a:cs typeface="Arial" charset="0"/>
                        </a:rPr>
                        <a:t> </a:t>
                      </a:r>
                      <a:endParaRPr kumimoji="0" lang="en-GB" sz="2000" b="0" i="0" u="none" strike="noStrike" cap="none" normalizeH="0" baseline="0" dirty="0">
                        <a:ln>
                          <a:noFill/>
                        </a:ln>
                        <a:solidFill>
                          <a:srgbClr val="000000"/>
                        </a:solidFill>
                        <a:effectLst/>
                        <a:latin typeface="Arial" charset="0"/>
                        <a:ea typeface="ＭＳ Ｐゴシック" charset="0"/>
                        <a:cs typeface="Calibri" charset="0"/>
                      </a:endParaRPr>
                    </a:p>
                  </a:txBody>
                  <a:tcPr marL="114440" marR="1144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0" name="AutoShape 9"/>
          <p:cNvSpPr>
            <a:spLocks noChangeArrowheads="1"/>
          </p:cNvSpPr>
          <p:nvPr/>
        </p:nvSpPr>
        <p:spPr bwMode="auto">
          <a:xfrm>
            <a:off x="1167557" y="4201443"/>
            <a:ext cx="2520950" cy="889000"/>
          </a:xfrm>
          <a:prstGeom prst="wedgeRoundRectCallout">
            <a:avLst>
              <a:gd name="adj1" fmla="val 47639"/>
              <a:gd name="adj2" fmla="val -233907"/>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Now repeat the process .........</a:t>
            </a:r>
            <a:endParaRPr lang="en-US" sz="2000">
              <a:latin typeface="Myriad Pro" charset="0"/>
            </a:endParaRPr>
          </a:p>
        </p:txBody>
      </p:sp>
      <p:grpSp>
        <p:nvGrpSpPr>
          <p:cNvPr id="11" name="Group 10"/>
          <p:cNvGrpSpPr>
            <a:grpSpLocks/>
          </p:cNvGrpSpPr>
          <p:nvPr/>
        </p:nvGrpSpPr>
        <p:grpSpPr bwMode="auto">
          <a:xfrm>
            <a:off x="3923457" y="3579143"/>
            <a:ext cx="3838575" cy="1727200"/>
            <a:chOff x="4787900" y="3357563"/>
            <a:chExt cx="3838575" cy="1727200"/>
          </a:xfrm>
        </p:grpSpPr>
        <p:sp>
          <p:nvSpPr>
            <p:cNvPr id="12" name="AutoShape 10"/>
            <p:cNvSpPr>
              <a:spLocks noChangeArrowheads="1"/>
            </p:cNvSpPr>
            <p:nvPr/>
          </p:nvSpPr>
          <p:spPr bwMode="auto">
            <a:xfrm>
              <a:off x="4787900" y="3357563"/>
              <a:ext cx="3838575" cy="1727200"/>
            </a:xfrm>
            <a:prstGeom prst="wedgeRoundRectCallout">
              <a:avLst>
                <a:gd name="adj1" fmla="val -47361"/>
                <a:gd name="adj2" fmla="val -128264"/>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This shows the charge leaving capacitor in the next 0.1</a:t>
              </a:r>
              <a:r>
                <a:rPr lang="en-GB" sz="1000">
                  <a:latin typeface="Myriad Pro" charset="0"/>
                </a:rPr>
                <a:t> </a:t>
              </a:r>
              <a:r>
                <a:rPr lang="en-GB" sz="2000">
                  <a:latin typeface="Myriad Pro" charset="0"/>
                </a:rPr>
                <a:t>s.</a:t>
              </a:r>
            </a:p>
            <a:p>
              <a:pPr>
                <a:spcAft>
                  <a:spcPts val="1000"/>
                </a:spcAft>
              </a:pPr>
              <a:endParaRPr lang="en-GB" sz="2000">
                <a:latin typeface="Myriad Pro" charset="0"/>
              </a:endParaRPr>
            </a:p>
            <a:p>
              <a:endParaRPr lang="en-US" sz="2000">
                <a:latin typeface="Myriad Pro" charset="0"/>
              </a:endParaRPr>
            </a:p>
          </p:txBody>
        </p:sp>
        <p:pic>
          <p:nvPicPr>
            <p:cNvPr id="1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149080"/>
              <a:ext cx="3528392" cy="51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a:grpSpLocks/>
          </p:cNvGrpSpPr>
          <p:nvPr/>
        </p:nvGrpSpPr>
        <p:grpSpPr bwMode="auto">
          <a:xfrm>
            <a:off x="5220445" y="554955"/>
            <a:ext cx="2735262" cy="1368425"/>
            <a:chOff x="6084888" y="333375"/>
            <a:chExt cx="2735262" cy="1368425"/>
          </a:xfrm>
        </p:grpSpPr>
        <p:sp>
          <p:nvSpPr>
            <p:cNvPr id="19" name="AutoShape 8"/>
            <p:cNvSpPr>
              <a:spLocks noChangeArrowheads="1"/>
            </p:cNvSpPr>
            <p:nvPr/>
          </p:nvSpPr>
          <p:spPr bwMode="auto">
            <a:xfrm>
              <a:off x="6084888" y="333375"/>
              <a:ext cx="2735262" cy="1368425"/>
            </a:xfrm>
            <a:prstGeom prst="wedgeRoundRectCallout">
              <a:avLst>
                <a:gd name="adj1" fmla="val -64509"/>
                <a:gd name="adj2" fmla="val 47394"/>
                <a:gd name="adj3" fmla="val 16667"/>
              </a:avLst>
            </a:prstGeom>
            <a:solidFill>
              <a:srgbClr val="FFFFFF"/>
            </a:solidFill>
            <a:ln w="9525">
              <a:solidFill>
                <a:srgbClr val="000000"/>
              </a:solidFill>
              <a:miter lim="800000"/>
              <a:headEnd/>
              <a:tailEnd/>
            </a:ln>
          </p:spPr>
          <p:txBody>
            <a:bodyPr/>
            <a:lstStyle/>
            <a:p>
              <a:pPr>
                <a:spcAft>
                  <a:spcPts val="1000"/>
                </a:spcAft>
              </a:pPr>
              <a:r>
                <a:rPr lang="en-GB" sz="2000">
                  <a:latin typeface="Myriad Pro" charset="0"/>
                </a:rPr>
                <a:t>The charge left on capacitor is:</a:t>
              </a:r>
              <a:endParaRPr lang="en-US" sz="2000">
                <a:latin typeface="Myriad Pro" charset="0"/>
              </a:endParaRPr>
            </a:p>
          </p:txBody>
        </p:sp>
        <p:pic>
          <p:nvPicPr>
            <p:cNvPr id="2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39966" y="1124744"/>
              <a:ext cx="2220466" cy="33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Content Placeholder 1"/>
          <p:cNvSpPr>
            <a:spLocks noGrp="1"/>
          </p:cNvSpPr>
          <p:nvPr>
            <p:ph idx="1"/>
          </p:nvPr>
        </p:nvSpPr>
        <p:spPr/>
        <p:txBody>
          <a:bodyPr/>
          <a:lstStyle/>
          <a:p>
            <a:endParaRPr lang="en-GB"/>
          </a:p>
        </p:txBody>
      </p:sp>
      <p:pic>
        <p:nvPicPr>
          <p:cNvPr id="14" name="Content Placeholder 3" descr="OCR Oxford Cambridge and RS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62126"/>
            <a:ext cx="9144000" cy="751864"/>
          </a:xfrm>
          <a:prstGeom prst="rect">
            <a:avLst/>
          </a:prstGeom>
        </p:spPr>
      </p:pic>
    </p:spTree>
    <p:extLst>
      <p:ext uri="{BB962C8B-B14F-4D97-AF65-F5344CB8AC3E}">
        <p14:creationId xmlns:p14="http://schemas.microsoft.com/office/powerpoint/2010/main" val="240917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childTnLst>
                          </p:cTn>
                        </p:par>
                        <p:par>
                          <p:cTn id="12" fill="hold">
                            <p:stCondLst>
                              <p:cond delay="5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par>
                          <p:cTn id="16" fill="hold">
                            <p:stCondLst>
                              <p:cond delay="7000"/>
                            </p:stCondLst>
                            <p:childTnLst>
                              <p:par>
                                <p:cTn id="17" presetID="10" presetClass="entr" presetSubtype="0"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a:spLocks noChangeArrowheads="1"/>
          </p:cNvSpPr>
          <p:nvPr/>
        </p:nvSpPr>
        <p:spPr bwMode="auto">
          <a:xfrm>
            <a:off x="1403648" y="836712"/>
            <a:ext cx="604837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r>
              <a:rPr lang="en-GB" b="1" dirty="0">
                <a:solidFill>
                  <a:srgbClr val="8379A4"/>
                </a:solidFill>
                <a:latin typeface="Myriad Pro" charset="0"/>
                <a:ea typeface="MS PGothic" charset="0"/>
              </a:rPr>
              <a:t>Thank you for using</a:t>
            </a:r>
          </a:p>
          <a:p>
            <a:pPr algn="ctr"/>
            <a:r>
              <a:rPr lang="en-GB" b="1" dirty="0">
                <a:solidFill>
                  <a:srgbClr val="8379A4"/>
                </a:solidFill>
                <a:latin typeface="Myriad Pro" charset="0"/>
                <a:ea typeface="MS PGothic" charset="0"/>
              </a:rPr>
              <a:t>this OCR resource</a:t>
            </a:r>
          </a:p>
          <a:p>
            <a:pPr algn="ctr"/>
            <a:endParaRPr lang="en-GB" sz="3600" b="1" dirty="0">
              <a:solidFill>
                <a:srgbClr val="8379A4"/>
              </a:solidFill>
              <a:latin typeface="Myriad Pro" charset="0"/>
              <a:ea typeface="MS PGothic" charset="0"/>
            </a:endParaRPr>
          </a:p>
          <a:p>
            <a:pPr algn="ctr"/>
            <a:r>
              <a:rPr lang="en-GB" sz="2800" dirty="0">
                <a:solidFill>
                  <a:srgbClr val="8379A4"/>
                </a:solidFill>
                <a:latin typeface="Myriad Pro" charset="0"/>
                <a:ea typeface="MS PGothic" charset="0"/>
              </a:rPr>
              <a:t>Other OCR resources are available at </a:t>
            </a:r>
            <a:r>
              <a:rPr lang="en-GB" sz="2800" dirty="0">
                <a:solidFill>
                  <a:srgbClr val="8379A4"/>
                </a:solidFill>
                <a:latin typeface="Myriad Pro" charset="0"/>
                <a:ea typeface="MS PGothic" charset="0"/>
                <a:hlinkClick r:id="rId2"/>
              </a:rPr>
              <a:t>www.ocr.org.uk</a:t>
            </a:r>
            <a:endParaRPr lang="en-GB" sz="2800" dirty="0">
              <a:solidFill>
                <a:srgbClr val="8379A4"/>
              </a:solidFill>
              <a:latin typeface="Myriad Pro" charset="0"/>
              <a:ea typeface="MS PGothic" charset="0"/>
            </a:endParaRPr>
          </a:p>
        </p:txBody>
      </p:sp>
      <p:sp>
        <p:nvSpPr>
          <p:cNvPr id="15" name="Text Box 2"/>
          <p:cNvSpPr txBox="1">
            <a:spLocks noChangeArrowheads="1"/>
          </p:cNvSpPr>
          <p:nvPr/>
        </p:nvSpPr>
        <p:spPr bwMode="auto">
          <a:xfrm>
            <a:off x="1619672" y="3933056"/>
            <a:ext cx="6059487" cy="238125"/>
          </a:xfrm>
          <a:prstGeom prst="rect">
            <a:avLst/>
          </a:prstGeom>
          <a:noFill/>
          <a:ln w="9525">
            <a:noFill/>
            <a:miter lim="800000"/>
            <a:headEnd/>
            <a:tailEnd/>
          </a:ln>
        </p:spPr>
        <p:txBody>
          <a:bodyPr/>
          <a:lstStyle/>
          <a:p>
            <a:pPr fontAlgn="auto">
              <a:lnSpc>
                <a:spcPct val="115000"/>
              </a:lnSpc>
              <a:spcBef>
                <a:spcPts val="0"/>
              </a:spcBef>
              <a:spcAft>
                <a:spcPts val="1000"/>
              </a:spcAft>
              <a:defRPr/>
            </a:pPr>
            <a:r>
              <a:rPr lang="en-GB" sz="850" dirty="0">
                <a:latin typeface="Arial"/>
                <a:ea typeface="Calibri"/>
                <a:cs typeface="Times New Roman"/>
              </a:rPr>
              <a:t>To give us feedback on, or ideas about the OCR resources you have used, email </a:t>
            </a:r>
            <a:r>
              <a:rPr lang="en-GB" sz="850" dirty="0" smtClean="0">
                <a:solidFill>
                  <a:srgbClr val="0000FF"/>
                </a:solidFill>
                <a:latin typeface="Arial"/>
                <a:ea typeface="Calibri"/>
                <a:cs typeface="Times New Roman"/>
                <a:hlinkClick r:id="rId3"/>
              </a:rPr>
              <a:t>resourcesfeedback@ocr.org.uk</a:t>
            </a:r>
            <a:r>
              <a:rPr lang="en-GB" sz="850" dirty="0" smtClean="0">
                <a:solidFill>
                  <a:srgbClr val="0000FF"/>
                </a:solidFill>
                <a:latin typeface="Arial"/>
                <a:ea typeface="Calibri"/>
                <a:cs typeface="Times New Roman"/>
              </a:rPr>
              <a:t> </a:t>
            </a:r>
            <a:endParaRPr lang="en-GB" sz="1100" dirty="0">
              <a:latin typeface="Calibri"/>
              <a:ea typeface="Calibri"/>
              <a:cs typeface="Times New Roman"/>
            </a:endParaRPr>
          </a:p>
        </p:txBody>
      </p:sp>
      <p:sp>
        <p:nvSpPr>
          <p:cNvPr id="16" name="Rounded Rectangle 15"/>
          <p:cNvSpPr/>
          <p:nvPr/>
        </p:nvSpPr>
        <p:spPr bwMode="auto">
          <a:xfrm>
            <a:off x="1691680" y="4365104"/>
            <a:ext cx="5800725" cy="862013"/>
          </a:xfrm>
          <a:prstGeom prst="roundRect">
            <a:avLst/>
          </a:prstGeom>
          <a:solidFill>
            <a:srgbClr val="8379A4">
              <a:alpha val="20000"/>
            </a:srgbClr>
          </a:solidFill>
          <a:ln>
            <a:noFill/>
          </a:ln>
        </p:spPr>
        <p:style>
          <a:lnRef idx="2">
            <a:schemeClr val="accent5"/>
          </a:lnRef>
          <a:fillRef idx="1">
            <a:schemeClr val="lt1"/>
          </a:fillRef>
          <a:effectRef idx="0">
            <a:schemeClr val="accent5"/>
          </a:effectRef>
          <a:fontRef idx="minor">
            <a:schemeClr val="dk1"/>
          </a:fontRef>
        </p:style>
        <p:txBody>
          <a:bodyPr anchor="ctr"/>
          <a:lstStyle/>
          <a:p>
            <a:pPr>
              <a:lnSpc>
                <a:spcPct val="115000"/>
              </a:lnSpc>
            </a:pPr>
            <a:r>
              <a:rPr lang="en-GB" sz="800" b="1" dirty="0">
                <a:solidFill>
                  <a:srgbClr val="000000"/>
                </a:solidFill>
                <a:latin typeface="Arial" charset="0"/>
                <a:ea typeface="Calibri" charset="0"/>
                <a:cs typeface="Times New Roman" charset="0"/>
              </a:rPr>
              <a:t>OCR Resources</a:t>
            </a:r>
            <a:r>
              <a:rPr lang="en-GB" sz="800" dirty="0">
                <a:solidFill>
                  <a:srgbClr val="000000"/>
                </a:solidFill>
                <a:latin typeface="Arial" charset="0"/>
                <a:ea typeface="Calibri" charset="0"/>
                <a:cs typeface="Times New Roman" charset="0"/>
              </a:rPr>
              <a:t>: </a:t>
            </a:r>
            <a:r>
              <a:rPr lang="en-GB" sz="800" i="1" dirty="0">
                <a:solidFill>
                  <a:srgbClr val="000000"/>
                </a:solidFill>
                <a:latin typeface="Arial" charset="0"/>
                <a:ea typeface="Calibri" charset="0"/>
                <a:cs typeface="Times New Roman" charset="0"/>
              </a:rPr>
              <a:t>the small print</a:t>
            </a:r>
            <a:endParaRPr lang="en-GB" sz="1100" dirty="0">
              <a:solidFill>
                <a:srgbClr val="000000"/>
              </a:solidFill>
              <a:latin typeface="Calibri" charset="0"/>
              <a:ea typeface="Calibri" charset="0"/>
              <a:cs typeface="Times New Roman" charset="0"/>
            </a:endParaRPr>
          </a:p>
          <a:p>
            <a:pPr>
              <a:lnSpc>
                <a:spcPct val="120000"/>
              </a:lnSpc>
            </a:pPr>
            <a:r>
              <a:rPr lang="en-GB" sz="600" dirty="0">
                <a:solidFill>
                  <a:srgbClr val="000000"/>
                </a:solidFill>
                <a:latin typeface="Arial" charset="0"/>
                <a:ea typeface="Calibri" charset="0"/>
                <a:cs typeface="Times Regular" charset="0"/>
              </a:rPr>
              <a:t>OCR’s resources are provided to support the teaching of OCR specifications,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endParaRPr lang="en-GB" sz="1200" dirty="0">
              <a:solidFill>
                <a:srgbClr val="000000"/>
              </a:solidFill>
              <a:latin typeface="Times Regular" charset="0"/>
              <a:ea typeface="Calibri" charset="0"/>
              <a:cs typeface="Times Regular" charset="0"/>
            </a:endParaRPr>
          </a:p>
          <a:p>
            <a:pPr>
              <a:lnSpc>
                <a:spcPct val="115000"/>
              </a:lnSpc>
            </a:pPr>
            <a:r>
              <a:rPr lang="en-GB" sz="200" dirty="0">
                <a:solidFill>
                  <a:srgbClr val="000000"/>
                </a:solidFill>
                <a:latin typeface="Arial" charset="0"/>
                <a:ea typeface="Calibri" charset="0"/>
                <a:cs typeface="Times New Roman" charset="0"/>
              </a:rPr>
              <a:t>	</a:t>
            </a:r>
            <a:endParaRPr lang="en-GB" sz="1100" dirty="0">
              <a:solidFill>
                <a:srgbClr val="000000"/>
              </a:solidFill>
              <a:latin typeface="Calibri" charset="0"/>
              <a:ea typeface="Calibri" charset="0"/>
              <a:cs typeface="Times New Roman" charset="0"/>
            </a:endParaRPr>
          </a:p>
          <a:p>
            <a:pPr>
              <a:lnSpc>
                <a:spcPct val="115000"/>
              </a:lnSpc>
            </a:pPr>
            <a:r>
              <a:rPr lang="en-GB" sz="600" dirty="0">
                <a:solidFill>
                  <a:srgbClr val="000000"/>
                </a:solidFill>
                <a:latin typeface="Arial" charset="0"/>
                <a:ea typeface="Calibri" charset="0"/>
                <a:cs typeface="Times New Roman" charset="0"/>
              </a:rPr>
              <a:t>© OCR 2014 - This resource may be freely copied and distributed, as long as the OCR logo and this message remain intact and OCR is acknowledged as the originator of this work.</a:t>
            </a:r>
            <a:endParaRPr lang="en-GB" sz="1100" dirty="0">
              <a:solidFill>
                <a:srgbClr val="000000"/>
              </a:solidFill>
              <a:latin typeface="Calibri" charset="0"/>
              <a:ea typeface="Calibri" charset="0"/>
              <a:cs typeface="Times New Roman" charset="0"/>
            </a:endParaRPr>
          </a:p>
        </p:txBody>
      </p:sp>
      <p:sp>
        <p:nvSpPr>
          <p:cNvPr id="2" name="Content Placeholder 1"/>
          <p:cNvSpPr>
            <a:spLocks noGrp="1"/>
          </p:cNvSpPr>
          <p:nvPr>
            <p:ph idx="1"/>
          </p:nvPr>
        </p:nvSpPr>
        <p:spPr/>
        <p:txBody>
          <a:bodyPr/>
          <a:lstStyle/>
          <a:p>
            <a:endParaRPr lang="en-GB"/>
          </a:p>
        </p:txBody>
      </p:sp>
      <p:pic>
        <p:nvPicPr>
          <p:cNvPr id="7" name="Content Placeholder 3" descr="OCR Oxford Cambridge and RS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62126"/>
            <a:ext cx="9144000" cy="751864"/>
          </a:xfrm>
          <a:prstGeom prst="rect">
            <a:avLst/>
          </a:prstGeom>
        </p:spPr>
      </p:pic>
    </p:spTree>
    <p:extLst>
      <p:ext uri="{BB962C8B-B14F-4D97-AF65-F5344CB8AC3E}">
        <p14:creationId xmlns:p14="http://schemas.microsoft.com/office/powerpoint/2010/main" val="2907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240</Words>
  <Application>Microsoft Office PowerPoint</Application>
  <PresentationFormat>On-screen Show (4:3)</PresentationFormat>
  <Paragraphs>79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 Level Physics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Physics A Lesson Element (Modelling decay of charge) supporting Powerpoint presentation</dc:title>
  <dc:creator>OCR</dc:creator>
  <cp:keywords>A Level, Physics, Science, PowerPoint, modelling decay</cp:keywords>
  <cp:lastModifiedBy>Suzette Green</cp:lastModifiedBy>
  <cp:revision>6</cp:revision>
  <dcterms:created xsi:type="dcterms:W3CDTF">2015-06-29T12:00:31Z</dcterms:created>
  <dcterms:modified xsi:type="dcterms:W3CDTF">2015-12-23T12:45:55Z</dcterms:modified>
  <cp:category/>
</cp:coreProperties>
</file>