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A2C8"/>
    <a:srgbClr val="C1B3D2"/>
    <a:srgbClr val="730057"/>
    <a:srgbClr val="00036A"/>
    <a:srgbClr val="870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5734E63-2E6D-4AC0-8E3A-D248FDDD5EA6}"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201029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34E63-2E6D-4AC0-8E3A-D248FDDD5EA6}"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256365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34E63-2E6D-4AC0-8E3A-D248FDDD5EA6}"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3314104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5734E63-2E6D-4AC0-8E3A-D248FDDD5EA6}"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423929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34E63-2E6D-4AC0-8E3A-D248FDDD5EA6}"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940114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5734E63-2E6D-4AC0-8E3A-D248FDDD5EA6}"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53443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5734E63-2E6D-4AC0-8E3A-D248FDDD5EA6}"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324036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5734E63-2E6D-4AC0-8E3A-D248FDDD5EA6}"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3274466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34E63-2E6D-4AC0-8E3A-D248FDDD5EA6}"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308546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34E63-2E6D-4AC0-8E3A-D248FDDD5EA6}"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423494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34E63-2E6D-4AC0-8E3A-D248FDDD5EA6}"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2E21A-BE02-48F7-A0D0-FF0ADD1F83DD}" type="slidenum">
              <a:rPr lang="en-GB" smtClean="0"/>
              <a:t>‹#›</a:t>
            </a:fld>
            <a:endParaRPr lang="en-GB"/>
          </a:p>
        </p:txBody>
      </p:sp>
    </p:spTree>
    <p:extLst>
      <p:ext uri="{BB962C8B-B14F-4D97-AF65-F5344CB8AC3E}">
        <p14:creationId xmlns:p14="http://schemas.microsoft.com/office/powerpoint/2010/main" val="18313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34E63-2E6D-4AC0-8E3A-D248FDDD5EA6}" type="datetimeFigureOut">
              <a:rPr lang="en-GB" smtClean="0"/>
              <a:t>08/02/2016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2E21A-BE02-48F7-A0D0-FF0ADD1F83DD}" type="slidenum">
              <a:rPr lang="en-GB" smtClean="0"/>
              <a:t>‹#›</a:t>
            </a:fld>
            <a:endParaRPr lang="en-GB"/>
          </a:p>
        </p:txBody>
      </p:sp>
      <p:sp>
        <p:nvSpPr>
          <p:cNvPr id="8" name="TextBox 7"/>
          <p:cNvSpPr txBox="1"/>
          <p:nvPr userDrawn="1"/>
        </p:nvSpPr>
        <p:spPr>
          <a:xfrm>
            <a:off x="395536" y="5865605"/>
            <a:ext cx="1944216"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Version 2</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99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hyperlink" Target="http://www.ocr.org.u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 y="0"/>
            <a:ext cx="9140316" cy="6858000"/>
          </a:xfrm>
          <a:prstGeom prst="rect">
            <a:avLst/>
          </a:prstGeom>
        </p:spPr>
      </p:pic>
      <p:sp>
        <p:nvSpPr>
          <p:cNvPr id="2" name="Title 1"/>
          <p:cNvSpPr>
            <a:spLocks noGrp="1"/>
          </p:cNvSpPr>
          <p:nvPr>
            <p:ph type="ctrTitle"/>
          </p:nvPr>
        </p:nvSpPr>
        <p:spPr>
          <a:xfrm>
            <a:off x="2123728" y="692696"/>
            <a:ext cx="6548264" cy="1470025"/>
          </a:xfrm>
        </p:spPr>
        <p:txBody>
          <a:bodyPr/>
          <a:lstStyle/>
          <a:p>
            <a:r>
              <a:rPr lang="en-GB" dirty="0" smtClean="0"/>
              <a:t>A Level Sociology</a:t>
            </a:r>
            <a:br>
              <a:rPr lang="en-GB" dirty="0" smtClean="0"/>
            </a:br>
            <a:endParaRPr lang="en-GB" sz="2400" dirty="0"/>
          </a:p>
        </p:txBody>
      </p:sp>
      <p:sp>
        <p:nvSpPr>
          <p:cNvPr id="3" name="Subtitle 2"/>
          <p:cNvSpPr>
            <a:spLocks noGrp="1"/>
          </p:cNvSpPr>
          <p:nvPr>
            <p:ph type="subTitle" idx="1"/>
          </p:nvPr>
        </p:nvSpPr>
        <p:spPr>
          <a:xfrm>
            <a:off x="2195736" y="2996952"/>
            <a:ext cx="6400800" cy="1752600"/>
          </a:xfrm>
        </p:spPr>
        <p:txBody>
          <a:bodyPr/>
          <a:lstStyle/>
          <a:p>
            <a:r>
              <a:rPr lang="en-GB" dirty="0" smtClean="0">
                <a:solidFill>
                  <a:srgbClr val="87036A"/>
                </a:solidFill>
              </a:rPr>
              <a:t>Culture, Norms and Values</a:t>
            </a:r>
            <a:endParaRPr lang="en-GB" dirty="0">
              <a:solidFill>
                <a:srgbClr val="87036A"/>
              </a:solidFill>
            </a:endParaRPr>
          </a:p>
        </p:txBody>
      </p:sp>
    </p:spTree>
    <p:extLst>
      <p:ext uri="{BB962C8B-B14F-4D97-AF65-F5344CB8AC3E}">
        <p14:creationId xmlns:p14="http://schemas.microsoft.com/office/powerpoint/2010/main" val="2597621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spcBef>
                <a:spcPct val="20000"/>
              </a:spcBef>
            </a:pPr>
            <a:r>
              <a:rPr lang="en-GB" dirty="0">
                <a:latin typeface="Calibri (Headings)"/>
                <a:cs typeface="Calibri (Headings)"/>
              </a:rPr>
              <a:t>Which norms are being demonstrated here?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13" name="Picture 2" descr="Two different ways of holding a fork. One correct and one incorrect." title="How to hold a fork"/>
          <p:cNvPicPr>
            <a:picLocks noChangeAspect="1" noChangeArrowheads="1"/>
          </p:cNvPicPr>
          <p:nvPr/>
        </p:nvPicPr>
        <p:blipFill>
          <a:blip r:embed="rId3"/>
          <a:srcRect/>
          <a:stretch>
            <a:fillRect/>
          </a:stretch>
        </p:blipFill>
        <p:spPr bwMode="auto">
          <a:xfrm>
            <a:off x="2661196" y="1844824"/>
            <a:ext cx="3783012" cy="17859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Young girl reading a book" title="Girl reading"/>
          <p:cNvPicPr>
            <a:picLocks noChangeAspect="1" noChangeArrowheads="1"/>
          </p:cNvPicPr>
          <p:nvPr/>
        </p:nvPicPr>
        <p:blipFill rotWithShape="1">
          <a:blip r:embed="rId4"/>
          <a:srcRect/>
          <a:stretch/>
        </p:blipFill>
        <p:spPr bwMode="auto">
          <a:xfrm>
            <a:off x="4859760" y="3775075"/>
            <a:ext cx="279400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Several people standing in an orderly queue" title="Queue"/>
          <p:cNvPicPr>
            <a:picLocks noChangeAspect="1" noChangeArrowheads="1"/>
          </p:cNvPicPr>
          <p:nvPr/>
        </p:nvPicPr>
        <p:blipFill rotWithShape="1">
          <a:blip r:embed="rId5"/>
          <a:srcRect/>
          <a:stretch/>
        </p:blipFill>
        <p:spPr bwMode="auto">
          <a:xfrm>
            <a:off x="1619672" y="3771900"/>
            <a:ext cx="2808288" cy="172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48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2000"/>
                                        <p:tgtEl>
                                          <p:spTgt spid="23"/>
                                        </p:tgtEl>
                                      </p:cBhvr>
                                    </p:animEffect>
                                  </p:childTnLst>
                                </p:cTn>
                              </p:par>
                            </p:childTnLst>
                          </p:cTn>
                        </p:par>
                        <p:par>
                          <p:cTn id="12" fill="hold">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spcBef>
                <a:spcPct val="20000"/>
              </a:spcBef>
            </a:pPr>
            <a:r>
              <a:rPr lang="en-GB" dirty="0">
                <a:latin typeface="Calibri (Headings)"/>
                <a:cs typeface="Calibri (Headings)"/>
              </a:rPr>
              <a:t>Which norms are being demonstrated here?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7" name="Picture 2" descr="Man and woman facing each other with their arms folded, smiling." title="Man and woman talking"/>
          <p:cNvPicPr>
            <a:picLocks noChangeAspect="1" noChangeArrowheads="1"/>
          </p:cNvPicPr>
          <p:nvPr/>
        </p:nvPicPr>
        <p:blipFill>
          <a:blip r:embed="rId3"/>
          <a:srcRect/>
          <a:stretch>
            <a:fillRect/>
          </a:stretch>
        </p:blipFill>
        <p:spPr bwMode="auto">
          <a:xfrm>
            <a:off x="4953447" y="3474740"/>
            <a:ext cx="2955925"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Young man, casually sitting against a wall wearing jeans" title="Man against wall"/>
          <p:cNvPicPr>
            <a:picLocks noChangeAspect="1" noChangeArrowheads="1"/>
          </p:cNvPicPr>
          <p:nvPr/>
        </p:nvPicPr>
        <p:blipFill>
          <a:blip r:embed="rId4"/>
          <a:srcRect/>
          <a:stretch>
            <a:fillRect/>
          </a:stretch>
        </p:blipFill>
        <p:spPr bwMode="auto">
          <a:xfrm>
            <a:off x="2395984" y="3668415"/>
            <a:ext cx="2287588"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Two people saying 'thank you'" title="Thank you"/>
          <p:cNvPicPr>
            <a:picLocks noChangeAspect="1" noChangeArrowheads="1"/>
          </p:cNvPicPr>
          <p:nvPr/>
        </p:nvPicPr>
        <p:blipFill>
          <a:blip r:embed="rId5"/>
          <a:srcRect/>
          <a:stretch>
            <a:fillRect/>
          </a:stretch>
        </p:blipFill>
        <p:spPr bwMode="auto">
          <a:xfrm>
            <a:off x="1603822" y="1769765"/>
            <a:ext cx="2089150"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Two children playing chinese checkers in the park" title="Two children playing Chinese checkers"/>
          <p:cNvPicPr>
            <a:picLocks noChangeAspect="1" noChangeArrowheads="1"/>
          </p:cNvPicPr>
          <p:nvPr/>
        </p:nvPicPr>
        <p:blipFill>
          <a:blip r:embed="rId6"/>
          <a:srcRect/>
          <a:stretch>
            <a:fillRect/>
          </a:stretch>
        </p:blipFill>
        <p:spPr bwMode="auto">
          <a:xfrm>
            <a:off x="4427984" y="1988840"/>
            <a:ext cx="20034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43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13000"/>
                            </p:stCondLst>
                            <p:childTnLst>
                              <p:par>
                                <p:cTn id="17" presetID="10" presetClass="entr" presetSubtype="0" fill="hold" nodeType="afterEffect">
                                  <p:stCondLst>
                                    <p:cond delay="3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spcBef>
                <a:spcPct val="20000"/>
              </a:spcBef>
            </a:pPr>
            <a:r>
              <a:rPr lang="en-GB" dirty="0">
                <a:latin typeface="Calibri (Headings)"/>
                <a:cs typeface="Calibri (Headings)"/>
              </a:rPr>
              <a:t>Which norms are being demonstrated here?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12" name="Picture 4" descr="Two people saying 'thank you'" title="Thank you"/>
          <p:cNvPicPr>
            <a:picLocks noChangeAspect="1" noChangeArrowheads="1"/>
          </p:cNvPicPr>
          <p:nvPr/>
        </p:nvPicPr>
        <p:blipFill>
          <a:blip r:embed="rId3"/>
          <a:srcRect/>
          <a:stretch>
            <a:fillRect/>
          </a:stretch>
        </p:blipFill>
        <p:spPr bwMode="auto">
          <a:xfrm>
            <a:off x="6033467" y="4221758"/>
            <a:ext cx="1439863"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Man and woman facing each other with their arms folded, smiling." title="Man and woman talking"/>
          <p:cNvPicPr>
            <a:picLocks noChangeAspect="1" noChangeArrowheads="1"/>
          </p:cNvPicPr>
          <p:nvPr/>
        </p:nvPicPr>
        <p:blipFill>
          <a:blip r:embed="rId4"/>
          <a:srcRect/>
          <a:stretch>
            <a:fillRect/>
          </a:stretch>
        </p:blipFill>
        <p:spPr bwMode="auto">
          <a:xfrm>
            <a:off x="3491880" y="1700808"/>
            <a:ext cx="2379662"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Young man, casually sitting against a wall wearing jeans" title="Man against wall"/>
          <p:cNvPicPr>
            <a:picLocks noChangeAspect="1" noChangeArrowheads="1"/>
          </p:cNvPicPr>
          <p:nvPr/>
        </p:nvPicPr>
        <p:blipFill>
          <a:blip r:embed="rId5"/>
          <a:srcRect/>
          <a:stretch>
            <a:fillRect/>
          </a:stretch>
        </p:blipFill>
        <p:spPr bwMode="auto">
          <a:xfrm>
            <a:off x="5811217" y="1700808"/>
            <a:ext cx="178911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Two children playing Chinese checkers in the park" title="Two children playing Chinese checkers"/>
          <p:cNvPicPr>
            <a:picLocks noChangeAspect="1" noChangeArrowheads="1"/>
          </p:cNvPicPr>
          <p:nvPr/>
        </p:nvPicPr>
        <p:blipFill>
          <a:blip r:embed="rId6"/>
          <a:srcRect/>
          <a:stretch>
            <a:fillRect/>
          </a:stretch>
        </p:blipFill>
        <p:spPr bwMode="auto">
          <a:xfrm>
            <a:off x="3620467" y="3756620"/>
            <a:ext cx="200342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Young girl reading a book" title="Girl reading"/>
          <p:cNvPicPr>
            <a:picLocks noChangeAspect="1" noChangeArrowheads="1"/>
          </p:cNvPicPr>
          <p:nvPr/>
        </p:nvPicPr>
        <p:blipFill rotWithShape="1">
          <a:blip r:embed="rId7"/>
          <a:srcRect/>
          <a:stretch/>
        </p:blipFill>
        <p:spPr bwMode="auto">
          <a:xfrm>
            <a:off x="1226517" y="3574058"/>
            <a:ext cx="1944688" cy="1198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Several people standing in an orderly queue" title="Queue"/>
          <p:cNvPicPr>
            <a:picLocks noChangeAspect="1" noChangeArrowheads="1"/>
          </p:cNvPicPr>
          <p:nvPr/>
        </p:nvPicPr>
        <p:blipFill rotWithShape="1">
          <a:blip r:embed="rId8"/>
          <a:srcRect/>
          <a:stretch/>
        </p:blipFill>
        <p:spPr bwMode="auto">
          <a:xfrm>
            <a:off x="5871542" y="3142258"/>
            <a:ext cx="1763713" cy="10842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wo different ways of holding a fork. One correct and one incorrect." title="How to hold a fork"/>
          <p:cNvPicPr>
            <a:picLocks noChangeAspect="1" noChangeArrowheads="1"/>
          </p:cNvPicPr>
          <p:nvPr/>
        </p:nvPicPr>
        <p:blipFill>
          <a:blip r:embed="rId9"/>
          <a:srcRect/>
          <a:stretch>
            <a:fillRect/>
          </a:stretch>
        </p:blipFill>
        <p:spPr bwMode="auto">
          <a:xfrm>
            <a:off x="1142380" y="2054820"/>
            <a:ext cx="2352675" cy="110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par>
                                <p:cTn id="8" presetID="10" presetClass="entr" presetSubtype="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2000"/>
                                        <p:tgtEl>
                                          <p:spTgt spid="16"/>
                                        </p:tgtEl>
                                      </p:cBhvr>
                                    </p:animEffect>
                                  </p:childTnLst>
                                </p:cTn>
                              </p:par>
                              <p:par>
                                <p:cTn id="11" presetID="10" presetClass="entr" presetSubtype="0" fill="hold" nodeType="with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2000"/>
                                        <p:tgtEl>
                                          <p:spTgt spid="13"/>
                                        </p:tgtEl>
                                      </p:cBhvr>
                                    </p:animEffect>
                                  </p:childTnLst>
                                </p:cTn>
                              </p:par>
                              <p:par>
                                <p:cTn id="17" presetID="10" presetClass="entr" presetSubtype="0" fill="hold" nodeType="with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par>
                                <p:cTn id="20" presetID="10" presetClass="entr" presetSubtype="0" fill="hold" nodeType="with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par>
                                <p:cTn id="23" presetID="10" presetClass="entr" presetSubtype="0" fill="hold"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spcBef>
                <a:spcPct val="20000"/>
              </a:spcBef>
            </a:pPr>
            <a:r>
              <a:rPr lang="en-GB" dirty="0">
                <a:latin typeface="Calibri (Headings)"/>
                <a:cs typeface="Calibri (Headings)"/>
              </a:rPr>
              <a:t>Which </a:t>
            </a:r>
            <a:r>
              <a:rPr lang="en-GB" dirty="0" smtClean="0">
                <a:latin typeface="Calibri (Headings)"/>
                <a:cs typeface="Calibri (Headings)"/>
              </a:rPr>
              <a:t>values </a:t>
            </a:r>
            <a:r>
              <a:rPr lang="en-GB" dirty="0">
                <a:latin typeface="Calibri (Headings)"/>
                <a:cs typeface="Calibri (Headings)"/>
              </a:rPr>
              <a:t>are being demonstrated here?</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205528"/>
            <a:ext cx="9144000" cy="751864"/>
          </a:xfrm>
        </p:spPr>
      </p:pic>
      <p:pic>
        <p:nvPicPr>
          <p:cNvPr id="11" name="Picture 2" descr="Several hands holding up the letters to make the word 'Diversity'" title="Diversity"/>
          <p:cNvPicPr>
            <a:picLocks noChangeAspect="1" noChangeArrowheads="1"/>
          </p:cNvPicPr>
          <p:nvPr/>
        </p:nvPicPr>
        <p:blipFill>
          <a:blip r:embed="rId3"/>
          <a:srcRect/>
          <a:stretch>
            <a:fillRect/>
          </a:stretch>
        </p:blipFill>
        <p:spPr bwMode="auto">
          <a:xfrm>
            <a:off x="2386980" y="4423494"/>
            <a:ext cx="2624137" cy="94773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ale and female icons, balancing equally on scales" title="Gender equality"/>
          <p:cNvPicPr>
            <a:picLocks noChangeAspect="1" noChangeArrowheads="1"/>
          </p:cNvPicPr>
          <p:nvPr/>
        </p:nvPicPr>
        <p:blipFill>
          <a:blip r:embed="rId4"/>
          <a:srcRect/>
          <a:stretch>
            <a:fillRect/>
          </a:stretch>
        </p:blipFill>
        <p:spPr bwMode="auto">
          <a:xfrm>
            <a:off x="3491880" y="1916832"/>
            <a:ext cx="23241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Old photograph showing several animal rights protestors in Trafalgar square" title="Animal rights"/>
          <p:cNvPicPr>
            <a:picLocks noChangeAspect="1" noChangeArrowheads="1"/>
          </p:cNvPicPr>
          <p:nvPr/>
        </p:nvPicPr>
        <p:blipFill>
          <a:blip r:embed="rId5"/>
          <a:srcRect/>
          <a:stretch>
            <a:fillRect/>
          </a:stretch>
        </p:blipFill>
        <p:spPr bwMode="auto">
          <a:xfrm>
            <a:off x="5334967" y="3512269"/>
            <a:ext cx="2447925" cy="182403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Two signs in support of gay rights. One reads &quot;Some people are gay. Get over it&quot;. The other reads &quot;Say I do to equal marriage&quot;." title="Gay pride parade"/>
          <p:cNvPicPr>
            <a:picLocks noChangeAspect="1" noChangeArrowheads="1"/>
          </p:cNvPicPr>
          <p:nvPr/>
        </p:nvPicPr>
        <p:blipFill>
          <a:blip r:embed="rId6"/>
          <a:srcRect/>
          <a:stretch>
            <a:fillRect/>
          </a:stretch>
        </p:blipFill>
        <p:spPr bwMode="auto">
          <a:xfrm>
            <a:off x="1567830" y="1813644"/>
            <a:ext cx="1639887" cy="246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3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13000"/>
                            </p:stCondLst>
                            <p:childTnLst>
                              <p:par>
                                <p:cTn id="17" presetID="10" presetClass="entr" presetSubtype="0" fill="hold" nodeType="afterEffect">
                                  <p:stCondLst>
                                    <p:cond delay="30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spcBef>
                <a:spcPct val="20000"/>
              </a:spcBef>
            </a:pPr>
            <a:r>
              <a:rPr lang="en-GB" dirty="0" smtClean="0">
                <a:latin typeface="Calibri (Headings)"/>
                <a:cs typeface="Calibri (Headings)"/>
              </a:rPr>
              <a:t>The Na (The </a:t>
            </a:r>
            <a:r>
              <a:rPr lang="en-GB" dirty="0" err="1" smtClean="0">
                <a:latin typeface="Calibri (Headings)"/>
                <a:cs typeface="Calibri (Headings)"/>
              </a:rPr>
              <a:t>Mosuo</a:t>
            </a:r>
            <a:r>
              <a:rPr lang="en-GB" dirty="0" smtClean="0">
                <a:latin typeface="Calibri (Headings)"/>
                <a:cs typeface="Calibri (Headings)"/>
              </a:rPr>
              <a:t>)</a:t>
            </a:r>
            <a:endParaRPr lang="en-GB" dirty="0">
              <a:latin typeface="Calibri (Headings)"/>
              <a:cs typeface="Calibri (Headings)"/>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9" name="Picture 3" descr="Traditional wooden boats floating in the Lugu Lake, Yunnan, China" title="Boats on lake"/>
          <p:cNvPicPr>
            <a:picLocks noChangeAspect="1" noChangeArrowheads="1"/>
          </p:cNvPicPr>
          <p:nvPr/>
        </p:nvPicPr>
        <p:blipFill>
          <a:blip r:embed="rId3"/>
          <a:srcRect/>
          <a:stretch>
            <a:fillRect/>
          </a:stretch>
        </p:blipFill>
        <p:spPr bwMode="auto">
          <a:xfrm>
            <a:off x="3995936" y="2204864"/>
            <a:ext cx="3581400" cy="23860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Young Mosuo girl in traditional dress" title="Mosuo girl"/>
          <p:cNvPicPr>
            <a:picLocks noChangeAspect="1" noChangeArrowheads="1"/>
          </p:cNvPicPr>
          <p:nvPr/>
        </p:nvPicPr>
        <p:blipFill>
          <a:blip r:embed="rId4"/>
          <a:srcRect/>
          <a:stretch>
            <a:fillRect/>
          </a:stretch>
        </p:blipFill>
        <p:spPr bwMode="auto">
          <a:xfrm>
            <a:off x="1563886" y="1750839"/>
            <a:ext cx="21971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527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spcBef>
                <a:spcPct val="20000"/>
              </a:spcBef>
            </a:pPr>
            <a:r>
              <a:rPr lang="en-GB" dirty="0" smtClean="0">
                <a:latin typeface="Calibri (Headings)"/>
                <a:cs typeface="Calibri (Headings)"/>
              </a:rPr>
              <a:t>The San</a:t>
            </a:r>
            <a:endParaRPr lang="en-GB" dirty="0">
              <a:latin typeface="Calibri (Headings)"/>
              <a:cs typeface="Calibri (Headings)"/>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6" name="Picture 3" descr="Ancient African cave painting showing hunters" title="Cave painting"/>
          <p:cNvPicPr>
            <a:picLocks noChangeAspect="1" noChangeArrowheads="1"/>
          </p:cNvPicPr>
          <p:nvPr/>
        </p:nvPicPr>
        <p:blipFill>
          <a:blip r:embed="rId3"/>
          <a:srcRect/>
          <a:stretch>
            <a:fillRect/>
          </a:stretch>
        </p:blipFill>
        <p:spPr bwMode="auto">
          <a:xfrm>
            <a:off x="4716016" y="2132856"/>
            <a:ext cx="2921000" cy="19478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wo tribesmen starting a fire using traditional methods" title="San tribesmen"/>
          <p:cNvPicPr>
            <a:picLocks noChangeAspect="1" noChangeArrowheads="1"/>
          </p:cNvPicPr>
          <p:nvPr/>
        </p:nvPicPr>
        <p:blipFill>
          <a:blip r:embed="rId4"/>
          <a:srcRect/>
          <a:stretch>
            <a:fillRect/>
          </a:stretch>
        </p:blipFill>
        <p:spPr bwMode="auto">
          <a:xfrm>
            <a:off x="1475928" y="2131269"/>
            <a:ext cx="3081338" cy="198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1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indent="-342900">
              <a:spcBef>
                <a:spcPct val="20000"/>
              </a:spcBef>
            </a:pPr>
            <a:r>
              <a:rPr lang="en-GB" dirty="0" smtClean="0">
                <a:latin typeface="Calibri (Headings)"/>
                <a:cs typeface="Calibri (Headings)"/>
              </a:rPr>
              <a:t>Papua New Guinea</a:t>
            </a:r>
            <a:endParaRPr lang="en-GB" dirty="0">
              <a:latin typeface="Calibri (Headings)"/>
              <a:cs typeface="Calibri (Headings)"/>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9" name="Picture 3" descr="Official flag of Papua New Guinea" title="Papua New Guinea flag"/>
          <p:cNvPicPr>
            <a:picLocks noChangeAspect="1" noChangeArrowheads="1"/>
          </p:cNvPicPr>
          <p:nvPr/>
        </p:nvPicPr>
        <p:blipFill>
          <a:blip r:embed="rId3"/>
          <a:srcRect/>
          <a:stretch>
            <a:fillRect/>
          </a:stretch>
        </p:blipFill>
        <p:spPr bwMode="auto">
          <a:xfrm>
            <a:off x="5058520" y="2314277"/>
            <a:ext cx="2349500"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veral warriors from Papua New Guinea wearing traditional dress and facepaint" title="Papua New Guinea warriors"/>
          <p:cNvPicPr>
            <a:picLocks noChangeAspect="1" noChangeArrowheads="1"/>
          </p:cNvPicPr>
          <p:nvPr/>
        </p:nvPicPr>
        <p:blipFill>
          <a:blip r:embed="rId4"/>
          <a:srcRect/>
          <a:stretch>
            <a:fillRect/>
          </a:stretch>
        </p:blipFill>
        <p:spPr bwMode="auto">
          <a:xfrm>
            <a:off x="1259632" y="1988840"/>
            <a:ext cx="3575050" cy="232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34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sp>
        <p:nvSpPr>
          <p:cNvPr id="4" name="Title 3"/>
          <p:cNvSpPr>
            <a:spLocks noGrp="1"/>
          </p:cNvSpPr>
          <p:nvPr>
            <p:ph type="title"/>
          </p:nvPr>
        </p:nvSpPr>
        <p:spPr/>
        <p:txBody>
          <a:bodyPr>
            <a:normAutofit fontScale="90000"/>
          </a:bodyPr>
          <a:lstStyle/>
          <a:p>
            <a:r>
              <a:rPr lang="en-US" dirty="0" smtClean="0"/>
              <a:t>Thank you for using this OCR Resource</a:t>
            </a:r>
            <a:endParaRPr lang="en-US" dirty="0"/>
          </a:p>
        </p:txBody>
      </p:sp>
      <p:sp>
        <p:nvSpPr>
          <p:cNvPr id="5" name="Rectangle 4"/>
          <p:cNvSpPr/>
          <p:nvPr/>
        </p:nvSpPr>
        <p:spPr>
          <a:xfrm>
            <a:off x="1187624" y="1340768"/>
            <a:ext cx="6624736" cy="1077218"/>
          </a:xfrm>
          <a:prstGeom prst="rect">
            <a:avLst/>
          </a:prstGeom>
        </p:spPr>
        <p:txBody>
          <a:bodyPr wrap="square">
            <a:spAutoFit/>
          </a:bodyPr>
          <a:lstStyle/>
          <a:p>
            <a:pPr algn="ctr"/>
            <a:r>
              <a:rPr lang="en-GB" sz="3200" dirty="0">
                <a:solidFill>
                  <a:srgbClr val="87036A"/>
                </a:solidFill>
                <a:ea typeface="MS PGothic" charset="0"/>
                <a:cs typeface="Calibri"/>
              </a:rPr>
              <a:t>Other OCR resources are available at </a:t>
            </a:r>
            <a:r>
              <a:rPr lang="en-GB" sz="3200" dirty="0">
                <a:solidFill>
                  <a:srgbClr val="001844"/>
                </a:solidFill>
                <a:ea typeface="MS PGothic" charset="0"/>
                <a:cs typeface="Calibri"/>
                <a:hlinkClick r:id="rId3"/>
              </a:rPr>
              <a:t>www.ocr.org.uk</a:t>
            </a:r>
            <a:endParaRPr lang="en-US" sz="3200" dirty="0"/>
          </a:p>
        </p:txBody>
      </p:sp>
      <p:sp>
        <p:nvSpPr>
          <p:cNvPr id="14" name="Rounded Rectangle 13"/>
          <p:cNvSpPr>
            <a:spLocks noChangeArrowheads="1"/>
          </p:cNvSpPr>
          <p:nvPr/>
        </p:nvSpPr>
        <p:spPr bwMode="auto">
          <a:xfrm>
            <a:off x="683568" y="2564904"/>
            <a:ext cx="7776864" cy="3384376"/>
          </a:xfrm>
          <a:prstGeom prst="roundRect">
            <a:avLst>
              <a:gd name="adj" fmla="val 16667"/>
            </a:avLst>
          </a:prstGeom>
          <a:solidFill>
            <a:srgbClr val="E1C0F0"/>
          </a:solidFill>
          <a:ln w="19050" algn="ctr">
            <a:solidFill>
              <a:srgbClr val="88036A"/>
            </a:solidFill>
            <a:round/>
            <a:headEnd/>
            <a:tailEnd/>
          </a:ln>
        </p:spPr>
        <p:txBody>
          <a:bodyPr rot="0" vert="horz" wrap="square" lIns="36000" tIns="36000" rIns="36000" bIns="36000" anchor="t" anchorCtr="0" upright="1">
            <a:noAutofit/>
          </a:bodyPr>
          <a:lstStyle/>
          <a:p>
            <a:pPr>
              <a:lnSpc>
                <a:spcPct val="115000"/>
              </a:lnSpc>
            </a:pPr>
            <a:endParaRPr lang="en-GB" sz="800" dirty="0">
              <a:solidFill>
                <a:srgbClr val="000000"/>
              </a:solidFill>
              <a:latin typeface="Calibri"/>
              <a:ea typeface="ＭＳ Ｐゴシック" charset="0"/>
              <a:cs typeface="Calibri"/>
            </a:endParaRPr>
          </a:p>
        </p:txBody>
      </p:sp>
      <p:sp>
        <p:nvSpPr>
          <p:cNvPr id="6" name="Rectangle 5"/>
          <p:cNvSpPr/>
          <p:nvPr/>
        </p:nvSpPr>
        <p:spPr>
          <a:xfrm>
            <a:off x="1547664" y="2564905"/>
            <a:ext cx="6552728" cy="3119315"/>
          </a:xfrm>
          <a:prstGeom prst="rect">
            <a:avLst/>
          </a:prstGeom>
        </p:spPr>
        <p:txBody>
          <a:bodyPr wrap="square">
            <a:spAutoFit/>
          </a:bodyPr>
          <a:lstStyle/>
          <a:p>
            <a:pPr>
              <a:lnSpc>
                <a:spcPct val="115000"/>
              </a:lnSpc>
            </a:pPr>
            <a:r>
              <a:rPr lang="en-GB" b="1" dirty="0">
                <a:solidFill>
                  <a:srgbClr val="000000"/>
                </a:solidFill>
                <a:latin typeface="Calibri"/>
                <a:ea typeface="Calibri" charset="0"/>
                <a:cs typeface="Calibri"/>
              </a:rPr>
              <a:t>OCR Resources</a:t>
            </a:r>
            <a:r>
              <a:rPr lang="en-GB" dirty="0">
                <a:solidFill>
                  <a:srgbClr val="000000"/>
                </a:solidFill>
                <a:latin typeface="Calibri"/>
                <a:ea typeface="Calibri" charset="0"/>
                <a:cs typeface="Calibri"/>
              </a:rPr>
              <a:t>: </a:t>
            </a:r>
            <a:r>
              <a:rPr lang="en-GB" i="1" dirty="0">
                <a:solidFill>
                  <a:srgbClr val="000000"/>
                </a:solidFill>
                <a:latin typeface="Calibri"/>
                <a:ea typeface="Calibri" charset="0"/>
                <a:cs typeface="Calibri"/>
              </a:rPr>
              <a:t>the small print</a:t>
            </a:r>
            <a:endParaRPr lang="en-GB" sz="3200" dirty="0">
              <a:solidFill>
                <a:srgbClr val="000000"/>
              </a:solidFill>
              <a:latin typeface="Calibri"/>
              <a:ea typeface="Calibri" charset="0"/>
              <a:cs typeface="Calibri"/>
            </a:endParaRPr>
          </a:p>
          <a:p>
            <a:pPr>
              <a:lnSpc>
                <a:spcPct val="120000"/>
              </a:lnSpc>
            </a:pPr>
            <a:r>
              <a:rPr lang="en-GB" sz="800" dirty="0">
                <a:solidFill>
                  <a:srgbClr val="000000"/>
                </a:solidFill>
                <a:latin typeface="Calibri"/>
                <a:ea typeface="Calibri" charset="0"/>
                <a:cs typeface="Calibri"/>
              </a:rPr>
              <a:t>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endParaRPr lang="en-GB" sz="3600" dirty="0">
              <a:solidFill>
                <a:srgbClr val="000000"/>
              </a:solidFill>
              <a:latin typeface="Calibri"/>
              <a:ea typeface="Calibri" charset="0"/>
              <a:cs typeface="Calibri"/>
            </a:endParaRPr>
          </a:p>
          <a:p>
            <a:pPr>
              <a:lnSpc>
                <a:spcPct val="115000"/>
              </a:lnSpc>
            </a:pPr>
            <a:r>
              <a:rPr lang="en-GB" sz="800" dirty="0">
                <a:solidFill>
                  <a:srgbClr val="000000"/>
                </a:solidFill>
                <a:latin typeface="Calibri"/>
                <a:ea typeface="Calibri" charset="0"/>
                <a:cs typeface="Calibri"/>
              </a:rPr>
              <a:t>	</a:t>
            </a:r>
            <a:endParaRPr lang="en-GB" sz="3200" dirty="0">
              <a:solidFill>
                <a:srgbClr val="000000"/>
              </a:solidFill>
              <a:latin typeface="Calibri"/>
              <a:ea typeface="Calibri" charset="0"/>
              <a:cs typeface="Calibri"/>
            </a:endParaRPr>
          </a:p>
          <a:p>
            <a:pPr>
              <a:lnSpc>
                <a:spcPct val="115000"/>
              </a:lnSpc>
            </a:pPr>
            <a:r>
              <a:rPr lang="en-GB" sz="800" dirty="0">
                <a:solidFill>
                  <a:srgbClr val="000000"/>
                </a:solidFill>
                <a:latin typeface="Calibri"/>
                <a:ea typeface="Calibri" charset="0"/>
                <a:cs typeface="Calibri"/>
              </a:rPr>
              <a:t>© OCR 2014 - This resource may be freely copied and distributed, as long as the OCR logo and this message remain intact and OCR is acknowledged as the originator of this work.</a:t>
            </a:r>
            <a:endParaRPr lang="en-GB" sz="3200" dirty="0">
              <a:solidFill>
                <a:srgbClr val="000000"/>
              </a:solidFill>
              <a:latin typeface="Calibri"/>
              <a:ea typeface="Calibri" charset="0"/>
              <a:cs typeface="Calibri"/>
            </a:endParaRPr>
          </a:p>
          <a:p>
            <a:pPr>
              <a:lnSpc>
                <a:spcPct val="115000"/>
              </a:lnSpc>
            </a:pPr>
            <a:r>
              <a:rPr lang="en-GB" sz="800" dirty="0">
                <a:solidFill>
                  <a:srgbClr val="000000"/>
                </a:solidFill>
                <a:latin typeface="Calibri"/>
                <a:ea typeface="Calibri" charset="0"/>
                <a:cs typeface="Calibri"/>
              </a:rPr>
              <a:t> </a:t>
            </a:r>
            <a:endParaRPr lang="en-GB" sz="3200" dirty="0">
              <a:solidFill>
                <a:srgbClr val="000000"/>
              </a:solidFill>
              <a:latin typeface="Calibri"/>
              <a:ea typeface="Calibri" charset="0"/>
              <a:cs typeface="Calibri"/>
            </a:endParaRPr>
          </a:p>
          <a:p>
            <a:pPr>
              <a:lnSpc>
                <a:spcPct val="115000"/>
              </a:lnSpc>
            </a:pPr>
            <a:r>
              <a:rPr lang="en-GB" sz="800" dirty="0">
                <a:solidFill>
                  <a:srgbClr val="000000"/>
                </a:solidFill>
                <a:latin typeface="Calibri"/>
                <a:ea typeface="Calibri" charset="0"/>
                <a:cs typeface="Calibri"/>
              </a:rPr>
              <a:t>OCR acknowledges the use of the following content:</a:t>
            </a:r>
          </a:p>
          <a:p>
            <a:pPr>
              <a:lnSpc>
                <a:spcPct val="115000"/>
              </a:lnSpc>
            </a:pPr>
            <a:r>
              <a:rPr lang="en-GB" sz="800" dirty="0">
                <a:solidFill>
                  <a:srgbClr val="000000"/>
                </a:solidFill>
                <a:latin typeface="Calibri"/>
                <a:ea typeface="ＭＳ Ｐゴシック" charset="0"/>
                <a:cs typeface="Calibri"/>
                <a:sym typeface="Wingdings" charset="0"/>
              </a:rPr>
              <a:t> Slide 6 and 9 – Papua New Guinea Tribesman: Amy-Nichole-Harris/</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Selection of Indian food: </a:t>
            </a:r>
            <a:r>
              <a:rPr lang="en-GB" sz="800" dirty="0" err="1">
                <a:solidFill>
                  <a:srgbClr val="000000"/>
                </a:solidFill>
                <a:latin typeface="Calibri"/>
                <a:ea typeface="ＭＳ Ｐゴシック" charset="0"/>
                <a:cs typeface="Calibri"/>
                <a:sym typeface="Wingdings" charset="0"/>
              </a:rPr>
              <a:t>HLPhoto</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Language word cloud: Tupungato/</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7 and 9 - Religion word cloud: </a:t>
            </a:r>
            <a:r>
              <a:rPr lang="en-GB" sz="800" dirty="0" err="1">
                <a:solidFill>
                  <a:srgbClr val="000000"/>
                </a:solidFill>
                <a:latin typeface="Calibri"/>
                <a:ea typeface="ＭＳ Ｐゴシック" charset="0"/>
                <a:cs typeface="Calibri"/>
                <a:sym typeface="Wingdings" charset="0"/>
              </a:rPr>
              <a:t>PlusONE</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San tribesman: </a:t>
            </a:r>
            <a:r>
              <a:rPr lang="en-GB" sz="800" dirty="0" err="1">
                <a:solidFill>
                  <a:srgbClr val="000000"/>
                </a:solidFill>
                <a:latin typeface="Calibri"/>
                <a:ea typeface="ＭＳ Ｐゴシック" charset="0"/>
                <a:cs typeface="Calibri"/>
                <a:sym typeface="Wingdings" charset="0"/>
              </a:rPr>
              <a:t>Dietmar</a:t>
            </a:r>
            <a:r>
              <a:rPr lang="en-GB" sz="800" dirty="0">
                <a:solidFill>
                  <a:srgbClr val="000000"/>
                </a:solidFill>
                <a:latin typeface="Calibri"/>
                <a:ea typeface="ＭＳ Ｐゴシック" charset="0"/>
                <a:cs typeface="Calibri"/>
                <a:sym typeface="Wingdings" charset="0"/>
              </a:rPr>
              <a:t>-Temps/</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a:t>
            </a:r>
            <a:r>
              <a:rPr lang="en-GB" sz="800" dirty="0" err="1">
                <a:solidFill>
                  <a:srgbClr val="000000"/>
                </a:solidFill>
                <a:latin typeface="Calibri"/>
                <a:ea typeface="ＭＳ Ｐゴシック" charset="0"/>
                <a:cs typeface="Calibri"/>
                <a:sym typeface="Wingdings" charset="0"/>
              </a:rPr>
              <a:t>Rajasthani</a:t>
            </a:r>
            <a:r>
              <a:rPr lang="en-GB" sz="800" dirty="0">
                <a:solidFill>
                  <a:srgbClr val="000000"/>
                </a:solidFill>
                <a:latin typeface="Calibri"/>
                <a:ea typeface="ＭＳ Ｐゴシック" charset="0"/>
                <a:cs typeface="Calibri"/>
                <a:sym typeface="Wingdings" charset="0"/>
              </a:rPr>
              <a:t> woman: </a:t>
            </a:r>
            <a:r>
              <a:rPr lang="en-GB" sz="800" dirty="0" err="1">
                <a:solidFill>
                  <a:srgbClr val="000000"/>
                </a:solidFill>
                <a:latin typeface="Calibri"/>
                <a:ea typeface="ＭＳ Ｐゴシック" charset="0"/>
                <a:cs typeface="Calibri"/>
                <a:sym typeface="Wingdings" charset="0"/>
              </a:rPr>
              <a:t>wong-yu-liang</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8 and 9- Hindu Indian wedding ceremony: Andy Lim /</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Women with henna and saris: infinity21/</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Geisha: </a:t>
            </a:r>
            <a:r>
              <a:rPr lang="en-GB" sz="800" dirty="0" err="1">
                <a:solidFill>
                  <a:srgbClr val="000000"/>
                </a:solidFill>
                <a:latin typeface="Calibri"/>
                <a:ea typeface="ＭＳ Ｐゴシック" charset="0"/>
                <a:cs typeface="Calibri"/>
                <a:sym typeface="Wingdings" charset="0"/>
              </a:rPr>
              <a:t>nunosilvaphotography</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10 - question mark pile – </a:t>
            </a:r>
            <a:r>
              <a:rPr lang="en-GB" sz="800" dirty="0" err="1">
                <a:solidFill>
                  <a:srgbClr val="000000"/>
                </a:solidFill>
                <a:latin typeface="Calibri"/>
                <a:ea typeface="ＭＳ Ｐゴシック" charset="0"/>
                <a:cs typeface="Calibri"/>
                <a:sym typeface="Wingdings" charset="0"/>
              </a:rPr>
              <a:t>eyeidea</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11 and 13 - Ways of holding a fork: Carlos-</a:t>
            </a:r>
            <a:r>
              <a:rPr lang="en-GB" sz="800" dirty="0" err="1">
                <a:solidFill>
                  <a:srgbClr val="000000"/>
                </a:solidFill>
                <a:latin typeface="Calibri"/>
                <a:ea typeface="ＭＳ Ｐゴシック" charset="0"/>
                <a:cs typeface="Calibri"/>
                <a:sym typeface="Wingdings" charset="0"/>
              </a:rPr>
              <a:t>Yudica</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Queue: </a:t>
            </a:r>
            <a:r>
              <a:rPr lang="en-GB" sz="800" dirty="0" err="1">
                <a:solidFill>
                  <a:srgbClr val="000000"/>
                </a:solidFill>
                <a:latin typeface="Calibri"/>
                <a:ea typeface="ＭＳ Ｐゴシック" charset="0"/>
                <a:cs typeface="Calibri"/>
                <a:sym typeface="Wingdings" charset="0"/>
              </a:rPr>
              <a:t>Oleksii-Sagitov</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Girl reading: </a:t>
            </a:r>
            <a:r>
              <a:rPr lang="en-GB" sz="800" dirty="0" err="1">
                <a:solidFill>
                  <a:srgbClr val="000000"/>
                </a:solidFill>
                <a:latin typeface="Calibri"/>
                <a:ea typeface="ＭＳ Ｐゴシック" charset="0"/>
                <a:cs typeface="Calibri"/>
                <a:sym typeface="Wingdings" charset="0"/>
              </a:rPr>
              <a:t>Zurijeta</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12 and 13 – Two people saying ‘thank you’: </a:t>
            </a:r>
            <a:r>
              <a:rPr lang="en-GB" sz="800" dirty="0" err="1">
                <a:solidFill>
                  <a:srgbClr val="000000"/>
                </a:solidFill>
                <a:latin typeface="Calibri"/>
                <a:ea typeface="ＭＳ Ｐゴシック" charset="0"/>
                <a:cs typeface="Calibri"/>
                <a:sym typeface="Wingdings" charset="0"/>
              </a:rPr>
              <a:t>iQoncept</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children playing outside: </a:t>
            </a:r>
            <a:r>
              <a:rPr lang="en-GB" sz="800" dirty="0" err="1">
                <a:solidFill>
                  <a:srgbClr val="000000"/>
                </a:solidFill>
                <a:latin typeface="Calibri"/>
                <a:ea typeface="ＭＳ Ｐゴシック" charset="0"/>
                <a:cs typeface="Calibri"/>
                <a:sym typeface="Wingdings" charset="0"/>
              </a:rPr>
              <a:t>Rossario</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Man sitting against wall: Mike Laptev/</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Man and woman talking: </a:t>
            </a:r>
            <a:r>
              <a:rPr lang="en-GB" sz="800" dirty="0" err="1">
                <a:solidFill>
                  <a:srgbClr val="000000"/>
                </a:solidFill>
                <a:latin typeface="Calibri"/>
                <a:ea typeface="ＭＳ Ｐゴシック" charset="0"/>
                <a:cs typeface="Calibri"/>
                <a:sym typeface="Wingdings" charset="0"/>
              </a:rPr>
              <a:t>paffy</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14 - Gender equality: Michael-D-Brown/</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Gay pride parade: </a:t>
            </a:r>
            <a:r>
              <a:rPr lang="en-GB" sz="800" dirty="0" err="1">
                <a:solidFill>
                  <a:srgbClr val="000000"/>
                </a:solidFill>
                <a:latin typeface="Calibri"/>
                <a:ea typeface="ＭＳ Ｐゴシック" charset="0"/>
                <a:cs typeface="Calibri"/>
                <a:sym typeface="Wingdings" charset="0"/>
              </a:rPr>
              <a:t>Bikeworldtravel</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Diversity sign: </a:t>
            </a:r>
            <a:r>
              <a:rPr lang="en-GB" sz="800" dirty="0" err="1">
                <a:solidFill>
                  <a:srgbClr val="000000"/>
                </a:solidFill>
                <a:latin typeface="Calibri"/>
                <a:ea typeface="ＭＳ Ｐゴシック" charset="0"/>
                <a:cs typeface="Calibri"/>
                <a:sym typeface="Wingdings" charset="0"/>
              </a:rPr>
              <a:t>Nelosa</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Animal rights protest: David-Fowler/</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15 – </a:t>
            </a:r>
            <a:r>
              <a:rPr lang="en-GB" sz="800" dirty="0" err="1">
                <a:solidFill>
                  <a:srgbClr val="000000"/>
                </a:solidFill>
                <a:latin typeface="Calibri"/>
                <a:ea typeface="ＭＳ Ｐゴシック" charset="0"/>
                <a:cs typeface="Calibri"/>
                <a:sym typeface="Wingdings" charset="0"/>
              </a:rPr>
              <a:t>Mosuo</a:t>
            </a:r>
            <a:r>
              <a:rPr lang="en-GB" sz="800" dirty="0">
                <a:solidFill>
                  <a:srgbClr val="000000"/>
                </a:solidFill>
                <a:latin typeface="Calibri"/>
                <a:ea typeface="ＭＳ Ｐゴシック" charset="0"/>
                <a:cs typeface="Calibri"/>
                <a:sym typeface="Wingdings" charset="0"/>
              </a:rPr>
              <a:t> girl and Boats on lake: Yu-Zhang/</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16 – San tribesmen: </a:t>
            </a:r>
            <a:r>
              <a:rPr lang="en-GB" sz="800" dirty="0" err="1">
                <a:solidFill>
                  <a:srgbClr val="000000"/>
                </a:solidFill>
                <a:latin typeface="Calibri"/>
                <a:ea typeface="ＭＳ Ｐゴシック" charset="0"/>
                <a:cs typeface="Calibri"/>
                <a:sym typeface="Wingdings" charset="0"/>
              </a:rPr>
              <a:t>Dietmar</a:t>
            </a:r>
            <a:r>
              <a:rPr lang="en-GB" sz="800" dirty="0">
                <a:solidFill>
                  <a:srgbClr val="000000"/>
                </a:solidFill>
                <a:latin typeface="Calibri"/>
                <a:ea typeface="ＭＳ Ｐゴシック" charset="0"/>
                <a:cs typeface="Calibri"/>
                <a:sym typeface="Wingdings" charset="0"/>
              </a:rPr>
              <a:t>-Temps/</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San cave painting: </a:t>
            </a:r>
            <a:r>
              <a:rPr lang="en-GB" sz="800" dirty="0" err="1">
                <a:solidFill>
                  <a:srgbClr val="000000"/>
                </a:solidFill>
                <a:latin typeface="Calibri"/>
                <a:ea typeface="ＭＳ Ｐゴシック" charset="0"/>
                <a:cs typeface="Calibri"/>
                <a:sym typeface="Wingdings" charset="0"/>
              </a:rPr>
              <a:t>EcoPrint</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 Slide 17 – Papua New Guinea Warriors: </a:t>
            </a:r>
            <a:r>
              <a:rPr lang="en-GB" sz="800" dirty="0" err="1">
                <a:solidFill>
                  <a:srgbClr val="000000"/>
                </a:solidFill>
                <a:latin typeface="Calibri"/>
                <a:ea typeface="ＭＳ Ｐゴシック" charset="0"/>
                <a:cs typeface="Calibri"/>
                <a:sym typeface="Wingdings" charset="0"/>
              </a:rPr>
              <a:t>rhfletcher</a:t>
            </a:r>
            <a:r>
              <a:rPr lang="en-GB" sz="800" dirty="0">
                <a:solidFill>
                  <a:srgbClr val="000000"/>
                </a:solidFill>
                <a:latin typeface="Calibri"/>
                <a:ea typeface="ＭＳ Ｐゴシック" charset="0"/>
                <a:cs typeface="Calibri"/>
                <a:sym typeface="Wingdings" charset="0"/>
              </a:rPr>
              <a:t>/</a:t>
            </a:r>
            <a:r>
              <a:rPr lang="en-GB" sz="800" dirty="0" err="1">
                <a:solidFill>
                  <a:srgbClr val="000000"/>
                </a:solidFill>
                <a:latin typeface="Calibri"/>
                <a:ea typeface="ＭＳ Ｐゴシック" charset="0"/>
                <a:cs typeface="Calibri"/>
                <a:sym typeface="Wingdings" charset="0"/>
              </a:rPr>
              <a:t>Shutterstock.com</a:t>
            </a:r>
            <a:r>
              <a:rPr lang="en-GB" sz="800" dirty="0">
                <a:solidFill>
                  <a:srgbClr val="000000"/>
                </a:solidFill>
                <a:latin typeface="Calibri"/>
                <a:ea typeface="ＭＳ Ｐゴシック" charset="0"/>
                <a:cs typeface="Calibri"/>
                <a:sym typeface="Wingdings" charset="0"/>
              </a:rPr>
              <a:t>, Papua New Guinea flag: Stephen Finn/</a:t>
            </a:r>
            <a:r>
              <a:rPr lang="en-GB" sz="800" dirty="0" err="1">
                <a:solidFill>
                  <a:srgbClr val="000000"/>
                </a:solidFill>
                <a:latin typeface="Calibri"/>
                <a:ea typeface="ＭＳ Ｐゴシック" charset="0"/>
                <a:cs typeface="Calibri"/>
                <a:sym typeface="Wingdings" charset="0"/>
              </a:rPr>
              <a:t>Shutterstock.com</a:t>
            </a:r>
            <a:endParaRPr lang="en-GB" sz="800" dirty="0">
              <a:solidFill>
                <a:srgbClr val="000000"/>
              </a:solidFill>
              <a:latin typeface="Calibri"/>
              <a:ea typeface="ＭＳ Ｐゴシック" charset="0"/>
              <a:cs typeface="Calibri"/>
            </a:endParaRPr>
          </a:p>
        </p:txBody>
      </p:sp>
    </p:spTree>
    <p:extLst>
      <p:ext uri="{BB962C8B-B14F-4D97-AF65-F5344CB8AC3E}">
        <p14:creationId xmlns:p14="http://schemas.microsoft.com/office/powerpoint/2010/main" val="309922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Culture </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sp>
        <p:nvSpPr>
          <p:cNvPr id="4" name="Subtitle 2"/>
          <p:cNvSpPr txBox="1">
            <a:spLocks/>
          </p:cNvSpPr>
          <p:nvPr/>
        </p:nvSpPr>
        <p:spPr>
          <a:xfrm>
            <a:off x="1547664" y="1268760"/>
            <a:ext cx="6400800" cy="20406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smtClean="0">
                <a:solidFill>
                  <a:srgbClr val="87036A"/>
                </a:solidFill>
              </a:rPr>
              <a:t>Is shaped by norms and values</a:t>
            </a:r>
            <a:endParaRPr lang="en-GB" dirty="0">
              <a:solidFill>
                <a:srgbClr val="87036A"/>
              </a:solidFill>
            </a:endParaRPr>
          </a:p>
        </p:txBody>
      </p:sp>
    </p:spTree>
    <p:extLst>
      <p:ext uri="{BB962C8B-B14F-4D97-AF65-F5344CB8AC3E}">
        <p14:creationId xmlns:p14="http://schemas.microsoft.com/office/powerpoint/2010/main" val="799059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sp>
        <p:nvSpPr>
          <p:cNvPr id="4" name="Subtitle 2"/>
          <p:cNvSpPr txBox="1">
            <a:spLocks/>
          </p:cNvSpPr>
          <p:nvPr/>
        </p:nvSpPr>
        <p:spPr>
          <a:xfrm>
            <a:off x="1547664" y="1460376"/>
            <a:ext cx="6400800" cy="20406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200"/>
              </a:spcAft>
              <a:buFont typeface="Arial" charset="0"/>
              <a:buChar char="•"/>
            </a:pPr>
            <a:r>
              <a:rPr lang="en-GB" sz="2000" dirty="0">
                <a:solidFill>
                  <a:srgbClr val="730057"/>
                </a:solidFill>
                <a:latin typeface="Calibri"/>
                <a:cs typeface="Calibri"/>
              </a:rPr>
              <a:t>To explore sociological ideas about culture</a:t>
            </a:r>
          </a:p>
          <a:p>
            <a:pPr>
              <a:spcAft>
                <a:spcPts val="1200"/>
              </a:spcAft>
              <a:buFont typeface="Arial" charset="0"/>
              <a:buChar char="•"/>
            </a:pPr>
            <a:r>
              <a:rPr lang="en-GB" sz="2000" dirty="0">
                <a:solidFill>
                  <a:srgbClr val="730057"/>
                </a:solidFill>
                <a:latin typeface="Calibri"/>
                <a:cs typeface="Calibri"/>
              </a:rPr>
              <a:t>To be able to define culture </a:t>
            </a:r>
          </a:p>
          <a:p>
            <a:pPr>
              <a:spcAft>
                <a:spcPts val="1200"/>
              </a:spcAft>
              <a:buFont typeface="Arial" charset="0"/>
              <a:buChar char="•"/>
            </a:pPr>
            <a:r>
              <a:rPr lang="en-GB" sz="2000" dirty="0">
                <a:solidFill>
                  <a:srgbClr val="730057"/>
                </a:solidFill>
                <a:latin typeface="Calibri"/>
                <a:cs typeface="Calibri"/>
              </a:rPr>
              <a:t>To understand what is meant by values and norms and understand how these shape culture</a:t>
            </a:r>
          </a:p>
          <a:p>
            <a:pPr>
              <a:spcAft>
                <a:spcPts val="1200"/>
              </a:spcAft>
              <a:buFont typeface="Arial" charset="0"/>
              <a:buChar char="•"/>
            </a:pPr>
            <a:r>
              <a:rPr lang="en-GB" sz="2000" dirty="0">
                <a:solidFill>
                  <a:srgbClr val="730057"/>
                </a:solidFill>
                <a:latin typeface="Calibri"/>
                <a:cs typeface="Calibri"/>
              </a:rPr>
              <a:t>To understand some of the ways that cultures can vary</a:t>
            </a:r>
          </a:p>
        </p:txBody>
      </p:sp>
    </p:spTree>
    <p:extLst>
      <p:ext uri="{BB962C8B-B14F-4D97-AF65-F5344CB8AC3E}">
        <p14:creationId xmlns:p14="http://schemas.microsoft.com/office/powerpoint/2010/main" val="427431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culture </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sp>
        <p:nvSpPr>
          <p:cNvPr id="3" name="Rectangle 2"/>
          <p:cNvSpPr/>
          <p:nvPr/>
        </p:nvSpPr>
        <p:spPr>
          <a:xfrm>
            <a:off x="1331640" y="1916832"/>
            <a:ext cx="6912768" cy="1077218"/>
          </a:xfrm>
          <a:prstGeom prst="rect">
            <a:avLst/>
          </a:prstGeom>
        </p:spPr>
        <p:txBody>
          <a:bodyPr wrap="square">
            <a:spAutoFit/>
          </a:bodyPr>
          <a:lstStyle/>
          <a:p>
            <a:pPr algn="ctr">
              <a:spcAft>
                <a:spcPts val="1200"/>
              </a:spcAft>
              <a:buFont typeface="Arial" charset="0"/>
              <a:buNone/>
            </a:pPr>
            <a:r>
              <a:rPr lang="en-GB" sz="3200" dirty="0">
                <a:solidFill>
                  <a:srgbClr val="730057"/>
                </a:solidFill>
                <a:latin typeface="Calibri"/>
                <a:cs typeface="Calibri"/>
              </a:rPr>
              <a:t>The ideas, customs, and social behaviour of a particular people or society</a:t>
            </a:r>
          </a:p>
        </p:txBody>
      </p:sp>
    </p:spTree>
    <p:extLst>
      <p:ext uri="{BB962C8B-B14F-4D97-AF65-F5344CB8AC3E}">
        <p14:creationId xmlns:p14="http://schemas.microsoft.com/office/powerpoint/2010/main" val="328587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culture expressed?</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5" name="Picture 6" descr="Word cloud graphic, showing various different langauges including French, English, Spanish, Korean and Arabic." title="Language word cloud"/>
          <p:cNvPicPr>
            <a:picLocks noChangeAspect="1"/>
          </p:cNvPicPr>
          <p:nvPr/>
        </p:nvPicPr>
        <p:blipFill>
          <a:blip r:embed="rId3"/>
          <a:srcRect/>
          <a:stretch>
            <a:fillRect/>
          </a:stretch>
        </p:blipFill>
        <p:spPr bwMode="auto">
          <a:xfrm>
            <a:off x="4720481" y="3394547"/>
            <a:ext cx="269081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Selection of Indian food" title="Indian food"/>
          <p:cNvPicPr>
            <a:picLocks noChangeAspect="1" noChangeArrowheads="1"/>
          </p:cNvPicPr>
          <p:nvPr/>
        </p:nvPicPr>
        <p:blipFill rotWithShape="1">
          <a:blip r:embed="rId4"/>
          <a:srcRect/>
          <a:stretch/>
        </p:blipFill>
        <p:spPr bwMode="auto">
          <a:xfrm>
            <a:off x="1618506" y="3527897"/>
            <a:ext cx="268287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A man from Papua New Guinea with traditional headress and face paint" title="Papua New Guinea man"/>
          <p:cNvPicPr>
            <a:picLocks noChangeAspect="1" noChangeArrowheads="1"/>
          </p:cNvPicPr>
          <p:nvPr/>
        </p:nvPicPr>
        <p:blipFill rotWithShape="1">
          <a:blip r:embed="rId5"/>
          <a:srcRect/>
          <a:stretch/>
        </p:blipFill>
        <p:spPr bwMode="auto">
          <a:xfrm>
            <a:off x="3275856" y="1484784"/>
            <a:ext cx="2681288"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54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culture expressed?</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9" name="Picture 2" descr="Word cloud graphic, showing various different religions including Hinduism, Islam, Christianity and Judaism." title="Religion word cloud"/>
          <p:cNvPicPr>
            <a:picLocks noChangeAspect="1" noChangeArrowheads="1"/>
          </p:cNvPicPr>
          <p:nvPr/>
        </p:nvPicPr>
        <p:blipFill>
          <a:blip r:embed="rId3"/>
          <a:srcRect/>
          <a:stretch>
            <a:fillRect/>
          </a:stretch>
        </p:blipFill>
        <p:spPr bwMode="auto">
          <a:xfrm>
            <a:off x="1538685" y="3346475"/>
            <a:ext cx="29908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Two tribesmen starting a fire using traditional methods" title="San tribesmen"/>
          <p:cNvPicPr>
            <a:picLocks noChangeAspect="1" noChangeArrowheads="1"/>
          </p:cNvPicPr>
          <p:nvPr/>
        </p:nvPicPr>
        <p:blipFill>
          <a:blip r:embed="rId4"/>
          <a:srcRect/>
          <a:stretch>
            <a:fillRect/>
          </a:stretch>
        </p:blipFill>
        <p:spPr bwMode="auto">
          <a:xfrm>
            <a:off x="3419872" y="1628800"/>
            <a:ext cx="2687638" cy="17287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ajasthani woman with traditional clothing and jewellery" title="Rajasthani woman"/>
          <p:cNvPicPr>
            <a:picLocks noChangeAspect="1" noChangeArrowheads="1"/>
          </p:cNvPicPr>
          <p:nvPr/>
        </p:nvPicPr>
        <p:blipFill>
          <a:blip r:embed="rId5"/>
          <a:srcRect/>
          <a:stretch>
            <a:fillRect/>
          </a:stretch>
        </p:blipFill>
        <p:spPr bwMode="auto">
          <a:xfrm>
            <a:off x="5162947" y="3548088"/>
            <a:ext cx="2681288"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9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culture expressed?</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7" name="Picture 2" descr="Traditional Hindu Indian wedding ceremony showing two womens hands, painted with henna and wearing elaborate gold jewellery and saris." title="Traditional Hindu Indian Wedding Ceremony"/>
          <p:cNvPicPr>
            <a:picLocks noChangeAspect="1" noChangeArrowheads="1"/>
          </p:cNvPicPr>
          <p:nvPr/>
        </p:nvPicPr>
        <p:blipFill>
          <a:blip r:embed="rId3"/>
          <a:srcRect/>
          <a:stretch>
            <a:fillRect/>
          </a:stretch>
        </p:blipFill>
        <p:spPr bwMode="auto">
          <a:xfrm>
            <a:off x="1350565" y="1705819"/>
            <a:ext cx="2392363"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Image showing women with their hands painted with henna, wearing brightly coloured saris." title="Henna and saris"/>
          <p:cNvPicPr>
            <a:picLocks noChangeAspect="1" noChangeArrowheads="1"/>
          </p:cNvPicPr>
          <p:nvPr/>
        </p:nvPicPr>
        <p:blipFill>
          <a:blip r:embed="rId4"/>
          <a:srcRect/>
          <a:stretch>
            <a:fillRect/>
          </a:stretch>
        </p:blipFill>
        <p:spPr bwMode="auto">
          <a:xfrm>
            <a:off x="2545953" y="3579069"/>
            <a:ext cx="2795587"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Japanese geisha with traditional makeup and dress" title="Geisha"/>
          <p:cNvPicPr>
            <a:picLocks noChangeAspect="1" noChangeArrowheads="1"/>
          </p:cNvPicPr>
          <p:nvPr/>
        </p:nvPicPr>
        <p:blipFill>
          <a:blip r:embed="rId5"/>
          <a:srcRect/>
          <a:stretch>
            <a:fillRect/>
          </a:stretch>
        </p:blipFill>
        <p:spPr bwMode="auto">
          <a:xfrm>
            <a:off x="5724128" y="2132856"/>
            <a:ext cx="1582737"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8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3000"/>
                            </p:stCondLst>
                            <p:childTnLst>
                              <p:par>
                                <p:cTn id="9" presetID="10" presetClass="entr" presetSubtype="0"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8000"/>
                            </p:stCondLst>
                            <p:childTnLst>
                              <p:par>
                                <p:cTn id="13" presetID="10" presetClass="entr" presetSubtype="0" fill="hold" nodeType="afterEffect">
                                  <p:stCondLst>
                                    <p:cond delay="3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is culture expressed?</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pic>
        <p:nvPicPr>
          <p:cNvPr id="9" name="Picture 2" descr="Selection of Indian food" title="Indian food"/>
          <p:cNvPicPr>
            <a:picLocks noChangeAspect="1" noChangeArrowheads="1"/>
          </p:cNvPicPr>
          <p:nvPr/>
        </p:nvPicPr>
        <p:blipFill rotWithShape="1">
          <a:blip r:embed="rId3"/>
          <a:srcRect/>
          <a:stretch/>
        </p:blipFill>
        <p:spPr bwMode="auto">
          <a:xfrm>
            <a:off x="1602829" y="2914105"/>
            <a:ext cx="1544637" cy="10239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A man from Papua New Guinea with traditional headress and face paint" title="Papua New Guinea man"/>
          <p:cNvPicPr>
            <a:picLocks noChangeAspect="1" noChangeArrowheads="1"/>
          </p:cNvPicPr>
          <p:nvPr/>
        </p:nvPicPr>
        <p:blipFill rotWithShape="1">
          <a:blip r:embed="rId4"/>
          <a:srcRect/>
          <a:stretch/>
        </p:blipFill>
        <p:spPr bwMode="auto">
          <a:xfrm>
            <a:off x="1577429" y="1693317"/>
            <a:ext cx="1543050" cy="102393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ord cloud graphic, showing various different langauges including French, English, Spanish, Korean and Arabic." title="Language word cloud"/>
          <p:cNvPicPr>
            <a:picLocks noChangeAspect="1"/>
          </p:cNvPicPr>
          <p:nvPr/>
        </p:nvPicPr>
        <p:blipFill>
          <a:blip r:embed="rId5"/>
          <a:srcRect/>
          <a:stretch>
            <a:fillRect/>
          </a:stretch>
        </p:blipFill>
        <p:spPr bwMode="auto">
          <a:xfrm>
            <a:off x="3479254" y="1556792"/>
            <a:ext cx="1547812"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Word cloud graphic, showing various different religions including Hinduism, Islam, Christianity and Judaism." title="Religion word cloud"/>
          <p:cNvPicPr>
            <a:picLocks noChangeAspect="1" noChangeArrowheads="1"/>
          </p:cNvPicPr>
          <p:nvPr/>
        </p:nvPicPr>
        <p:blipFill>
          <a:blip r:embed="rId6"/>
          <a:srcRect/>
          <a:stretch>
            <a:fillRect/>
          </a:stretch>
        </p:blipFill>
        <p:spPr bwMode="auto">
          <a:xfrm>
            <a:off x="5568404" y="2501355"/>
            <a:ext cx="16938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Two tribesmen starting a fire using traditional methods" title="San tribesmen"/>
          <p:cNvPicPr>
            <a:picLocks noChangeAspect="1" noChangeArrowheads="1"/>
          </p:cNvPicPr>
          <p:nvPr/>
        </p:nvPicPr>
        <p:blipFill>
          <a:blip r:embed="rId7"/>
          <a:srcRect/>
          <a:stretch>
            <a:fillRect/>
          </a:stretch>
        </p:blipFill>
        <p:spPr bwMode="auto">
          <a:xfrm>
            <a:off x="5660479" y="1421855"/>
            <a:ext cx="1647825" cy="1060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Rajasthani woman with traditional clothing and jewellery" title="Rajasthani woman"/>
          <p:cNvPicPr>
            <a:picLocks noChangeAspect="1" noChangeArrowheads="1"/>
          </p:cNvPicPr>
          <p:nvPr/>
        </p:nvPicPr>
        <p:blipFill>
          <a:blip r:embed="rId8"/>
          <a:srcRect/>
          <a:stretch>
            <a:fillRect/>
          </a:stretch>
        </p:blipFill>
        <p:spPr bwMode="auto">
          <a:xfrm>
            <a:off x="3479254" y="2922042"/>
            <a:ext cx="1644650" cy="10922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Traditional Hindu Indian wedding ceremony showing two womens hands, painted with henna and wearing elaborate gold jewellery and saris." title="Traditional Hindu Indian wedding ceremony"/>
          <p:cNvPicPr>
            <a:picLocks noChangeAspect="1" noChangeArrowheads="1"/>
          </p:cNvPicPr>
          <p:nvPr/>
        </p:nvPicPr>
        <p:blipFill>
          <a:blip r:embed="rId9"/>
          <a:srcRect/>
          <a:stretch>
            <a:fillRect/>
          </a:stretch>
        </p:blipFill>
        <p:spPr bwMode="auto">
          <a:xfrm>
            <a:off x="1561554" y="4193630"/>
            <a:ext cx="1585912"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 descr="Image showing women with their hands painted with henna, wearing brightly coloured saris." title="Henna and saris"/>
          <p:cNvPicPr>
            <a:picLocks noChangeAspect="1" noChangeArrowheads="1"/>
          </p:cNvPicPr>
          <p:nvPr/>
        </p:nvPicPr>
        <p:blipFill>
          <a:blip r:embed="rId10"/>
          <a:srcRect/>
          <a:stretch>
            <a:fillRect/>
          </a:stretch>
        </p:blipFill>
        <p:spPr bwMode="auto">
          <a:xfrm>
            <a:off x="3544341" y="4258717"/>
            <a:ext cx="1579563"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 descr="Japanese geisha with traditional makeup and dress" title="Geisha"/>
          <p:cNvPicPr>
            <a:picLocks noChangeAspect="1" noChangeArrowheads="1"/>
          </p:cNvPicPr>
          <p:nvPr/>
        </p:nvPicPr>
        <p:blipFill>
          <a:blip r:embed="rId11"/>
          <a:srcRect/>
          <a:stretch>
            <a:fillRect/>
          </a:stretch>
        </p:blipFill>
        <p:spPr bwMode="auto">
          <a:xfrm>
            <a:off x="5844629" y="3744367"/>
            <a:ext cx="1092200" cy="16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420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1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2000"/>
                                        <p:tgtEl>
                                          <p:spTgt spid="17"/>
                                        </p:tgtEl>
                                      </p:cBhvr>
                                    </p:animEffect>
                                  </p:childTnLst>
                                </p:cTn>
                              </p:par>
                              <p:par>
                                <p:cTn id="14" presetID="10" presetClass="entr" presetSubtype="0" fill="hold" nodeType="withEffect">
                                  <p:stCondLst>
                                    <p:cond delay="10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nodeType="withEffect">
                                  <p:stCondLst>
                                    <p:cond delay="1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par>
                                <p:cTn id="20" presetID="10" presetClass="entr" presetSubtype="0" fill="hold"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childTnLst>
                                </p:cTn>
                              </p:par>
                              <p:par>
                                <p:cTn id="23" presetID="10" presetClass="entr" presetSubtype="0" fill="hold" nodeType="withEffect">
                                  <p:stCondLst>
                                    <p:cond delay="100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childTnLst>
                                </p:cTn>
                              </p:par>
                              <p:par>
                                <p:cTn id="26" presetID="10" presetClass="entr" presetSubtype="0" fill="hold" nodeType="withEffect">
                                  <p:stCondLst>
                                    <p:cond delay="1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par>
                                <p:cTn id="29" presetID="10" presetClass="entr" presetSubtype="0" fill="hold" nodeType="withEffect">
                                  <p:stCondLst>
                                    <p:cond delay="100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Norms and values</a:t>
            </a:r>
            <a:endParaRPr lang="en-GB"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133520"/>
            <a:ext cx="9144000" cy="751864"/>
          </a:xfrm>
        </p:spPr>
      </p:pic>
      <p:sp>
        <p:nvSpPr>
          <p:cNvPr id="3" name="Rectangle 2"/>
          <p:cNvSpPr/>
          <p:nvPr/>
        </p:nvSpPr>
        <p:spPr>
          <a:xfrm>
            <a:off x="1331640" y="1700808"/>
            <a:ext cx="6768752" cy="4524315"/>
          </a:xfrm>
          <a:prstGeom prst="rect">
            <a:avLst/>
          </a:prstGeom>
        </p:spPr>
        <p:txBody>
          <a:bodyPr wrap="square">
            <a:spAutoFit/>
          </a:bodyPr>
          <a:lstStyle/>
          <a:p>
            <a:pPr algn="ctr">
              <a:spcAft>
                <a:spcPts val="1200"/>
              </a:spcAft>
              <a:buFont typeface="Arial" charset="0"/>
              <a:buNone/>
            </a:pPr>
            <a:r>
              <a:rPr lang="en-GB" sz="2000" b="1" dirty="0">
                <a:solidFill>
                  <a:srgbClr val="87036A"/>
                </a:solidFill>
                <a:latin typeface="Myriad Pro" charset="0"/>
                <a:cs typeface="Myriad Arabic" charset="0"/>
              </a:rPr>
              <a:t>Norm:</a:t>
            </a:r>
            <a:r>
              <a:rPr lang="en-GB" sz="2000" dirty="0">
                <a:solidFill>
                  <a:srgbClr val="87036A"/>
                </a:solidFill>
                <a:latin typeface="Myriad Pro" charset="0"/>
                <a:cs typeface="Myriad Arabic" charset="0"/>
              </a:rPr>
              <a:t> behaviour that is considered normal in any society</a:t>
            </a:r>
            <a:r>
              <a:rPr lang="en-GB" sz="2000" dirty="0" smtClean="0">
                <a:solidFill>
                  <a:srgbClr val="87036A"/>
                </a:solidFill>
                <a:latin typeface="Myriad Pro" charset="0"/>
                <a:cs typeface="Myriad Arabic" charset="0"/>
              </a:rPr>
              <a:t>.</a:t>
            </a:r>
          </a:p>
          <a:p>
            <a:pPr algn="ctr">
              <a:spcAft>
                <a:spcPts val="1200"/>
              </a:spcAft>
              <a:buFont typeface="Arial" charset="0"/>
              <a:buNone/>
            </a:pPr>
            <a:endParaRPr lang="en-GB" sz="2000" dirty="0">
              <a:solidFill>
                <a:srgbClr val="87036A"/>
              </a:solidFill>
              <a:latin typeface="Myriad Pro" charset="0"/>
              <a:cs typeface="Myriad Arabic" charset="0"/>
            </a:endParaRPr>
          </a:p>
          <a:p>
            <a:pPr algn="ctr">
              <a:spcAft>
                <a:spcPts val="1200"/>
              </a:spcAft>
            </a:pPr>
            <a:r>
              <a:rPr lang="en-GB" sz="2000" b="1" i="1" dirty="0">
                <a:solidFill>
                  <a:srgbClr val="87036A"/>
                </a:solidFill>
                <a:latin typeface="Myriad Pro" charset="0"/>
                <a:cs typeface="Myriad Arabic" charset="0"/>
              </a:rPr>
              <a:t>What is considered normal in your culture</a:t>
            </a:r>
            <a:r>
              <a:rPr lang="en-GB" sz="2000" b="1" i="1" dirty="0" smtClean="0">
                <a:solidFill>
                  <a:srgbClr val="87036A"/>
                </a:solidFill>
                <a:latin typeface="Myriad Pro" charset="0"/>
                <a:cs typeface="Myriad Arabic" charset="0"/>
              </a:rPr>
              <a:t>?</a:t>
            </a:r>
          </a:p>
          <a:p>
            <a:pPr algn="ctr">
              <a:spcAft>
                <a:spcPts val="1200"/>
              </a:spcAft>
            </a:pPr>
            <a:endParaRPr lang="en-GB" sz="2000" b="1" i="1" dirty="0">
              <a:solidFill>
                <a:srgbClr val="87036A"/>
              </a:solidFill>
              <a:latin typeface="Myriad Pro" charset="0"/>
              <a:cs typeface="Myriad Arabic" charset="0"/>
            </a:endParaRPr>
          </a:p>
          <a:p>
            <a:pPr algn="ctr">
              <a:spcAft>
                <a:spcPts val="1200"/>
              </a:spcAft>
            </a:pPr>
            <a:r>
              <a:rPr lang="en-GB" sz="2000" b="1" dirty="0">
                <a:solidFill>
                  <a:srgbClr val="87036A"/>
                </a:solidFill>
                <a:latin typeface="Myriad Pro" charset="0"/>
                <a:cs typeface="Myriad Arabic" charset="0"/>
              </a:rPr>
              <a:t>Value: </a:t>
            </a:r>
            <a:r>
              <a:rPr lang="en-GB" sz="2000" dirty="0">
                <a:solidFill>
                  <a:srgbClr val="87036A"/>
                </a:solidFill>
                <a:latin typeface="Myriad Pro" charset="0"/>
                <a:cs typeface="Myriad Arabic" charset="0"/>
              </a:rPr>
              <a:t>things that people have strong beliefs about in society</a:t>
            </a:r>
            <a:r>
              <a:rPr lang="en-GB" sz="2000" dirty="0" smtClean="0">
                <a:solidFill>
                  <a:srgbClr val="87036A"/>
                </a:solidFill>
                <a:latin typeface="Myriad Pro" charset="0"/>
                <a:cs typeface="Myriad Arabic" charset="0"/>
              </a:rPr>
              <a:t>.</a:t>
            </a:r>
          </a:p>
          <a:p>
            <a:pPr algn="ctr">
              <a:spcAft>
                <a:spcPts val="1200"/>
              </a:spcAft>
            </a:pPr>
            <a:endParaRPr lang="en-GB" sz="2000" dirty="0">
              <a:solidFill>
                <a:srgbClr val="87036A"/>
              </a:solidFill>
              <a:latin typeface="Myriad Pro" charset="0"/>
              <a:cs typeface="Myriad Arabic" charset="0"/>
            </a:endParaRPr>
          </a:p>
          <a:p>
            <a:pPr algn="ctr">
              <a:spcAft>
                <a:spcPts val="1200"/>
              </a:spcAft>
            </a:pPr>
            <a:r>
              <a:rPr lang="en-GB" sz="2000" b="1" i="1" dirty="0">
                <a:solidFill>
                  <a:srgbClr val="87036A"/>
                </a:solidFill>
                <a:latin typeface="Myriad Pro" charset="0"/>
                <a:cs typeface="Myriad Arabic" charset="0"/>
              </a:rPr>
              <a:t>What values does your culture have?</a:t>
            </a:r>
          </a:p>
          <a:p>
            <a:pPr algn="ctr">
              <a:spcAft>
                <a:spcPts val="1200"/>
              </a:spcAft>
            </a:pPr>
            <a:endParaRPr lang="en-GB" sz="2000" dirty="0">
              <a:solidFill>
                <a:srgbClr val="87036A"/>
              </a:solidFill>
              <a:latin typeface="Myriad Pro" charset="0"/>
              <a:cs typeface="Myriad Arabic" charset="0"/>
            </a:endParaRPr>
          </a:p>
          <a:p>
            <a:pPr algn="ctr">
              <a:spcAft>
                <a:spcPts val="1200"/>
              </a:spcAft>
            </a:pPr>
            <a:endParaRPr lang="en-GB" sz="2000" b="1" i="1" dirty="0">
              <a:solidFill>
                <a:srgbClr val="87036A"/>
              </a:solidFill>
              <a:latin typeface="Myriad Pro" charset="0"/>
              <a:cs typeface="Myriad Arabic" charset="0"/>
            </a:endParaRPr>
          </a:p>
          <a:p>
            <a:pPr algn="ctr">
              <a:spcAft>
                <a:spcPts val="1200"/>
              </a:spcAft>
              <a:buFont typeface="Arial" charset="0"/>
              <a:buNone/>
            </a:pPr>
            <a:endParaRPr lang="en-GB" sz="2000" dirty="0">
              <a:solidFill>
                <a:srgbClr val="87036A"/>
              </a:solidFill>
              <a:latin typeface="Myriad Pro" charset="0"/>
              <a:cs typeface="Myriad Arabic" charset="0"/>
            </a:endParaRPr>
          </a:p>
        </p:txBody>
      </p:sp>
    </p:spTree>
    <p:extLst>
      <p:ext uri="{BB962C8B-B14F-4D97-AF65-F5344CB8AC3E}">
        <p14:creationId xmlns:p14="http://schemas.microsoft.com/office/powerpoint/2010/main" val="696096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257</Words>
  <Application>Microsoft Office PowerPoint</Application>
  <PresentationFormat>On-screen Show (4:3)</PresentationFormat>
  <Paragraphs>40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 Level Sociology </vt:lpstr>
      <vt:lpstr>Culture </vt:lpstr>
      <vt:lpstr>Objectives </vt:lpstr>
      <vt:lpstr>Definition of culture </vt:lpstr>
      <vt:lpstr>How is culture expressed?</vt:lpstr>
      <vt:lpstr>How is culture expressed?</vt:lpstr>
      <vt:lpstr>How is culture expressed?</vt:lpstr>
      <vt:lpstr>How is culture expressed?</vt:lpstr>
      <vt:lpstr>Norms and values</vt:lpstr>
      <vt:lpstr>Which norms are being demonstrated here?</vt:lpstr>
      <vt:lpstr>Which norms are being demonstrated here?</vt:lpstr>
      <vt:lpstr>Which norms are being demonstrated here?</vt:lpstr>
      <vt:lpstr>Which values are being demonstrated here?</vt:lpstr>
      <vt:lpstr>The Na (The Mosuo)</vt:lpstr>
      <vt:lpstr>The San</vt:lpstr>
      <vt:lpstr>Papua New Guinea</vt:lpstr>
      <vt:lpstr>Thank you for using this OCR Resource</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Jordane Gourley</dc:creator>
  <cp:lastModifiedBy>Erica Deam</cp:lastModifiedBy>
  <cp:revision>11</cp:revision>
  <dcterms:created xsi:type="dcterms:W3CDTF">2015-06-29T12:56:44Z</dcterms:created>
  <dcterms:modified xsi:type="dcterms:W3CDTF">2016-02-08T10:39:41Z</dcterms:modified>
</cp:coreProperties>
</file>