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9"/>
  </p:notesMasterIdLst>
  <p:sldIdLst>
    <p:sldId id="257" r:id="rId2"/>
    <p:sldId id="260" r:id="rId3"/>
    <p:sldId id="258" r:id="rId4"/>
    <p:sldId id="261" r:id="rId5"/>
    <p:sldId id="262" r:id="rId6"/>
    <p:sldId id="264" r:id="rId7"/>
    <p:sldId id="265" r:id="rId8"/>
    <p:sldId id="266" r:id="rId9"/>
    <p:sldId id="267" r:id="rId10"/>
    <p:sldId id="268" r:id="rId11"/>
    <p:sldId id="322" r:id="rId12"/>
    <p:sldId id="269" r:id="rId13"/>
    <p:sldId id="312" r:id="rId14"/>
    <p:sldId id="313" r:id="rId15"/>
    <p:sldId id="314" r:id="rId16"/>
    <p:sldId id="315" r:id="rId17"/>
    <p:sldId id="316" r:id="rId18"/>
    <p:sldId id="317" r:id="rId19"/>
    <p:sldId id="318" r:id="rId20"/>
    <p:sldId id="319" r:id="rId21"/>
    <p:sldId id="320" r:id="rId22"/>
    <p:sldId id="263" r:id="rId23"/>
    <p:sldId id="279" r:id="rId24"/>
    <p:sldId id="282" r:id="rId25"/>
    <p:sldId id="284" r:id="rId26"/>
    <p:sldId id="286" r:id="rId27"/>
    <p:sldId id="287" r:id="rId28"/>
    <p:sldId id="289" r:id="rId29"/>
    <p:sldId id="290" r:id="rId30"/>
    <p:sldId id="291" r:id="rId31"/>
    <p:sldId id="292" r:id="rId32"/>
    <p:sldId id="296" r:id="rId33"/>
    <p:sldId id="294" r:id="rId34"/>
    <p:sldId id="297" r:id="rId35"/>
    <p:sldId id="298" r:id="rId36"/>
    <p:sldId id="299" r:id="rId37"/>
    <p:sldId id="300" r:id="rId38"/>
    <p:sldId id="301" r:id="rId39"/>
    <p:sldId id="302" r:id="rId40"/>
    <p:sldId id="303" r:id="rId41"/>
    <p:sldId id="305" r:id="rId42"/>
    <p:sldId id="307" r:id="rId43"/>
    <p:sldId id="308" r:id="rId44"/>
    <p:sldId id="309" r:id="rId45"/>
    <p:sldId id="310" r:id="rId46"/>
    <p:sldId id="311" r:id="rId47"/>
    <p:sldId id="323"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loe Nichols" initials="CN" lastIdx="8" clrIdx="0"/>
  <p:cmAuthor id="1" name="Mark Smith" initials="M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ECEC"/>
    <a:srgbClr val="3CB668"/>
    <a:srgbClr val="9BB29E"/>
    <a:srgbClr val="C1A0BF"/>
    <a:srgbClr val="845164"/>
    <a:srgbClr val="BB8092"/>
    <a:srgbClr val="9E6375"/>
    <a:srgbClr val="D31920"/>
    <a:srgbClr val="231D23"/>
    <a:srgbClr val="7EC2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9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E4549F-969C-4494-AD2E-2E9E21E334E1}" type="datetimeFigureOut">
              <a:rPr lang="en-GB" smtClean="0"/>
              <a:t>05/01/2017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96FD34-9244-4CF8-AE67-3BCB1B2312B5}" type="slidenum">
              <a:rPr lang="en-GB" smtClean="0"/>
              <a:t>‹#›</a:t>
            </a:fld>
            <a:endParaRPr lang="en-GB"/>
          </a:p>
        </p:txBody>
      </p:sp>
    </p:spTree>
    <p:extLst>
      <p:ext uri="{BB962C8B-B14F-4D97-AF65-F5344CB8AC3E}">
        <p14:creationId xmlns:p14="http://schemas.microsoft.com/office/powerpoint/2010/main" val="3098832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3E05A-087A-4B2F-9194-01CE646FE26B}" type="slidenum">
              <a:rPr lang="en-GB" smtClean="0"/>
              <a:t>2</a:t>
            </a:fld>
            <a:endParaRPr lang="en-GB"/>
          </a:p>
        </p:txBody>
      </p:sp>
    </p:spTree>
    <p:extLst>
      <p:ext uri="{BB962C8B-B14F-4D97-AF65-F5344CB8AC3E}">
        <p14:creationId xmlns:p14="http://schemas.microsoft.com/office/powerpoint/2010/main" val="3595013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1922639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2349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27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BB29E"/>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44895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71522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061048"/>
          </a:xfrm>
          <a:ln>
            <a:solidFill>
              <a:srgbClr val="9BB29E"/>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1"/>
            <a:ext cx="4038600" cy="4061048"/>
          </a:xfrm>
          <a:ln>
            <a:solidFill>
              <a:srgbClr val="9BB29E"/>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92715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4508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227166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701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2212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52277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1"/>
            <a:ext cx="8229600" cy="427765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extBox 6"/>
          <p:cNvSpPr txBox="1"/>
          <p:nvPr userDrawn="1"/>
        </p:nvSpPr>
        <p:spPr>
          <a:xfrm>
            <a:off x="179512" y="5805264"/>
            <a:ext cx="1728192" cy="21544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 OCR 2016</a:t>
            </a:r>
            <a:endParaRPr lang="en-GB" sz="800" dirty="0">
              <a:latin typeface="Arial" panose="020B0604020202020204" pitchFamily="34" charset="0"/>
              <a:cs typeface="Arial" panose="020B0604020202020204" pitchFamily="34" charset="0"/>
            </a:endParaRPr>
          </a:p>
        </p:txBody>
      </p:sp>
      <p:pic>
        <p:nvPicPr>
          <p:cNvPr id="4" name="Picture 2" descr="GCSE (9-1) Geography A (Geographical themes)"/>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0" y="6029670"/>
            <a:ext cx="9133200" cy="828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633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rgbClr val="9BB29E"/>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mailto:resources.feedback@ocr.org.uk?subject=I%20disliked%20GCSE(9-1)%20Geography%20B%20(Geography%20for%20Enquiring%20Minds)%20-%20Guide%20to%20the%20SAMs%20component%2003%20Geographical%20Exploration" TargetMode="External"/><Relationship Id="rId2" Type="http://schemas.openxmlformats.org/officeDocument/2006/relationships/hyperlink" Target="mailto:resources.feedback@ocr.org.uk?subject=I%20liked%20GCSE(9-1)%20Geography%20B%20(Geography%20for%20Enquiring%20Minds)%20-%20Guide%20to%20the%20SAMs%20component%2003%20Geographical%20Exploration" TargetMode="External"/><Relationship Id="rId1" Type="http://schemas.openxmlformats.org/officeDocument/2006/relationships/slideLayout" Target="../slideLayouts/slideLayout7.xml"/><Relationship Id="rId6" Type="http://schemas.openxmlformats.org/officeDocument/2006/relationships/hyperlink" Target="mailto:resources.feedback@ocr.org.uk" TargetMode="External"/><Relationship Id="rId5" Type="http://schemas.openxmlformats.org/officeDocument/2006/relationships/hyperlink" Target="http://www.ocr.org.uk/i-want-to/find-resources/" TargetMode="External"/><Relationship Id="rId4" Type="http://schemas.openxmlformats.org/officeDocument/2006/relationships/hyperlink" Target="http://www.ocr.org.uk/expression-of-interes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Geography A</a:t>
            </a:r>
            <a:endParaRPr lang="en-GB" dirty="0"/>
          </a:p>
        </p:txBody>
      </p:sp>
      <p:sp>
        <p:nvSpPr>
          <p:cNvPr id="8" name="TextBox 7"/>
          <p:cNvSpPr txBox="1"/>
          <p:nvPr/>
        </p:nvSpPr>
        <p:spPr>
          <a:xfrm>
            <a:off x="323528" y="3501008"/>
            <a:ext cx="3600400" cy="492443"/>
          </a:xfrm>
          <a:prstGeom prst="rect">
            <a:avLst/>
          </a:prstGeom>
          <a:noFill/>
        </p:spPr>
        <p:txBody>
          <a:bodyPr wrap="square" rtlCol="0">
            <a:spAutoFit/>
          </a:bodyPr>
          <a:lstStyle/>
          <a:p>
            <a:r>
              <a:rPr lang="en-GB" sz="2600" b="1" dirty="0" smtClean="0">
                <a:solidFill>
                  <a:schemeClr val="bg1"/>
                </a:solidFill>
                <a:latin typeface="Arial" panose="020B0604020202020204" pitchFamily="34" charset="0"/>
                <a:cs typeface="Arial" panose="020B0604020202020204" pitchFamily="34" charset="0"/>
              </a:rPr>
              <a:t>H070 Topic Title</a:t>
            </a:r>
            <a:endParaRPr lang="en-GB" sz="2600" b="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475928" y="3653408"/>
            <a:ext cx="3600400" cy="492443"/>
          </a:xfrm>
          <a:prstGeom prst="rect">
            <a:avLst/>
          </a:prstGeom>
          <a:noFill/>
        </p:spPr>
        <p:txBody>
          <a:bodyPr wrap="square" rtlCol="0">
            <a:spAutoFit/>
          </a:bodyPr>
          <a:lstStyle/>
          <a:p>
            <a:r>
              <a:rPr lang="en-GB" sz="2600" b="1" smtClean="0">
                <a:solidFill>
                  <a:schemeClr val="bg1"/>
                </a:solidFill>
                <a:latin typeface="Arial" panose="020B0604020202020204" pitchFamily="34" charset="0"/>
                <a:cs typeface="Arial" panose="020B0604020202020204" pitchFamily="34" charset="0"/>
              </a:rPr>
              <a:t>H470 </a:t>
            </a:r>
            <a:r>
              <a:rPr lang="en-GB" sz="2600" b="1" dirty="0" smtClean="0">
                <a:solidFill>
                  <a:schemeClr val="bg1"/>
                </a:solidFill>
                <a:latin typeface="Arial" panose="020B0604020202020204" pitchFamily="34" charset="0"/>
                <a:cs typeface="Arial" panose="020B0604020202020204" pitchFamily="34" charset="0"/>
              </a:rPr>
              <a:t>Topic Title</a:t>
            </a:r>
            <a:endParaRPr lang="en-GB" sz="2600" b="1"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p:txBody>
          <a:bodyPr/>
          <a:lstStyle/>
          <a:p>
            <a:endParaRPr lang="en-GB"/>
          </a:p>
        </p:txBody>
      </p:sp>
      <p:pic>
        <p:nvPicPr>
          <p:cNvPr id="3" name="Picture 2" descr="GCSE (9-1) Geography A (Geographical Themes)&#10;J383&#10;For first teaching in 2016&#10;www.ocr.org.uk/geograph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15" y="-12641"/>
            <a:ext cx="9144000" cy="6859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870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Autofit/>
          </a:bodyPr>
          <a:lstStyle/>
          <a:p>
            <a:r>
              <a:rPr lang="en-GB" sz="3200" dirty="0"/>
              <a:t>Level of Response Questions Marking Guidance</a:t>
            </a:r>
          </a:p>
        </p:txBody>
      </p:sp>
      <p:sp>
        <p:nvSpPr>
          <p:cNvPr id="3" name="Content Placeholder 2"/>
          <p:cNvSpPr>
            <a:spLocks noGrp="1"/>
          </p:cNvSpPr>
          <p:nvPr>
            <p:ph idx="4294967295"/>
          </p:nvPr>
        </p:nvSpPr>
        <p:spPr>
          <a:xfrm>
            <a:off x="251520" y="1196975"/>
            <a:ext cx="8568952" cy="647849"/>
          </a:xfrm>
        </p:spPr>
        <p:txBody>
          <a:bodyPr>
            <a:normAutofit fontScale="47500" lnSpcReduction="20000"/>
          </a:bodyPr>
          <a:lstStyle/>
          <a:p>
            <a:pPr marL="0" indent="0">
              <a:buNone/>
            </a:pPr>
            <a:r>
              <a:rPr lang="en-GB" dirty="0">
                <a:solidFill>
                  <a:srgbClr val="1F224E"/>
                </a:solidFill>
                <a:latin typeface="Myriad Pro" charset="0"/>
                <a:ea typeface="Myriad Pro" charset="0"/>
                <a:cs typeface="Myriad Pro" charset="0"/>
              </a:rPr>
              <a:t>At the beginning of each mark scheme the following table is included to help you understand the level </a:t>
            </a:r>
            <a:r>
              <a:rPr lang="en-GB" dirty="0" smtClean="0">
                <a:solidFill>
                  <a:srgbClr val="1F224E"/>
                </a:solidFill>
                <a:latin typeface="Myriad Pro" charset="0"/>
                <a:ea typeface="Myriad Pro" charset="0"/>
                <a:cs typeface="Myriad Pro" charset="0"/>
              </a:rPr>
              <a:t>of response questions </a:t>
            </a:r>
            <a:r>
              <a:rPr lang="en-GB" dirty="0">
                <a:solidFill>
                  <a:srgbClr val="1F224E"/>
                </a:solidFill>
                <a:latin typeface="Myriad Pro" charset="0"/>
                <a:ea typeface="Myriad Pro" charset="0"/>
                <a:cs typeface="Myriad Pro" charset="0"/>
              </a:rPr>
              <a:t>mark </a:t>
            </a:r>
            <a:r>
              <a:rPr lang="en-GB" dirty="0" smtClean="0">
                <a:solidFill>
                  <a:srgbClr val="1F224E"/>
                </a:solidFill>
                <a:latin typeface="Myriad Pro" charset="0"/>
                <a:ea typeface="Myriad Pro" charset="0"/>
                <a:cs typeface="Myriad Pro" charset="0"/>
              </a:rPr>
              <a:t>schemes. </a:t>
            </a:r>
            <a:r>
              <a:rPr lang="en-GB" dirty="0">
                <a:solidFill>
                  <a:srgbClr val="1F224E"/>
                </a:solidFill>
                <a:latin typeface="Myriad Pro" charset="0"/>
                <a:ea typeface="Myriad Pro" charset="0"/>
                <a:cs typeface="Myriad Pro" charset="0"/>
              </a:rPr>
              <a:t>The wording in each level (from basic to comprehensive) indicates how answers develop and progress within each assessment objective.</a:t>
            </a:r>
          </a:p>
        </p:txBody>
      </p:sp>
      <p:pic>
        <p:nvPicPr>
          <p:cNvPr id="4" name="Picture 2" title="Level of Response Questions Marking Guid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681" y="1844824"/>
            <a:ext cx="7119714" cy="4178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9605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6632"/>
            <a:ext cx="9144000" cy="685800"/>
          </a:xfrm>
        </p:spPr>
        <p:txBody>
          <a:bodyPr>
            <a:normAutofit/>
          </a:bodyPr>
          <a:lstStyle/>
          <a:p>
            <a:r>
              <a:rPr lang="en-GB" sz="3200" dirty="0" smtClean="0"/>
              <a:t>Level of Response Question Mark Scheme</a:t>
            </a:r>
            <a:endParaRPr lang="en-GB" sz="3200" dirty="0"/>
          </a:p>
        </p:txBody>
      </p:sp>
      <p:sp>
        <p:nvSpPr>
          <p:cNvPr id="3" name="Content Placeholder 2"/>
          <p:cNvSpPr>
            <a:spLocks noGrp="1"/>
          </p:cNvSpPr>
          <p:nvPr>
            <p:ph idx="4294967295"/>
          </p:nvPr>
        </p:nvSpPr>
        <p:spPr>
          <a:xfrm>
            <a:off x="7213933" y="2419291"/>
            <a:ext cx="1881489" cy="3472544"/>
          </a:xfrm>
          <a:ln>
            <a:solidFill>
              <a:schemeClr val="tx1"/>
            </a:solidFill>
          </a:ln>
        </p:spPr>
        <p:txBody>
          <a:bodyPr>
            <a:noAutofit/>
          </a:bodyPr>
          <a:lstStyle/>
          <a:p>
            <a:pPr marL="0" indent="0">
              <a:buNone/>
            </a:pPr>
            <a:r>
              <a:rPr lang="en-US" sz="1400" dirty="0">
                <a:solidFill>
                  <a:srgbClr val="1F224E"/>
                </a:solidFill>
                <a:latin typeface="Myriad Pro" charset="0"/>
                <a:ea typeface="Myriad Pro" charset="0"/>
                <a:cs typeface="Myriad Pro" charset="0"/>
              </a:rPr>
              <a:t>In the ‘Guidance’ column there are examples of ‘well-developed’, ‘developed’ and ‘simple’ ideas – these are examples of parts of answers – they are not full answers. The examples should show how an answer can develop from ‘simple’ to ‘developed’ to ‘well-developed’.</a:t>
            </a:r>
            <a:endParaRPr lang="en-GB" sz="1400" dirty="0">
              <a:solidFill>
                <a:srgbClr val="1F224E"/>
              </a:solidFill>
              <a:latin typeface="Myriad Pro" charset="0"/>
              <a:ea typeface="Myriad Pro" charset="0"/>
              <a:cs typeface="Myriad Pro" charset="0"/>
            </a:endParaRPr>
          </a:p>
        </p:txBody>
      </p:sp>
      <p:pic>
        <p:nvPicPr>
          <p:cNvPr id="5" name="Picture 2" title="Level of Response Question Mark Sch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844824"/>
            <a:ext cx="5247303" cy="3212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title="Arrows"/>
          <p:cNvCxnSpPr/>
          <p:nvPr/>
        </p:nvCxnSpPr>
        <p:spPr>
          <a:xfrm flipH="1" flipV="1">
            <a:off x="6948264" y="4005064"/>
            <a:ext cx="288032" cy="1518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title="Arrows"/>
          <p:cNvCxnSpPr/>
          <p:nvPr/>
        </p:nvCxnSpPr>
        <p:spPr>
          <a:xfrm flipH="1">
            <a:off x="7020273" y="4156935"/>
            <a:ext cx="216023" cy="7122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Content Placeholder 2"/>
          <p:cNvSpPr txBox="1">
            <a:spLocks/>
          </p:cNvSpPr>
          <p:nvPr/>
        </p:nvSpPr>
        <p:spPr>
          <a:xfrm>
            <a:off x="5662981" y="908720"/>
            <a:ext cx="3312368" cy="936104"/>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dirty="0" smtClean="0">
                <a:solidFill>
                  <a:srgbClr val="1F224E"/>
                </a:solidFill>
                <a:latin typeface="Myriad Pro" charset="0"/>
                <a:ea typeface="Myriad Pro" charset="0"/>
                <a:cs typeface="Myriad Pro" charset="0"/>
              </a:rPr>
              <a:t>The ‘Indicative content’ part of the mark scheme shows some of the content which </a:t>
            </a:r>
            <a:r>
              <a:rPr lang="en-GB" sz="1400" u="sng" dirty="0" smtClean="0">
                <a:solidFill>
                  <a:srgbClr val="1F224E"/>
                </a:solidFill>
                <a:latin typeface="Myriad Pro" charset="0"/>
                <a:ea typeface="Myriad Pro" charset="0"/>
                <a:cs typeface="Myriad Pro" charset="0"/>
              </a:rPr>
              <a:t>could</a:t>
            </a:r>
            <a:r>
              <a:rPr lang="en-GB" sz="1400" dirty="0" smtClean="0">
                <a:solidFill>
                  <a:srgbClr val="1F224E"/>
                </a:solidFill>
                <a:latin typeface="Myriad Pro" charset="0"/>
                <a:ea typeface="Myriad Pro" charset="0"/>
                <a:cs typeface="Myriad Pro" charset="0"/>
              </a:rPr>
              <a:t> be included in students answers. This is not an exhaustive list.</a:t>
            </a:r>
            <a:endParaRPr lang="en-GB" sz="1400" dirty="0">
              <a:solidFill>
                <a:srgbClr val="1F224E"/>
              </a:solidFill>
              <a:latin typeface="Myriad Pro" charset="0"/>
              <a:ea typeface="Myriad Pro" charset="0"/>
              <a:cs typeface="Myriad Pro" charset="0"/>
            </a:endParaRPr>
          </a:p>
        </p:txBody>
      </p:sp>
      <p:cxnSp>
        <p:nvCxnSpPr>
          <p:cNvPr id="14" name="Straight Arrow Connector 13" title="Arrows"/>
          <p:cNvCxnSpPr/>
          <p:nvPr/>
        </p:nvCxnSpPr>
        <p:spPr>
          <a:xfrm flipH="1">
            <a:off x="6084168" y="1826905"/>
            <a:ext cx="1368152" cy="3779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539552" y="890801"/>
            <a:ext cx="3384376" cy="936104"/>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dirty="0" smtClean="0">
                <a:solidFill>
                  <a:srgbClr val="1F224E"/>
                </a:solidFill>
                <a:latin typeface="Myriad Pro" charset="0"/>
                <a:ea typeface="Myriad Pro" charset="0"/>
                <a:cs typeface="Myriad Pro" charset="0"/>
              </a:rPr>
              <a:t>The ‘Answer’ column includes information on how the assessment objectives link to the question and the standard required for the question parts.</a:t>
            </a:r>
            <a:endParaRPr lang="en-GB" sz="1400" dirty="0">
              <a:solidFill>
                <a:srgbClr val="1F224E"/>
              </a:solidFill>
              <a:latin typeface="Myriad Pro" charset="0"/>
              <a:ea typeface="Myriad Pro" charset="0"/>
              <a:cs typeface="Myriad Pro" charset="0"/>
            </a:endParaRPr>
          </a:p>
        </p:txBody>
      </p:sp>
      <p:cxnSp>
        <p:nvCxnSpPr>
          <p:cNvPr id="17" name="Straight Arrow Connector 16" title="Arrows"/>
          <p:cNvCxnSpPr/>
          <p:nvPr/>
        </p:nvCxnSpPr>
        <p:spPr>
          <a:xfrm>
            <a:off x="1385455" y="1791855"/>
            <a:ext cx="1098313" cy="6274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Content Placeholder 2"/>
          <p:cNvSpPr txBox="1">
            <a:spLocks/>
          </p:cNvSpPr>
          <p:nvPr/>
        </p:nvSpPr>
        <p:spPr>
          <a:xfrm>
            <a:off x="80597" y="2419291"/>
            <a:ext cx="1683091" cy="1153726"/>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a:solidFill>
                  <a:srgbClr val="1F224E"/>
                </a:solidFill>
                <a:latin typeface="Myriad Pro" charset="0"/>
                <a:ea typeface="Myriad Pro" charset="0"/>
                <a:cs typeface="Myriad Pro" charset="0"/>
              </a:rPr>
              <a:t>A statement to indicate the level of development for answers to reach each level. </a:t>
            </a:r>
            <a:endParaRPr lang="en-GB" sz="1400" dirty="0">
              <a:solidFill>
                <a:srgbClr val="1F224E"/>
              </a:solidFill>
              <a:latin typeface="Myriad Pro" charset="0"/>
              <a:ea typeface="Myriad Pro" charset="0"/>
              <a:cs typeface="Myriad Pro" charset="0"/>
            </a:endParaRPr>
          </a:p>
        </p:txBody>
      </p:sp>
      <p:cxnSp>
        <p:nvCxnSpPr>
          <p:cNvPr id="25" name="Straight Arrow Connector 24" title="Arrows"/>
          <p:cNvCxnSpPr/>
          <p:nvPr/>
        </p:nvCxnSpPr>
        <p:spPr>
          <a:xfrm>
            <a:off x="1763688" y="2996952"/>
            <a:ext cx="72008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Content Placeholder 2"/>
          <p:cNvSpPr txBox="1">
            <a:spLocks/>
          </p:cNvSpPr>
          <p:nvPr/>
        </p:nvSpPr>
        <p:spPr>
          <a:xfrm>
            <a:off x="80596" y="4048758"/>
            <a:ext cx="1827107" cy="1612490"/>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dirty="0" smtClean="0">
                <a:solidFill>
                  <a:srgbClr val="1F224E"/>
                </a:solidFill>
                <a:latin typeface="Myriad Pro" charset="0"/>
                <a:ea typeface="Myriad Pro" charset="0"/>
                <a:cs typeface="Myriad Pro" charset="0"/>
              </a:rPr>
              <a:t>If ‘Quality of Extended Responses’ and/or ‘place-specific detail’ are being assessed they will be shown here.</a:t>
            </a:r>
            <a:endParaRPr lang="en-GB" sz="1400" dirty="0">
              <a:solidFill>
                <a:srgbClr val="1F224E"/>
              </a:solidFill>
              <a:latin typeface="Myriad Pro" charset="0"/>
              <a:ea typeface="Myriad Pro" charset="0"/>
              <a:cs typeface="Myriad Pro" charset="0"/>
            </a:endParaRPr>
          </a:p>
        </p:txBody>
      </p:sp>
      <p:cxnSp>
        <p:nvCxnSpPr>
          <p:cNvPr id="6" name="Straight Arrow Connector 5" title="Arrows"/>
          <p:cNvCxnSpPr/>
          <p:nvPr/>
        </p:nvCxnSpPr>
        <p:spPr>
          <a:xfrm flipV="1">
            <a:off x="1934611" y="3450927"/>
            <a:ext cx="621165" cy="7060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6793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latin typeface="Myriad Pro"/>
              </a:rPr>
              <a:t>Assessment Objectives</a:t>
            </a:r>
          </a:p>
        </p:txBody>
      </p:sp>
      <p:sp>
        <p:nvSpPr>
          <p:cNvPr id="3" name="Content Placeholder 2"/>
          <p:cNvSpPr>
            <a:spLocks noGrp="1"/>
          </p:cNvSpPr>
          <p:nvPr>
            <p:ph idx="4294967295"/>
          </p:nvPr>
        </p:nvSpPr>
        <p:spPr>
          <a:xfrm>
            <a:off x="395536" y="1340768"/>
            <a:ext cx="8280920" cy="4454525"/>
          </a:xfrm>
        </p:spPr>
        <p:txBody>
          <a:bodyPr>
            <a:normAutofit/>
          </a:bodyPr>
          <a:lstStyle/>
          <a:p>
            <a:pPr marL="0" indent="0">
              <a:buNone/>
            </a:pPr>
            <a:r>
              <a:rPr lang="en-US" sz="1400" dirty="0">
                <a:solidFill>
                  <a:srgbClr val="1F224E"/>
                </a:solidFill>
                <a:latin typeface="Myriad Pro" charset="0"/>
                <a:ea typeface="Myriad Pro" charset="0"/>
                <a:cs typeface="Myriad Pro" charset="0"/>
              </a:rPr>
              <a:t>The </a:t>
            </a:r>
            <a:r>
              <a:rPr lang="en-US" sz="1400" dirty="0" smtClean="0">
                <a:solidFill>
                  <a:srgbClr val="1F224E"/>
                </a:solidFill>
                <a:latin typeface="Myriad Pro" charset="0"/>
                <a:ea typeface="Myriad Pro" charset="0"/>
                <a:cs typeface="Myriad Pro" charset="0"/>
              </a:rPr>
              <a:t>assessment </a:t>
            </a:r>
            <a:r>
              <a:rPr lang="en-US" sz="1400" dirty="0">
                <a:solidFill>
                  <a:srgbClr val="1F224E"/>
                </a:solidFill>
                <a:latin typeface="Myriad Pro" charset="0"/>
                <a:ea typeface="Myriad Pro" charset="0"/>
                <a:cs typeface="Myriad Pro" charset="0"/>
              </a:rPr>
              <a:t>objectives are set by Ofqual and are vital to exam boards when designing assessments and for teachers in understanding styles of questions and their </a:t>
            </a:r>
            <a:r>
              <a:rPr lang="en-US" sz="1400" dirty="0" smtClean="0">
                <a:solidFill>
                  <a:srgbClr val="1F224E"/>
                </a:solidFill>
                <a:latin typeface="Myriad Pro" charset="0"/>
                <a:ea typeface="Myriad Pro" charset="0"/>
                <a:cs typeface="Myriad Pro" charset="0"/>
              </a:rPr>
              <a:t>requirements. </a:t>
            </a:r>
          </a:p>
          <a:p>
            <a:pPr marL="0" indent="0">
              <a:buNone/>
            </a:pPr>
            <a:endParaRPr lang="en-US" sz="1400" dirty="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For </a:t>
            </a:r>
            <a:r>
              <a:rPr lang="en-GB" sz="1400" dirty="0">
                <a:solidFill>
                  <a:srgbClr val="1F224E"/>
                </a:solidFill>
                <a:latin typeface="Myriad Pro" charset="0"/>
                <a:ea typeface="Myriad Pro" charset="0"/>
                <a:cs typeface="Myriad Pro" charset="0"/>
              </a:rPr>
              <a:t>GCSE (</a:t>
            </a:r>
            <a:r>
              <a:rPr lang="en-GB" sz="1400" dirty="0" smtClean="0">
                <a:solidFill>
                  <a:srgbClr val="1F224E"/>
                </a:solidFill>
                <a:latin typeface="Myriad Pro" charset="0"/>
                <a:ea typeface="Myriad Pro" charset="0"/>
                <a:cs typeface="Myriad Pro" charset="0"/>
              </a:rPr>
              <a:t>9–1) </a:t>
            </a:r>
            <a:r>
              <a:rPr lang="en-GB" sz="1400" dirty="0">
                <a:solidFill>
                  <a:srgbClr val="1F224E"/>
                </a:solidFill>
                <a:latin typeface="Myriad Pro" charset="0"/>
                <a:ea typeface="Myriad Pro" charset="0"/>
                <a:cs typeface="Myriad Pro" charset="0"/>
              </a:rPr>
              <a:t>Geography there are 4 Assessment Objectives :</a:t>
            </a:r>
          </a:p>
          <a:p>
            <a:pPr lvl="3"/>
            <a:r>
              <a:rPr lang="en-GB" sz="1400" dirty="0">
                <a:solidFill>
                  <a:srgbClr val="FF0000"/>
                </a:solidFill>
                <a:latin typeface="Myriad Pro" charset="0"/>
                <a:ea typeface="Myriad Pro" charset="0"/>
                <a:cs typeface="Myriad Pro" charset="0"/>
              </a:rPr>
              <a:t>AO1 (Knowledge</a:t>
            </a:r>
            <a:r>
              <a:rPr lang="en-GB" sz="1400" dirty="0" smtClean="0">
                <a:solidFill>
                  <a:srgbClr val="FF0000"/>
                </a:solidFill>
                <a:latin typeface="Myriad Pro" charset="0"/>
                <a:ea typeface="Myriad Pro" charset="0"/>
                <a:cs typeface="Myriad Pro" charset="0"/>
              </a:rPr>
              <a:t>)</a:t>
            </a:r>
            <a:endParaRPr lang="en-GB" sz="1400" dirty="0">
              <a:solidFill>
                <a:srgbClr val="1F224E"/>
              </a:solidFill>
              <a:latin typeface="Myriad Pro" charset="0"/>
              <a:ea typeface="Myriad Pro" charset="0"/>
              <a:cs typeface="Myriad Pro" charset="0"/>
            </a:endParaRPr>
          </a:p>
          <a:p>
            <a:pPr lvl="3"/>
            <a:r>
              <a:rPr lang="en-GB" sz="1400" dirty="0">
                <a:solidFill>
                  <a:schemeClr val="accent6"/>
                </a:solidFill>
                <a:latin typeface="Myriad Pro" charset="0"/>
                <a:ea typeface="Myriad Pro" charset="0"/>
                <a:cs typeface="Myriad Pro" charset="0"/>
              </a:rPr>
              <a:t>AO2 (Understanding</a:t>
            </a:r>
            <a:r>
              <a:rPr lang="en-GB" sz="1400" dirty="0" smtClean="0">
                <a:solidFill>
                  <a:schemeClr val="accent6"/>
                </a:solidFill>
                <a:latin typeface="Myriad Pro" charset="0"/>
                <a:ea typeface="Myriad Pro" charset="0"/>
                <a:cs typeface="Myriad Pro" charset="0"/>
              </a:rPr>
              <a:t>)</a:t>
            </a:r>
            <a:r>
              <a:rPr lang="en-GB" sz="1400" dirty="0" smtClean="0">
                <a:solidFill>
                  <a:srgbClr val="1F224E"/>
                </a:solidFill>
                <a:latin typeface="Myriad Pro" charset="0"/>
                <a:ea typeface="Myriad Pro" charset="0"/>
                <a:cs typeface="Myriad Pro" charset="0"/>
              </a:rPr>
              <a:t> </a:t>
            </a:r>
            <a:endParaRPr lang="en-GB" sz="1400" dirty="0">
              <a:solidFill>
                <a:srgbClr val="1F224E"/>
              </a:solidFill>
              <a:latin typeface="Myriad Pro" charset="0"/>
              <a:ea typeface="Myriad Pro" charset="0"/>
              <a:cs typeface="Myriad Pro" charset="0"/>
            </a:endParaRPr>
          </a:p>
          <a:p>
            <a:pPr lvl="3"/>
            <a:r>
              <a:rPr lang="en-GB" sz="1400" dirty="0">
                <a:solidFill>
                  <a:srgbClr val="00B0F0"/>
                </a:solidFill>
                <a:latin typeface="Myriad Pro" charset="0"/>
                <a:ea typeface="Myriad Pro" charset="0"/>
                <a:cs typeface="Myriad Pro" charset="0"/>
              </a:rPr>
              <a:t>AO3 (Application of knowledge and understanding)</a:t>
            </a:r>
          </a:p>
          <a:p>
            <a:pPr lvl="3"/>
            <a:r>
              <a:rPr lang="en-GB" sz="1400" dirty="0">
                <a:solidFill>
                  <a:srgbClr val="00B050"/>
                </a:solidFill>
                <a:latin typeface="Myriad Pro" charset="0"/>
                <a:ea typeface="Myriad Pro" charset="0"/>
                <a:cs typeface="Myriad Pro" charset="0"/>
              </a:rPr>
              <a:t>AO4 (Skills)</a:t>
            </a:r>
            <a:r>
              <a:rPr lang="en-GB" sz="1400" dirty="0">
                <a:solidFill>
                  <a:srgbClr val="1F224E"/>
                </a:solidFill>
                <a:latin typeface="Myriad Pro" charset="0"/>
                <a:ea typeface="Myriad Pro" charset="0"/>
                <a:cs typeface="Myriad Pro" charset="0"/>
              </a:rPr>
              <a:t>.</a:t>
            </a:r>
          </a:p>
          <a:p>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For all of the GCSE Geography specifications there are set assessment objectives with exact percentages of marks which must be attributed to each assessment objective within the qualification throughout the lifetime of the specification.</a:t>
            </a:r>
          </a:p>
          <a:p>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The next few slides will explain what the four assessment objectives mean and clarify their use in this assessment</a:t>
            </a:r>
            <a:r>
              <a:rPr lang="en-GB" sz="1400" dirty="0" smtClean="0">
                <a:solidFill>
                  <a:srgbClr val="1F224E"/>
                </a:solidFill>
                <a:latin typeface="Myriad Pro" charset="0"/>
                <a:ea typeface="Myriad Pro" charset="0"/>
                <a:cs typeface="Myriad Pro" charset="0"/>
              </a:rPr>
              <a:t>.</a:t>
            </a:r>
            <a:endParaRPr lang="en-GB" sz="1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400718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Autofit/>
          </a:bodyPr>
          <a:lstStyle/>
          <a:p>
            <a:r>
              <a:rPr lang="en-GB" dirty="0">
                <a:latin typeface="Myriad Pro"/>
              </a:rPr>
              <a:t>The 4 Assessment Objectives (AOs)</a:t>
            </a:r>
          </a:p>
        </p:txBody>
      </p:sp>
      <p:pic>
        <p:nvPicPr>
          <p:cNvPr id="4" name="Picture 2" title="The 4 Assessment Objectives (A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2969" y="1988840"/>
            <a:ext cx="4909309" cy="3413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4737" y="1603894"/>
            <a:ext cx="2095864" cy="1384995"/>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smtClean="0">
                <a:solidFill>
                  <a:srgbClr val="FF0000"/>
                </a:solidFill>
                <a:latin typeface="Myriad Pro"/>
              </a:rPr>
              <a:t>15% of the qualification </a:t>
            </a:r>
          </a:p>
          <a:p>
            <a:pPr fontAlgn="base">
              <a:spcBef>
                <a:spcPct val="0"/>
              </a:spcBef>
              <a:spcAft>
                <a:spcPct val="0"/>
              </a:spcAft>
            </a:pPr>
            <a:r>
              <a:rPr lang="en-GB" sz="1400" dirty="0" smtClean="0">
                <a:solidFill>
                  <a:srgbClr val="FF0000"/>
                </a:solidFill>
                <a:latin typeface="Myriad Pro"/>
              </a:rPr>
              <a:t>marks will be allocated to assessing students knowledge of the specification content (AO1)</a:t>
            </a:r>
            <a:endParaRPr lang="en-GB" sz="1400" dirty="0">
              <a:solidFill>
                <a:srgbClr val="FF0000"/>
              </a:solidFill>
              <a:latin typeface="Myriad Pro"/>
            </a:endParaRPr>
          </a:p>
        </p:txBody>
      </p:sp>
      <p:cxnSp>
        <p:nvCxnSpPr>
          <p:cNvPr id="6" name="Straight Arrow Connector 5" title="Arrows"/>
          <p:cNvCxnSpPr/>
          <p:nvPr/>
        </p:nvCxnSpPr>
        <p:spPr>
          <a:xfrm>
            <a:off x="1894937" y="2296391"/>
            <a:ext cx="864096" cy="995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969131" y="1618183"/>
            <a:ext cx="2123728" cy="1384995"/>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a:solidFill>
                  <a:schemeClr val="accent6"/>
                </a:solidFill>
                <a:latin typeface="Myriad Pro"/>
              </a:rPr>
              <a:t>2</a:t>
            </a:r>
            <a:r>
              <a:rPr lang="en-GB" sz="1400" dirty="0" smtClean="0">
                <a:solidFill>
                  <a:schemeClr val="accent6"/>
                </a:solidFill>
                <a:latin typeface="Myriad Pro"/>
              </a:rPr>
              <a:t>5% of the qualification marks will be allocated to assessing students understanding of the specification content (AO2)</a:t>
            </a:r>
            <a:endParaRPr lang="en-GB" sz="1400" dirty="0">
              <a:solidFill>
                <a:schemeClr val="accent6"/>
              </a:solidFill>
              <a:latin typeface="Myriad Pro"/>
            </a:endParaRPr>
          </a:p>
        </p:txBody>
      </p:sp>
      <p:cxnSp>
        <p:nvCxnSpPr>
          <p:cNvPr id="8" name="Straight Arrow Connector 7" title="Arrows"/>
          <p:cNvCxnSpPr/>
          <p:nvPr/>
        </p:nvCxnSpPr>
        <p:spPr>
          <a:xfrm flipH="1">
            <a:off x="5783370" y="2900038"/>
            <a:ext cx="1224135"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1159" y="3416776"/>
            <a:ext cx="2095864" cy="1815882"/>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smtClean="0">
                <a:solidFill>
                  <a:srgbClr val="00B0F0"/>
                </a:solidFill>
                <a:latin typeface="Myriad Pro"/>
              </a:rPr>
              <a:t>35% of the qualification </a:t>
            </a:r>
          </a:p>
          <a:p>
            <a:pPr fontAlgn="base">
              <a:spcBef>
                <a:spcPct val="0"/>
              </a:spcBef>
              <a:spcAft>
                <a:spcPct val="0"/>
              </a:spcAft>
            </a:pPr>
            <a:r>
              <a:rPr lang="en-GB" sz="1400" dirty="0" smtClean="0">
                <a:solidFill>
                  <a:srgbClr val="00B0F0"/>
                </a:solidFill>
                <a:latin typeface="Myriad Pro"/>
              </a:rPr>
              <a:t>marks will be allocated to assessing students application of their knowledge and understanding of the specification content (AO3)</a:t>
            </a:r>
            <a:endParaRPr lang="en-GB" sz="1400" dirty="0">
              <a:solidFill>
                <a:srgbClr val="00B0F0"/>
              </a:solidFill>
              <a:latin typeface="Myriad Pro"/>
            </a:endParaRPr>
          </a:p>
        </p:txBody>
      </p:sp>
      <p:sp>
        <p:nvSpPr>
          <p:cNvPr id="10" name="TextBox 9"/>
          <p:cNvSpPr txBox="1"/>
          <p:nvPr/>
        </p:nvSpPr>
        <p:spPr>
          <a:xfrm>
            <a:off x="6969131" y="3416776"/>
            <a:ext cx="2123728" cy="1815882"/>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smtClean="0">
                <a:solidFill>
                  <a:srgbClr val="00B050"/>
                </a:solidFill>
                <a:latin typeface="Myriad Pro"/>
              </a:rPr>
              <a:t>25% of the qualification </a:t>
            </a:r>
          </a:p>
          <a:p>
            <a:pPr fontAlgn="base">
              <a:spcBef>
                <a:spcPct val="0"/>
              </a:spcBef>
              <a:spcAft>
                <a:spcPct val="0"/>
              </a:spcAft>
            </a:pPr>
            <a:r>
              <a:rPr lang="en-GB" sz="1400" dirty="0" smtClean="0">
                <a:solidFill>
                  <a:srgbClr val="00B050"/>
                </a:solidFill>
                <a:latin typeface="Myriad Pro"/>
              </a:rPr>
              <a:t>marks will be allocated to assessing students ability to select, adapt and use geographical skills and communicate findings in this context (AO4)</a:t>
            </a:r>
            <a:endParaRPr lang="en-GB" sz="1400" dirty="0">
              <a:solidFill>
                <a:srgbClr val="00B050"/>
              </a:solidFill>
              <a:latin typeface="Myriad Pro"/>
            </a:endParaRPr>
          </a:p>
        </p:txBody>
      </p:sp>
      <p:cxnSp>
        <p:nvCxnSpPr>
          <p:cNvPr id="11" name="Straight Arrow Connector 10" title="Arrows"/>
          <p:cNvCxnSpPr/>
          <p:nvPr/>
        </p:nvCxnSpPr>
        <p:spPr>
          <a:xfrm flipH="1">
            <a:off x="5747365" y="4448210"/>
            <a:ext cx="1260140" cy="1800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title="Arrows"/>
          <p:cNvCxnSpPr/>
          <p:nvPr/>
        </p:nvCxnSpPr>
        <p:spPr>
          <a:xfrm flipV="1">
            <a:off x="1822929" y="4268191"/>
            <a:ext cx="864096" cy="1130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0812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solidFill>
                  <a:srgbClr val="FF0000"/>
                </a:solidFill>
              </a:rPr>
              <a:t>AO1 - Knowledge</a:t>
            </a:r>
            <a:endParaRPr lang="en-GB" dirty="0"/>
          </a:p>
        </p:txBody>
      </p:sp>
      <p:pic>
        <p:nvPicPr>
          <p:cNvPr id="4" name="Picture 2" title="AO1 - Knowle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01" y="2002031"/>
            <a:ext cx="8136904" cy="2846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p Arrow 4" title="Arrow"/>
          <p:cNvSpPr/>
          <p:nvPr/>
        </p:nvSpPr>
        <p:spPr>
          <a:xfrm>
            <a:off x="2934091" y="3363403"/>
            <a:ext cx="144016" cy="144891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6" name="Down Arrow 5" title="Arrow"/>
          <p:cNvSpPr/>
          <p:nvPr/>
        </p:nvSpPr>
        <p:spPr>
          <a:xfrm>
            <a:off x="5087344" y="2002031"/>
            <a:ext cx="144016" cy="7788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7" name="Up Arrow 6" title="Arrow"/>
          <p:cNvSpPr/>
          <p:nvPr/>
        </p:nvSpPr>
        <p:spPr>
          <a:xfrm>
            <a:off x="6789873" y="4685515"/>
            <a:ext cx="137660" cy="2536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8" name="TextBox 7"/>
          <p:cNvSpPr txBox="1"/>
          <p:nvPr/>
        </p:nvSpPr>
        <p:spPr>
          <a:xfrm>
            <a:off x="107504" y="4865082"/>
            <a:ext cx="4536504" cy="95410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Each year </a:t>
            </a:r>
            <a:r>
              <a:rPr lang="en-GB" sz="1400" dirty="0" smtClean="0">
                <a:solidFill>
                  <a:srgbClr val="1F224E"/>
                </a:solidFill>
                <a:latin typeface="Myriad Pro" charset="0"/>
                <a:ea typeface="Myriad Pro" charset="0"/>
                <a:cs typeface="Myriad Pro" charset="0"/>
              </a:rPr>
              <a:t>across the range of assessments there must be knowledge marks for locations</a:t>
            </a:r>
            <a:r>
              <a:rPr lang="en-GB" sz="1400" dirty="0">
                <a:solidFill>
                  <a:srgbClr val="1F224E"/>
                </a:solidFill>
                <a:latin typeface="Myriad Pro" charset="0"/>
                <a:ea typeface="Myriad Pro" charset="0"/>
                <a:cs typeface="Myriad Pro" charset="0"/>
              </a:rPr>
              <a:t>, places, processes, </a:t>
            </a:r>
            <a:r>
              <a:rPr lang="en-GB" sz="1400" dirty="0" smtClean="0">
                <a:solidFill>
                  <a:srgbClr val="1F224E"/>
                </a:solidFill>
                <a:latin typeface="Myriad Pro" charset="0"/>
                <a:ea typeface="Myriad Pro" charset="0"/>
                <a:cs typeface="Myriad Pro" charset="0"/>
              </a:rPr>
              <a:t>environments and different </a:t>
            </a:r>
            <a:r>
              <a:rPr lang="en-GB" sz="1400" dirty="0">
                <a:solidFill>
                  <a:srgbClr val="1F224E"/>
                </a:solidFill>
                <a:latin typeface="Myriad Pro" charset="0"/>
                <a:ea typeface="Myriad Pro" charset="0"/>
                <a:cs typeface="Myriad Pro" charset="0"/>
              </a:rPr>
              <a:t>scales </a:t>
            </a:r>
            <a:r>
              <a:rPr lang="en-GB" sz="1400" dirty="0" smtClean="0">
                <a:solidFill>
                  <a:srgbClr val="1F224E"/>
                </a:solidFill>
                <a:latin typeface="Myriad Pro" charset="0"/>
                <a:ea typeface="Myriad Pro" charset="0"/>
                <a:cs typeface="Myriad Pro" charset="0"/>
              </a:rPr>
              <a:t>but </a:t>
            </a:r>
            <a:r>
              <a:rPr lang="en-GB" sz="1400" dirty="0">
                <a:solidFill>
                  <a:srgbClr val="1F224E"/>
                </a:solidFill>
                <a:latin typeface="Myriad Pro" charset="0"/>
                <a:ea typeface="Myriad Pro" charset="0"/>
                <a:cs typeface="Myriad Pro" charset="0"/>
              </a:rPr>
              <a:t>AO1 marks </a:t>
            </a:r>
            <a:r>
              <a:rPr lang="en-GB" sz="1400" dirty="0" smtClean="0">
                <a:solidFill>
                  <a:srgbClr val="1F224E"/>
                </a:solidFill>
                <a:latin typeface="Myriad Pro" charset="0"/>
                <a:ea typeface="Myriad Pro" charset="0"/>
                <a:cs typeface="Myriad Pro" charset="0"/>
              </a:rPr>
              <a:t>do not </a:t>
            </a:r>
            <a:r>
              <a:rPr lang="en-GB" sz="1400" dirty="0">
                <a:solidFill>
                  <a:srgbClr val="1F224E"/>
                </a:solidFill>
                <a:latin typeface="Myriad Pro" charset="0"/>
                <a:ea typeface="Myriad Pro" charset="0"/>
                <a:cs typeface="Myriad Pro" charset="0"/>
              </a:rPr>
              <a:t>have to be included in every </a:t>
            </a:r>
            <a:r>
              <a:rPr lang="en-GB" sz="1400" dirty="0" smtClean="0">
                <a:solidFill>
                  <a:srgbClr val="1F224E"/>
                </a:solidFill>
                <a:latin typeface="Myriad Pro" charset="0"/>
                <a:ea typeface="Myriad Pro" charset="0"/>
                <a:cs typeface="Myriad Pro" charset="0"/>
              </a:rPr>
              <a:t>assessment.</a:t>
            </a:r>
            <a:endParaRPr lang="en-GB" sz="1400" dirty="0">
              <a:solidFill>
                <a:srgbClr val="1F224E"/>
              </a:solidFill>
              <a:latin typeface="Myriad Pro" charset="0"/>
              <a:ea typeface="Myriad Pro" charset="0"/>
              <a:cs typeface="Myriad Pro" charset="0"/>
            </a:endParaRPr>
          </a:p>
        </p:txBody>
      </p:sp>
      <p:sp>
        <p:nvSpPr>
          <p:cNvPr id="9" name="TextBox 8"/>
          <p:cNvSpPr txBox="1"/>
          <p:nvPr/>
        </p:nvSpPr>
        <p:spPr>
          <a:xfrm>
            <a:off x="4732739" y="4986542"/>
            <a:ext cx="4354077" cy="954107"/>
          </a:xfrm>
          <a:prstGeom prst="rect">
            <a:avLst/>
          </a:prstGeom>
          <a:solidFill>
            <a:schemeClr val="bg1"/>
          </a:solidFill>
          <a:ln>
            <a:solidFill>
              <a:schemeClr val="tx1"/>
            </a:solidFill>
          </a:ln>
        </p:spPr>
        <p:txBody>
          <a:bodyPr wrap="non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Each year assessments will cover different scales </a:t>
            </a:r>
          </a:p>
          <a:p>
            <a:pPr algn="ctr" fontAlgn="base">
              <a:spcBef>
                <a:spcPct val="0"/>
              </a:spcBef>
              <a:spcAft>
                <a:spcPct val="0"/>
              </a:spcAft>
            </a:pPr>
            <a:r>
              <a:rPr lang="en-GB" sz="1400" dirty="0">
                <a:solidFill>
                  <a:srgbClr val="1F224E"/>
                </a:solidFill>
                <a:latin typeface="Myriad Pro" charset="0"/>
                <a:ea typeface="Myriad Pro" charset="0"/>
                <a:cs typeface="Myriad Pro" charset="0"/>
              </a:rPr>
              <a:t>from local to global but not for every bit of content</a:t>
            </a:r>
          </a:p>
          <a:p>
            <a:pPr algn="ctr" fontAlgn="base">
              <a:spcBef>
                <a:spcPct val="0"/>
              </a:spcBef>
              <a:spcAft>
                <a:spcPct val="0"/>
              </a:spcAft>
            </a:pPr>
            <a:r>
              <a:rPr lang="en-GB" sz="1400" dirty="0">
                <a:solidFill>
                  <a:srgbClr val="1F224E"/>
                </a:solidFill>
                <a:latin typeface="Myriad Pro" charset="0"/>
                <a:ea typeface="Myriad Pro" charset="0"/>
                <a:cs typeface="Myriad Pro" charset="0"/>
              </a:rPr>
              <a:t>or necessarily for all </a:t>
            </a:r>
            <a:r>
              <a:rPr lang="en-GB" sz="1400" dirty="0" smtClean="0">
                <a:solidFill>
                  <a:srgbClr val="1F224E"/>
                </a:solidFill>
                <a:latin typeface="Myriad Pro" charset="0"/>
                <a:ea typeface="Myriad Pro" charset="0"/>
                <a:cs typeface="Myriad Pro" charset="0"/>
              </a:rPr>
              <a:t>of locations</a:t>
            </a:r>
            <a:r>
              <a:rPr lang="en-GB" sz="1400" dirty="0">
                <a:solidFill>
                  <a:srgbClr val="1F224E"/>
                </a:solidFill>
                <a:latin typeface="Myriad Pro" charset="0"/>
                <a:ea typeface="Myriad Pro" charset="0"/>
                <a:cs typeface="Myriad Pro" charset="0"/>
              </a:rPr>
              <a:t>, places, processes </a:t>
            </a:r>
          </a:p>
          <a:p>
            <a:pPr algn="ctr" fontAlgn="base">
              <a:spcBef>
                <a:spcPct val="0"/>
              </a:spcBef>
              <a:spcAft>
                <a:spcPct val="0"/>
              </a:spcAft>
            </a:pPr>
            <a:r>
              <a:rPr lang="en-GB" sz="1400" dirty="0">
                <a:solidFill>
                  <a:srgbClr val="1F224E"/>
                </a:solidFill>
                <a:latin typeface="Myriad Pro" charset="0"/>
                <a:ea typeface="Myriad Pro" charset="0"/>
                <a:cs typeface="Myriad Pro" charset="0"/>
              </a:rPr>
              <a:t>and </a:t>
            </a:r>
            <a:r>
              <a:rPr lang="en-GB" sz="1400" dirty="0" smtClean="0">
                <a:solidFill>
                  <a:srgbClr val="1F224E"/>
                </a:solidFill>
                <a:latin typeface="Myriad Pro" charset="0"/>
                <a:ea typeface="Myriad Pro" charset="0"/>
                <a:cs typeface="Myriad Pro" charset="0"/>
              </a:rPr>
              <a:t>environments.</a:t>
            </a:r>
            <a:endParaRPr lang="en-GB" sz="1400" dirty="0">
              <a:solidFill>
                <a:srgbClr val="1F224E"/>
              </a:solidFill>
              <a:latin typeface="Myriad Pro" charset="0"/>
              <a:ea typeface="Myriad Pro" charset="0"/>
              <a:cs typeface="Myriad Pro" charset="0"/>
            </a:endParaRPr>
          </a:p>
        </p:txBody>
      </p:sp>
      <p:sp>
        <p:nvSpPr>
          <p:cNvPr id="10" name="TextBox 9"/>
          <p:cNvSpPr txBox="1"/>
          <p:nvPr/>
        </p:nvSpPr>
        <p:spPr>
          <a:xfrm>
            <a:off x="3006098" y="971997"/>
            <a:ext cx="5022285" cy="95410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Locations, places, processes and environments simply cover the subject content. There are other ways which you may describe content areas but all must be placed in these four aspects when we are creating our assessments.</a:t>
            </a:r>
          </a:p>
        </p:txBody>
      </p:sp>
      <p:cxnSp>
        <p:nvCxnSpPr>
          <p:cNvPr id="11" name="Straight Connector 10" title="Underline"/>
          <p:cNvCxnSpPr/>
          <p:nvPr/>
        </p:nvCxnSpPr>
        <p:spPr>
          <a:xfrm>
            <a:off x="4572000" y="2958176"/>
            <a:ext cx="3168352"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2849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solidFill>
                  <a:srgbClr val="FF0000"/>
                </a:solidFill>
              </a:rPr>
              <a:t>AO1 command words</a:t>
            </a:r>
            <a:endParaRPr lang="en-GB" dirty="0"/>
          </a:p>
        </p:txBody>
      </p:sp>
      <p:sp>
        <p:nvSpPr>
          <p:cNvPr id="4" name="Content Placeholder 2"/>
          <p:cNvSpPr>
            <a:spLocks noGrp="1"/>
          </p:cNvSpPr>
          <p:nvPr>
            <p:ph idx="4294967295"/>
          </p:nvPr>
        </p:nvSpPr>
        <p:spPr>
          <a:xfrm>
            <a:off x="611560" y="1268760"/>
            <a:ext cx="8229600" cy="4321175"/>
          </a:xfrm>
          <a:prstGeom prst="rect">
            <a:avLst/>
          </a:prstGeom>
          <a:ln>
            <a:solidFill>
              <a:schemeClr val="tx1"/>
            </a:solidFill>
          </a:ln>
        </p:spPr>
        <p:txBody>
          <a:bodyPr>
            <a:normAutofit lnSpcReduction="10000"/>
          </a:bodyPr>
          <a:lstStyle/>
          <a:p>
            <a:pPr marL="0" indent="0">
              <a:buNone/>
            </a:pPr>
            <a:r>
              <a:rPr lang="en-GB" sz="1800" dirty="0">
                <a:solidFill>
                  <a:srgbClr val="FF0000"/>
                </a:solidFill>
                <a:latin typeface="Myriad Pro" charset="0"/>
                <a:ea typeface="Myriad Pro" charset="0"/>
                <a:cs typeface="Myriad Pro" charset="0"/>
              </a:rPr>
              <a:t>AO1</a:t>
            </a:r>
            <a:r>
              <a:rPr lang="en-GB" sz="1800" dirty="0">
                <a:solidFill>
                  <a:srgbClr val="1F224E"/>
                </a:solidFill>
                <a:latin typeface="Myriad Pro" charset="0"/>
                <a:ea typeface="Myriad Pro" charset="0"/>
                <a:cs typeface="Myriad Pro" charset="0"/>
              </a:rPr>
              <a:t> requires candidates to demonstrate knowledge of the specification </a:t>
            </a:r>
            <a:r>
              <a:rPr lang="en-GB" sz="1800" dirty="0" smtClean="0">
                <a:solidFill>
                  <a:srgbClr val="1F224E"/>
                </a:solidFill>
                <a:latin typeface="Myriad Pro" charset="0"/>
                <a:ea typeface="Myriad Pro" charset="0"/>
                <a:cs typeface="Myriad Pro" charset="0"/>
              </a:rPr>
              <a:t>content</a:t>
            </a:r>
            <a:r>
              <a:rPr lang="en-GB" sz="1800" dirty="0">
                <a:solidFill>
                  <a:srgbClr val="1F224E"/>
                </a:solidFill>
                <a:latin typeface="Myriad Pro" charset="0"/>
                <a:ea typeface="Myriad Pro" charset="0"/>
                <a:cs typeface="Myriad Pro" charset="0"/>
              </a:rPr>
              <a:t> through recalling information – including in a </a:t>
            </a:r>
            <a:r>
              <a:rPr lang="en-GB" sz="1800" dirty="0">
                <a:solidFill>
                  <a:srgbClr val="FF0000"/>
                </a:solidFill>
                <a:latin typeface="Myriad Pro" charset="0"/>
                <a:ea typeface="Myriad Pro" charset="0"/>
                <a:cs typeface="Myriad Pro" charset="0"/>
              </a:rPr>
              <a:t>case study </a:t>
            </a:r>
            <a:r>
              <a:rPr lang="en-GB" sz="1800" dirty="0">
                <a:solidFill>
                  <a:srgbClr val="1F224E"/>
                </a:solidFill>
                <a:latin typeface="Myriad Pro" charset="0"/>
                <a:ea typeface="Myriad Pro" charset="0"/>
                <a:cs typeface="Myriad Pro" charset="0"/>
              </a:rPr>
              <a:t>context.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Questions which </a:t>
            </a:r>
            <a:r>
              <a:rPr lang="en-GB" sz="1800" dirty="0" smtClean="0">
                <a:solidFill>
                  <a:srgbClr val="1F224E"/>
                </a:solidFill>
                <a:latin typeface="Myriad Pro" charset="0"/>
                <a:ea typeface="Myriad Pro" charset="0"/>
                <a:cs typeface="Myriad Pro" charset="0"/>
              </a:rPr>
              <a:t>target </a:t>
            </a:r>
            <a:r>
              <a:rPr lang="en-GB" sz="1800" dirty="0" smtClean="0">
                <a:solidFill>
                  <a:srgbClr val="FF0000"/>
                </a:solidFill>
                <a:latin typeface="Myriad Pro" charset="0"/>
                <a:ea typeface="Myriad Pro" charset="0"/>
                <a:cs typeface="Myriad Pro" charset="0"/>
              </a:rPr>
              <a:t>AO1</a:t>
            </a:r>
            <a:r>
              <a:rPr lang="en-GB" sz="1800" dirty="0" smtClean="0">
                <a:solidFill>
                  <a:srgbClr val="1F224E"/>
                </a:solidFill>
                <a:latin typeface="Myriad Pro" charset="0"/>
                <a:ea typeface="Myriad Pro" charset="0"/>
                <a:cs typeface="Myriad Pro" charset="0"/>
              </a:rPr>
              <a:t> </a:t>
            </a:r>
            <a:r>
              <a:rPr lang="en-GB" sz="1800" dirty="0">
                <a:solidFill>
                  <a:srgbClr val="1F224E"/>
                </a:solidFill>
                <a:latin typeface="Myriad Pro" charset="0"/>
                <a:ea typeface="Myriad Pro" charset="0"/>
                <a:cs typeface="Myriad Pro" charset="0"/>
              </a:rPr>
              <a:t>alone would tend to be shorter answer questions but longer questions may have </a:t>
            </a:r>
            <a:r>
              <a:rPr lang="en-GB" sz="1800" dirty="0">
                <a:solidFill>
                  <a:srgbClr val="FF0000"/>
                </a:solidFill>
                <a:latin typeface="Myriad Pro" charset="0"/>
                <a:ea typeface="Myriad Pro" charset="0"/>
                <a:cs typeface="Myriad Pro" charset="0"/>
              </a:rPr>
              <a:t>AO1</a:t>
            </a:r>
            <a:r>
              <a:rPr lang="en-GB" sz="1800" dirty="0">
                <a:solidFill>
                  <a:srgbClr val="1F224E"/>
                </a:solidFill>
                <a:latin typeface="Myriad Pro" charset="0"/>
                <a:ea typeface="Myriad Pro" charset="0"/>
                <a:cs typeface="Myriad Pro" charset="0"/>
              </a:rPr>
              <a:t> marks allocated to them as well </a:t>
            </a:r>
            <a:r>
              <a:rPr lang="en-GB" sz="1800" dirty="0" smtClean="0">
                <a:solidFill>
                  <a:srgbClr val="1F224E"/>
                </a:solidFill>
                <a:latin typeface="Myriad Pro" charset="0"/>
                <a:ea typeface="Myriad Pro" charset="0"/>
                <a:cs typeface="Myriad Pro" charset="0"/>
              </a:rPr>
              <a:t>when combined with another assessment objective – </a:t>
            </a:r>
            <a:r>
              <a:rPr lang="en-GB" sz="1800" dirty="0">
                <a:solidFill>
                  <a:srgbClr val="1F224E"/>
                </a:solidFill>
                <a:latin typeface="Myriad Pro" charset="0"/>
                <a:ea typeface="Myriad Pro" charset="0"/>
                <a:cs typeface="Myriad Pro" charset="0"/>
              </a:rPr>
              <a:t>particularly where </a:t>
            </a:r>
            <a:r>
              <a:rPr lang="en-GB" sz="1800" dirty="0">
                <a:solidFill>
                  <a:srgbClr val="FF0000"/>
                </a:solidFill>
                <a:latin typeface="Myriad Pro" charset="0"/>
                <a:ea typeface="Myriad Pro" charset="0"/>
                <a:cs typeface="Myriad Pro" charset="0"/>
              </a:rPr>
              <a:t>case study </a:t>
            </a:r>
            <a:r>
              <a:rPr lang="en-GB" sz="1800" dirty="0">
                <a:solidFill>
                  <a:srgbClr val="1F224E"/>
                </a:solidFill>
                <a:latin typeface="Myriad Pro" charset="0"/>
                <a:ea typeface="Myriad Pro" charset="0"/>
                <a:cs typeface="Myriad Pro" charset="0"/>
              </a:rPr>
              <a:t>information is required in an answer.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The following are some of the command words which may be used for short answer questions with </a:t>
            </a:r>
            <a:r>
              <a:rPr lang="en-GB" sz="1800" dirty="0">
                <a:solidFill>
                  <a:srgbClr val="FF0000"/>
                </a:solidFill>
                <a:latin typeface="Myriad Pro" charset="0"/>
                <a:ea typeface="Myriad Pro" charset="0"/>
                <a:cs typeface="Myriad Pro" charset="0"/>
              </a:rPr>
              <a:t>AO1</a:t>
            </a:r>
            <a:r>
              <a:rPr lang="en-GB" sz="1800" dirty="0">
                <a:solidFill>
                  <a:srgbClr val="1F224E"/>
                </a:solidFill>
                <a:latin typeface="Myriad Pro" charset="0"/>
                <a:ea typeface="Myriad Pro" charset="0"/>
                <a:cs typeface="Myriad Pro" charset="0"/>
              </a:rPr>
              <a:t> marks:</a:t>
            </a:r>
          </a:p>
          <a:p>
            <a:pPr marL="685800" lvl="1"/>
            <a:r>
              <a:rPr lang="en-GB" sz="1800" dirty="0">
                <a:solidFill>
                  <a:srgbClr val="1F224E"/>
                </a:solidFill>
                <a:latin typeface="Myriad Pro" charset="0"/>
                <a:ea typeface="Myriad Pro" charset="0"/>
                <a:cs typeface="Myriad Pro" charset="0"/>
              </a:rPr>
              <a:t>Describe</a:t>
            </a:r>
          </a:p>
          <a:p>
            <a:pPr marL="685800" lvl="1"/>
            <a:r>
              <a:rPr lang="en-GB" sz="1800" dirty="0">
                <a:solidFill>
                  <a:srgbClr val="1F224E"/>
                </a:solidFill>
                <a:latin typeface="Myriad Pro" charset="0"/>
                <a:ea typeface="Myriad Pro" charset="0"/>
                <a:cs typeface="Myriad Pro" charset="0"/>
              </a:rPr>
              <a:t>Define</a:t>
            </a:r>
          </a:p>
          <a:p>
            <a:pPr marL="685800" lvl="1"/>
            <a:r>
              <a:rPr lang="en-GB" sz="1800" dirty="0">
                <a:solidFill>
                  <a:srgbClr val="1F224E"/>
                </a:solidFill>
                <a:latin typeface="Myriad Pro" charset="0"/>
                <a:ea typeface="Myriad Pro" charset="0"/>
                <a:cs typeface="Myriad Pro" charset="0"/>
              </a:rPr>
              <a:t>Outline</a:t>
            </a:r>
          </a:p>
          <a:p>
            <a:pPr marL="685800" lvl="1"/>
            <a:r>
              <a:rPr lang="en-GB" sz="1800" dirty="0">
                <a:solidFill>
                  <a:srgbClr val="1F224E"/>
                </a:solidFill>
                <a:latin typeface="Myriad Pro" charset="0"/>
                <a:ea typeface="Myriad Pro" charset="0"/>
                <a:cs typeface="Myriad Pro" charset="0"/>
              </a:rPr>
              <a:t>State</a:t>
            </a:r>
          </a:p>
          <a:p>
            <a:pPr marL="285750" lvl="0" indent="-285750"/>
            <a:endParaRPr lang="en-GB" sz="4000" dirty="0"/>
          </a:p>
          <a:p>
            <a:pPr marL="285750" lvl="0" indent="-285750"/>
            <a:endParaRPr lang="en-GB" sz="4000" dirty="0"/>
          </a:p>
          <a:p>
            <a:endParaRPr lang="en-GB" sz="4000" dirty="0"/>
          </a:p>
        </p:txBody>
      </p:sp>
      <p:sp>
        <p:nvSpPr>
          <p:cNvPr id="5" name="TextBox 4"/>
          <p:cNvSpPr txBox="1"/>
          <p:nvPr/>
        </p:nvSpPr>
        <p:spPr>
          <a:xfrm>
            <a:off x="3703464" y="4285055"/>
            <a:ext cx="4900984" cy="95410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All of these command words are asking students to write down something that they have learnt from the specification and so are unlikely to be targeting a combination of assessment objectives.</a:t>
            </a:r>
          </a:p>
        </p:txBody>
      </p:sp>
      <p:sp>
        <p:nvSpPr>
          <p:cNvPr id="6" name="Left Arrow 5" title="Arrow"/>
          <p:cNvSpPr/>
          <p:nvPr/>
        </p:nvSpPr>
        <p:spPr>
          <a:xfrm>
            <a:off x="2195736" y="4654097"/>
            <a:ext cx="1296144"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Tree>
    <p:extLst>
      <p:ext uri="{BB962C8B-B14F-4D97-AF65-F5344CB8AC3E}">
        <p14:creationId xmlns:p14="http://schemas.microsoft.com/office/powerpoint/2010/main" val="2935406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solidFill>
                  <a:schemeClr val="accent6"/>
                </a:solidFill>
              </a:rPr>
              <a:t>AO2 - Understanding</a:t>
            </a:r>
            <a:endParaRPr lang="en-GB" dirty="0"/>
          </a:p>
        </p:txBody>
      </p:sp>
      <p:pic>
        <p:nvPicPr>
          <p:cNvPr id="4" name="Picture 2" title="AO2 - Understa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17475"/>
            <a:ext cx="8197928" cy="2879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p Arrow 4" title="Arrow"/>
          <p:cNvSpPr/>
          <p:nvPr/>
        </p:nvSpPr>
        <p:spPr>
          <a:xfrm>
            <a:off x="1475656" y="4492185"/>
            <a:ext cx="144016" cy="7194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6" name="Down Arrow 5" title="Arrow"/>
          <p:cNvSpPr/>
          <p:nvPr/>
        </p:nvSpPr>
        <p:spPr>
          <a:xfrm>
            <a:off x="467544" y="1801923"/>
            <a:ext cx="144016"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7" name="TextBox 6"/>
          <p:cNvSpPr txBox="1"/>
          <p:nvPr/>
        </p:nvSpPr>
        <p:spPr>
          <a:xfrm>
            <a:off x="119287" y="1053379"/>
            <a:ext cx="1788415" cy="738664"/>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How concepts relate to the aspects of </a:t>
            </a:r>
            <a:r>
              <a:rPr lang="en-GB" sz="1400" dirty="0" smtClean="0">
                <a:solidFill>
                  <a:srgbClr val="1F224E"/>
                </a:solidFill>
                <a:latin typeface="Myriad Pro" charset="0"/>
                <a:ea typeface="Myriad Pro" charset="0"/>
                <a:cs typeface="Myriad Pro" charset="0"/>
              </a:rPr>
              <a:t>content.</a:t>
            </a:r>
            <a:endParaRPr lang="en-GB" sz="1400" dirty="0">
              <a:solidFill>
                <a:srgbClr val="1F224E"/>
              </a:solidFill>
              <a:latin typeface="Myriad Pro" charset="0"/>
              <a:ea typeface="Myriad Pro" charset="0"/>
              <a:cs typeface="Myriad Pro" charset="0"/>
            </a:endParaRPr>
          </a:p>
        </p:txBody>
      </p:sp>
      <p:sp>
        <p:nvSpPr>
          <p:cNvPr id="8" name="TextBox 7"/>
          <p:cNvSpPr txBox="1"/>
          <p:nvPr/>
        </p:nvSpPr>
        <p:spPr>
          <a:xfrm>
            <a:off x="462239" y="5229200"/>
            <a:ext cx="2026833" cy="523220"/>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How aspects of content relate to each other</a:t>
            </a:r>
          </a:p>
        </p:txBody>
      </p:sp>
      <p:sp>
        <p:nvSpPr>
          <p:cNvPr id="9" name="TextBox 8"/>
          <p:cNvSpPr txBox="1"/>
          <p:nvPr/>
        </p:nvSpPr>
        <p:spPr>
          <a:xfrm>
            <a:off x="2807456" y="4977815"/>
            <a:ext cx="4932896" cy="95410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There must </a:t>
            </a:r>
            <a:r>
              <a:rPr lang="en-GB" sz="1400" dirty="0" smtClean="0">
                <a:solidFill>
                  <a:srgbClr val="1F224E"/>
                </a:solidFill>
                <a:latin typeface="Myriad Pro" charset="0"/>
                <a:ea typeface="Myriad Pro" charset="0"/>
                <a:cs typeface="Myriad Pro" charset="0"/>
              </a:rPr>
              <a:t>an appropriate </a:t>
            </a:r>
            <a:r>
              <a:rPr lang="en-GB" sz="1400" dirty="0">
                <a:solidFill>
                  <a:srgbClr val="1F224E"/>
                </a:solidFill>
                <a:latin typeface="Myriad Pro" charset="0"/>
                <a:ea typeface="Myriad Pro" charset="0"/>
                <a:cs typeface="Myriad Pro" charset="0"/>
              </a:rPr>
              <a:t>balance in terms of the number of marks allocated to questions on the understanding of how concepts relate to content and how aspects of content relate to each other throughout the assessments. </a:t>
            </a:r>
          </a:p>
        </p:txBody>
      </p:sp>
      <p:sp>
        <p:nvSpPr>
          <p:cNvPr id="10" name="Up Arrow 9" title="Arrow"/>
          <p:cNvSpPr/>
          <p:nvPr/>
        </p:nvSpPr>
        <p:spPr>
          <a:xfrm>
            <a:off x="4433129" y="4761791"/>
            <a:ext cx="138524" cy="2160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11" name="TextBox 10"/>
          <p:cNvSpPr txBox="1"/>
          <p:nvPr/>
        </p:nvSpPr>
        <p:spPr>
          <a:xfrm>
            <a:off x="4860032" y="1053379"/>
            <a:ext cx="2880320" cy="738664"/>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Like with AO1 – places, processes and environments simply cover the subject content. </a:t>
            </a:r>
          </a:p>
        </p:txBody>
      </p:sp>
      <p:sp>
        <p:nvSpPr>
          <p:cNvPr id="12" name="Down Arrow 11" title="Arrow"/>
          <p:cNvSpPr/>
          <p:nvPr/>
        </p:nvSpPr>
        <p:spPr>
          <a:xfrm>
            <a:off x="5868144" y="1823052"/>
            <a:ext cx="108359"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Tree>
    <p:extLst>
      <p:ext uri="{BB962C8B-B14F-4D97-AF65-F5344CB8AC3E}">
        <p14:creationId xmlns:p14="http://schemas.microsoft.com/office/powerpoint/2010/main" val="3999311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solidFill>
                  <a:schemeClr val="accent6"/>
                </a:solidFill>
              </a:rPr>
              <a:t>AO2 command words</a:t>
            </a:r>
            <a:endParaRPr lang="en-GB" dirty="0"/>
          </a:p>
        </p:txBody>
      </p:sp>
      <p:sp>
        <p:nvSpPr>
          <p:cNvPr id="4" name="Content Placeholder 2"/>
          <p:cNvSpPr txBox="1">
            <a:spLocks/>
          </p:cNvSpPr>
          <p:nvPr/>
        </p:nvSpPr>
        <p:spPr>
          <a:xfrm>
            <a:off x="395536" y="1124745"/>
            <a:ext cx="8229600" cy="4248472"/>
          </a:xfrm>
          <a:prstGeom prst="rect">
            <a:avLst/>
          </a:prstGeom>
          <a:ln>
            <a:solidFill>
              <a:schemeClr val="tx1"/>
            </a:solidFill>
          </a:ln>
        </p:spPr>
        <p:txBody>
          <a:bodyPr>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smtClean="0"/>
              <a:t>Questions with </a:t>
            </a:r>
            <a:r>
              <a:rPr lang="en-GB" sz="3300" dirty="0">
                <a:solidFill>
                  <a:schemeClr val="accent6"/>
                </a:solidFill>
                <a:latin typeface="Arial" panose="020B0604020202020204" pitchFamily="34" charset="0"/>
                <a:ea typeface="+mj-ea"/>
                <a:cs typeface="Arial" panose="020B0604020202020204" pitchFamily="34" charset="0"/>
              </a:rPr>
              <a:t>AO2</a:t>
            </a:r>
            <a:r>
              <a:rPr lang="en-GB" dirty="0" smtClean="0"/>
              <a:t> marks </a:t>
            </a:r>
            <a:r>
              <a:rPr lang="en-GB" dirty="0"/>
              <a:t>will focus </a:t>
            </a:r>
            <a:r>
              <a:rPr lang="en-GB" dirty="0" smtClean="0"/>
              <a:t>on:</a:t>
            </a:r>
          </a:p>
          <a:p>
            <a:r>
              <a:rPr lang="en-GB" dirty="0" smtClean="0">
                <a:solidFill>
                  <a:schemeClr val="accent6"/>
                </a:solidFill>
              </a:rPr>
              <a:t>how concepts relate to the aspects of content</a:t>
            </a:r>
          </a:p>
          <a:p>
            <a:r>
              <a:rPr lang="en-GB" dirty="0" smtClean="0">
                <a:solidFill>
                  <a:schemeClr val="accent6"/>
                </a:solidFill>
              </a:rPr>
              <a:t>how aspects of </a:t>
            </a:r>
            <a:r>
              <a:rPr lang="en-GB" sz="3300" dirty="0">
                <a:solidFill>
                  <a:schemeClr val="accent6"/>
                </a:solidFill>
                <a:latin typeface="Arial" panose="020B0604020202020204" pitchFamily="34" charset="0"/>
                <a:ea typeface="+mj-ea"/>
                <a:cs typeface="Arial" panose="020B0604020202020204" pitchFamily="34" charset="0"/>
              </a:rPr>
              <a:t>content relate to each other</a:t>
            </a:r>
          </a:p>
          <a:p>
            <a:pPr marL="0" indent="0">
              <a:buFont typeface="Arial" panose="020B0604020202020204" pitchFamily="34" charset="0"/>
              <a:buNone/>
            </a:pPr>
            <a:endParaRPr lang="en-GB" dirty="0" smtClean="0"/>
          </a:p>
          <a:p>
            <a:pPr marL="0" indent="0">
              <a:buNone/>
            </a:pPr>
            <a:r>
              <a:rPr lang="en-GB" dirty="0" smtClean="0"/>
              <a:t>All </a:t>
            </a:r>
            <a:r>
              <a:rPr lang="en-GB" dirty="0" smtClean="0">
                <a:solidFill>
                  <a:schemeClr val="accent6"/>
                </a:solidFill>
              </a:rPr>
              <a:t>AO2</a:t>
            </a:r>
            <a:r>
              <a:rPr lang="en-GB" dirty="0" smtClean="0"/>
              <a:t> marks will focus on </a:t>
            </a:r>
            <a:r>
              <a:rPr lang="en-GB" dirty="0" smtClean="0">
                <a:solidFill>
                  <a:schemeClr val="accent6"/>
                </a:solidFill>
              </a:rPr>
              <a:t>understanding</a:t>
            </a:r>
            <a:r>
              <a:rPr lang="en-GB" dirty="0" smtClean="0"/>
              <a:t>. </a:t>
            </a:r>
            <a:r>
              <a:rPr lang="en-GB" dirty="0">
                <a:solidFill>
                  <a:schemeClr val="accent6"/>
                </a:solidFill>
              </a:rPr>
              <a:t>AO2</a:t>
            </a:r>
            <a:r>
              <a:rPr lang="en-GB" dirty="0"/>
              <a:t> marks will be directly linked to the specification but not just recalling what has been learnt, instead ensuring that students comprehend the content.</a:t>
            </a:r>
            <a:endParaRPr lang="en-GB" dirty="0" smtClean="0"/>
          </a:p>
          <a:p>
            <a:pPr marL="0" indent="0">
              <a:buFont typeface="Arial" panose="020B0604020202020204" pitchFamily="34" charset="0"/>
              <a:buNone/>
            </a:pPr>
            <a:endParaRPr lang="en-GB" dirty="0" smtClean="0"/>
          </a:p>
          <a:p>
            <a:pPr marL="0" indent="0">
              <a:buFont typeface="Arial" panose="020B0604020202020204" pitchFamily="34" charset="0"/>
              <a:buNone/>
            </a:pPr>
            <a:r>
              <a:rPr lang="en-GB" dirty="0" smtClean="0"/>
              <a:t>The following are some of the command words which may be used for questions with </a:t>
            </a:r>
            <a:r>
              <a:rPr lang="en-GB" dirty="0" smtClean="0">
                <a:solidFill>
                  <a:schemeClr val="accent6"/>
                </a:solidFill>
              </a:rPr>
              <a:t>AO2</a:t>
            </a:r>
            <a:r>
              <a:rPr lang="en-GB" dirty="0" smtClean="0"/>
              <a:t> marks:</a:t>
            </a:r>
          </a:p>
          <a:p>
            <a:r>
              <a:rPr lang="en-GB" dirty="0" smtClean="0"/>
              <a:t>Explain how</a:t>
            </a:r>
          </a:p>
          <a:p>
            <a:r>
              <a:rPr lang="en-GB" dirty="0" smtClean="0"/>
              <a:t>Explain reasons/one reason</a:t>
            </a:r>
          </a:p>
          <a:p>
            <a:r>
              <a:rPr lang="en-GB" dirty="0" smtClean="0"/>
              <a:t>Discuss</a:t>
            </a:r>
          </a:p>
          <a:p>
            <a:endParaRPr lang="en-GB" dirty="0" smtClean="0"/>
          </a:p>
          <a:p>
            <a:pPr marL="0" indent="0">
              <a:buFont typeface="Arial" panose="020B0604020202020204" pitchFamily="34" charset="0"/>
              <a:buNone/>
            </a:pPr>
            <a:r>
              <a:rPr lang="en-GB" dirty="0" smtClean="0">
                <a:solidFill>
                  <a:schemeClr val="accent6"/>
                </a:solidFill>
              </a:rPr>
              <a:t>AO2</a:t>
            </a:r>
            <a:r>
              <a:rPr lang="en-GB" dirty="0" smtClean="0"/>
              <a:t> marks may also be targeted in higher mark tariff questions but the command word may focus on a different assessment objective (e.g. </a:t>
            </a:r>
            <a:r>
              <a:rPr lang="en-GB" dirty="0" smtClean="0">
                <a:solidFill>
                  <a:srgbClr val="00B0F0"/>
                </a:solidFill>
              </a:rPr>
              <a:t>AO3</a:t>
            </a:r>
            <a:r>
              <a:rPr lang="en-GB" dirty="0" smtClean="0"/>
              <a:t>).</a:t>
            </a:r>
            <a:endParaRPr lang="en-GB" dirty="0"/>
          </a:p>
        </p:txBody>
      </p:sp>
      <p:sp>
        <p:nvSpPr>
          <p:cNvPr id="6" name="TextBox 5"/>
          <p:cNvSpPr txBox="1"/>
          <p:nvPr/>
        </p:nvSpPr>
        <p:spPr>
          <a:xfrm>
            <a:off x="4211960" y="3573016"/>
            <a:ext cx="4176464" cy="1169551"/>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These command words may be used to solely target AO2 but may also be used in combination with other AO’s to target multiple assessment </a:t>
            </a:r>
            <a:r>
              <a:rPr lang="en-GB" sz="1400" dirty="0" smtClean="0">
                <a:solidFill>
                  <a:srgbClr val="1F224E"/>
                </a:solidFill>
                <a:latin typeface="Myriad Pro" charset="0"/>
                <a:ea typeface="Myriad Pro" charset="0"/>
                <a:cs typeface="Myriad Pro" charset="0"/>
              </a:rPr>
              <a:t>objectives, for example questions 1(d) or 2(b) of component 01 Living in the UK today.</a:t>
            </a:r>
            <a:endParaRPr lang="en-GB" sz="1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09361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solidFill>
                  <a:srgbClr val="00B0F0"/>
                </a:solidFill>
              </a:rPr>
              <a:t>AO3 - Application</a:t>
            </a:r>
            <a:endParaRPr lang="en-GB" dirty="0"/>
          </a:p>
        </p:txBody>
      </p:sp>
      <p:pic>
        <p:nvPicPr>
          <p:cNvPr id="4" name="Picture 2" title="AO3 - Appl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383057"/>
            <a:ext cx="7045519" cy="3595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p Arrow 4" title="Arrow"/>
          <p:cNvSpPr/>
          <p:nvPr/>
        </p:nvSpPr>
        <p:spPr>
          <a:xfrm>
            <a:off x="5447364" y="4256685"/>
            <a:ext cx="144016" cy="7200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6" name="TextBox 5"/>
          <p:cNvSpPr txBox="1"/>
          <p:nvPr/>
        </p:nvSpPr>
        <p:spPr>
          <a:xfrm>
            <a:off x="1259633" y="4978845"/>
            <a:ext cx="6984777" cy="1600438"/>
          </a:xfrm>
          <a:prstGeom prst="rect">
            <a:avLst/>
          </a:prstGeom>
          <a:solidFill>
            <a:schemeClr val="bg1"/>
          </a:solidFill>
          <a:ln>
            <a:solidFill>
              <a:schemeClr val="tx1"/>
            </a:solidFill>
          </a:ln>
        </p:spPr>
        <p:txBody>
          <a:bodyPr wrap="square" rtlCol="0">
            <a:spAutoFit/>
          </a:bodyPr>
          <a:lstStyle/>
          <a:p>
            <a:pPr fontAlgn="base">
              <a:spcBef>
                <a:spcPct val="0"/>
              </a:spcBef>
              <a:spcAft>
                <a:spcPct val="0"/>
              </a:spcAft>
            </a:pPr>
            <a:r>
              <a:rPr lang="en-GB" sz="1400" dirty="0">
                <a:solidFill>
                  <a:srgbClr val="1F224E"/>
                </a:solidFill>
                <a:latin typeface="Myriad Pro" charset="0"/>
                <a:ea typeface="Myriad Pro" charset="0"/>
                <a:cs typeface="Myriad Pro" charset="0"/>
              </a:rPr>
              <a:t>Three ways that students will need to apply their knowledge and understanding:</a:t>
            </a:r>
          </a:p>
          <a:p>
            <a:pPr indent="-285750" fontAlgn="base">
              <a:spcBef>
                <a:spcPct val="0"/>
              </a:spcBef>
              <a:spcAft>
                <a:spcPct val="0"/>
              </a:spcAft>
              <a:buFont typeface="Arial" panose="020B0604020202020204" pitchFamily="34" charset="0"/>
              <a:buChar char="•"/>
            </a:pPr>
            <a:r>
              <a:rPr lang="en-GB" sz="1400" dirty="0">
                <a:solidFill>
                  <a:srgbClr val="1F224E"/>
                </a:solidFill>
                <a:latin typeface="Myriad Pro" charset="0"/>
                <a:ea typeface="Myriad Pro" charset="0"/>
                <a:cs typeface="Myriad Pro" charset="0"/>
              </a:rPr>
              <a:t>‘</a:t>
            </a:r>
            <a:r>
              <a:rPr lang="en-GB" sz="1400" dirty="0">
                <a:solidFill>
                  <a:srgbClr val="00B0F0"/>
                </a:solidFill>
                <a:latin typeface="Myriad Pro" charset="0"/>
                <a:ea typeface="Myriad Pro" charset="0"/>
                <a:cs typeface="Myriad Pro" charset="0"/>
              </a:rPr>
              <a:t>tackle novel situations</a:t>
            </a:r>
            <a:r>
              <a:rPr lang="en-GB" sz="1400" dirty="0">
                <a:solidFill>
                  <a:srgbClr val="1F224E"/>
                </a:solidFill>
                <a:latin typeface="Myriad Pro" charset="0"/>
                <a:ea typeface="Myriad Pro" charset="0"/>
                <a:cs typeface="Myriad Pro" charset="0"/>
              </a:rPr>
              <a:t>’ could mean applying knowledge and understanding to a </a:t>
            </a:r>
            <a:r>
              <a:rPr lang="en-GB" sz="1400" dirty="0" smtClean="0">
                <a:solidFill>
                  <a:srgbClr val="1F224E"/>
                </a:solidFill>
                <a:latin typeface="Myriad Pro" charset="0"/>
                <a:ea typeface="Myriad Pro" charset="0"/>
                <a:cs typeface="Myriad Pro" charset="0"/>
              </a:rPr>
              <a:t>   </a:t>
            </a:r>
          </a:p>
          <a:p>
            <a:pPr fontAlgn="base">
              <a:spcBef>
                <a:spcPct val="0"/>
              </a:spcBef>
              <a:spcAft>
                <a:spcPct val="0"/>
              </a:spcAft>
            </a:pPr>
            <a:r>
              <a:rPr lang="en-GB" sz="1400" dirty="0">
                <a:solidFill>
                  <a:srgbClr val="1F224E"/>
                </a:solidFill>
                <a:latin typeface="Myriad Pro" charset="0"/>
                <a:ea typeface="Myriad Pro" charset="0"/>
                <a:cs typeface="Myriad Pro" charset="0"/>
              </a:rPr>
              <a:t> </a:t>
            </a:r>
            <a:r>
              <a:rPr lang="en-GB" sz="1400" dirty="0" smtClean="0">
                <a:solidFill>
                  <a:srgbClr val="1F224E"/>
                </a:solidFill>
                <a:latin typeface="Myriad Pro" charset="0"/>
                <a:ea typeface="Myriad Pro" charset="0"/>
                <a:cs typeface="Myriad Pro" charset="0"/>
              </a:rPr>
              <a:t>     resource </a:t>
            </a:r>
            <a:endParaRPr lang="en-GB" sz="1400" dirty="0">
              <a:solidFill>
                <a:srgbClr val="1F224E"/>
              </a:solidFill>
              <a:latin typeface="Myriad Pro" charset="0"/>
              <a:ea typeface="Myriad Pro" charset="0"/>
              <a:cs typeface="Myriad Pro" charset="0"/>
            </a:endParaRPr>
          </a:p>
          <a:p>
            <a:pPr indent="-285750" fontAlgn="base">
              <a:spcBef>
                <a:spcPct val="0"/>
              </a:spcBef>
              <a:spcAft>
                <a:spcPct val="0"/>
              </a:spcAft>
              <a:buFont typeface="Arial" panose="020B0604020202020204" pitchFamily="34" charset="0"/>
              <a:buChar char="•"/>
            </a:pPr>
            <a:r>
              <a:rPr lang="en-GB" sz="1400" dirty="0">
                <a:solidFill>
                  <a:srgbClr val="1F224E"/>
                </a:solidFill>
                <a:latin typeface="Myriad Pro" charset="0"/>
                <a:ea typeface="Myriad Pro" charset="0"/>
                <a:cs typeface="Myriad Pro" charset="0"/>
              </a:rPr>
              <a:t>‘</a:t>
            </a:r>
            <a:r>
              <a:rPr lang="en-GB" sz="1400" dirty="0">
                <a:solidFill>
                  <a:srgbClr val="00B0F0"/>
                </a:solidFill>
                <a:latin typeface="Myriad Pro" charset="0"/>
                <a:ea typeface="Myriad Pro" charset="0"/>
                <a:cs typeface="Myriad Pro" charset="0"/>
              </a:rPr>
              <a:t>developing material beyond the specification</a:t>
            </a:r>
            <a:r>
              <a:rPr lang="en-GB" sz="1400" dirty="0">
                <a:solidFill>
                  <a:srgbClr val="1F224E"/>
                </a:solidFill>
                <a:latin typeface="Myriad Pro" charset="0"/>
                <a:ea typeface="Myriad Pro" charset="0"/>
                <a:cs typeface="Myriad Pro" charset="0"/>
              </a:rPr>
              <a:t>’ could be evaluating the success of a </a:t>
            </a:r>
            <a:endParaRPr lang="en-GB" sz="1400" dirty="0" smtClean="0">
              <a:solidFill>
                <a:srgbClr val="1F224E"/>
              </a:solidFill>
              <a:latin typeface="Myriad Pro" charset="0"/>
              <a:ea typeface="Myriad Pro" charset="0"/>
              <a:cs typeface="Myriad Pro" charset="0"/>
            </a:endParaRPr>
          </a:p>
          <a:p>
            <a:pPr fontAlgn="base">
              <a:spcBef>
                <a:spcPct val="0"/>
              </a:spcBef>
              <a:spcAft>
                <a:spcPct val="0"/>
              </a:spcAft>
            </a:pPr>
            <a:r>
              <a:rPr lang="en-GB" sz="1400" dirty="0">
                <a:solidFill>
                  <a:srgbClr val="1F224E"/>
                </a:solidFill>
                <a:latin typeface="Myriad Pro" charset="0"/>
                <a:ea typeface="Myriad Pro" charset="0"/>
                <a:cs typeface="Myriad Pro" charset="0"/>
              </a:rPr>
              <a:t> </a:t>
            </a:r>
            <a:r>
              <a:rPr lang="en-GB" sz="1400" dirty="0" smtClean="0">
                <a:solidFill>
                  <a:srgbClr val="1F224E"/>
                </a:solidFill>
                <a:latin typeface="Myriad Pro" charset="0"/>
                <a:ea typeface="Myriad Pro" charset="0"/>
                <a:cs typeface="Myriad Pro" charset="0"/>
              </a:rPr>
              <a:t>     management </a:t>
            </a:r>
            <a:r>
              <a:rPr lang="en-GB" sz="1400" dirty="0">
                <a:solidFill>
                  <a:srgbClr val="1F224E"/>
                </a:solidFill>
                <a:latin typeface="Myriad Pro" charset="0"/>
                <a:ea typeface="Myriad Pro" charset="0"/>
                <a:cs typeface="Myriad Pro" charset="0"/>
              </a:rPr>
              <a:t>strategy when the specification doesn’t explicitly ask for that </a:t>
            </a:r>
          </a:p>
          <a:p>
            <a:pPr indent="-285750" fontAlgn="base">
              <a:spcBef>
                <a:spcPct val="0"/>
              </a:spcBef>
              <a:spcAft>
                <a:spcPct val="0"/>
              </a:spcAft>
              <a:buFont typeface="Arial" panose="020B0604020202020204" pitchFamily="34" charset="0"/>
              <a:buChar char="•"/>
            </a:pPr>
            <a:r>
              <a:rPr lang="en-GB" sz="1400" dirty="0">
                <a:solidFill>
                  <a:srgbClr val="1F224E"/>
                </a:solidFill>
                <a:latin typeface="Myriad Pro" charset="0"/>
                <a:ea typeface="Myriad Pro" charset="0"/>
                <a:cs typeface="Myriad Pro" charset="0"/>
              </a:rPr>
              <a:t>‘</a:t>
            </a:r>
            <a:r>
              <a:rPr lang="en-GB" sz="1400" dirty="0">
                <a:solidFill>
                  <a:srgbClr val="00B0F0"/>
                </a:solidFill>
                <a:latin typeface="Myriad Pro" charset="0"/>
                <a:ea typeface="Myriad Pro" charset="0"/>
                <a:cs typeface="Myriad Pro" charset="0"/>
              </a:rPr>
              <a:t>making links between such types of material which are not signalled in </a:t>
            </a:r>
            <a:r>
              <a:rPr lang="en-GB" sz="1400" dirty="0" smtClean="0">
                <a:solidFill>
                  <a:srgbClr val="00B0F0"/>
                </a:solidFill>
                <a:latin typeface="Myriad Pro" charset="0"/>
                <a:ea typeface="Myriad Pro" charset="0"/>
                <a:cs typeface="Myriad Pro" charset="0"/>
              </a:rPr>
              <a:t>the </a:t>
            </a:r>
          </a:p>
          <a:p>
            <a:pPr fontAlgn="base">
              <a:spcBef>
                <a:spcPct val="0"/>
              </a:spcBef>
              <a:spcAft>
                <a:spcPct val="0"/>
              </a:spcAft>
            </a:pPr>
            <a:r>
              <a:rPr lang="en-GB" sz="1400" dirty="0">
                <a:solidFill>
                  <a:srgbClr val="00B0F0"/>
                </a:solidFill>
                <a:latin typeface="Myriad Pro" charset="0"/>
                <a:ea typeface="Myriad Pro" charset="0"/>
                <a:cs typeface="Myriad Pro" charset="0"/>
              </a:rPr>
              <a:t> </a:t>
            </a:r>
            <a:r>
              <a:rPr lang="en-GB" sz="1400" dirty="0" smtClean="0">
                <a:solidFill>
                  <a:srgbClr val="00B0F0"/>
                </a:solidFill>
                <a:latin typeface="Myriad Pro" charset="0"/>
                <a:ea typeface="Myriad Pro" charset="0"/>
                <a:cs typeface="Myriad Pro" charset="0"/>
              </a:rPr>
              <a:t>     specification</a:t>
            </a:r>
            <a:r>
              <a:rPr lang="en-GB" sz="1400" dirty="0">
                <a:solidFill>
                  <a:srgbClr val="1F224E"/>
                </a:solidFill>
                <a:latin typeface="Myriad Pro" charset="0"/>
                <a:ea typeface="Myriad Pro" charset="0"/>
                <a:cs typeface="Myriad Pro" charset="0"/>
              </a:rPr>
              <a:t>’ could be synoptic questions.</a:t>
            </a:r>
          </a:p>
        </p:txBody>
      </p:sp>
      <p:sp>
        <p:nvSpPr>
          <p:cNvPr id="7" name="TextBox 6"/>
          <p:cNvSpPr txBox="1"/>
          <p:nvPr/>
        </p:nvSpPr>
        <p:spPr>
          <a:xfrm>
            <a:off x="6605314" y="0"/>
            <a:ext cx="2448272" cy="1384995"/>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10% of the marks for the qualification must be allocated to the application of knowledge and understanding in a fieldwork context.</a:t>
            </a:r>
          </a:p>
        </p:txBody>
      </p:sp>
    </p:spTree>
    <p:extLst>
      <p:ext uri="{BB962C8B-B14F-4D97-AF65-F5344CB8AC3E}">
        <p14:creationId xmlns:p14="http://schemas.microsoft.com/office/powerpoint/2010/main" val="813646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solidFill>
                  <a:srgbClr val="00B0F0"/>
                </a:solidFill>
              </a:rPr>
              <a:t>AO3 command words</a:t>
            </a:r>
            <a:endParaRPr lang="en-GB" dirty="0"/>
          </a:p>
        </p:txBody>
      </p:sp>
      <p:sp>
        <p:nvSpPr>
          <p:cNvPr id="4" name="Content Placeholder 2"/>
          <p:cNvSpPr>
            <a:spLocks noGrp="1"/>
          </p:cNvSpPr>
          <p:nvPr>
            <p:ph idx="4294967295"/>
          </p:nvPr>
        </p:nvSpPr>
        <p:spPr>
          <a:xfrm>
            <a:off x="591889" y="1268760"/>
            <a:ext cx="8156575" cy="1584176"/>
          </a:xfrm>
          <a:prstGeom prst="rect">
            <a:avLst/>
          </a:prstGeom>
          <a:ln>
            <a:solidFill>
              <a:schemeClr val="tx1"/>
            </a:solidFill>
          </a:ln>
        </p:spPr>
        <p:txBody>
          <a:bodyPr>
            <a:noAutofit/>
          </a:bodyPr>
          <a:lstStyle/>
          <a:p>
            <a:pPr marL="0" indent="0">
              <a:buNone/>
            </a:pPr>
            <a:r>
              <a:rPr lang="en-GB" sz="1800" dirty="0" smtClean="0">
                <a:latin typeface="Myriad Pro"/>
              </a:rPr>
              <a:t>Command words will vary depending on whether students are </a:t>
            </a:r>
            <a:r>
              <a:rPr lang="en-GB" sz="1800" dirty="0" smtClean="0">
                <a:solidFill>
                  <a:srgbClr val="00B0F0"/>
                </a:solidFill>
                <a:latin typeface="Myriad Pro"/>
              </a:rPr>
              <a:t>applying their knowledge and understanding</a:t>
            </a:r>
            <a:r>
              <a:rPr lang="en-GB" sz="1800" dirty="0" smtClean="0">
                <a:latin typeface="Myriad Pro"/>
              </a:rPr>
              <a:t> by interacting with </a:t>
            </a:r>
            <a:r>
              <a:rPr lang="en-GB" sz="1800">
                <a:latin typeface="Myriad Pro"/>
              </a:rPr>
              <a:t>a </a:t>
            </a:r>
            <a:r>
              <a:rPr lang="en-GB" sz="1800" smtClean="0">
                <a:latin typeface="Myriad Pro"/>
              </a:rPr>
              <a:t>resource(s</a:t>
            </a:r>
            <a:r>
              <a:rPr lang="en-GB" sz="1800" dirty="0">
                <a:latin typeface="Myriad Pro"/>
              </a:rPr>
              <a:t>) </a:t>
            </a:r>
            <a:r>
              <a:rPr lang="en-GB" sz="1800" dirty="0" smtClean="0">
                <a:latin typeface="Myriad Pro"/>
              </a:rPr>
              <a:t>or not.</a:t>
            </a:r>
          </a:p>
          <a:p>
            <a:pPr marL="0" indent="0">
              <a:buNone/>
            </a:pPr>
            <a:endParaRPr lang="en-GB" sz="1800" dirty="0">
              <a:latin typeface="Myriad Pro"/>
            </a:endParaRPr>
          </a:p>
          <a:p>
            <a:pPr marL="0" indent="0">
              <a:buNone/>
            </a:pPr>
            <a:r>
              <a:rPr lang="en-GB" sz="1800" dirty="0">
                <a:latin typeface="Myriad Pro"/>
              </a:rPr>
              <a:t>The following are some of the command words which may be used for </a:t>
            </a:r>
            <a:r>
              <a:rPr lang="en-GB" sz="1800" dirty="0" smtClean="0">
                <a:latin typeface="Myriad Pro"/>
              </a:rPr>
              <a:t>questions </a:t>
            </a:r>
            <a:r>
              <a:rPr lang="en-GB" sz="1800" dirty="0">
                <a:latin typeface="Myriad Pro"/>
              </a:rPr>
              <a:t>with </a:t>
            </a:r>
            <a:r>
              <a:rPr lang="en-GB" sz="1800" dirty="0" smtClean="0">
                <a:solidFill>
                  <a:srgbClr val="00B0F0"/>
                </a:solidFill>
                <a:latin typeface="Myriad Pro"/>
              </a:rPr>
              <a:t>AO3</a:t>
            </a:r>
            <a:r>
              <a:rPr lang="en-GB" sz="1800" dirty="0" smtClean="0">
                <a:latin typeface="Myriad Pro"/>
              </a:rPr>
              <a:t> </a:t>
            </a:r>
            <a:r>
              <a:rPr lang="en-GB" sz="1800" dirty="0">
                <a:latin typeface="Myriad Pro"/>
              </a:rPr>
              <a:t>marks</a:t>
            </a:r>
            <a:r>
              <a:rPr lang="en-GB" sz="1800" dirty="0" smtClean="0">
                <a:latin typeface="Myriad Pro"/>
              </a:rPr>
              <a:t>:</a:t>
            </a:r>
            <a:endParaRPr lang="en-GB" sz="1800" dirty="0">
              <a:latin typeface="Myriad Pro"/>
            </a:endParaRPr>
          </a:p>
          <a:p>
            <a:pPr marL="0" indent="0">
              <a:buNone/>
            </a:pPr>
            <a:endParaRPr lang="en-GB" sz="2000" dirty="0" smtClean="0">
              <a:latin typeface="Myriad Pro"/>
            </a:endParaRPr>
          </a:p>
          <a:p>
            <a:pPr marL="0" indent="0">
              <a:buNone/>
            </a:pPr>
            <a:endParaRPr lang="en-GB" sz="2000" dirty="0">
              <a:latin typeface="Myriad Pro"/>
            </a:endParaRPr>
          </a:p>
          <a:p>
            <a:pPr marL="0" indent="0">
              <a:buNone/>
            </a:pPr>
            <a:endParaRPr lang="en-GB" sz="2000" dirty="0" smtClean="0">
              <a:latin typeface="Myriad Pro"/>
            </a:endParaRPr>
          </a:p>
          <a:p>
            <a:pPr marL="0" indent="0">
              <a:buNone/>
            </a:pPr>
            <a:endParaRPr lang="en-GB" sz="2000" dirty="0">
              <a:latin typeface="Myriad Pro"/>
            </a:endParaRPr>
          </a:p>
          <a:p>
            <a:pPr marL="0" indent="0">
              <a:buNone/>
            </a:pPr>
            <a:endParaRPr lang="en-GB" sz="2000" dirty="0">
              <a:latin typeface="Myriad Pro"/>
            </a:endParaRPr>
          </a:p>
          <a:p>
            <a:pPr marL="0" indent="0">
              <a:buNone/>
            </a:pPr>
            <a:endParaRPr lang="en-GB" sz="2000" dirty="0">
              <a:latin typeface="Myriad Pro"/>
            </a:endParaRPr>
          </a:p>
        </p:txBody>
      </p:sp>
      <p:graphicFrame>
        <p:nvGraphicFramePr>
          <p:cNvPr id="5" name="Table 4" title="AO3 Command Words"/>
          <p:cNvGraphicFramePr>
            <a:graphicFrameLocks noGrp="1"/>
          </p:cNvGraphicFramePr>
          <p:nvPr>
            <p:extLst>
              <p:ext uri="{D42A27DB-BD31-4B8C-83A1-F6EECF244321}">
                <p14:modId xmlns:p14="http://schemas.microsoft.com/office/powerpoint/2010/main" val="1467553037"/>
              </p:ext>
            </p:extLst>
          </p:nvPr>
        </p:nvGraphicFramePr>
        <p:xfrm>
          <a:off x="450487" y="3434725"/>
          <a:ext cx="6096000" cy="1828800"/>
        </p:xfrm>
        <a:graphic>
          <a:graphicData uri="http://schemas.openxmlformats.org/drawingml/2006/table">
            <a:tbl>
              <a:tblPr firstRow="1" bandRow="1">
                <a:tableStyleId>{5C22544A-7EE6-4342-B048-85BDC9FD1C3A}</a:tableStyleId>
              </a:tblPr>
              <a:tblGrid>
                <a:gridCol w="3048000"/>
                <a:gridCol w="3048000"/>
              </a:tblGrid>
              <a:tr h="252028">
                <a:tc>
                  <a:txBody>
                    <a:bodyPr/>
                    <a:lstStyle/>
                    <a:p>
                      <a:r>
                        <a:rPr lang="en-GB" dirty="0" smtClean="0"/>
                        <a:t>Interacting</a:t>
                      </a:r>
                      <a:r>
                        <a:rPr lang="en-GB" baseline="0" dirty="0" smtClean="0"/>
                        <a:t> with resource</a:t>
                      </a:r>
                      <a:endParaRPr lang="en-GB" dirty="0"/>
                    </a:p>
                  </a:txBody>
                  <a:tcPr/>
                </a:tc>
                <a:tc>
                  <a:txBody>
                    <a:bodyPr/>
                    <a:lstStyle/>
                    <a:p>
                      <a:r>
                        <a:rPr lang="en-GB" dirty="0" smtClean="0"/>
                        <a:t>No resource</a:t>
                      </a:r>
                      <a:endParaRPr lang="en-GB" dirty="0"/>
                    </a:p>
                  </a:txBody>
                  <a:tcPr/>
                </a:tc>
              </a:tr>
              <a:tr h="252028">
                <a:tc>
                  <a:txBody>
                    <a:bodyPr/>
                    <a:lstStyle/>
                    <a:p>
                      <a:pPr algn="ctr"/>
                      <a:r>
                        <a:rPr lang="en-GB" dirty="0" smtClean="0"/>
                        <a:t>Describe</a:t>
                      </a:r>
                      <a:endParaRPr lang="en-GB" dirty="0"/>
                    </a:p>
                  </a:txBody>
                  <a:tcPr/>
                </a:tc>
                <a:tc>
                  <a:txBody>
                    <a:bodyPr/>
                    <a:lstStyle/>
                    <a:p>
                      <a:pPr algn="ctr"/>
                      <a:r>
                        <a:rPr lang="en-GB" dirty="0" smtClean="0"/>
                        <a:t>Assess</a:t>
                      </a:r>
                      <a:endParaRPr lang="en-GB" dirty="0"/>
                    </a:p>
                  </a:txBody>
                  <a:tcPr/>
                </a:tc>
              </a:tr>
              <a:tr h="252028">
                <a:tc>
                  <a:txBody>
                    <a:bodyPr/>
                    <a:lstStyle/>
                    <a:p>
                      <a:pPr algn="ctr"/>
                      <a:r>
                        <a:rPr lang="en-GB" dirty="0" smtClean="0"/>
                        <a:t>Give</a:t>
                      </a:r>
                      <a:endParaRPr lang="en-GB" dirty="0"/>
                    </a:p>
                  </a:txBody>
                  <a:tcPr/>
                </a:tc>
                <a:tc>
                  <a:txBody>
                    <a:bodyPr/>
                    <a:lstStyle/>
                    <a:p>
                      <a:pPr algn="ctr"/>
                      <a:r>
                        <a:rPr lang="en-GB" dirty="0" smtClean="0"/>
                        <a:t>Examine</a:t>
                      </a:r>
                      <a:endParaRPr lang="en-GB" dirty="0"/>
                    </a:p>
                  </a:txBody>
                  <a:tcPr/>
                </a:tc>
              </a:tr>
              <a:tr h="252028">
                <a:tc>
                  <a:txBody>
                    <a:bodyPr/>
                    <a:lstStyle/>
                    <a:p>
                      <a:pPr algn="ctr"/>
                      <a:r>
                        <a:rPr lang="en-GB" dirty="0" smtClean="0"/>
                        <a:t>Suggest</a:t>
                      </a:r>
                      <a:endParaRPr lang="en-GB" dirty="0"/>
                    </a:p>
                  </a:txBody>
                  <a:tcPr/>
                </a:tc>
                <a:tc>
                  <a:txBody>
                    <a:bodyPr/>
                    <a:lstStyle/>
                    <a:p>
                      <a:pPr algn="ctr"/>
                      <a:r>
                        <a:rPr lang="en-GB" dirty="0" smtClean="0"/>
                        <a:t>Evaluate</a:t>
                      </a:r>
                      <a:endParaRPr lang="en-GB" dirty="0"/>
                    </a:p>
                  </a:txBody>
                  <a:tcPr/>
                </a:tc>
              </a:tr>
              <a:tr h="252028">
                <a:tc>
                  <a:txBody>
                    <a:bodyPr/>
                    <a:lstStyle/>
                    <a:p>
                      <a:pPr algn="ctr"/>
                      <a:r>
                        <a:rPr lang="en-GB" dirty="0" smtClean="0"/>
                        <a:t>Outline</a:t>
                      </a:r>
                      <a:endParaRPr lang="en-GB" dirty="0"/>
                    </a:p>
                  </a:txBody>
                  <a:tcPr/>
                </a:tc>
                <a:tc>
                  <a:txBody>
                    <a:bodyPr/>
                    <a:lstStyle/>
                    <a:p>
                      <a:pPr algn="ctr"/>
                      <a:r>
                        <a:rPr lang="en-GB" dirty="0" smtClean="0"/>
                        <a:t>To what extent do</a:t>
                      </a:r>
                      <a:r>
                        <a:rPr lang="en-GB" baseline="0" dirty="0" smtClean="0"/>
                        <a:t> you agree</a:t>
                      </a:r>
                      <a:endParaRPr lang="en-GB" dirty="0"/>
                    </a:p>
                  </a:txBody>
                  <a:tcPr/>
                </a:tc>
              </a:tr>
            </a:tbl>
          </a:graphicData>
        </a:graphic>
      </p:graphicFrame>
      <p:sp>
        <p:nvSpPr>
          <p:cNvPr id="6" name="TextBox 5"/>
          <p:cNvSpPr txBox="1"/>
          <p:nvPr/>
        </p:nvSpPr>
        <p:spPr>
          <a:xfrm>
            <a:off x="6741414" y="3048869"/>
            <a:ext cx="1502994" cy="461665"/>
          </a:xfrm>
          <a:prstGeom prst="rect">
            <a:avLst/>
          </a:prstGeom>
          <a:no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charset="0"/>
                <a:ea typeface="Myriad Pro" charset="0"/>
                <a:cs typeface="Myriad Pro" charset="0"/>
              </a:rPr>
              <a:t>Weigh up whether a statement is true.</a:t>
            </a:r>
            <a:endParaRPr lang="en-GB" sz="1200" dirty="0">
              <a:solidFill>
                <a:srgbClr val="1F224E"/>
              </a:solidFill>
              <a:latin typeface="Myriad Pro" charset="0"/>
              <a:ea typeface="Myriad Pro" charset="0"/>
              <a:cs typeface="Myriad Pro" charset="0"/>
            </a:endParaRPr>
          </a:p>
        </p:txBody>
      </p:sp>
      <p:sp>
        <p:nvSpPr>
          <p:cNvPr id="7" name="TextBox 6"/>
          <p:cNvSpPr txBox="1"/>
          <p:nvPr/>
        </p:nvSpPr>
        <p:spPr>
          <a:xfrm>
            <a:off x="6748763" y="3650749"/>
            <a:ext cx="1999701" cy="646331"/>
          </a:xfrm>
          <a:prstGeom prst="rect">
            <a:avLst/>
          </a:prstGeom>
          <a:no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charset="0"/>
                <a:ea typeface="Myriad Pro" charset="0"/>
                <a:cs typeface="Myriad Pro" charset="0"/>
              </a:rPr>
              <a:t>Look in close detail and establish the key facts and important </a:t>
            </a:r>
            <a:r>
              <a:rPr lang="en-US" sz="1200" dirty="0" smtClean="0">
                <a:solidFill>
                  <a:srgbClr val="1F224E"/>
                </a:solidFill>
                <a:latin typeface="Myriad Pro" charset="0"/>
                <a:ea typeface="Myriad Pro" charset="0"/>
                <a:cs typeface="Myriad Pro" charset="0"/>
              </a:rPr>
              <a:t>issues.</a:t>
            </a:r>
            <a:endParaRPr lang="en-US" sz="1200" dirty="0">
              <a:solidFill>
                <a:srgbClr val="1F224E"/>
              </a:solidFill>
              <a:latin typeface="Myriad Pro" charset="0"/>
              <a:ea typeface="Myriad Pro" charset="0"/>
              <a:cs typeface="Myriad Pro" charset="0"/>
            </a:endParaRPr>
          </a:p>
        </p:txBody>
      </p:sp>
      <p:sp>
        <p:nvSpPr>
          <p:cNvPr id="8" name="TextBox 7"/>
          <p:cNvSpPr txBox="1"/>
          <p:nvPr/>
        </p:nvSpPr>
        <p:spPr>
          <a:xfrm>
            <a:off x="6748765" y="4390333"/>
            <a:ext cx="2234030" cy="830997"/>
          </a:xfrm>
          <a:prstGeom prst="rect">
            <a:avLst/>
          </a:prstGeom>
          <a:no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charset="0"/>
                <a:ea typeface="Myriad Pro" charset="0"/>
                <a:cs typeface="Myriad Pro" charset="0"/>
              </a:rPr>
              <a:t>Give your verdict after providing evidence which both agrees with and </a:t>
            </a:r>
            <a:r>
              <a:rPr lang="en-US" sz="1200" dirty="0" smtClean="0">
                <a:solidFill>
                  <a:srgbClr val="1F224E"/>
                </a:solidFill>
                <a:latin typeface="Myriad Pro" charset="0"/>
                <a:ea typeface="Myriad Pro" charset="0"/>
                <a:cs typeface="Myriad Pro" charset="0"/>
              </a:rPr>
              <a:t>contradicts </a:t>
            </a:r>
            <a:r>
              <a:rPr lang="en-US" sz="1200" dirty="0">
                <a:solidFill>
                  <a:srgbClr val="1F224E"/>
                </a:solidFill>
                <a:latin typeface="Myriad Pro" charset="0"/>
                <a:ea typeface="Myriad Pro" charset="0"/>
                <a:cs typeface="Myriad Pro" charset="0"/>
              </a:rPr>
              <a:t>an argument. </a:t>
            </a:r>
          </a:p>
        </p:txBody>
      </p:sp>
      <p:sp>
        <p:nvSpPr>
          <p:cNvPr id="9" name="TextBox 8"/>
          <p:cNvSpPr txBox="1"/>
          <p:nvPr/>
        </p:nvSpPr>
        <p:spPr>
          <a:xfrm>
            <a:off x="2771801" y="5461982"/>
            <a:ext cx="5904656" cy="276999"/>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US" sz="1200" dirty="0" smtClean="0">
                <a:solidFill>
                  <a:srgbClr val="1F224E"/>
                </a:solidFill>
                <a:latin typeface="Myriad Pro" charset="0"/>
                <a:ea typeface="Myriad Pro" charset="0"/>
                <a:cs typeface="Myriad Pro" charset="0"/>
              </a:rPr>
              <a:t>How much you agree </a:t>
            </a:r>
            <a:r>
              <a:rPr lang="en-US" sz="1200" dirty="0">
                <a:solidFill>
                  <a:srgbClr val="1F224E"/>
                </a:solidFill>
                <a:latin typeface="Myriad Pro" charset="0"/>
                <a:ea typeface="Myriad Pro" charset="0"/>
                <a:cs typeface="Myriad Pro" charset="0"/>
              </a:rPr>
              <a:t>with </a:t>
            </a:r>
            <a:r>
              <a:rPr lang="en-US" sz="1200" dirty="0" smtClean="0">
                <a:solidFill>
                  <a:srgbClr val="1F224E"/>
                </a:solidFill>
                <a:latin typeface="Myriad Pro" charset="0"/>
                <a:ea typeface="Myriad Pro" charset="0"/>
                <a:cs typeface="Myriad Pro" charset="0"/>
              </a:rPr>
              <a:t>a statement </a:t>
            </a:r>
            <a:r>
              <a:rPr lang="en-US" sz="1200" dirty="0">
                <a:solidFill>
                  <a:srgbClr val="1F224E"/>
                </a:solidFill>
                <a:latin typeface="Myriad Pro" charset="0"/>
                <a:ea typeface="Myriad Pro" charset="0"/>
                <a:cs typeface="Myriad Pro" charset="0"/>
              </a:rPr>
              <a:t>based </a:t>
            </a:r>
            <a:r>
              <a:rPr lang="en-US" sz="1200" dirty="0" smtClean="0">
                <a:solidFill>
                  <a:srgbClr val="1F224E"/>
                </a:solidFill>
                <a:latin typeface="Myriad Pro" charset="0"/>
                <a:ea typeface="Myriad Pro" charset="0"/>
                <a:cs typeface="Myriad Pro" charset="0"/>
              </a:rPr>
              <a:t>on </a:t>
            </a:r>
            <a:r>
              <a:rPr lang="en-US" sz="1200" dirty="0">
                <a:solidFill>
                  <a:srgbClr val="1F224E"/>
                </a:solidFill>
                <a:latin typeface="Myriad Pro" charset="0"/>
                <a:ea typeface="Myriad Pro" charset="0"/>
                <a:cs typeface="Myriad Pro" charset="0"/>
              </a:rPr>
              <a:t>the evidence </a:t>
            </a:r>
            <a:r>
              <a:rPr lang="en-US" sz="1200">
                <a:solidFill>
                  <a:srgbClr val="1F224E"/>
                </a:solidFill>
                <a:latin typeface="Myriad Pro" charset="0"/>
                <a:ea typeface="Myriad Pro" charset="0"/>
                <a:cs typeface="Myriad Pro" charset="0"/>
              </a:rPr>
              <a:t>in </a:t>
            </a:r>
            <a:r>
              <a:rPr lang="en-US" sz="1200" smtClean="0">
                <a:solidFill>
                  <a:srgbClr val="1F224E"/>
                </a:solidFill>
                <a:latin typeface="Myriad Pro" charset="0"/>
                <a:ea typeface="Myriad Pro" charset="0"/>
                <a:cs typeface="Myriad Pro" charset="0"/>
              </a:rPr>
              <a:t>the argument</a:t>
            </a:r>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p:txBody>
      </p:sp>
      <p:cxnSp>
        <p:nvCxnSpPr>
          <p:cNvPr id="10" name="Straight Arrow Connector 9" title="Arrow"/>
          <p:cNvCxnSpPr/>
          <p:nvPr/>
        </p:nvCxnSpPr>
        <p:spPr>
          <a:xfrm flipV="1">
            <a:off x="5805310" y="3287633"/>
            <a:ext cx="936104"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title="Arrow"/>
          <p:cNvCxnSpPr/>
          <p:nvPr/>
        </p:nvCxnSpPr>
        <p:spPr>
          <a:xfrm flipV="1">
            <a:off x="5668645" y="4055747"/>
            <a:ext cx="108012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title="Arrow"/>
          <p:cNvCxnSpPr/>
          <p:nvPr/>
        </p:nvCxnSpPr>
        <p:spPr>
          <a:xfrm>
            <a:off x="5642245" y="4757356"/>
            <a:ext cx="109916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title="Arrow"/>
          <p:cNvCxnSpPr/>
          <p:nvPr/>
        </p:nvCxnSpPr>
        <p:spPr>
          <a:xfrm>
            <a:off x="5075954" y="5201826"/>
            <a:ext cx="323360" cy="2628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65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467544" y="764704"/>
            <a:ext cx="8229600" cy="1143000"/>
          </a:xfrm>
        </p:spPr>
        <p:txBody>
          <a:bodyPr>
            <a:normAutofit/>
          </a:bodyPr>
          <a:lstStyle/>
          <a:p>
            <a:r>
              <a:rPr lang="en-GB" sz="6600" dirty="0" smtClean="0"/>
              <a:t>Guide </a:t>
            </a:r>
            <a:r>
              <a:rPr lang="en-GB" sz="6600" dirty="0"/>
              <a:t>to the SAMs</a:t>
            </a:r>
            <a:endParaRPr lang="en-US" sz="6600" dirty="0"/>
          </a:p>
        </p:txBody>
      </p:sp>
      <p:sp>
        <p:nvSpPr>
          <p:cNvPr id="30" name="Subtitle 29"/>
          <p:cNvSpPr>
            <a:spLocks noGrp="1"/>
          </p:cNvSpPr>
          <p:nvPr>
            <p:ph idx="4294967295"/>
          </p:nvPr>
        </p:nvSpPr>
        <p:spPr>
          <a:xfrm>
            <a:off x="0" y="2781300"/>
            <a:ext cx="9144000" cy="3097213"/>
          </a:xfrm>
        </p:spPr>
        <p:txBody>
          <a:bodyPr>
            <a:noAutofit/>
          </a:bodyPr>
          <a:lstStyle/>
          <a:p>
            <a:pPr marL="0" indent="0" algn="ctr">
              <a:buNone/>
            </a:pPr>
            <a:r>
              <a:rPr lang="en-GB" sz="4400" dirty="0">
                <a:solidFill>
                  <a:srgbClr val="9BB29E"/>
                </a:solidFill>
              </a:rPr>
              <a:t>Component 1 – </a:t>
            </a:r>
            <a:endParaRPr lang="en-GB" sz="4400" dirty="0" smtClean="0">
              <a:solidFill>
                <a:srgbClr val="9BB29E"/>
              </a:solidFill>
            </a:endParaRPr>
          </a:p>
          <a:p>
            <a:pPr marL="0" indent="0" algn="ctr">
              <a:buNone/>
            </a:pPr>
            <a:r>
              <a:rPr lang="en-GB" sz="4400" dirty="0" smtClean="0">
                <a:solidFill>
                  <a:srgbClr val="9BB29E"/>
                </a:solidFill>
              </a:rPr>
              <a:t>Living in the UK today</a:t>
            </a:r>
            <a:endParaRPr lang="en-GB" sz="4400" dirty="0">
              <a:solidFill>
                <a:srgbClr val="9BB29E"/>
              </a:solidFill>
            </a:endParaRPr>
          </a:p>
        </p:txBody>
      </p:sp>
    </p:spTree>
    <p:extLst>
      <p:ext uri="{BB962C8B-B14F-4D97-AF65-F5344CB8AC3E}">
        <p14:creationId xmlns:p14="http://schemas.microsoft.com/office/powerpoint/2010/main" val="7692950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solidFill>
                  <a:srgbClr val="00B050"/>
                </a:solidFill>
              </a:rPr>
              <a:t>AO4 - Skills</a:t>
            </a:r>
            <a:endParaRPr lang="en-GB" dirty="0"/>
          </a:p>
        </p:txBody>
      </p:sp>
      <p:pic>
        <p:nvPicPr>
          <p:cNvPr id="4" name="Picture 2" title="AO4 Ski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6687" y="1124744"/>
            <a:ext cx="7068472" cy="4095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Right Arrow 4" title="Arrow"/>
          <p:cNvSpPr/>
          <p:nvPr/>
        </p:nvSpPr>
        <p:spPr>
          <a:xfrm>
            <a:off x="3347864" y="3356992"/>
            <a:ext cx="1872208"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6" name="Rectangle 5" title="Arrow"/>
          <p:cNvSpPr/>
          <p:nvPr/>
        </p:nvSpPr>
        <p:spPr>
          <a:xfrm>
            <a:off x="4238249" y="3429000"/>
            <a:ext cx="45719" cy="1791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7" name="TextBox 6"/>
          <p:cNvSpPr txBox="1"/>
          <p:nvPr/>
        </p:nvSpPr>
        <p:spPr>
          <a:xfrm>
            <a:off x="1186687" y="5301208"/>
            <a:ext cx="7068472" cy="646331"/>
          </a:xfrm>
          <a:prstGeom prst="rect">
            <a:avLst/>
          </a:prstGeom>
          <a:solidFill>
            <a:schemeClr val="bg1"/>
          </a:solidFill>
          <a:ln>
            <a:solidFill>
              <a:schemeClr val="tx1"/>
            </a:solidFill>
          </a:ln>
        </p:spPr>
        <p:txBody>
          <a:bodyPr wrap="square" rtlCol="0">
            <a:spAutoFit/>
          </a:bodyPr>
          <a:lstStyle/>
          <a:p>
            <a:pPr fontAlgn="base">
              <a:spcBef>
                <a:spcPct val="0"/>
              </a:spcBef>
              <a:spcAft>
                <a:spcPct val="0"/>
              </a:spcAft>
            </a:pPr>
            <a:r>
              <a:rPr lang="en-GB" sz="1200" dirty="0">
                <a:solidFill>
                  <a:srgbClr val="1F224E"/>
                </a:solidFill>
                <a:latin typeface="Myriad Pro" charset="0"/>
                <a:ea typeface="Myriad Pro" charset="0"/>
                <a:cs typeface="Myriad Pro" charset="0"/>
              </a:rPr>
              <a:t>Most of the AO4 marks will be allocated to using geographical skills – however there must be marks targeting </a:t>
            </a:r>
            <a:r>
              <a:rPr lang="en-GB" sz="1200" dirty="0" smtClean="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rPr>
              <a:t>questions’ and ‘issues’ for selecting skills, adapting skills and using skills, as well as marks targeting ‘communicating findings’.</a:t>
            </a:r>
          </a:p>
        </p:txBody>
      </p:sp>
      <p:sp>
        <p:nvSpPr>
          <p:cNvPr id="8" name="TextBox 7"/>
          <p:cNvSpPr txBox="1"/>
          <p:nvPr/>
        </p:nvSpPr>
        <p:spPr>
          <a:xfrm>
            <a:off x="6588224" y="128861"/>
            <a:ext cx="2088232" cy="830997"/>
          </a:xfrm>
          <a:prstGeom prst="rect">
            <a:avLst/>
          </a:prstGeom>
          <a:noFill/>
          <a:ln>
            <a:solidFill>
              <a:schemeClr val="tx1"/>
            </a:solidFill>
          </a:ln>
        </p:spPr>
        <p:txBody>
          <a:bodyPr wrap="square" rtlCol="0">
            <a:spAutoFit/>
          </a:bodyPr>
          <a:lstStyle/>
          <a:p>
            <a:pPr fontAlgn="base">
              <a:spcBef>
                <a:spcPct val="0"/>
              </a:spcBef>
              <a:spcAft>
                <a:spcPct val="0"/>
              </a:spcAft>
            </a:pPr>
            <a:r>
              <a:rPr lang="en-GB" sz="1200" dirty="0">
                <a:solidFill>
                  <a:srgbClr val="1F224E"/>
                </a:solidFill>
                <a:latin typeface="Myriad Pro" charset="0"/>
                <a:ea typeface="Myriad Pro" charset="0"/>
                <a:cs typeface="Myriad Pro" charset="0"/>
              </a:rPr>
              <a:t>5% of the marks for the qualification must be allocated to geographical skills </a:t>
            </a:r>
            <a:r>
              <a:rPr lang="en-GB" sz="1200" dirty="0" smtClean="0">
                <a:solidFill>
                  <a:srgbClr val="1F224E"/>
                </a:solidFill>
                <a:latin typeface="Myriad Pro" charset="0"/>
                <a:ea typeface="Myriad Pro" charset="0"/>
                <a:cs typeface="Myriad Pro" charset="0"/>
              </a:rPr>
              <a:t>in a </a:t>
            </a:r>
            <a:r>
              <a:rPr lang="en-GB" sz="1200" dirty="0">
                <a:solidFill>
                  <a:srgbClr val="1F224E"/>
                </a:solidFill>
                <a:latin typeface="Myriad Pro" charset="0"/>
                <a:ea typeface="Myriad Pro" charset="0"/>
                <a:cs typeface="Myriad Pro" charset="0"/>
              </a:rPr>
              <a:t>fieldwork context.</a:t>
            </a:r>
          </a:p>
        </p:txBody>
      </p:sp>
    </p:spTree>
    <p:extLst>
      <p:ext uri="{BB962C8B-B14F-4D97-AF65-F5344CB8AC3E}">
        <p14:creationId xmlns:p14="http://schemas.microsoft.com/office/powerpoint/2010/main" val="106802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solidFill>
                  <a:srgbClr val="00B050"/>
                </a:solidFill>
              </a:rPr>
              <a:t>AO4 command words</a:t>
            </a:r>
            <a:endParaRPr lang="en-GB" dirty="0"/>
          </a:p>
        </p:txBody>
      </p:sp>
      <p:sp>
        <p:nvSpPr>
          <p:cNvPr id="4" name="Content Placeholder 2"/>
          <p:cNvSpPr>
            <a:spLocks noGrp="1"/>
          </p:cNvSpPr>
          <p:nvPr>
            <p:ph idx="4294967295"/>
          </p:nvPr>
        </p:nvSpPr>
        <p:spPr>
          <a:xfrm>
            <a:off x="539552" y="1556792"/>
            <a:ext cx="8229600" cy="3989388"/>
          </a:xfrm>
          <a:prstGeom prst="rect">
            <a:avLst/>
          </a:prstGeom>
          <a:ln>
            <a:solidFill>
              <a:schemeClr val="tx1"/>
            </a:solidFill>
          </a:ln>
        </p:spPr>
        <p:txBody>
          <a:bodyPr>
            <a:normAutofit/>
          </a:bodyPr>
          <a:lstStyle/>
          <a:p>
            <a:pPr marL="0" indent="0">
              <a:buNone/>
            </a:pPr>
            <a:r>
              <a:rPr lang="en-GB" sz="2000" dirty="0">
                <a:solidFill>
                  <a:srgbClr val="00B050"/>
                </a:solidFill>
                <a:latin typeface="Myriad Pro" charset="0"/>
                <a:ea typeface="Myriad Pro" charset="0"/>
                <a:cs typeface="Myriad Pro" charset="0"/>
              </a:rPr>
              <a:t>AO4</a:t>
            </a:r>
            <a:r>
              <a:rPr lang="en-GB" sz="2000" dirty="0">
                <a:solidFill>
                  <a:srgbClr val="1F224E"/>
                </a:solidFill>
                <a:latin typeface="Myriad Pro" charset="0"/>
                <a:ea typeface="Myriad Pro" charset="0"/>
                <a:cs typeface="Myriad Pro" charset="0"/>
              </a:rPr>
              <a:t> requires students to </a:t>
            </a:r>
            <a:r>
              <a:rPr lang="en-GB" sz="2000" dirty="0">
                <a:solidFill>
                  <a:srgbClr val="00B050"/>
                </a:solidFill>
                <a:latin typeface="Myriad Pro" charset="0"/>
                <a:ea typeface="Myriad Pro" charset="0"/>
                <a:cs typeface="Myriad Pro" charset="0"/>
              </a:rPr>
              <a:t>select, adapt and use geographical skills, as well as communicate findings</a:t>
            </a:r>
            <a:r>
              <a:rPr lang="en-GB" sz="2000" dirty="0">
                <a:solidFill>
                  <a:srgbClr val="1F224E"/>
                </a:solidFill>
                <a:latin typeface="Myriad Pro" charset="0"/>
                <a:ea typeface="Myriad Pro" charset="0"/>
                <a:cs typeface="Myriad Pro" charset="0"/>
              </a:rPr>
              <a:t>. </a:t>
            </a:r>
          </a:p>
          <a:p>
            <a:pPr marL="0" indent="0">
              <a:buNone/>
            </a:pPr>
            <a:endParaRPr lang="en-GB" sz="2000" dirty="0">
              <a:solidFill>
                <a:srgbClr val="1F224E"/>
              </a:solidFill>
              <a:latin typeface="Myriad Pro" charset="0"/>
              <a:ea typeface="Myriad Pro" charset="0"/>
              <a:cs typeface="Myriad Pro" charset="0"/>
            </a:endParaRPr>
          </a:p>
          <a:p>
            <a:pPr marL="0" indent="0">
              <a:buNone/>
            </a:pPr>
            <a:r>
              <a:rPr lang="en-GB" sz="2000" dirty="0">
                <a:solidFill>
                  <a:srgbClr val="1F224E"/>
                </a:solidFill>
                <a:latin typeface="Myriad Pro" charset="0"/>
                <a:ea typeface="Myriad Pro" charset="0"/>
                <a:cs typeface="Myriad Pro" charset="0"/>
              </a:rPr>
              <a:t>The following are some of the command words which may be used for questions with </a:t>
            </a:r>
            <a:r>
              <a:rPr lang="en-GB" sz="2000" dirty="0">
                <a:solidFill>
                  <a:srgbClr val="00B050"/>
                </a:solidFill>
                <a:latin typeface="Myriad Pro" charset="0"/>
                <a:ea typeface="Myriad Pro" charset="0"/>
                <a:cs typeface="Myriad Pro" charset="0"/>
              </a:rPr>
              <a:t>AO4</a:t>
            </a:r>
            <a:r>
              <a:rPr lang="en-GB" sz="2000" dirty="0">
                <a:solidFill>
                  <a:srgbClr val="1F224E"/>
                </a:solidFill>
                <a:latin typeface="Myriad Pro" charset="0"/>
                <a:ea typeface="Myriad Pro" charset="0"/>
                <a:cs typeface="Myriad Pro" charset="0"/>
              </a:rPr>
              <a:t> marks:</a:t>
            </a:r>
          </a:p>
          <a:p>
            <a:pPr marL="685800" lvl="1"/>
            <a:r>
              <a:rPr lang="en-GB" sz="2000" dirty="0">
                <a:solidFill>
                  <a:srgbClr val="1F224E"/>
                </a:solidFill>
                <a:latin typeface="Myriad Pro" charset="0"/>
                <a:ea typeface="Myriad Pro" charset="0"/>
                <a:cs typeface="Myriad Pro" charset="0"/>
              </a:rPr>
              <a:t>Describe the pattern</a:t>
            </a:r>
          </a:p>
          <a:p>
            <a:pPr marL="685800" lvl="1"/>
            <a:r>
              <a:rPr lang="en-GB" sz="2000" dirty="0">
                <a:solidFill>
                  <a:srgbClr val="1F224E"/>
                </a:solidFill>
                <a:latin typeface="Myriad Pro" charset="0"/>
                <a:ea typeface="Myriad Pro" charset="0"/>
                <a:cs typeface="Myriad Pro" charset="0"/>
              </a:rPr>
              <a:t>Using data</a:t>
            </a:r>
          </a:p>
          <a:p>
            <a:pPr marL="685800" lvl="1"/>
            <a:r>
              <a:rPr lang="en-GB" sz="2000" dirty="0">
                <a:solidFill>
                  <a:srgbClr val="1F224E"/>
                </a:solidFill>
                <a:latin typeface="Myriad Pro" charset="0"/>
                <a:ea typeface="Myriad Pro" charset="0"/>
                <a:cs typeface="Myriad Pro" charset="0"/>
              </a:rPr>
              <a:t>Calculate</a:t>
            </a:r>
          </a:p>
          <a:p>
            <a:pPr marL="685800" lvl="1"/>
            <a:r>
              <a:rPr lang="en-GB" sz="2000" dirty="0">
                <a:solidFill>
                  <a:srgbClr val="1F224E"/>
                </a:solidFill>
                <a:latin typeface="Myriad Pro" charset="0"/>
                <a:ea typeface="Myriad Pro" charset="0"/>
                <a:cs typeface="Myriad Pro" charset="0"/>
              </a:rPr>
              <a:t>Identify</a:t>
            </a:r>
          </a:p>
          <a:p>
            <a:pPr marL="685800" lvl="1"/>
            <a:r>
              <a:rPr lang="en-GB" sz="2000" dirty="0">
                <a:solidFill>
                  <a:srgbClr val="1F224E"/>
                </a:solidFill>
                <a:latin typeface="Myriad Pro" charset="0"/>
                <a:ea typeface="Myriad Pro" charset="0"/>
                <a:cs typeface="Myriad Pro" charset="0"/>
              </a:rPr>
              <a:t>Make a </a:t>
            </a:r>
            <a:r>
              <a:rPr lang="en-GB" sz="2000" dirty="0" smtClean="0">
                <a:solidFill>
                  <a:srgbClr val="1F224E"/>
                </a:solidFill>
                <a:latin typeface="Myriad Pro" charset="0"/>
                <a:ea typeface="Myriad Pro" charset="0"/>
                <a:cs typeface="Myriad Pro" charset="0"/>
              </a:rPr>
              <a:t>prediction</a:t>
            </a:r>
            <a:endParaRPr lang="en-GB" sz="4400" dirty="0">
              <a:latin typeface="Myriad Pro"/>
            </a:endParaRPr>
          </a:p>
          <a:p>
            <a:pPr marL="285750" lvl="0" indent="-285750"/>
            <a:endParaRPr lang="en-GB" sz="4400" dirty="0">
              <a:latin typeface="Myriad Pro"/>
            </a:endParaRPr>
          </a:p>
          <a:p>
            <a:endParaRPr lang="en-GB" sz="4400" dirty="0">
              <a:latin typeface="Myriad Pro"/>
            </a:endParaRPr>
          </a:p>
        </p:txBody>
      </p:sp>
      <p:sp>
        <p:nvSpPr>
          <p:cNvPr id="5" name="TextBox 4"/>
          <p:cNvSpPr txBox="1"/>
          <p:nvPr/>
        </p:nvSpPr>
        <p:spPr>
          <a:xfrm>
            <a:off x="5131745" y="3869655"/>
            <a:ext cx="2181098" cy="646331"/>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200" dirty="0">
                <a:solidFill>
                  <a:srgbClr val="1F224E"/>
                </a:solidFill>
                <a:latin typeface="Myriad Pro" charset="0"/>
                <a:ea typeface="Myriad Pro" charset="0"/>
                <a:cs typeface="Myriad Pro" charset="0"/>
              </a:rPr>
              <a:t>Commands words may vary depending on the level of interaction with a resource.</a:t>
            </a:r>
          </a:p>
        </p:txBody>
      </p:sp>
      <p:sp>
        <p:nvSpPr>
          <p:cNvPr id="6" name="Left Arrow 5" title="Arrow"/>
          <p:cNvSpPr/>
          <p:nvPr/>
        </p:nvSpPr>
        <p:spPr>
          <a:xfrm>
            <a:off x="3275856" y="4034681"/>
            <a:ext cx="1656184" cy="3162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Tree>
    <p:extLst>
      <p:ext uri="{BB962C8B-B14F-4D97-AF65-F5344CB8AC3E}">
        <p14:creationId xmlns:p14="http://schemas.microsoft.com/office/powerpoint/2010/main" val="842234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68288"/>
            <a:ext cx="86995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9BB29E"/>
                </a:solidFill>
                <a:latin typeface="Arial" panose="020B0604020202020204" pitchFamily="34" charset="0"/>
                <a:ea typeface="+mj-ea"/>
                <a:cs typeface="Arial" panose="020B0604020202020204" pitchFamily="34" charset="0"/>
              </a:defRPr>
            </a:lvl1pPr>
          </a:lstStyle>
          <a:p>
            <a:r>
              <a:rPr lang="en-GB" dirty="0" smtClean="0"/>
              <a:t>Question 1(a)</a:t>
            </a:r>
            <a:endParaRPr lang="en-GB" dirty="0"/>
          </a:p>
        </p:txBody>
      </p:sp>
      <p:sp>
        <p:nvSpPr>
          <p:cNvPr id="3" name="Content Placeholder 2"/>
          <p:cNvSpPr txBox="1">
            <a:spLocks/>
          </p:cNvSpPr>
          <p:nvPr/>
        </p:nvSpPr>
        <p:spPr>
          <a:xfrm>
            <a:off x="323528" y="1548257"/>
            <a:ext cx="4349750" cy="44545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solidFill>
                  <a:srgbClr val="1F224E"/>
                </a:solidFill>
                <a:latin typeface="Myriad Pro" charset="0"/>
                <a:ea typeface="Myriad Pro" charset="0"/>
                <a:cs typeface="Myriad Pro" charset="0"/>
              </a:rPr>
              <a:t>Study </a:t>
            </a:r>
            <a:r>
              <a:rPr lang="en-US" sz="2000" b="1" dirty="0">
                <a:solidFill>
                  <a:srgbClr val="1F224E"/>
                </a:solidFill>
                <a:latin typeface="Myriad Pro" charset="0"/>
                <a:ea typeface="Myriad Pro" charset="0"/>
                <a:cs typeface="Myriad Pro" charset="0"/>
              </a:rPr>
              <a:t>Fig. 1 </a:t>
            </a:r>
            <a:r>
              <a:rPr lang="en-US" sz="2000" dirty="0">
                <a:solidFill>
                  <a:srgbClr val="1F224E"/>
                </a:solidFill>
                <a:latin typeface="Myriad Pro" charset="0"/>
                <a:ea typeface="Myriad Pro" charset="0"/>
                <a:cs typeface="Myriad Pro" charset="0"/>
              </a:rPr>
              <a:t>which shows a relief map to show upland areas of the UK.</a:t>
            </a:r>
            <a:endParaRPr lang="en-GB" sz="2000" dirty="0">
              <a:solidFill>
                <a:srgbClr val="1F224E"/>
              </a:solidFill>
              <a:latin typeface="Myriad Pro" charset="0"/>
              <a:ea typeface="Myriad Pro" charset="0"/>
              <a:cs typeface="Myriad Pro" charset="0"/>
            </a:endParaRPr>
          </a:p>
          <a:p>
            <a:endParaRPr lang="en-GB" sz="2000" dirty="0">
              <a:solidFill>
                <a:srgbClr val="1F224E"/>
              </a:solidFill>
              <a:latin typeface="Myriad Pro" charset="0"/>
              <a:ea typeface="Myriad Pro" charset="0"/>
              <a:cs typeface="Myriad Pro" charset="0"/>
            </a:endParaRPr>
          </a:p>
          <a:p>
            <a:pPr marL="0" indent="0">
              <a:buFont typeface="Arial" panose="020B0604020202020204" pitchFamily="34" charset="0"/>
              <a:buNone/>
            </a:pPr>
            <a:r>
              <a:rPr lang="en-GB" sz="2000" dirty="0">
                <a:solidFill>
                  <a:srgbClr val="1F224E"/>
                </a:solidFill>
                <a:latin typeface="Myriad Pro" charset="0"/>
                <a:ea typeface="Myriad Pro" charset="0"/>
                <a:cs typeface="Myriad Pro" charset="0"/>
              </a:rPr>
              <a:t>Questions </a:t>
            </a:r>
            <a:r>
              <a:rPr lang="en-GB" sz="2000" dirty="0" smtClean="0">
                <a:solidFill>
                  <a:srgbClr val="1F224E"/>
                </a:solidFill>
                <a:latin typeface="Myriad Pro" charset="0"/>
                <a:ea typeface="Myriad Pro" charset="0"/>
                <a:cs typeface="Myriad Pro" charset="0"/>
              </a:rPr>
              <a:t>will refer to the </a:t>
            </a:r>
            <a:r>
              <a:rPr lang="en-GB" sz="2000" dirty="0">
                <a:solidFill>
                  <a:srgbClr val="1F224E"/>
                </a:solidFill>
                <a:latin typeface="Myriad Pro" charset="0"/>
                <a:ea typeface="Myriad Pro" charset="0"/>
                <a:cs typeface="Myriad Pro" charset="0"/>
              </a:rPr>
              <a:t>map </a:t>
            </a:r>
            <a:r>
              <a:rPr lang="en-GB" sz="2000" dirty="0" smtClean="0">
                <a:solidFill>
                  <a:srgbClr val="1F224E"/>
                </a:solidFill>
                <a:latin typeface="Myriad Pro" charset="0"/>
                <a:ea typeface="Myriad Pro" charset="0"/>
                <a:cs typeface="Myriad Pro" charset="0"/>
              </a:rPr>
              <a:t>in </a:t>
            </a:r>
            <a:r>
              <a:rPr lang="en-GB" sz="2000" b="1" dirty="0" smtClean="0">
                <a:solidFill>
                  <a:srgbClr val="1F224E"/>
                </a:solidFill>
                <a:latin typeface="Myriad Pro" charset="0"/>
                <a:ea typeface="Myriad Pro" charset="0"/>
                <a:cs typeface="Myriad Pro" charset="0"/>
              </a:rPr>
              <a:t>Fig. 1 </a:t>
            </a:r>
            <a:r>
              <a:rPr lang="en-GB" sz="2000" dirty="0" smtClean="0">
                <a:solidFill>
                  <a:srgbClr val="1F224E"/>
                </a:solidFill>
                <a:latin typeface="Myriad Pro" charset="0"/>
                <a:ea typeface="Myriad Pro" charset="0"/>
                <a:cs typeface="Myriad Pro" charset="0"/>
              </a:rPr>
              <a:t>and </a:t>
            </a:r>
            <a:r>
              <a:rPr lang="en-GB" sz="2000" dirty="0">
                <a:solidFill>
                  <a:srgbClr val="1F224E"/>
                </a:solidFill>
                <a:latin typeface="Myriad Pro" charset="0"/>
                <a:ea typeface="Myriad Pro" charset="0"/>
                <a:cs typeface="Myriad Pro" charset="0"/>
              </a:rPr>
              <a:t>could be on any aspect at the moment, students should read the question first so they know what to focus on.</a:t>
            </a:r>
          </a:p>
          <a:p>
            <a:endParaRPr lang="en-GB" sz="4000" dirty="0"/>
          </a:p>
        </p:txBody>
      </p:sp>
      <p:pic>
        <p:nvPicPr>
          <p:cNvPr id="2050" name="Picture 2" title="Question 1 (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548258"/>
            <a:ext cx="3355661" cy="4039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3695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68288"/>
            <a:ext cx="86995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9BB29E"/>
                </a:solidFill>
                <a:latin typeface="Arial" panose="020B0604020202020204" pitchFamily="34" charset="0"/>
                <a:ea typeface="+mj-ea"/>
                <a:cs typeface="Arial" panose="020B0604020202020204" pitchFamily="34" charset="0"/>
              </a:defRPr>
            </a:lvl1pPr>
          </a:lstStyle>
          <a:p>
            <a:r>
              <a:rPr lang="en-GB" dirty="0" smtClean="0"/>
              <a:t>Question 1(a)(</a:t>
            </a:r>
            <a:r>
              <a:rPr lang="en-GB" dirty="0" err="1" smtClean="0"/>
              <a:t>i</a:t>
            </a:r>
            <a:r>
              <a:rPr lang="en-GB" dirty="0" smtClean="0"/>
              <a:t>) – 2 mark</a:t>
            </a:r>
            <a:endParaRPr lang="en-GB" dirty="0"/>
          </a:p>
        </p:txBody>
      </p:sp>
      <p:sp>
        <p:nvSpPr>
          <p:cNvPr id="3" name="Content Placeholder 2"/>
          <p:cNvSpPr txBox="1">
            <a:spLocks/>
          </p:cNvSpPr>
          <p:nvPr/>
        </p:nvSpPr>
        <p:spPr>
          <a:xfrm>
            <a:off x="444500" y="2162690"/>
            <a:ext cx="4847580" cy="19446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smtClean="0">
                <a:solidFill>
                  <a:srgbClr val="1F224E"/>
                </a:solidFill>
                <a:latin typeface="Myriad Pro" charset="0"/>
                <a:ea typeface="Myriad Pro" charset="0"/>
                <a:cs typeface="Myriad Pro" charset="0"/>
              </a:rPr>
              <a:t>This question is an </a:t>
            </a:r>
            <a:r>
              <a:rPr lang="en-GB" sz="1400" dirty="0" smtClean="0">
                <a:solidFill>
                  <a:srgbClr val="00B050"/>
                </a:solidFill>
                <a:latin typeface="Myriad Pro" charset="0"/>
                <a:ea typeface="Myriad Pro" charset="0"/>
                <a:cs typeface="Myriad Pro" charset="0"/>
              </a:rPr>
              <a:t>AO4 (skills) </a:t>
            </a:r>
            <a:r>
              <a:rPr lang="en-GB" sz="1400" dirty="0" smtClean="0">
                <a:solidFill>
                  <a:srgbClr val="1F224E"/>
                </a:solidFill>
                <a:latin typeface="Myriad Pro" charset="0"/>
                <a:ea typeface="Myriad Pro" charset="0"/>
                <a:cs typeface="Myriad Pro" charset="0"/>
              </a:rPr>
              <a:t>question targeting students map reading skills. </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Students need to focus on the distribution of the upland areas (over 400m) of the UK and identify two features of the distribution.</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Any appropriate answer should be credited and some examples include</a:t>
            </a:r>
            <a:endParaRPr lang="en-GB" sz="1400" dirty="0">
              <a:solidFill>
                <a:srgbClr val="1F224E"/>
              </a:solidFill>
              <a:latin typeface="Myriad Pro" charset="0"/>
              <a:ea typeface="Myriad Pro" charset="0"/>
              <a:cs typeface="Myriad Pro" charset="0"/>
            </a:endParaRPr>
          </a:p>
          <a:p>
            <a:r>
              <a:rPr lang="en-US" sz="1400" dirty="0">
                <a:solidFill>
                  <a:srgbClr val="1F224E"/>
                </a:solidFill>
                <a:latin typeface="Myriad Pro" charset="0"/>
                <a:ea typeface="Myriad Pro" charset="0"/>
                <a:cs typeface="Myriad Pro" charset="0"/>
              </a:rPr>
              <a:t>Large areas in Scotland (</a:t>
            </a:r>
            <a:r>
              <a:rPr lang="en-GB" sz="1400" dirty="0">
                <a:solidFill>
                  <a:srgbClr val="1F224E"/>
                </a:solidFill>
                <a:latin typeface="Myriad Pro" charset="0"/>
                <a:ea typeface="Myriad Pro" charset="0"/>
                <a:cs typeface="Myriad Pro" charset="0"/>
                <a:sym typeface="Wingdings"/>
              </a:rPr>
              <a:t></a:t>
            </a:r>
            <a:r>
              <a:rPr lang="en-US" sz="1400" dirty="0">
                <a:solidFill>
                  <a:srgbClr val="1F224E"/>
                </a:solidFill>
                <a:latin typeface="Myriad Pro" charset="0"/>
                <a:ea typeface="Myriad Pro" charset="0"/>
                <a:cs typeface="Myriad Pro" charset="0"/>
              </a:rPr>
              <a:t>) </a:t>
            </a:r>
          </a:p>
          <a:p>
            <a:r>
              <a:rPr lang="en-US" sz="1400" dirty="0">
                <a:solidFill>
                  <a:srgbClr val="1F224E"/>
                </a:solidFill>
                <a:latin typeface="Myriad Pro" charset="0"/>
                <a:ea typeface="Myriad Pro" charset="0"/>
                <a:cs typeface="Myriad Pro" charset="0"/>
              </a:rPr>
              <a:t>Covers most of Wales (</a:t>
            </a:r>
            <a:r>
              <a:rPr lang="en-GB" sz="1400" dirty="0">
                <a:solidFill>
                  <a:srgbClr val="1F224E"/>
                </a:solidFill>
                <a:latin typeface="Myriad Pro" charset="0"/>
                <a:ea typeface="Myriad Pro" charset="0"/>
                <a:cs typeface="Myriad Pro" charset="0"/>
                <a:sym typeface="Wingdings"/>
              </a:rPr>
              <a:t></a:t>
            </a:r>
            <a:r>
              <a:rPr lang="en-US" sz="1400" dirty="0">
                <a:solidFill>
                  <a:srgbClr val="1F224E"/>
                </a:solidFill>
                <a:latin typeface="Myriad Pro" charset="0"/>
                <a:ea typeface="Myriad Pro" charset="0"/>
                <a:cs typeface="Myriad Pro" charset="0"/>
              </a:rPr>
              <a:t>) </a:t>
            </a:r>
            <a:endParaRPr lang="en-GB" sz="1400" dirty="0">
              <a:solidFill>
                <a:srgbClr val="1F224E"/>
              </a:solidFill>
              <a:latin typeface="Myriad Pro" charset="0"/>
              <a:ea typeface="Myriad Pro" charset="0"/>
              <a:cs typeface="Myriad Pro" charset="0"/>
            </a:endParaRPr>
          </a:p>
          <a:p>
            <a:r>
              <a:rPr lang="en-US" sz="1400" dirty="0">
                <a:solidFill>
                  <a:srgbClr val="1F224E"/>
                </a:solidFill>
                <a:latin typeface="Myriad Pro" charset="0"/>
                <a:ea typeface="Myriad Pro" charset="0"/>
                <a:cs typeface="Myriad Pro" charset="0"/>
              </a:rPr>
              <a:t>Large area of N / NW England (</a:t>
            </a:r>
            <a:r>
              <a:rPr lang="en-GB" sz="1400" dirty="0">
                <a:solidFill>
                  <a:srgbClr val="1F224E"/>
                </a:solidFill>
                <a:latin typeface="Myriad Pro" charset="0"/>
                <a:ea typeface="Myriad Pro" charset="0"/>
                <a:cs typeface="Myriad Pro" charset="0"/>
                <a:sym typeface="Wingdings"/>
              </a:rPr>
              <a:t></a:t>
            </a:r>
            <a:r>
              <a:rPr lang="en-US" sz="1400" dirty="0">
                <a:solidFill>
                  <a:srgbClr val="1F224E"/>
                </a:solidFill>
                <a:latin typeface="Myriad Pro" charset="0"/>
                <a:ea typeface="Myriad Pro" charset="0"/>
                <a:cs typeface="Myriad Pro" charset="0"/>
              </a:rPr>
              <a:t>) </a:t>
            </a:r>
          </a:p>
          <a:p>
            <a:r>
              <a:rPr lang="en-US" sz="1400" dirty="0">
                <a:solidFill>
                  <a:srgbClr val="1F224E"/>
                </a:solidFill>
                <a:latin typeface="Myriad Pro" charset="0"/>
                <a:ea typeface="Myriad Pro" charset="0"/>
                <a:cs typeface="Myriad Pro" charset="0"/>
              </a:rPr>
              <a:t>Covers much of SW England (</a:t>
            </a:r>
            <a:r>
              <a:rPr lang="en-GB" sz="1400" dirty="0">
                <a:solidFill>
                  <a:srgbClr val="1F224E"/>
                </a:solidFill>
                <a:latin typeface="Myriad Pro" charset="0"/>
                <a:ea typeface="Myriad Pro" charset="0"/>
                <a:cs typeface="Myriad Pro" charset="0"/>
                <a:sym typeface="Wingdings"/>
              </a:rPr>
              <a:t></a:t>
            </a:r>
            <a:r>
              <a:rPr lang="en-US" sz="1400" dirty="0">
                <a:solidFill>
                  <a:srgbClr val="1F224E"/>
                </a:solidFill>
                <a:latin typeface="Myriad Pro" charset="0"/>
                <a:ea typeface="Myriad Pro" charset="0"/>
                <a:cs typeface="Myriad Pro" charset="0"/>
              </a:rPr>
              <a:t>) </a:t>
            </a:r>
          </a:p>
          <a:p>
            <a:r>
              <a:rPr lang="en-US" sz="1400" dirty="0">
                <a:solidFill>
                  <a:srgbClr val="1F224E"/>
                </a:solidFill>
                <a:latin typeface="Myriad Pro" charset="0"/>
                <a:ea typeface="Myriad Pro" charset="0"/>
                <a:cs typeface="Myriad Pro" charset="0"/>
              </a:rPr>
              <a:t>Covers some of Northern Ireland (</a:t>
            </a:r>
            <a:r>
              <a:rPr lang="en-GB" sz="1400" dirty="0">
                <a:solidFill>
                  <a:srgbClr val="1F224E"/>
                </a:solidFill>
                <a:latin typeface="Myriad Pro" charset="0"/>
                <a:ea typeface="Myriad Pro" charset="0"/>
                <a:cs typeface="Myriad Pro" charset="0"/>
                <a:sym typeface="Wingdings"/>
              </a:rPr>
              <a:t></a:t>
            </a:r>
            <a:r>
              <a:rPr lang="en-US" sz="1400" dirty="0">
                <a:solidFill>
                  <a:srgbClr val="1F224E"/>
                </a:solidFill>
                <a:latin typeface="Myriad Pro" charset="0"/>
                <a:ea typeface="Myriad Pro" charset="0"/>
                <a:cs typeface="Myriad Pro" charset="0"/>
              </a:rPr>
              <a:t>) </a:t>
            </a:r>
            <a:endParaRPr lang="en-GB" sz="1400" dirty="0">
              <a:solidFill>
                <a:srgbClr val="1F224E"/>
              </a:solidFill>
              <a:latin typeface="Myriad Pro" charset="0"/>
              <a:ea typeface="Myriad Pro" charset="0"/>
              <a:cs typeface="Myriad Pro" charset="0"/>
            </a:endParaRPr>
          </a:p>
          <a:p>
            <a:pPr marL="0" indent="0">
              <a:buNone/>
            </a:pPr>
            <a:endParaRPr lang="en-GB" sz="1400" dirty="0">
              <a:solidFill>
                <a:srgbClr val="1F224E"/>
              </a:solidFill>
              <a:latin typeface="Myriad Pro" charset="0"/>
              <a:ea typeface="Myriad Pro" charset="0"/>
              <a:cs typeface="Myriad Pro" charset="0"/>
            </a:endParaRPr>
          </a:p>
          <a:p>
            <a:pPr marL="285750" indent="-285750"/>
            <a:endParaRPr lang="en-GB" sz="140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444500" y="1124744"/>
            <a:ext cx="8391996" cy="792088"/>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solidFill>
                  <a:srgbClr val="00B050"/>
                </a:solidFill>
              </a:rPr>
              <a:t>Identify</a:t>
            </a:r>
            <a:r>
              <a:rPr lang="en-US" sz="2000" dirty="0"/>
              <a:t> </a:t>
            </a:r>
            <a:r>
              <a:rPr lang="en-US" sz="2000" b="1" dirty="0"/>
              <a:t>two </a:t>
            </a:r>
            <a:r>
              <a:rPr lang="en-US" sz="2000" u="sng" dirty="0"/>
              <a:t>features of the distribution of upland areas over 400m</a:t>
            </a:r>
            <a:r>
              <a:rPr lang="en-US" sz="2000" dirty="0"/>
              <a:t> shown on the </a:t>
            </a:r>
            <a:r>
              <a:rPr lang="en-US" sz="2000" dirty="0">
                <a:solidFill>
                  <a:srgbClr val="00B050"/>
                </a:solidFill>
              </a:rPr>
              <a:t>map</a:t>
            </a:r>
            <a:r>
              <a:rPr lang="en-US" sz="2000" dirty="0"/>
              <a:t>.</a:t>
            </a:r>
            <a:endParaRPr lang="en-GB" sz="2000" dirty="0"/>
          </a:p>
        </p:txBody>
      </p:sp>
      <p:pic>
        <p:nvPicPr>
          <p:cNvPr id="6" name="Picture 2" title="Question 1 (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162691"/>
            <a:ext cx="2966081" cy="3570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4456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t>Question </a:t>
            </a:r>
            <a:r>
              <a:rPr lang="en-GB" dirty="0" smtClean="0"/>
              <a:t>1(a)(ii</a:t>
            </a:r>
            <a:r>
              <a:rPr lang="en-GB" dirty="0"/>
              <a:t>) – 1 mark</a:t>
            </a:r>
          </a:p>
        </p:txBody>
      </p:sp>
      <p:sp>
        <p:nvSpPr>
          <p:cNvPr id="3" name="Content Placeholder 2"/>
          <p:cNvSpPr>
            <a:spLocks noGrp="1"/>
          </p:cNvSpPr>
          <p:nvPr>
            <p:ph idx="4294967295"/>
          </p:nvPr>
        </p:nvSpPr>
        <p:spPr>
          <a:xfrm>
            <a:off x="313184" y="3068960"/>
            <a:ext cx="8229600" cy="2808312"/>
          </a:xfrm>
        </p:spPr>
        <p:txBody>
          <a:bodyPr>
            <a:normAutofit/>
          </a:bodyPr>
          <a:lstStyle/>
          <a:p>
            <a:pPr marL="0" indent="0">
              <a:buNone/>
            </a:pPr>
            <a:r>
              <a:rPr lang="en-GB" sz="1600" dirty="0">
                <a:solidFill>
                  <a:srgbClr val="1F224E"/>
                </a:solidFill>
                <a:latin typeface="Myriad Pro" charset="0"/>
                <a:ea typeface="Myriad Pro" charset="0"/>
                <a:cs typeface="Myriad Pro" charset="0"/>
              </a:rPr>
              <a:t>This is an </a:t>
            </a:r>
            <a:r>
              <a:rPr lang="en-GB" sz="1600" dirty="0">
                <a:solidFill>
                  <a:srgbClr val="00B0F0"/>
                </a:solidFill>
                <a:latin typeface="Myriad Pro" charset="0"/>
                <a:ea typeface="Myriad Pro" charset="0"/>
                <a:cs typeface="Myriad Pro" charset="0"/>
              </a:rPr>
              <a:t>AO3 (application) </a:t>
            </a:r>
            <a:r>
              <a:rPr lang="en-GB" sz="1600" dirty="0">
                <a:solidFill>
                  <a:srgbClr val="1F224E"/>
                </a:solidFill>
                <a:latin typeface="Myriad Pro" charset="0"/>
                <a:ea typeface="Myriad Pro" charset="0"/>
                <a:cs typeface="Myriad Pro" charset="0"/>
              </a:rPr>
              <a:t>multiple choice question. Students need to </a:t>
            </a:r>
            <a:r>
              <a:rPr lang="en-GB" sz="1600" dirty="0">
                <a:solidFill>
                  <a:srgbClr val="00B0F0"/>
                </a:solidFill>
                <a:latin typeface="Myriad Pro" charset="0"/>
                <a:ea typeface="Myriad Pro" charset="0"/>
                <a:cs typeface="Myriad Pro" charset="0"/>
              </a:rPr>
              <a:t>apply their knowledge and </a:t>
            </a:r>
            <a:r>
              <a:rPr lang="en-GB" sz="1600" dirty="0" smtClean="0">
                <a:solidFill>
                  <a:srgbClr val="00B0F0"/>
                </a:solidFill>
                <a:latin typeface="Myriad Pro" charset="0"/>
                <a:ea typeface="Myriad Pro" charset="0"/>
                <a:cs typeface="Myriad Pro" charset="0"/>
              </a:rPr>
              <a:t>understanding</a:t>
            </a:r>
            <a:r>
              <a:rPr lang="en-GB" sz="1600" dirty="0" smtClean="0">
                <a:solidFill>
                  <a:srgbClr val="1F224E"/>
                </a:solidFill>
                <a:latin typeface="Myriad Pro" charset="0"/>
                <a:ea typeface="Myriad Pro" charset="0"/>
                <a:cs typeface="Myriad Pro" charset="0"/>
              </a:rPr>
              <a:t> of the characteristics of upland areas in order to make a </a:t>
            </a:r>
            <a:r>
              <a:rPr lang="en-GB" sz="1600" dirty="0" smtClean="0">
                <a:solidFill>
                  <a:srgbClr val="00B0F0"/>
                </a:solidFill>
                <a:latin typeface="Myriad Pro" charset="0"/>
                <a:ea typeface="Myriad Pro" charset="0"/>
                <a:cs typeface="Myriad Pro" charset="0"/>
              </a:rPr>
              <a:t>judgement</a:t>
            </a:r>
            <a:r>
              <a:rPr lang="en-GB" sz="1600" dirty="0" smtClean="0">
                <a:solidFill>
                  <a:srgbClr val="1F224E"/>
                </a:solidFill>
                <a:latin typeface="Myriad Pro" charset="0"/>
                <a:ea typeface="Myriad Pro" charset="0"/>
                <a:cs typeface="Myriad Pro" charset="0"/>
              </a:rPr>
              <a:t> as to which of the four choices would be least likely to be located in an upland area of the UK.</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smtClean="0">
                <a:solidFill>
                  <a:srgbClr val="1F224E"/>
                </a:solidFill>
                <a:latin typeface="Myriad Pro" charset="0"/>
                <a:ea typeface="Myriad Pro" charset="0"/>
                <a:cs typeface="Myriad Pro" charset="0"/>
              </a:rPr>
              <a:t>The answer is ‘</a:t>
            </a:r>
            <a:r>
              <a:rPr lang="en-GB" sz="1600" u="sng" dirty="0" smtClean="0">
                <a:solidFill>
                  <a:srgbClr val="1F224E"/>
                </a:solidFill>
                <a:latin typeface="Myriad Pro" charset="0"/>
                <a:ea typeface="Myriad Pro" charset="0"/>
                <a:cs typeface="Myriad Pro" charset="0"/>
              </a:rPr>
              <a:t>A: Nuclear power station</a:t>
            </a:r>
            <a:r>
              <a:rPr lang="en-GB" sz="1600" dirty="0" smtClean="0">
                <a:solidFill>
                  <a:srgbClr val="1F224E"/>
                </a:solidFill>
                <a:latin typeface="Myriad Pro" charset="0"/>
                <a:ea typeface="Myriad Pro" charset="0"/>
                <a:cs typeface="Myriad Pro" charset="0"/>
              </a:rPr>
              <a:t>’ as this is the most likely choice not to be located in an upland area of the UK, with sheep farms, ski resorts and water storage reservoir all more likely choices to be located in upland areas.</a:t>
            </a:r>
            <a:endParaRPr lang="en-GB" sz="160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313184" y="1268338"/>
            <a:ext cx="8229600" cy="1656606"/>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smtClean="0">
                <a:solidFill>
                  <a:srgbClr val="00B0F0"/>
                </a:solidFill>
              </a:rPr>
              <a:t>Which </a:t>
            </a:r>
            <a:r>
              <a:rPr lang="en-US" sz="1600" b="1" dirty="0">
                <a:solidFill>
                  <a:srgbClr val="00B0F0"/>
                </a:solidFill>
              </a:rPr>
              <a:t>one </a:t>
            </a:r>
            <a:r>
              <a:rPr lang="en-US" sz="1600" dirty="0"/>
              <a:t>of the following </a:t>
            </a:r>
            <a:r>
              <a:rPr lang="en-US" sz="1600" dirty="0">
                <a:solidFill>
                  <a:srgbClr val="00B0F0"/>
                </a:solidFill>
              </a:rPr>
              <a:t>is </a:t>
            </a:r>
            <a:r>
              <a:rPr lang="en-US" sz="1600" b="1" dirty="0">
                <a:solidFill>
                  <a:srgbClr val="00B0F0"/>
                </a:solidFill>
              </a:rPr>
              <a:t>not </a:t>
            </a:r>
            <a:r>
              <a:rPr lang="en-US" sz="1600" dirty="0">
                <a:solidFill>
                  <a:srgbClr val="00B0F0"/>
                </a:solidFill>
              </a:rPr>
              <a:t>likely to be located in </a:t>
            </a:r>
            <a:r>
              <a:rPr lang="en-US" sz="1600" dirty="0"/>
              <a:t>an </a:t>
            </a:r>
            <a:r>
              <a:rPr lang="en-US" sz="1600" u="sng" dirty="0"/>
              <a:t>upland area</a:t>
            </a:r>
            <a:r>
              <a:rPr lang="en-US" sz="1600" dirty="0"/>
              <a:t> of the UK</a:t>
            </a:r>
            <a:r>
              <a:rPr lang="en-US" sz="1600" dirty="0" smtClean="0"/>
              <a:t>?</a:t>
            </a:r>
          </a:p>
          <a:p>
            <a:pPr marL="0" indent="0">
              <a:buNone/>
            </a:pPr>
            <a:r>
              <a:rPr lang="en-US" sz="1600" b="1" dirty="0" smtClean="0"/>
              <a:t>A</a:t>
            </a:r>
            <a:r>
              <a:rPr lang="en-US" sz="1600" dirty="0" smtClean="0"/>
              <a:t>	Nuclear </a:t>
            </a:r>
            <a:r>
              <a:rPr lang="en-US" sz="1600" dirty="0"/>
              <a:t>power station</a:t>
            </a:r>
            <a:endParaRPr lang="en-GB" sz="1600" dirty="0" smtClean="0"/>
          </a:p>
          <a:p>
            <a:pPr marL="0" indent="0">
              <a:buNone/>
            </a:pPr>
            <a:r>
              <a:rPr lang="en-US" sz="1600" b="1" dirty="0" smtClean="0"/>
              <a:t>B</a:t>
            </a:r>
            <a:r>
              <a:rPr lang="en-US" sz="1600" dirty="0"/>
              <a:t>	</a:t>
            </a:r>
            <a:r>
              <a:rPr lang="en-US" sz="1600" dirty="0" smtClean="0"/>
              <a:t>Sheep </a:t>
            </a:r>
            <a:r>
              <a:rPr lang="en-US" sz="1600" dirty="0"/>
              <a:t>farm</a:t>
            </a:r>
            <a:endParaRPr lang="en-GB" sz="1600" dirty="0"/>
          </a:p>
          <a:p>
            <a:pPr marL="0" indent="0">
              <a:buNone/>
            </a:pPr>
            <a:r>
              <a:rPr lang="en-US" sz="1600" b="1" dirty="0"/>
              <a:t>C</a:t>
            </a:r>
            <a:r>
              <a:rPr lang="en-US" sz="1600" dirty="0"/>
              <a:t>	</a:t>
            </a:r>
            <a:r>
              <a:rPr lang="en-US" sz="1600" dirty="0" smtClean="0"/>
              <a:t>Ski </a:t>
            </a:r>
            <a:r>
              <a:rPr lang="en-US" sz="1600" dirty="0"/>
              <a:t>resort</a:t>
            </a:r>
            <a:endParaRPr lang="en-GB" sz="1600" dirty="0"/>
          </a:p>
          <a:p>
            <a:pPr marL="0" indent="0">
              <a:buNone/>
            </a:pPr>
            <a:r>
              <a:rPr lang="en-US" sz="1600" b="1" dirty="0"/>
              <a:t>D</a:t>
            </a:r>
            <a:r>
              <a:rPr lang="en-US" sz="1600" dirty="0"/>
              <a:t>	</a:t>
            </a:r>
            <a:r>
              <a:rPr lang="en-US" sz="1600" dirty="0" smtClean="0"/>
              <a:t>Water </a:t>
            </a:r>
            <a:r>
              <a:rPr lang="en-US" sz="1600" dirty="0"/>
              <a:t>storage reservoir</a:t>
            </a:r>
            <a:endParaRPr lang="en-GB" sz="1600" dirty="0"/>
          </a:p>
          <a:p>
            <a:pPr marL="0" indent="0">
              <a:buNone/>
            </a:pPr>
            <a:endParaRPr lang="en-US" sz="1600" dirty="0" smtClean="0"/>
          </a:p>
        </p:txBody>
      </p:sp>
    </p:spTree>
    <p:extLst>
      <p:ext uri="{BB962C8B-B14F-4D97-AF65-F5344CB8AC3E}">
        <p14:creationId xmlns:p14="http://schemas.microsoft.com/office/powerpoint/2010/main" val="1142560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089" y="116632"/>
            <a:ext cx="8699500" cy="685800"/>
          </a:xfrm>
        </p:spPr>
        <p:txBody>
          <a:bodyPr>
            <a:noAutofit/>
          </a:bodyPr>
          <a:lstStyle/>
          <a:p>
            <a:r>
              <a:rPr lang="en-GB" dirty="0"/>
              <a:t>Question </a:t>
            </a:r>
            <a:r>
              <a:rPr lang="en-GB" dirty="0" smtClean="0"/>
              <a:t>1(b) </a:t>
            </a:r>
            <a:r>
              <a:rPr lang="en-GB" dirty="0"/>
              <a:t>– </a:t>
            </a:r>
            <a:r>
              <a:rPr lang="en-GB" dirty="0" smtClean="0"/>
              <a:t>2 marks</a:t>
            </a:r>
            <a:endParaRPr lang="en-GB" dirty="0"/>
          </a:p>
        </p:txBody>
      </p:sp>
      <p:sp>
        <p:nvSpPr>
          <p:cNvPr id="3" name="Content Placeholder 2"/>
          <p:cNvSpPr>
            <a:spLocks noGrp="1"/>
          </p:cNvSpPr>
          <p:nvPr>
            <p:ph idx="4294967295"/>
          </p:nvPr>
        </p:nvSpPr>
        <p:spPr>
          <a:xfrm>
            <a:off x="175692" y="4234155"/>
            <a:ext cx="4248472" cy="1440160"/>
          </a:xfrm>
        </p:spPr>
        <p:txBody>
          <a:bodyPr>
            <a:normAutofit/>
          </a:bodyPr>
          <a:lstStyle/>
          <a:p>
            <a:pPr marL="0" indent="0">
              <a:buNone/>
            </a:pPr>
            <a:r>
              <a:rPr lang="en-GB" sz="1400" dirty="0">
                <a:solidFill>
                  <a:srgbClr val="1F224E"/>
                </a:solidFill>
                <a:latin typeface="Myriad Pro" charset="0"/>
                <a:ea typeface="Myriad Pro" charset="0"/>
                <a:cs typeface="Myriad Pro" charset="0"/>
              </a:rPr>
              <a:t>This is an </a:t>
            </a:r>
            <a:r>
              <a:rPr lang="en-GB" sz="1400" dirty="0">
                <a:solidFill>
                  <a:srgbClr val="FF0000"/>
                </a:solidFill>
                <a:latin typeface="Myriad Pro" charset="0"/>
                <a:ea typeface="Myriad Pro" charset="0"/>
                <a:cs typeface="Myriad Pro" charset="0"/>
              </a:rPr>
              <a:t>AO1 (knowledge) </a:t>
            </a:r>
            <a:r>
              <a:rPr lang="en-GB" sz="1400" dirty="0">
                <a:solidFill>
                  <a:srgbClr val="1F224E"/>
                </a:solidFill>
                <a:latin typeface="Myriad Pro" charset="0"/>
                <a:ea typeface="Myriad Pro" charset="0"/>
                <a:cs typeface="Myriad Pro" charset="0"/>
              </a:rPr>
              <a:t>question as students need to </a:t>
            </a:r>
            <a:r>
              <a:rPr lang="en-GB" sz="1400" dirty="0">
                <a:solidFill>
                  <a:srgbClr val="FF0000"/>
                </a:solidFill>
                <a:latin typeface="Myriad Pro" charset="0"/>
                <a:ea typeface="Myriad Pro" charset="0"/>
                <a:cs typeface="Myriad Pro" charset="0"/>
              </a:rPr>
              <a:t>recall</a:t>
            </a:r>
            <a:r>
              <a:rPr lang="en-GB" sz="1400" dirty="0">
                <a:solidFill>
                  <a:srgbClr val="1F224E"/>
                </a:solidFill>
                <a:latin typeface="Myriad Pro" charset="0"/>
                <a:ea typeface="Myriad Pro" charset="0"/>
                <a:cs typeface="Myriad Pro" charset="0"/>
              </a:rPr>
              <a:t> the description of the processes in order to make the links. There is 1 mark available for 1 or 2 correct matches and 2 marks for all </a:t>
            </a:r>
            <a:r>
              <a:rPr lang="en-GB" sz="1400" dirty="0" smtClean="0">
                <a:solidFill>
                  <a:srgbClr val="1F224E"/>
                </a:solidFill>
                <a:latin typeface="Myriad Pro" charset="0"/>
                <a:ea typeface="Myriad Pro" charset="0"/>
                <a:cs typeface="Myriad Pro" charset="0"/>
              </a:rPr>
              <a:t>3 correct </a:t>
            </a:r>
            <a:r>
              <a:rPr lang="en-GB" sz="1400" dirty="0">
                <a:solidFill>
                  <a:srgbClr val="1F224E"/>
                </a:solidFill>
                <a:latin typeface="Myriad Pro" charset="0"/>
                <a:ea typeface="Myriad Pro" charset="0"/>
                <a:cs typeface="Myriad Pro" charset="0"/>
              </a:rPr>
              <a:t>matches. </a:t>
            </a:r>
          </a:p>
          <a:p>
            <a:pPr marL="0" indent="0">
              <a:buNone/>
            </a:pPr>
            <a:endParaRPr lang="en-GB" sz="1600" dirty="0" smtClean="0">
              <a:solidFill>
                <a:srgbClr val="1F224E"/>
              </a:solidFill>
              <a:latin typeface="Myriad Pro" charset="0"/>
              <a:ea typeface="Myriad Pro" charset="0"/>
              <a:cs typeface="Myriad Pro" charset="0"/>
            </a:endParaRPr>
          </a:p>
          <a:p>
            <a:pPr marL="0" indent="0">
              <a:buNone/>
            </a:pPr>
            <a:endParaRPr lang="en-GB" sz="160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309364" y="980728"/>
            <a:ext cx="8229600" cy="3024758"/>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None/>
            </a:pPr>
            <a:r>
              <a:rPr lang="en-US" sz="1600" dirty="0" smtClean="0"/>
              <a:t>The table below names four processes of erosion which take place within a river basin. Use arrows to match each process of erosion with the correct description.</a:t>
            </a:r>
          </a:p>
          <a:p>
            <a:pPr marL="0" lvl="1" indent="0">
              <a:buNone/>
            </a:pPr>
            <a:r>
              <a:rPr lang="en-US" sz="1600" dirty="0" smtClean="0"/>
              <a:t>One has been done for you.</a:t>
            </a:r>
            <a:endParaRPr lang="en-GB" sz="1600" dirty="0" smtClean="0"/>
          </a:p>
          <a:p>
            <a:pPr marL="0" lvl="1" indent="0">
              <a:buNone/>
            </a:pPr>
            <a:endParaRPr lang="en-GB" dirty="0"/>
          </a:p>
          <a:p>
            <a:pPr marL="0" indent="0">
              <a:buNone/>
            </a:pPr>
            <a:endParaRPr lang="en-GB" sz="1600" dirty="0" smtClean="0"/>
          </a:p>
          <a:p>
            <a:pPr marL="0" indent="0">
              <a:buNone/>
            </a:pPr>
            <a:endParaRPr lang="en-US" sz="1600" dirty="0" smtClean="0"/>
          </a:p>
        </p:txBody>
      </p:sp>
      <p:pic>
        <p:nvPicPr>
          <p:cNvPr id="3087" name="Picture 15" title="Question 1 (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5892" y="1937791"/>
            <a:ext cx="4302968" cy="1993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4454624" y="4077072"/>
            <a:ext cx="4572000" cy="1754326"/>
          </a:xfrm>
          <a:prstGeom prst="rect">
            <a:avLst/>
          </a:prstGeom>
          <a:solidFill>
            <a:schemeClr val="bg1"/>
          </a:solidFill>
          <a:ln>
            <a:solidFill>
              <a:schemeClr val="tx1"/>
            </a:solidFill>
          </a:ln>
        </p:spPr>
        <p:txBody>
          <a:bodyPr>
            <a:spAutoFit/>
          </a:bodyPr>
          <a:lstStyle/>
          <a:p>
            <a:r>
              <a:rPr lang="en-US" sz="1200" b="1" dirty="0">
                <a:solidFill>
                  <a:srgbClr val="1F224E"/>
                </a:solidFill>
                <a:latin typeface="Myriad Pro" charset="0"/>
                <a:ea typeface="Myriad Pro" charset="0"/>
                <a:cs typeface="Myriad Pro" charset="0"/>
              </a:rPr>
              <a:t>Abrasion:</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Small rocks carried by the river wear away the bed and banks of the river (</a:t>
            </a:r>
            <a:r>
              <a:rPr lang="en-GB" sz="1200" dirty="0">
                <a:solidFill>
                  <a:srgbClr val="1F224E"/>
                </a:solidFill>
                <a:latin typeface="Myriad Pro" charset="0"/>
                <a:ea typeface="Myriad Pro" charset="0"/>
                <a:cs typeface="Myriad Pro" charset="0"/>
                <a:sym typeface="Wingdings"/>
              </a:rPr>
              <a:t></a:t>
            </a:r>
            <a:r>
              <a:rPr lang="en-US" sz="1200" dirty="0">
                <a:solidFill>
                  <a:srgbClr val="1F224E"/>
                </a:solidFill>
                <a:latin typeface="Myriad Pro" charset="0"/>
                <a:ea typeface="Myriad Pro" charset="0"/>
                <a:cs typeface="Myriad Pro" charset="0"/>
              </a:rPr>
              <a:t>) </a:t>
            </a:r>
          </a:p>
          <a:p>
            <a:r>
              <a:rPr lang="en-US" sz="1200" b="1" dirty="0" smtClean="0">
                <a:solidFill>
                  <a:srgbClr val="1F224E"/>
                </a:solidFill>
                <a:latin typeface="Myriad Pro" charset="0"/>
                <a:ea typeface="Myriad Pro" charset="0"/>
                <a:cs typeface="Myriad Pro" charset="0"/>
              </a:rPr>
              <a:t>Attrition</a:t>
            </a:r>
            <a:r>
              <a:rPr lang="en-US" sz="1200" b="1" dirty="0">
                <a:solidFill>
                  <a:srgbClr val="1F224E"/>
                </a:solidFill>
                <a:latin typeface="Myriad Pro" charset="0"/>
                <a:ea typeface="Myriad Pro" charset="0"/>
                <a:cs typeface="Myriad Pro" charset="0"/>
              </a:rPr>
              <a:t>:</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Pebbles and rocks collide with each other, reducing their size and making them smoother (</a:t>
            </a:r>
            <a:r>
              <a:rPr lang="en-GB" sz="1200" dirty="0">
                <a:solidFill>
                  <a:srgbClr val="1F224E"/>
                </a:solidFill>
                <a:latin typeface="Myriad Pro" charset="0"/>
                <a:ea typeface="Myriad Pro" charset="0"/>
                <a:cs typeface="Myriad Pro" charset="0"/>
                <a:sym typeface="Wingdings"/>
              </a:rPr>
              <a:t></a:t>
            </a:r>
            <a:r>
              <a:rPr lang="en-US" sz="1200" dirty="0">
                <a:solidFill>
                  <a:srgbClr val="1F224E"/>
                </a:solidFill>
                <a:latin typeface="Myriad Pro" charset="0"/>
                <a:ea typeface="Myriad Pro" charset="0"/>
                <a:cs typeface="Myriad Pro" charset="0"/>
              </a:rPr>
              <a:t>) </a:t>
            </a:r>
          </a:p>
          <a:p>
            <a:r>
              <a:rPr lang="en-US" sz="1200" b="1" dirty="0" smtClean="0">
                <a:solidFill>
                  <a:srgbClr val="1F224E"/>
                </a:solidFill>
                <a:latin typeface="Myriad Pro" charset="0"/>
                <a:ea typeface="Myriad Pro" charset="0"/>
                <a:cs typeface="Myriad Pro" charset="0"/>
              </a:rPr>
              <a:t>Hydraulic </a:t>
            </a:r>
            <a:r>
              <a:rPr lang="en-US" sz="1200" b="1" dirty="0">
                <a:solidFill>
                  <a:srgbClr val="1F224E"/>
                </a:solidFill>
                <a:latin typeface="Myriad Pro" charset="0"/>
                <a:ea typeface="Myriad Pro" charset="0"/>
                <a:cs typeface="Myriad Pro" charset="0"/>
              </a:rPr>
              <a:t>action:</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The power of moving water which is forced against river banks causing them to collapse and be washed away (</a:t>
            </a:r>
            <a:r>
              <a:rPr lang="en-GB" sz="1200" dirty="0">
                <a:solidFill>
                  <a:srgbClr val="1F224E"/>
                </a:solidFill>
                <a:latin typeface="Myriad Pro" charset="0"/>
                <a:ea typeface="Myriad Pro" charset="0"/>
                <a:cs typeface="Myriad Pro" charset="0"/>
                <a:sym typeface="Wingdings"/>
              </a:rPr>
              <a:t></a:t>
            </a:r>
            <a:r>
              <a:rPr lang="en-US" sz="1200" dirty="0">
                <a:solidFill>
                  <a:srgbClr val="1F224E"/>
                </a:solidFill>
                <a:latin typeface="Myriad Pro" charset="0"/>
                <a:ea typeface="Myriad Pro" charset="0"/>
                <a:cs typeface="Myriad Pro" charset="0"/>
              </a:rPr>
              <a:t>) </a:t>
            </a:r>
          </a:p>
        </p:txBody>
      </p:sp>
    </p:spTree>
    <p:extLst>
      <p:ext uri="{BB962C8B-B14F-4D97-AF65-F5344CB8AC3E}">
        <p14:creationId xmlns:p14="http://schemas.microsoft.com/office/powerpoint/2010/main" val="2565089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68288"/>
            <a:ext cx="86995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9BB29E"/>
                </a:solidFill>
                <a:latin typeface="Arial" panose="020B0604020202020204" pitchFamily="34" charset="0"/>
                <a:ea typeface="+mj-ea"/>
                <a:cs typeface="Arial" panose="020B0604020202020204" pitchFamily="34" charset="0"/>
              </a:defRPr>
            </a:lvl1pPr>
          </a:lstStyle>
          <a:p>
            <a:r>
              <a:rPr lang="en-GB" dirty="0" smtClean="0"/>
              <a:t>Question </a:t>
            </a:r>
            <a:r>
              <a:rPr lang="en-GB" dirty="0"/>
              <a:t>1(c)(</a:t>
            </a:r>
            <a:r>
              <a:rPr lang="en-GB" dirty="0" err="1"/>
              <a:t>i</a:t>
            </a:r>
            <a:r>
              <a:rPr lang="en-GB" dirty="0"/>
              <a:t>) – 3 marks</a:t>
            </a:r>
          </a:p>
        </p:txBody>
      </p:sp>
      <p:sp>
        <p:nvSpPr>
          <p:cNvPr id="3" name="Content Placeholder 2"/>
          <p:cNvSpPr txBox="1">
            <a:spLocks/>
          </p:cNvSpPr>
          <p:nvPr/>
        </p:nvSpPr>
        <p:spPr>
          <a:xfrm>
            <a:off x="190138" y="1124744"/>
            <a:ext cx="8654418" cy="44545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t>Study </a:t>
            </a:r>
            <a:r>
              <a:rPr lang="en-US" sz="1800" b="1" dirty="0"/>
              <a:t>Fig. </a:t>
            </a:r>
            <a:r>
              <a:rPr lang="en-US" sz="1800" b="1" dirty="0" smtClean="0"/>
              <a:t>2 </a:t>
            </a:r>
            <a:r>
              <a:rPr lang="en-US" sz="1800" dirty="0"/>
              <a:t>which shows a </a:t>
            </a:r>
            <a:r>
              <a:rPr lang="en-US" sz="1800" dirty="0" smtClean="0"/>
              <a:t>photograph of an </a:t>
            </a:r>
            <a:r>
              <a:rPr lang="en-GB" sz="1800" dirty="0" smtClean="0"/>
              <a:t>upland</a:t>
            </a:r>
            <a:r>
              <a:rPr lang="en-US" sz="1800" dirty="0" smtClean="0"/>
              <a:t> area in the UK.</a:t>
            </a:r>
            <a:endParaRPr lang="en-GB" sz="1800" dirty="0" smtClean="0"/>
          </a:p>
          <a:p>
            <a:endParaRPr lang="en-GB" sz="1800" dirty="0" smtClean="0"/>
          </a:p>
          <a:p>
            <a:endParaRPr lang="en-GB" sz="3600" dirty="0"/>
          </a:p>
        </p:txBody>
      </p:sp>
      <p:pic>
        <p:nvPicPr>
          <p:cNvPr id="6146" name="Picture 2" title="Question 1 (c) (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700808"/>
            <a:ext cx="3336452" cy="2367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313897" y="2492896"/>
            <a:ext cx="5194207" cy="3384376"/>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600" dirty="0" smtClean="0">
                <a:latin typeface="Myriad Pro" charset="0"/>
                <a:ea typeface="Myriad Pro" charset="0"/>
                <a:cs typeface="Myriad Pro" charset="0"/>
              </a:rPr>
              <a:t>This is an </a:t>
            </a:r>
            <a:r>
              <a:rPr lang="en-GB" sz="1600" dirty="0" smtClean="0">
                <a:solidFill>
                  <a:srgbClr val="00B0F0"/>
                </a:solidFill>
                <a:latin typeface="Myriad Pro" charset="0"/>
                <a:ea typeface="Myriad Pro" charset="0"/>
                <a:cs typeface="Myriad Pro" charset="0"/>
              </a:rPr>
              <a:t>AO3 (application)</a:t>
            </a:r>
            <a:r>
              <a:rPr lang="en-GB" sz="1600" dirty="0" smtClean="0">
                <a:solidFill>
                  <a:srgbClr val="FF0000"/>
                </a:solidFill>
                <a:latin typeface="Myriad Pro" charset="0"/>
                <a:ea typeface="Myriad Pro" charset="0"/>
                <a:cs typeface="Myriad Pro" charset="0"/>
              </a:rPr>
              <a:t> </a:t>
            </a:r>
            <a:r>
              <a:rPr lang="en-GB" sz="1600" dirty="0" smtClean="0">
                <a:latin typeface="Myriad Pro" charset="0"/>
                <a:ea typeface="Myriad Pro" charset="0"/>
                <a:cs typeface="Myriad Pro" charset="0"/>
              </a:rPr>
              <a:t>question as students need to </a:t>
            </a:r>
            <a:r>
              <a:rPr lang="en-GB" sz="1600" dirty="0" smtClean="0">
                <a:solidFill>
                  <a:srgbClr val="00B0F0"/>
                </a:solidFill>
                <a:latin typeface="Myriad Pro" charset="0"/>
                <a:ea typeface="Myriad Pro" charset="0"/>
                <a:cs typeface="Myriad Pro" charset="0"/>
              </a:rPr>
              <a:t>apply their knowledge and understanding</a:t>
            </a:r>
            <a:r>
              <a:rPr lang="en-GB" sz="1600" dirty="0" smtClean="0">
                <a:latin typeface="Myriad Pro" charset="0"/>
                <a:ea typeface="Myriad Pro" charset="0"/>
                <a:cs typeface="Myriad Pro" charset="0"/>
              </a:rPr>
              <a:t> of characteristics of upland landscapes to the photograph to describe how the landscape shown is characteristic of an upland area.</a:t>
            </a:r>
          </a:p>
          <a:p>
            <a:pPr marL="0" indent="0">
              <a:buFont typeface="Arial" panose="020B0604020202020204" pitchFamily="34" charset="0"/>
              <a:buNone/>
            </a:pPr>
            <a:endParaRPr lang="en-GB" sz="1600" dirty="0" smtClean="0">
              <a:latin typeface="Myriad Pro" charset="0"/>
              <a:ea typeface="Myriad Pro" charset="0"/>
              <a:cs typeface="Myriad Pro" charset="0"/>
            </a:endParaRPr>
          </a:p>
          <a:p>
            <a:pPr marL="0" indent="0">
              <a:buFont typeface="Arial" panose="020B0604020202020204" pitchFamily="34" charset="0"/>
              <a:buNone/>
            </a:pPr>
            <a:r>
              <a:rPr lang="en-GB" sz="1600" dirty="0" smtClean="0">
                <a:latin typeface="Myriad Pro" charset="0"/>
                <a:ea typeface="Myriad Pro" charset="0"/>
                <a:cs typeface="Myriad Pro" charset="0"/>
              </a:rPr>
              <a:t>The answers must be </a:t>
            </a:r>
            <a:r>
              <a:rPr lang="en-GB" sz="1600" dirty="0" smtClean="0">
                <a:solidFill>
                  <a:srgbClr val="00B0F0"/>
                </a:solidFill>
                <a:latin typeface="Myriad Pro" charset="0"/>
                <a:ea typeface="Myriad Pro" charset="0"/>
                <a:cs typeface="Myriad Pro" charset="0"/>
              </a:rPr>
              <a:t>interpreted</a:t>
            </a:r>
            <a:r>
              <a:rPr lang="en-GB" sz="1600" dirty="0" smtClean="0">
                <a:latin typeface="Myriad Pro" charset="0"/>
                <a:ea typeface="Myriad Pro" charset="0"/>
                <a:cs typeface="Myriad Pro" charset="0"/>
              </a:rPr>
              <a:t> from the photograph. P</a:t>
            </a:r>
            <a:r>
              <a:rPr lang="en-US" sz="1600" dirty="0" err="1" smtClean="0">
                <a:latin typeface="Myriad Pro" charset="0"/>
                <a:ea typeface="Myriad Pro" charset="0"/>
                <a:cs typeface="Myriad Pro" charset="0"/>
              </a:rPr>
              <a:t>otential</a:t>
            </a:r>
            <a:r>
              <a:rPr lang="en-US" sz="1600" dirty="0" smtClean="0">
                <a:latin typeface="Myriad Pro" charset="0"/>
                <a:ea typeface="Myriad Pro" charset="0"/>
                <a:cs typeface="Myriad Pro" charset="0"/>
              </a:rPr>
              <a:t> characteristics which could be picked out from the photograph include:</a:t>
            </a:r>
            <a:endParaRPr lang="en-GB" sz="1600" dirty="0" smtClean="0">
              <a:latin typeface="Myriad Pro" charset="0"/>
              <a:ea typeface="Myriad Pro" charset="0"/>
              <a:cs typeface="Myriad Pro" charset="0"/>
            </a:endParaRPr>
          </a:p>
          <a:p>
            <a:r>
              <a:rPr lang="en-US" sz="1600" dirty="0" smtClean="0">
                <a:latin typeface="Myriad Pro" charset="0"/>
                <a:ea typeface="Myriad Pro" charset="0"/>
                <a:cs typeface="Myriad Pro" charset="0"/>
              </a:rPr>
              <a:t>Steep slopes </a:t>
            </a:r>
            <a:r>
              <a:rPr lang="en-US" sz="1600" dirty="0" smtClean="0">
                <a:solidFill>
                  <a:srgbClr val="1F224E"/>
                </a:solidFill>
                <a:latin typeface="Myriad Pro" charset="0"/>
                <a:ea typeface="Myriad Pro" charset="0"/>
                <a:cs typeface="Myriad Pro" charset="0"/>
              </a:rPr>
              <a:t>(</a:t>
            </a:r>
            <a:r>
              <a:rPr lang="en-GB" sz="1600" dirty="0" smtClean="0">
                <a:solidFill>
                  <a:srgbClr val="1F224E"/>
                </a:solidFill>
                <a:latin typeface="Myriad Pro" charset="0"/>
                <a:ea typeface="Myriad Pro" charset="0"/>
                <a:cs typeface="Myriad Pro" charset="0"/>
                <a:sym typeface="Wingdings"/>
              </a:rPr>
              <a:t></a:t>
            </a:r>
            <a:r>
              <a:rPr lang="en-US" sz="1600" dirty="0" smtClean="0">
                <a:solidFill>
                  <a:srgbClr val="1F224E"/>
                </a:solidFill>
                <a:latin typeface="Myriad Pro" charset="0"/>
                <a:ea typeface="Myriad Pro" charset="0"/>
                <a:cs typeface="Myriad Pro" charset="0"/>
              </a:rPr>
              <a:t>) </a:t>
            </a:r>
            <a:r>
              <a:rPr lang="en-US" sz="1600" dirty="0" smtClean="0">
                <a:latin typeface="Myriad Pro" charset="0"/>
                <a:ea typeface="Myriad Pro" charset="0"/>
                <a:cs typeface="Myriad Pro" charset="0"/>
              </a:rPr>
              <a:t> </a:t>
            </a:r>
          </a:p>
          <a:p>
            <a:r>
              <a:rPr lang="en-US" sz="1600" dirty="0" smtClean="0">
                <a:latin typeface="Myriad Pro" charset="0"/>
                <a:ea typeface="Myriad Pro" charset="0"/>
                <a:cs typeface="Myriad Pro" charset="0"/>
              </a:rPr>
              <a:t>Uneven surface </a:t>
            </a:r>
            <a:r>
              <a:rPr lang="en-US" sz="1600" dirty="0" smtClean="0">
                <a:solidFill>
                  <a:srgbClr val="1F224E"/>
                </a:solidFill>
                <a:latin typeface="Myriad Pro" charset="0"/>
                <a:ea typeface="Myriad Pro" charset="0"/>
                <a:cs typeface="Myriad Pro" charset="0"/>
              </a:rPr>
              <a:t>(</a:t>
            </a:r>
            <a:r>
              <a:rPr lang="en-GB" sz="1600" dirty="0" smtClean="0">
                <a:solidFill>
                  <a:srgbClr val="1F224E"/>
                </a:solidFill>
                <a:latin typeface="Myriad Pro" charset="0"/>
                <a:ea typeface="Myriad Pro" charset="0"/>
                <a:cs typeface="Myriad Pro" charset="0"/>
                <a:sym typeface="Wingdings"/>
              </a:rPr>
              <a:t></a:t>
            </a:r>
            <a:r>
              <a:rPr lang="en-US" sz="1600" dirty="0" smtClean="0">
                <a:solidFill>
                  <a:srgbClr val="1F224E"/>
                </a:solidFill>
                <a:latin typeface="Myriad Pro" charset="0"/>
                <a:ea typeface="Myriad Pro" charset="0"/>
                <a:cs typeface="Myriad Pro" charset="0"/>
              </a:rPr>
              <a:t>) </a:t>
            </a:r>
            <a:endParaRPr lang="en-GB" sz="1600" dirty="0" smtClean="0">
              <a:latin typeface="Myriad Pro" charset="0"/>
              <a:ea typeface="Myriad Pro" charset="0"/>
              <a:cs typeface="Myriad Pro" charset="0"/>
            </a:endParaRPr>
          </a:p>
          <a:p>
            <a:r>
              <a:rPr lang="en-US" sz="1600" dirty="0" smtClean="0">
                <a:latin typeface="Myriad Pro" charset="0"/>
                <a:ea typeface="Myriad Pro" charset="0"/>
                <a:cs typeface="Myriad Pro" charset="0"/>
              </a:rPr>
              <a:t>Presence of a waterfall </a:t>
            </a:r>
            <a:r>
              <a:rPr lang="en-US" sz="1600" dirty="0" smtClean="0">
                <a:solidFill>
                  <a:srgbClr val="1F224E"/>
                </a:solidFill>
                <a:latin typeface="Myriad Pro" charset="0"/>
                <a:ea typeface="Myriad Pro" charset="0"/>
                <a:cs typeface="Myriad Pro" charset="0"/>
              </a:rPr>
              <a:t>(</a:t>
            </a:r>
            <a:r>
              <a:rPr lang="en-GB" sz="1600" dirty="0" smtClean="0">
                <a:solidFill>
                  <a:srgbClr val="1F224E"/>
                </a:solidFill>
                <a:latin typeface="Myriad Pro" charset="0"/>
                <a:ea typeface="Myriad Pro" charset="0"/>
                <a:cs typeface="Myriad Pro" charset="0"/>
                <a:sym typeface="Wingdings"/>
              </a:rPr>
              <a:t></a:t>
            </a:r>
            <a:r>
              <a:rPr lang="en-US" sz="1600" dirty="0" smtClean="0">
                <a:solidFill>
                  <a:srgbClr val="1F224E"/>
                </a:solidFill>
                <a:latin typeface="Myriad Pro" charset="0"/>
                <a:ea typeface="Myriad Pro" charset="0"/>
                <a:cs typeface="Myriad Pro" charset="0"/>
              </a:rPr>
              <a:t>)</a:t>
            </a:r>
            <a:r>
              <a:rPr lang="en-US" sz="1600" dirty="0" smtClean="0">
                <a:latin typeface="Myriad Pro" charset="0"/>
                <a:ea typeface="Myriad Pro" charset="0"/>
                <a:cs typeface="Myriad Pro" charset="0"/>
              </a:rPr>
              <a:t> </a:t>
            </a:r>
          </a:p>
          <a:p>
            <a:r>
              <a:rPr lang="en-US" sz="1600" dirty="0" smtClean="0">
                <a:latin typeface="Myriad Pro" charset="0"/>
                <a:ea typeface="Myriad Pro" charset="0"/>
                <a:cs typeface="Myriad Pro" charset="0"/>
              </a:rPr>
              <a:t>Hard igneous rock </a:t>
            </a:r>
            <a:r>
              <a:rPr lang="en-US" sz="1600" dirty="0" smtClean="0">
                <a:solidFill>
                  <a:srgbClr val="1F224E"/>
                </a:solidFill>
                <a:latin typeface="Myriad Pro" charset="0"/>
                <a:ea typeface="Myriad Pro" charset="0"/>
                <a:cs typeface="Myriad Pro" charset="0"/>
              </a:rPr>
              <a:t>(</a:t>
            </a:r>
            <a:r>
              <a:rPr lang="en-GB" sz="1600" dirty="0" smtClean="0">
                <a:solidFill>
                  <a:srgbClr val="1F224E"/>
                </a:solidFill>
                <a:latin typeface="Myriad Pro" charset="0"/>
                <a:ea typeface="Myriad Pro" charset="0"/>
                <a:cs typeface="Myriad Pro" charset="0"/>
                <a:sym typeface="Wingdings"/>
              </a:rPr>
              <a:t></a:t>
            </a:r>
            <a:r>
              <a:rPr lang="en-US" sz="1600" dirty="0" smtClean="0">
                <a:solidFill>
                  <a:srgbClr val="1F224E"/>
                </a:solidFill>
                <a:latin typeface="Myriad Pro" charset="0"/>
                <a:ea typeface="Myriad Pro" charset="0"/>
                <a:cs typeface="Myriad Pro" charset="0"/>
              </a:rPr>
              <a:t>)</a:t>
            </a:r>
            <a:endParaRPr lang="en-GB" sz="1600" dirty="0" smtClean="0">
              <a:latin typeface="Myriad Pro" charset="0"/>
              <a:ea typeface="Myriad Pro" charset="0"/>
              <a:cs typeface="Myriad Pro" charset="0"/>
            </a:endParaRPr>
          </a:p>
          <a:p>
            <a:r>
              <a:rPr lang="en-US" sz="1600" dirty="0" smtClean="0">
                <a:latin typeface="Myriad Pro" charset="0"/>
                <a:ea typeface="Myriad Pro" charset="0"/>
                <a:cs typeface="Myriad Pro" charset="0"/>
              </a:rPr>
              <a:t>Thin vegetation covering </a:t>
            </a:r>
            <a:r>
              <a:rPr lang="en-US" sz="1600" dirty="0" smtClean="0">
                <a:solidFill>
                  <a:srgbClr val="1F224E"/>
                </a:solidFill>
                <a:latin typeface="Myriad Pro" charset="0"/>
                <a:ea typeface="Myriad Pro" charset="0"/>
                <a:cs typeface="Myriad Pro" charset="0"/>
              </a:rPr>
              <a:t>(</a:t>
            </a:r>
            <a:r>
              <a:rPr lang="en-GB" sz="1600" dirty="0" smtClean="0">
                <a:solidFill>
                  <a:srgbClr val="1F224E"/>
                </a:solidFill>
                <a:latin typeface="Myriad Pro" charset="0"/>
                <a:ea typeface="Myriad Pro" charset="0"/>
                <a:cs typeface="Myriad Pro" charset="0"/>
                <a:sym typeface="Wingdings"/>
              </a:rPr>
              <a:t></a:t>
            </a:r>
            <a:r>
              <a:rPr lang="en-US" sz="1600" dirty="0" smtClean="0">
                <a:solidFill>
                  <a:srgbClr val="1F224E"/>
                </a:solidFill>
                <a:latin typeface="Myriad Pro" charset="0"/>
                <a:ea typeface="Myriad Pro" charset="0"/>
                <a:cs typeface="Myriad Pro" charset="0"/>
              </a:rPr>
              <a:t>)</a:t>
            </a:r>
            <a:endParaRPr lang="en-GB" sz="1600" dirty="0">
              <a:solidFill>
                <a:srgbClr val="1F224E"/>
              </a:solidFill>
              <a:latin typeface="Myriad Pro" charset="0"/>
              <a:ea typeface="Myriad Pro" charset="0"/>
              <a:cs typeface="Myriad Pro" charset="0"/>
            </a:endParaRPr>
          </a:p>
        </p:txBody>
      </p:sp>
      <p:sp>
        <p:nvSpPr>
          <p:cNvPr id="6" name="Content Placeholder 2"/>
          <p:cNvSpPr txBox="1">
            <a:spLocks/>
          </p:cNvSpPr>
          <p:nvPr/>
        </p:nvSpPr>
        <p:spPr>
          <a:xfrm>
            <a:off x="318197" y="1700808"/>
            <a:ext cx="5194207" cy="720502"/>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None/>
            </a:pPr>
            <a:r>
              <a:rPr lang="en-US" sz="2000" u="sng" dirty="0" smtClean="0"/>
              <a:t>Describe</a:t>
            </a:r>
            <a:r>
              <a:rPr lang="en-US" sz="2000" dirty="0" smtClean="0"/>
              <a:t> </a:t>
            </a:r>
            <a:r>
              <a:rPr lang="en-US" sz="2000" dirty="0"/>
              <a:t>how the landscape </a:t>
            </a:r>
            <a:r>
              <a:rPr lang="en-US" sz="2000" dirty="0">
                <a:solidFill>
                  <a:srgbClr val="00B0F0"/>
                </a:solidFill>
              </a:rPr>
              <a:t>shown in </a:t>
            </a:r>
            <a:r>
              <a:rPr lang="en-US" sz="2000" b="1" dirty="0">
                <a:solidFill>
                  <a:srgbClr val="00B0F0"/>
                </a:solidFill>
              </a:rPr>
              <a:t>Fig. 2 </a:t>
            </a:r>
            <a:r>
              <a:rPr lang="en-US" sz="2000" dirty="0"/>
              <a:t>is </a:t>
            </a:r>
            <a:r>
              <a:rPr lang="en-US" sz="2000" u="sng" dirty="0"/>
              <a:t>characteristic</a:t>
            </a:r>
            <a:r>
              <a:rPr lang="en-US" sz="2000" dirty="0"/>
              <a:t> of an </a:t>
            </a:r>
            <a:r>
              <a:rPr lang="en-US" sz="2000" u="sng" dirty="0"/>
              <a:t>upland</a:t>
            </a:r>
            <a:r>
              <a:rPr lang="en-US" sz="2000" dirty="0"/>
              <a:t> area</a:t>
            </a:r>
            <a:r>
              <a:rPr lang="en-US" sz="2000" dirty="0" smtClean="0"/>
              <a:t>.</a:t>
            </a:r>
            <a:endParaRPr lang="en-GB" sz="2000" dirty="0" smtClean="0"/>
          </a:p>
          <a:p>
            <a:pPr marL="0" indent="0">
              <a:buNone/>
            </a:pPr>
            <a:endParaRPr lang="en-US" sz="2000" dirty="0" smtClean="0"/>
          </a:p>
        </p:txBody>
      </p:sp>
    </p:spTree>
    <p:extLst>
      <p:ext uri="{BB962C8B-B14F-4D97-AF65-F5344CB8AC3E}">
        <p14:creationId xmlns:p14="http://schemas.microsoft.com/office/powerpoint/2010/main" val="4156902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t>Question </a:t>
            </a:r>
            <a:r>
              <a:rPr lang="en-GB" dirty="0" smtClean="0"/>
              <a:t>1(c)(ii) </a:t>
            </a:r>
            <a:r>
              <a:rPr lang="en-GB" dirty="0"/>
              <a:t>– </a:t>
            </a:r>
            <a:r>
              <a:rPr lang="en-GB" dirty="0" smtClean="0"/>
              <a:t>3 marks</a:t>
            </a:r>
            <a:endParaRPr lang="en-GB" dirty="0"/>
          </a:p>
        </p:txBody>
      </p:sp>
      <p:sp>
        <p:nvSpPr>
          <p:cNvPr id="3" name="Content Placeholder 2"/>
          <p:cNvSpPr>
            <a:spLocks noGrp="1"/>
          </p:cNvSpPr>
          <p:nvPr>
            <p:ph idx="4294967295"/>
          </p:nvPr>
        </p:nvSpPr>
        <p:spPr>
          <a:xfrm>
            <a:off x="323528" y="2132856"/>
            <a:ext cx="8229600" cy="3384376"/>
          </a:xfrm>
        </p:spPr>
        <p:txBody>
          <a:bodyPr>
            <a:normAutofit fontScale="92500" lnSpcReduction="10000"/>
          </a:bodyPr>
          <a:lstStyle/>
          <a:p>
            <a:pPr marL="0" indent="0">
              <a:buNone/>
            </a:pPr>
            <a:r>
              <a:rPr lang="en-GB" sz="1600" dirty="0">
                <a:latin typeface="Myriad Pro" charset="0"/>
                <a:ea typeface="Myriad Pro" charset="0"/>
                <a:cs typeface="Myriad Pro" charset="0"/>
              </a:rPr>
              <a:t>This is an </a:t>
            </a:r>
            <a:r>
              <a:rPr lang="en-GB" sz="1600" dirty="0" smtClean="0">
                <a:solidFill>
                  <a:schemeClr val="accent6"/>
                </a:solidFill>
                <a:latin typeface="Myriad Pro" charset="0"/>
                <a:ea typeface="Myriad Pro" charset="0"/>
                <a:cs typeface="Myriad Pro" charset="0"/>
              </a:rPr>
              <a:t>AO2 (understanding) </a:t>
            </a:r>
            <a:r>
              <a:rPr lang="en-GB" sz="1600" dirty="0" smtClean="0">
                <a:latin typeface="Myriad Pro" charset="0"/>
                <a:ea typeface="Myriad Pro" charset="0"/>
                <a:cs typeface="Myriad Pro" charset="0"/>
              </a:rPr>
              <a:t>question. Within the specification students are required to learn about the formation of a gorge, but this question asks for an explanation of the stages. It requires understanding to explain the stages in the formation of a gorge and not just state what the stages are.</a:t>
            </a:r>
          </a:p>
          <a:p>
            <a:pPr marL="0" indent="0">
              <a:buNone/>
            </a:pPr>
            <a:endParaRPr lang="en-GB" sz="1600" dirty="0">
              <a:latin typeface="Myriad Pro" charset="0"/>
              <a:ea typeface="Myriad Pro" charset="0"/>
              <a:cs typeface="Myriad Pro" charset="0"/>
            </a:endParaRPr>
          </a:p>
          <a:p>
            <a:pPr marL="0" indent="0">
              <a:buNone/>
            </a:pPr>
            <a:r>
              <a:rPr lang="en-GB" sz="1600" dirty="0" smtClean="0">
                <a:latin typeface="Myriad Pro" charset="0"/>
                <a:ea typeface="Myriad Pro" charset="0"/>
                <a:cs typeface="Myriad Pro" charset="0"/>
              </a:rPr>
              <a:t>There is one mark for each valid explanation of the stages in the formation of a gorge – but the response must be appropriate for UK landscapes. An exemplar from the mark scheme is below:</a:t>
            </a:r>
            <a:endParaRPr lang="en-US" sz="1600" dirty="0" smtClean="0">
              <a:solidFill>
                <a:srgbClr val="1F224E"/>
              </a:solidFill>
              <a:latin typeface="Myriad Pro" charset="0"/>
              <a:ea typeface="Myriad Pro" charset="0"/>
              <a:cs typeface="Myriad Pro" charset="0"/>
            </a:endParaRPr>
          </a:p>
          <a:p>
            <a:endParaRPr lang="en-US" sz="1600" dirty="0" smtClean="0">
              <a:solidFill>
                <a:srgbClr val="1F224E"/>
              </a:solidFill>
              <a:latin typeface="Myriad Pro" charset="0"/>
              <a:ea typeface="Myriad Pro" charset="0"/>
              <a:cs typeface="Myriad Pro" charset="0"/>
            </a:endParaRPr>
          </a:p>
          <a:p>
            <a:pPr marL="0" indent="0">
              <a:buNone/>
            </a:pPr>
            <a:r>
              <a:rPr lang="en-US" sz="1600" dirty="0"/>
              <a:t>Water flows over hard and soft rock eroding the soft rock more quickly than the hard rock at a point of weakness </a:t>
            </a:r>
            <a:r>
              <a:rPr lang="en-US" sz="1600" dirty="0">
                <a:solidFill>
                  <a:srgbClr val="1F224E"/>
                </a:solidFill>
                <a:latin typeface="Myriad Pro" charset="0"/>
                <a:ea typeface="Myriad Pro" charset="0"/>
                <a:cs typeface="Myriad Pro" charset="0"/>
              </a:rPr>
              <a:t>(</a:t>
            </a:r>
            <a:r>
              <a:rPr lang="en-GB" sz="1600" dirty="0">
                <a:solidFill>
                  <a:srgbClr val="1F224E"/>
                </a:solidFill>
                <a:latin typeface="Myriad Pro" charset="0"/>
                <a:ea typeface="Myriad Pro" charset="0"/>
                <a:cs typeface="Myriad Pro" charset="0"/>
                <a:sym typeface="Wingdings"/>
              </a:rPr>
              <a:t></a:t>
            </a:r>
            <a:r>
              <a:rPr lang="en-US" sz="1600" dirty="0">
                <a:solidFill>
                  <a:srgbClr val="1F224E"/>
                </a:solidFill>
                <a:latin typeface="Myriad Pro" charset="0"/>
                <a:ea typeface="Myriad Pro" charset="0"/>
                <a:cs typeface="Myriad Pro" charset="0"/>
              </a:rPr>
              <a:t>)</a:t>
            </a:r>
            <a:endParaRPr lang="en-US" sz="1600" dirty="0" smtClean="0"/>
          </a:p>
          <a:p>
            <a:pPr marL="0" indent="0">
              <a:buNone/>
            </a:pPr>
            <a:r>
              <a:rPr lang="en-US" sz="1600" dirty="0" smtClean="0"/>
              <a:t>Erosion </a:t>
            </a:r>
            <a:r>
              <a:rPr lang="en-US" sz="1600" dirty="0"/>
              <a:t>by hydraulic action or abrasion leads to the formation of a waterfall </a:t>
            </a:r>
            <a:r>
              <a:rPr lang="en-US" sz="1600" dirty="0">
                <a:solidFill>
                  <a:srgbClr val="1F224E"/>
                </a:solidFill>
                <a:latin typeface="Myriad Pro" charset="0"/>
                <a:ea typeface="Myriad Pro" charset="0"/>
                <a:cs typeface="Myriad Pro" charset="0"/>
              </a:rPr>
              <a:t>(</a:t>
            </a:r>
            <a:r>
              <a:rPr lang="en-GB" sz="1600" dirty="0">
                <a:solidFill>
                  <a:srgbClr val="1F224E"/>
                </a:solidFill>
                <a:latin typeface="Myriad Pro" charset="0"/>
                <a:ea typeface="Myriad Pro" charset="0"/>
                <a:cs typeface="Myriad Pro" charset="0"/>
                <a:sym typeface="Wingdings"/>
              </a:rPr>
              <a:t></a:t>
            </a:r>
            <a:r>
              <a:rPr lang="en-US" sz="1600" dirty="0" smtClean="0">
                <a:solidFill>
                  <a:srgbClr val="1F224E"/>
                </a:solidFill>
                <a:latin typeface="Myriad Pro" charset="0"/>
                <a:ea typeface="Myriad Pro" charset="0"/>
                <a:cs typeface="Myriad Pro" charset="0"/>
              </a:rPr>
              <a:t>)</a:t>
            </a:r>
          </a:p>
          <a:p>
            <a:pPr marL="0" indent="0">
              <a:buNone/>
            </a:pPr>
            <a:r>
              <a:rPr lang="en-US" sz="1600" dirty="0" smtClean="0"/>
              <a:t>A </a:t>
            </a:r>
            <a:r>
              <a:rPr lang="en-US" sz="1600" dirty="0"/>
              <a:t>waterfall retreats upstream as erosion causes undercutting and an overhang collapses leaving a steep gorge </a:t>
            </a:r>
            <a:r>
              <a:rPr lang="en-US" sz="1600" dirty="0">
                <a:solidFill>
                  <a:srgbClr val="1F224E"/>
                </a:solidFill>
                <a:latin typeface="Myriad Pro" charset="0"/>
                <a:ea typeface="Myriad Pro" charset="0"/>
                <a:cs typeface="Myriad Pro" charset="0"/>
              </a:rPr>
              <a:t>(</a:t>
            </a:r>
            <a:r>
              <a:rPr lang="en-GB" sz="1600" dirty="0">
                <a:solidFill>
                  <a:srgbClr val="1F224E"/>
                </a:solidFill>
                <a:latin typeface="Myriad Pro" charset="0"/>
                <a:ea typeface="Myriad Pro" charset="0"/>
                <a:cs typeface="Myriad Pro" charset="0"/>
                <a:sym typeface="Wingdings"/>
              </a:rPr>
              <a:t></a:t>
            </a:r>
            <a:r>
              <a:rPr lang="en-US" sz="1600" dirty="0">
                <a:solidFill>
                  <a:srgbClr val="1F224E"/>
                </a:solidFill>
                <a:latin typeface="Myriad Pro" charset="0"/>
                <a:ea typeface="Myriad Pro" charset="0"/>
                <a:cs typeface="Myriad Pro" charset="0"/>
              </a:rPr>
              <a:t>)</a:t>
            </a:r>
          </a:p>
          <a:p>
            <a:endParaRPr lang="en-GB" sz="160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467544" y="1268338"/>
            <a:ext cx="5482952" cy="432470"/>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None/>
            </a:pPr>
            <a:r>
              <a:rPr lang="en-US" sz="2000" dirty="0">
                <a:solidFill>
                  <a:schemeClr val="accent6"/>
                </a:solidFill>
              </a:rPr>
              <a:t>Explain</a:t>
            </a:r>
            <a:r>
              <a:rPr lang="en-US" sz="2000" dirty="0"/>
              <a:t> </a:t>
            </a:r>
            <a:r>
              <a:rPr lang="en-US" sz="2000" dirty="0">
                <a:solidFill>
                  <a:schemeClr val="accent6"/>
                </a:solidFill>
              </a:rPr>
              <a:t>the stages </a:t>
            </a:r>
            <a:r>
              <a:rPr lang="en-US" sz="2000" dirty="0"/>
              <a:t>in the </a:t>
            </a:r>
            <a:r>
              <a:rPr lang="en-US" sz="2000" u="sng" dirty="0"/>
              <a:t>formation of a gorge</a:t>
            </a:r>
            <a:r>
              <a:rPr lang="en-US" sz="2000" dirty="0"/>
              <a:t>.</a:t>
            </a:r>
            <a:endParaRPr lang="en-US" sz="2000" dirty="0" smtClean="0"/>
          </a:p>
        </p:txBody>
      </p:sp>
    </p:spTree>
    <p:extLst>
      <p:ext uri="{BB962C8B-B14F-4D97-AF65-F5344CB8AC3E}">
        <p14:creationId xmlns:p14="http://schemas.microsoft.com/office/powerpoint/2010/main" val="3337000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Autofit/>
          </a:bodyPr>
          <a:lstStyle/>
          <a:p>
            <a:r>
              <a:rPr lang="en-GB" dirty="0"/>
              <a:t>Question </a:t>
            </a:r>
            <a:r>
              <a:rPr lang="en-GB" dirty="0" smtClean="0"/>
              <a:t>1(d)* </a:t>
            </a:r>
            <a:r>
              <a:rPr lang="en-GB" dirty="0"/>
              <a:t>– 8 marks</a:t>
            </a:r>
          </a:p>
        </p:txBody>
      </p:sp>
      <p:sp>
        <p:nvSpPr>
          <p:cNvPr id="3" name="Content Placeholder 2"/>
          <p:cNvSpPr>
            <a:spLocks noGrp="1"/>
          </p:cNvSpPr>
          <p:nvPr>
            <p:ph idx="4294967295"/>
          </p:nvPr>
        </p:nvSpPr>
        <p:spPr>
          <a:xfrm>
            <a:off x="550168" y="2708920"/>
            <a:ext cx="8229601" cy="3067050"/>
          </a:xfrm>
        </p:spPr>
        <p:txBody>
          <a:bodyPr>
            <a:normAutofit fontScale="85000" lnSpcReduction="20000"/>
          </a:bodyPr>
          <a:lstStyle/>
          <a:p>
            <a:pPr marL="0" indent="0">
              <a:buNone/>
            </a:pPr>
            <a:r>
              <a:rPr lang="en-GB" sz="1600" dirty="0">
                <a:latin typeface="Myriad Pro"/>
              </a:rPr>
              <a:t>An 8 mark question which is split </a:t>
            </a:r>
            <a:r>
              <a:rPr lang="en-GB" sz="1600" dirty="0" smtClean="0">
                <a:latin typeface="Myriad Pro"/>
              </a:rPr>
              <a:t>between </a:t>
            </a:r>
            <a:r>
              <a:rPr lang="en-GB" sz="1600" dirty="0" smtClean="0">
                <a:solidFill>
                  <a:srgbClr val="FF0000"/>
                </a:solidFill>
                <a:latin typeface="Myriad Pro"/>
              </a:rPr>
              <a:t>AO1 (knowledge)</a:t>
            </a:r>
            <a:r>
              <a:rPr lang="en-GB" sz="1600" dirty="0" smtClean="0">
                <a:latin typeface="Myriad Pro"/>
              </a:rPr>
              <a:t>, </a:t>
            </a:r>
            <a:r>
              <a:rPr lang="en-GB" sz="1600" dirty="0">
                <a:solidFill>
                  <a:schemeClr val="accent6"/>
                </a:solidFill>
                <a:latin typeface="Myriad Pro"/>
              </a:rPr>
              <a:t>AO2 (understanding) </a:t>
            </a:r>
            <a:r>
              <a:rPr lang="en-GB" sz="1600" dirty="0">
                <a:latin typeface="Myriad Pro"/>
              </a:rPr>
              <a:t>and </a:t>
            </a:r>
            <a:r>
              <a:rPr lang="en-GB" sz="1600" dirty="0">
                <a:solidFill>
                  <a:srgbClr val="00B0F0"/>
                </a:solidFill>
                <a:latin typeface="Myriad Pro"/>
              </a:rPr>
              <a:t>AO3 (application)</a:t>
            </a:r>
            <a:r>
              <a:rPr lang="en-GB" sz="1600" dirty="0">
                <a:latin typeface="Myriad Pro"/>
              </a:rPr>
              <a:t>. </a:t>
            </a:r>
            <a:endParaRPr lang="en-GB" sz="1600" dirty="0" smtClean="0">
              <a:latin typeface="Myriad Pro"/>
            </a:endParaRPr>
          </a:p>
          <a:p>
            <a:pPr marL="0" indent="0">
              <a:buNone/>
            </a:pPr>
            <a:endParaRPr lang="en-GB" sz="1600" dirty="0">
              <a:latin typeface="Myriad Pro"/>
            </a:endParaRPr>
          </a:p>
          <a:p>
            <a:pPr marL="0" indent="0">
              <a:buNone/>
            </a:pPr>
            <a:r>
              <a:rPr lang="en-GB" sz="1600" dirty="0" smtClean="0">
                <a:latin typeface="Myriad Pro"/>
              </a:rPr>
              <a:t>As this is a </a:t>
            </a:r>
            <a:r>
              <a:rPr lang="en-GB" sz="1600" dirty="0" smtClean="0">
                <a:solidFill>
                  <a:srgbClr val="FF0000"/>
                </a:solidFill>
                <a:latin typeface="Myriad Pro"/>
              </a:rPr>
              <a:t>case study </a:t>
            </a:r>
            <a:r>
              <a:rPr lang="en-GB" sz="1600" dirty="0" smtClean="0">
                <a:latin typeface="Myriad Pro"/>
              </a:rPr>
              <a:t>question there are marks for </a:t>
            </a:r>
            <a:r>
              <a:rPr lang="en-GB" sz="1600" dirty="0" smtClean="0">
                <a:solidFill>
                  <a:srgbClr val="FF0000"/>
                </a:solidFill>
                <a:latin typeface="Myriad Pro"/>
              </a:rPr>
              <a:t>AO1 (knowledge)</a:t>
            </a:r>
            <a:r>
              <a:rPr lang="en-GB" sz="1600" dirty="0" smtClean="0">
                <a:latin typeface="Myriad Pro"/>
              </a:rPr>
              <a:t>, in this case for knowledge of human activity in the chosen coastal landscape. There are also </a:t>
            </a:r>
            <a:r>
              <a:rPr lang="en-GB" sz="1600" dirty="0" smtClean="0">
                <a:solidFill>
                  <a:schemeClr val="accent6"/>
                </a:solidFill>
                <a:latin typeface="Myriad Pro"/>
              </a:rPr>
              <a:t>AO2 (understanding) </a:t>
            </a:r>
            <a:r>
              <a:rPr lang="en-GB" sz="1600" dirty="0" smtClean="0">
                <a:latin typeface="Myriad Pro"/>
              </a:rPr>
              <a:t>marks for including information on how human activity has impacted the landscape.</a:t>
            </a:r>
          </a:p>
          <a:p>
            <a:pPr marL="0" indent="0">
              <a:buNone/>
            </a:pPr>
            <a:endParaRPr lang="en-GB" sz="1600" dirty="0">
              <a:latin typeface="Myriad Pro"/>
            </a:endParaRPr>
          </a:p>
          <a:p>
            <a:pPr marL="0" indent="0">
              <a:buNone/>
            </a:pPr>
            <a:r>
              <a:rPr lang="en-GB" sz="1600" dirty="0" smtClean="0">
                <a:latin typeface="Myriad Pro"/>
              </a:rPr>
              <a:t>‘Examine’ is </a:t>
            </a:r>
            <a:r>
              <a:rPr lang="en-GB" sz="1600" dirty="0">
                <a:latin typeface="Myriad Pro"/>
              </a:rPr>
              <a:t>a command term that automatically means </a:t>
            </a:r>
            <a:r>
              <a:rPr lang="en-GB" sz="1600" dirty="0" smtClean="0">
                <a:solidFill>
                  <a:srgbClr val="00B0F0"/>
                </a:solidFill>
                <a:latin typeface="Myriad Pro"/>
              </a:rPr>
              <a:t>AO3 (application) </a:t>
            </a:r>
            <a:r>
              <a:rPr lang="en-GB" sz="1600" dirty="0">
                <a:latin typeface="Myriad Pro"/>
              </a:rPr>
              <a:t>and </a:t>
            </a:r>
            <a:r>
              <a:rPr lang="en-GB" sz="1600" dirty="0" smtClean="0">
                <a:latin typeface="Myriad Pro"/>
              </a:rPr>
              <a:t>in this instance there are key words of ‘how far’ immediately after it. Students need to </a:t>
            </a:r>
            <a:r>
              <a:rPr lang="en-GB" sz="1600" dirty="0" smtClean="0">
                <a:solidFill>
                  <a:srgbClr val="00B0F0"/>
                </a:solidFill>
                <a:latin typeface="Myriad Pro"/>
              </a:rPr>
              <a:t>apply their knowledge and understanding </a:t>
            </a:r>
            <a:r>
              <a:rPr lang="en-GB" sz="1600" dirty="0" smtClean="0">
                <a:latin typeface="Myriad Pro"/>
              </a:rPr>
              <a:t>to </a:t>
            </a:r>
            <a:r>
              <a:rPr lang="en-GB" sz="1600" dirty="0" smtClean="0">
                <a:solidFill>
                  <a:srgbClr val="00B0F0"/>
                </a:solidFill>
                <a:latin typeface="Myriad Pro"/>
              </a:rPr>
              <a:t>evaluate</a:t>
            </a:r>
            <a:r>
              <a:rPr lang="en-GB" sz="1600" dirty="0" smtClean="0">
                <a:latin typeface="Myriad Pro"/>
              </a:rPr>
              <a:t> how far human activity has positively impacted the coastal landscape. The ‘how far’ element of the question means that students may want to discuss positive and negative impacts.</a:t>
            </a:r>
            <a:endParaRPr lang="en-GB" sz="1600" dirty="0">
              <a:latin typeface="Myriad Pro"/>
            </a:endParaRPr>
          </a:p>
          <a:p>
            <a:endParaRPr lang="en-GB" sz="1600" dirty="0">
              <a:latin typeface="Myriad Pro"/>
            </a:endParaRPr>
          </a:p>
          <a:p>
            <a:pPr marL="0" indent="0">
              <a:buNone/>
            </a:pPr>
            <a:r>
              <a:rPr lang="en-US" sz="1600" dirty="0" smtClean="0">
                <a:latin typeface="Myriad Pro"/>
              </a:rPr>
              <a:t>The </a:t>
            </a:r>
            <a:r>
              <a:rPr lang="en-US" sz="1600" dirty="0">
                <a:latin typeface="Myriad Pro"/>
              </a:rPr>
              <a:t>asterisk (</a:t>
            </a:r>
            <a:r>
              <a:rPr lang="en-US" sz="1600" b="1" dirty="0">
                <a:latin typeface="Myriad Pro"/>
              </a:rPr>
              <a:t>*</a:t>
            </a:r>
            <a:r>
              <a:rPr lang="en-US" sz="1600" dirty="0">
                <a:latin typeface="Myriad Pro"/>
              </a:rPr>
              <a:t>) shows that ‘Quality of extended response’ will be assessed in this </a:t>
            </a:r>
            <a:r>
              <a:rPr lang="en-US" sz="1600" dirty="0" smtClean="0">
                <a:latin typeface="Myriad Pro"/>
              </a:rPr>
              <a:t>question </a:t>
            </a:r>
            <a:r>
              <a:rPr lang="en-GB" sz="1600" dirty="0" smtClean="0">
                <a:latin typeface="Myriad Pro"/>
              </a:rPr>
              <a:t>– </a:t>
            </a:r>
            <a:r>
              <a:rPr lang="en-GB" sz="1600" dirty="0">
                <a:latin typeface="Myriad Pro"/>
              </a:rPr>
              <a:t>you can find out more about the Quality of Extended Response descriptors on slide 9</a:t>
            </a:r>
            <a:r>
              <a:rPr lang="en-US" sz="1600" dirty="0" smtClean="0">
                <a:latin typeface="Myriad Pro"/>
              </a:rPr>
              <a:t>.</a:t>
            </a:r>
            <a:endParaRPr lang="en-US" sz="1600" dirty="0">
              <a:latin typeface="Myriad Pro"/>
            </a:endParaRPr>
          </a:p>
          <a:p>
            <a:pPr marL="0" indent="0">
              <a:buNone/>
            </a:pPr>
            <a:endParaRPr lang="en-US" sz="1600" dirty="0">
              <a:latin typeface="Myriad Pro"/>
            </a:endParaRPr>
          </a:p>
          <a:p>
            <a:endParaRPr lang="en-GB" dirty="0">
              <a:latin typeface="Myriad Pro"/>
            </a:endParaRPr>
          </a:p>
        </p:txBody>
      </p:sp>
      <p:sp>
        <p:nvSpPr>
          <p:cNvPr id="4" name="Content Placeholder 2"/>
          <p:cNvSpPr txBox="1">
            <a:spLocks/>
          </p:cNvSpPr>
          <p:nvPr/>
        </p:nvSpPr>
        <p:spPr>
          <a:xfrm>
            <a:off x="550169" y="1196752"/>
            <a:ext cx="8229600" cy="1368152"/>
          </a:xfrm>
          <a:prstGeom prst="rect">
            <a:avLst/>
          </a:prstGeom>
          <a:ln>
            <a:solidFill>
              <a:schemeClr val="tx1"/>
            </a:solidFill>
          </a:ln>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b="1" dirty="0" smtClean="0">
                <a:solidFill>
                  <a:srgbClr val="FF0000"/>
                </a:solidFill>
                <a:latin typeface="Myriad Pro"/>
                <a:ea typeface="+mn-ea"/>
                <a:cs typeface="Arial" panose="020B0604020202020204" pitchFamily="34" charset="0"/>
              </a:rPr>
              <a:t>CASE </a:t>
            </a:r>
            <a:r>
              <a:rPr lang="en-US" sz="1400" b="1" dirty="0">
                <a:solidFill>
                  <a:srgbClr val="FF0000"/>
                </a:solidFill>
                <a:latin typeface="Myriad Pro"/>
                <a:ea typeface="+mn-ea"/>
                <a:cs typeface="Arial" panose="020B0604020202020204" pitchFamily="34" charset="0"/>
              </a:rPr>
              <a:t>STUDY – a UK coastal landscape</a:t>
            </a:r>
            <a:endParaRPr lang="en-GB" sz="1400" b="1" dirty="0">
              <a:solidFill>
                <a:srgbClr val="FF0000"/>
              </a:solidFill>
              <a:latin typeface="Myriad Pro"/>
              <a:ea typeface="+mn-ea"/>
              <a:cs typeface="Arial" panose="020B0604020202020204" pitchFamily="34" charset="0"/>
            </a:endParaRPr>
          </a:p>
          <a:p>
            <a:pPr marL="0" indent="0">
              <a:buNone/>
            </a:pPr>
            <a:r>
              <a:rPr lang="en-US" sz="1400" dirty="0">
                <a:solidFill>
                  <a:schemeClr val="tx1"/>
                </a:solidFill>
                <a:latin typeface="Myriad Pro"/>
                <a:ea typeface="+mn-ea"/>
                <a:cs typeface="Arial" panose="020B0604020202020204" pitchFamily="34" charset="0"/>
              </a:rPr>
              <a:t> </a:t>
            </a:r>
            <a:endParaRPr lang="en-GB" sz="1400" dirty="0">
              <a:solidFill>
                <a:schemeClr val="tx1"/>
              </a:solidFill>
              <a:latin typeface="Myriad Pro"/>
              <a:ea typeface="+mn-ea"/>
              <a:cs typeface="Arial" panose="020B0604020202020204" pitchFamily="34" charset="0"/>
            </a:endParaRPr>
          </a:p>
          <a:p>
            <a:pPr marL="0" indent="0">
              <a:buNone/>
            </a:pPr>
            <a:r>
              <a:rPr lang="en-US" sz="1400" dirty="0">
                <a:solidFill>
                  <a:schemeClr val="tx1"/>
                </a:solidFill>
                <a:latin typeface="Myriad Pro"/>
                <a:ea typeface="+mn-ea"/>
                <a:cs typeface="Arial" panose="020B0604020202020204" pitchFamily="34" charset="0"/>
              </a:rPr>
              <a:t>Name of coastal landscape area in the UK</a:t>
            </a:r>
            <a:endParaRPr lang="en-GB" sz="1400" dirty="0">
              <a:solidFill>
                <a:schemeClr val="tx1"/>
              </a:solidFill>
              <a:latin typeface="Myriad Pro"/>
              <a:ea typeface="+mn-ea"/>
              <a:cs typeface="Arial" panose="020B0604020202020204" pitchFamily="34" charset="0"/>
            </a:endParaRPr>
          </a:p>
          <a:p>
            <a:pPr marL="0" indent="0">
              <a:buNone/>
            </a:pPr>
            <a:r>
              <a:rPr lang="en-US" sz="1400" dirty="0">
                <a:solidFill>
                  <a:schemeClr val="tx1"/>
                </a:solidFill>
                <a:latin typeface="Myriad Pro"/>
                <a:ea typeface="+mn-ea"/>
                <a:cs typeface="Arial" panose="020B0604020202020204" pitchFamily="34" charset="0"/>
              </a:rPr>
              <a:t> </a:t>
            </a:r>
            <a:endParaRPr lang="en-GB" sz="1400" dirty="0">
              <a:solidFill>
                <a:schemeClr val="tx1"/>
              </a:solidFill>
              <a:latin typeface="Myriad Pro"/>
              <a:ea typeface="+mn-ea"/>
              <a:cs typeface="Arial" panose="020B0604020202020204" pitchFamily="34" charset="0"/>
            </a:endParaRPr>
          </a:p>
          <a:p>
            <a:pPr marL="0" indent="0">
              <a:buNone/>
            </a:pPr>
            <a:r>
              <a:rPr lang="en-US" sz="1400" dirty="0">
                <a:solidFill>
                  <a:srgbClr val="00B0F0"/>
                </a:solidFill>
                <a:latin typeface="Myriad Pro"/>
                <a:ea typeface="+mn-ea"/>
                <a:cs typeface="Arial" panose="020B0604020202020204" pitchFamily="34" charset="0"/>
              </a:rPr>
              <a:t>Examine </a:t>
            </a:r>
            <a:r>
              <a:rPr lang="en-US" sz="1400" u="sng" dirty="0">
                <a:solidFill>
                  <a:srgbClr val="00B0F0"/>
                </a:solidFill>
                <a:latin typeface="Myriad Pro"/>
                <a:ea typeface="+mn-ea"/>
                <a:cs typeface="Arial" panose="020B0604020202020204" pitchFamily="34" charset="0"/>
              </a:rPr>
              <a:t>how far</a:t>
            </a:r>
            <a:r>
              <a:rPr lang="en-US" sz="1400" dirty="0">
                <a:solidFill>
                  <a:srgbClr val="00B0F0"/>
                </a:solidFill>
                <a:latin typeface="Myriad Pro"/>
                <a:ea typeface="+mn-ea"/>
                <a:cs typeface="Arial" panose="020B0604020202020204" pitchFamily="34" charset="0"/>
              </a:rPr>
              <a:t> </a:t>
            </a:r>
            <a:r>
              <a:rPr lang="en-US" sz="1400" dirty="0">
                <a:solidFill>
                  <a:srgbClr val="FF0000"/>
                </a:solidFill>
                <a:latin typeface="Myriad Pro"/>
                <a:ea typeface="+mn-ea"/>
                <a:cs typeface="Arial" panose="020B0604020202020204" pitchFamily="34" charset="0"/>
              </a:rPr>
              <a:t>human activity </a:t>
            </a:r>
            <a:r>
              <a:rPr lang="en-US" sz="1400" dirty="0">
                <a:solidFill>
                  <a:schemeClr val="tx1"/>
                </a:solidFill>
                <a:latin typeface="Myriad Pro"/>
                <a:ea typeface="+mn-ea"/>
                <a:cs typeface="Arial" panose="020B0604020202020204" pitchFamily="34" charset="0"/>
              </a:rPr>
              <a:t>has </a:t>
            </a:r>
            <a:r>
              <a:rPr lang="en-US" sz="1400" u="sng" dirty="0">
                <a:solidFill>
                  <a:schemeClr val="tx1"/>
                </a:solidFill>
                <a:latin typeface="Myriad Pro"/>
                <a:ea typeface="+mn-ea"/>
                <a:cs typeface="Arial" panose="020B0604020202020204" pitchFamily="34" charset="0"/>
              </a:rPr>
              <a:t>positively</a:t>
            </a:r>
            <a:r>
              <a:rPr lang="en-US" sz="1400" dirty="0">
                <a:solidFill>
                  <a:schemeClr val="accent6"/>
                </a:solidFill>
                <a:latin typeface="Myriad Pro"/>
                <a:ea typeface="+mn-ea"/>
                <a:cs typeface="Arial" panose="020B0604020202020204" pitchFamily="34" charset="0"/>
              </a:rPr>
              <a:t> impacted </a:t>
            </a:r>
            <a:r>
              <a:rPr lang="en-US" sz="1400" dirty="0">
                <a:solidFill>
                  <a:schemeClr val="tx1"/>
                </a:solidFill>
                <a:latin typeface="Myriad Pro"/>
                <a:ea typeface="+mn-ea"/>
                <a:cs typeface="Arial" panose="020B0604020202020204" pitchFamily="34" charset="0"/>
              </a:rPr>
              <a:t>the </a:t>
            </a:r>
            <a:r>
              <a:rPr lang="en-US" sz="1400" dirty="0">
                <a:solidFill>
                  <a:srgbClr val="FF0000"/>
                </a:solidFill>
                <a:latin typeface="Myriad Pro"/>
                <a:ea typeface="+mn-ea"/>
                <a:cs typeface="Arial" panose="020B0604020202020204" pitchFamily="34" charset="0"/>
              </a:rPr>
              <a:t>coastal landscape in your chosen area</a:t>
            </a:r>
            <a:r>
              <a:rPr lang="en-US" sz="1400" dirty="0">
                <a:solidFill>
                  <a:schemeClr val="tx1"/>
                </a:solidFill>
                <a:latin typeface="Myriad Pro"/>
                <a:ea typeface="+mn-ea"/>
                <a:cs typeface="Arial" panose="020B0604020202020204" pitchFamily="34" charset="0"/>
              </a:rPr>
              <a:t>.</a:t>
            </a:r>
            <a:endParaRPr lang="en-GB" sz="1400" dirty="0">
              <a:solidFill>
                <a:schemeClr val="tx1"/>
              </a:solidFill>
              <a:latin typeface="Myriad Pro"/>
              <a:ea typeface="+mn-ea"/>
              <a:cs typeface="Arial" panose="020B0604020202020204" pitchFamily="34" charset="0"/>
            </a:endParaRPr>
          </a:p>
          <a:p>
            <a:pPr marL="0" indent="0">
              <a:buFont typeface="Arial" panose="020B0604020202020204" pitchFamily="34" charset="0"/>
              <a:buNone/>
            </a:pPr>
            <a:endParaRPr lang="en-GB" sz="900" dirty="0"/>
          </a:p>
        </p:txBody>
      </p:sp>
    </p:spTree>
    <p:extLst>
      <p:ext uri="{BB962C8B-B14F-4D97-AF65-F5344CB8AC3E}">
        <p14:creationId xmlns:p14="http://schemas.microsoft.com/office/powerpoint/2010/main" val="3828389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Autofit/>
          </a:bodyPr>
          <a:lstStyle/>
          <a:p>
            <a:r>
              <a:rPr lang="en-GB" dirty="0"/>
              <a:t>Question </a:t>
            </a:r>
            <a:r>
              <a:rPr lang="en-GB" dirty="0" smtClean="0"/>
              <a:t>1(d)* – </a:t>
            </a:r>
            <a:r>
              <a:rPr lang="en-GB" dirty="0"/>
              <a:t>The mark scheme</a:t>
            </a:r>
          </a:p>
        </p:txBody>
      </p:sp>
      <p:sp>
        <p:nvSpPr>
          <p:cNvPr id="3" name="Content Placeholder 2"/>
          <p:cNvSpPr>
            <a:spLocks noGrp="1"/>
          </p:cNvSpPr>
          <p:nvPr>
            <p:ph idx="4294967295"/>
          </p:nvPr>
        </p:nvSpPr>
        <p:spPr>
          <a:xfrm>
            <a:off x="186826" y="1052736"/>
            <a:ext cx="8699500" cy="4454525"/>
          </a:xfrm>
        </p:spPr>
        <p:txBody>
          <a:bodyPr>
            <a:normAutofit/>
          </a:bodyPr>
          <a:lstStyle/>
          <a:p>
            <a:pPr marL="0" indent="0">
              <a:buNone/>
            </a:pPr>
            <a:r>
              <a:rPr lang="en-GB" sz="1400" b="1" dirty="0">
                <a:solidFill>
                  <a:srgbClr val="1F224E"/>
                </a:solidFill>
                <a:latin typeface="Myriad Pro" charset="0"/>
                <a:ea typeface="Myriad Pro" charset="0"/>
                <a:cs typeface="Myriad Pro" charset="0"/>
              </a:rPr>
              <a:t>Level 3 (6–8 marks)</a:t>
            </a:r>
          </a:p>
          <a:p>
            <a:pPr marL="0" indent="0">
              <a:buNone/>
            </a:pPr>
            <a:r>
              <a:rPr lang="en-US" sz="1400" dirty="0">
                <a:solidFill>
                  <a:srgbClr val="1F224E"/>
                </a:solidFill>
                <a:latin typeface="Myriad Pro" charset="0"/>
                <a:ea typeface="Myriad Pro" charset="0"/>
                <a:cs typeface="Myriad Pro" charset="0"/>
              </a:rPr>
              <a:t>An answer at this level demonstrates </a:t>
            </a:r>
            <a:r>
              <a:rPr lang="en-US" sz="1400" b="1" dirty="0">
                <a:solidFill>
                  <a:srgbClr val="1F224E"/>
                </a:solidFill>
                <a:latin typeface="Myriad Pro" charset="0"/>
                <a:ea typeface="Myriad Pro" charset="0"/>
                <a:cs typeface="Myriad Pro" charset="0"/>
              </a:rPr>
              <a:t>reasonable</a:t>
            </a:r>
            <a:r>
              <a:rPr lang="en-US" sz="1400" dirty="0">
                <a:solidFill>
                  <a:srgbClr val="1F224E"/>
                </a:solidFill>
                <a:latin typeface="Myriad Pro" charset="0"/>
                <a:ea typeface="Myriad Pro" charset="0"/>
                <a:cs typeface="Myriad Pro" charset="0"/>
              </a:rPr>
              <a:t> </a:t>
            </a:r>
            <a:r>
              <a:rPr lang="en-US" sz="1400" dirty="0">
                <a:solidFill>
                  <a:srgbClr val="FF0000"/>
                </a:solidFill>
                <a:latin typeface="Myriad Pro" charset="0"/>
                <a:ea typeface="Myriad Pro" charset="0"/>
                <a:cs typeface="Myriad Pro" charset="0"/>
              </a:rPr>
              <a:t>knowledge</a:t>
            </a:r>
            <a:r>
              <a:rPr lang="en-US" sz="1400" dirty="0">
                <a:solidFill>
                  <a:srgbClr val="1F224E"/>
                </a:solidFill>
                <a:latin typeface="Myriad Pro" charset="0"/>
                <a:ea typeface="Myriad Pro" charset="0"/>
                <a:cs typeface="Myriad Pro" charset="0"/>
              </a:rPr>
              <a:t> of human activity at the chosen coastal landscape </a:t>
            </a:r>
            <a:r>
              <a:rPr lang="en-US" sz="1400" dirty="0">
                <a:solidFill>
                  <a:srgbClr val="FF0000"/>
                </a:solidFill>
                <a:latin typeface="Myriad Pro" charset="0"/>
                <a:ea typeface="Myriad Pro" charset="0"/>
                <a:cs typeface="Myriad Pro" charset="0"/>
              </a:rPr>
              <a:t>(AO1)</a:t>
            </a:r>
            <a:r>
              <a:rPr lang="en-US" sz="1400" dirty="0">
                <a:solidFill>
                  <a:srgbClr val="1F224E"/>
                </a:solidFill>
                <a:latin typeface="Myriad Pro" charset="0"/>
                <a:ea typeface="Myriad Pro" charset="0"/>
                <a:cs typeface="Myriad Pro" charset="0"/>
              </a:rPr>
              <a:t> with </a:t>
            </a:r>
            <a:r>
              <a:rPr lang="en-US" sz="1400" b="1" dirty="0">
                <a:solidFill>
                  <a:srgbClr val="1F224E"/>
                </a:solidFill>
                <a:latin typeface="Myriad Pro" charset="0"/>
                <a:ea typeface="Myriad Pro" charset="0"/>
                <a:cs typeface="Myriad Pro" charset="0"/>
              </a:rPr>
              <a:t>reasonable</a:t>
            </a:r>
            <a:r>
              <a:rPr lang="en-US" sz="1400" dirty="0">
                <a:solidFill>
                  <a:srgbClr val="1F224E"/>
                </a:solidFill>
                <a:latin typeface="Myriad Pro" charset="0"/>
                <a:ea typeface="Myriad Pro" charset="0"/>
                <a:cs typeface="Myriad Pro" charset="0"/>
              </a:rPr>
              <a:t> </a:t>
            </a:r>
            <a:r>
              <a:rPr lang="en-US" sz="1400" dirty="0">
                <a:solidFill>
                  <a:schemeClr val="accent6"/>
                </a:solidFill>
                <a:latin typeface="Myriad Pro" charset="0"/>
                <a:ea typeface="Myriad Pro" charset="0"/>
                <a:cs typeface="Myriad Pro" charset="0"/>
              </a:rPr>
              <a:t>understanding</a:t>
            </a:r>
            <a:r>
              <a:rPr lang="en-US" sz="1400" dirty="0">
                <a:solidFill>
                  <a:srgbClr val="1F224E"/>
                </a:solidFill>
                <a:latin typeface="Myriad Pro" charset="0"/>
                <a:ea typeface="Myriad Pro" charset="0"/>
                <a:cs typeface="Myriad Pro" charset="0"/>
              </a:rPr>
              <a:t> of how human activity has impacted the landscape </a:t>
            </a:r>
            <a:r>
              <a:rPr lang="en-US" sz="1400" dirty="0">
                <a:solidFill>
                  <a:schemeClr val="accent6"/>
                </a:solidFill>
                <a:latin typeface="Myriad Pro" charset="0"/>
                <a:ea typeface="Myriad Pro" charset="0"/>
                <a:cs typeface="Myriad Pro" charset="0"/>
              </a:rPr>
              <a:t>(AO2)</a:t>
            </a:r>
            <a:r>
              <a:rPr lang="en-US" sz="1400" dirty="0">
                <a:solidFill>
                  <a:srgbClr val="1F224E"/>
                </a:solidFill>
                <a:latin typeface="Myriad Pro" charset="0"/>
                <a:ea typeface="Myriad Pro" charset="0"/>
                <a:cs typeface="Myriad Pro" charset="0"/>
              </a:rPr>
              <a:t>. There is a </a:t>
            </a:r>
            <a:r>
              <a:rPr lang="en-US" sz="1400" b="1" dirty="0">
                <a:solidFill>
                  <a:srgbClr val="1F224E"/>
                </a:solidFill>
                <a:latin typeface="Myriad Pro" charset="0"/>
                <a:ea typeface="Myriad Pro" charset="0"/>
                <a:cs typeface="Myriad Pro" charset="0"/>
              </a:rPr>
              <a:t>thorough</a:t>
            </a:r>
            <a:r>
              <a:rPr lang="en-US" sz="1400" dirty="0">
                <a:solidFill>
                  <a:srgbClr val="1F224E"/>
                </a:solidFill>
                <a:latin typeface="Myriad Pro" charset="0"/>
                <a:ea typeface="Myriad Pro" charset="0"/>
                <a:cs typeface="Myriad Pro" charset="0"/>
              </a:rPr>
              <a:t> </a:t>
            </a:r>
            <a:r>
              <a:rPr lang="en-US" sz="1400" dirty="0">
                <a:solidFill>
                  <a:srgbClr val="00B0F0"/>
                </a:solidFill>
                <a:latin typeface="Myriad Pro" charset="0"/>
                <a:ea typeface="Myriad Pro" charset="0"/>
                <a:cs typeface="Myriad Pro" charset="0"/>
              </a:rPr>
              <a:t>evaluation</a:t>
            </a:r>
            <a:r>
              <a:rPr lang="en-US" sz="1400" dirty="0">
                <a:solidFill>
                  <a:srgbClr val="1F224E"/>
                </a:solidFill>
                <a:latin typeface="Myriad Pro" charset="0"/>
                <a:ea typeface="Myriad Pro" charset="0"/>
                <a:cs typeface="Myriad Pro" charset="0"/>
              </a:rPr>
              <a:t> of how far human activity has positively impacted the coastal landscape </a:t>
            </a:r>
            <a:r>
              <a:rPr lang="en-US" sz="1400" dirty="0">
                <a:solidFill>
                  <a:srgbClr val="00B0F0"/>
                </a:solidFill>
                <a:latin typeface="Myriad Pro" charset="0"/>
                <a:ea typeface="Myriad Pro" charset="0"/>
                <a:cs typeface="Myriad Pro" charset="0"/>
              </a:rPr>
              <a:t>(AO3</a:t>
            </a:r>
            <a:r>
              <a:rPr lang="en-US" sz="1400" dirty="0" smtClean="0">
                <a:solidFill>
                  <a:srgbClr val="00B0F0"/>
                </a:solidFill>
                <a:latin typeface="Myriad Pro" charset="0"/>
                <a:ea typeface="Myriad Pro" charset="0"/>
                <a:cs typeface="Myriad Pro" charset="0"/>
              </a:rPr>
              <a:t>).</a:t>
            </a:r>
            <a:endParaRPr lang="en-GB" sz="1400" dirty="0">
              <a:solidFill>
                <a:srgbClr val="00B0F0"/>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 </a:t>
            </a:r>
          </a:p>
          <a:p>
            <a:pPr marL="0" indent="0">
              <a:buNone/>
            </a:pPr>
            <a:r>
              <a:rPr lang="en-US" sz="1400" dirty="0">
                <a:solidFill>
                  <a:srgbClr val="1F224E"/>
                </a:solidFill>
                <a:latin typeface="Myriad Pro" charset="0"/>
                <a:ea typeface="Myriad Pro" charset="0"/>
                <a:cs typeface="Myriad Pro" charset="0"/>
              </a:rPr>
              <a:t>This will be shown by including </a:t>
            </a:r>
            <a:r>
              <a:rPr lang="en-US" sz="1400" b="1" dirty="0">
                <a:solidFill>
                  <a:srgbClr val="1F224E"/>
                </a:solidFill>
                <a:latin typeface="Myriad Pro" charset="0"/>
                <a:ea typeface="Myriad Pro" charset="0"/>
                <a:cs typeface="Myriad Pro" charset="0"/>
              </a:rPr>
              <a:t>well-developed </a:t>
            </a:r>
            <a:r>
              <a:rPr lang="en-US" sz="1400" dirty="0">
                <a:solidFill>
                  <a:srgbClr val="1F224E"/>
                </a:solidFill>
                <a:latin typeface="Myriad Pro" charset="0"/>
                <a:ea typeface="Myriad Pro" charset="0"/>
                <a:cs typeface="Myriad Pro" charset="0"/>
              </a:rPr>
              <a:t>ideas about the impacts of human activity on the landscape and the answer must also include </a:t>
            </a:r>
            <a:r>
              <a:rPr lang="en-US" sz="1400" b="1" dirty="0">
                <a:solidFill>
                  <a:srgbClr val="1F224E"/>
                </a:solidFill>
                <a:latin typeface="Myriad Pro" charset="0"/>
                <a:ea typeface="Myriad Pro" charset="0"/>
                <a:cs typeface="Myriad Pro" charset="0"/>
              </a:rPr>
              <a:t>place-specific details </a:t>
            </a:r>
            <a:r>
              <a:rPr lang="en-US" sz="1400" dirty="0">
                <a:solidFill>
                  <a:srgbClr val="1F224E"/>
                </a:solidFill>
                <a:latin typeface="Myriad Pro" charset="0"/>
                <a:ea typeface="Myriad Pro" charset="0"/>
                <a:cs typeface="Myriad Pro" charset="0"/>
              </a:rPr>
              <a:t>of the distinctive landscape. Amount of relevant </a:t>
            </a:r>
            <a:r>
              <a:rPr lang="en-US" sz="1400" dirty="0" smtClean="0">
                <a:solidFill>
                  <a:srgbClr val="1F224E"/>
                </a:solidFill>
                <a:latin typeface="Myriad Pro" charset="0"/>
                <a:ea typeface="Myriad Pro" charset="0"/>
                <a:cs typeface="Myriad Pro" charset="0"/>
              </a:rPr>
              <a:t>place-specific </a:t>
            </a:r>
            <a:r>
              <a:rPr lang="en-US" sz="1400" dirty="0">
                <a:solidFill>
                  <a:srgbClr val="1F224E"/>
                </a:solidFill>
                <a:latin typeface="Myriad Pro" charset="0"/>
                <a:ea typeface="Myriad Pro" charset="0"/>
                <a:cs typeface="Myriad Pro" charset="0"/>
              </a:rPr>
              <a:t>detail determines credit within level.</a:t>
            </a:r>
            <a:endParaRPr lang="en-GB" sz="1400" dirty="0">
              <a:solidFill>
                <a:srgbClr val="1F224E"/>
              </a:solidFill>
              <a:latin typeface="Myriad Pro" charset="0"/>
              <a:ea typeface="Myriad Pro" charset="0"/>
              <a:cs typeface="Myriad Pro" charset="0"/>
            </a:endParaRPr>
          </a:p>
          <a:p>
            <a:endParaRPr lang="en-GB" sz="1400" dirty="0">
              <a:solidFill>
                <a:srgbClr val="1F224E"/>
              </a:solidFill>
              <a:latin typeface="Myriad Pro" charset="0"/>
              <a:ea typeface="Myriad Pro" charset="0"/>
              <a:cs typeface="Myriad Pro" charset="0"/>
            </a:endParaRPr>
          </a:p>
          <a:p>
            <a:pPr marL="0" indent="0">
              <a:buNone/>
            </a:pPr>
            <a:r>
              <a:rPr lang="en-GB" sz="1400" b="1" dirty="0">
                <a:solidFill>
                  <a:srgbClr val="1F224E"/>
                </a:solidFill>
                <a:latin typeface="Myriad Pro" charset="0"/>
                <a:ea typeface="Myriad Pro" charset="0"/>
                <a:cs typeface="Myriad Pro" charset="0"/>
              </a:rPr>
              <a:t>Level 2 (3–5 marks) </a:t>
            </a:r>
            <a:r>
              <a:rPr lang="en-GB" sz="1400" dirty="0">
                <a:solidFill>
                  <a:srgbClr val="1F224E"/>
                </a:solidFill>
                <a:latin typeface="Myriad Pro" charset="0"/>
                <a:ea typeface="Myriad Pro" charset="0"/>
                <a:cs typeface="Myriad Pro" charset="0"/>
              </a:rPr>
              <a:t>looks for the same focuses in answers but with </a:t>
            </a:r>
            <a:r>
              <a:rPr lang="en-GB" sz="1400" b="1" dirty="0">
                <a:solidFill>
                  <a:srgbClr val="1F224E"/>
                </a:solidFill>
                <a:latin typeface="Myriad Pro" charset="0"/>
                <a:ea typeface="Myriad Pro" charset="0"/>
                <a:cs typeface="Myriad Pro" charset="0"/>
              </a:rPr>
              <a:t>reasonable</a:t>
            </a:r>
            <a:r>
              <a:rPr lang="en-GB" sz="1400" dirty="0">
                <a:solidFill>
                  <a:srgbClr val="1F224E"/>
                </a:solidFill>
                <a:latin typeface="Myriad Pro" charset="0"/>
                <a:ea typeface="Myriad Pro" charset="0"/>
                <a:cs typeface="Myriad Pro" charset="0"/>
              </a:rPr>
              <a:t> </a:t>
            </a:r>
            <a:r>
              <a:rPr lang="en-GB" sz="1400" dirty="0" smtClean="0">
                <a:solidFill>
                  <a:srgbClr val="FF0000"/>
                </a:solidFill>
                <a:latin typeface="Myriad Pro" charset="0"/>
                <a:ea typeface="Myriad Pro" charset="0"/>
                <a:cs typeface="Myriad Pro" charset="0"/>
              </a:rPr>
              <a:t>knowledge</a:t>
            </a:r>
            <a:r>
              <a:rPr lang="en-GB" sz="1400" dirty="0" smtClean="0">
                <a:solidFill>
                  <a:srgbClr val="1F224E"/>
                </a:solidFill>
                <a:latin typeface="Myriad Pro" charset="0"/>
                <a:ea typeface="Myriad Pro" charset="0"/>
                <a:cs typeface="Myriad Pro" charset="0"/>
              </a:rPr>
              <a:t> and </a:t>
            </a:r>
            <a:r>
              <a:rPr lang="en-GB" sz="1400" dirty="0" smtClean="0">
                <a:solidFill>
                  <a:srgbClr val="00B0F0"/>
                </a:solidFill>
                <a:latin typeface="Myriad Pro" charset="0"/>
                <a:ea typeface="Myriad Pro" charset="0"/>
                <a:cs typeface="Myriad Pro" charset="0"/>
              </a:rPr>
              <a:t>evaluation</a:t>
            </a:r>
            <a:r>
              <a:rPr lang="en-GB" sz="1400" dirty="0" smtClean="0">
                <a:solidFill>
                  <a:srgbClr val="1F224E"/>
                </a:solidFill>
                <a:latin typeface="Myriad Pro" charset="0"/>
                <a:ea typeface="Myriad Pro" charset="0"/>
                <a:cs typeface="Myriad Pro" charset="0"/>
              </a:rPr>
              <a:t> but only </a:t>
            </a:r>
            <a:r>
              <a:rPr lang="en-GB" sz="1400" b="1" dirty="0" smtClean="0">
                <a:solidFill>
                  <a:srgbClr val="1F224E"/>
                </a:solidFill>
                <a:latin typeface="Myriad Pro" charset="0"/>
                <a:ea typeface="Myriad Pro" charset="0"/>
                <a:cs typeface="Myriad Pro" charset="0"/>
              </a:rPr>
              <a:t>basic</a:t>
            </a:r>
            <a:r>
              <a:rPr lang="en-GB" sz="1400" dirty="0" smtClean="0">
                <a:solidFill>
                  <a:srgbClr val="1F224E"/>
                </a:solidFill>
                <a:latin typeface="Myriad Pro" charset="0"/>
                <a:ea typeface="Myriad Pro" charset="0"/>
                <a:cs typeface="Myriad Pro" charset="0"/>
              </a:rPr>
              <a:t> </a:t>
            </a:r>
            <a:r>
              <a:rPr lang="en-GB" sz="1400" dirty="0" smtClean="0">
                <a:solidFill>
                  <a:schemeClr val="accent6"/>
                </a:solidFill>
                <a:latin typeface="Myriad Pro" charset="0"/>
                <a:ea typeface="Myriad Pro" charset="0"/>
                <a:cs typeface="Myriad Pro" charset="0"/>
              </a:rPr>
              <a:t>understanding</a:t>
            </a:r>
            <a:r>
              <a:rPr lang="en-GB" sz="1400" dirty="0" smtClean="0">
                <a:solidFill>
                  <a:srgbClr val="1F224E"/>
                </a:solidFill>
                <a:latin typeface="Myriad Pro" charset="0"/>
                <a:ea typeface="Myriad Pro" charset="0"/>
                <a:cs typeface="Myriad Pro" charset="0"/>
              </a:rPr>
              <a:t> </a:t>
            </a:r>
            <a:r>
              <a:rPr lang="en-GB" sz="1400" dirty="0">
                <a:solidFill>
                  <a:srgbClr val="1F224E"/>
                </a:solidFill>
                <a:latin typeface="Myriad Pro" charset="0"/>
                <a:ea typeface="Myriad Pro" charset="0"/>
                <a:cs typeface="Myriad Pro" charset="0"/>
              </a:rPr>
              <a:t>through </a:t>
            </a:r>
            <a:r>
              <a:rPr lang="en-GB" sz="1400" b="1" dirty="0">
                <a:solidFill>
                  <a:srgbClr val="1F224E"/>
                </a:solidFill>
                <a:latin typeface="Myriad Pro" charset="0"/>
                <a:ea typeface="Myriad Pro" charset="0"/>
                <a:cs typeface="Myriad Pro" charset="0"/>
              </a:rPr>
              <a:t>developed</a:t>
            </a:r>
            <a:r>
              <a:rPr lang="en-GB" sz="1400" dirty="0">
                <a:solidFill>
                  <a:srgbClr val="1F224E"/>
                </a:solidFill>
                <a:latin typeface="Myriad Pro" charset="0"/>
                <a:ea typeface="Myriad Pro" charset="0"/>
                <a:cs typeface="Myriad Pro" charset="0"/>
              </a:rPr>
              <a:t> </a:t>
            </a:r>
            <a:r>
              <a:rPr lang="en-GB" sz="1400" dirty="0" smtClean="0">
                <a:solidFill>
                  <a:srgbClr val="1F224E"/>
                </a:solidFill>
                <a:latin typeface="Myriad Pro" charset="0"/>
                <a:ea typeface="Myriad Pro" charset="0"/>
                <a:cs typeface="Myriad Pro" charset="0"/>
              </a:rPr>
              <a:t>ideas with no </a:t>
            </a:r>
            <a:r>
              <a:rPr lang="en-GB" sz="1400" b="1" dirty="0" smtClean="0">
                <a:solidFill>
                  <a:srgbClr val="1F224E"/>
                </a:solidFill>
                <a:latin typeface="Myriad Pro" charset="0"/>
                <a:ea typeface="Myriad Pro" charset="0"/>
                <a:cs typeface="Myriad Pro" charset="0"/>
              </a:rPr>
              <a:t>place-specific detail </a:t>
            </a:r>
            <a:r>
              <a:rPr lang="en-GB" sz="1400" dirty="0" smtClean="0">
                <a:solidFill>
                  <a:srgbClr val="1F224E"/>
                </a:solidFill>
                <a:latin typeface="Myriad Pro" charset="0"/>
                <a:ea typeface="Myriad Pro" charset="0"/>
                <a:cs typeface="Myriad Pro" charset="0"/>
              </a:rPr>
              <a:t>credited up to middle of the level.</a:t>
            </a:r>
            <a:endParaRPr lang="en-GB" sz="1400" dirty="0">
              <a:solidFill>
                <a:srgbClr val="1F224E"/>
              </a:solidFill>
              <a:latin typeface="Myriad Pro" charset="0"/>
              <a:ea typeface="Myriad Pro" charset="0"/>
              <a:cs typeface="Myriad Pro" charset="0"/>
            </a:endParaRPr>
          </a:p>
          <a:p>
            <a:endParaRPr lang="en-GB" sz="1400" dirty="0">
              <a:solidFill>
                <a:srgbClr val="1F224E"/>
              </a:solidFill>
              <a:latin typeface="Myriad Pro" charset="0"/>
              <a:ea typeface="Myriad Pro" charset="0"/>
              <a:cs typeface="Myriad Pro" charset="0"/>
            </a:endParaRPr>
          </a:p>
          <a:p>
            <a:pPr marL="0" indent="0">
              <a:buNone/>
            </a:pPr>
            <a:r>
              <a:rPr lang="en-GB" sz="1400" b="1" dirty="0">
                <a:solidFill>
                  <a:srgbClr val="1F224E"/>
                </a:solidFill>
                <a:latin typeface="Myriad Pro" charset="0"/>
                <a:ea typeface="Myriad Pro" charset="0"/>
                <a:cs typeface="Myriad Pro" charset="0"/>
              </a:rPr>
              <a:t>Level 1 (1–2 marks) </a:t>
            </a:r>
            <a:r>
              <a:rPr lang="en-GB" sz="1400" dirty="0">
                <a:solidFill>
                  <a:srgbClr val="1F224E"/>
                </a:solidFill>
                <a:latin typeface="Myriad Pro" charset="0"/>
                <a:ea typeface="Myriad Pro" charset="0"/>
                <a:cs typeface="Myriad Pro" charset="0"/>
              </a:rPr>
              <a:t>looks for the same focuses in answers but with </a:t>
            </a:r>
            <a:r>
              <a:rPr lang="en-GB" sz="1400" b="1" dirty="0" smtClean="0">
                <a:solidFill>
                  <a:srgbClr val="1F224E"/>
                </a:solidFill>
                <a:latin typeface="Myriad Pro" charset="0"/>
                <a:ea typeface="Myriad Pro" charset="0"/>
                <a:cs typeface="Myriad Pro" charset="0"/>
              </a:rPr>
              <a:t>basic</a:t>
            </a:r>
            <a:r>
              <a:rPr lang="en-GB" sz="1400" dirty="0" smtClean="0">
                <a:solidFill>
                  <a:srgbClr val="1F224E"/>
                </a:solidFill>
                <a:latin typeface="Myriad Pro" charset="0"/>
                <a:ea typeface="Myriad Pro" charset="0"/>
                <a:cs typeface="Myriad Pro" charset="0"/>
              </a:rPr>
              <a:t> </a:t>
            </a:r>
            <a:r>
              <a:rPr lang="en-GB" sz="1400" dirty="0" smtClean="0">
                <a:solidFill>
                  <a:srgbClr val="FF0000"/>
                </a:solidFill>
                <a:latin typeface="Myriad Pro" charset="0"/>
                <a:ea typeface="Myriad Pro" charset="0"/>
                <a:cs typeface="Myriad Pro" charset="0"/>
              </a:rPr>
              <a:t>knowledge</a:t>
            </a:r>
            <a:r>
              <a:rPr lang="en-GB" sz="1400" dirty="0" smtClean="0">
                <a:solidFill>
                  <a:srgbClr val="1F224E"/>
                </a:solidFill>
                <a:latin typeface="Myriad Pro" charset="0"/>
                <a:ea typeface="Myriad Pro" charset="0"/>
                <a:cs typeface="Myriad Pro" charset="0"/>
              </a:rPr>
              <a:t>, </a:t>
            </a:r>
            <a:r>
              <a:rPr lang="en-GB" sz="1400" dirty="0" smtClean="0">
                <a:solidFill>
                  <a:schemeClr val="accent6"/>
                </a:solidFill>
                <a:latin typeface="Myriad Pro" charset="0"/>
                <a:ea typeface="Myriad Pro" charset="0"/>
                <a:cs typeface="Myriad Pro" charset="0"/>
              </a:rPr>
              <a:t>understanding</a:t>
            </a:r>
            <a:r>
              <a:rPr lang="en-GB" sz="1400" dirty="0" smtClean="0">
                <a:solidFill>
                  <a:srgbClr val="1F224E"/>
                </a:solidFill>
                <a:latin typeface="Myriad Pro" charset="0"/>
                <a:ea typeface="Myriad Pro" charset="0"/>
                <a:cs typeface="Myriad Pro" charset="0"/>
              </a:rPr>
              <a:t> and </a:t>
            </a:r>
            <a:r>
              <a:rPr lang="en-GB" sz="1400" dirty="0" smtClean="0">
                <a:solidFill>
                  <a:srgbClr val="00B0F0"/>
                </a:solidFill>
                <a:latin typeface="Myriad Pro" charset="0"/>
                <a:ea typeface="Myriad Pro" charset="0"/>
                <a:cs typeface="Myriad Pro" charset="0"/>
              </a:rPr>
              <a:t>evaluation</a:t>
            </a:r>
            <a:r>
              <a:rPr lang="en-GB" sz="1400" dirty="0" smtClean="0">
                <a:solidFill>
                  <a:srgbClr val="1F224E"/>
                </a:solidFill>
                <a:latin typeface="Myriad Pro" charset="0"/>
                <a:ea typeface="Myriad Pro" charset="0"/>
                <a:cs typeface="Myriad Pro" charset="0"/>
              </a:rPr>
              <a:t> through </a:t>
            </a:r>
            <a:r>
              <a:rPr lang="en-GB" sz="1400" b="1" dirty="0" smtClean="0">
                <a:solidFill>
                  <a:srgbClr val="1F224E"/>
                </a:solidFill>
                <a:latin typeface="Myriad Pro" charset="0"/>
                <a:ea typeface="Myriad Pro" charset="0"/>
                <a:cs typeface="Myriad Pro" charset="0"/>
              </a:rPr>
              <a:t>simple</a:t>
            </a:r>
            <a:r>
              <a:rPr lang="en-GB" sz="1400" dirty="0" smtClean="0">
                <a:solidFill>
                  <a:srgbClr val="1F224E"/>
                </a:solidFill>
                <a:latin typeface="Myriad Pro" charset="0"/>
                <a:ea typeface="Myriad Pro" charset="0"/>
                <a:cs typeface="Myriad Pro" charset="0"/>
              </a:rPr>
              <a:t> ideas.</a:t>
            </a:r>
            <a:endParaRPr lang="en-GB" sz="1400" dirty="0">
              <a:solidFill>
                <a:srgbClr val="1F224E"/>
              </a:solidFill>
              <a:latin typeface="Myriad Pro" charset="0"/>
              <a:ea typeface="Myriad Pro" charset="0"/>
              <a:cs typeface="Myriad Pro" charset="0"/>
            </a:endParaRPr>
          </a:p>
          <a:p>
            <a:endParaRPr lang="en-GB" sz="1400" dirty="0">
              <a:latin typeface="Myriad Pro"/>
            </a:endParaRPr>
          </a:p>
        </p:txBody>
      </p:sp>
      <p:sp>
        <p:nvSpPr>
          <p:cNvPr id="4" name="TextBox 3"/>
          <p:cNvSpPr txBox="1"/>
          <p:nvPr/>
        </p:nvSpPr>
        <p:spPr>
          <a:xfrm>
            <a:off x="2913137" y="5013176"/>
            <a:ext cx="5970510" cy="830997"/>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GB" sz="1600" dirty="0">
                <a:solidFill>
                  <a:srgbClr val="1F224E"/>
                </a:solidFill>
                <a:latin typeface="Myriad Pro" charset="0"/>
                <a:ea typeface="Myriad Pro" charset="0"/>
                <a:cs typeface="Myriad Pro" charset="0"/>
              </a:rPr>
              <a:t>‘Quality of extended response’ is assessed within each level – you can find out more about the Quality of Extended Response descriptors on slide 9.</a:t>
            </a:r>
            <a:endParaRPr lang="en-US" sz="16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900350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8229600" cy="1143000"/>
          </a:xfrm>
        </p:spPr>
        <p:txBody>
          <a:bodyPr/>
          <a:lstStyle/>
          <a:p>
            <a:r>
              <a:rPr lang="en-US" dirty="0" smtClean="0"/>
              <a:t>J383/01 Living in the UK today</a:t>
            </a:r>
            <a:endParaRPr lang="en-GB" dirty="0"/>
          </a:p>
        </p:txBody>
      </p:sp>
      <p:sp>
        <p:nvSpPr>
          <p:cNvPr id="5" name="Content Placeholder 4"/>
          <p:cNvSpPr>
            <a:spLocks noGrp="1"/>
          </p:cNvSpPr>
          <p:nvPr>
            <p:ph idx="1"/>
          </p:nvPr>
        </p:nvSpPr>
        <p:spPr>
          <a:xfrm>
            <a:off x="467544" y="1412776"/>
            <a:ext cx="8229600" cy="4104456"/>
          </a:xfrm>
        </p:spPr>
        <p:txBody>
          <a:bodyPr>
            <a:noAutofit/>
          </a:bodyPr>
          <a:lstStyle/>
          <a:p>
            <a:pPr marL="0" indent="0">
              <a:buNone/>
            </a:pPr>
            <a:r>
              <a:rPr lang="en-GB" sz="1600" dirty="0">
                <a:solidFill>
                  <a:srgbClr val="1F224E"/>
                </a:solidFill>
                <a:latin typeface="Myriad Pro" charset="0"/>
                <a:ea typeface="Myriad Pro" charset="0"/>
                <a:cs typeface="Myriad Pro" charset="0"/>
              </a:rPr>
              <a:t>Within the study of Living in the UK today learners get the opportunity to </a:t>
            </a:r>
            <a:r>
              <a:rPr lang="en-US" sz="1600" dirty="0">
                <a:solidFill>
                  <a:srgbClr val="1F224E"/>
                </a:solidFill>
                <a:latin typeface="Myriad Pro" charset="0"/>
                <a:ea typeface="Myriad Pro" charset="0"/>
                <a:cs typeface="Myriad Pro" charset="0"/>
              </a:rPr>
              <a:t>investigate the dynamic and diverse geography of the UK</a:t>
            </a:r>
            <a:r>
              <a:rPr lang="en-GB" sz="1600" dirty="0">
                <a:solidFill>
                  <a:srgbClr val="1F224E"/>
                </a:solidFill>
                <a:latin typeface="Myriad Pro" charset="0"/>
                <a:ea typeface="Myriad Pro" charset="0"/>
                <a:cs typeface="Myriad Pro" charset="0"/>
              </a:rPr>
              <a:t>.</a:t>
            </a:r>
          </a:p>
          <a:p>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There will be study of </a:t>
            </a:r>
            <a:r>
              <a:rPr lang="en-US" sz="1600" dirty="0">
                <a:solidFill>
                  <a:srgbClr val="1F224E"/>
                </a:solidFill>
                <a:latin typeface="Myriad Pro" charset="0"/>
                <a:ea typeface="Myriad Pro" charset="0"/>
                <a:cs typeface="Myriad Pro" charset="0"/>
              </a:rPr>
              <a:t>landscapes of the UK, the UK’s economic development and the people who live in the UK, and some of the environmental challenges that the country faces</a:t>
            </a:r>
            <a:r>
              <a:rPr lang="en-GB" sz="1600" dirty="0">
                <a:solidFill>
                  <a:srgbClr val="1F224E"/>
                </a:solidFill>
                <a:latin typeface="Myriad Pro" charset="0"/>
                <a:ea typeface="Myriad Pro" charset="0"/>
                <a:cs typeface="Myriad Pro" charset="0"/>
              </a:rPr>
              <a:t>.</a:t>
            </a:r>
          </a:p>
          <a:p>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But what will the assessments look like?</a:t>
            </a:r>
          </a:p>
          <a:p>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This guide will give you an understanding of the format and structure of the exam, an insight into the assessment objectives and a question by question explanation of the sample assessment for J383/01 Living in the UK today. This guide can also be used with your students to support revision.</a:t>
            </a:r>
          </a:p>
          <a:p>
            <a:endParaRPr lang="en-GB" sz="2000" dirty="0">
              <a:latin typeface="Myriad Pro"/>
            </a:endParaRPr>
          </a:p>
        </p:txBody>
      </p:sp>
    </p:spTree>
    <p:extLst>
      <p:ext uri="{BB962C8B-B14F-4D97-AF65-F5344CB8AC3E}">
        <p14:creationId xmlns:p14="http://schemas.microsoft.com/office/powerpoint/2010/main" val="1081007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Autofit/>
          </a:bodyPr>
          <a:lstStyle/>
          <a:p>
            <a:r>
              <a:rPr lang="en-GB" dirty="0"/>
              <a:t>Question </a:t>
            </a:r>
            <a:r>
              <a:rPr lang="en-GB" dirty="0" smtClean="0"/>
              <a:t>1(d)* </a:t>
            </a:r>
            <a:r>
              <a:rPr lang="en-GB" dirty="0"/>
              <a:t>– The mark scheme</a:t>
            </a:r>
          </a:p>
        </p:txBody>
      </p:sp>
      <p:sp>
        <p:nvSpPr>
          <p:cNvPr id="3" name="Content Placeholder 2"/>
          <p:cNvSpPr>
            <a:spLocks noGrp="1"/>
          </p:cNvSpPr>
          <p:nvPr>
            <p:ph idx="4294967295"/>
          </p:nvPr>
        </p:nvSpPr>
        <p:spPr>
          <a:xfrm>
            <a:off x="222249" y="908720"/>
            <a:ext cx="8699500" cy="4454525"/>
          </a:xfrm>
        </p:spPr>
        <p:txBody>
          <a:bodyPr/>
          <a:lstStyle/>
          <a:p>
            <a:pPr marL="0" indent="0">
              <a:buNone/>
            </a:pPr>
            <a:r>
              <a:rPr lang="en-GB" sz="1200" dirty="0" smtClean="0">
                <a:solidFill>
                  <a:srgbClr val="1F224E"/>
                </a:solidFill>
                <a:latin typeface="Myriad Pro" charset="0"/>
                <a:ea typeface="Myriad Pro" charset="0"/>
                <a:cs typeface="Myriad Pro" charset="0"/>
              </a:rPr>
              <a:t>The case study studied by students will determine what area is used in their responses – case studies will vary between schools and as long as the case study meets the specification criteria (and therefore can be used to answer this question) then it is an appropriate case study. </a:t>
            </a:r>
          </a:p>
          <a:p>
            <a:pPr marL="0" indent="0">
              <a:buNone/>
            </a:pPr>
            <a:endParaRPr lang="en-GB" sz="1200" dirty="0" smtClean="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Human activity which could be studied might include (but is not restricted to) tourism, footpath trampling, sport, industry and coastal management strategies (e.g. </a:t>
            </a:r>
            <a:r>
              <a:rPr lang="en-GB" sz="1200" dirty="0" err="1" smtClean="0">
                <a:solidFill>
                  <a:srgbClr val="1F224E"/>
                </a:solidFill>
                <a:latin typeface="Myriad Pro" charset="0"/>
                <a:ea typeface="Myriad Pro" charset="0"/>
                <a:cs typeface="Myriad Pro" charset="0"/>
              </a:rPr>
              <a:t>groynes</a:t>
            </a:r>
            <a:r>
              <a:rPr lang="en-GB" sz="1200" dirty="0" smtClean="0">
                <a:solidFill>
                  <a:srgbClr val="1F224E"/>
                </a:solidFill>
                <a:latin typeface="Myriad Pro" charset="0"/>
                <a:ea typeface="Myriad Pro" charset="0"/>
                <a:cs typeface="Myriad Pro" charset="0"/>
              </a:rPr>
              <a:t>, off-shore reef, sea wall, gabions, beach nourishment, rip rap and rock armour).</a:t>
            </a:r>
            <a:endParaRPr lang="en-GB" sz="1200" dirty="0">
              <a:solidFill>
                <a:srgbClr val="1F224E"/>
              </a:solidFill>
              <a:latin typeface="Myriad Pro" charset="0"/>
              <a:ea typeface="Myriad Pro" charset="0"/>
              <a:cs typeface="Myriad Pro" charset="0"/>
            </a:endParaRPr>
          </a:p>
          <a:p>
            <a:endParaRPr lang="en-GB" dirty="0">
              <a:latin typeface="Myriad Pro"/>
            </a:endParaRPr>
          </a:p>
        </p:txBody>
      </p:sp>
      <p:sp>
        <p:nvSpPr>
          <p:cNvPr id="4" name="TextBox 3"/>
          <p:cNvSpPr txBox="1"/>
          <p:nvPr/>
        </p:nvSpPr>
        <p:spPr>
          <a:xfrm>
            <a:off x="251520" y="2348880"/>
            <a:ext cx="4478957" cy="3416320"/>
          </a:xfrm>
          <a:prstGeom prst="rect">
            <a:avLst/>
          </a:prstGeom>
          <a:solidFill>
            <a:srgbClr val="ECECEC"/>
          </a:solidFill>
          <a:ln>
            <a:solidFill>
              <a:schemeClr val="tx1"/>
            </a:solidFill>
          </a:ln>
        </p:spPr>
        <p:txBody>
          <a:bodyPr wrap="square" rtlCol="0">
            <a:spAutoFit/>
          </a:bodyPr>
          <a:lstStyle/>
          <a:p>
            <a:r>
              <a:rPr lang="en-GB" sz="1200" dirty="0">
                <a:solidFill>
                  <a:srgbClr val="1F224E"/>
                </a:solidFill>
                <a:latin typeface="Myriad Pro" charset="0"/>
                <a:ea typeface="Myriad Pro" charset="0"/>
                <a:cs typeface="Myriad Pro" charset="0"/>
              </a:rPr>
              <a:t>Examples of </a:t>
            </a:r>
            <a:r>
              <a:rPr lang="en-GB" sz="1200" b="1" dirty="0">
                <a:solidFill>
                  <a:srgbClr val="1F224E"/>
                </a:solidFill>
                <a:latin typeface="Myriad Pro" charset="0"/>
                <a:ea typeface="Myriad Pro" charset="0"/>
                <a:cs typeface="Myriad Pro" charset="0"/>
              </a:rPr>
              <a:t>well-developed</a:t>
            </a:r>
            <a:r>
              <a:rPr lang="en-GB" sz="1200" dirty="0">
                <a:solidFill>
                  <a:srgbClr val="1F224E"/>
                </a:solidFill>
                <a:latin typeface="Myriad Pro" charset="0"/>
                <a:ea typeface="Myriad Pro" charset="0"/>
                <a:cs typeface="Myriad Pro" charset="0"/>
              </a:rPr>
              <a:t> ideas:</a:t>
            </a:r>
          </a:p>
          <a:p>
            <a:r>
              <a:rPr lang="en-US" sz="1200" dirty="0">
                <a:solidFill>
                  <a:srgbClr val="00B0F0"/>
                </a:solidFill>
                <a:latin typeface="Myriad Pro" charset="0"/>
                <a:ea typeface="Myriad Pro" charset="0"/>
                <a:cs typeface="Myriad Pro" charset="0"/>
              </a:rPr>
              <a:t>It can be argued that human activity along the Norfolk coast has impacted the landscape in both positive and negative ways</a:t>
            </a:r>
            <a:r>
              <a:rPr lang="en-US" sz="1200" dirty="0">
                <a:solidFill>
                  <a:srgbClr val="1F224E"/>
                </a:solidFill>
                <a:latin typeface="Myriad Pro" charset="0"/>
                <a:ea typeface="Myriad Pro" charset="0"/>
                <a:cs typeface="Myriad Pro" charset="0"/>
              </a:rPr>
              <a:t>. </a:t>
            </a:r>
            <a:r>
              <a:rPr lang="en-US" sz="1200" dirty="0" err="1">
                <a:solidFill>
                  <a:srgbClr val="FF0000"/>
                </a:solidFill>
                <a:latin typeface="Myriad Pro" charset="0"/>
                <a:ea typeface="Myriad Pro" charset="0"/>
                <a:cs typeface="Myriad Pro" charset="0"/>
              </a:rPr>
              <a:t>Blakeney</a:t>
            </a:r>
            <a:r>
              <a:rPr lang="en-US" sz="1200" dirty="0">
                <a:solidFill>
                  <a:srgbClr val="FF0000"/>
                </a:solidFill>
                <a:latin typeface="Myriad Pro" charset="0"/>
                <a:ea typeface="Myriad Pro" charset="0"/>
                <a:cs typeface="Myriad Pro" charset="0"/>
              </a:rPr>
              <a:t> salt marsh has been protected as a Site of Special Scientific Interest </a:t>
            </a:r>
            <a:r>
              <a:rPr lang="en-US" sz="1200" dirty="0">
                <a:solidFill>
                  <a:schemeClr val="accent6"/>
                </a:solidFill>
                <a:latin typeface="Myriad Pro" charset="0"/>
                <a:ea typeface="Myriad Pro" charset="0"/>
                <a:cs typeface="Myriad Pro" charset="0"/>
              </a:rPr>
              <a:t>which ensures the habitats and ecosystems are studied and preserved</a:t>
            </a:r>
            <a:r>
              <a:rPr lang="en-US" sz="1200" dirty="0">
                <a:solidFill>
                  <a:srgbClr val="1F224E"/>
                </a:solidFill>
                <a:latin typeface="Myriad Pro" charset="0"/>
                <a:ea typeface="Myriad Pro" charset="0"/>
                <a:cs typeface="Myriad Pro" charset="0"/>
              </a:rPr>
              <a:t>. </a:t>
            </a:r>
            <a:r>
              <a:rPr lang="en-US" sz="1200" dirty="0">
                <a:solidFill>
                  <a:srgbClr val="00B0F0"/>
                </a:solidFill>
                <a:latin typeface="Myriad Pro" charset="0"/>
                <a:ea typeface="Myriad Pro" charset="0"/>
                <a:cs typeface="Myriad Pro" charset="0"/>
              </a:rPr>
              <a:t>Coastal management can have unintentional negative impacts</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and so schemes like the </a:t>
            </a:r>
            <a:r>
              <a:rPr lang="en-US" sz="1200" dirty="0" err="1">
                <a:solidFill>
                  <a:srgbClr val="FF0000"/>
                </a:solidFill>
                <a:latin typeface="Myriad Pro" charset="0"/>
                <a:ea typeface="Myriad Pro" charset="0"/>
                <a:cs typeface="Myriad Pro" charset="0"/>
              </a:rPr>
              <a:t>groynes</a:t>
            </a:r>
            <a:r>
              <a:rPr lang="en-US" sz="1200" dirty="0">
                <a:solidFill>
                  <a:srgbClr val="FF0000"/>
                </a:solidFill>
                <a:latin typeface="Myriad Pro" charset="0"/>
                <a:ea typeface="Myriad Pro" charset="0"/>
                <a:cs typeface="Myriad Pro" charset="0"/>
              </a:rPr>
              <a:t> which protect towns such as </a:t>
            </a:r>
            <a:r>
              <a:rPr lang="en-US" sz="1200" dirty="0" err="1">
                <a:solidFill>
                  <a:srgbClr val="FF0000"/>
                </a:solidFill>
                <a:latin typeface="Myriad Pro" charset="0"/>
                <a:ea typeface="Myriad Pro" charset="0"/>
                <a:cs typeface="Myriad Pro" charset="0"/>
              </a:rPr>
              <a:t>Sheringham</a:t>
            </a:r>
            <a:r>
              <a:rPr lang="en-US" sz="1200" dirty="0">
                <a:solidFill>
                  <a:srgbClr val="FF0000"/>
                </a:solidFill>
                <a:latin typeface="Myriad Pro" charset="0"/>
                <a:ea typeface="Myriad Pro" charset="0"/>
                <a:cs typeface="Myriad Pro" charset="0"/>
              </a:rPr>
              <a:t> and Cromer </a:t>
            </a:r>
            <a:r>
              <a:rPr lang="en-US" sz="1200" dirty="0">
                <a:solidFill>
                  <a:schemeClr val="accent6"/>
                </a:solidFill>
                <a:latin typeface="Myriad Pro" charset="0"/>
                <a:ea typeface="Myriad Pro" charset="0"/>
                <a:cs typeface="Myriad Pro" charset="0"/>
              </a:rPr>
              <a:t>can then starve smaller villages </a:t>
            </a:r>
            <a:r>
              <a:rPr lang="en-US" sz="1200" dirty="0" smtClean="0">
                <a:solidFill>
                  <a:schemeClr val="accent6"/>
                </a:solidFill>
                <a:latin typeface="Myriad Pro" charset="0"/>
                <a:ea typeface="Myriad Pro" charset="0"/>
                <a:cs typeface="Myriad Pro" charset="0"/>
              </a:rPr>
              <a:t>of coastal </a:t>
            </a:r>
            <a:r>
              <a:rPr lang="en-US" sz="1200" dirty="0">
                <a:solidFill>
                  <a:schemeClr val="accent6"/>
                </a:solidFill>
                <a:latin typeface="Myriad Pro" charset="0"/>
                <a:ea typeface="Myriad Pro" charset="0"/>
                <a:cs typeface="Myriad Pro" charset="0"/>
              </a:rPr>
              <a:t>sediment down the coast</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such as </a:t>
            </a:r>
            <a:r>
              <a:rPr lang="en-US" sz="1200" dirty="0" err="1">
                <a:solidFill>
                  <a:srgbClr val="FF0000"/>
                </a:solidFill>
                <a:latin typeface="Myriad Pro" charset="0"/>
                <a:ea typeface="Myriad Pro" charset="0"/>
                <a:cs typeface="Myriad Pro" charset="0"/>
              </a:rPr>
              <a:t>Happisburgh</a:t>
            </a:r>
            <a:r>
              <a:rPr lang="en-US" sz="1200" dirty="0">
                <a:solidFill>
                  <a:srgbClr val="1F224E"/>
                </a:solidFill>
                <a:latin typeface="Myriad Pro" charset="0"/>
                <a:ea typeface="Myriad Pro" charset="0"/>
                <a:cs typeface="Myriad Pro" charset="0"/>
              </a:rPr>
              <a:t>. </a:t>
            </a:r>
            <a:r>
              <a:rPr lang="en-US" sz="1200" dirty="0">
                <a:solidFill>
                  <a:srgbClr val="00B0F0"/>
                </a:solidFill>
                <a:latin typeface="Myriad Pro" charset="0"/>
                <a:ea typeface="Myriad Pro" charset="0"/>
                <a:cs typeface="Myriad Pro" charset="0"/>
              </a:rPr>
              <a:t>This can impact the landscape negatively starving depositional features and leaving it open to increased coastal erosion.</a:t>
            </a:r>
            <a:endParaRPr lang="en-GB" sz="1200" dirty="0">
              <a:solidFill>
                <a:srgbClr val="00B0F0"/>
              </a:solidFill>
              <a:latin typeface="Myriad Pro" charset="0"/>
              <a:ea typeface="Myriad Pro" charset="0"/>
              <a:cs typeface="Myriad Pro" charset="0"/>
            </a:endParaRPr>
          </a:p>
          <a:p>
            <a:r>
              <a:rPr lang="en-US" sz="1200" dirty="0">
                <a:solidFill>
                  <a:srgbClr val="00B0F0"/>
                </a:solidFill>
                <a:latin typeface="Myriad Pro" charset="0"/>
                <a:ea typeface="Myriad Pro" charset="0"/>
                <a:cs typeface="Myriad Pro" charset="0"/>
              </a:rPr>
              <a:t>Overall human activity has been largely positive in terms of its impact on the coastal landscape </a:t>
            </a:r>
            <a:r>
              <a:rPr lang="en-US" sz="1200" dirty="0">
                <a:solidFill>
                  <a:schemeClr val="accent6"/>
                </a:solidFill>
                <a:latin typeface="Myriad Pro" charset="0"/>
                <a:ea typeface="Myriad Pro" charset="0"/>
                <a:cs typeface="Myriad Pro" charset="0"/>
              </a:rPr>
              <a:t>as the management strategies have protected (marsh) and retained (beaches) </a:t>
            </a:r>
            <a:r>
              <a:rPr lang="en-US" sz="1200" dirty="0">
                <a:solidFill>
                  <a:srgbClr val="00B0F0"/>
                </a:solidFill>
                <a:latin typeface="Myriad Pro" charset="0"/>
                <a:ea typeface="Myriad Pro" charset="0"/>
                <a:cs typeface="Myriad Pro" charset="0"/>
              </a:rPr>
              <a:t>areas as sympathetically as possible</a:t>
            </a:r>
            <a:r>
              <a:rPr lang="en-US" sz="1200" dirty="0">
                <a:solidFill>
                  <a:srgbClr val="1F224E"/>
                </a:solidFill>
                <a:latin typeface="Myriad Pro" charset="0"/>
                <a:ea typeface="Myriad Pro" charset="0"/>
                <a:cs typeface="Myriad Pro" charset="0"/>
              </a:rPr>
              <a:t>. </a:t>
            </a:r>
            <a:r>
              <a:rPr lang="en-US" sz="1200" dirty="0">
                <a:solidFill>
                  <a:srgbClr val="00B0F0"/>
                </a:solidFill>
                <a:latin typeface="Myriad Pro" charset="0"/>
                <a:ea typeface="Myriad Pro" charset="0"/>
                <a:cs typeface="Myriad Pro" charset="0"/>
              </a:rPr>
              <a:t>Whilst some impacts can be negative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such as loss of sediment,</a:t>
            </a:r>
            <a:r>
              <a:rPr lang="en-US" sz="1200" dirty="0">
                <a:solidFill>
                  <a:srgbClr val="1F224E"/>
                </a:solidFill>
                <a:latin typeface="Myriad Pro" charset="0"/>
                <a:ea typeface="Myriad Pro" charset="0"/>
                <a:cs typeface="Myriad Pro" charset="0"/>
              </a:rPr>
              <a:t> </a:t>
            </a:r>
            <a:r>
              <a:rPr lang="en-US" sz="1200" dirty="0">
                <a:solidFill>
                  <a:schemeClr val="accent6"/>
                </a:solidFill>
                <a:latin typeface="Myriad Pro" charset="0"/>
                <a:ea typeface="Myriad Pro" charset="0"/>
                <a:cs typeface="Myriad Pro" charset="0"/>
              </a:rPr>
              <a:t>these have been factored in by decisions makers</a:t>
            </a:r>
            <a:r>
              <a:rPr lang="en-US" sz="1200" dirty="0" smtClean="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p:txBody>
      </p:sp>
      <p:sp>
        <p:nvSpPr>
          <p:cNvPr id="5" name="TextBox 4"/>
          <p:cNvSpPr txBox="1"/>
          <p:nvPr/>
        </p:nvSpPr>
        <p:spPr>
          <a:xfrm>
            <a:off x="4874493" y="2492896"/>
            <a:ext cx="3744416" cy="2456057"/>
          </a:xfrm>
          <a:prstGeom prst="rect">
            <a:avLst/>
          </a:prstGeom>
          <a:noFill/>
        </p:spPr>
        <p:txBody>
          <a:bodyPr wrap="square" rtlCol="0">
            <a:spAutoFit/>
          </a:bodyPr>
          <a:lstStyle/>
          <a:p>
            <a:pPr>
              <a:spcBef>
                <a:spcPct val="20000"/>
              </a:spcBef>
            </a:pPr>
            <a:r>
              <a:rPr lang="en-GB" sz="1200" dirty="0">
                <a:solidFill>
                  <a:srgbClr val="1F224E"/>
                </a:solidFill>
                <a:latin typeface="Myriad Pro" charset="0"/>
                <a:ea typeface="Myriad Pro" charset="0"/>
                <a:cs typeface="Myriad Pro" charset="0"/>
              </a:rPr>
              <a:t>This well-developed idea begins with a sentence framing the rest of the answer in terms of the </a:t>
            </a:r>
            <a:r>
              <a:rPr lang="en-GB" sz="1200" dirty="0">
                <a:solidFill>
                  <a:srgbClr val="00B0F0"/>
                </a:solidFill>
                <a:latin typeface="Myriad Pro" charset="0"/>
                <a:ea typeface="Myriad Pro" charset="0"/>
                <a:cs typeface="Myriad Pro" charset="0"/>
              </a:rPr>
              <a:t>application</a:t>
            </a:r>
            <a:r>
              <a:rPr lang="en-GB" sz="1200" dirty="0">
                <a:solidFill>
                  <a:srgbClr val="1F224E"/>
                </a:solidFill>
                <a:latin typeface="Myriad Pro" charset="0"/>
                <a:ea typeface="Myriad Pro" charset="0"/>
                <a:cs typeface="Myriad Pro" charset="0"/>
              </a:rPr>
              <a:t> part of the question.</a:t>
            </a:r>
          </a:p>
          <a:p>
            <a:pPr>
              <a:spcBef>
                <a:spcPct val="20000"/>
              </a:spcBef>
            </a:pPr>
            <a:endParaRPr lang="en-GB" sz="1200" dirty="0">
              <a:solidFill>
                <a:srgbClr val="1F224E"/>
              </a:solidFill>
              <a:latin typeface="Myriad Pro" charset="0"/>
              <a:ea typeface="Myriad Pro" charset="0"/>
              <a:cs typeface="Myriad Pro" charset="0"/>
            </a:endParaRPr>
          </a:p>
          <a:p>
            <a:pPr>
              <a:spcBef>
                <a:spcPct val="20000"/>
              </a:spcBef>
            </a:pPr>
            <a:r>
              <a:rPr lang="en-GB" sz="1200" dirty="0">
                <a:solidFill>
                  <a:srgbClr val="1F224E"/>
                </a:solidFill>
                <a:latin typeface="Myriad Pro" charset="0"/>
                <a:ea typeface="Myriad Pro" charset="0"/>
                <a:cs typeface="Myriad Pro" charset="0"/>
              </a:rPr>
              <a:t>It is then followed by sentences which solidify this comment by integrating </a:t>
            </a:r>
            <a:r>
              <a:rPr lang="en-GB" sz="1200" dirty="0">
                <a:solidFill>
                  <a:srgbClr val="FF0000"/>
                </a:solidFill>
                <a:latin typeface="Myriad Pro" charset="0"/>
                <a:ea typeface="Myriad Pro" charset="0"/>
                <a:cs typeface="Myriad Pro" charset="0"/>
              </a:rPr>
              <a:t>knowledge</a:t>
            </a:r>
            <a:r>
              <a:rPr lang="en-GB" sz="1200" dirty="0">
                <a:solidFill>
                  <a:srgbClr val="1F224E"/>
                </a:solidFill>
                <a:latin typeface="Myriad Pro" charset="0"/>
                <a:ea typeface="Myriad Pro" charset="0"/>
                <a:cs typeface="Myriad Pro" charset="0"/>
              </a:rPr>
              <a:t> and </a:t>
            </a:r>
            <a:r>
              <a:rPr lang="en-GB" sz="1200" dirty="0">
                <a:solidFill>
                  <a:schemeClr val="accent6"/>
                </a:solidFill>
                <a:latin typeface="Myriad Pro" charset="0"/>
                <a:ea typeface="Myriad Pro" charset="0"/>
                <a:cs typeface="Myriad Pro" charset="0"/>
              </a:rPr>
              <a:t>understanding</a:t>
            </a:r>
            <a:r>
              <a:rPr lang="en-GB" sz="1200" dirty="0">
                <a:solidFill>
                  <a:srgbClr val="1F224E"/>
                </a:solidFill>
                <a:latin typeface="Myriad Pro" charset="0"/>
                <a:ea typeface="Myriad Pro" charset="0"/>
                <a:cs typeface="Myriad Pro" charset="0"/>
              </a:rPr>
              <a:t> with </a:t>
            </a:r>
            <a:r>
              <a:rPr lang="en-GB" sz="1200" dirty="0">
                <a:solidFill>
                  <a:srgbClr val="00B0F0"/>
                </a:solidFill>
                <a:latin typeface="Myriad Pro" charset="0"/>
                <a:ea typeface="Myriad Pro" charset="0"/>
                <a:cs typeface="Myriad Pro" charset="0"/>
              </a:rPr>
              <a:t>evaluative</a:t>
            </a:r>
            <a:r>
              <a:rPr lang="en-GB" sz="1200" dirty="0">
                <a:solidFill>
                  <a:srgbClr val="1F224E"/>
                </a:solidFill>
                <a:latin typeface="Myriad Pro" charset="0"/>
                <a:ea typeface="Myriad Pro" charset="0"/>
                <a:cs typeface="Myriad Pro" charset="0"/>
              </a:rPr>
              <a:t> comments.</a:t>
            </a:r>
          </a:p>
          <a:p>
            <a:pPr>
              <a:spcBef>
                <a:spcPct val="20000"/>
              </a:spcBef>
            </a:pPr>
            <a:endParaRPr lang="en-GB" sz="1200" dirty="0">
              <a:solidFill>
                <a:srgbClr val="1F224E"/>
              </a:solidFill>
              <a:latin typeface="Myriad Pro" charset="0"/>
              <a:ea typeface="Myriad Pro" charset="0"/>
              <a:cs typeface="Myriad Pro" charset="0"/>
            </a:endParaRPr>
          </a:p>
          <a:p>
            <a:pPr>
              <a:spcBef>
                <a:spcPct val="20000"/>
              </a:spcBef>
            </a:pPr>
            <a:r>
              <a:rPr lang="en-GB" sz="1200" dirty="0">
                <a:solidFill>
                  <a:srgbClr val="1F224E"/>
                </a:solidFill>
                <a:latin typeface="Myriad Pro" charset="0"/>
                <a:ea typeface="Myriad Pro" charset="0"/>
                <a:cs typeface="Myriad Pro" charset="0"/>
              </a:rPr>
              <a:t>It discusses </a:t>
            </a:r>
            <a:r>
              <a:rPr lang="en-GB" sz="1200" dirty="0" smtClean="0">
                <a:solidFill>
                  <a:srgbClr val="1F224E"/>
                </a:solidFill>
                <a:latin typeface="Myriad Pro" charset="0"/>
                <a:ea typeface="Myriad Pro" charset="0"/>
                <a:cs typeface="Myriad Pro" charset="0"/>
              </a:rPr>
              <a:t>positive </a:t>
            </a:r>
            <a:r>
              <a:rPr lang="en-GB" sz="1200" dirty="0">
                <a:solidFill>
                  <a:srgbClr val="1F224E"/>
                </a:solidFill>
                <a:latin typeface="Myriad Pro" charset="0"/>
                <a:ea typeface="Myriad Pro" charset="0"/>
                <a:cs typeface="Myriad Pro" charset="0"/>
              </a:rPr>
              <a:t>and negative </a:t>
            </a:r>
            <a:r>
              <a:rPr lang="en-GB" sz="1200" dirty="0" smtClean="0">
                <a:solidFill>
                  <a:srgbClr val="1F224E"/>
                </a:solidFill>
                <a:latin typeface="Myriad Pro" charset="0"/>
                <a:ea typeface="Myriad Pro" charset="0"/>
                <a:cs typeface="Myriad Pro" charset="0"/>
              </a:rPr>
              <a:t>impacts on the landscape which shows a high level of complexity in response to the question of how far human activity has positively impacted the coastal landscape.</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741619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68288"/>
            <a:ext cx="86995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9BB29E"/>
                </a:solidFill>
                <a:latin typeface="Arial" panose="020B0604020202020204" pitchFamily="34" charset="0"/>
                <a:ea typeface="+mj-ea"/>
                <a:cs typeface="Arial" panose="020B0604020202020204" pitchFamily="34" charset="0"/>
              </a:defRPr>
            </a:lvl1pPr>
          </a:lstStyle>
          <a:p>
            <a:r>
              <a:rPr lang="en-GB" dirty="0" smtClean="0"/>
              <a:t>Question 2(a)</a:t>
            </a:r>
            <a:endParaRPr lang="en-GB" dirty="0"/>
          </a:p>
        </p:txBody>
      </p:sp>
      <p:sp>
        <p:nvSpPr>
          <p:cNvPr id="3" name="Content Placeholder 2"/>
          <p:cNvSpPr txBox="1">
            <a:spLocks/>
          </p:cNvSpPr>
          <p:nvPr/>
        </p:nvSpPr>
        <p:spPr>
          <a:xfrm>
            <a:off x="222250" y="1548258"/>
            <a:ext cx="4565774" cy="44545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solidFill>
                  <a:srgbClr val="1F224E"/>
                </a:solidFill>
                <a:latin typeface="Myriad Pro" charset="0"/>
                <a:ea typeface="Myriad Pro" charset="0"/>
                <a:cs typeface="Myriad Pro" charset="0"/>
              </a:rPr>
              <a:t>Study </a:t>
            </a:r>
            <a:r>
              <a:rPr lang="en-US" sz="2000" b="1" dirty="0">
                <a:solidFill>
                  <a:srgbClr val="1F224E"/>
                </a:solidFill>
                <a:latin typeface="Myriad Pro" charset="0"/>
                <a:ea typeface="Myriad Pro" charset="0"/>
                <a:cs typeface="Myriad Pro" charset="0"/>
              </a:rPr>
              <a:t>Fig. 3 </a:t>
            </a:r>
            <a:r>
              <a:rPr lang="en-US" sz="2000" dirty="0">
                <a:solidFill>
                  <a:srgbClr val="1F224E"/>
                </a:solidFill>
                <a:latin typeface="Myriad Pro" charset="0"/>
                <a:ea typeface="Myriad Pro" charset="0"/>
                <a:cs typeface="Myriad Pro" charset="0"/>
              </a:rPr>
              <a:t>which shows a choropleth map of average life expectancy in regions of the UK.</a:t>
            </a:r>
            <a:endParaRPr lang="en-GB" sz="2000" dirty="0">
              <a:solidFill>
                <a:srgbClr val="1F224E"/>
              </a:solidFill>
              <a:latin typeface="Myriad Pro" charset="0"/>
              <a:ea typeface="Myriad Pro" charset="0"/>
              <a:cs typeface="Myriad Pro" charset="0"/>
            </a:endParaRPr>
          </a:p>
          <a:p>
            <a:endParaRPr lang="en-GB" sz="2000" dirty="0" smtClean="0"/>
          </a:p>
          <a:p>
            <a:pPr marL="0" indent="0">
              <a:buNone/>
            </a:pPr>
            <a:r>
              <a:rPr lang="en-GB" sz="2000" dirty="0">
                <a:solidFill>
                  <a:srgbClr val="1F224E"/>
                </a:solidFill>
                <a:latin typeface="Myriad Pro" charset="0"/>
                <a:ea typeface="Myriad Pro" charset="0"/>
                <a:cs typeface="Myriad Pro" charset="0"/>
              </a:rPr>
              <a:t>Questions will refer to the map in </a:t>
            </a:r>
            <a:r>
              <a:rPr lang="en-GB" sz="2000" b="1" dirty="0">
                <a:solidFill>
                  <a:srgbClr val="1F224E"/>
                </a:solidFill>
                <a:latin typeface="Myriad Pro" charset="0"/>
                <a:ea typeface="Myriad Pro" charset="0"/>
                <a:cs typeface="Myriad Pro" charset="0"/>
              </a:rPr>
              <a:t>Fig. </a:t>
            </a:r>
            <a:r>
              <a:rPr lang="en-GB" sz="2000" b="1" dirty="0" smtClean="0">
                <a:solidFill>
                  <a:srgbClr val="1F224E"/>
                </a:solidFill>
                <a:latin typeface="Myriad Pro" charset="0"/>
                <a:ea typeface="Myriad Pro" charset="0"/>
                <a:cs typeface="Myriad Pro" charset="0"/>
              </a:rPr>
              <a:t>3 </a:t>
            </a:r>
            <a:r>
              <a:rPr lang="en-GB" sz="2000" dirty="0">
                <a:solidFill>
                  <a:srgbClr val="1F224E"/>
                </a:solidFill>
                <a:latin typeface="Myriad Pro" charset="0"/>
                <a:ea typeface="Myriad Pro" charset="0"/>
                <a:cs typeface="Myriad Pro" charset="0"/>
              </a:rPr>
              <a:t>and could be on any aspect at the moment, students should read the question first so they know what to focus on.</a:t>
            </a:r>
          </a:p>
        </p:txBody>
      </p:sp>
      <p:pic>
        <p:nvPicPr>
          <p:cNvPr id="1026" name="Picture 2" descr="Choropleth map of average life expectancy in regions of the U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340768"/>
            <a:ext cx="3896410"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6003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t>Question </a:t>
            </a:r>
            <a:r>
              <a:rPr lang="en-GB" dirty="0" smtClean="0"/>
              <a:t>2(a)(</a:t>
            </a:r>
            <a:r>
              <a:rPr lang="en-GB" dirty="0" err="1" smtClean="0"/>
              <a:t>i</a:t>
            </a:r>
            <a:r>
              <a:rPr lang="en-GB" dirty="0"/>
              <a:t>) – 1 mark</a:t>
            </a:r>
          </a:p>
        </p:txBody>
      </p:sp>
      <p:sp>
        <p:nvSpPr>
          <p:cNvPr id="3" name="Content Placeholder 2"/>
          <p:cNvSpPr>
            <a:spLocks noGrp="1"/>
          </p:cNvSpPr>
          <p:nvPr>
            <p:ph idx="4294967295"/>
          </p:nvPr>
        </p:nvSpPr>
        <p:spPr>
          <a:xfrm>
            <a:off x="313184" y="4293096"/>
            <a:ext cx="8229600" cy="1584176"/>
          </a:xfrm>
        </p:spPr>
        <p:txBody>
          <a:bodyPr>
            <a:normAutofit/>
          </a:bodyPr>
          <a:lstStyle/>
          <a:p>
            <a:pPr marL="0" indent="0">
              <a:buNone/>
            </a:pPr>
            <a:r>
              <a:rPr lang="en-GB" sz="1400" dirty="0">
                <a:solidFill>
                  <a:srgbClr val="1F224E"/>
                </a:solidFill>
                <a:latin typeface="Myriad Pro" charset="0"/>
                <a:ea typeface="Myriad Pro" charset="0"/>
                <a:cs typeface="Myriad Pro" charset="0"/>
              </a:rPr>
              <a:t>This </a:t>
            </a:r>
            <a:r>
              <a:rPr lang="en-GB" sz="1400" dirty="0" smtClean="0">
                <a:solidFill>
                  <a:srgbClr val="1F224E"/>
                </a:solidFill>
                <a:latin typeface="Myriad Pro" charset="0"/>
                <a:ea typeface="Myriad Pro" charset="0"/>
                <a:cs typeface="Myriad Pro" charset="0"/>
              </a:rPr>
              <a:t>is </a:t>
            </a:r>
            <a:r>
              <a:rPr lang="en-GB" sz="1400" dirty="0">
                <a:solidFill>
                  <a:srgbClr val="1F224E"/>
                </a:solidFill>
                <a:latin typeface="Myriad Pro" charset="0"/>
                <a:ea typeface="Myriad Pro" charset="0"/>
                <a:cs typeface="Myriad Pro" charset="0"/>
              </a:rPr>
              <a:t>an </a:t>
            </a:r>
            <a:r>
              <a:rPr lang="en-GB" sz="1400" dirty="0">
                <a:solidFill>
                  <a:srgbClr val="00B050"/>
                </a:solidFill>
                <a:latin typeface="Myriad Pro" charset="0"/>
                <a:ea typeface="Myriad Pro" charset="0"/>
                <a:cs typeface="Myriad Pro" charset="0"/>
              </a:rPr>
              <a:t>AO4 (skills) </a:t>
            </a:r>
            <a:r>
              <a:rPr lang="en-GB" sz="1400" dirty="0">
                <a:solidFill>
                  <a:srgbClr val="1F224E"/>
                </a:solidFill>
                <a:latin typeface="Myriad Pro" charset="0"/>
                <a:ea typeface="Myriad Pro" charset="0"/>
                <a:cs typeface="Myriad Pro" charset="0"/>
              </a:rPr>
              <a:t>question targeting students map reading skills</a:t>
            </a:r>
            <a:r>
              <a:rPr lang="en-GB" sz="1400" dirty="0" smtClean="0">
                <a:solidFill>
                  <a:srgbClr val="1F224E"/>
                </a:solidFill>
                <a:latin typeface="Myriad Pro" charset="0"/>
                <a:ea typeface="Myriad Pro" charset="0"/>
                <a:cs typeface="Myriad Pro" charset="0"/>
              </a:rPr>
              <a:t>. Students use their map reading skills to pick information straight from the choropleth map and work out which of the four options correctly ranks the regions shown from highest to lowest average life expectancy.</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The answer is </a:t>
            </a:r>
            <a:r>
              <a:rPr lang="en-GB" sz="1400" dirty="0">
                <a:solidFill>
                  <a:srgbClr val="1F224E"/>
                </a:solidFill>
                <a:latin typeface="Myriad Pro" charset="0"/>
                <a:ea typeface="Myriad Pro" charset="0"/>
                <a:cs typeface="Myriad Pro" charset="0"/>
              </a:rPr>
              <a:t>‘</a:t>
            </a:r>
            <a:r>
              <a:rPr lang="en-US" sz="1400" u="sng" dirty="0">
                <a:solidFill>
                  <a:srgbClr val="1F224E"/>
                </a:solidFill>
                <a:latin typeface="Myriad Pro" charset="0"/>
                <a:ea typeface="Myriad Pro" charset="0"/>
                <a:cs typeface="Myriad Pro" charset="0"/>
              </a:rPr>
              <a:t>B: South East – Yorkshire and the Humber – Northern Ireland – Scotland</a:t>
            </a:r>
            <a:r>
              <a:rPr lang="en-GB" sz="1400" dirty="0">
                <a:solidFill>
                  <a:srgbClr val="1F224E"/>
                </a:solidFill>
                <a:latin typeface="Myriad Pro" charset="0"/>
                <a:ea typeface="Myriad Pro" charset="0"/>
                <a:cs typeface="Myriad Pro" charset="0"/>
              </a:rPr>
              <a:t>’ </a:t>
            </a:r>
            <a:r>
              <a:rPr lang="en-GB" sz="1400" dirty="0" smtClean="0">
                <a:solidFill>
                  <a:srgbClr val="1F224E"/>
                </a:solidFill>
                <a:latin typeface="Myriad Pro" charset="0"/>
                <a:ea typeface="Myriad Pro" charset="0"/>
                <a:cs typeface="Myriad Pro" charset="0"/>
              </a:rPr>
              <a:t>as this is the only option where the following region always has a lower average life expectancy on the map.</a:t>
            </a:r>
            <a:endParaRPr lang="en-GB" sz="140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313184" y="1268338"/>
            <a:ext cx="8229600" cy="2880742"/>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smtClean="0">
                <a:solidFill>
                  <a:srgbClr val="3CB668"/>
                </a:solidFill>
              </a:rPr>
              <a:t>Which </a:t>
            </a:r>
            <a:r>
              <a:rPr lang="en-US" sz="1600" b="1" dirty="0">
                <a:solidFill>
                  <a:srgbClr val="3CB668"/>
                </a:solidFill>
              </a:rPr>
              <a:t>one </a:t>
            </a:r>
            <a:r>
              <a:rPr lang="en-US" sz="1600" dirty="0"/>
              <a:t>of the following </a:t>
            </a:r>
            <a:r>
              <a:rPr lang="en-US" sz="1600" u="sng" dirty="0"/>
              <a:t>correctly ranks</a:t>
            </a:r>
            <a:r>
              <a:rPr lang="en-US" sz="1600" dirty="0"/>
              <a:t> the regions shown in </a:t>
            </a:r>
            <a:r>
              <a:rPr lang="en-US" sz="1600" b="1" dirty="0">
                <a:solidFill>
                  <a:srgbClr val="3CB668"/>
                </a:solidFill>
              </a:rPr>
              <a:t>Fig. 3 </a:t>
            </a:r>
            <a:r>
              <a:rPr lang="en-US" sz="1600" dirty="0"/>
              <a:t>from </a:t>
            </a:r>
            <a:r>
              <a:rPr lang="en-US" sz="1600" u="sng" dirty="0"/>
              <a:t>highest to lowest average life expectancy</a:t>
            </a:r>
            <a:r>
              <a:rPr lang="en-US" sz="1600" dirty="0" smtClean="0"/>
              <a:t>?</a:t>
            </a:r>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p:txBody>
      </p:sp>
      <p:pic>
        <p:nvPicPr>
          <p:cNvPr id="2050" name="Picture 2" title="Question 2 (a) (i)"/>
          <p:cNvPicPr>
            <a:picLocks noChangeAspect="1" noChangeArrowheads="1"/>
          </p:cNvPicPr>
          <p:nvPr/>
        </p:nvPicPr>
        <p:blipFill rotWithShape="1">
          <a:blip r:embed="rId2">
            <a:extLst>
              <a:ext uri="{28A0092B-C50C-407E-A947-70E740481C1C}">
                <a14:useLocalDpi xmlns:a14="http://schemas.microsoft.com/office/drawing/2010/main" val="0"/>
              </a:ext>
            </a:extLst>
          </a:blip>
          <a:srcRect b="4001"/>
          <a:stretch/>
        </p:blipFill>
        <p:spPr bwMode="auto">
          <a:xfrm>
            <a:off x="1741934" y="1927871"/>
            <a:ext cx="5372100" cy="2148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0023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68288"/>
            <a:ext cx="86995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9BB29E"/>
                </a:solidFill>
                <a:latin typeface="Arial" panose="020B0604020202020204" pitchFamily="34" charset="0"/>
                <a:ea typeface="+mj-ea"/>
                <a:cs typeface="Arial" panose="020B0604020202020204" pitchFamily="34" charset="0"/>
              </a:defRPr>
            </a:lvl1pPr>
          </a:lstStyle>
          <a:p>
            <a:r>
              <a:rPr lang="en-GB" dirty="0" smtClean="0"/>
              <a:t>Question 2(a)(ii) – 2 mark</a:t>
            </a:r>
            <a:endParaRPr lang="en-GB" dirty="0"/>
          </a:p>
        </p:txBody>
      </p:sp>
      <p:sp>
        <p:nvSpPr>
          <p:cNvPr id="3" name="Content Placeholder 2"/>
          <p:cNvSpPr txBox="1">
            <a:spLocks/>
          </p:cNvSpPr>
          <p:nvPr/>
        </p:nvSpPr>
        <p:spPr>
          <a:xfrm>
            <a:off x="534244" y="1916832"/>
            <a:ext cx="4847580" cy="19446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smtClean="0">
                <a:solidFill>
                  <a:srgbClr val="1F224E"/>
                </a:solidFill>
                <a:latin typeface="Myriad Pro" charset="0"/>
                <a:ea typeface="Myriad Pro" charset="0"/>
                <a:cs typeface="Myriad Pro" charset="0"/>
              </a:rPr>
              <a:t>This is an </a:t>
            </a:r>
            <a:r>
              <a:rPr lang="en-GB" sz="1400" dirty="0" smtClean="0">
                <a:solidFill>
                  <a:srgbClr val="00B0F0"/>
                </a:solidFill>
                <a:latin typeface="Myriad Pro" charset="0"/>
                <a:ea typeface="Myriad Pro" charset="0"/>
                <a:cs typeface="Myriad Pro" charset="0"/>
              </a:rPr>
              <a:t>AO3 (application)</a:t>
            </a:r>
            <a:r>
              <a:rPr lang="en-GB" sz="1400" dirty="0" smtClean="0">
                <a:solidFill>
                  <a:srgbClr val="00B050"/>
                </a:solidFill>
                <a:latin typeface="Myriad Pro" charset="0"/>
                <a:ea typeface="Myriad Pro" charset="0"/>
                <a:cs typeface="Myriad Pro" charset="0"/>
              </a:rPr>
              <a:t> </a:t>
            </a:r>
            <a:r>
              <a:rPr lang="en-GB" sz="1400" dirty="0" smtClean="0">
                <a:solidFill>
                  <a:srgbClr val="1F224E"/>
                </a:solidFill>
                <a:latin typeface="Myriad Pro" charset="0"/>
                <a:ea typeface="Myriad Pro" charset="0"/>
                <a:cs typeface="Myriad Pro" charset="0"/>
              </a:rPr>
              <a:t>question where students must </a:t>
            </a:r>
            <a:r>
              <a:rPr lang="en-GB" sz="1400" dirty="0" smtClean="0">
                <a:solidFill>
                  <a:srgbClr val="00B0F0"/>
                </a:solidFill>
                <a:latin typeface="Myriad Pro" charset="0"/>
                <a:ea typeface="Myriad Pro" charset="0"/>
                <a:cs typeface="Myriad Pro" charset="0"/>
              </a:rPr>
              <a:t>apply their knowledge and understanding</a:t>
            </a:r>
            <a:r>
              <a:rPr lang="en-GB" sz="1400" dirty="0" smtClean="0">
                <a:solidFill>
                  <a:srgbClr val="1F224E"/>
                </a:solidFill>
                <a:latin typeface="Myriad Pro" charset="0"/>
                <a:ea typeface="Myriad Pro" charset="0"/>
                <a:cs typeface="Myriad Pro" charset="0"/>
              </a:rPr>
              <a:t> to the map in order to suggest two reasons for the regional variation in average life expectancy between London and Scotland. </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Students need to </a:t>
            </a:r>
            <a:r>
              <a:rPr lang="en-GB" sz="1400" dirty="0" smtClean="0">
                <a:solidFill>
                  <a:srgbClr val="00B0F0"/>
                </a:solidFill>
                <a:latin typeface="Myriad Pro" charset="0"/>
                <a:ea typeface="Myriad Pro" charset="0"/>
                <a:cs typeface="Myriad Pro" charset="0"/>
              </a:rPr>
              <a:t>apply their knowledge and understanding </a:t>
            </a:r>
            <a:r>
              <a:rPr lang="en-GB" sz="1400" dirty="0" smtClean="0">
                <a:solidFill>
                  <a:srgbClr val="1F224E"/>
                </a:solidFill>
                <a:latin typeface="Myriad Pro" charset="0"/>
                <a:ea typeface="Myriad Pro" charset="0"/>
                <a:cs typeface="Myriad Pro" charset="0"/>
              </a:rPr>
              <a:t>to the context which the map shows – that London has a higher life expectancy than Scotland. </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The following are reasons given in the mark scheme, but other appropriate reasons would also gain marks:</a:t>
            </a:r>
          </a:p>
          <a:p>
            <a:r>
              <a:rPr lang="en-GB" sz="1400" dirty="0" smtClean="0">
                <a:solidFill>
                  <a:srgbClr val="1F224E"/>
                </a:solidFill>
                <a:latin typeface="Myriad Pro" charset="0"/>
                <a:ea typeface="Myriad Pro" charset="0"/>
                <a:cs typeface="Myriad Pro" charset="0"/>
              </a:rPr>
              <a:t>Access to healthcare/medical treatment </a:t>
            </a:r>
            <a:r>
              <a:rPr lang="en-US" sz="1400" dirty="0">
                <a:solidFill>
                  <a:srgbClr val="1F224E"/>
                </a:solidFill>
                <a:latin typeface="Myriad Pro" charset="0"/>
                <a:ea typeface="Myriad Pro" charset="0"/>
                <a:cs typeface="Myriad Pro" charset="0"/>
              </a:rPr>
              <a:t>(</a:t>
            </a:r>
            <a:r>
              <a:rPr lang="en-GB" sz="1400" dirty="0">
                <a:solidFill>
                  <a:srgbClr val="1F224E"/>
                </a:solidFill>
                <a:latin typeface="Myriad Pro" charset="0"/>
                <a:ea typeface="Myriad Pro" charset="0"/>
                <a:cs typeface="Myriad Pro" charset="0"/>
                <a:sym typeface="Wingdings"/>
              </a:rPr>
              <a:t></a:t>
            </a:r>
            <a:r>
              <a:rPr lang="en-US" sz="1400" dirty="0">
                <a:solidFill>
                  <a:srgbClr val="1F224E"/>
                </a:solidFill>
                <a:latin typeface="Myriad Pro" charset="0"/>
                <a:ea typeface="Myriad Pro" charset="0"/>
                <a:cs typeface="Myriad Pro" charset="0"/>
              </a:rPr>
              <a:t>)</a:t>
            </a:r>
            <a:endParaRPr lang="en-GB" sz="1400" dirty="0" smtClean="0">
              <a:solidFill>
                <a:srgbClr val="1F224E"/>
              </a:solidFill>
              <a:latin typeface="Myriad Pro" charset="0"/>
              <a:ea typeface="Myriad Pro" charset="0"/>
              <a:cs typeface="Myriad Pro" charset="0"/>
            </a:endParaRPr>
          </a:p>
          <a:p>
            <a:r>
              <a:rPr lang="en-GB" sz="1400" dirty="0" smtClean="0">
                <a:solidFill>
                  <a:srgbClr val="1F224E"/>
                </a:solidFill>
                <a:latin typeface="Myriad Pro" charset="0"/>
                <a:ea typeface="Myriad Pro" charset="0"/>
                <a:cs typeface="Myriad Pro" charset="0"/>
              </a:rPr>
              <a:t>Difference in social/housing conditions </a:t>
            </a:r>
            <a:r>
              <a:rPr lang="en-US" sz="1400" dirty="0">
                <a:solidFill>
                  <a:srgbClr val="1F224E"/>
                </a:solidFill>
                <a:latin typeface="Myriad Pro" charset="0"/>
                <a:ea typeface="Myriad Pro" charset="0"/>
                <a:cs typeface="Myriad Pro" charset="0"/>
              </a:rPr>
              <a:t>(</a:t>
            </a:r>
            <a:r>
              <a:rPr lang="en-GB" sz="1400" dirty="0">
                <a:solidFill>
                  <a:srgbClr val="1F224E"/>
                </a:solidFill>
                <a:latin typeface="Myriad Pro" charset="0"/>
                <a:ea typeface="Myriad Pro" charset="0"/>
                <a:cs typeface="Myriad Pro" charset="0"/>
                <a:sym typeface="Wingdings"/>
              </a:rPr>
              <a:t></a:t>
            </a:r>
            <a:r>
              <a:rPr lang="en-US" sz="1400" dirty="0">
                <a:solidFill>
                  <a:srgbClr val="1F224E"/>
                </a:solidFill>
                <a:latin typeface="Myriad Pro" charset="0"/>
                <a:ea typeface="Myriad Pro" charset="0"/>
                <a:cs typeface="Myriad Pro" charset="0"/>
              </a:rPr>
              <a:t>)</a:t>
            </a:r>
            <a:endParaRPr lang="en-GB" sz="1400" dirty="0" smtClean="0">
              <a:solidFill>
                <a:srgbClr val="1F224E"/>
              </a:solidFill>
              <a:latin typeface="Myriad Pro" charset="0"/>
              <a:ea typeface="Myriad Pro" charset="0"/>
              <a:cs typeface="Myriad Pro" charset="0"/>
            </a:endParaRPr>
          </a:p>
          <a:p>
            <a:r>
              <a:rPr lang="en-GB" sz="1400" dirty="0" smtClean="0">
                <a:solidFill>
                  <a:srgbClr val="1F224E"/>
                </a:solidFill>
                <a:latin typeface="Myriad Pro" charset="0"/>
                <a:ea typeface="Myriad Pro" charset="0"/>
                <a:cs typeface="Myriad Pro" charset="0"/>
              </a:rPr>
              <a:t>Variation in income/standard of living </a:t>
            </a:r>
            <a:r>
              <a:rPr lang="en-US" sz="1400" dirty="0">
                <a:solidFill>
                  <a:srgbClr val="1F224E"/>
                </a:solidFill>
                <a:latin typeface="Myriad Pro" charset="0"/>
                <a:ea typeface="Myriad Pro" charset="0"/>
                <a:cs typeface="Myriad Pro" charset="0"/>
              </a:rPr>
              <a:t>(</a:t>
            </a:r>
            <a:r>
              <a:rPr lang="en-GB" sz="1400" dirty="0">
                <a:solidFill>
                  <a:srgbClr val="1F224E"/>
                </a:solidFill>
                <a:latin typeface="Myriad Pro" charset="0"/>
                <a:ea typeface="Myriad Pro" charset="0"/>
                <a:cs typeface="Myriad Pro" charset="0"/>
                <a:sym typeface="Wingdings"/>
              </a:rPr>
              <a:t></a:t>
            </a:r>
            <a:r>
              <a:rPr lang="en-US" sz="1400" dirty="0">
                <a:solidFill>
                  <a:srgbClr val="1F224E"/>
                </a:solidFill>
                <a:latin typeface="Myriad Pro" charset="0"/>
                <a:ea typeface="Myriad Pro" charset="0"/>
                <a:cs typeface="Myriad Pro" charset="0"/>
              </a:rPr>
              <a:t>)</a:t>
            </a:r>
            <a:endParaRPr lang="en-GB" sz="1400" dirty="0" smtClean="0">
              <a:solidFill>
                <a:srgbClr val="1F224E"/>
              </a:solidFill>
              <a:latin typeface="Myriad Pro" charset="0"/>
              <a:ea typeface="Myriad Pro" charset="0"/>
              <a:cs typeface="Myriad Pro" charset="0"/>
            </a:endParaRPr>
          </a:p>
          <a:p>
            <a:r>
              <a:rPr lang="en-GB" sz="1400" dirty="0" smtClean="0">
                <a:solidFill>
                  <a:srgbClr val="1F224E"/>
                </a:solidFill>
                <a:latin typeface="Myriad Pro" charset="0"/>
                <a:ea typeface="Myriad Pro" charset="0"/>
                <a:cs typeface="Myriad Pro" charset="0"/>
              </a:rPr>
              <a:t>Difference in diet/malnourished/obesity </a:t>
            </a:r>
            <a:r>
              <a:rPr lang="en-US" sz="1400" dirty="0">
                <a:solidFill>
                  <a:srgbClr val="1F224E"/>
                </a:solidFill>
                <a:latin typeface="Myriad Pro" charset="0"/>
                <a:ea typeface="Myriad Pro" charset="0"/>
                <a:cs typeface="Myriad Pro" charset="0"/>
              </a:rPr>
              <a:t>(</a:t>
            </a:r>
            <a:r>
              <a:rPr lang="en-GB" sz="1400" dirty="0">
                <a:solidFill>
                  <a:srgbClr val="1F224E"/>
                </a:solidFill>
                <a:latin typeface="Myriad Pro" charset="0"/>
                <a:ea typeface="Myriad Pro" charset="0"/>
                <a:cs typeface="Myriad Pro" charset="0"/>
                <a:sym typeface="Wingdings"/>
              </a:rPr>
              <a:t></a:t>
            </a:r>
            <a:r>
              <a:rPr lang="en-US" sz="1400" dirty="0">
                <a:solidFill>
                  <a:srgbClr val="1F224E"/>
                </a:solidFill>
                <a:latin typeface="Myriad Pro" charset="0"/>
                <a:ea typeface="Myriad Pro" charset="0"/>
                <a:cs typeface="Myriad Pro" charset="0"/>
              </a:rPr>
              <a:t>)</a:t>
            </a:r>
            <a:endParaRPr lang="en-GB" sz="1400" dirty="0" smtClean="0">
              <a:solidFill>
                <a:srgbClr val="1F224E"/>
              </a:solidFill>
              <a:latin typeface="Myriad Pro" charset="0"/>
              <a:ea typeface="Myriad Pro" charset="0"/>
              <a:cs typeface="Myriad Pro" charset="0"/>
            </a:endParaRPr>
          </a:p>
          <a:p>
            <a:r>
              <a:rPr lang="en-GB" sz="1400" dirty="0" smtClean="0">
                <a:solidFill>
                  <a:srgbClr val="1F224E"/>
                </a:solidFill>
                <a:latin typeface="Myriad Pro" charset="0"/>
                <a:ea typeface="Myriad Pro" charset="0"/>
                <a:cs typeface="Myriad Pro" charset="0"/>
              </a:rPr>
              <a:t>Number of smoking/alcohol related diseases </a:t>
            </a:r>
            <a:r>
              <a:rPr lang="en-US" sz="1400" dirty="0">
                <a:solidFill>
                  <a:srgbClr val="1F224E"/>
                </a:solidFill>
                <a:latin typeface="Myriad Pro" charset="0"/>
                <a:ea typeface="Myriad Pro" charset="0"/>
                <a:cs typeface="Myriad Pro" charset="0"/>
              </a:rPr>
              <a:t>(</a:t>
            </a:r>
            <a:r>
              <a:rPr lang="en-GB" sz="1400" dirty="0">
                <a:solidFill>
                  <a:srgbClr val="1F224E"/>
                </a:solidFill>
                <a:latin typeface="Myriad Pro" charset="0"/>
                <a:ea typeface="Myriad Pro" charset="0"/>
                <a:cs typeface="Myriad Pro" charset="0"/>
                <a:sym typeface="Wingdings"/>
              </a:rPr>
              <a:t></a:t>
            </a:r>
            <a:r>
              <a:rPr lang="en-US" sz="1400" dirty="0">
                <a:solidFill>
                  <a:srgbClr val="1F224E"/>
                </a:solidFill>
                <a:latin typeface="Myriad Pro" charset="0"/>
                <a:ea typeface="Myriad Pro" charset="0"/>
                <a:cs typeface="Myriad Pro" charset="0"/>
              </a:rPr>
              <a:t>)</a:t>
            </a:r>
            <a:endParaRPr lang="en-GB" sz="1400" dirty="0">
              <a:solidFill>
                <a:srgbClr val="1F224E"/>
              </a:solidFill>
              <a:latin typeface="Myriad Pro" charset="0"/>
              <a:ea typeface="Myriad Pro" charset="0"/>
              <a:cs typeface="Myriad Pro" charset="0"/>
            </a:endParaRPr>
          </a:p>
          <a:p>
            <a:pPr marL="285750" indent="-285750"/>
            <a:endParaRPr lang="en-GB" sz="140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444500" y="954088"/>
            <a:ext cx="8391996" cy="792088"/>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smtClean="0">
                <a:solidFill>
                  <a:srgbClr val="00B0F0"/>
                </a:solidFill>
              </a:rPr>
              <a:t>Suggest </a:t>
            </a:r>
            <a:r>
              <a:rPr lang="en-US" sz="2000" b="1" dirty="0">
                <a:solidFill>
                  <a:srgbClr val="00B0F0"/>
                </a:solidFill>
              </a:rPr>
              <a:t>two </a:t>
            </a:r>
            <a:r>
              <a:rPr lang="en-US" sz="2000" dirty="0">
                <a:solidFill>
                  <a:srgbClr val="00B0F0"/>
                </a:solidFill>
              </a:rPr>
              <a:t>reasons </a:t>
            </a:r>
            <a:r>
              <a:rPr lang="en-US" sz="2000" dirty="0"/>
              <a:t>for the </a:t>
            </a:r>
            <a:r>
              <a:rPr lang="en-US" sz="2000" u="sng" dirty="0"/>
              <a:t>regional variation</a:t>
            </a:r>
            <a:r>
              <a:rPr lang="en-US" sz="2000" dirty="0"/>
              <a:t> in average life expectancy between </a:t>
            </a:r>
            <a:r>
              <a:rPr lang="en-US" sz="2000" u="sng" dirty="0"/>
              <a:t>London</a:t>
            </a:r>
            <a:r>
              <a:rPr lang="en-US" sz="2000" dirty="0"/>
              <a:t> and </a:t>
            </a:r>
            <a:r>
              <a:rPr lang="en-US" sz="2000" u="sng" dirty="0"/>
              <a:t>Scotland</a:t>
            </a:r>
            <a:r>
              <a:rPr lang="en-US" sz="2000" dirty="0"/>
              <a:t>, as </a:t>
            </a:r>
            <a:r>
              <a:rPr lang="en-US" sz="2000" dirty="0">
                <a:solidFill>
                  <a:srgbClr val="00B0F0"/>
                </a:solidFill>
              </a:rPr>
              <a:t>shown in </a:t>
            </a:r>
            <a:r>
              <a:rPr lang="en-US" sz="2000" b="1" dirty="0">
                <a:solidFill>
                  <a:srgbClr val="00B0F0"/>
                </a:solidFill>
              </a:rPr>
              <a:t>Fig. 3</a:t>
            </a:r>
            <a:r>
              <a:rPr lang="en-US" sz="2000" dirty="0"/>
              <a:t>.</a:t>
            </a:r>
            <a:endParaRPr lang="en-US" sz="2000" dirty="0" smtClean="0"/>
          </a:p>
        </p:txBody>
      </p:sp>
      <p:pic>
        <p:nvPicPr>
          <p:cNvPr id="5" name="Picture 2" descr="Choropleth map of average life expectancy in regions of the U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8574" y="2060848"/>
            <a:ext cx="3457922" cy="3706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4254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dirty="0"/>
              <a:t>Question </a:t>
            </a:r>
            <a:r>
              <a:rPr lang="en-GB" dirty="0" smtClean="0"/>
              <a:t>2(b) </a:t>
            </a:r>
            <a:r>
              <a:rPr lang="en-GB" dirty="0"/>
              <a:t>– </a:t>
            </a:r>
            <a:r>
              <a:rPr lang="en-GB" dirty="0" smtClean="0"/>
              <a:t>4 marks</a:t>
            </a:r>
            <a:endParaRPr lang="en-GB" dirty="0"/>
          </a:p>
        </p:txBody>
      </p:sp>
      <p:sp>
        <p:nvSpPr>
          <p:cNvPr id="3" name="Content Placeholder 2"/>
          <p:cNvSpPr txBox="1">
            <a:spLocks/>
          </p:cNvSpPr>
          <p:nvPr/>
        </p:nvSpPr>
        <p:spPr>
          <a:xfrm>
            <a:off x="387177" y="2420888"/>
            <a:ext cx="8136904" cy="72008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This question has </a:t>
            </a:r>
            <a:r>
              <a:rPr lang="en-GB" sz="1200" dirty="0" smtClean="0">
                <a:solidFill>
                  <a:srgbClr val="1F224E"/>
                </a:solidFill>
                <a:latin typeface="Myriad Pro" charset="0"/>
                <a:ea typeface="Myriad Pro" charset="0"/>
                <a:cs typeface="Myriad Pro" charset="0"/>
              </a:rPr>
              <a:t>2 marks for </a:t>
            </a:r>
            <a:r>
              <a:rPr lang="en-GB" sz="1200" dirty="0" smtClean="0">
                <a:solidFill>
                  <a:srgbClr val="FF0000"/>
                </a:solidFill>
                <a:latin typeface="Myriad Pro" charset="0"/>
                <a:ea typeface="Myriad Pro" charset="0"/>
                <a:cs typeface="Myriad Pro" charset="0"/>
              </a:rPr>
              <a:t>AO1 </a:t>
            </a:r>
            <a:r>
              <a:rPr lang="en-GB" sz="1200" dirty="0">
                <a:solidFill>
                  <a:srgbClr val="FF0000"/>
                </a:solidFill>
                <a:latin typeface="Myriad Pro" charset="0"/>
                <a:ea typeface="Myriad Pro" charset="0"/>
                <a:cs typeface="Myriad Pro" charset="0"/>
              </a:rPr>
              <a:t>(knowledge) </a:t>
            </a:r>
            <a:r>
              <a:rPr lang="en-GB" sz="1200" dirty="0" smtClean="0">
                <a:solidFill>
                  <a:srgbClr val="1F224E"/>
                </a:solidFill>
                <a:latin typeface="Myriad Pro" charset="0"/>
                <a:ea typeface="Myriad Pro" charset="0"/>
                <a:cs typeface="Myriad Pro" charset="0"/>
              </a:rPr>
              <a:t>and 2 marks for </a:t>
            </a:r>
            <a:r>
              <a:rPr lang="en-GB" sz="1200" dirty="0">
                <a:solidFill>
                  <a:schemeClr val="accent6"/>
                </a:solidFill>
                <a:latin typeface="Myriad Pro" charset="0"/>
                <a:ea typeface="Myriad Pro" charset="0"/>
                <a:cs typeface="Myriad Pro" charset="0"/>
              </a:rPr>
              <a:t>AO2 (understanding</a:t>
            </a:r>
            <a:r>
              <a:rPr lang="en-GB" sz="1200" dirty="0" smtClean="0">
                <a:solidFill>
                  <a:schemeClr val="accent6"/>
                </a:solidFill>
                <a:latin typeface="Myriad Pro" charset="0"/>
                <a:ea typeface="Myriad Pro" charset="0"/>
                <a:cs typeface="Myriad Pro" charset="0"/>
              </a:rPr>
              <a:t>). </a:t>
            </a:r>
            <a:r>
              <a:rPr lang="en-GB" sz="1200" dirty="0">
                <a:solidFill>
                  <a:srgbClr val="1F224E"/>
                </a:solidFill>
                <a:latin typeface="Myriad Pro" charset="0"/>
                <a:ea typeface="Myriad Pro" charset="0"/>
                <a:cs typeface="Myriad Pro" charset="0"/>
              </a:rPr>
              <a:t>‘T</a:t>
            </a:r>
            <a:r>
              <a:rPr lang="en-GB" sz="1200" dirty="0" smtClean="0">
                <a:solidFill>
                  <a:srgbClr val="1F224E"/>
                </a:solidFill>
                <a:latin typeface="Myriad Pro" charset="0"/>
                <a:ea typeface="Myriad Pro" charset="0"/>
                <a:cs typeface="Myriad Pro" charset="0"/>
              </a:rPr>
              <a:t>he causes </a:t>
            </a:r>
            <a:r>
              <a:rPr lang="en-GB" sz="1200" dirty="0">
                <a:solidFill>
                  <a:srgbClr val="1F224E"/>
                </a:solidFill>
                <a:latin typeface="Myriad Pro" charset="0"/>
                <a:ea typeface="Myriad Pro" charset="0"/>
                <a:cs typeface="Myriad Pro" charset="0"/>
              </a:rPr>
              <a:t>of </a:t>
            </a:r>
            <a:r>
              <a:rPr lang="en-GB" sz="1200" dirty="0" smtClean="0">
                <a:solidFill>
                  <a:srgbClr val="1F224E"/>
                </a:solidFill>
                <a:latin typeface="Myriad Pro" charset="0"/>
                <a:ea typeface="Myriad Pro" charset="0"/>
                <a:cs typeface="Myriad Pro" charset="0"/>
              </a:rPr>
              <a:t>uneven development within the UK, including infrastructure’ is directly taken from the specification and so students should know how investment in infrastructure can lead to uneven development in the UK – so this is </a:t>
            </a:r>
            <a:r>
              <a:rPr lang="en-GB" sz="1200" dirty="0" smtClean="0">
                <a:solidFill>
                  <a:srgbClr val="FF0000"/>
                </a:solidFill>
                <a:latin typeface="Myriad Pro" charset="0"/>
                <a:ea typeface="Myriad Pro" charset="0"/>
                <a:cs typeface="Myriad Pro" charset="0"/>
              </a:rPr>
              <a:t>knowledge </a:t>
            </a:r>
            <a:r>
              <a:rPr lang="en-GB" sz="1200" dirty="0" smtClean="0">
                <a:solidFill>
                  <a:srgbClr val="1F224E"/>
                </a:solidFill>
                <a:latin typeface="Myriad Pro" charset="0"/>
                <a:ea typeface="Myriad Pro" charset="0"/>
                <a:cs typeface="Myriad Pro" charset="0"/>
              </a:rPr>
              <a:t>of the content </a:t>
            </a:r>
            <a:r>
              <a:rPr lang="en-GB" sz="1200" dirty="0" smtClean="0">
                <a:solidFill>
                  <a:srgbClr val="FF0000"/>
                </a:solidFill>
                <a:latin typeface="Myriad Pro" charset="0"/>
                <a:ea typeface="Myriad Pro" charset="0"/>
                <a:cs typeface="Myriad Pro" charset="0"/>
              </a:rPr>
              <a:t>(AO1)</a:t>
            </a:r>
            <a:r>
              <a:rPr lang="en-GB" sz="1200" dirty="0" smtClean="0">
                <a:solidFill>
                  <a:srgbClr val="1F224E"/>
                </a:solidFill>
                <a:latin typeface="Myriad Pro" charset="0"/>
                <a:ea typeface="Myriad Pro" charset="0"/>
                <a:cs typeface="Myriad Pro" charset="0"/>
              </a:rPr>
              <a:t>. However, to be able to explain how investment in infrastructure can lead to uneven development requires an </a:t>
            </a:r>
            <a:r>
              <a:rPr lang="en-GB" sz="1200" dirty="0" smtClean="0">
                <a:solidFill>
                  <a:schemeClr val="accent6"/>
                </a:solidFill>
                <a:latin typeface="Myriad Pro" charset="0"/>
                <a:ea typeface="Myriad Pro" charset="0"/>
                <a:cs typeface="Myriad Pro" charset="0"/>
              </a:rPr>
              <a:t>understanding</a:t>
            </a:r>
            <a:r>
              <a:rPr lang="en-GB" sz="1200" dirty="0" smtClean="0">
                <a:solidFill>
                  <a:srgbClr val="1F224E"/>
                </a:solidFill>
                <a:latin typeface="Myriad Pro" charset="0"/>
                <a:ea typeface="Myriad Pro" charset="0"/>
                <a:cs typeface="Myriad Pro" charset="0"/>
              </a:rPr>
              <a:t> of the content </a:t>
            </a:r>
            <a:r>
              <a:rPr lang="en-GB" sz="1200" dirty="0" smtClean="0">
                <a:solidFill>
                  <a:schemeClr val="accent6"/>
                </a:solidFill>
                <a:latin typeface="Myriad Pro" charset="0"/>
                <a:ea typeface="Myriad Pro" charset="0"/>
                <a:cs typeface="Myriad Pro" charset="0"/>
              </a:rPr>
              <a:t>(AO2)</a:t>
            </a:r>
            <a:r>
              <a:rPr lang="en-GB" sz="1200" dirty="0" smtClean="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395536" y="1412776"/>
            <a:ext cx="8136904" cy="854174"/>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solidFill>
                  <a:schemeClr val="accent6"/>
                </a:solidFill>
              </a:rPr>
              <a:t>Explain</a:t>
            </a:r>
            <a:r>
              <a:rPr lang="en-US" sz="2400" dirty="0"/>
              <a:t> how </a:t>
            </a:r>
            <a:r>
              <a:rPr lang="en-US" sz="2400" dirty="0">
                <a:solidFill>
                  <a:srgbClr val="FF0000"/>
                </a:solidFill>
              </a:rPr>
              <a:t>investment in infrastructure </a:t>
            </a:r>
            <a:r>
              <a:rPr lang="en-US" sz="2400" u="sng" dirty="0"/>
              <a:t>can lead to </a:t>
            </a:r>
            <a:r>
              <a:rPr lang="en-US" sz="2400" dirty="0">
                <a:solidFill>
                  <a:schemeClr val="accent6"/>
                </a:solidFill>
              </a:rPr>
              <a:t>uneven development </a:t>
            </a:r>
            <a:r>
              <a:rPr lang="en-US" sz="2400" dirty="0"/>
              <a:t>within the </a:t>
            </a:r>
            <a:r>
              <a:rPr lang="en-US" sz="2400" u="sng" dirty="0"/>
              <a:t>UK</a:t>
            </a:r>
            <a:r>
              <a:rPr lang="en-US" sz="2400" dirty="0"/>
              <a:t>.</a:t>
            </a:r>
            <a:endParaRPr lang="en-GB" sz="2400" dirty="0"/>
          </a:p>
        </p:txBody>
      </p:sp>
      <p:sp>
        <p:nvSpPr>
          <p:cNvPr id="5" name="Rectangle 4"/>
          <p:cNvSpPr/>
          <p:nvPr/>
        </p:nvSpPr>
        <p:spPr>
          <a:xfrm>
            <a:off x="4320208" y="3618215"/>
            <a:ext cx="4572000" cy="1938992"/>
          </a:xfrm>
          <a:prstGeom prst="rect">
            <a:avLst/>
          </a:prstGeom>
          <a:ln>
            <a:solidFill>
              <a:schemeClr val="tx1"/>
            </a:solidFill>
          </a:ln>
        </p:spPr>
        <p:txBody>
          <a:bodyPr>
            <a:spAutoFit/>
          </a:bodyPr>
          <a:lstStyle/>
          <a:p>
            <a:r>
              <a:rPr lang="en-US" sz="1200" b="1" dirty="0">
                <a:solidFill>
                  <a:srgbClr val="1F224E"/>
                </a:solidFill>
                <a:latin typeface="Myriad Pro" charset="0"/>
                <a:ea typeface="Myriad Pro" charset="0"/>
                <a:cs typeface="Myriad Pro" charset="0"/>
              </a:rPr>
              <a:t>Explanations such as:</a:t>
            </a:r>
            <a:endParaRPr lang="en-GB" sz="1200" b="1" dirty="0">
              <a:solidFill>
                <a:srgbClr val="1F224E"/>
              </a:solidFill>
              <a:latin typeface="Myriad Pro" charset="0"/>
              <a:ea typeface="Myriad Pro" charset="0"/>
              <a:cs typeface="Myriad Pro" charset="0"/>
            </a:endParaRPr>
          </a:p>
          <a:p>
            <a:r>
              <a:rPr lang="en-US" sz="1200" dirty="0">
                <a:solidFill>
                  <a:srgbClr val="FF0000"/>
                </a:solidFill>
                <a:latin typeface="Myriad Pro" charset="0"/>
                <a:ea typeface="Myriad Pro" charset="0"/>
                <a:cs typeface="Myriad Pro" charset="0"/>
              </a:rPr>
              <a:t>More geographically remote areas such as the Scottish highlands or the South West of England have poor transport links with little investment </a:t>
            </a:r>
            <a:r>
              <a:rPr lang="en-GB" sz="1200" dirty="0">
                <a:solidFill>
                  <a:srgbClr val="FF0000"/>
                </a:solidFill>
                <a:latin typeface="Myriad Pro" charset="0"/>
                <a:ea typeface="Myriad Pro" charset="0"/>
                <a:cs typeface="Myriad Pro" charset="0"/>
              </a:rPr>
              <a:t>(</a:t>
            </a:r>
            <a:r>
              <a:rPr lang="en-GB" sz="1200" dirty="0">
                <a:solidFill>
                  <a:srgbClr val="FF0000"/>
                </a:solidFill>
                <a:latin typeface="Myriad Pro" charset="0"/>
                <a:ea typeface="Myriad Pro" charset="0"/>
                <a:cs typeface="Myriad Pro" charset="0"/>
                <a:sym typeface="Wingdings"/>
              </a:rPr>
              <a:t></a:t>
            </a:r>
            <a:r>
              <a:rPr lang="en-GB" sz="1200" dirty="0">
                <a:solidFill>
                  <a:srgbClr val="FF0000"/>
                </a:solidFill>
                <a:latin typeface="Myriad Pro" charset="0"/>
                <a:ea typeface="Myriad Pro" charset="0"/>
                <a:cs typeface="Myriad Pro" charset="0"/>
              </a:rPr>
              <a:t>) </a:t>
            </a:r>
            <a:r>
              <a:rPr lang="en-US" sz="1200" dirty="0" smtClean="0">
                <a:solidFill>
                  <a:schemeClr val="accent6"/>
                </a:solidFill>
                <a:latin typeface="Myriad Pro" charset="0"/>
                <a:ea typeface="Myriad Pro" charset="0"/>
                <a:cs typeface="Myriad Pro" charset="0"/>
              </a:rPr>
              <a:t>which </a:t>
            </a:r>
            <a:r>
              <a:rPr lang="en-US" sz="1200" dirty="0">
                <a:solidFill>
                  <a:schemeClr val="accent6"/>
                </a:solidFill>
                <a:latin typeface="Myriad Pro" charset="0"/>
                <a:ea typeface="Myriad Pro" charset="0"/>
                <a:cs typeface="Myriad Pro" charset="0"/>
              </a:rPr>
              <a:t>can stifle the economy as young people leave to find work elsewhere (DEV). </a:t>
            </a:r>
            <a:r>
              <a:rPr lang="en-US" sz="1200" dirty="0">
                <a:solidFill>
                  <a:srgbClr val="FF0000"/>
                </a:solidFill>
                <a:latin typeface="Myriad Pro" charset="0"/>
                <a:ea typeface="Myriad Pro" charset="0"/>
                <a:cs typeface="Myriad Pro" charset="0"/>
              </a:rPr>
              <a:t>Investment in the planned HS2 rail link will connect major cities in the North, such as Manchester and Birmingham, with the South </a:t>
            </a:r>
            <a:r>
              <a:rPr lang="en-GB" sz="1200" dirty="0">
                <a:solidFill>
                  <a:srgbClr val="FF0000"/>
                </a:solidFill>
                <a:latin typeface="Myriad Pro" charset="0"/>
                <a:ea typeface="Myriad Pro" charset="0"/>
                <a:cs typeface="Myriad Pro" charset="0"/>
              </a:rPr>
              <a:t>(</a:t>
            </a:r>
            <a:r>
              <a:rPr lang="en-GB" sz="1200" dirty="0">
                <a:solidFill>
                  <a:srgbClr val="FF0000"/>
                </a:solidFill>
                <a:latin typeface="Myriad Pro" charset="0"/>
                <a:ea typeface="Myriad Pro" charset="0"/>
                <a:cs typeface="Myriad Pro" charset="0"/>
                <a:sym typeface="Wingdings"/>
              </a:rPr>
              <a:t></a:t>
            </a:r>
            <a:r>
              <a:rPr lang="en-GB" sz="1200" dirty="0" smtClean="0">
                <a:solidFill>
                  <a:srgbClr val="FF0000"/>
                </a:solidFill>
                <a:latin typeface="Myriad Pro" charset="0"/>
                <a:ea typeface="Myriad Pro" charset="0"/>
                <a:cs typeface="Myriad Pro" charset="0"/>
              </a:rPr>
              <a:t>). </a:t>
            </a:r>
            <a:r>
              <a:rPr lang="en-US" sz="1200" dirty="0" smtClean="0">
                <a:solidFill>
                  <a:schemeClr val="accent6"/>
                </a:solidFill>
                <a:latin typeface="Myriad Pro" charset="0"/>
                <a:ea typeface="Myriad Pro" charset="0"/>
                <a:cs typeface="Myriad Pro" charset="0"/>
              </a:rPr>
              <a:t>This </a:t>
            </a:r>
            <a:r>
              <a:rPr lang="en-US" sz="1200" dirty="0">
                <a:solidFill>
                  <a:schemeClr val="accent6"/>
                </a:solidFill>
                <a:latin typeface="Myriad Pro" charset="0"/>
                <a:ea typeface="Myriad Pro" charset="0"/>
                <a:cs typeface="Myriad Pro" charset="0"/>
              </a:rPr>
              <a:t>investment may rebalance the economy and reduce the North/South divide for cities however it could increase the uneven development between rural and urban areas (DEV).</a:t>
            </a:r>
            <a:endParaRPr lang="en-GB" sz="1200" dirty="0">
              <a:solidFill>
                <a:schemeClr val="accent6"/>
              </a:solidFill>
              <a:latin typeface="Myriad Pro" charset="0"/>
              <a:ea typeface="Myriad Pro" charset="0"/>
              <a:cs typeface="Myriad Pro" charset="0"/>
            </a:endParaRPr>
          </a:p>
        </p:txBody>
      </p:sp>
      <p:sp>
        <p:nvSpPr>
          <p:cNvPr id="6" name="Content Placeholder 2"/>
          <p:cNvSpPr txBox="1">
            <a:spLocks/>
          </p:cNvSpPr>
          <p:nvPr/>
        </p:nvSpPr>
        <p:spPr>
          <a:xfrm>
            <a:off x="395537" y="3618215"/>
            <a:ext cx="3744416" cy="139496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There are 2 marks for identifying the investment in infrastructure (</a:t>
            </a:r>
            <a:r>
              <a:rPr lang="en-GB" sz="1200" dirty="0">
                <a:solidFill>
                  <a:srgbClr val="1F224E"/>
                </a:solidFill>
                <a:latin typeface="Myriad Pro" charset="0"/>
                <a:ea typeface="Myriad Pro" charset="0"/>
                <a:cs typeface="Myriad Pro" charset="0"/>
                <a:sym typeface="Wingdings"/>
              </a:rPr>
              <a:t></a:t>
            </a:r>
            <a:r>
              <a:rPr lang="en-GB" sz="1200" dirty="0" smtClean="0">
                <a:solidFill>
                  <a:srgbClr val="1F224E"/>
                </a:solidFill>
                <a:latin typeface="Myriad Pro" charset="0"/>
                <a:ea typeface="Myriad Pro" charset="0"/>
                <a:cs typeface="Myriad Pro" charset="0"/>
              </a:rPr>
              <a:t>) which can lead to uneven development in the UK </a:t>
            </a:r>
            <a:r>
              <a:rPr lang="en-GB" sz="1200" dirty="0" smtClean="0">
                <a:solidFill>
                  <a:srgbClr val="FF0000"/>
                </a:solidFill>
                <a:latin typeface="Myriad Pro" charset="0"/>
                <a:ea typeface="Myriad Pro" charset="0"/>
                <a:cs typeface="Myriad Pro" charset="0"/>
              </a:rPr>
              <a:t>(recalling this from their study) </a:t>
            </a:r>
            <a:r>
              <a:rPr lang="en-GB" sz="1200" dirty="0" smtClean="0">
                <a:solidFill>
                  <a:srgbClr val="1F224E"/>
                </a:solidFill>
                <a:latin typeface="Myriad Pro" charset="0"/>
                <a:ea typeface="Myriad Pro" charset="0"/>
                <a:cs typeface="Myriad Pro" charset="0"/>
              </a:rPr>
              <a:t>and 2 marks for </a:t>
            </a:r>
            <a:r>
              <a:rPr lang="en-GB" sz="1200" dirty="0">
                <a:solidFill>
                  <a:srgbClr val="1F224E"/>
                </a:solidFill>
                <a:latin typeface="Myriad Pro" charset="0"/>
                <a:ea typeface="Myriad Pro" charset="0"/>
                <a:cs typeface="Myriad Pro" charset="0"/>
              </a:rPr>
              <a:t>the explanation of how </a:t>
            </a:r>
            <a:r>
              <a:rPr lang="en-GB" sz="1200" dirty="0" smtClean="0">
                <a:solidFill>
                  <a:srgbClr val="1F224E"/>
                </a:solidFill>
                <a:latin typeface="Myriad Pro" charset="0"/>
                <a:ea typeface="Myriad Pro" charset="0"/>
                <a:cs typeface="Myriad Pro" charset="0"/>
              </a:rPr>
              <a:t>investment in infrastructure contributes to uneven development </a:t>
            </a:r>
            <a:r>
              <a:rPr lang="en-GB" sz="1200" dirty="0">
                <a:solidFill>
                  <a:srgbClr val="1F224E"/>
                </a:solidFill>
                <a:latin typeface="Myriad Pro" charset="0"/>
                <a:ea typeface="Myriad Pro" charset="0"/>
                <a:cs typeface="Myriad Pro" charset="0"/>
              </a:rPr>
              <a:t>(DEV) </a:t>
            </a:r>
            <a:r>
              <a:rPr lang="en-GB" sz="1200" dirty="0" smtClean="0">
                <a:solidFill>
                  <a:schemeClr val="accent6"/>
                </a:solidFill>
                <a:latin typeface="Myriad Pro" charset="0"/>
                <a:ea typeface="Myriad Pro" charset="0"/>
                <a:cs typeface="Myriad Pro" charset="0"/>
              </a:rPr>
              <a:t>(showing their understanding of this from their study). </a:t>
            </a:r>
          </a:p>
          <a:p>
            <a:pPr marL="0" indent="0">
              <a:buNone/>
            </a:pP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714073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n-GB" dirty="0"/>
              <a:t>Question </a:t>
            </a:r>
            <a:r>
              <a:rPr lang="en-GB" dirty="0" smtClean="0"/>
              <a:t>2(c) </a:t>
            </a:r>
            <a:r>
              <a:rPr lang="en-GB" dirty="0"/>
              <a:t>– </a:t>
            </a:r>
            <a:r>
              <a:rPr lang="en-GB" dirty="0" smtClean="0"/>
              <a:t>4 marks</a:t>
            </a:r>
            <a:endParaRPr lang="en-GB" dirty="0"/>
          </a:p>
        </p:txBody>
      </p:sp>
      <p:sp>
        <p:nvSpPr>
          <p:cNvPr id="3" name="Content Placeholder 2"/>
          <p:cNvSpPr txBox="1">
            <a:spLocks/>
          </p:cNvSpPr>
          <p:nvPr/>
        </p:nvSpPr>
        <p:spPr>
          <a:xfrm>
            <a:off x="418130" y="2204864"/>
            <a:ext cx="8114309" cy="72008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solidFill>
                  <a:srgbClr val="1F224E"/>
                </a:solidFill>
                <a:latin typeface="Myriad Pro" charset="0"/>
                <a:ea typeface="Myriad Pro" charset="0"/>
                <a:cs typeface="Myriad Pro" charset="0"/>
              </a:rPr>
              <a:t>This question has </a:t>
            </a:r>
            <a:r>
              <a:rPr lang="en-GB" sz="1400" dirty="0" smtClean="0">
                <a:solidFill>
                  <a:srgbClr val="1F224E"/>
                </a:solidFill>
                <a:latin typeface="Myriad Pro" charset="0"/>
                <a:ea typeface="Myriad Pro" charset="0"/>
                <a:cs typeface="Myriad Pro" charset="0"/>
              </a:rPr>
              <a:t>2 marks for </a:t>
            </a:r>
            <a:r>
              <a:rPr lang="en-GB" sz="1400" dirty="0" smtClean="0">
                <a:solidFill>
                  <a:srgbClr val="FF0000"/>
                </a:solidFill>
                <a:latin typeface="Myriad Pro" charset="0"/>
                <a:ea typeface="Myriad Pro" charset="0"/>
                <a:cs typeface="Myriad Pro" charset="0"/>
              </a:rPr>
              <a:t>AO1 </a:t>
            </a:r>
            <a:r>
              <a:rPr lang="en-GB" sz="1400" dirty="0">
                <a:solidFill>
                  <a:srgbClr val="FF0000"/>
                </a:solidFill>
                <a:latin typeface="Myriad Pro" charset="0"/>
                <a:ea typeface="Myriad Pro" charset="0"/>
                <a:cs typeface="Myriad Pro" charset="0"/>
              </a:rPr>
              <a:t>(knowledge) </a:t>
            </a:r>
            <a:r>
              <a:rPr lang="en-GB" sz="1400" dirty="0" smtClean="0">
                <a:solidFill>
                  <a:srgbClr val="1F224E"/>
                </a:solidFill>
                <a:latin typeface="Myriad Pro" charset="0"/>
                <a:ea typeface="Myriad Pro" charset="0"/>
                <a:cs typeface="Myriad Pro" charset="0"/>
              </a:rPr>
              <a:t>and 2 marks for </a:t>
            </a:r>
            <a:r>
              <a:rPr lang="en-GB" sz="1400" dirty="0">
                <a:solidFill>
                  <a:schemeClr val="accent6"/>
                </a:solidFill>
                <a:latin typeface="Myriad Pro" charset="0"/>
                <a:ea typeface="Myriad Pro" charset="0"/>
                <a:cs typeface="Myriad Pro" charset="0"/>
              </a:rPr>
              <a:t>AO2 (understanding</a:t>
            </a:r>
            <a:r>
              <a:rPr lang="en-GB" sz="1400" dirty="0" smtClean="0">
                <a:solidFill>
                  <a:schemeClr val="accent6"/>
                </a:solidFill>
                <a:latin typeface="Myriad Pro" charset="0"/>
                <a:ea typeface="Myriad Pro" charset="0"/>
                <a:cs typeface="Myriad Pro" charset="0"/>
              </a:rPr>
              <a:t>). </a:t>
            </a:r>
            <a:r>
              <a:rPr lang="en-GB" sz="1400" dirty="0">
                <a:solidFill>
                  <a:srgbClr val="1F224E"/>
                </a:solidFill>
                <a:latin typeface="Myriad Pro" charset="0"/>
                <a:ea typeface="Myriad Pro" charset="0"/>
                <a:cs typeface="Myriad Pro" charset="0"/>
              </a:rPr>
              <a:t>‘</a:t>
            </a:r>
            <a:r>
              <a:rPr lang="en-US" sz="1400" dirty="0">
                <a:solidFill>
                  <a:srgbClr val="1F224E"/>
                </a:solidFill>
                <a:latin typeface="Myriad Pro" charset="0"/>
                <a:ea typeface="Myriad Pro" charset="0"/>
                <a:cs typeface="Myriad Pro" charset="0"/>
              </a:rPr>
              <a:t>An understanding of the causes and the effects of, and responses to an ageing population</a:t>
            </a:r>
            <a:r>
              <a:rPr lang="en-GB" sz="1400" dirty="0">
                <a:solidFill>
                  <a:srgbClr val="1F224E"/>
                </a:solidFill>
                <a:latin typeface="Myriad Pro" charset="0"/>
                <a:ea typeface="Myriad Pro" charset="0"/>
                <a:cs typeface="Myriad Pro" charset="0"/>
              </a:rPr>
              <a:t>’ is </a:t>
            </a:r>
            <a:r>
              <a:rPr lang="en-GB" sz="1400" dirty="0" smtClean="0">
                <a:solidFill>
                  <a:srgbClr val="1F224E"/>
                </a:solidFill>
                <a:latin typeface="Myriad Pro" charset="0"/>
                <a:ea typeface="Myriad Pro" charset="0"/>
                <a:cs typeface="Myriad Pro" charset="0"/>
              </a:rPr>
              <a:t>directly taken from the specification and so students should know effects of an ageing population in the UK –this is therefore </a:t>
            </a:r>
            <a:r>
              <a:rPr lang="en-GB" sz="1400" dirty="0" smtClean="0">
                <a:solidFill>
                  <a:srgbClr val="FF0000"/>
                </a:solidFill>
                <a:latin typeface="Myriad Pro" charset="0"/>
                <a:ea typeface="Myriad Pro" charset="0"/>
                <a:cs typeface="Myriad Pro" charset="0"/>
              </a:rPr>
              <a:t>knowledge </a:t>
            </a:r>
            <a:r>
              <a:rPr lang="en-GB" sz="1400" dirty="0" smtClean="0">
                <a:solidFill>
                  <a:srgbClr val="1F224E"/>
                </a:solidFill>
                <a:latin typeface="Myriad Pro" charset="0"/>
                <a:ea typeface="Myriad Pro" charset="0"/>
                <a:cs typeface="Myriad Pro" charset="0"/>
              </a:rPr>
              <a:t>of the content </a:t>
            </a:r>
            <a:r>
              <a:rPr lang="en-GB" sz="1400" dirty="0" smtClean="0">
                <a:solidFill>
                  <a:srgbClr val="FF0000"/>
                </a:solidFill>
                <a:latin typeface="Myriad Pro" charset="0"/>
                <a:ea typeface="Myriad Pro" charset="0"/>
                <a:cs typeface="Myriad Pro" charset="0"/>
              </a:rPr>
              <a:t>(AO1)</a:t>
            </a:r>
            <a:r>
              <a:rPr lang="en-GB" sz="1400" dirty="0" smtClean="0">
                <a:solidFill>
                  <a:srgbClr val="1F224E"/>
                </a:solidFill>
                <a:latin typeface="Myriad Pro" charset="0"/>
                <a:ea typeface="Myriad Pro" charset="0"/>
                <a:cs typeface="Myriad Pro" charset="0"/>
              </a:rPr>
              <a:t>. However, to be able to explain two </a:t>
            </a:r>
            <a:r>
              <a:rPr lang="en-GB" sz="1400" dirty="0">
                <a:solidFill>
                  <a:srgbClr val="1F224E"/>
                </a:solidFill>
                <a:latin typeface="Myriad Pro" charset="0"/>
                <a:ea typeface="Myriad Pro" charset="0"/>
                <a:cs typeface="Myriad Pro" charset="0"/>
              </a:rPr>
              <a:t>effects of an ageing population in the UK </a:t>
            </a:r>
            <a:r>
              <a:rPr lang="en-GB" sz="1400" dirty="0" smtClean="0">
                <a:solidFill>
                  <a:srgbClr val="1F224E"/>
                </a:solidFill>
                <a:latin typeface="Myriad Pro" charset="0"/>
                <a:ea typeface="Myriad Pro" charset="0"/>
                <a:cs typeface="Myriad Pro" charset="0"/>
              </a:rPr>
              <a:t>requires an </a:t>
            </a:r>
            <a:r>
              <a:rPr lang="en-GB" sz="1400" dirty="0" smtClean="0">
                <a:solidFill>
                  <a:schemeClr val="accent6"/>
                </a:solidFill>
                <a:latin typeface="Myriad Pro" charset="0"/>
                <a:ea typeface="Myriad Pro" charset="0"/>
                <a:cs typeface="Myriad Pro" charset="0"/>
              </a:rPr>
              <a:t>understanding</a:t>
            </a:r>
            <a:r>
              <a:rPr lang="en-GB" sz="1400" dirty="0" smtClean="0">
                <a:solidFill>
                  <a:srgbClr val="1F224E"/>
                </a:solidFill>
                <a:latin typeface="Myriad Pro" charset="0"/>
                <a:ea typeface="Myriad Pro" charset="0"/>
                <a:cs typeface="Myriad Pro" charset="0"/>
              </a:rPr>
              <a:t> of the content </a:t>
            </a:r>
            <a:r>
              <a:rPr lang="en-GB" sz="1400" dirty="0" smtClean="0">
                <a:solidFill>
                  <a:schemeClr val="accent6"/>
                </a:solidFill>
                <a:latin typeface="Myriad Pro" charset="0"/>
                <a:ea typeface="Myriad Pro" charset="0"/>
                <a:cs typeface="Myriad Pro" charset="0"/>
              </a:rPr>
              <a:t>(AO2)</a:t>
            </a:r>
            <a:r>
              <a:rPr lang="en-GB" sz="1400" dirty="0" smtClean="0">
                <a:solidFill>
                  <a:srgbClr val="1F224E"/>
                </a:solidFill>
                <a:latin typeface="Myriad Pro" charset="0"/>
                <a:ea typeface="Myriad Pro" charset="0"/>
                <a:cs typeface="Myriad Pro" charset="0"/>
              </a:rPr>
              <a:t>.</a:t>
            </a:r>
            <a:endParaRPr lang="en-GB" sz="140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539552" y="1592796"/>
            <a:ext cx="5688632" cy="360040"/>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solidFill>
                  <a:schemeClr val="accent6"/>
                </a:solidFill>
              </a:rPr>
              <a:t>Explain</a:t>
            </a:r>
            <a:r>
              <a:rPr lang="en-US" sz="1800" dirty="0"/>
              <a:t> </a:t>
            </a:r>
            <a:r>
              <a:rPr lang="en-US" sz="1800" b="1" dirty="0"/>
              <a:t>two </a:t>
            </a:r>
            <a:r>
              <a:rPr lang="en-US" sz="1800" dirty="0">
                <a:solidFill>
                  <a:srgbClr val="FF0000"/>
                </a:solidFill>
              </a:rPr>
              <a:t>effects of an ageing population </a:t>
            </a:r>
            <a:r>
              <a:rPr lang="en-US" sz="1800" dirty="0"/>
              <a:t>in the UK</a:t>
            </a:r>
            <a:r>
              <a:rPr lang="en-US" sz="1800" dirty="0" smtClean="0"/>
              <a:t>.</a:t>
            </a:r>
            <a:endParaRPr lang="en-GB" sz="1800" dirty="0"/>
          </a:p>
        </p:txBody>
      </p:sp>
      <p:sp>
        <p:nvSpPr>
          <p:cNvPr id="5" name="Rectangle 4"/>
          <p:cNvSpPr/>
          <p:nvPr/>
        </p:nvSpPr>
        <p:spPr>
          <a:xfrm>
            <a:off x="4320208" y="3789040"/>
            <a:ext cx="4356248" cy="1384995"/>
          </a:xfrm>
          <a:prstGeom prst="rect">
            <a:avLst/>
          </a:prstGeom>
          <a:ln>
            <a:solidFill>
              <a:schemeClr val="tx1"/>
            </a:solidFill>
          </a:ln>
        </p:spPr>
        <p:txBody>
          <a:bodyPr wrap="square">
            <a:spAutoFit/>
          </a:bodyPr>
          <a:lstStyle/>
          <a:p>
            <a:r>
              <a:rPr lang="en-US" sz="1400" b="1" dirty="0">
                <a:solidFill>
                  <a:srgbClr val="1F224E"/>
                </a:solidFill>
                <a:latin typeface="Myriad Pro" charset="0"/>
                <a:ea typeface="Myriad Pro" charset="0"/>
                <a:cs typeface="Myriad Pro" charset="0"/>
              </a:rPr>
              <a:t>Effects such as:</a:t>
            </a:r>
            <a:endParaRPr lang="en-GB" sz="1400" b="1" dirty="0">
              <a:solidFill>
                <a:srgbClr val="1F224E"/>
              </a:solidFill>
              <a:latin typeface="Myriad Pro" charset="0"/>
              <a:ea typeface="Myriad Pro" charset="0"/>
              <a:cs typeface="Myriad Pro" charset="0"/>
            </a:endParaRPr>
          </a:p>
          <a:p>
            <a:r>
              <a:rPr lang="en-US" sz="1400" dirty="0">
                <a:solidFill>
                  <a:srgbClr val="FF0000"/>
                </a:solidFill>
                <a:latin typeface="Myriad Pro" charset="0"/>
                <a:ea typeface="Myriad Pro" charset="0"/>
                <a:cs typeface="Myriad Pro" charset="0"/>
              </a:rPr>
              <a:t>Increased demand for medical treatment </a:t>
            </a:r>
            <a:r>
              <a:rPr lang="en-GB" sz="1400" dirty="0">
                <a:solidFill>
                  <a:srgbClr val="FF0000"/>
                </a:solidFill>
                <a:latin typeface="Myriad Pro" charset="0"/>
                <a:ea typeface="Myriad Pro" charset="0"/>
                <a:cs typeface="Myriad Pro" charset="0"/>
              </a:rPr>
              <a:t>(</a:t>
            </a:r>
            <a:r>
              <a:rPr lang="en-GB" sz="1400" dirty="0">
                <a:solidFill>
                  <a:srgbClr val="FF0000"/>
                </a:solidFill>
                <a:latin typeface="Myriad Pro" charset="0"/>
                <a:ea typeface="Myriad Pro" charset="0"/>
                <a:cs typeface="Myriad Pro" charset="0"/>
                <a:sym typeface="Wingdings"/>
              </a:rPr>
              <a:t></a:t>
            </a:r>
            <a:r>
              <a:rPr lang="en-GB" sz="1400" dirty="0">
                <a:solidFill>
                  <a:srgbClr val="FF0000"/>
                </a:solidFill>
                <a:latin typeface="Myriad Pro" charset="0"/>
                <a:ea typeface="Myriad Pro" charset="0"/>
                <a:cs typeface="Myriad Pro" charset="0"/>
              </a:rPr>
              <a:t>)</a:t>
            </a:r>
            <a:r>
              <a:rPr lang="en-US" sz="1400" dirty="0" smtClean="0">
                <a:solidFill>
                  <a:srgbClr val="FF0000"/>
                </a:solidFill>
                <a:latin typeface="Myriad Pro" charset="0"/>
                <a:ea typeface="Myriad Pro" charset="0"/>
                <a:cs typeface="Myriad Pro" charset="0"/>
              </a:rPr>
              <a:t> </a:t>
            </a:r>
            <a:r>
              <a:rPr lang="en-US" sz="1400" dirty="0">
                <a:solidFill>
                  <a:schemeClr val="accent6"/>
                </a:solidFill>
                <a:latin typeface="Myriad Pro" charset="0"/>
                <a:ea typeface="Myriad Pro" charset="0"/>
                <a:cs typeface="Myriad Pro" charset="0"/>
              </a:rPr>
              <a:t>for diseases such as dementia / arthritis which puts strain on the NHS (DEV)</a:t>
            </a:r>
            <a:endParaRPr lang="en-GB" sz="1400" dirty="0">
              <a:solidFill>
                <a:schemeClr val="accent6"/>
              </a:solidFill>
              <a:latin typeface="Myriad Pro" charset="0"/>
              <a:ea typeface="Myriad Pro" charset="0"/>
              <a:cs typeface="Myriad Pro" charset="0"/>
            </a:endParaRPr>
          </a:p>
          <a:p>
            <a:r>
              <a:rPr lang="en-US" sz="1400" dirty="0">
                <a:solidFill>
                  <a:srgbClr val="FF0000"/>
                </a:solidFill>
                <a:latin typeface="Myriad Pro" charset="0"/>
                <a:ea typeface="Myriad Pro" charset="0"/>
                <a:cs typeface="Myriad Pro" charset="0"/>
              </a:rPr>
              <a:t>Older generation takes care of grandchildren </a:t>
            </a:r>
            <a:r>
              <a:rPr lang="en-GB" sz="1400" dirty="0">
                <a:solidFill>
                  <a:srgbClr val="FF0000"/>
                </a:solidFill>
                <a:latin typeface="Myriad Pro" charset="0"/>
                <a:ea typeface="Myriad Pro" charset="0"/>
                <a:cs typeface="Myriad Pro" charset="0"/>
              </a:rPr>
              <a:t>(</a:t>
            </a:r>
            <a:r>
              <a:rPr lang="en-GB" sz="1400" dirty="0">
                <a:solidFill>
                  <a:srgbClr val="FF0000"/>
                </a:solidFill>
                <a:latin typeface="Myriad Pro" charset="0"/>
                <a:ea typeface="Myriad Pro" charset="0"/>
                <a:cs typeface="Myriad Pro" charset="0"/>
                <a:sym typeface="Wingdings"/>
              </a:rPr>
              <a:t></a:t>
            </a:r>
            <a:r>
              <a:rPr lang="en-GB" sz="1400" dirty="0">
                <a:solidFill>
                  <a:srgbClr val="FF0000"/>
                </a:solidFill>
                <a:latin typeface="Myriad Pro" charset="0"/>
                <a:ea typeface="Myriad Pro" charset="0"/>
                <a:cs typeface="Myriad Pro" charset="0"/>
              </a:rPr>
              <a:t>)</a:t>
            </a:r>
            <a:r>
              <a:rPr lang="en-US" sz="1400" dirty="0" smtClean="0">
                <a:solidFill>
                  <a:srgbClr val="FF0000"/>
                </a:solidFill>
                <a:latin typeface="Myriad Pro" charset="0"/>
                <a:ea typeface="Myriad Pro" charset="0"/>
                <a:cs typeface="Myriad Pro" charset="0"/>
              </a:rPr>
              <a:t> </a:t>
            </a:r>
            <a:r>
              <a:rPr lang="en-US" sz="1400" dirty="0">
                <a:solidFill>
                  <a:schemeClr val="accent6"/>
                </a:solidFill>
                <a:latin typeface="Myriad Pro" charset="0"/>
                <a:ea typeface="Myriad Pro" charset="0"/>
                <a:cs typeface="Myriad Pro" charset="0"/>
              </a:rPr>
              <a:t>which reduces cost of childcare for parents (DEV)</a:t>
            </a:r>
            <a:endParaRPr lang="en-GB" sz="1400" dirty="0">
              <a:solidFill>
                <a:schemeClr val="accent6"/>
              </a:solidFill>
              <a:latin typeface="Myriad Pro" charset="0"/>
              <a:ea typeface="Myriad Pro" charset="0"/>
              <a:cs typeface="Myriad Pro" charset="0"/>
            </a:endParaRPr>
          </a:p>
        </p:txBody>
      </p:sp>
      <p:sp>
        <p:nvSpPr>
          <p:cNvPr id="6" name="Content Placeholder 2"/>
          <p:cNvSpPr txBox="1">
            <a:spLocks/>
          </p:cNvSpPr>
          <p:nvPr/>
        </p:nvSpPr>
        <p:spPr>
          <a:xfrm>
            <a:off x="418131" y="3429000"/>
            <a:ext cx="3892384" cy="121232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smtClean="0">
                <a:solidFill>
                  <a:srgbClr val="1F224E"/>
                </a:solidFill>
                <a:latin typeface="Myriad Pro" charset="0"/>
                <a:ea typeface="Myriad Pro" charset="0"/>
                <a:cs typeface="Myriad Pro" charset="0"/>
              </a:rPr>
              <a:t>There are 2 marks for identifying </a:t>
            </a:r>
            <a:r>
              <a:rPr lang="en-GB" sz="1400" dirty="0">
                <a:solidFill>
                  <a:srgbClr val="1F224E"/>
                </a:solidFill>
                <a:latin typeface="Myriad Pro" charset="0"/>
                <a:ea typeface="Myriad Pro" charset="0"/>
                <a:cs typeface="Myriad Pro" charset="0"/>
              </a:rPr>
              <a:t>the effects of an ageing population </a:t>
            </a:r>
            <a:r>
              <a:rPr lang="en-GB" sz="1400" dirty="0" smtClean="0">
                <a:solidFill>
                  <a:srgbClr val="1F224E"/>
                </a:solidFill>
                <a:latin typeface="Myriad Pro" charset="0"/>
                <a:ea typeface="Myriad Pro" charset="0"/>
                <a:cs typeface="Myriad Pro" charset="0"/>
              </a:rPr>
              <a:t>(</a:t>
            </a:r>
            <a:r>
              <a:rPr lang="en-GB" sz="1400" dirty="0">
                <a:solidFill>
                  <a:srgbClr val="1F224E"/>
                </a:solidFill>
                <a:latin typeface="Myriad Pro" charset="0"/>
                <a:ea typeface="Myriad Pro" charset="0"/>
                <a:cs typeface="Myriad Pro" charset="0"/>
                <a:sym typeface="Wingdings"/>
              </a:rPr>
              <a:t></a:t>
            </a:r>
            <a:r>
              <a:rPr lang="en-GB" sz="1400" dirty="0" smtClean="0">
                <a:solidFill>
                  <a:srgbClr val="1F224E"/>
                </a:solidFill>
                <a:latin typeface="Myriad Pro" charset="0"/>
                <a:ea typeface="Myriad Pro" charset="0"/>
                <a:cs typeface="Myriad Pro" charset="0"/>
              </a:rPr>
              <a:t>) </a:t>
            </a:r>
            <a:r>
              <a:rPr lang="en-GB" sz="1400" dirty="0" smtClean="0">
                <a:solidFill>
                  <a:srgbClr val="FF0000"/>
                </a:solidFill>
                <a:latin typeface="Myriad Pro" charset="0"/>
                <a:ea typeface="Myriad Pro" charset="0"/>
                <a:cs typeface="Myriad Pro" charset="0"/>
              </a:rPr>
              <a:t>(recalling this from their study) </a:t>
            </a:r>
            <a:r>
              <a:rPr lang="en-GB" sz="1400" dirty="0" smtClean="0">
                <a:solidFill>
                  <a:srgbClr val="1F224E"/>
                </a:solidFill>
                <a:latin typeface="Myriad Pro" charset="0"/>
                <a:ea typeface="Myriad Pro" charset="0"/>
                <a:cs typeface="Myriad Pro" charset="0"/>
              </a:rPr>
              <a:t>and 2 marks for </a:t>
            </a:r>
            <a:r>
              <a:rPr lang="en-GB" sz="1400" dirty="0">
                <a:solidFill>
                  <a:srgbClr val="1F224E"/>
                </a:solidFill>
                <a:latin typeface="Myriad Pro" charset="0"/>
                <a:ea typeface="Myriad Pro" charset="0"/>
                <a:cs typeface="Myriad Pro" charset="0"/>
              </a:rPr>
              <a:t>the </a:t>
            </a:r>
            <a:r>
              <a:rPr lang="en-GB" sz="1400" dirty="0" smtClean="0">
                <a:solidFill>
                  <a:srgbClr val="1F224E"/>
                </a:solidFill>
                <a:latin typeface="Myriad Pro" charset="0"/>
                <a:ea typeface="Myriad Pro" charset="0"/>
                <a:cs typeface="Myriad Pro" charset="0"/>
              </a:rPr>
              <a:t>explanation of the effects </a:t>
            </a:r>
            <a:r>
              <a:rPr lang="en-GB" sz="1400" dirty="0">
                <a:solidFill>
                  <a:srgbClr val="1F224E"/>
                </a:solidFill>
                <a:latin typeface="Myriad Pro" charset="0"/>
                <a:ea typeface="Myriad Pro" charset="0"/>
                <a:cs typeface="Myriad Pro" charset="0"/>
              </a:rPr>
              <a:t>of an ageing </a:t>
            </a:r>
            <a:r>
              <a:rPr lang="en-GB" sz="1400" dirty="0" smtClean="0">
                <a:solidFill>
                  <a:srgbClr val="1F224E"/>
                </a:solidFill>
                <a:latin typeface="Myriad Pro" charset="0"/>
                <a:ea typeface="Myriad Pro" charset="0"/>
                <a:cs typeface="Myriad Pro" charset="0"/>
              </a:rPr>
              <a:t>population (</a:t>
            </a:r>
            <a:r>
              <a:rPr lang="en-GB" sz="1400" dirty="0">
                <a:solidFill>
                  <a:srgbClr val="1F224E"/>
                </a:solidFill>
                <a:latin typeface="Myriad Pro" charset="0"/>
                <a:ea typeface="Myriad Pro" charset="0"/>
                <a:cs typeface="Myriad Pro" charset="0"/>
              </a:rPr>
              <a:t>DEV) </a:t>
            </a:r>
            <a:r>
              <a:rPr lang="en-GB" sz="1400" dirty="0">
                <a:solidFill>
                  <a:schemeClr val="accent6"/>
                </a:solidFill>
                <a:latin typeface="Myriad Pro" charset="0"/>
                <a:ea typeface="Myriad Pro" charset="0"/>
                <a:cs typeface="Myriad Pro" charset="0"/>
              </a:rPr>
              <a:t>(showing their understanding of this from their study)</a:t>
            </a:r>
            <a:r>
              <a:rPr lang="en-GB" sz="1400" dirty="0" smtClean="0">
                <a:solidFill>
                  <a:srgbClr val="1F224E"/>
                </a:solidFill>
                <a:latin typeface="Myriad Pro" charset="0"/>
                <a:ea typeface="Myriad Pro" charset="0"/>
                <a:cs typeface="Myriad Pro" charset="0"/>
              </a:rPr>
              <a:t>. </a:t>
            </a:r>
          </a:p>
          <a:p>
            <a:pPr marL="0" indent="0">
              <a:buNone/>
            </a:pPr>
            <a:endParaRPr lang="en-GB" sz="1400" dirty="0" smtClean="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Effects can be positive or negative but the explanation must be coherently linked to the effect identified.</a:t>
            </a:r>
            <a:endParaRPr lang="en-GB" sz="1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3692556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t>Question </a:t>
            </a:r>
            <a:r>
              <a:rPr lang="en-GB" dirty="0" smtClean="0"/>
              <a:t>2(d</a:t>
            </a:r>
            <a:r>
              <a:rPr lang="en-GB" dirty="0"/>
              <a:t>) – 6 </a:t>
            </a:r>
            <a:r>
              <a:rPr lang="en-GB" dirty="0" smtClean="0"/>
              <a:t>marks</a:t>
            </a:r>
            <a:endParaRPr lang="en-GB" dirty="0"/>
          </a:p>
        </p:txBody>
      </p:sp>
      <p:sp>
        <p:nvSpPr>
          <p:cNvPr id="3" name="Content Placeholder 2"/>
          <p:cNvSpPr>
            <a:spLocks noGrp="1"/>
          </p:cNvSpPr>
          <p:nvPr>
            <p:ph idx="4294967295"/>
          </p:nvPr>
        </p:nvSpPr>
        <p:spPr>
          <a:xfrm>
            <a:off x="421196" y="2348880"/>
            <a:ext cx="8276717" cy="2881312"/>
          </a:xfrm>
        </p:spPr>
        <p:txBody>
          <a:bodyPr>
            <a:normAutofit/>
          </a:bodyPr>
          <a:lstStyle/>
          <a:p>
            <a:pPr marL="0" indent="0">
              <a:buNone/>
            </a:pPr>
            <a:r>
              <a:rPr lang="en-GB" sz="1400" dirty="0">
                <a:solidFill>
                  <a:srgbClr val="1F224E"/>
                </a:solidFill>
                <a:latin typeface="Myriad Pro" charset="0"/>
                <a:ea typeface="Myriad Pro" charset="0"/>
                <a:cs typeface="Myriad Pro" charset="0"/>
              </a:rPr>
              <a:t>This question is all </a:t>
            </a:r>
            <a:r>
              <a:rPr lang="en-GB" sz="1400" dirty="0">
                <a:solidFill>
                  <a:schemeClr val="accent6"/>
                </a:solidFill>
                <a:latin typeface="Myriad Pro" charset="0"/>
                <a:ea typeface="Myriad Pro" charset="0"/>
                <a:cs typeface="Myriad Pro" charset="0"/>
              </a:rPr>
              <a:t>AO2 (understanding) </a:t>
            </a:r>
            <a:r>
              <a:rPr lang="en-GB" sz="1400" dirty="0">
                <a:solidFill>
                  <a:srgbClr val="1F224E"/>
                </a:solidFill>
                <a:latin typeface="Myriad Pro" charset="0"/>
                <a:ea typeface="Myriad Pro" charset="0"/>
                <a:cs typeface="Myriad Pro" charset="0"/>
              </a:rPr>
              <a:t>marks. As part of the specification </a:t>
            </a:r>
            <a:r>
              <a:rPr lang="en-GB" sz="1400" dirty="0" smtClean="0">
                <a:solidFill>
                  <a:srgbClr val="1F224E"/>
                </a:solidFill>
                <a:latin typeface="Myriad Pro" charset="0"/>
                <a:ea typeface="Myriad Pro" charset="0"/>
                <a:cs typeface="Myriad Pro" charset="0"/>
              </a:rPr>
              <a:t>students </a:t>
            </a:r>
            <a:r>
              <a:rPr lang="en-GB" sz="1400" dirty="0">
                <a:solidFill>
                  <a:srgbClr val="1F224E"/>
                </a:solidFill>
                <a:latin typeface="Myriad Pro" charset="0"/>
                <a:ea typeface="Myriad Pro" charset="0"/>
                <a:cs typeface="Myriad Pro" charset="0"/>
              </a:rPr>
              <a:t>need to know </a:t>
            </a:r>
            <a:r>
              <a:rPr lang="en-GB" sz="1400" dirty="0" smtClean="0">
                <a:solidFill>
                  <a:srgbClr val="1F224E"/>
                </a:solidFill>
                <a:latin typeface="Myriad Pro" charset="0"/>
                <a:ea typeface="Myriad Pro" charset="0"/>
                <a:cs typeface="Myriad Pro" charset="0"/>
              </a:rPr>
              <a:t>about </a:t>
            </a:r>
            <a:r>
              <a:rPr lang="en-US" sz="1400" dirty="0" smtClean="0">
                <a:solidFill>
                  <a:srgbClr val="1F224E"/>
                </a:solidFill>
                <a:latin typeface="Myriad Pro" charset="0"/>
                <a:ea typeface="Myriad Pro" charset="0"/>
                <a:cs typeface="Myriad Pro" charset="0"/>
              </a:rPr>
              <a:t>flows </a:t>
            </a:r>
            <a:r>
              <a:rPr lang="en-US" sz="1400" dirty="0">
                <a:solidFill>
                  <a:srgbClr val="1F224E"/>
                </a:solidFill>
                <a:latin typeface="Myriad Pro" charset="0"/>
                <a:ea typeface="Myriad Pro" charset="0"/>
                <a:cs typeface="Myriad Pro" charset="0"/>
              </a:rPr>
              <a:t>of immigration into the UK in the 21st century including an overview of the social and economic impacts on the </a:t>
            </a:r>
            <a:r>
              <a:rPr lang="en-US" sz="1400" dirty="0" smtClean="0">
                <a:solidFill>
                  <a:srgbClr val="1F224E"/>
                </a:solidFill>
                <a:latin typeface="Myriad Pro" charset="0"/>
                <a:ea typeface="Myriad Pro" charset="0"/>
                <a:cs typeface="Myriad Pro" charset="0"/>
              </a:rPr>
              <a:t>UK. Therefore to be able to discuss the social and economic impacts of immigration on the UK in the 21</a:t>
            </a:r>
            <a:r>
              <a:rPr lang="en-US" sz="1400" baseline="30000" dirty="0" smtClean="0">
                <a:solidFill>
                  <a:srgbClr val="1F224E"/>
                </a:solidFill>
                <a:latin typeface="Myriad Pro" charset="0"/>
                <a:ea typeface="Myriad Pro" charset="0"/>
                <a:cs typeface="Myriad Pro" charset="0"/>
              </a:rPr>
              <a:t>st</a:t>
            </a:r>
            <a:r>
              <a:rPr lang="en-US" sz="1400" dirty="0" smtClean="0">
                <a:solidFill>
                  <a:srgbClr val="1F224E"/>
                </a:solidFill>
                <a:latin typeface="Myriad Pro" charset="0"/>
                <a:ea typeface="Myriad Pro" charset="0"/>
                <a:cs typeface="Myriad Pro" charset="0"/>
              </a:rPr>
              <a:t> century students must show that they </a:t>
            </a:r>
            <a:r>
              <a:rPr lang="en-US" sz="1400" dirty="0" smtClean="0">
                <a:solidFill>
                  <a:schemeClr val="accent6"/>
                </a:solidFill>
                <a:latin typeface="Myriad Pro" charset="0"/>
                <a:ea typeface="Myriad Pro" charset="0"/>
                <a:cs typeface="Myriad Pro" charset="0"/>
              </a:rPr>
              <a:t>understand</a:t>
            </a:r>
            <a:r>
              <a:rPr lang="en-US" sz="1400" dirty="0" smtClean="0">
                <a:solidFill>
                  <a:srgbClr val="1F224E"/>
                </a:solidFill>
                <a:latin typeface="Myriad Pro" charset="0"/>
                <a:ea typeface="Myriad Pro" charset="0"/>
                <a:cs typeface="Myriad Pro" charset="0"/>
              </a:rPr>
              <a:t> the impacts. </a:t>
            </a:r>
          </a:p>
          <a:p>
            <a:pPr marL="0" indent="0">
              <a:buNone/>
            </a:pPr>
            <a:endParaRPr lang="en-US" sz="1400" dirty="0">
              <a:solidFill>
                <a:srgbClr val="1F224E"/>
              </a:solidFill>
              <a:latin typeface="Myriad Pro" charset="0"/>
              <a:ea typeface="Myriad Pro" charset="0"/>
              <a:cs typeface="Myriad Pro" charset="0"/>
            </a:endParaRPr>
          </a:p>
          <a:p>
            <a:pPr marL="0" indent="0">
              <a:buNone/>
            </a:pPr>
            <a:r>
              <a:rPr lang="en-US" sz="1400" dirty="0" smtClean="0">
                <a:solidFill>
                  <a:srgbClr val="1F224E"/>
                </a:solidFill>
                <a:latin typeface="Myriad Pro" charset="0"/>
                <a:ea typeface="Myriad Pro" charset="0"/>
                <a:cs typeface="Myriad Pro" charset="0"/>
              </a:rPr>
              <a:t>Following the command word of ‘discuss’ there is only wording directly from the specification – therefore there is no application required in this question. There is no need for evaluative or conclusive comments but these may be naturally made as part of the discussion of social and economic impacts.</a:t>
            </a:r>
            <a:endParaRPr lang="en-GB" sz="1400" dirty="0">
              <a:solidFill>
                <a:srgbClr val="1F224E"/>
              </a:solidFill>
              <a:latin typeface="Myriad Pro" charset="0"/>
              <a:ea typeface="Myriad Pro" charset="0"/>
              <a:cs typeface="Myriad Pro" charset="0"/>
            </a:endParaRPr>
          </a:p>
        </p:txBody>
      </p:sp>
      <p:sp>
        <p:nvSpPr>
          <p:cNvPr id="5" name="Content Placeholder 2"/>
          <p:cNvSpPr txBox="1">
            <a:spLocks/>
          </p:cNvSpPr>
          <p:nvPr/>
        </p:nvSpPr>
        <p:spPr>
          <a:xfrm>
            <a:off x="421196" y="1268761"/>
            <a:ext cx="8229600" cy="792087"/>
          </a:xfrm>
          <a:prstGeom prst="rect">
            <a:avLst/>
          </a:prstGeom>
          <a:ln>
            <a:solidFill>
              <a:schemeClr val="tx1"/>
            </a:solidFill>
          </a:ln>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200" dirty="0">
                <a:solidFill>
                  <a:schemeClr val="accent6"/>
                </a:solidFill>
              </a:rPr>
              <a:t>Discuss</a:t>
            </a:r>
            <a:r>
              <a:rPr lang="en-US" sz="2200" dirty="0"/>
              <a:t> the </a:t>
            </a:r>
            <a:r>
              <a:rPr lang="en-US" sz="2200" u="sng" dirty="0"/>
              <a:t>social and economic impacts</a:t>
            </a:r>
            <a:r>
              <a:rPr lang="en-US" sz="2200" dirty="0"/>
              <a:t> of </a:t>
            </a:r>
            <a:r>
              <a:rPr lang="en-US" sz="2200" dirty="0">
                <a:solidFill>
                  <a:schemeClr val="accent6"/>
                </a:solidFill>
              </a:rPr>
              <a:t>immigration</a:t>
            </a:r>
            <a:r>
              <a:rPr lang="en-US" sz="2200" dirty="0"/>
              <a:t> on the </a:t>
            </a:r>
            <a:r>
              <a:rPr lang="en-US" sz="2200" u="sng" dirty="0"/>
              <a:t>UK in the 21st century</a:t>
            </a:r>
            <a:r>
              <a:rPr lang="en-US" sz="2200" dirty="0" smtClean="0"/>
              <a:t>.</a:t>
            </a:r>
          </a:p>
        </p:txBody>
      </p:sp>
    </p:spTree>
    <p:extLst>
      <p:ext uri="{BB962C8B-B14F-4D97-AF65-F5344CB8AC3E}">
        <p14:creationId xmlns:p14="http://schemas.microsoft.com/office/powerpoint/2010/main" val="1177343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88640"/>
            <a:ext cx="9144000" cy="685800"/>
          </a:xfrm>
        </p:spPr>
        <p:txBody>
          <a:bodyPr>
            <a:noAutofit/>
          </a:bodyPr>
          <a:lstStyle/>
          <a:p>
            <a:r>
              <a:rPr lang="en-GB" dirty="0"/>
              <a:t>Question </a:t>
            </a:r>
            <a:r>
              <a:rPr lang="en-GB" dirty="0" smtClean="0"/>
              <a:t>2(d</a:t>
            </a:r>
            <a:r>
              <a:rPr lang="en-GB" dirty="0"/>
              <a:t>) – </a:t>
            </a:r>
            <a:r>
              <a:rPr lang="en-GB" dirty="0" smtClean="0"/>
              <a:t>The </a:t>
            </a:r>
            <a:r>
              <a:rPr lang="en-GB" dirty="0"/>
              <a:t>mark scheme</a:t>
            </a:r>
          </a:p>
        </p:txBody>
      </p:sp>
      <p:sp>
        <p:nvSpPr>
          <p:cNvPr id="3" name="Content Placeholder 2"/>
          <p:cNvSpPr>
            <a:spLocks noGrp="1"/>
          </p:cNvSpPr>
          <p:nvPr>
            <p:ph idx="4294967295"/>
          </p:nvPr>
        </p:nvSpPr>
        <p:spPr>
          <a:xfrm>
            <a:off x="395536" y="1124744"/>
            <a:ext cx="8303964" cy="4310509"/>
          </a:xfrm>
        </p:spPr>
        <p:txBody>
          <a:bodyPr>
            <a:noAutofit/>
          </a:bodyPr>
          <a:lstStyle/>
          <a:p>
            <a:pPr marL="0" indent="0">
              <a:buNone/>
            </a:pPr>
            <a:r>
              <a:rPr lang="en-GB" sz="1400" b="1" dirty="0">
                <a:latin typeface="Myriad Pro"/>
              </a:rPr>
              <a:t>Level 3 (5–6 marks)</a:t>
            </a:r>
          </a:p>
          <a:p>
            <a:pPr marL="0" indent="0">
              <a:buNone/>
            </a:pPr>
            <a:r>
              <a:rPr lang="en-US" sz="1400" dirty="0">
                <a:latin typeface="Myriad Pro"/>
              </a:rPr>
              <a:t>An answer at this level demonstrates </a:t>
            </a:r>
            <a:r>
              <a:rPr lang="en-US" sz="1400" b="1" dirty="0">
                <a:latin typeface="Myriad Pro"/>
              </a:rPr>
              <a:t>thorough</a:t>
            </a:r>
            <a:r>
              <a:rPr lang="en-US" sz="1400" dirty="0">
                <a:latin typeface="Myriad Pro"/>
              </a:rPr>
              <a:t> </a:t>
            </a:r>
            <a:r>
              <a:rPr lang="en-US" sz="1400" dirty="0">
                <a:solidFill>
                  <a:schemeClr val="accent6"/>
                </a:solidFill>
                <a:latin typeface="Myriad Pro"/>
              </a:rPr>
              <a:t>understanding</a:t>
            </a:r>
            <a:r>
              <a:rPr lang="en-US" sz="1400" dirty="0">
                <a:latin typeface="Myriad Pro"/>
              </a:rPr>
              <a:t> of the impact of immigration on the UK (AO2).</a:t>
            </a:r>
            <a:endParaRPr lang="en-GB" sz="1400" dirty="0">
              <a:latin typeface="Myriad Pro"/>
            </a:endParaRPr>
          </a:p>
          <a:p>
            <a:pPr marL="0" indent="0">
              <a:buNone/>
            </a:pPr>
            <a:r>
              <a:rPr lang="en-US" sz="1400" dirty="0"/>
              <a:t> </a:t>
            </a:r>
            <a:endParaRPr lang="en-GB" sz="1400" dirty="0"/>
          </a:p>
          <a:p>
            <a:pPr marL="0" indent="0">
              <a:buNone/>
            </a:pPr>
            <a:r>
              <a:rPr lang="en-US" sz="1400" dirty="0">
                <a:latin typeface="Myriad Pro"/>
              </a:rPr>
              <a:t>This will be shown by including </a:t>
            </a:r>
            <a:r>
              <a:rPr lang="en-US" sz="1400" b="1" dirty="0">
                <a:latin typeface="Myriad Pro"/>
              </a:rPr>
              <a:t>well-developed</a:t>
            </a:r>
            <a:r>
              <a:rPr lang="en-US" sz="1400" dirty="0">
                <a:latin typeface="Myriad Pro"/>
              </a:rPr>
              <a:t> ideas about both social and economic impacts</a:t>
            </a:r>
            <a:r>
              <a:rPr lang="en-US" sz="1400" dirty="0" smtClean="0">
                <a:latin typeface="Myriad Pro"/>
              </a:rPr>
              <a:t>.</a:t>
            </a:r>
            <a:endParaRPr lang="en-GB" sz="600" dirty="0">
              <a:latin typeface="Myriad Pro"/>
            </a:endParaRPr>
          </a:p>
          <a:p>
            <a:endParaRPr lang="en-GB" sz="1400" dirty="0" smtClean="0">
              <a:latin typeface="Myriad Pro"/>
            </a:endParaRPr>
          </a:p>
          <a:p>
            <a:pPr marL="0" indent="0">
              <a:buNone/>
            </a:pPr>
            <a:r>
              <a:rPr lang="en-GB" sz="1400" b="1" dirty="0">
                <a:latin typeface="Myriad Pro"/>
              </a:rPr>
              <a:t>Level 2 (3–4 marks) </a:t>
            </a:r>
            <a:r>
              <a:rPr lang="en-GB" sz="1400" dirty="0">
                <a:latin typeface="Myriad Pro"/>
              </a:rPr>
              <a:t>looks for the same </a:t>
            </a:r>
            <a:r>
              <a:rPr lang="en-GB" sz="1400" dirty="0" smtClean="0">
                <a:latin typeface="Myriad Pro"/>
              </a:rPr>
              <a:t>focus </a:t>
            </a:r>
            <a:r>
              <a:rPr lang="en-GB" sz="1400" dirty="0">
                <a:latin typeface="Myriad Pro"/>
              </a:rPr>
              <a:t>in answers but with </a:t>
            </a:r>
            <a:r>
              <a:rPr lang="en-GB" sz="1400" b="1" dirty="0">
                <a:latin typeface="Myriad Pro"/>
              </a:rPr>
              <a:t>reasonable</a:t>
            </a:r>
            <a:r>
              <a:rPr lang="en-GB" sz="1400" dirty="0">
                <a:latin typeface="Myriad Pro"/>
              </a:rPr>
              <a:t> </a:t>
            </a:r>
            <a:r>
              <a:rPr lang="en-GB" sz="1400" dirty="0">
                <a:solidFill>
                  <a:schemeClr val="accent6"/>
                </a:solidFill>
                <a:latin typeface="Myriad Pro"/>
              </a:rPr>
              <a:t>understanding</a:t>
            </a:r>
            <a:r>
              <a:rPr lang="en-GB" sz="1400" dirty="0">
                <a:latin typeface="Myriad Pro"/>
              </a:rPr>
              <a:t> </a:t>
            </a:r>
            <a:r>
              <a:rPr lang="en-GB" sz="1400" dirty="0" smtClean="0">
                <a:latin typeface="Myriad Pro"/>
              </a:rPr>
              <a:t>through </a:t>
            </a:r>
            <a:r>
              <a:rPr lang="en-GB" sz="1400" b="1" dirty="0">
                <a:latin typeface="Myriad Pro"/>
              </a:rPr>
              <a:t>developed</a:t>
            </a:r>
            <a:r>
              <a:rPr lang="en-GB" sz="1400" dirty="0">
                <a:latin typeface="Myriad Pro"/>
              </a:rPr>
              <a:t> </a:t>
            </a:r>
            <a:r>
              <a:rPr lang="en-GB" sz="1400" dirty="0" smtClean="0">
                <a:latin typeface="Myriad Pro"/>
              </a:rPr>
              <a:t>ideas </a:t>
            </a:r>
            <a:r>
              <a:rPr lang="en-US" sz="1400" dirty="0" smtClean="0"/>
              <a:t>about </a:t>
            </a:r>
            <a:r>
              <a:rPr lang="en-US" sz="1400" dirty="0"/>
              <a:t>social </a:t>
            </a:r>
            <a:r>
              <a:rPr lang="en-US" sz="1400" b="1" dirty="0"/>
              <a:t>and/or </a:t>
            </a:r>
            <a:r>
              <a:rPr lang="en-US" sz="1400" dirty="0"/>
              <a:t>economic impacts.</a:t>
            </a:r>
            <a:r>
              <a:rPr lang="en-GB" sz="1400" dirty="0" smtClean="0">
                <a:latin typeface="Myriad Pro"/>
              </a:rPr>
              <a:t>.</a:t>
            </a:r>
            <a:endParaRPr lang="en-GB" sz="1400" dirty="0">
              <a:latin typeface="Myriad Pro"/>
            </a:endParaRPr>
          </a:p>
          <a:p>
            <a:endParaRPr lang="en-GB" sz="1400" dirty="0">
              <a:latin typeface="Myriad Pro"/>
            </a:endParaRPr>
          </a:p>
          <a:p>
            <a:pPr marL="0" indent="0">
              <a:buNone/>
            </a:pPr>
            <a:r>
              <a:rPr lang="en-GB" sz="1400" b="1" dirty="0" smtClean="0">
                <a:latin typeface="Myriad Pro"/>
              </a:rPr>
              <a:t>Level 1 (</a:t>
            </a:r>
            <a:r>
              <a:rPr lang="en-GB" sz="1400" b="1" dirty="0">
                <a:latin typeface="Myriad Pro"/>
              </a:rPr>
              <a:t>1–2 </a:t>
            </a:r>
            <a:r>
              <a:rPr lang="en-GB" sz="1400" b="1" dirty="0" smtClean="0">
                <a:latin typeface="Myriad Pro"/>
              </a:rPr>
              <a:t>marks) </a:t>
            </a:r>
            <a:r>
              <a:rPr lang="en-GB" sz="1400" dirty="0" smtClean="0">
                <a:latin typeface="Myriad Pro"/>
              </a:rPr>
              <a:t>looks for the same focus in answers but with </a:t>
            </a:r>
            <a:r>
              <a:rPr lang="en-GB" sz="1400" b="1" dirty="0" smtClean="0">
                <a:latin typeface="Myriad Pro"/>
              </a:rPr>
              <a:t>basic</a:t>
            </a:r>
            <a:r>
              <a:rPr lang="en-GB" sz="1400" dirty="0" smtClean="0">
                <a:latin typeface="Myriad Pro"/>
              </a:rPr>
              <a:t> </a:t>
            </a:r>
            <a:r>
              <a:rPr lang="en-GB" sz="1400" dirty="0" smtClean="0">
                <a:solidFill>
                  <a:schemeClr val="accent6"/>
                </a:solidFill>
                <a:latin typeface="Myriad Pro"/>
              </a:rPr>
              <a:t>understanding</a:t>
            </a:r>
            <a:r>
              <a:rPr lang="en-GB" sz="1400" dirty="0" smtClean="0">
                <a:latin typeface="Myriad Pro"/>
              </a:rPr>
              <a:t> through </a:t>
            </a:r>
            <a:r>
              <a:rPr lang="en-GB" sz="1400" b="1" dirty="0" smtClean="0">
                <a:latin typeface="Myriad Pro"/>
              </a:rPr>
              <a:t>simple</a:t>
            </a:r>
            <a:r>
              <a:rPr lang="en-GB" sz="1400" dirty="0" smtClean="0">
                <a:latin typeface="Myriad Pro"/>
              </a:rPr>
              <a:t> ideas </a:t>
            </a:r>
            <a:r>
              <a:rPr lang="en-US" sz="1400" dirty="0"/>
              <a:t>about </a:t>
            </a:r>
            <a:r>
              <a:rPr lang="en-US" sz="1400" b="1" dirty="0" smtClean="0"/>
              <a:t>either</a:t>
            </a:r>
            <a:r>
              <a:rPr lang="en-GB" sz="1400" dirty="0"/>
              <a:t> </a:t>
            </a:r>
            <a:r>
              <a:rPr lang="en-US" sz="1400" dirty="0" smtClean="0"/>
              <a:t>social </a:t>
            </a:r>
            <a:r>
              <a:rPr lang="en-US" sz="1400" b="1" dirty="0"/>
              <a:t>or </a:t>
            </a:r>
            <a:r>
              <a:rPr lang="en-US" sz="1400" dirty="0"/>
              <a:t>economic impacts</a:t>
            </a:r>
            <a:r>
              <a:rPr lang="en-GB" sz="1400" dirty="0" smtClean="0">
                <a:latin typeface="Myriad Pro"/>
              </a:rPr>
              <a:t>.</a:t>
            </a:r>
          </a:p>
          <a:p>
            <a:endParaRPr lang="en-GB" sz="1600" dirty="0" smtClean="0">
              <a:latin typeface="Myriad Pro"/>
            </a:endParaRPr>
          </a:p>
          <a:p>
            <a:endParaRPr lang="en-GB" sz="1600" dirty="0" smtClean="0">
              <a:latin typeface="Myriad Pro"/>
            </a:endParaRPr>
          </a:p>
          <a:p>
            <a:endParaRPr lang="en-GB" sz="1600" dirty="0">
              <a:latin typeface="Myriad Pro"/>
            </a:endParaRPr>
          </a:p>
          <a:p>
            <a:pPr marL="0" indent="0">
              <a:buNone/>
            </a:pPr>
            <a:r>
              <a:rPr lang="en-GB" sz="1400" dirty="0" smtClean="0">
                <a:latin typeface="Myriad Pro"/>
              </a:rPr>
              <a:t>The mark scheme also states that students can only receive a maximum of Level 1 if the 21</a:t>
            </a:r>
            <a:r>
              <a:rPr lang="en-GB" sz="1400" baseline="30000" dirty="0" smtClean="0">
                <a:latin typeface="Myriad Pro"/>
              </a:rPr>
              <a:t>st</a:t>
            </a:r>
            <a:r>
              <a:rPr lang="en-GB" sz="1400" dirty="0" smtClean="0">
                <a:latin typeface="Myriad Pro"/>
              </a:rPr>
              <a:t> century is not addressed. This does not mean that they must use the words ‘since 2000’ or ‘in the 21</a:t>
            </a:r>
            <a:r>
              <a:rPr lang="en-GB" sz="1400" baseline="30000" dirty="0" smtClean="0">
                <a:latin typeface="Myriad Pro"/>
              </a:rPr>
              <a:t>st</a:t>
            </a:r>
            <a:r>
              <a:rPr lang="en-GB" sz="1400" dirty="0" smtClean="0">
                <a:latin typeface="Myriad Pro"/>
              </a:rPr>
              <a:t> century’ but if the impacts they discuss do not have any relevance to the 21</a:t>
            </a:r>
            <a:r>
              <a:rPr lang="en-GB" sz="1400" baseline="30000" dirty="0" smtClean="0">
                <a:latin typeface="Myriad Pro"/>
              </a:rPr>
              <a:t>st</a:t>
            </a:r>
            <a:r>
              <a:rPr lang="en-GB" sz="1400" dirty="0" smtClean="0">
                <a:latin typeface="Myriad Pro"/>
              </a:rPr>
              <a:t> century then they will only be able to get a maximum of 2 marks.</a:t>
            </a:r>
            <a:endParaRPr lang="en-GB" sz="1400" dirty="0">
              <a:latin typeface="Myriad Pro"/>
            </a:endParaRPr>
          </a:p>
        </p:txBody>
      </p:sp>
    </p:spTree>
    <p:extLst>
      <p:ext uri="{BB962C8B-B14F-4D97-AF65-F5344CB8AC3E}">
        <p14:creationId xmlns:p14="http://schemas.microsoft.com/office/powerpoint/2010/main" val="9265347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Autofit/>
          </a:bodyPr>
          <a:lstStyle/>
          <a:p>
            <a:r>
              <a:rPr lang="en-GB" dirty="0"/>
              <a:t>Question </a:t>
            </a:r>
            <a:r>
              <a:rPr lang="en-GB" dirty="0" smtClean="0"/>
              <a:t>2(d</a:t>
            </a:r>
            <a:r>
              <a:rPr lang="en-GB" dirty="0"/>
              <a:t>) – </a:t>
            </a:r>
            <a:r>
              <a:rPr lang="en-GB" dirty="0" smtClean="0"/>
              <a:t>Indicative </a:t>
            </a:r>
            <a:r>
              <a:rPr lang="en-GB" dirty="0"/>
              <a:t>Content</a:t>
            </a:r>
          </a:p>
        </p:txBody>
      </p:sp>
      <p:sp>
        <p:nvSpPr>
          <p:cNvPr id="3" name="Content Placeholder 2"/>
          <p:cNvSpPr>
            <a:spLocks noGrp="1"/>
          </p:cNvSpPr>
          <p:nvPr>
            <p:ph idx="4294967295"/>
          </p:nvPr>
        </p:nvSpPr>
        <p:spPr>
          <a:xfrm>
            <a:off x="539552" y="1340768"/>
            <a:ext cx="8136904" cy="4454525"/>
          </a:xfrm>
        </p:spPr>
        <p:txBody>
          <a:bodyPr>
            <a:normAutofit lnSpcReduction="10000"/>
          </a:bodyPr>
          <a:lstStyle/>
          <a:p>
            <a:pPr marL="0" indent="0">
              <a:buNone/>
            </a:pPr>
            <a:r>
              <a:rPr lang="en-GB" sz="1600" dirty="0" smtClean="0">
                <a:latin typeface="Myriad Pro"/>
              </a:rPr>
              <a:t>The impacts of immigration that the students discuss can vary and the selection given in the mark scheme (and below) are just an example of some which could be discussed. To reach the top level students must discuss both social and economic impacts (as the question asks for) but there is nothing to suggest that there needs to be a certain balance between the two in the answer.</a:t>
            </a:r>
            <a:endParaRPr lang="en-GB" sz="1600" dirty="0">
              <a:latin typeface="Myriad Pro"/>
            </a:endParaRPr>
          </a:p>
          <a:p>
            <a:pPr marL="0" indent="0">
              <a:buNone/>
            </a:pPr>
            <a:r>
              <a:rPr lang="en-GB" sz="1600" dirty="0">
                <a:latin typeface="Myriad Pro"/>
              </a:rPr>
              <a:t> </a:t>
            </a:r>
          </a:p>
          <a:p>
            <a:pPr marL="0" indent="0">
              <a:buNone/>
            </a:pPr>
            <a:r>
              <a:rPr lang="en-US" sz="1600" b="1" dirty="0">
                <a:latin typeface="Myriad Pro"/>
              </a:rPr>
              <a:t>Social:</a:t>
            </a:r>
            <a:endParaRPr lang="en-GB" sz="1600" b="1" dirty="0">
              <a:latin typeface="Myriad Pro"/>
            </a:endParaRPr>
          </a:p>
          <a:p>
            <a:r>
              <a:rPr lang="en-US" sz="1600" dirty="0">
                <a:latin typeface="Myriad Pro"/>
              </a:rPr>
              <a:t>Strain on local services such as housing / schools / hospitals </a:t>
            </a:r>
          </a:p>
          <a:p>
            <a:r>
              <a:rPr lang="en-US" sz="1600" dirty="0">
                <a:latin typeface="Myriad Pro"/>
              </a:rPr>
              <a:t>Bring their own culture such as food / customs</a:t>
            </a:r>
            <a:endParaRPr lang="en-GB" sz="1600" dirty="0">
              <a:latin typeface="Myriad Pro"/>
            </a:endParaRPr>
          </a:p>
          <a:p>
            <a:r>
              <a:rPr lang="en-US" sz="1600" dirty="0">
                <a:latin typeface="Myriad Pro"/>
              </a:rPr>
              <a:t>Conflict with locals / feeling that town is ‘swamped</a:t>
            </a:r>
            <a:r>
              <a:rPr lang="en-US" sz="1600" dirty="0" smtClean="0">
                <a:latin typeface="Myriad Pro"/>
              </a:rPr>
              <a:t>’</a:t>
            </a:r>
          </a:p>
          <a:p>
            <a:pPr marL="0" indent="0">
              <a:buNone/>
            </a:pPr>
            <a:endParaRPr lang="en-GB" sz="1600" dirty="0">
              <a:latin typeface="Myriad Pro"/>
            </a:endParaRPr>
          </a:p>
          <a:p>
            <a:pPr marL="0" indent="0">
              <a:buNone/>
            </a:pPr>
            <a:r>
              <a:rPr lang="en-US" sz="1600" b="1" dirty="0">
                <a:latin typeface="Myriad Pro"/>
              </a:rPr>
              <a:t>Economic:</a:t>
            </a:r>
            <a:endParaRPr lang="en-GB" sz="1600" b="1" dirty="0">
              <a:latin typeface="Myriad Pro"/>
            </a:endParaRPr>
          </a:p>
          <a:p>
            <a:r>
              <a:rPr lang="en-US" sz="1600" dirty="0">
                <a:latin typeface="Myriad Pro"/>
              </a:rPr>
              <a:t>Increases workforce for low-paid / unpopular jobs </a:t>
            </a:r>
          </a:p>
          <a:p>
            <a:r>
              <a:rPr lang="en-US" sz="1600" dirty="0">
                <a:latin typeface="Myriad Pro"/>
              </a:rPr>
              <a:t>Fills gap in job market, such as nursing / construction </a:t>
            </a:r>
          </a:p>
          <a:p>
            <a:r>
              <a:rPr lang="en-US" sz="1600" dirty="0">
                <a:latin typeface="Myriad Pro"/>
              </a:rPr>
              <a:t>Competition with local people for jobs</a:t>
            </a:r>
            <a:endParaRPr lang="en-GB" sz="1600" dirty="0">
              <a:latin typeface="Myriad Pro"/>
            </a:endParaRPr>
          </a:p>
          <a:p>
            <a:r>
              <a:rPr lang="en-US" sz="1600" dirty="0">
                <a:latin typeface="Myriad Pro"/>
              </a:rPr>
              <a:t>Contribute financially to local / national economy </a:t>
            </a:r>
            <a:endParaRPr lang="en-GB" sz="1600" dirty="0">
              <a:latin typeface="Myriad Pro"/>
            </a:endParaRPr>
          </a:p>
          <a:p>
            <a:endParaRPr lang="en-GB" dirty="0">
              <a:latin typeface="Myriad Pro"/>
            </a:endParaRPr>
          </a:p>
        </p:txBody>
      </p:sp>
    </p:spTree>
    <p:extLst>
      <p:ext uri="{BB962C8B-B14F-4D97-AF65-F5344CB8AC3E}">
        <p14:creationId xmlns:p14="http://schemas.microsoft.com/office/powerpoint/2010/main" val="35529118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Autofit/>
          </a:bodyPr>
          <a:lstStyle/>
          <a:p>
            <a:r>
              <a:rPr lang="en-GB" sz="3200" dirty="0"/>
              <a:t>Question </a:t>
            </a:r>
            <a:r>
              <a:rPr lang="en-GB" sz="3200" dirty="0" smtClean="0"/>
              <a:t>2(d</a:t>
            </a:r>
            <a:r>
              <a:rPr lang="en-GB" sz="3200" dirty="0"/>
              <a:t>) – </a:t>
            </a:r>
            <a:r>
              <a:rPr lang="en-GB" sz="3200" dirty="0" smtClean="0"/>
              <a:t>Well-developed</a:t>
            </a:r>
            <a:r>
              <a:rPr lang="en-GB" sz="3200" dirty="0"/>
              <a:t>? Developed? Simple?</a:t>
            </a:r>
          </a:p>
        </p:txBody>
      </p:sp>
      <p:sp>
        <p:nvSpPr>
          <p:cNvPr id="3" name="Content Placeholder 2"/>
          <p:cNvSpPr>
            <a:spLocks noGrp="1"/>
          </p:cNvSpPr>
          <p:nvPr>
            <p:ph idx="4294967295"/>
          </p:nvPr>
        </p:nvSpPr>
        <p:spPr>
          <a:xfrm>
            <a:off x="488891" y="3861048"/>
            <a:ext cx="2621601" cy="1584325"/>
          </a:xfrm>
        </p:spPr>
        <p:txBody>
          <a:bodyPr>
            <a:noAutofit/>
          </a:bodyPr>
          <a:lstStyle/>
          <a:p>
            <a:pPr marL="0" indent="0">
              <a:buNone/>
            </a:pPr>
            <a:r>
              <a:rPr lang="en-GB" sz="1400" dirty="0" smtClean="0">
                <a:latin typeface="Myriad Pro"/>
              </a:rPr>
              <a:t>This slide shows how ideas may progress from </a:t>
            </a:r>
            <a:r>
              <a:rPr lang="en-GB" sz="1400" b="1" dirty="0" smtClean="0">
                <a:latin typeface="Myriad Pro"/>
              </a:rPr>
              <a:t>simple</a:t>
            </a:r>
            <a:r>
              <a:rPr lang="en-GB" sz="1400" dirty="0" smtClean="0">
                <a:latin typeface="Myriad Pro"/>
              </a:rPr>
              <a:t> to </a:t>
            </a:r>
            <a:r>
              <a:rPr lang="en-GB" sz="1400" b="1" dirty="0" smtClean="0">
                <a:latin typeface="Myriad Pro"/>
              </a:rPr>
              <a:t>developed</a:t>
            </a:r>
            <a:r>
              <a:rPr lang="en-GB" sz="1400" dirty="0" smtClean="0">
                <a:latin typeface="Myriad Pro"/>
              </a:rPr>
              <a:t> and then </a:t>
            </a:r>
            <a:r>
              <a:rPr lang="en-GB" sz="1400" b="1" dirty="0" smtClean="0">
                <a:latin typeface="Myriad Pro"/>
              </a:rPr>
              <a:t>well-developed</a:t>
            </a:r>
            <a:r>
              <a:rPr lang="en-GB" sz="1400" dirty="0" smtClean="0">
                <a:latin typeface="Myriad Pro"/>
              </a:rPr>
              <a:t>. There is an example for both social and economic impacts.</a:t>
            </a:r>
            <a:endParaRPr lang="en-GB" sz="1400" dirty="0">
              <a:latin typeface="Myriad Pro"/>
            </a:endParaRPr>
          </a:p>
        </p:txBody>
      </p:sp>
      <p:sp>
        <p:nvSpPr>
          <p:cNvPr id="4" name="TextBox 3"/>
          <p:cNvSpPr txBox="1"/>
          <p:nvPr/>
        </p:nvSpPr>
        <p:spPr>
          <a:xfrm>
            <a:off x="3203848" y="1124744"/>
            <a:ext cx="2592288" cy="4185761"/>
          </a:xfrm>
          <a:prstGeom prst="rect">
            <a:avLst/>
          </a:prstGeom>
          <a:solidFill>
            <a:srgbClr val="ECECEC"/>
          </a:solidFill>
          <a:ln>
            <a:solidFill>
              <a:schemeClr val="tx1"/>
            </a:solidFill>
          </a:ln>
        </p:spPr>
        <p:txBody>
          <a:bodyPr wrap="square" rtlCol="0">
            <a:spAutoFit/>
          </a:bodyPr>
          <a:lstStyle/>
          <a:p>
            <a:r>
              <a:rPr lang="en-GB" sz="1400" dirty="0">
                <a:latin typeface="Myriad Pro"/>
              </a:rPr>
              <a:t>Examples of </a:t>
            </a:r>
            <a:r>
              <a:rPr lang="en-GB" sz="1400" b="1" dirty="0">
                <a:latin typeface="Myriad Pro"/>
              </a:rPr>
              <a:t>developed</a:t>
            </a:r>
            <a:r>
              <a:rPr lang="en-GB" sz="1400" dirty="0">
                <a:latin typeface="Myriad Pro"/>
              </a:rPr>
              <a:t> ideas</a:t>
            </a:r>
            <a:r>
              <a:rPr lang="en-GB" sz="1400" dirty="0" smtClean="0">
                <a:latin typeface="Myriad Pro"/>
              </a:rPr>
              <a:t>:</a:t>
            </a:r>
          </a:p>
          <a:p>
            <a:endParaRPr lang="en-GB" sz="1400" dirty="0">
              <a:latin typeface="Myriad Pro"/>
            </a:endParaRPr>
          </a:p>
          <a:p>
            <a:r>
              <a:rPr lang="en-US" sz="1400" dirty="0">
                <a:latin typeface="Myriad Pro"/>
              </a:rPr>
              <a:t>Immigrants</a:t>
            </a:r>
            <a:r>
              <a:rPr lang="en-US" sz="1400" dirty="0">
                <a:solidFill>
                  <a:srgbClr val="C00000"/>
                </a:solidFill>
                <a:latin typeface="Myriad Pro"/>
              </a:rPr>
              <a:t> bring their own culture</a:t>
            </a:r>
            <a:r>
              <a:rPr lang="en-US" sz="1400" dirty="0">
                <a:latin typeface="Myriad Pro"/>
              </a:rPr>
              <a:t> such as shops which can have a </a:t>
            </a:r>
            <a:r>
              <a:rPr lang="en-US" sz="1400" dirty="0">
                <a:solidFill>
                  <a:srgbClr val="C00000"/>
                </a:solidFill>
                <a:latin typeface="Myriad Pro"/>
              </a:rPr>
              <a:t>positive benefit to areas. Immigrants need schools and doctors, putting a strain on these services</a:t>
            </a:r>
            <a:r>
              <a:rPr lang="en-US" sz="1400" dirty="0">
                <a:latin typeface="Myriad Pro"/>
              </a:rPr>
              <a:t>.</a:t>
            </a:r>
            <a:endParaRPr lang="en-GB" sz="1400" dirty="0">
              <a:latin typeface="Myriad Pro"/>
            </a:endParaRPr>
          </a:p>
          <a:p>
            <a:r>
              <a:rPr lang="en-US" sz="1400" dirty="0">
                <a:latin typeface="Myriad Pro"/>
              </a:rPr>
              <a:t> </a:t>
            </a:r>
            <a:endParaRPr lang="en-GB" sz="1400" dirty="0">
              <a:latin typeface="Myriad Pro"/>
            </a:endParaRPr>
          </a:p>
          <a:p>
            <a:r>
              <a:rPr lang="en-US" sz="1400" dirty="0">
                <a:latin typeface="Myriad Pro"/>
              </a:rPr>
              <a:t>Economically, </a:t>
            </a:r>
            <a:r>
              <a:rPr lang="en-US" sz="1400" dirty="0">
                <a:solidFill>
                  <a:srgbClr val="C00000"/>
                </a:solidFill>
                <a:latin typeface="Myriad Pro"/>
              </a:rPr>
              <a:t>immigration provides </a:t>
            </a:r>
            <a:r>
              <a:rPr lang="en-US" sz="1400" dirty="0" smtClean="0">
                <a:solidFill>
                  <a:srgbClr val="C00000"/>
                </a:solidFill>
                <a:latin typeface="Myriad Pro"/>
              </a:rPr>
              <a:t>a workforce</a:t>
            </a:r>
            <a:r>
              <a:rPr lang="en-US" sz="1400" dirty="0">
                <a:solidFill>
                  <a:srgbClr val="C00000"/>
                </a:solidFill>
                <a:latin typeface="Myriad Pro"/>
              </a:rPr>
              <a:t>, especially for unpopular work, such as fruit picking.</a:t>
            </a:r>
            <a:r>
              <a:rPr lang="en-US" sz="1400" dirty="0">
                <a:solidFill>
                  <a:srgbClr val="FF0000"/>
                </a:solidFill>
                <a:latin typeface="Myriad Pro"/>
              </a:rPr>
              <a:t> </a:t>
            </a:r>
            <a:r>
              <a:rPr lang="en-US" sz="1400" dirty="0">
                <a:latin typeface="Myriad Pro"/>
              </a:rPr>
              <a:t>People </a:t>
            </a:r>
            <a:r>
              <a:rPr lang="en-US" sz="1400" dirty="0" smtClean="0">
                <a:latin typeface="Myriad Pro"/>
              </a:rPr>
              <a:t>are also available </a:t>
            </a:r>
            <a:r>
              <a:rPr lang="en-US" sz="1400" dirty="0">
                <a:latin typeface="Myriad Pro"/>
              </a:rPr>
              <a:t>to do jobs </a:t>
            </a:r>
            <a:r>
              <a:rPr lang="en-US" sz="1400" dirty="0">
                <a:solidFill>
                  <a:srgbClr val="C00000"/>
                </a:solidFill>
                <a:latin typeface="Myriad Pro"/>
              </a:rPr>
              <a:t>such as nursing which helps the NHS due to shortages in this industry</a:t>
            </a:r>
            <a:r>
              <a:rPr lang="en-US" sz="1400" dirty="0">
                <a:latin typeface="Myriad Pro"/>
              </a:rPr>
              <a:t>, this can </a:t>
            </a:r>
            <a:r>
              <a:rPr lang="en-US" sz="1400" dirty="0" smtClean="0">
                <a:solidFill>
                  <a:srgbClr val="C00000"/>
                </a:solidFill>
                <a:latin typeface="Myriad Pro"/>
              </a:rPr>
              <a:t>benefit </a:t>
            </a:r>
            <a:r>
              <a:rPr lang="en-US" sz="1400" dirty="0">
                <a:solidFill>
                  <a:srgbClr val="C00000"/>
                </a:solidFill>
                <a:latin typeface="Myriad Pro"/>
              </a:rPr>
              <a:t>the economy</a:t>
            </a:r>
            <a:r>
              <a:rPr lang="en-US" sz="1400" dirty="0">
                <a:latin typeface="Myriad Pro"/>
              </a:rPr>
              <a:t>.</a:t>
            </a:r>
            <a:endParaRPr lang="en-GB" sz="1400" dirty="0">
              <a:latin typeface="Myriad Pro"/>
            </a:endParaRPr>
          </a:p>
        </p:txBody>
      </p:sp>
      <p:sp>
        <p:nvSpPr>
          <p:cNvPr id="5" name="TextBox 4"/>
          <p:cNvSpPr txBox="1"/>
          <p:nvPr/>
        </p:nvSpPr>
        <p:spPr>
          <a:xfrm>
            <a:off x="323528" y="1126679"/>
            <a:ext cx="2621601" cy="2246769"/>
          </a:xfrm>
          <a:prstGeom prst="rect">
            <a:avLst/>
          </a:prstGeom>
          <a:solidFill>
            <a:srgbClr val="ECECEC"/>
          </a:solidFill>
          <a:ln>
            <a:solidFill>
              <a:schemeClr val="tx1"/>
            </a:solidFill>
          </a:ln>
        </p:spPr>
        <p:txBody>
          <a:bodyPr wrap="square" rtlCol="0">
            <a:spAutoFit/>
          </a:bodyPr>
          <a:lstStyle/>
          <a:p>
            <a:r>
              <a:rPr lang="en-GB" sz="1400" dirty="0">
                <a:latin typeface="Myriad Pro"/>
              </a:rPr>
              <a:t>Examples of </a:t>
            </a:r>
            <a:r>
              <a:rPr lang="en-GB" sz="1400" b="1" dirty="0">
                <a:latin typeface="Myriad Pro"/>
              </a:rPr>
              <a:t>simple</a:t>
            </a:r>
            <a:r>
              <a:rPr lang="en-GB" sz="1400" dirty="0">
                <a:latin typeface="Myriad Pro"/>
              </a:rPr>
              <a:t> ideas</a:t>
            </a:r>
            <a:r>
              <a:rPr lang="en-GB" sz="1400" dirty="0" smtClean="0">
                <a:latin typeface="Myriad Pro"/>
              </a:rPr>
              <a:t>:</a:t>
            </a:r>
          </a:p>
          <a:p>
            <a:endParaRPr lang="en-US" sz="1400" dirty="0">
              <a:latin typeface="Myriad Pro"/>
            </a:endParaRPr>
          </a:p>
          <a:p>
            <a:r>
              <a:rPr lang="en-US" sz="1400" dirty="0">
                <a:latin typeface="Myriad Pro"/>
              </a:rPr>
              <a:t>Puts pressure on schools or hospitals. </a:t>
            </a:r>
          </a:p>
          <a:p>
            <a:endParaRPr lang="en-US" sz="1400" dirty="0">
              <a:latin typeface="Myriad Pro"/>
            </a:endParaRPr>
          </a:p>
          <a:p>
            <a:r>
              <a:rPr lang="en-US" sz="1400" dirty="0">
                <a:latin typeface="Myriad Pro"/>
              </a:rPr>
              <a:t>Bring their own food and language</a:t>
            </a:r>
            <a:r>
              <a:rPr lang="en-US" sz="1400" dirty="0" smtClean="0">
                <a:latin typeface="Myriad Pro"/>
              </a:rPr>
              <a:t>.</a:t>
            </a:r>
          </a:p>
          <a:p>
            <a:endParaRPr lang="en-GB" sz="1400" dirty="0">
              <a:latin typeface="Myriad Pro"/>
            </a:endParaRPr>
          </a:p>
          <a:p>
            <a:r>
              <a:rPr lang="en-US" sz="1400" dirty="0">
                <a:latin typeface="Myriad Pro"/>
              </a:rPr>
              <a:t>Immigrants compete for jobs with locals. </a:t>
            </a:r>
          </a:p>
        </p:txBody>
      </p:sp>
      <p:sp>
        <p:nvSpPr>
          <p:cNvPr id="6" name="TextBox 5"/>
          <p:cNvSpPr txBox="1"/>
          <p:nvPr/>
        </p:nvSpPr>
        <p:spPr>
          <a:xfrm>
            <a:off x="6084164" y="1124744"/>
            <a:ext cx="2952328" cy="4616648"/>
          </a:xfrm>
          <a:prstGeom prst="rect">
            <a:avLst/>
          </a:prstGeom>
          <a:solidFill>
            <a:srgbClr val="ECECEC"/>
          </a:solidFill>
          <a:ln>
            <a:solidFill>
              <a:schemeClr val="tx1"/>
            </a:solidFill>
          </a:ln>
        </p:spPr>
        <p:txBody>
          <a:bodyPr wrap="square" rtlCol="0">
            <a:spAutoFit/>
          </a:bodyPr>
          <a:lstStyle/>
          <a:p>
            <a:r>
              <a:rPr lang="en-GB" sz="1400" dirty="0" smtClean="0">
                <a:latin typeface="Myriad Pro"/>
              </a:rPr>
              <a:t>Examples of </a:t>
            </a:r>
            <a:r>
              <a:rPr lang="en-GB" sz="1400" b="1" dirty="0" smtClean="0">
                <a:latin typeface="Myriad Pro"/>
              </a:rPr>
              <a:t>well-developed</a:t>
            </a:r>
            <a:r>
              <a:rPr lang="en-GB" sz="1400" dirty="0" smtClean="0">
                <a:latin typeface="Myriad Pro"/>
              </a:rPr>
              <a:t> ideas:</a:t>
            </a:r>
          </a:p>
          <a:p>
            <a:endParaRPr lang="en-GB" sz="1400" dirty="0" smtClean="0">
              <a:latin typeface="Myriad Pro"/>
            </a:endParaRPr>
          </a:p>
          <a:p>
            <a:r>
              <a:rPr lang="en-US" sz="1400" dirty="0">
                <a:latin typeface="Myriad Pro"/>
              </a:rPr>
              <a:t>Immigrants bring their own culture such as </a:t>
            </a:r>
            <a:r>
              <a:rPr lang="en-US" sz="1400" dirty="0">
                <a:solidFill>
                  <a:srgbClr val="C00000"/>
                </a:solidFill>
                <a:latin typeface="Myriad Pro"/>
              </a:rPr>
              <a:t>foods, customs </a:t>
            </a:r>
            <a:r>
              <a:rPr lang="en-US" sz="1400" dirty="0">
                <a:latin typeface="Myriad Pro"/>
              </a:rPr>
              <a:t>and shops which can have a positive benefit </a:t>
            </a:r>
            <a:r>
              <a:rPr lang="en-US" sz="1400" dirty="0">
                <a:solidFill>
                  <a:srgbClr val="C00000"/>
                </a:solidFill>
                <a:latin typeface="Myriad Pro"/>
              </a:rPr>
              <a:t>to the local community</a:t>
            </a:r>
            <a:r>
              <a:rPr lang="en-US" sz="1400" dirty="0">
                <a:latin typeface="Myriad Pro"/>
              </a:rPr>
              <a:t>. Immigrants need </a:t>
            </a:r>
            <a:r>
              <a:rPr lang="en-US" sz="1400" dirty="0">
                <a:solidFill>
                  <a:srgbClr val="C00000"/>
                </a:solidFill>
                <a:latin typeface="Myriad Pro"/>
              </a:rPr>
              <a:t>access </a:t>
            </a:r>
            <a:r>
              <a:rPr lang="en-US" sz="1400" dirty="0">
                <a:latin typeface="Myriad Pro"/>
              </a:rPr>
              <a:t>to schools and doctors, putting a strain on these services and </a:t>
            </a:r>
            <a:r>
              <a:rPr lang="en-US" sz="1400" dirty="0">
                <a:solidFill>
                  <a:srgbClr val="C00000"/>
                </a:solidFill>
                <a:latin typeface="Myriad Pro"/>
              </a:rPr>
              <a:t>more staff may be needed to cope with the demand</a:t>
            </a:r>
            <a:r>
              <a:rPr lang="en-US" sz="1400" dirty="0">
                <a:latin typeface="Myriad Pro"/>
              </a:rPr>
              <a:t>.</a:t>
            </a:r>
            <a:endParaRPr lang="en-GB" sz="1400" dirty="0">
              <a:latin typeface="Myriad Pro"/>
            </a:endParaRPr>
          </a:p>
          <a:p>
            <a:r>
              <a:rPr lang="en-US" sz="1400" dirty="0">
                <a:latin typeface="Myriad Pro"/>
              </a:rPr>
              <a:t> </a:t>
            </a:r>
            <a:endParaRPr lang="en-GB" sz="1400" dirty="0">
              <a:latin typeface="Myriad Pro"/>
            </a:endParaRPr>
          </a:p>
          <a:p>
            <a:r>
              <a:rPr lang="en-US" sz="1400" dirty="0">
                <a:latin typeface="Myriad Pro"/>
              </a:rPr>
              <a:t>Economically, immigration provides workforce, especially for unpopular, </a:t>
            </a:r>
            <a:r>
              <a:rPr lang="en-US" sz="1400" dirty="0">
                <a:solidFill>
                  <a:srgbClr val="C00000"/>
                </a:solidFill>
                <a:latin typeface="Myriad Pro"/>
              </a:rPr>
              <a:t>low paid jobs which locals will not do</a:t>
            </a:r>
            <a:r>
              <a:rPr lang="en-US" sz="1400" dirty="0">
                <a:latin typeface="Myriad Pro"/>
              </a:rPr>
              <a:t>, such as fruit picking. </a:t>
            </a:r>
            <a:r>
              <a:rPr lang="en-US" sz="1400" dirty="0" smtClean="0">
                <a:solidFill>
                  <a:srgbClr val="C00000"/>
                </a:solidFill>
                <a:latin typeface="Myriad Pro"/>
              </a:rPr>
              <a:t>Immigrants </a:t>
            </a:r>
            <a:r>
              <a:rPr lang="en-US" sz="1400" dirty="0">
                <a:solidFill>
                  <a:srgbClr val="C00000"/>
                </a:solidFill>
                <a:latin typeface="Myriad Pro"/>
              </a:rPr>
              <a:t>can fill gaps in the </a:t>
            </a:r>
            <a:r>
              <a:rPr lang="en-US" sz="1400" dirty="0" err="1">
                <a:solidFill>
                  <a:srgbClr val="C00000"/>
                </a:solidFill>
                <a:latin typeface="Myriad Pro"/>
              </a:rPr>
              <a:t>labour</a:t>
            </a:r>
            <a:r>
              <a:rPr lang="en-US" sz="1400" dirty="0">
                <a:solidFill>
                  <a:srgbClr val="C00000"/>
                </a:solidFill>
                <a:latin typeface="Myriad Pro"/>
              </a:rPr>
              <a:t> market such </a:t>
            </a:r>
            <a:r>
              <a:rPr lang="en-US" sz="1400" dirty="0">
                <a:latin typeface="Myriad Pro"/>
              </a:rPr>
              <a:t>as nursing which helps the NHS due to shortages in this industry, this benefits the national economy.</a:t>
            </a:r>
            <a:endParaRPr lang="en-GB" sz="1400" dirty="0">
              <a:latin typeface="Myriad Pro"/>
            </a:endParaRPr>
          </a:p>
        </p:txBody>
      </p:sp>
    </p:spTree>
    <p:extLst>
      <p:ext uri="{BB962C8B-B14F-4D97-AF65-F5344CB8AC3E}">
        <p14:creationId xmlns:p14="http://schemas.microsoft.com/office/powerpoint/2010/main" val="860834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title="Component 01 Living in the UK To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999" y="1556792"/>
            <a:ext cx="6391275"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0" y="268288"/>
            <a:ext cx="9144000" cy="685800"/>
          </a:xfrm>
        </p:spPr>
        <p:txBody>
          <a:bodyPr>
            <a:noAutofit/>
          </a:bodyPr>
          <a:lstStyle/>
          <a:p>
            <a:r>
              <a:rPr lang="en-GB" sz="3200" dirty="0">
                <a:latin typeface="Myriad Pro"/>
              </a:rPr>
              <a:t>How will </a:t>
            </a:r>
            <a:r>
              <a:rPr lang="en-GB" sz="3200" dirty="0" smtClean="0">
                <a:latin typeface="Myriad Pro"/>
              </a:rPr>
              <a:t>Living in the UK today be </a:t>
            </a:r>
            <a:r>
              <a:rPr lang="en-GB" sz="3200" dirty="0">
                <a:latin typeface="Myriad Pro"/>
              </a:rPr>
              <a:t>assessed?</a:t>
            </a:r>
          </a:p>
        </p:txBody>
      </p:sp>
      <p:sp>
        <p:nvSpPr>
          <p:cNvPr id="5" name="TextBox 4"/>
          <p:cNvSpPr txBox="1"/>
          <p:nvPr/>
        </p:nvSpPr>
        <p:spPr>
          <a:xfrm>
            <a:off x="123553" y="1222111"/>
            <a:ext cx="1512168" cy="2554545"/>
          </a:xfrm>
          <a:prstGeom prst="rect">
            <a:avLst/>
          </a:prstGeom>
          <a:noFill/>
          <a:ln>
            <a:solidFill>
              <a:schemeClr val="tx1"/>
            </a:solidFill>
          </a:ln>
        </p:spPr>
        <p:txBody>
          <a:bodyPr wrap="square" rtlCol="0">
            <a:spAutoFit/>
          </a:bodyPr>
          <a:lstStyle/>
          <a:p>
            <a:pPr algn="ctr"/>
            <a:r>
              <a:rPr lang="en-GB" sz="1600" dirty="0">
                <a:solidFill>
                  <a:srgbClr val="1F224E"/>
                </a:solidFill>
                <a:latin typeface="Myriad Pro" charset="0"/>
                <a:ea typeface="Myriad Pro" charset="0"/>
                <a:cs typeface="Myriad Pro" charset="0"/>
              </a:rPr>
              <a:t>No optionality – students know what they need to do and will not get confused as to which option they should answer.</a:t>
            </a:r>
          </a:p>
        </p:txBody>
      </p:sp>
      <p:sp>
        <p:nvSpPr>
          <p:cNvPr id="6" name="TextBox 5"/>
          <p:cNvSpPr txBox="1"/>
          <p:nvPr/>
        </p:nvSpPr>
        <p:spPr>
          <a:xfrm>
            <a:off x="5436840" y="4423286"/>
            <a:ext cx="2562857" cy="584775"/>
          </a:xfrm>
          <a:prstGeom prst="rect">
            <a:avLst/>
          </a:prstGeom>
          <a:noFill/>
          <a:ln>
            <a:solidFill>
              <a:schemeClr val="tx1"/>
            </a:solidFill>
          </a:ln>
        </p:spPr>
        <p:txBody>
          <a:bodyPr wrap="square" rtlCol="0">
            <a:spAutoFit/>
          </a:bodyPr>
          <a:lstStyle/>
          <a:p>
            <a:pPr algn="ctr"/>
            <a:r>
              <a:rPr lang="en-GB" sz="1600" dirty="0">
                <a:solidFill>
                  <a:srgbClr val="1F224E"/>
                </a:solidFill>
                <a:latin typeface="Myriad Pro" charset="0"/>
                <a:ea typeface="Myriad Pro" charset="0"/>
                <a:cs typeface="Myriad Pro" charset="0"/>
              </a:rPr>
              <a:t>3 marks for </a:t>
            </a:r>
            <a:r>
              <a:rPr lang="en-GB" sz="1600" dirty="0" err="1">
                <a:solidFill>
                  <a:srgbClr val="1F224E"/>
                </a:solidFill>
                <a:latin typeface="Myriad Pro" charset="0"/>
                <a:ea typeface="Myriad Pro" charset="0"/>
                <a:cs typeface="Myriad Pro" charset="0"/>
              </a:rPr>
              <a:t>SPaG</a:t>
            </a:r>
            <a:r>
              <a:rPr lang="en-GB" sz="1600" dirty="0">
                <a:solidFill>
                  <a:srgbClr val="1F224E"/>
                </a:solidFill>
                <a:latin typeface="Myriad Pro" charset="0"/>
                <a:ea typeface="Myriad Pro" charset="0"/>
                <a:cs typeface="Myriad Pro" charset="0"/>
              </a:rPr>
              <a:t> will be on the 12 mark question.</a:t>
            </a:r>
          </a:p>
        </p:txBody>
      </p:sp>
      <p:sp>
        <p:nvSpPr>
          <p:cNvPr id="7" name="TextBox 6"/>
          <p:cNvSpPr txBox="1"/>
          <p:nvPr/>
        </p:nvSpPr>
        <p:spPr>
          <a:xfrm>
            <a:off x="7646986" y="1656007"/>
            <a:ext cx="1339925" cy="584775"/>
          </a:xfrm>
          <a:prstGeom prst="rect">
            <a:avLst/>
          </a:prstGeom>
          <a:solidFill>
            <a:schemeClr val="bg1"/>
          </a:solidFill>
          <a:ln>
            <a:solidFill>
              <a:schemeClr val="tx1"/>
            </a:solidFill>
          </a:ln>
        </p:spPr>
        <p:txBody>
          <a:bodyPr wrap="square" rtlCol="0">
            <a:spAutoFit/>
          </a:bodyPr>
          <a:lstStyle/>
          <a:p>
            <a:pPr algn="ctr"/>
            <a:r>
              <a:rPr lang="en-GB" sz="1600" dirty="0">
                <a:solidFill>
                  <a:srgbClr val="1F224E"/>
                </a:solidFill>
                <a:latin typeface="Myriad Pro" charset="0"/>
                <a:ea typeface="Myriad Pro" charset="0"/>
                <a:cs typeface="Myriad Pro" charset="0"/>
              </a:rPr>
              <a:t>7 marks for AO4 (skills)</a:t>
            </a:r>
          </a:p>
        </p:txBody>
      </p:sp>
      <p:sp>
        <p:nvSpPr>
          <p:cNvPr id="8" name="TextBox 7"/>
          <p:cNvSpPr txBox="1"/>
          <p:nvPr/>
        </p:nvSpPr>
        <p:spPr>
          <a:xfrm>
            <a:off x="1331640" y="4423286"/>
            <a:ext cx="3484434" cy="830997"/>
          </a:xfrm>
          <a:prstGeom prst="rect">
            <a:avLst/>
          </a:prstGeom>
          <a:noFill/>
          <a:ln>
            <a:solidFill>
              <a:schemeClr val="tx1"/>
            </a:solidFill>
          </a:ln>
        </p:spPr>
        <p:txBody>
          <a:bodyPr wrap="square" rtlCol="0">
            <a:spAutoFit/>
          </a:bodyPr>
          <a:lstStyle/>
          <a:p>
            <a:pPr algn="ctr"/>
            <a:r>
              <a:rPr lang="en-GB" sz="1600" dirty="0">
                <a:solidFill>
                  <a:srgbClr val="1F224E"/>
                </a:solidFill>
                <a:latin typeface="Myriad Pro" charset="0"/>
                <a:ea typeface="Myriad Pro" charset="0"/>
                <a:cs typeface="Myriad Pro" charset="0"/>
              </a:rPr>
              <a:t>A separate Resource Booklet so students can access resources easily when answering questions. </a:t>
            </a:r>
          </a:p>
        </p:txBody>
      </p:sp>
      <p:cxnSp>
        <p:nvCxnSpPr>
          <p:cNvPr id="9" name="Straight Arrow Connector 8" title="Arrow"/>
          <p:cNvCxnSpPr/>
          <p:nvPr/>
        </p:nvCxnSpPr>
        <p:spPr>
          <a:xfrm flipH="1" flipV="1">
            <a:off x="4789514" y="3663678"/>
            <a:ext cx="1294654" cy="6294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title="Arrow"/>
          <p:cNvCxnSpPr/>
          <p:nvPr/>
        </p:nvCxnSpPr>
        <p:spPr>
          <a:xfrm flipH="1">
            <a:off x="7164288" y="2348880"/>
            <a:ext cx="835409" cy="9225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title="Arrow"/>
          <p:cNvCxnSpPr/>
          <p:nvPr/>
        </p:nvCxnSpPr>
        <p:spPr>
          <a:xfrm flipV="1">
            <a:off x="2987824" y="2996952"/>
            <a:ext cx="432048" cy="12961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title="Arrow"/>
          <p:cNvCxnSpPr/>
          <p:nvPr/>
        </p:nvCxnSpPr>
        <p:spPr>
          <a:xfrm>
            <a:off x="1720999" y="2810169"/>
            <a:ext cx="1698873"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0324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t>Question </a:t>
            </a:r>
            <a:r>
              <a:rPr lang="en-GB" dirty="0" smtClean="0"/>
              <a:t>3(a) </a:t>
            </a:r>
            <a:r>
              <a:rPr lang="en-GB" dirty="0"/>
              <a:t>– 1 mark</a:t>
            </a:r>
          </a:p>
        </p:txBody>
      </p:sp>
      <p:sp>
        <p:nvSpPr>
          <p:cNvPr id="3" name="Content Placeholder 2"/>
          <p:cNvSpPr>
            <a:spLocks noGrp="1"/>
          </p:cNvSpPr>
          <p:nvPr>
            <p:ph idx="4294967295"/>
          </p:nvPr>
        </p:nvSpPr>
        <p:spPr>
          <a:xfrm>
            <a:off x="300236" y="2852936"/>
            <a:ext cx="8699500" cy="2808312"/>
          </a:xfrm>
        </p:spPr>
        <p:txBody>
          <a:bodyPr>
            <a:normAutofit/>
          </a:bodyPr>
          <a:lstStyle/>
          <a:p>
            <a:pPr marL="0" indent="0">
              <a:buNone/>
            </a:pPr>
            <a:r>
              <a:rPr lang="en-GB" sz="1200" dirty="0">
                <a:solidFill>
                  <a:srgbClr val="1F224E"/>
                </a:solidFill>
                <a:latin typeface="Myriad Pro" charset="0"/>
                <a:ea typeface="Myriad Pro" charset="0"/>
                <a:cs typeface="Myriad Pro" charset="0"/>
              </a:rPr>
              <a:t>This </a:t>
            </a:r>
            <a:r>
              <a:rPr lang="en-GB" sz="1200" dirty="0">
                <a:solidFill>
                  <a:srgbClr val="00B0F0"/>
                </a:solidFill>
                <a:latin typeface="Myriad Pro" charset="0"/>
                <a:ea typeface="Myriad Pro" charset="0"/>
                <a:cs typeface="Myriad Pro" charset="0"/>
              </a:rPr>
              <a:t>AO3 (application) </a:t>
            </a:r>
            <a:r>
              <a:rPr lang="en-GB" sz="1200" dirty="0">
                <a:solidFill>
                  <a:srgbClr val="1F224E"/>
                </a:solidFill>
                <a:latin typeface="Myriad Pro" charset="0"/>
                <a:ea typeface="Myriad Pro" charset="0"/>
                <a:cs typeface="Myriad Pro" charset="0"/>
              </a:rPr>
              <a:t>question requires students to </a:t>
            </a:r>
            <a:r>
              <a:rPr lang="en-GB" sz="1200" dirty="0">
                <a:solidFill>
                  <a:srgbClr val="00B0F0"/>
                </a:solidFill>
                <a:latin typeface="Myriad Pro" charset="0"/>
                <a:ea typeface="Myriad Pro" charset="0"/>
                <a:cs typeface="Myriad Pro" charset="0"/>
              </a:rPr>
              <a:t>apply their knowledge and understanding </a:t>
            </a:r>
            <a:r>
              <a:rPr lang="en-GB" sz="1200" dirty="0" smtClean="0">
                <a:solidFill>
                  <a:srgbClr val="00B0F0"/>
                </a:solidFill>
                <a:latin typeface="Myriad Pro" charset="0"/>
                <a:ea typeface="Myriad Pro" charset="0"/>
                <a:cs typeface="Myriad Pro" charset="0"/>
              </a:rPr>
              <a:t>by interpreting </a:t>
            </a:r>
            <a:r>
              <a:rPr lang="en-GB" sz="1200" dirty="0" smtClean="0">
                <a:solidFill>
                  <a:srgbClr val="1F224E"/>
                </a:solidFill>
                <a:latin typeface="Myriad Pro" charset="0"/>
                <a:ea typeface="Myriad Pro" charset="0"/>
                <a:cs typeface="Myriad Pro" charset="0"/>
              </a:rPr>
              <a:t>the </a:t>
            </a:r>
            <a:r>
              <a:rPr lang="en-GB" sz="1200" dirty="0">
                <a:solidFill>
                  <a:srgbClr val="1F224E"/>
                </a:solidFill>
                <a:latin typeface="Myriad Pro" charset="0"/>
                <a:ea typeface="Myriad Pro" charset="0"/>
                <a:cs typeface="Myriad Pro" charset="0"/>
              </a:rPr>
              <a:t>resource (an OS map extract in this instance) </a:t>
            </a:r>
            <a:r>
              <a:rPr lang="en-GB" sz="1200" dirty="0" smtClean="0">
                <a:solidFill>
                  <a:srgbClr val="1F224E"/>
                </a:solidFill>
                <a:latin typeface="Myriad Pro" charset="0"/>
                <a:ea typeface="Myriad Pro" charset="0"/>
                <a:cs typeface="Myriad Pro" charset="0"/>
              </a:rPr>
              <a:t>and give one piece of evidence which suggests that Rochdale could experience another flood. </a:t>
            </a:r>
          </a:p>
          <a:p>
            <a:pPr marL="0" indent="0">
              <a:buNone/>
            </a:pPr>
            <a:endParaRPr lang="en-GB" sz="1200" dirty="0">
              <a:solidFill>
                <a:srgbClr val="1F224E"/>
              </a:solidFill>
              <a:latin typeface="Myriad Pro" charset="0"/>
            </a:endParaRPr>
          </a:p>
          <a:p>
            <a:pPr marL="0" indent="0">
              <a:buNone/>
            </a:pPr>
            <a:r>
              <a:rPr lang="en-GB" sz="1200" dirty="0" smtClean="0">
                <a:solidFill>
                  <a:srgbClr val="1F224E"/>
                </a:solidFill>
                <a:latin typeface="Myriad Pro" charset="0"/>
              </a:rPr>
              <a:t>As students need to study the causes of a flood within their case study in the UK Environmental Challenges theme they need to </a:t>
            </a:r>
            <a:r>
              <a:rPr lang="en-GB" sz="1200" dirty="0" smtClean="0">
                <a:solidFill>
                  <a:srgbClr val="00B0F0"/>
                </a:solidFill>
                <a:latin typeface="Myriad Pro" charset="0"/>
              </a:rPr>
              <a:t>apply their knowledge and understanding </a:t>
            </a:r>
            <a:r>
              <a:rPr lang="en-GB" sz="1200" dirty="0" smtClean="0">
                <a:solidFill>
                  <a:srgbClr val="1F224E"/>
                </a:solidFill>
                <a:latin typeface="Myriad Pro" charset="0"/>
              </a:rPr>
              <a:t>in order to answer this question. S</a:t>
            </a:r>
            <a:r>
              <a:rPr lang="en-GB" sz="1200" dirty="0" smtClean="0">
                <a:solidFill>
                  <a:srgbClr val="1F224E"/>
                </a:solidFill>
                <a:latin typeface="Myriad Pro" charset="0"/>
                <a:ea typeface="Myriad Pro" charset="0"/>
                <a:cs typeface="Myriad Pro" charset="0"/>
              </a:rPr>
              <a:t>tudents </a:t>
            </a:r>
            <a:r>
              <a:rPr lang="en-GB" sz="1200" dirty="0">
                <a:solidFill>
                  <a:srgbClr val="1F224E"/>
                </a:solidFill>
                <a:latin typeface="Myriad Pro" charset="0"/>
                <a:ea typeface="Myriad Pro" charset="0"/>
                <a:cs typeface="Myriad Pro" charset="0"/>
              </a:rPr>
              <a:t>are </a:t>
            </a:r>
            <a:r>
              <a:rPr lang="en-GB" sz="1200" dirty="0" smtClean="0">
                <a:solidFill>
                  <a:srgbClr val="00B0F0"/>
                </a:solidFill>
                <a:latin typeface="Myriad Pro" charset="0"/>
                <a:ea typeface="Myriad Pro" charset="0"/>
                <a:cs typeface="Myriad Pro" charset="0"/>
              </a:rPr>
              <a:t>tackling a novel situation </a:t>
            </a:r>
            <a:r>
              <a:rPr lang="en-GB" sz="1200" dirty="0">
                <a:solidFill>
                  <a:srgbClr val="1F224E"/>
                </a:solidFill>
                <a:latin typeface="Myriad Pro" charset="0"/>
                <a:ea typeface="Myriad Pro" charset="0"/>
                <a:cs typeface="Myriad Pro" charset="0"/>
              </a:rPr>
              <a:t>– one of the three ways </a:t>
            </a:r>
            <a:r>
              <a:rPr lang="en-GB" sz="1200" dirty="0">
                <a:solidFill>
                  <a:srgbClr val="00B0F0"/>
                </a:solidFill>
                <a:latin typeface="Myriad Pro" charset="0"/>
                <a:ea typeface="Myriad Pro" charset="0"/>
                <a:cs typeface="Myriad Pro" charset="0"/>
              </a:rPr>
              <a:t>application (AO3)</a:t>
            </a:r>
            <a:r>
              <a:rPr lang="en-GB" sz="1200" dirty="0">
                <a:solidFill>
                  <a:srgbClr val="1F224E"/>
                </a:solidFill>
                <a:latin typeface="Myriad Pro" charset="0"/>
                <a:ea typeface="Myriad Pro" charset="0"/>
                <a:cs typeface="Myriad Pro" charset="0"/>
              </a:rPr>
              <a:t> must be assessed – within their answer to this question</a:t>
            </a:r>
            <a:r>
              <a:rPr lang="en-GB" sz="1200" dirty="0" smtClean="0">
                <a:solidFill>
                  <a:srgbClr val="1F224E"/>
                </a:solidFill>
                <a:latin typeface="Myriad Pro" charset="0"/>
                <a:ea typeface="Myriad Pro" charset="0"/>
                <a:cs typeface="Myriad Pro" charset="0"/>
              </a:rPr>
              <a:t>.</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Potential answers could include (but are not restricted to):</a:t>
            </a:r>
          </a:p>
          <a:p>
            <a:r>
              <a:rPr lang="en-GB" sz="1200" dirty="0" smtClean="0">
                <a:solidFill>
                  <a:srgbClr val="1F224E"/>
                </a:solidFill>
                <a:latin typeface="Myriad Pro" charset="0"/>
                <a:ea typeface="Myriad Pro" charset="0"/>
                <a:cs typeface="Myriad Pro" charset="0"/>
              </a:rPr>
              <a:t>High urban density with little green space </a:t>
            </a:r>
            <a:r>
              <a:rPr lang="en-GB" sz="1200" dirty="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sym typeface="Wingdings"/>
              </a:rPr>
              <a:t></a:t>
            </a:r>
            <a:r>
              <a:rPr lang="en-GB" sz="1200" dirty="0">
                <a:solidFill>
                  <a:srgbClr val="1F224E"/>
                </a:solidFill>
                <a:latin typeface="Myriad Pro" charset="0"/>
                <a:ea typeface="Myriad Pro" charset="0"/>
                <a:cs typeface="Myriad Pro" charset="0"/>
              </a:rPr>
              <a:t>) </a:t>
            </a:r>
            <a:endParaRPr lang="en-GB" sz="1200" dirty="0" smtClean="0">
              <a:solidFill>
                <a:srgbClr val="1F224E"/>
              </a:solidFill>
              <a:latin typeface="Myriad Pro" charset="0"/>
              <a:ea typeface="Myriad Pro" charset="0"/>
              <a:cs typeface="Myriad Pro" charset="0"/>
            </a:endParaRPr>
          </a:p>
          <a:p>
            <a:r>
              <a:rPr lang="en-GB" sz="1200" dirty="0" smtClean="0">
                <a:solidFill>
                  <a:srgbClr val="1F224E"/>
                </a:solidFill>
                <a:latin typeface="Myriad Pro" charset="0"/>
                <a:ea typeface="Myriad Pro" charset="0"/>
                <a:cs typeface="Myriad Pro" charset="0"/>
              </a:rPr>
              <a:t>A river runs through Rochdale </a:t>
            </a:r>
            <a:r>
              <a:rPr lang="en-GB" sz="1200" dirty="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sym typeface="Wingdings"/>
              </a:rPr>
              <a:t></a:t>
            </a:r>
            <a:r>
              <a:rPr lang="en-GB" sz="1200" dirty="0">
                <a:solidFill>
                  <a:srgbClr val="1F224E"/>
                </a:solidFill>
                <a:latin typeface="Myriad Pro" charset="0"/>
                <a:ea typeface="Myriad Pro" charset="0"/>
                <a:cs typeface="Myriad Pro" charset="0"/>
              </a:rPr>
              <a:t>) </a:t>
            </a:r>
            <a:endParaRPr lang="en-GB" sz="1200" dirty="0" smtClean="0">
              <a:solidFill>
                <a:srgbClr val="1F224E"/>
              </a:solidFill>
              <a:latin typeface="Myriad Pro" charset="0"/>
              <a:ea typeface="Myriad Pro" charset="0"/>
              <a:cs typeface="Myriad Pro" charset="0"/>
            </a:endParaRPr>
          </a:p>
          <a:p>
            <a:r>
              <a:rPr lang="en-GB" sz="1200" dirty="0" smtClean="0">
                <a:solidFill>
                  <a:srgbClr val="1F224E"/>
                </a:solidFill>
                <a:latin typeface="Myriad Pro" charset="0"/>
                <a:ea typeface="Myriad Pro" charset="0"/>
                <a:cs typeface="Myriad Pro" charset="0"/>
              </a:rPr>
              <a:t>A river to the south of Rochdale </a:t>
            </a:r>
            <a:r>
              <a:rPr lang="en-GB" sz="1200" dirty="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sym typeface="Wingdings"/>
              </a:rPr>
              <a:t></a:t>
            </a:r>
            <a:r>
              <a:rPr lang="en-GB" sz="1200" dirty="0">
                <a:solidFill>
                  <a:srgbClr val="1F224E"/>
                </a:solidFill>
                <a:latin typeface="Myriad Pro" charset="0"/>
                <a:ea typeface="Myriad Pro" charset="0"/>
                <a:cs typeface="Myriad Pro" charset="0"/>
              </a:rPr>
              <a:t>) </a:t>
            </a:r>
          </a:p>
          <a:p>
            <a:pPr marL="0" indent="0">
              <a:buNone/>
            </a:pPr>
            <a:endParaRPr lang="en-GB" sz="1800" dirty="0">
              <a:latin typeface="Myriad Pro"/>
            </a:endParaRPr>
          </a:p>
        </p:txBody>
      </p:sp>
      <p:sp>
        <p:nvSpPr>
          <p:cNvPr id="4" name="Content Placeholder 2"/>
          <p:cNvSpPr txBox="1">
            <a:spLocks/>
          </p:cNvSpPr>
          <p:nvPr/>
        </p:nvSpPr>
        <p:spPr>
          <a:xfrm>
            <a:off x="313184" y="1268338"/>
            <a:ext cx="8229600" cy="1332359"/>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600" dirty="0" smtClean="0"/>
              <a:t>In </a:t>
            </a:r>
            <a:r>
              <a:rPr lang="en-US" sz="1600" dirty="0"/>
              <a:t>2010 </a:t>
            </a:r>
            <a:r>
              <a:rPr lang="en-US" sz="1600" dirty="0" err="1"/>
              <a:t>Rochdale</a:t>
            </a:r>
            <a:r>
              <a:rPr lang="en-US" sz="1600" dirty="0"/>
              <a:t> experienced a flood which caused chaos for local people.</a:t>
            </a:r>
            <a:endParaRPr lang="en-GB" sz="1600" dirty="0"/>
          </a:p>
          <a:p>
            <a:pPr marL="0" indent="0">
              <a:buNone/>
            </a:pPr>
            <a:endParaRPr lang="en-GB" sz="1600" dirty="0"/>
          </a:p>
          <a:p>
            <a:pPr marL="0" indent="0">
              <a:buNone/>
            </a:pPr>
            <a:r>
              <a:rPr lang="en-US" sz="1600" dirty="0"/>
              <a:t>Using </a:t>
            </a:r>
            <a:r>
              <a:rPr lang="en-US" sz="1600" b="1" dirty="0"/>
              <a:t>Fig. 4 </a:t>
            </a:r>
            <a:r>
              <a:rPr lang="en-US" sz="1600" dirty="0"/>
              <a:t>an </a:t>
            </a:r>
            <a:r>
              <a:rPr lang="en-US" sz="1600" u="sng" dirty="0"/>
              <a:t>OS map extract </a:t>
            </a:r>
            <a:r>
              <a:rPr lang="en-US" sz="1600" dirty="0"/>
              <a:t>in North West England, give </a:t>
            </a:r>
            <a:r>
              <a:rPr lang="en-US" sz="1600" b="1" dirty="0"/>
              <a:t>one</a:t>
            </a:r>
            <a:r>
              <a:rPr lang="en-US" sz="1600" dirty="0"/>
              <a:t> piece of </a:t>
            </a:r>
            <a:r>
              <a:rPr lang="en-US" sz="1600" dirty="0">
                <a:solidFill>
                  <a:srgbClr val="00B0F0"/>
                </a:solidFill>
              </a:rPr>
              <a:t>evidence from the map </a:t>
            </a:r>
            <a:r>
              <a:rPr lang="en-US" sz="1600" dirty="0"/>
              <a:t>which suggests that </a:t>
            </a:r>
            <a:r>
              <a:rPr lang="en-US" sz="1600" dirty="0" err="1"/>
              <a:t>Rochdale</a:t>
            </a:r>
            <a:r>
              <a:rPr lang="en-US" sz="1600" dirty="0"/>
              <a:t> could </a:t>
            </a:r>
            <a:r>
              <a:rPr lang="en-US" sz="1600" u="sng" dirty="0"/>
              <a:t>experience another flood</a:t>
            </a:r>
            <a:r>
              <a:rPr lang="en-US" sz="1600" dirty="0"/>
              <a:t>?</a:t>
            </a:r>
            <a:endParaRPr lang="en-GB" sz="1600" dirty="0"/>
          </a:p>
          <a:p>
            <a:pPr marL="0" indent="0">
              <a:buFont typeface="Arial" panose="020B0604020202020204" pitchFamily="34" charset="0"/>
              <a:buNone/>
            </a:pPr>
            <a:endParaRPr lang="en-GB" sz="1600" dirty="0"/>
          </a:p>
        </p:txBody>
      </p:sp>
    </p:spTree>
    <p:extLst>
      <p:ext uri="{BB962C8B-B14F-4D97-AF65-F5344CB8AC3E}">
        <p14:creationId xmlns:p14="http://schemas.microsoft.com/office/powerpoint/2010/main" val="32266983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dirty="0"/>
              <a:t>Question </a:t>
            </a:r>
            <a:r>
              <a:rPr lang="en-GB" dirty="0" smtClean="0"/>
              <a:t>3(b) </a:t>
            </a:r>
            <a:r>
              <a:rPr lang="en-GB" dirty="0"/>
              <a:t>– </a:t>
            </a:r>
            <a:r>
              <a:rPr lang="en-GB" dirty="0" smtClean="0"/>
              <a:t>4 marks</a:t>
            </a:r>
            <a:endParaRPr lang="en-GB" dirty="0"/>
          </a:p>
        </p:txBody>
      </p:sp>
      <p:sp>
        <p:nvSpPr>
          <p:cNvPr id="3" name="Content Placeholder 2"/>
          <p:cNvSpPr txBox="1">
            <a:spLocks/>
          </p:cNvSpPr>
          <p:nvPr/>
        </p:nvSpPr>
        <p:spPr>
          <a:xfrm>
            <a:off x="387177" y="3140968"/>
            <a:ext cx="8136904" cy="72008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This question has </a:t>
            </a:r>
            <a:r>
              <a:rPr lang="en-GB" sz="1200" dirty="0" smtClean="0">
                <a:solidFill>
                  <a:srgbClr val="1F224E"/>
                </a:solidFill>
                <a:latin typeface="Myriad Pro" charset="0"/>
                <a:ea typeface="Myriad Pro" charset="0"/>
                <a:cs typeface="Myriad Pro" charset="0"/>
              </a:rPr>
              <a:t>2 marks for </a:t>
            </a:r>
            <a:r>
              <a:rPr lang="en-GB" sz="1200" dirty="0" smtClean="0">
                <a:solidFill>
                  <a:srgbClr val="FF0000"/>
                </a:solidFill>
                <a:latin typeface="Myriad Pro" charset="0"/>
                <a:ea typeface="Myriad Pro" charset="0"/>
                <a:cs typeface="Myriad Pro" charset="0"/>
              </a:rPr>
              <a:t>AO1 </a:t>
            </a:r>
            <a:r>
              <a:rPr lang="en-GB" sz="1200" dirty="0">
                <a:solidFill>
                  <a:srgbClr val="FF0000"/>
                </a:solidFill>
                <a:latin typeface="Myriad Pro" charset="0"/>
                <a:ea typeface="Myriad Pro" charset="0"/>
                <a:cs typeface="Myriad Pro" charset="0"/>
              </a:rPr>
              <a:t>(knowledge) </a:t>
            </a:r>
            <a:r>
              <a:rPr lang="en-GB" sz="1200" dirty="0" smtClean="0">
                <a:solidFill>
                  <a:srgbClr val="1F224E"/>
                </a:solidFill>
                <a:latin typeface="Myriad Pro" charset="0"/>
                <a:ea typeface="Myriad Pro" charset="0"/>
                <a:cs typeface="Myriad Pro" charset="0"/>
              </a:rPr>
              <a:t>and 2 marks for </a:t>
            </a:r>
            <a:r>
              <a:rPr lang="en-GB" sz="1200" dirty="0">
                <a:solidFill>
                  <a:schemeClr val="accent6"/>
                </a:solidFill>
                <a:latin typeface="Myriad Pro" charset="0"/>
                <a:ea typeface="Myriad Pro" charset="0"/>
                <a:cs typeface="Myriad Pro" charset="0"/>
              </a:rPr>
              <a:t>AO2 (understanding</a:t>
            </a:r>
            <a:r>
              <a:rPr lang="en-GB" sz="1200" dirty="0" smtClean="0">
                <a:solidFill>
                  <a:schemeClr val="accent6"/>
                </a:solidFill>
                <a:latin typeface="Myriad Pro" charset="0"/>
                <a:ea typeface="Myriad Pro" charset="0"/>
                <a:cs typeface="Myriad Pro" charset="0"/>
              </a:rPr>
              <a:t>). </a:t>
            </a:r>
            <a:r>
              <a:rPr lang="en-GB" sz="1200" dirty="0" smtClean="0">
                <a:solidFill>
                  <a:srgbClr val="1F224E"/>
                </a:solidFill>
                <a:latin typeface="Myriad Pro" charset="0"/>
                <a:ea typeface="Myriad Pro" charset="0"/>
                <a:cs typeface="Myriad Pro" charset="0"/>
              </a:rPr>
              <a:t>As it is a case study question there has to be </a:t>
            </a:r>
            <a:r>
              <a:rPr lang="en-GB" sz="1200" dirty="0" smtClean="0">
                <a:solidFill>
                  <a:srgbClr val="FF0000"/>
                </a:solidFill>
                <a:latin typeface="Myriad Pro" charset="0"/>
                <a:ea typeface="Myriad Pro" charset="0"/>
                <a:cs typeface="Myriad Pro" charset="0"/>
              </a:rPr>
              <a:t>AO1 (knowledge) </a:t>
            </a:r>
            <a:r>
              <a:rPr lang="en-GB" sz="1200" dirty="0" smtClean="0">
                <a:solidFill>
                  <a:srgbClr val="1F224E"/>
                </a:solidFill>
                <a:latin typeface="Myriad Pro" charset="0"/>
                <a:ea typeface="Myriad Pro" charset="0"/>
                <a:cs typeface="Myriad Pro" charset="0"/>
              </a:rPr>
              <a:t>marks and explaining the </a:t>
            </a:r>
            <a:r>
              <a:rPr lang="en-GB" sz="1200" dirty="0">
                <a:solidFill>
                  <a:srgbClr val="1F224E"/>
                </a:solidFill>
                <a:latin typeface="Myriad Pro" charset="0"/>
                <a:ea typeface="Myriad Pro" charset="0"/>
                <a:cs typeface="Myriad Pro" charset="0"/>
              </a:rPr>
              <a:t>effects </a:t>
            </a:r>
            <a:r>
              <a:rPr lang="en-GB" sz="1200" dirty="0" smtClean="0">
                <a:solidFill>
                  <a:srgbClr val="1F224E"/>
                </a:solidFill>
                <a:latin typeface="Myriad Pro" charset="0"/>
                <a:ea typeface="Myriad Pro" charset="0"/>
                <a:cs typeface="Myriad Pro" charset="0"/>
              </a:rPr>
              <a:t>of the UK flood event on people requires an </a:t>
            </a:r>
            <a:r>
              <a:rPr lang="en-GB" sz="1200" dirty="0" smtClean="0">
                <a:solidFill>
                  <a:schemeClr val="accent6"/>
                </a:solidFill>
                <a:latin typeface="Myriad Pro" charset="0"/>
                <a:ea typeface="Myriad Pro" charset="0"/>
                <a:cs typeface="Myriad Pro" charset="0"/>
              </a:rPr>
              <a:t>understanding</a:t>
            </a:r>
            <a:r>
              <a:rPr lang="en-GB" sz="1200" dirty="0" smtClean="0">
                <a:solidFill>
                  <a:srgbClr val="1F224E"/>
                </a:solidFill>
                <a:latin typeface="Myriad Pro" charset="0"/>
                <a:ea typeface="Myriad Pro" charset="0"/>
                <a:cs typeface="Myriad Pro" charset="0"/>
              </a:rPr>
              <a:t> of the case study </a:t>
            </a:r>
            <a:r>
              <a:rPr lang="en-GB" sz="1200" dirty="0" smtClean="0">
                <a:solidFill>
                  <a:schemeClr val="accent6"/>
                </a:solidFill>
                <a:latin typeface="Myriad Pro" charset="0"/>
                <a:ea typeface="Myriad Pro" charset="0"/>
                <a:cs typeface="Myriad Pro" charset="0"/>
              </a:rPr>
              <a:t>(AO2)</a:t>
            </a:r>
            <a:r>
              <a:rPr lang="en-GB" sz="1200" dirty="0" smtClean="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395536" y="1412776"/>
            <a:ext cx="7776864" cy="1584176"/>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smtClean="0">
                <a:solidFill>
                  <a:srgbClr val="FF0000"/>
                </a:solidFill>
              </a:rPr>
              <a:t>Case </a:t>
            </a:r>
            <a:r>
              <a:rPr lang="en-US" sz="1600" b="1" dirty="0">
                <a:solidFill>
                  <a:srgbClr val="FF0000"/>
                </a:solidFill>
              </a:rPr>
              <a:t>Study – a flood event in the UK caused by extreme weather </a:t>
            </a:r>
            <a:r>
              <a:rPr lang="en-US" sz="1600" b="1" dirty="0" smtClean="0">
                <a:solidFill>
                  <a:srgbClr val="FF0000"/>
                </a:solidFill>
              </a:rPr>
              <a:t>conditions</a:t>
            </a:r>
          </a:p>
          <a:p>
            <a:pPr marL="0" indent="0">
              <a:buNone/>
            </a:pPr>
            <a:endParaRPr lang="en-US" sz="1600" dirty="0"/>
          </a:p>
          <a:p>
            <a:pPr marL="0" indent="0">
              <a:buNone/>
            </a:pPr>
            <a:r>
              <a:rPr lang="en-US" sz="1600" dirty="0" smtClean="0"/>
              <a:t>Name </a:t>
            </a:r>
            <a:r>
              <a:rPr lang="en-US" sz="1600" dirty="0"/>
              <a:t>of UK flood event</a:t>
            </a:r>
            <a:r>
              <a:rPr lang="en-US" sz="1600" dirty="0" smtClean="0"/>
              <a:t>:</a:t>
            </a:r>
          </a:p>
          <a:p>
            <a:pPr marL="0" indent="0">
              <a:buNone/>
            </a:pPr>
            <a:endParaRPr lang="en-US" sz="1600" dirty="0"/>
          </a:p>
          <a:p>
            <a:pPr marL="0" indent="0">
              <a:buNone/>
            </a:pPr>
            <a:r>
              <a:rPr lang="en-US" sz="1600" dirty="0" smtClean="0">
                <a:solidFill>
                  <a:schemeClr val="accent6"/>
                </a:solidFill>
              </a:rPr>
              <a:t>Explain</a:t>
            </a:r>
            <a:r>
              <a:rPr lang="en-US" sz="1600" dirty="0" smtClean="0"/>
              <a:t> </a:t>
            </a:r>
            <a:r>
              <a:rPr lang="en-US" sz="1600" dirty="0"/>
              <a:t>the </a:t>
            </a:r>
            <a:r>
              <a:rPr lang="en-US" sz="1600" u="sng" dirty="0"/>
              <a:t>effects</a:t>
            </a:r>
            <a:r>
              <a:rPr lang="en-US" sz="1600" dirty="0"/>
              <a:t> of the </a:t>
            </a:r>
            <a:r>
              <a:rPr lang="en-US" sz="1600" u="sng" dirty="0"/>
              <a:t>UK flood event</a:t>
            </a:r>
            <a:r>
              <a:rPr lang="en-US" sz="1600" dirty="0"/>
              <a:t> on </a:t>
            </a:r>
            <a:r>
              <a:rPr lang="en-US" sz="1600" u="sng" dirty="0"/>
              <a:t>people</a:t>
            </a:r>
            <a:r>
              <a:rPr lang="en-US" sz="1600" dirty="0"/>
              <a:t>.</a:t>
            </a:r>
            <a:endParaRPr lang="en-GB" sz="1600" dirty="0"/>
          </a:p>
          <a:p>
            <a:pPr marL="0" indent="0">
              <a:buNone/>
            </a:pPr>
            <a:endParaRPr lang="en-GB" sz="1600" dirty="0"/>
          </a:p>
        </p:txBody>
      </p:sp>
      <p:sp>
        <p:nvSpPr>
          <p:cNvPr id="5" name="Rectangle 4"/>
          <p:cNvSpPr/>
          <p:nvPr/>
        </p:nvSpPr>
        <p:spPr>
          <a:xfrm>
            <a:off x="4301605" y="3848294"/>
            <a:ext cx="4572000" cy="1754326"/>
          </a:xfrm>
          <a:prstGeom prst="rect">
            <a:avLst/>
          </a:prstGeom>
          <a:ln>
            <a:solidFill>
              <a:schemeClr val="tx1"/>
            </a:solidFill>
          </a:ln>
        </p:spPr>
        <p:txBody>
          <a:bodyPr>
            <a:spAutoFit/>
          </a:bodyPr>
          <a:lstStyle/>
          <a:p>
            <a:r>
              <a:rPr lang="en-US" sz="1200" b="1" dirty="0">
                <a:solidFill>
                  <a:srgbClr val="1F224E"/>
                </a:solidFill>
                <a:latin typeface="Myriad Pro" charset="0"/>
                <a:ea typeface="Myriad Pro" charset="0"/>
                <a:cs typeface="Myriad Pro" charset="0"/>
              </a:rPr>
              <a:t>Case study: flood event in the UK caused by extreme weather conditions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FF0000"/>
                </a:solidFill>
                <a:latin typeface="Myriad Pro" charset="0"/>
                <a:ea typeface="Myriad Pro" charset="0"/>
                <a:cs typeface="Myriad Pro" charset="0"/>
              </a:rPr>
              <a:t>In 2009 over 1300 properties in </a:t>
            </a:r>
            <a:r>
              <a:rPr lang="en-US" sz="1200" dirty="0" err="1">
                <a:solidFill>
                  <a:srgbClr val="FF0000"/>
                </a:solidFill>
                <a:latin typeface="Myriad Pro" charset="0"/>
                <a:ea typeface="Myriad Pro" charset="0"/>
                <a:cs typeface="Myriad Pro" charset="0"/>
              </a:rPr>
              <a:t>Cockermouth</a:t>
            </a:r>
            <a:r>
              <a:rPr lang="en-US" sz="1200" dirty="0">
                <a:solidFill>
                  <a:srgbClr val="FF0000"/>
                </a:solidFill>
                <a:latin typeface="Myriad Pro" charset="0"/>
                <a:ea typeface="Myriad Pro" charset="0"/>
                <a:cs typeface="Myriad Pro" charset="0"/>
              </a:rPr>
              <a:t> were flooded </a:t>
            </a:r>
            <a:r>
              <a:rPr lang="en-GB" sz="1200" dirty="0">
                <a:solidFill>
                  <a:srgbClr val="FF0000"/>
                </a:solidFill>
                <a:latin typeface="Myriad Pro" charset="0"/>
                <a:ea typeface="Myriad Pro" charset="0"/>
                <a:cs typeface="Myriad Pro" charset="0"/>
              </a:rPr>
              <a:t>(</a:t>
            </a:r>
            <a:r>
              <a:rPr lang="en-GB" sz="1200" dirty="0">
                <a:solidFill>
                  <a:srgbClr val="FF0000"/>
                </a:solidFill>
                <a:latin typeface="Myriad Pro" charset="0"/>
                <a:ea typeface="Myriad Pro" charset="0"/>
                <a:cs typeface="Myriad Pro" charset="0"/>
                <a:sym typeface="Wingdings"/>
              </a:rPr>
              <a:t></a:t>
            </a:r>
            <a:r>
              <a:rPr lang="en-GB" sz="1200" dirty="0">
                <a:solidFill>
                  <a:srgbClr val="FF0000"/>
                </a:solidFill>
                <a:latin typeface="Myriad Pro" charset="0"/>
                <a:ea typeface="Myriad Pro" charset="0"/>
                <a:cs typeface="Myriad Pro" charset="0"/>
              </a:rPr>
              <a:t>)</a:t>
            </a:r>
            <a:r>
              <a:rPr lang="en-US" sz="1200" dirty="0" smtClean="0">
                <a:solidFill>
                  <a:srgbClr val="FF0000"/>
                </a:solidFill>
                <a:latin typeface="Myriad Pro" charset="0"/>
                <a:ea typeface="Myriad Pro" charset="0"/>
                <a:cs typeface="Myriad Pro" charset="0"/>
              </a:rPr>
              <a:t>, </a:t>
            </a:r>
            <a:r>
              <a:rPr lang="en-US" sz="1200" dirty="0">
                <a:solidFill>
                  <a:schemeClr val="accent6"/>
                </a:solidFill>
                <a:latin typeface="Myriad Pro" charset="0"/>
                <a:ea typeface="Myriad Pro" charset="0"/>
                <a:cs typeface="Myriad Pro" charset="0"/>
              </a:rPr>
              <a:t>which included homes and businesses with an average cost of damage per home of £28000 (</a:t>
            </a:r>
            <a:r>
              <a:rPr lang="en-US" sz="1200">
                <a:solidFill>
                  <a:schemeClr val="accent6"/>
                </a:solidFill>
                <a:latin typeface="Myriad Pro" charset="0"/>
                <a:ea typeface="Myriad Pro" charset="0"/>
                <a:cs typeface="Myriad Pro" charset="0"/>
              </a:rPr>
              <a:t>DEV</a:t>
            </a:r>
            <a:r>
              <a:rPr lang="en-US" sz="1200" smtClean="0">
                <a:solidFill>
                  <a:schemeClr val="accent6"/>
                </a:solidFill>
                <a:latin typeface="Myriad Pro" charset="0"/>
                <a:ea typeface="Myriad Pro" charset="0"/>
                <a:cs typeface="Myriad Pro" charset="0"/>
              </a:rPr>
              <a:t>).</a:t>
            </a:r>
            <a:r>
              <a:rPr lang="en-US" sz="1200" smtClean="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People were forced to abandon their homes due to the flood damage </a:t>
            </a:r>
            <a:r>
              <a:rPr lang="en-GB" sz="1200" dirty="0">
                <a:solidFill>
                  <a:srgbClr val="FF0000"/>
                </a:solidFill>
                <a:latin typeface="Myriad Pro" charset="0"/>
                <a:ea typeface="Myriad Pro" charset="0"/>
                <a:cs typeface="Myriad Pro" charset="0"/>
              </a:rPr>
              <a:t>(</a:t>
            </a:r>
            <a:r>
              <a:rPr lang="en-GB" sz="1200" dirty="0">
                <a:solidFill>
                  <a:srgbClr val="FF0000"/>
                </a:solidFill>
                <a:latin typeface="Myriad Pro" charset="0"/>
                <a:ea typeface="Myriad Pro" charset="0"/>
                <a:cs typeface="Myriad Pro" charset="0"/>
                <a:sym typeface="Wingdings"/>
              </a:rPr>
              <a:t></a:t>
            </a:r>
            <a:r>
              <a:rPr lang="en-GB" sz="1200" dirty="0">
                <a:solidFill>
                  <a:srgbClr val="FF0000"/>
                </a:solidFill>
                <a:latin typeface="Myriad Pro" charset="0"/>
                <a:ea typeface="Myriad Pro" charset="0"/>
                <a:cs typeface="Myriad Pro" charset="0"/>
              </a:rPr>
              <a:t>)</a:t>
            </a:r>
            <a:r>
              <a:rPr lang="en-US" sz="1200" dirty="0" smtClean="0">
                <a:solidFill>
                  <a:srgbClr val="FF0000"/>
                </a:solidFill>
                <a:latin typeface="Myriad Pro" charset="0"/>
                <a:ea typeface="Myriad Pro" charset="0"/>
                <a:cs typeface="Myriad Pro" charset="0"/>
              </a:rPr>
              <a:t> </a:t>
            </a:r>
            <a:r>
              <a:rPr lang="en-US" sz="1200" dirty="0">
                <a:solidFill>
                  <a:schemeClr val="accent6"/>
                </a:solidFill>
                <a:latin typeface="Myriad Pro" charset="0"/>
                <a:ea typeface="Myriad Pro" charset="0"/>
                <a:cs typeface="Myriad Pro" charset="0"/>
              </a:rPr>
              <a:t>and some people could not return for more than three months, this caused distress and physiological damage (DEV</a:t>
            </a:r>
            <a:r>
              <a:rPr lang="en-US" sz="1200" dirty="0" smtClean="0">
                <a:solidFill>
                  <a:schemeClr val="accent6"/>
                </a:solidFill>
                <a:latin typeface="Myriad Pro" charset="0"/>
                <a:ea typeface="Myriad Pro" charset="0"/>
                <a:cs typeface="Myriad Pro" charset="0"/>
              </a:rPr>
              <a:t>).</a:t>
            </a:r>
            <a:endParaRPr lang="en-GB" sz="1200" dirty="0">
              <a:solidFill>
                <a:schemeClr val="accent6"/>
              </a:solidFill>
              <a:latin typeface="Myriad Pro" charset="0"/>
              <a:ea typeface="Myriad Pro" charset="0"/>
              <a:cs typeface="Myriad Pro" charset="0"/>
            </a:endParaRPr>
          </a:p>
        </p:txBody>
      </p:sp>
      <p:sp>
        <p:nvSpPr>
          <p:cNvPr id="6" name="Content Placeholder 2"/>
          <p:cNvSpPr txBox="1">
            <a:spLocks/>
          </p:cNvSpPr>
          <p:nvPr/>
        </p:nvSpPr>
        <p:spPr>
          <a:xfrm>
            <a:off x="338908" y="4098840"/>
            <a:ext cx="3962697" cy="121232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There are 2 marks for stating effects </a:t>
            </a:r>
            <a:r>
              <a:rPr lang="en-GB" sz="1200" dirty="0">
                <a:solidFill>
                  <a:srgbClr val="1F224E"/>
                </a:solidFill>
                <a:latin typeface="Myriad Pro" charset="0"/>
                <a:ea typeface="Myriad Pro" charset="0"/>
                <a:cs typeface="Myriad Pro" charset="0"/>
              </a:rPr>
              <a:t>of </a:t>
            </a:r>
            <a:r>
              <a:rPr lang="en-GB" sz="1200" dirty="0" smtClean="0">
                <a:solidFill>
                  <a:srgbClr val="1F224E"/>
                </a:solidFill>
                <a:latin typeface="Myriad Pro" charset="0"/>
                <a:ea typeface="Myriad Pro" charset="0"/>
                <a:cs typeface="Myriad Pro" charset="0"/>
              </a:rPr>
              <a:t>the UK flood event on people (</a:t>
            </a:r>
            <a:r>
              <a:rPr lang="en-GB" sz="1200" dirty="0">
                <a:solidFill>
                  <a:srgbClr val="1F224E"/>
                </a:solidFill>
                <a:latin typeface="Myriad Pro" charset="0"/>
                <a:ea typeface="Myriad Pro" charset="0"/>
                <a:cs typeface="Myriad Pro" charset="0"/>
                <a:sym typeface="Wingdings"/>
              </a:rPr>
              <a:t></a:t>
            </a:r>
            <a:r>
              <a:rPr lang="en-GB" sz="1200" dirty="0" smtClean="0">
                <a:solidFill>
                  <a:srgbClr val="1F224E"/>
                </a:solidFill>
                <a:latin typeface="Myriad Pro" charset="0"/>
                <a:ea typeface="Myriad Pro" charset="0"/>
                <a:cs typeface="Myriad Pro" charset="0"/>
              </a:rPr>
              <a:t>) </a:t>
            </a:r>
            <a:r>
              <a:rPr lang="en-GB" sz="1200" dirty="0" smtClean="0">
                <a:solidFill>
                  <a:srgbClr val="FF0000"/>
                </a:solidFill>
                <a:latin typeface="Myriad Pro" charset="0"/>
                <a:ea typeface="Myriad Pro" charset="0"/>
                <a:cs typeface="Myriad Pro" charset="0"/>
              </a:rPr>
              <a:t>(recalling this from their study) </a:t>
            </a:r>
            <a:r>
              <a:rPr lang="en-GB" sz="1200" dirty="0" smtClean="0">
                <a:solidFill>
                  <a:srgbClr val="1F224E"/>
                </a:solidFill>
                <a:latin typeface="Myriad Pro" charset="0"/>
                <a:ea typeface="Myriad Pro" charset="0"/>
                <a:cs typeface="Myriad Pro" charset="0"/>
              </a:rPr>
              <a:t>and 2 marks for explaining the </a:t>
            </a:r>
            <a:r>
              <a:rPr lang="en-GB" sz="1200" dirty="0">
                <a:solidFill>
                  <a:srgbClr val="1F224E"/>
                </a:solidFill>
                <a:latin typeface="Myriad Pro" charset="0"/>
                <a:ea typeface="Myriad Pro" charset="0"/>
                <a:cs typeface="Myriad Pro" charset="0"/>
              </a:rPr>
              <a:t>effects </a:t>
            </a:r>
            <a:r>
              <a:rPr lang="en-GB" sz="1200" dirty="0" smtClean="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rPr>
              <a:t>DEV) </a:t>
            </a:r>
            <a:r>
              <a:rPr lang="en-GB" sz="1200" dirty="0" smtClean="0">
                <a:solidFill>
                  <a:schemeClr val="accent6"/>
                </a:solidFill>
                <a:latin typeface="Myriad Pro" charset="0"/>
                <a:ea typeface="Myriad Pro" charset="0"/>
                <a:cs typeface="Myriad Pro" charset="0"/>
              </a:rPr>
              <a:t>(showing their understanding of this). </a:t>
            </a:r>
          </a:p>
          <a:p>
            <a:pPr marL="0" indent="0">
              <a:buNone/>
            </a:pPr>
            <a:endParaRPr lang="en-GB" sz="1200" dirty="0" smtClean="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The explanation of the impact on people must be related to the effect of the flood event.</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3509121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t>Question </a:t>
            </a:r>
            <a:r>
              <a:rPr lang="en-GB" dirty="0" smtClean="0"/>
              <a:t>3(c)(</a:t>
            </a:r>
            <a:r>
              <a:rPr lang="en-GB" dirty="0" err="1" smtClean="0"/>
              <a:t>i</a:t>
            </a:r>
            <a:r>
              <a:rPr lang="en-GB" dirty="0"/>
              <a:t>) – 1 mark</a:t>
            </a:r>
          </a:p>
        </p:txBody>
      </p:sp>
      <p:sp>
        <p:nvSpPr>
          <p:cNvPr id="3" name="Content Placeholder 2"/>
          <p:cNvSpPr>
            <a:spLocks noGrp="1"/>
          </p:cNvSpPr>
          <p:nvPr>
            <p:ph idx="4294967295"/>
          </p:nvPr>
        </p:nvSpPr>
        <p:spPr>
          <a:xfrm>
            <a:off x="539552" y="3933056"/>
            <a:ext cx="8229600" cy="1871663"/>
          </a:xfrm>
        </p:spPr>
        <p:txBody>
          <a:bodyPr>
            <a:normAutofit lnSpcReduction="10000"/>
          </a:bodyPr>
          <a:lstStyle/>
          <a:p>
            <a:pPr marL="0" indent="0">
              <a:buNone/>
            </a:pPr>
            <a:r>
              <a:rPr lang="en-GB" sz="1600" dirty="0">
                <a:solidFill>
                  <a:srgbClr val="1F224E"/>
                </a:solidFill>
                <a:latin typeface="Myriad Pro" charset="0"/>
                <a:ea typeface="Myriad Pro" charset="0"/>
                <a:cs typeface="Myriad Pro" charset="0"/>
              </a:rPr>
              <a:t>The </a:t>
            </a:r>
            <a:r>
              <a:rPr lang="en-GB" sz="1600" dirty="0">
                <a:solidFill>
                  <a:srgbClr val="00B050"/>
                </a:solidFill>
                <a:latin typeface="Myriad Pro" charset="0"/>
                <a:ea typeface="Myriad Pro" charset="0"/>
                <a:cs typeface="Myriad Pro" charset="0"/>
              </a:rPr>
              <a:t>geographical skill</a:t>
            </a:r>
            <a:r>
              <a:rPr lang="en-GB" sz="1600" dirty="0">
                <a:solidFill>
                  <a:srgbClr val="1F224E"/>
                </a:solidFill>
                <a:latin typeface="Myriad Pro" charset="0"/>
                <a:ea typeface="Myriad Pro" charset="0"/>
                <a:cs typeface="Myriad Pro" charset="0"/>
              </a:rPr>
              <a:t> assessed is the ability to understand coordinates  in the context of an OS map</a:t>
            </a:r>
            <a:r>
              <a:rPr lang="en-GB" sz="1600" dirty="0" smtClean="0">
                <a:solidFill>
                  <a:srgbClr val="1F224E"/>
                </a:solidFill>
                <a:latin typeface="Myriad Pro" charset="0"/>
                <a:ea typeface="Myriad Pro" charset="0"/>
                <a:cs typeface="Myriad Pro" charset="0"/>
              </a:rPr>
              <a:t>.</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The map has a key for reference and to allow access to the question</a:t>
            </a:r>
            <a:r>
              <a:rPr lang="en-GB" sz="1600" dirty="0" smtClean="0">
                <a:solidFill>
                  <a:srgbClr val="1F224E"/>
                </a:solidFill>
                <a:latin typeface="Myriad Pro" charset="0"/>
                <a:ea typeface="Myriad Pro" charset="0"/>
                <a:cs typeface="Myriad Pro" charset="0"/>
              </a:rPr>
              <a:t>.</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The correct answer is </a:t>
            </a:r>
            <a:r>
              <a:rPr lang="en-GB" sz="1600" dirty="0" smtClean="0">
                <a:solidFill>
                  <a:srgbClr val="1F224E"/>
                </a:solidFill>
                <a:latin typeface="Myriad Pro" charset="0"/>
                <a:ea typeface="Myriad Pro" charset="0"/>
                <a:cs typeface="Myriad Pro" charset="0"/>
              </a:rPr>
              <a:t>‘</a:t>
            </a:r>
            <a:r>
              <a:rPr lang="en-GB" sz="1600" u="sng" dirty="0" smtClean="0">
                <a:solidFill>
                  <a:srgbClr val="1F224E"/>
                </a:solidFill>
                <a:latin typeface="Myriad Pro" charset="0"/>
                <a:ea typeface="Myriad Pro" charset="0"/>
                <a:cs typeface="Myriad Pro" charset="0"/>
              </a:rPr>
              <a:t>C: 8417’</a:t>
            </a:r>
            <a:r>
              <a:rPr lang="en-GB" sz="1600" dirty="0" smtClean="0">
                <a:solidFill>
                  <a:srgbClr val="1F224E"/>
                </a:solidFill>
                <a:latin typeface="Myriad Pro" charset="0"/>
                <a:ea typeface="Myriad Pro" charset="0"/>
                <a:cs typeface="Myriad Pro" charset="0"/>
              </a:rPr>
              <a:t>, with no wind turbines being located in any of the other three potential answers.</a:t>
            </a:r>
            <a:endParaRPr lang="en-GB" sz="160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539552" y="1245890"/>
            <a:ext cx="8229600" cy="2615158"/>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a:t>Study </a:t>
            </a:r>
            <a:r>
              <a:rPr lang="en-US" sz="1600" b="1" dirty="0"/>
              <a:t>Fig. 4 </a:t>
            </a:r>
            <a:r>
              <a:rPr lang="en-US" sz="1600" dirty="0"/>
              <a:t>an </a:t>
            </a:r>
            <a:r>
              <a:rPr lang="en-US" sz="1600" u="sng" dirty="0"/>
              <a:t>OS map extract</a:t>
            </a:r>
            <a:r>
              <a:rPr lang="en-US" sz="1600" dirty="0"/>
              <a:t> in North West England, which shows a </a:t>
            </a:r>
            <a:r>
              <a:rPr lang="en-US" sz="1600" u="sng" dirty="0"/>
              <a:t>wind farm</a:t>
            </a:r>
            <a:r>
              <a:rPr lang="en-US" sz="1600" dirty="0" smtClean="0"/>
              <a:t>.</a:t>
            </a:r>
          </a:p>
          <a:p>
            <a:pPr marL="0" indent="0">
              <a:buNone/>
            </a:pPr>
            <a:endParaRPr lang="en-US" sz="1600" dirty="0" smtClean="0"/>
          </a:p>
          <a:p>
            <a:pPr marL="0" indent="0">
              <a:buNone/>
            </a:pPr>
            <a:r>
              <a:rPr lang="en-US" sz="1600" dirty="0"/>
              <a:t>In which </a:t>
            </a:r>
            <a:r>
              <a:rPr lang="en-US" sz="1600" b="1" dirty="0"/>
              <a:t>one </a:t>
            </a:r>
            <a:r>
              <a:rPr lang="en-US" sz="1600" dirty="0"/>
              <a:t>of the following </a:t>
            </a:r>
            <a:r>
              <a:rPr lang="en-US" sz="1600" dirty="0">
                <a:solidFill>
                  <a:srgbClr val="00B050"/>
                </a:solidFill>
              </a:rPr>
              <a:t>grid squares </a:t>
            </a:r>
            <a:r>
              <a:rPr lang="en-US" sz="1600" dirty="0"/>
              <a:t>are </a:t>
            </a:r>
            <a:r>
              <a:rPr lang="en-US" sz="1600" u="sng" dirty="0"/>
              <a:t>wind turbines</a:t>
            </a:r>
            <a:r>
              <a:rPr lang="en-US" sz="1600" dirty="0"/>
              <a:t> located</a:t>
            </a:r>
            <a:r>
              <a:rPr lang="en-US" sz="1600" dirty="0" smtClean="0"/>
              <a:t>?</a:t>
            </a:r>
            <a:endParaRPr lang="en-GB" sz="1600" dirty="0" smtClean="0"/>
          </a:p>
          <a:p>
            <a:pPr marL="0" indent="0">
              <a:buFont typeface="Arial" panose="020B0604020202020204" pitchFamily="34" charset="0"/>
              <a:buNone/>
            </a:pPr>
            <a:endParaRPr lang="en-US" sz="1600" b="1" dirty="0" smtClean="0"/>
          </a:p>
          <a:p>
            <a:pPr marL="0" indent="0">
              <a:buFont typeface="Arial" panose="020B0604020202020204" pitchFamily="34" charset="0"/>
              <a:buNone/>
            </a:pPr>
            <a:r>
              <a:rPr lang="en-US" sz="1600" b="1" dirty="0" smtClean="0"/>
              <a:t>A</a:t>
            </a:r>
            <a:r>
              <a:rPr lang="en-US" sz="1600" dirty="0" smtClean="0"/>
              <a:t>	8216	</a:t>
            </a:r>
            <a:endParaRPr lang="en-GB" sz="1600" dirty="0" smtClean="0"/>
          </a:p>
          <a:p>
            <a:pPr marL="0" indent="0">
              <a:buFont typeface="Arial" panose="020B0604020202020204" pitchFamily="34" charset="0"/>
              <a:buNone/>
            </a:pPr>
            <a:r>
              <a:rPr lang="en-US" sz="1600" b="1" dirty="0" smtClean="0"/>
              <a:t>B</a:t>
            </a:r>
            <a:r>
              <a:rPr lang="en-US" sz="1600" dirty="0" smtClean="0"/>
              <a:t>	8217</a:t>
            </a:r>
            <a:endParaRPr lang="en-GB" sz="1600" dirty="0" smtClean="0"/>
          </a:p>
          <a:p>
            <a:pPr marL="0" indent="0">
              <a:buFont typeface="Arial" panose="020B0604020202020204" pitchFamily="34" charset="0"/>
              <a:buNone/>
            </a:pPr>
            <a:r>
              <a:rPr lang="en-US" sz="1600" b="1" dirty="0" smtClean="0"/>
              <a:t>C</a:t>
            </a:r>
            <a:r>
              <a:rPr lang="en-US" sz="1600" dirty="0" smtClean="0"/>
              <a:t>	8417</a:t>
            </a:r>
            <a:endParaRPr lang="en-GB" sz="1600" dirty="0" smtClean="0"/>
          </a:p>
          <a:p>
            <a:pPr marL="0" indent="0">
              <a:buFont typeface="Arial" panose="020B0604020202020204" pitchFamily="34" charset="0"/>
              <a:buNone/>
            </a:pPr>
            <a:r>
              <a:rPr lang="en-US" sz="1600" b="1" dirty="0" smtClean="0"/>
              <a:t>D</a:t>
            </a:r>
            <a:r>
              <a:rPr lang="en-US" sz="1600" dirty="0" smtClean="0"/>
              <a:t>	8517</a:t>
            </a:r>
          </a:p>
        </p:txBody>
      </p:sp>
    </p:spTree>
    <p:extLst>
      <p:ext uri="{BB962C8B-B14F-4D97-AF65-F5344CB8AC3E}">
        <p14:creationId xmlns:p14="http://schemas.microsoft.com/office/powerpoint/2010/main" val="2604404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t>Question </a:t>
            </a:r>
            <a:r>
              <a:rPr lang="en-GB" dirty="0" smtClean="0"/>
              <a:t>3(c)(ii</a:t>
            </a:r>
            <a:r>
              <a:rPr lang="en-GB" dirty="0"/>
              <a:t>) – 1 mark</a:t>
            </a:r>
          </a:p>
        </p:txBody>
      </p:sp>
      <p:sp>
        <p:nvSpPr>
          <p:cNvPr id="3" name="Content Placeholder 2"/>
          <p:cNvSpPr>
            <a:spLocks noGrp="1"/>
          </p:cNvSpPr>
          <p:nvPr>
            <p:ph idx="4294967295"/>
          </p:nvPr>
        </p:nvSpPr>
        <p:spPr>
          <a:xfrm>
            <a:off x="467544" y="1916832"/>
            <a:ext cx="8229600" cy="3960440"/>
          </a:xfrm>
        </p:spPr>
        <p:txBody>
          <a:bodyPr>
            <a:normAutofit/>
          </a:bodyPr>
          <a:lstStyle/>
          <a:p>
            <a:pPr marL="0" indent="0">
              <a:buNone/>
            </a:pPr>
            <a:r>
              <a:rPr lang="en-GB" sz="1600" dirty="0">
                <a:solidFill>
                  <a:srgbClr val="1F224E"/>
                </a:solidFill>
                <a:latin typeface="Myriad Pro" charset="0"/>
                <a:ea typeface="Myriad Pro" charset="0"/>
                <a:cs typeface="Myriad Pro" charset="0"/>
              </a:rPr>
              <a:t>The </a:t>
            </a:r>
            <a:r>
              <a:rPr lang="en-GB" sz="1600" dirty="0">
                <a:solidFill>
                  <a:srgbClr val="00B050"/>
                </a:solidFill>
                <a:latin typeface="Myriad Pro" charset="0"/>
                <a:ea typeface="Myriad Pro" charset="0"/>
                <a:cs typeface="Myriad Pro" charset="0"/>
              </a:rPr>
              <a:t>geographical </a:t>
            </a:r>
            <a:r>
              <a:rPr lang="en-GB" sz="1600" dirty="0" smtClean="0">
                <a:solidFill>
                  <a:srgbClr val="00B050"/>
                </a:solidFill>
                <a:latin typeface="Myriad Pro" charset="0"/>
                <a:ea typeface="Myriad Pro" charset="0"/>
                <a:cs typeface="Myriad Pro" charset="0"/>
              </a:rPr>
              <a:t>skill (AO4)</a:t>
            </a:r>
            <a:r>
              <a:rPr lang="en-GB" sz="1600" dirty="0" smtClean="0">
                <a:solidFill>
                  <a:srgbClr val="1F224E"/>
                </a:solidFill>
                <a:latin typeface="Myriad Pro" charset="0"/>
                <a:ea typeface="Myriad Pro" charset="0"/>
                <a:cs typeface="Myriad Pro" charset="0"/>
              </a:rPr>
              <a:t> </a:t>
            </a:r>
            <a:r>
              <a:rPr lang="en-GB" sz="1600" dirty="0">
                <a:solidFill>
                  <a:srgbClr val="1F224E"/>
                </a:solidFill>
                <a:latin typeface="Myriad Pro" charset="0"/>
                <a:ea typeface="Myriad Pro" charset="0"/>
                <a:cs typeface="Myriad Pro" charset="0"/>
              </a:rPr>
              <a:t>assessed is the ability to </a:t>
            </a:r>
            <a:r>
              <a:rPr lang="en-US" sz="1600" dirty="0">
                <a:solidFill>
                  <a:srgbClr val="1F224E"/>
                </a:solidFill>
                <a:latin typeface="Myriad Pro" charset="0"/>
                <a:ea typeface="Myriad Pro" charset="0"/>
                <a:cs typeface="Myriad Pro" charset="0"/>
              </a:rPr>
              <a:t>use and understand gradient, contour and spot </a:t>
            </a:r>
            <a:r>
              <a:rPr lang="en-US" sz="1600" dirty="0" smtClean="0">
                <a:solidFill>
                  <a:srgbClr val="1F224E"/>
                </a:solidFill>
                <a:latin typeface="Myriad Pro" charset="0"/>
                <a:ea typeface="Myriad Pro" charset="0"/>
                <a:cs typeface="Myriad Pro" charset="0"/>
              </a:rPr>
              <a:t>height </a:t>
            </a:r>
            <a:r>
              <a:rPr lang="en-GB" sz="1600" dirty="0" smtClean="0">
                <a:solidFill>
                  <a:srgbClr val="1F224E"/>
                </a:solidFill>
                <a:latin typeface="Myriad Pro" charset="0"/>
                <a:ea typeface="Myriad Pro" charset="0"/>
                <a:cs typeface="Myriad Pro" charset="0"/>
              </a:rPr>
              <a:t>in </a:t>
            </a:r>
            <a:r>
              <a:rPr lang="en-GB" sz="1600" dirty="0">
                <a:solidFill>
                  <a:srgbClr val="1F224E"/>
                </a:solidFill>
                <a:latin typeface="Myriad Pro" charset="0"/>
                <a:ea typeface="Myriad Pro" charset="0"/>
                <a:cs typeface="Myriad Pro" charset="0"/>
              </a:rPr>
              <a:t>the context of an OS map</a:t>
            </a:r>
            <a:r>
              <a:rPr lang="en-GB" sz="1600" dirty="0" smtClean="0">
                <a:solidFill>
                  <a:srgbClr val="1F224E"/>
                </a:solidFill>
                <a:latin typeface="Myriad Pro" charset="0"/>
                <a:ea typeface="Myriad Pro" charset="0"/>
                <a:cs typeface="Myriad Pro" charset="0"/>
              </a:rPr>
              <a:t>.</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The map has a key for reference and to allow access to the question</a:t>
            </a:r>
            <a:r>
              <a:rPr lang="en-GB" sz="1600" dirty="0" smtClean="0">
                <a:solidFill>
                  <a:srgbClr val="1F224E"/>
                </a:solidFill>
                <a:latin typeface="Myriad Pro" charset="0"/>
                <a:ea typeface="Myriad Pro" charset="0"/>
                <a:cs typeface="Myriad Pro" charset="0"/>
              </a:rPr>
              <a:t>.</a:t>
            </a:r>
          </a:p>
          <a:p>
            <a:pPr marL="0" indent="0">
              <a:buNone/>
            </a:pPr>
            <a:endParaRPr lang="en-GB" sz="1600" dirty="0" smtClean="0">
              <a:solidFill>
                <a:srgbClr val="1F224E"/>
              </a:solidFill>
              <a:latin typeface="Myriad Pro" charset="0"/>
              <a:ea typeface="Myriad Pro" charset="0"/>
              <a:cs typeface="Myriad Pro" charset="0"/>
            </a:endParaRPr>
          </a:p>
          <a:p>
            <a:pPr marL="0" indent="0">
              <a:buNone/>
            </a:pPr>
            <a:r>
              <a:rPr lang="en-GB" sz="1600" dirty="0" smtClean="0">
                <a:solidFill>
                  <a:srgbClr val="1F224E"/>
                </a:solidFill>
                <a:latin typeface="Myriad Pro" charset="0"/>
                <a:ea typeface="Myriad Pro" charset="0"/>
                <a:cs typeface="Myriad Pro" charset="0"/>
              </a:rPr>
              <a:t>Example points given in the mark scheme include:</a:t>
            </a:r>
          </a:p>
          <a:p>
            <a:r>
              <a:rPr lang="en-GB" sz="1600" dirty="0" smtClean="0">
                <a:solidFill>
                  <a:srgbClr val="1F224E"/>
                </a:solidFill>
                <a:latin typeface="Myriad Pro" charset="0"/>
                <a:ea typeface="Myriad Pro" charset="0"/>
                <a:cs typeface="Myriad Pro" charset="0"/>
              </a:rPr>
              <a:t>Highland/upland areas</a:t>
            </a:r>
          </a:p>
          <a:p>
            <a:r>
              <a:rPr lang="en-GB" sz="1600" dirty="0" smtClean="0">
                <a:solidFill>
                  <a:srgbClr val="1F224E"/>
                </a:solidFill>
                <a:latin typeface="Myriad Pro" charset="0"/>
                <a:ea typeface="Myriad Pro" charset="0"/>
                <a:cs typeface="Myriad Pro" charset="0"/>
              </a:rPr>
              <a:t>Over 350m</a:t>
            </a:r>
          </a:p>
          <a:p>
            <a:r>
              <a:rPr lang="en-GB" sz="1600" dirty="0" smtClean="0">
                <a:solidFill>
                  <a:srgbClr val="1F224E"/>
                </a:solidFill>
                <a:latin typeface="Myriad Pro" charset="0"/>
                <a:ea typeface="Myriad Pro" charset="0"/>
                <a:cs typeface="Myriad Pro" charset="0"/>
              </a:rPr>
              <a:t>Steeply sloping land</a:t>
            </a:r>
          </a:p>
          <a:p>
            <a:endParaRPr lang="en-GB" sz="1600" dirty="0">
              <a:solidFill>
                <a:srgbClr val="1F224E"/>
              </a:solidFill>
              <a:latin typeface="Myriad Pro" charset="0"/>
              <a:ea typeface="Myriad Pro" charset="0"/>
              <a:cs typeface="Myriad Pro" charset="0"/>
            </a:endParaRPr>
          </a:p>
          <a:p>
            <a:pPr marL="0" indent="0">
              <a:buNone/>
            </a:pPr>
            <a:r>
              <a:rPr lang="en-GB" sz="1600" dirty="0" smtClean="0">
                <a:solidFill>
                  <a:srgbClr val="1F224E"/>
                </a:solidFill>
                <a:latin typeface="Myriad Pro" charset="0"/>
                <a:ea typeface="Myriad Pro" charset="0"/>
                <a:cs typeface="Myriad Pro" charset="0"/>
              </a:rPr>
              <a:t>Any valid point will receive marks but points do need to be able to come from the OS map. This does not mean that each point has to have reference to the OS map but they should all be able to be interpreted from the resource.</a:t>
            </a:r>
            <a:endParaRPr lang="en-GB" sz="160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539552" y="1245890"/>
            <a:ext cx="6912768" cy="382910"/>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smtClean="0"/>
              <a:t>Using </a:t>
            </a:r>
            <a:r>
              <a:rPr lang="en-US" sz="1600" b="1" dirty="0">
                <a:solidFill>
                  <a:srgbClr val="00B050"/>
                </a:solidFill>
              </a:rPr>
              <a:t>Fig. 4</a:t>
            </a:r>
            <a:r>
              <a:rPr lang="en-US" sz="1600" b="1" dirty="0"/>
              <a:t>, </a:t>
            </a:r>
            <a:r>
              <a:rPr lang="en-US" sz="1600" dirty="0">
                <a:solidFill>
                  <a:srgbClr val="00B050"/>
                </a:solidFill>
              </a:rPr>
              <a:t>describe</a:t>
            </a:r>
            <a:r>
              <a:rPr lang="en-US" sz="1600" dirty="0"/>
              <a:t> the </a:t>
            </a:r>
            <a:r>
              <a:rPr lang="en-US" sz="1600" u="sng" dirty="0"/>
              <a:t>relief</a:t>
            </a:r>
            <a:r>
              <a:rPr lang="en-US" sz="1600" dirty="0"/>
              <a:t> of the land where the </a:t>
            </a:r>
            <a:r>
              <a:rPr lang="en-US" sz="1600" u="sng" dirty="0"/>
              <a:t>wind farm is </a:t>
            </a:r>
            <a:r>
              <a:rPr lang="en-US" sz="1600" u="sng" dirty="0" smtClean="0"/>
              <a:t>located</a:t>
            </a:r>
            <a:r>
              <a:rPr lang="en-US" sz="1600" dirty="0" smtClean="0"/>
              <a:t>.</a:t>
            </a:r>
          </a:p>
        </p:txBody>
      </p:sp>
    </p:spTree>
    <p:extLst>
      <p:ext uri="{BB962C8B-B14F-4D97-AF65-F5344CB8AC3E}">
        <p14:creationId xmlns:p14="http://schemas.microsoft.com/office/powerpoint/2010/main" val="12170270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Autofit/>
          </a:bodyPr>
          <a:lstStyle/>
          <a:p>
            <a:r>
              <a:rPr lang="en-GB" sz="4000" dirty="0"/>
              <a:t>Question </a:t>
            </a:r>
            <a:r>
              <a:rPr lang="en-GB" sz="4000" dirty="0" smtClean="0"/>
              <a:t>3(d)* </a:t>
            </a:r>
            <a:r>
              <a:rPr lang="en-GB" sz="4000" dirty="0"/>
              <a:t>– </a:t>
            </a:r>
            <a:r>
              <a:rPr lang="en-GB" sz="4000" dirty="0" smtClean="0"/>
              <a:t>12 marks (+3 </a:t>
            </a:r>
            <a:r>
              <a:rPr lang="en-GB" sz="4000" dirty="0" err="1" smtClean="0"/>
              <a:t>SPaG</a:t>
            </a:r>
            <a:r>
              <a:rPr lang="en-GB" sz="4000" dirty="0" smtClean="0"/>
              <a:t>)</a:t>
            </a:r>
            <a:endParaRPr lang="en-GB" sz="4000" dirty="0"/>
          </a:p>
        </p:txBody>
      </p:sp>
      <p:sp>
        <p:nvSpPr>
          <p:cNvPr id="3" name="Content Placeholder 2"/>
          <p:cNvSpPr>
            <a:spLocks noGrp="1"/>
          </p:cNvSpPr>
          <p:nvPr>
            <p:ph idx="4294967295"/>
          </p:nvPr>
        </p:nvSpPr>
        <p:spPr>
          <a:xfrm>
            <a:off x="533078" y="2636912"/>
            <a:ext cx="8229601" cy="3067050"/>
          </a:xfrm>
        </p:spPr>
        <p:txBody>
          <a:bodyPr>
            <a:normAutofit fontScale="77500" lnSpcReduction="20000"/>
          </a:bodyPr>
          <a:lstStyle/>
          <a:p>
            <a:pPr marL="0" indent="0">
              <a:buNone/>
            </a:pPr>
            <a:r>
              <a:rPr lang="en-GB" sz="1500" dirty="0">
                <a:solidFill>
                  <a:srgbClr val="1F224E"/>
                </a:solidFill>
                <a:latin typeface="Myriad Pro" charset="0"/>
                <a:ea typeface="Myriad Pro" charset="0"/>
                <a:cs typeface="Myriad Pro" charset="0"/>
              </a:rPr>
              <a:t>This is a 12 mark question which is split evenly between </a:t>
            </a:r>
            <a:r>
              <a:rPr lang="en-GB" sz="1500" dirty="0">
                <a:solidFill>
                  <a:srgbClr val="FF0000"/>
                </a:solidFill>
                <a:latin typeface="Myriad Pro" charset="0"/>
                <a:ea typeface="Myriad Pro" charset="0"/>
                <a:cs typeface="Myriad Pro" charset="0"/>
              </a:rPr>
              <a:t>AO1 (knowledge)</a:t>
            </a:r>
            <a:r>
              <a:rPr lang="en-GB" sz="1500" dirty="0">
                <a:solidFill>
                  <a:srgbClr val="1F224E"/>
                </a:solidFill>
                <a:latin typeface="Myriad Pro" charset="0"/>
                <a:ea typeface="Myriad Pro" charset="0"/>
                <a:cs typeface="Myriad Pro" charset="0"/>
              </a:rPr>
              <a:t>, </a:t>
            </a:r>
            <a:r>
              <a:rPr lang="en-GB" sz="1500" dirty="0">
                <a:solidFill>
                  <a:schemeClr val="accent6"/>
                </a:solidFill>
                <a:latin typeface="Myriad Pro" charset="0"/>
                <a:ea typeface="Myriad Pro" charset="0"/>
                <a:cs typeface="Myriad Pro" charset="0"/>
              </a:rPr>
              <a:t>AO2 (understanding)</a:t>
            </a:r>
            <a:r>
              <a:rPr lang="en-GB" sz="1500" dirty="0">
                <a:solidFill>
                  <a:srgbClr val="1F224E"/>
                </a:solidFill>
                <a:latin typeface="Myriad Pro" charset="0"/>
                <a:ea typeface="Myriad Pro" charset="0"/>
                <a:cs typeface="Myriad Pro" charset="0"/>
              </a:rPr>
              <a:t> and </a:t>
            </a:r>
            <a:r>
              <a:rPr lang="en-GB" sz="1500" dirty="0">
                <a:solidFill>
                  <a:srgbClr val="00B0F0"/>
                </a:solidFill>
                <a:latin typeface="Myriad Pro" charset="0"/>
                <a:ea typeface="Myriad Pro" charset="0"/>
                <a:cs typeface="Myriad Pro" charset="0"/>
              </a:rPr>
              <a:t>AO3 (application)</a:t>
            </a:r>
            <a:r>
              <a:rPr lang="en-GB" sz="1500" dirty="0">
                <a:solidFill>
                  <a:srgbClr val="1F224E"/>
                </a:solidFill>
                <a:latin typeface="Myriad Pro" charset="0"/>
                <a:ea typeface="Myriad Pro" charset="0"/>
                <a:cs typeface="Myriad Pro" charset="0"/>
              </a:rPr>
              <a:t>. </a:t>
            </a:r>
          </a:p>
          <a:p>
            <a:pPr marL="0" indent="0">
              <a:buNone/>
            </a:pPr>
            <a:endParaRPr lang="en-GB" sz="1500" dirty="0">
              <a:solidFill>
                <a:srgbClr val="1F224E"/>
              </a:solidFill>
              <a:latin typeface="Myriad Pro" charset="0"/>
              <a:ea typeface="Myriad Pro" charset="0"/>
              <a:cs typeface="Myriad Pro" charset="0"/>
            </a:endParaRPr>
          </a:p>
          <a:p>
            <a:pPr marL="0" indent="0">
              <a:buNone/>
            </a:pPr>
            <a:r>
              <a:rPr lang="en-GB" sz="1500" dirty="0" smtClean="0">
                <a:solidFill>
                  <a:srgbClr val="1F224E"/>
                </a:solidFill>
                <a:latin typeface="Myriad Pro" charset="0"/>
                <a:ea typeface="Myriad Pro" charset="0"/>
                <a:cs typeface="Myriad Pro" charset="0"/>
              </a:rPr>
              <a:t>The </a:t>
            </a:r>
            <a:r>
              <a:rPr lang="en-GB" sz="1500" dirty="0">
                <a:solidFill>
                  <a:srgbClr val="1F224E"/>
                </a:solidFill>
                <a:latin typeface="Myriad Pro" charset="0"/>
                <a:ea typeface="Myriad Pro" charset="0"/>
                <a:cs typeface="Myriad Pro" charset="0"/>
              </a:rPr>
              <a:t>question asks students to use Figs 5 and 6 (which will require </a:t>
            </a:r>
            <a:r>
              <a:rPr lang="en-GB" sz="1500" dirty="0">
                <a:solidFill>
                  <a:srgbClr val="00B0F0"/>
                </a:solidFill>
                <a:latin typeface="Myriad Pro" charset="0"/>
                <a:ea typeface="Myriad Pro" charset="0"/>
                <a:cs typeface="Myriad Pro" charset="0"/>
              </a:rPr>
              <a:t>application</a:t>
            </a:r>
            <a:r>
              <a:rPr lang="en-GB" sz="1500" dirty="0">
                <a:solidFill>
                  <a:srgbClr val="1F224E"/>
                </a:solidFill>
                <a:latin typeface="Myriad Pro" charset="0"/>
                <a:ea typeface="Myriad Pro" charset="0"/>
                <a:cs typeface="Myriad Pro" charset="0"/>
              </a:rPr>
              <a:t>) as well as use their </a:t>
            </a:r>
            <a:r>
              <a:rPr lang="en-GB" sz="1500" dirty="0">
                <a:solidFill>
                  <a:srgbClr val="FF0000"/>
                </a:solidFill>
                <a:latin typeface="Myriad Pro" charset="0"/>
                <a:ea typeface="Myriad Pro" charset="0"/>
                <a:cs typeface="Myriad Pro" charset="0"/>
              </a:rPr>
              <a:t>knowledge (AO1)</a:t>
            </a:r>
            <a:r>
              <a:rPr lang="en-GB" sz="1500" dirty="0">
                <a:solidFill>
                  <a:srgbClr val="1F224E"/>
                </a:solidFill>
                <a:latin typeface="Myriad Pro" charset="0"/>
                <a:ea typeface="Myriad Pro" charset="0"/>
                <a:cs typeface="Myriad Pro" charset="0"/>
              </a:rPr>
              <a:t> and </a:t>
            </a:r>
            <a:r>
              <a:rPr lang="en-GB" sz="1500" dirty="0">
                <a:solidFill>
                  <a:schemeClr val="accent6"/>
                </a:solidFill>
                <a:latin typeface="Myriad Pro" charset="0"/>
                <a:ea typeface="Myriad Pro" charset="0"/>
                <a:cs typeface="Myriad Pro" charset="0"/>
              </a:rPr>
              <a:t>understanding (AO2)</a:t>
            </a:r>
            <a:r>
              <a:rPr lang="en-GB" sz="1500" dirty="0">
                <a:solidFill>
                  <a:srgbClr val="1F224E"/>
                </a:solidFill>
                <a:latin typeface="Myriad Pro" charset="0"/>
                <a:ea typeface="Myriad Pro" charset="0"/>
                <a:cs typeface="Myriad Pro" charset="0"/>
              </a:rPr>
              <a:t>. The specification requires study of </a:t>
            </a:r>
            <a:r>
              <a:rPr lang="en-GB" sz="1500" dirty="0" smtClean="0">
                <a:solidFill>
                  <a:srgbClr val="1F224E"/>
                </a:solidFill>
                <a:latin typeface="Myriad Pro" charset="0"/>
                <a:ea typeface="Myriad Pro" charset="0"/>
                <a:cs typeface="Myriad Pro" charset="0"/>
              </a:rPr>
              <a:t>‘</a:t>
            </a:r>
            <a:r>
              <a:rPr lang="en-US" sz="1500" dirty="0" smtClean="0">
                <a:solidFill>
                  <a:srgbClr val="1F224E"/>
                </a:solidFill>
                <a:latin typeface="Myriad Pro" charset="0"/>
                <a:ea typeface="Myriad Pro" charset="0"/>
                <a:cs typeface="Myriad Pro" charset="0"/>
              </a:rPr>
              <a:t>strategies </a:t>
            </a:r>
            <a:r>
              <a:rPr lang="en-US" sz="1500" dirty="0">
                <a:solidFill>
                  <a:srgbClr val="1F224E"/>
                </a:solidFill>
                <a:latin typeface="Myriad Pro" charset="0"/>
                <a:ea typeface="Myriad Pro" charset="0"/>
                <a:cs typeface="Myriad Pro" charset="0"/>
              </a:rPr>
              <a:t>for sustainable use and management of energy at local and UK national scales, including the success of these </a:t>
            </a:r>
            <a:r>
              <a:rPr lang="en-US" sz="1500" dirty="0" smtClean="0">
                <a:solidFill>
                  <a:srgbClr val="1F224E"/>
                </a:solidFill>
                <a:latin typeface="Myriad Pro" charset="0"/>
                <a:ea typeface="Myriad Pro" charset="0"/>
                <a:cs typeface="Myriad Pro" charset="0"/>
              </a:rPr>
              <a:t>strategies’. K</a:t>
            </a:r>
            <a:r>
              <a:rPr lang="en-US" sz="1500" dirty="0" smtClean="0">
                <a:solidFill>
                  <a:srgbClr val="FF0000"/>
                </a:solidFill>
                <a:latin typeface="Myriad Pro" charset="0"/>
                <a:ea typeface="Myriad Pro" charset="0"/>
                <a:cs typeface="Myriad Pro" charset="0"/>
              </a:rPr>
              <a:t>nowledge</a:t>
            </a:r>
            <a:r>
              <a:rPr lang="en-US" sz="1500" dirty="0" smtClean="0">
                <a:solidFill>
                  <a:srgbClr val="1F224E"/>
                </a:solidFill>
                <a:latin typeface="Myriad Pro" charset="0"/>
                <a:ea typeface="Myriad Pro" charset="0"/>
                <a:cs typeface="Myriad Pro" charset="0"/>
              </a:rPr>
              <a:t> is required of sustainable management of energy at a local scale as well as an </a:t>
            </a:r>
            <a:r>
              <a:rPr lang="en-US" sz="1500" dirty="0" smtClean="0">
                <a:solidFill>
                  <a:schemeClr val="accent6"/>
                </a:solidFill>
                <a:latin typeface="Myriad Pro" charset="0"/>
                <a:ea typeface="Myriad Pro" charset="0"/>
                <a:cs typeface="Myriad Pro" charset="0"/>
              </a:rPr>
              <a:t>understanding </a:t>
            </a:r>
            <a:r>
              <a:rPr lang="en-US" sz="1500" dirty="0" smtClean="0">
                <a:solidFill>
                  <a:srgbClr val="1F224E"/>
                </a:solidFill>
                <a:latin typeface="Myriad Pro" charset="0"/>
                <a:ea typeface="Myriad Pro" charset="0"/>
                <a:cs typeface="Myriad Pro" charset="0"/>
              </a:rPr>
              <a:t>of its success. </a:t>
            </a:r>
            <a:endParaRPr lang="en-GB" sz="1500" dirty="0">
              <a:solidFill>
                <a:srgbClr val="1F224E"/>
              </a:solidFill>
              <a:latin typeface="Myriad Pro" charset="0"/>
              <a:ea typeface="Myriad Pro" charset="0"/>
              <a:cs typeface="Myriad Pro" charset="0"/>
            </a:endParaRPr>
          </a:p>
          <a:p>
            <a:pPr marL="0" indent="0">
              <a:buNone/>
            </a:pPr>
            <a:endParaRPr lang="en-GB" sz="1500" dirty="0">
              <a:solidFill>
                <a:srgbClr val="1F224E"/>
              </a:solidFill>
              <a:latin typeface="Myriad Pro" charset="0"/>
              <a:ea typeface="Myriad Pro" charset="0"/>
              <a:cs typeface="Myriad Pro" charset="0"/>
            </a:endParaRPr>
          </a:p>
          <a:p>
            <a:pPr marL="0" indent="0">
              <a:buNone/>
            </a:pPr>
            <a:r>
              <a:rPr lang="en-GB" sz="1500" dirty="0" smtClean="0">
                <a:solidFill>
                  <a:srgbClr val="1F224E"/>
                </a:solidFill>
                <a:latin typeface="Myriad Pro" charset="0"/>
                <a:ea typeface="Myriad Pro" charset="0"/>
                <a:cs typeface="Myriad Pro" charset="0"/>
              </a:rPr>
              <a:t>Assess is </a:t>
            </a:r>
            <a:r>
              <a:rPr lang="en-GB" sz="1500" dirty="0">
                <a:solidFill>
                  <a:srgbClr val="1F224E"/>
                </a:solidFill>
                <a:latin typeface="Myriad Pro" charset="0"/>
                <a:ea typeface="Myriad Pro" charset="0"/>
                <a:cs typeface="Myriad Pro" charset="0"/>
              </a:rPr>
              <a:t>a command term that automatically means </a:t>
            </a:r>
            <a:r>
              <a:rPr lang="en-GB" sz="1500" dirty="0">
                <a:solidFill>
                  <a:srgbClr val="00B0F0"/>
                </a:solidFill>
                <a:latin typeface="Myriad Pro" charset="0"/>
                <a:ea typeface="Myriad Pro" charset="0"/>
                <a:cs typeface="Myriad Pro" charset="0"/>
              </a:rPr>
              <a:t>AO3 (application)</a:t>
            </a:r>
            <a:r>
              <a:rPr lang="en-GB" sz="1500" dirty="0">
                <a:solidFill>
                  <a:srgbClr val="1F224E"/>
                </a:solidFill>
                <a:latin typeface="Myriad Pro" charset="0"/>
                <a:ea typeface="Myriad Pro" charset="0"/>
                <a:cs typeface="Myriad Pro" charset="0"/>
              </a:rPr>
              <a:t> and </a:t>
            </a:r>
            <a:r>
              <a:rPr lang="en-GB" sz="1500" dirty="0" smtClean="0">
                <a:solidFill>
                  <a:srgbClr val="1F224E"/>
                </a:solidFill>
                <a:latin typeface="Myriad Pro" charset="0"/>
                <a:ea typeface="Myriad Pro" charset="0"/>
                <a:cs typeface="Myriad Pro" charset="0"/>
              </a:rPr>
              <a:t>means that students need to weigh up whether sustainable management of energy has been successful at a local scale using the resources as well as their </a:t>
            </a:r>
            <a:r>
              <a:rPr lang="en-GB" sz="1500" dirty="0" smtClean="0">
                <a:solidFill>
                  <a:srgbClr val="FF0000"/>
                </a:solidFill>
                <a:latin typeface="Myriad Pro" charset="0"/>
                <a:ea typeface="Myriad Pro" charset="0"/>
                <a:cs typeface="Myriad Pro" charset="0"/>
              </a:rPr>
              <a:t>knowledge</a:t>
            </a:r>
            <a:r>
              <a:rPr lang="en-GB" sz="1500" dirty="0" smtClean="0">
                <a:solidFill>
                  <a:srgbClr val="1F224E"/>
                </a:solidFill>
                <a:latin typeface="Myriad Pro" charset="0"/>
                <a:ea typeface="Myriad Pro" charset="0"/>
                <a:cs typeface="Myriad Pro" charset="0"/>
              </a:rPr>
              <a:t> and </a:t>
            </a:r>
            <a:r>
              <a:rPr lang="en-GB" sz="1500" dirty="0" smtClean="0">
                <a:solidFill>
                  <a:schemeClr val="accent6"/>
                </a:solidFill>
                <a:latin typeface="Myriad Pro" charset="0"/>
                <a:ea typeface="Myriad Pro" charset="0"/>
                <a:cs typeface="Myriad Pro" charset="0"/>
              </a:rPr>
              <a:t>understanding</a:t>
            </a:r>
            <a:r>
              <a:rPr lang="en-GB" sz="1500" dirty="0" smtClean="0">
                <a:solidFill>
                  <a:srgbClr val="1F224E"/>
                </a:solidFill>
                <a:latin typeface="Myriad Pro" charset="0"/>
                <a:ea typeface="Myriad Pro" charset="0"/>
                <a:cs typeface="Myriad Pro" charset="0"/>
              </a:rPr>
              <a:t>.</a:t>
            </a:r>
          </a:p>
          <a:p>
            <a:pPr marL="0" indent="0">
              <a:buNone/>
            </a:pPr>
            <a:endParaRPr lang="en-GB" sz="1500" dirty="0">
              <a:solidFill>
                <a:srgbClr val="1F224E"/>
              </a:solidFill>
              <a:latin typeface="Myriad Pro" charset="0"/>
              <a:ea typeface="Myriad Pro" charset="0"/>
              <a:cs typeface="Myriad Pro" charset="0"/>
            </a:endParaRPr>
          </a:p>
          <a:p>
            <a:pPr marL="0" indent="0">
              <a:buNone/>
            </a:pPr>
            <a:r>
              <a:rPr lang="en-US" sz="1500" dirty="0">
                <a:solidFill>
                  <a:srgbClr val="1F224E"/>
                </a:solidFill>
                <a:latin typeface="Myriad Pro" charset="0"/>
                <a:ea typeface="Myriad Pro" charset="0"/>
                <a:cs typeface="Myriad Pro" charset="0"/>
              </a:rPr>
              <a:t>The asterisk (*) shows that ‘Quality of extended response’ will be assessed in this </a:t>
            </a:r>
            <a:r>
              <a:rPr lang="en-US" sz="1500" dirty="0" smtClean="0">
                <a:solidFill>
                  <a:srgbClr val="1F224E"/>
                </a:solidFill>
                <a:latin typeface="Myriad Pro" charset="0"/>
                <a:ea typeface="Myriad Pro" charset="0"/>
                <a:cs typeface="Myriad Pro" charset="0"/>
              </a:rPr>
              <a:t>question </a:t>
            </a:r>
            <a:r>
              <a:rPr lang="en-GB" sz="1500" dirty="0">
                <a:solidFill>
                  <a:srgbClr val="1F224E"/>
                </a:solidFill>
                <a:latin typeface="Myriad Pro" charset="0"/>
                <a:ea typeface="Myriad Pro" charset="0"/>
                <a:cs typeface="Myriad Pro" charset="0"/>
              </a:rPr>
              <a:t>– you can find out more about the Quality of Extended Response descriptors on slide 9</a:t>
            </a:r>
            <a:r>
              <a:rPr lang="en-US" sz="1500" dirty="0">
                <a:solidFill>
                  <a:srgbClr val="1F224E"/>
                </a:solidFill>
                <a:latin typeface="Myriad Pro" charset="0"/>
                <a:ea typeface="Myriad Pro" charset="0"/>
                <a:cs typeface="Myriad Pro" charset="0"/>
              </a:rPr>
              <a:t>.</a:t>
            </a:r>
          </a:p>
          <a:p>
            <a:pPr marL="0" indent="0">
              <a:buNone/>
            </a:pPr>
            <a:endParaRPr lang="en-US" sz="1500" dirty="0">
              <a:solidFill>
                <a:srgbClr val="1F224E"/>
              </a:solidFill>
              <a:latin typeface="Myriad Pro" charset="0"/>
              <a:ea typeface="Myriad Pro" charset="0"/>
              <a:cs typeface="Myriad Pro" charset="0"/>
            </a:endParaRPr>
          </a:p>
          <a:p>
            <a:pPr marL="0" indent="0">
              <a:buNone/>
            </a:pPr>
            <a:r>
              <a:rPr lang="en-US" sz="1500" dirty="0">
                <a:solidFill>
                  <a:srgbClr val="1F224E"/>
                </a:solidFill>
                <a:latin typeface="Myriad Pro" charset="0"/>
                <a:ea typeface="Myriad Pro" charset="0"/>
                <a:cs typeface="Myriad Pro" charset="0"/>
              </a:rPr>
              <a:t>There are marks for </a:t>
            </a:r>
            <a:r>
              <a:rPr lang="en-US" sz="1500" dirty="0" err="1">
                <a:solidFill>
                  <a:srgbClr val="1F224E"/>
                </a:solidFill>
                <a:latin typeface="Myriad Pro" charset="0"/>
                <a:ea typeface="Myriad Pro" charset="0"/>
                <a:cs typeface="Myriad Pro" charset="0"/>
              </a:rPr>
              <a:t>SPaG</a:t>
            </a:r>
            <a:r>
              <a:rPr lang="en-US" sz="1500" dirty="0">
                <a:solidFill>
                  <a:srgbClr val="1F224E"/>
                </a:solidFill>
                <a:latin typeface="Myriad Pro" charset="0"/>
                <a:ea typeface="Myriad Pro" charset="0"/>
                <a:cs typeface="Myriad Pro" charset="0"/>
              </a:rPr>
              <a:t> (</a:t>
            </a:r>
            <a:r>
              <a:rPr lang="en-GB" sz="1500" dirty="0">
                <a:solidFill>
                  <a:srgbClr val="1F224E"/>
                </a:solidFill>
                <a:latin typeface="Myriad Pro" charset="0"/>
                <a:ea typeface="Myriad Pro" charset="0"/>
                <a:cs typeface="Myriad Pro" charset="0"/>
              </a:rPr>
              <a:t>Spelling, punctuation and grammar and the use of specialist terminology) you can find out more about the </a:t>
            </a:r>
            <a:r>
              <a:rPr lang="en-GB" sz="1500" dirty="0" err="1">
                <a:solidFill>
                  <a:srgbClr val="1F224E"/>
                </a:solidFill>
                <a:latin typeface="Myriad Pro" charset="0"/>
                <a:ea typeface="Myriad Pro" charset="0"/>
                <a:cs typeface="Myriad Pro" charset="0"/>
              </a:rPr>
              <a:t>SPaG</a:t>
            </a:r>
            <a:r>
              <a:rPr lang="en-GB" sz="1500" dirty="0">
                <a:solidFill>
                  <a:srgbClr val="1F224E"/>
                </a:solidFill>
                <a:latin typeface="Myriad Pro" charset="0"/>
                <a:ea typeface="Myriad Pro" charset="0"/>
                <a:cs typeface="Myriad Pro" charset="0"/>
              </a:rPr>
              <a:t> descriptors on slide 8.</a:t>
            </a:r>
            <a:endParaRPr lang="en-US" sz="1500" dirty="0">
              <a:solidFill>
                <a:srgbClr val="1F224E"/>
              </a:solidFill>
              <a:latin typeface="Myriad Pro" charset="0"/>
              <a:ea typeface="Myriad Pro" charset="0"/>
              <a:cs typeface="Myriad Pro" charset="0"/>
            </a:endParaRPr>
          </a:p>
          <a:p>
            <a:endParaRPr lang="en-GB" dirty="0">
              <a:latin typeface="Myriad Pro"/>
            </a:endParaRPr>
          </a:p>
        </p:txBody>
      </p:sp>
      <p:sp>
        <p:nvSpPr>
          <p:cNvPr id="4" name="Content Placeholder 2"/>
          <p:cNvSpPr txBox="1">
            <a:spLocks/>
          </p:cNvSpPr>
          <p:nvPr/>
        </p:nvSpPr>
        <p:spPr>
          <a:xfrm>
            <a:off x="550169" y="1196752"/>
            <a:ext cx="8229600" cy="1080120"/>
          </a:xfrm>
          <a:prstGeom prst="rect">
            <a:avLst/>
          </a:prstGeom>
          <a:ln>
            <a:solidFill>
              <a:schemeClr val="tx1"/>
            </a:solidFill>
          </a:ln>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smtClean="0"/>
              <a:t>Study </a:t>
            </a:r>
            <a:r>
              <a:rPr lang="en-US" sz="1400" b="1" dirty="0"/>
              <a:t>Figs 5 and 6 </a:t>
            </a:r>
            <a:r>
              <a:rPr lang="en-US" sz="1400" dirty="0"/>
              <a:t>in the separate Resource Booklet</a:t>
            </a:r>
            <a:endParaRPr lang="en-GB" sz="1400" dirty="0"/>
          </a:p>
          <a:p>
            <a:pPr marL="0" indent="0">
              <a:buNone/>
            </a:pPr>
            <a:r>
              <a:rPr lang="en-US" sz="1400" dirty="0"/>
              <a:t> </a:t>
            </a:r>
            <a:endParaRPr lang="en-GB" sz="1400" dirty="0"/>
          </a:p>
          <a:p>
            <a:pPr marL="0" indent="0">
              <a:buNone/>
            </a:pPr>
            <a:r>
              <a:rPr lang="en-US" sz="1400" dirty="0">
                <a:solidFill>
                  <a:srgbClr val="00B0F0"/>
                </a:solidFill>
              </a:rPr>
              <a:t>Using </a:t>
            </a:r>
            <a:r>
              <a:rPr lang="en-US" sz="1400" b="1" dirty="0">
                <a:solidFill>
                  <a:srgbClr val="00B0F0"/>
                </a:solidFill>
              </a:rPr>
              <a:t>Figs 5 and 6 </a:t>
            </a:r>
            <a:r>
              <a:rPr lang="en-US" sz="1400" dirty="0"/>
              <a:t>and your own </a:t>
            </a:r>
            <a:r>
              <a:rPr lang="en-US" sz="1400" dirty="0">
                <a:solidFill>
                  <a:srgbClr val="FF0000"/>
                </a:solidFill>
              </a:rPr>
              <a:t>knowledge</a:t>
            </a:r>
            <a:r>
              <a:rPr lang="en-US" sz="1400" dirty="0"/>
              <a:t> and </a:t>
            </a:r>
            <a:r>
              <a:rPr lang="en-US" sz="1400" dirty="0">
                <a:solidFill>
                  <a:schemeClr val="accent6"/>
                </a:solidFill>
              </a:rPr>
              <a:t>understanding</a:t>
            </a:r>
            <a:r>
              <a:rPr lang="en-US" sz="1400" dirty="0"/>
              <a:t>, </a:t>
            </a:r>
            <a:r>
              <a:rPr lang="en-US" sz="1400" dirty="0">
                <a:solidFill>
                  <a:srgbClr val="00B0F0"/>
                </a:solidFill>
              </a:rPr>
              <a:t>assess</a:t>
            </a:r>
            <a:r>
              <a:rPr lang="en-US" sz="1400" dirty="0"/>
              <a:t> whether the </a:t>
            </a:r>
            <a:r>
              <a:rPr lang="en-US" sz="1400" u="sng" dirty="0">
                <a:solidFill>
                  <a:srgbClr val="FF0000"/>
                </a:solidFill>
              </a:rPr>
              <a:t>sustainable management of energy</a:t>
            </a:r>
            <a:r>
              <a:rPr lang="en-US" sz="1400" dirty="0"/>
              <a:t> has been </a:t>
            </a:r>
            <a:r>
              <a:rPr lang="en-US" sz="1400" u="sng" dirty="0">
                <a:solidFill>
                  <a:schemeClr val="accent6"/>
                </a:solidFill>
              </a:rPr>
              <a:t>successful</a:t>
            </a:r>
            <a:r>
              <a:rPr lang="en-US" sz="1400" dirty="0">
                <a:solidFill>
                  <a:schemeClr val="accent6"/>
                </a:solidFill>
              </a:rPr>
              <a:t> </a:t>
            </a:r>
            <a:r>
              <a:rPr lang="en-US" sz="1400" dirty="0"/>
              <a:t>at a </a:t>
            </a:r>
            <a:r>
              <a:rPr lang="en-US" sz="1400" u="sng" dirty="0">
                <a:solidFill>
                  <a:srgbClr val="FF0000"/>
                </a:solidFill>
              </a:rPr>
              <a:t>local</a:t>
            </a:r>
            <a:r>
              <a:rPr lang="en-US" sz="1400" dirty="0">
                <a:solidFill>
                  <a:srgbClr val="FF0000"/>
                </a:solidFill>
              </a:rPr>
              <a:t> </a:t>
            </a:r>
            <a:r>
              <a:rPr lang="en-US" sz="1400" dirty="0"/>
              <a:t>scale.</a:t>
            </a:r>
            <a:endParaRPr lang="en-GB" sz="1400" dirty="0">
              <a:solidFill>
                <a:schemeClr val="tx1"/>
              </a:solidFill>
              <a:latin typeface="Myriad Pro"/>
              <a:ea typeface="+mn-ea"/>
              <a:cs typeface="Arial" panose="020B0604020202020204" pitchFamily="34" charset="0"/>
            </a:endParaRPr>
          </a:p>
          <a:p>
            <a:pPr marL="0" indent="0">
              <a:buFont typeface="Arial" panose="020B0604020202020204" pitchFamily="34" charset="0"/>
              <a:buNone/>
            </a:pPr>
            <a:endParaRPr lang="en-GB" sz="900" dirty="0"/>
          </a:p>
        </p:txBody>
      </p:sp>
    </p:spTree>
    <p:extLst>
      <p:ext uri="{BB962C8B-B14F-4D97-AF65-F5344CB8AC3E}">
        <p14:creationId xmlns:p14="http://schemas.microsoft.com/office/powerpoint/2010/main" val="21100317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Autofit/>
          </a:bodyPr>
          <a:lstStyle/>
          <a:p>
            <a:r>
              <a:rPr lang="en-GB" dirty="0"/>
              <a:t>Question </a:t>
            </a:r>
            <a:r>
              <a:rPr lang="en-GB" dirty="0" smtClean="0"/>
              <a:t>3(d)* – </a:t>
            </a:r>
            <a:r>
              <a:rPr lang="en-GB" dirty="0"/>
              <a:t>The mark scheme</a:t>
            </a:r>
          </a:p>
        </p:txBody>
      </p:sp>
      <p:sp>
        <p:nvSpPr>
          <p:cNvPr id="3" name="Content Placeholder 2"/>
          <p:cNvSpPr>
            <a:spLocks noGrp="1"/>
          </p:cNvSpPr>
          <p:nvPr>
            <p:ph idx="4294967295"/>
          </p:nvPr>
        </p:nvSpPr>
        <p:spPr>
          <a:xfrm>
            <a:off x="207067" y="1008851"/>
            <a:ext cx="8699500" cy="4148341"/>
          </a:xfrm>
        </p:spPr>
        <p:txBody>
          <a:bodyPr>
            <a:normAutofit fontScale="92500" lnSpcReduction="10000"/>
          </a:bodyPr>
          <a:lstStyle/>
          <a:p>
            <a:pPr marL="0" indent="0">
              <a:buNone/>
            </a:pPr>
            <a:r>
              <a:rPr lang="en-US" sz="1400" b="1" dirty="0">
                <a:solidFill>
                  <a:srgbClr val="1F224E"/>
                </a:solidFill>
                <a:latin typeface="Myriad Pro" charset="0"/>
                <a:ea typeface="Myriad Pro" charset="0"/>
                <a:cs typeface="Myriad Pro" charset="0"/>
              </a:rPr>
              <a:t>Level 4 (10–12 marks)</a:t>
            </a:r>
            <a:r>
              <a:rPr lang="en-US" sz="1400" dirty="0">
                <a:solidFill>
                  <a:srgbClr val="1F224E"/>
                </a:solidFill>
                <a:latin typeface="Myriad Pro" charset="0"/>
                <a:ea typeface="Myriad Pro" charset="0"/>
                <a:cs typeface="Myriad Pro" charset="0"/>
              </a:rPr>
              <a:t>	</a:t>
            </a:r>
            <a:endParaRPr lang="en-GB" sz="1400" dirty="0">
              <a:solidFill>
                <a:srgbClr val="1F224E"/>
              </a:solidFill>
              <a:latin typeface="Myriad Pro" charset="0"/>
              <a:ea typeface="Myriad Pro" charset="0"/>
              <a:cs typeface="Myriad Pro" charset="0"/>
            </a:endParaRPr>
          </a:p>
          <a:p>
            <a:pPr marL="0" indent="0">
              <a:buNone/>
            </a:pPr>
            <a:r>
              <a:rPr lang="en-US" sz="1400" dirty="0">
                <a:solidFill>
                  <a:srgbClr val="1F224E"/>
                </a:solidFill>
                <a:latin typeface="Myriad Pro" charset="0"/>
                <a:ea typeface="Myriad Pro" charset="0"/>
                <a:cs typeface="Myriad Pro" charset="0"/>
              </a:rPr>
              <a:t>An answer at this level demonstrates </a:t>
            </a:r>
            <a:r>
              <a:rPr lang="en-US" sz="1400" b="1" dirty="0">
                <a:solidFill>
                  <a:srgbClr val="1F224E"/>
                </a:solidFill>
                <a:latin typeface="Myriad Pro" charset="0"/>
                <a:ea typeface="Myriad Pro" charset="0"/>
                <a:cs typeface="Myriad Pro" charset="0"/>
              </a:rPr>
              <a:t>comprehensive</a:t>
            </a:r>
            <a:r>
              <a:rPr lang="en-US" sz="1400" dirty="0">
                <a:solidFill>
                  <a:srgbClr val="1F224E"/>
                </a:solidFill>
                <a:latin typeface="Myriad Pro" charset="0"/>
                <a:ea typeface="Myriad Pro" charset="0"/>
                <a:cs typeface="Myriad Pro" charset="0"/>
              </a:rPr>
              <a:t> </a:t>
            </a:r>
            <a:r>
              <a:rPr lang="en-US" sz="1400" dirty="0">
                <a:solidFill>
                  <a:srgbClr val="FF0000"/>
                </a:solidFill>
                <a:latin typeface="Myriad Pro" charset="0"/>
                <a:ea typeface="Myriad Pro" charset="0"/>
                <a:cs typeface="Myriad Pro" charset="0"/>
              </a:rPr>
              <a:t>knowledge</a:t>
            </a:r>
            <a:r>
              <a:rPr lang="en-US" sz="1400" dirty="0">
                <a:solidFill>
                  <a:srgbClr val="1F224E"/>
                </a:solidFill>
                <a:latin typeface="Myriad Pro" charset="0"/>
                <a:ea typeface="Myriad Pro" charset="0"/>
                <a:cs typeface="Myriad Pro" charset="0"/>
              </a:rPr>
              <a:t> of sustainable management of energy at a local scale (AO1) and </a:t>
            </a:r>
            <a:r>
              <a:rPr lang="en-US" sz="1400" b="1" dirty="0">
                <a:solidFill>
                  <a:srgbClr val="1F224E"/>
                </a:solidFill>
                <a:latin typeface="Myriad Pro" charset="0"/>
                <a:ea typeface="Myriad Pro" charset="0"/>
                <a:cs typeface="Myriad Pro" charset="0"/>
              </a:rPr>
              <a:t>comprehensive</a:t>
            </a:r>
            <a:r>
              <a:rPr lang="en-US" sz="1400" dirty="0">
                <a:solidFill>
                  <a:srgbClr val="1F224E"/>
                </a:solidFill>
                <a:latin typeface="Myriad Pro" charset="0"/>
                <a:ea typeface="Myriad Pro" charset="0"/>
                <a:cs typeface="Myriad Pro" charset="0"/>
              </a:rPr>
              <a:t> </a:t>
            </a:r>
            <a:r>
              <a:rPr lang="en-US" sz="1400" dirty="0">
                <a:solidFill>
                  <a:schemeClr val="accent6"/>
                </a:solidFill>
                <a:latin typeface="Myriad Pro" charset="0"/>
                <a:ea typeface="Myriad Pro" charset="0"/>
                <a:cs typeface="Myriad Pro" charset="0"/>
              </a:rPr>
              <a:t>understanding</a:t>
            </a:r>
            <a:r>
              <a:rPr lang="en-US" sz="1400" dirty="0">
                <a:solidFill>
                  <a:srgbClr val="1F224E"/>
                </a:solidFill>
                <a:latin typeface="Myriad Pro" charset="0"/>
                <a:ea typeface="Myriad Pro" charset="0"/>
                <a:cs typeface="Myriad Pro" charset="0"/>
              </a:rPr>
              <a:t> of the success of the sustainable management (AO2). There will be a </a:t>
            </a:r>
            <a:r>
              <a:rPr lang="en-US" sz="1400" b="1" dirty="0">
                <a:solidFill>
                  <a:srgbClr val="1F224E"/>
                </a:solidFill>
                <a:latin typeface="Myriad Pro" charset="0"/>
                <a:ea typeface="Myriad Pro" charset="0"/>
                <a:cs typeface="Myriad Pro" charset="0"/>
              </a:rPr>
              <a:t>comprehensive</a:t>
            </a:r>
            <a:r>
              <a:rPr lang="en-US" sz="1400" dirty="0">
                <a:solidFill>
                  <a:srgbClr val="1F224E"/>
                </a:solidFill>
                <a:latin typeface="Myriad Pro" charset="0"/>
                <a:ea typeface="Myriad Pro" charset="0"/>
                <a:cs typeface="Myriad Pro" charset="0"/>
              </a:rPr>
              <a:t> </a:t>
            </a:r>
            <a:r>
              <a:rPr lang="en-US" sz="1400" dirty="0">
                <a:solidFill>
                  <a:srgbClr val="00B0F0"/>
                </a:solidFill>
                <a:latin typeface="Myriad Pro" charset="0"/>
                <a:ea typeface="Myriad Pro" charset="0"/>
                <a:cs typeface="Myriad Pro" charset="0"/>
              </a:rPr>
              <a:t>analysis</a:t>
            </a:r>
            <a:r>
              <a:rPr lang="en-US" sz="1400" dirty="0">
                <a:solidFill>
                  <a:srgbClr val="1F224E"/>
                </a:solidFill>
                <a:latin typeface="Myriad Pro" charset="0"/>
                <a:ea typeface="Myriad Pro" charset="0"/>
                <a:cs typeface="Myriad Pro" charset="0"/>
              </a:rPr>
              <a:t> of the resources to determine whether the sustainable management of energy can be successful (AO3).</a:t>
            </a:r>
            <a:endParaRPr lang="en-GB" sz="1400" dirty="0">
              <a:solidFill>
                <a:srgbClr val="1F224E"/>
              </a:solidFill>
              <a:latin typeface="Myriad Pro" charset="0"/>
              <a:ea typeface="Myriad Pro" charset="0"/>
              <a:cs typeface="Myriad Pro" charset="0"/>
            </a:endParaRPr>
          </a:p>
          <a:p>
            <a:pPr marL="0" indent="0">
              <a:buNone/>
            </a:pPr>
            <a:r>
              <a:rPr lang="en-US" sz="1400" dirty="0">
                <a:solidFill>
                  <a:srgbClr val="1F224E"/>
                </a:solidFill>
                <a:latin typeface="Myriad Pro" charset="0"/>
                <a:ea typeface="Myriad Pro" charset="0"/>
                <a:cs typeface="Myriad Pro" charset="0"/>
              </a:rPr>
              <a:t> </a:t>
            </a:r>
            <a:endParaRPr lang="en-GB" sz="1400" dirty="0">
              <a:solidFill>
                <a:srgbClr val="1F224E"/>
              </a:solidFill>
              <a:latin typeface="Myriad Pro" charset="0"/>
              <a:ea typeface="Myriad Pro" charset="0"/>
              <a:cs typeface="Myriad Pro" charset="0"/>
            </a:endParaRPr>
          </a:p>
          <a:p>
            <a:pPr marL="0" indent="0">
              <a:buNone/>
            </a:pPr>
            <a:r>
              <a:rPr lang="en-US" sz="1400" dirty="0">
                <a:solidFill>
                  <a:srgbClr val="1F224E"/>
                </a:solidFill>
                <a:latin typeface="Myriad Pro" charset="0"/>
                <a:ea typeface="Myriad Pro" charset="0"/>
                <a:cs typeface="Myriad Pro" charset="0"/>
              </a:rPr>
              <a:t>This will be shown by including </a:t>
            </a:r>
            <a:r>
              <a:rPr lang="en-US" sz="1400" b="1" dirty="0">
                <a:solidFill>
                  <a:srgbClr val="1F224E"/>
                </a:solidFill>
                <a:latin typeface="Myriad Pro" charset="0"/>
                <a:ea typeface="Myriad Pro" charset="0"/>
                <a:cs typeface="Myriad Pro" charset="0"/>
              </a:rPr>
              <a:t>well-developed</a:t>
            </a:r>
            <a:r>
              <a:rPr lang="en-US" sz="1400" dirty="0">
                <a:solidFill>
                  <a:srgbClr val="1F224E"/>
                </a:solidFill>
                <a:latin typeface="Myriad Pro" charset="0"/>
                <a:ea typeface="Myriad Pro" charset="0"/>
                <a:cs typeface="Myriad Pro" charset="0"/>
              </a:rPr>
              <a:t> ideas about the sustainable management of energy at a local scale and whether these are successful.</a:t>
            </a:r>
            <a:endParaRPr lang="en-GB" sz="1400" dirty="0">
              <a:solidFill>
                <a:srgbClr val="1F224E"/>
              </a:solidFill>
              <a:latin typeface="Myriad Pro" charset="0"/>
              <a:ea typeface="Myriad Pro" charset="0"/>
              <a:cs typeface="Myriad Pro" charset="0"/>
            </a:endParaRPr>
          </a:p>
          <a:p>
            <a:pPr marL="0" indent="0">
              <a:buNone/>
            </a:pPr>
            <a:endParaRPr lang="en-GB" sz="1400" b="1" dirty="0">
              <a:solidFill>
                <a:srgbClr val="1F224E"/>
              </a:solidFill>
              <a:latin typeface="Myriad Pro" charset="0"/>
              <a:ea typeface="Myriad Pro" charset="0"/>
              <a:cs typeface="Myriad Pro" charset="0"/>
            </a:endParaRPr>
          </a:p>
          <a:p>
            <a:pPr marL="0" indent="0">
              <a:buNone/>
            </a:pPr>
            <a:r>
              <a:rPr lang="en-GB" sz="1400" b="1" dirty="0" smtClean="0">
                <a:solidFill>
                  <a:srgbClr val="1F224E"/>
                </a:solidFill>
                <a:latin typeface="Myriad Pro" charset="0"/>
                <a:ea typeface="Myriad Pro" charset="0"/>
                <a:cs typeface="Myriad Pro" charset="0"/>
              </a:rPr>
              <a:t>Level </a:t>
            </a:r>
            <a:r>
              <a:rPr lang="en-GB" sz="1400" b="1" dirty="0">
                <a:solidFill>
                  <a:srgbClr val="1F224E"/>
                </a:solidFill>
                <a:latin typeface="Myriad Pro" charset="0"/>
                <a:ea typeface="Myriad Pro" charset="0"/>
                <a:cs typeface="Myriad Pro" charset="0"/>
              </a:rPr>
              <a:t>3 </a:t>
            </a:r>
            <a:r>
              <a:rPr lang="en-GB" sz="1400" b="1" dirty="0" smtClean="0">
                <a:solidFill>
                  <a:srgbClr val="1F224E"/>
                </a:solidFill>
                <a:latin typeface="Myriad Pro" charset="0"/>
                <a:ea typeface="Myriad Pro" charset="0"/>
                <a:cs typeface="Myriad Pro" charset="0"/>
              </a:rPr>
              <a:t>(7–9 </a:t>
            </a:r>
            <a:r>
              <a:rPr lang="en-GB" sz="1400" b="1" dirty="0">
                <a:solidFill>
                  <a:srgbClr val="1F224E"/>
                </a:solidFill>
                <a:latin typeface="Myriad Pro" charset="0"/>
                <a:ea typeface="Myriad Pro" charset="0"/>
                <a:cs typeface="Myriad Pro" charset="0"/>
              </a:rPr>
              <a:t>marks</a:t>
            </a:r>
            <a:r>
              <a:rPr lang="en-GB" sz="1400" b="1" dirty="0" smtClean="0">
                <a:solidFill>
                  <a:srgbClr val="1F224E"/>
                </a:solidFill>
                <a:latin typeface="Myriad Pro" charset="0"/>
                <a:ea typeface="Myriad Pro" charset="0"/>
                <a:cs typeface="Myriad Pro" charset="0"/>
              </a:rPr>
              <a:t>)</a:t>
            </a:r>
            <a:r>
              <a:rPr lang="en-GB" sz="1400" dirty="0">
                <a:solidFill>
                  <a:srgbClr val="1F224E"/>
                </a:solidFill>
                <a:latin typeface="Myriad Pro" charset="0"/>
                <a:ea typeface="Myriad Pro" charset="0"/>
                <a:cs typeface="Myriad Pro" charset="0"/>
              </a:rPr>
              <a:t> looks for the same focuses in answers but </a:t>
            </a:r>
            <a:r>
              <a:rPr lang="en-GB" sz="1400" dirty="0" smtClean="0">
                <a:solidFill>
                  <a:srgbClr val="1F224E"/>
                </a:solidFill>
                <a:latin typeface="Myriad Pro" charset="0"/>
                <a:ea typeface="Myriad Pro" charset="0"/>
                <a:cs typeface="Myriad Pro" charset="0"/>
              </a:rPr>
              <a:t>with </a:t>
            </a:r>
            <a:r>
              <a:rPr lang="en-GB" sz="1400" b="1" dirty="0" smtClean="0">
                <a:solidFill>
                  <a:srgbClr val="1F224E"/>
                </a:solidFill>
                <a:latin typeface="Myriad Pro" charset="0"/>
                <a:ea typeface="Myriad Pro" charset="0"/>
                <a:cs typeface="Myriad Pro" charset="0"/>
              </a:rPr>
              <a:t>thorough</a:t>
            </a:r>
            <a:r>
              <a:rPr lang="en-GB" sz="1400" dirty="0" smtClean="0">
                <a:solidFill>
                  <a:srgbClr val="1F224E"/>
                </a:solidFill>
                <a:latin typeface="Myriad Pro" charset="0"/>
                <a:ea typeface="Myriad Pro" charset="0"/>
                <a:cs typeface="Myriad Pro" charset="0"/>
              </a:rPr>
              <a:t> </a:t>
            </a:r>
            <a:r>
              <a:rPr lang="en-US" sz="1400" dirty="0" smtClean="0">
                <a:solidFill>
                  <a:srgbClr val="FF0000"/>
                </a:solidFill>
                <a:latin typeface="Myriad Pro" charset="0"/>
                <a:ea typeface="Myriad Pro" charset="0"/>
                <a:cs typeface="Myriad Pro" charset="0"/>
              </a:rPr>
              <a:t>knowledge, </a:t>
            </a:r>
            <a:r>
              <a:rPr lang="en-US" sz="1400" dirty="0" smtClean="0">
                <a:solidFill>
                  <a:schemeClr val="accent6"/>
                </a:solidFill>
                <a:latin typeface="Myriad Pro" charset="0"/>
                <a:ea typeface="Myriad Pro" charset="0"/>
                <a:cs typeface="Myriad Pro" charset="0"/>
              </a:rPr>
              <a:t>understanding</a:t>
            </a:r>
            <a:r>
              <a:rPr lang="en-US" sz="1400" dirty="0" smtClean="0">
                <a:solidFill>
                  <a:srgbClr val="1F224E"/>
                </a:solidFill>
                <a:latin typeface="Myriad Pro" charset="0"/>
                <a:ea typeface="Myriad Pro" charset="0"/>
                <a:cs typeface="Myriad Pro" charset="0"/>
              </a:rPr>
              <a:t> and </a:t>
            </a:r>
            <a:r>
              <a:rPr lang="en-US" sz="1400" dirty="0" smtClean="0">
                <a:solidFill>
                  <a:srgbClr val="00B0F0"/>
                </a:solidFill>
                <a:latin typeface="Myriad Pro" charset="0"/>
                <a:ea typeface="Myriad Pro" charset="0"/>
                <a:cs typeface="Myriad Pro" charset="0"/>
              </a:rPr>
              <a:t>analysis</a:t>
            </a:r>
            <a:r>
              <a:rPr lang="en-US" sz="1400" dirty="0" smtClean="0">
                <a:solidFill>
                  <a:srgbClr val="1F224E"/>
                </a:solidFill>
                <a:latin typeface="Myriad Pro" charset="0"/>
                <a:ea typeface="Myriad Pro" charset="0"/>
                <a:cs typeface="Myriad Pro" charset="0"/>
              </a:rPr>
              <a:t> through </a:t>
            </a:r>
            <a:r>
              <a:rPr lang="en-US" sz="1400" b="1" dirty="0">
                <a:solidFill>
                  <a:srgbClr val="1F224E"/>
                </a:solidFill>
                <a:latin typeface="Myriad Pro" charset="0"/>
                <a:ea typeface="Myriad Pro" charset="0"/>
                <a:cs typeface="Myriad Pro" charset="0"/>
              </a:rPr>
              <a:t>well-developed </a:t>
            </a:r>
            <a:r>
              <a:rPr lang="en-US" sz="1400" dirty="0">
                <a:solidFill>
                  <a:srgbClr val="1F224E"/>
                </a:solidFill>
                <a:latin typeface="Myriad Pro" charset="0"/>
                <a:ea typeface="Myriad Pro" charset="0"/>
                <a:cs typeface="Myriad Pro" charset="0"/>
              </a:rPr>
              <a:t>ideas about </a:t>
            </a:r>
            <a:r>
              <a:rPr lang="en-US" sz="1400" b="1" dirty="0">
                <a:solidFill>
                  <a:srgbClr val="1F224E"/>
                </a:solidFill>
                <a:latin typeface="Myriad Pro" charset="0"/>
                <a:ea typeface="Myriad Pro" charset="0"/>
                <a:cs typeface="Myriad Pro" charset="0"/>
              </a:rPr>
              <a:t>either</a:t>
            </a:r>
            <a:r>
              <a:rPr lang="en-US" sz="1400" dirty="0">
                <a:solidFill>
                  <a:srgbClr val="1F224E"/>
                </a:solidFill>
                <a:latin typeface="Myriad Pro" charset="0"/>
                <a:ea typeface="Myriad Pro" charset="0"/>
                <a:cs typeface="Myriad Pro" charset="0"/>
              </a:rPr>
              <a:t> sustainable management of energy </a:t>
            </a:r>
            <a:r>
              <a:rPr lang="en-US" sz="1400" b="1" dirty="0">
                <a:solidFill>
                  <a:srgbClr val="1F224E"/>
                </a:solidFill>
                <a:latin typeface="Myriad Pro" charset="0"/>
                <a:ea typeface="Myriad Pro" charset="0"/>
                <a:cs typeface="Myriad Pro" charset="0"/>
              </a:rPr>
              <a:t>or</a:t>
            </a:r>
            <a:r>
              <a:rPr lang="en-US" sz="1400" dirty="0">
                <a:solidFill>
                  <a:srgbClr val="1F224E"/>
                </a:solidFill>
                <a:latin typeface="Myriad Pro" charset="0"/>
                <a:ea typeface="Myriad Pro" charset="0"/>
                <a:cs typeface="Myriad Pro" charset="0"/>
              </a:rPr>
              <a:t> how sustainable management has been successful </a:t>
            </a:r>
            <a:r>
              <a:rPr lang="en-US" sz="1400" b="1" dirty="0">
                <a:solidFill>
                  <a:srgbClr val="1F224E"/>
                </a:solidFill>
                <a:latin typeface="Myriad Pro" charset="0"/>
                <a:ea typeface="Myriad Pro" charset="0"/>
                <a:cs typeface="Myriad Pro" charset="0"/>
              </a:rPr>
              <a:t>developed</a:t>
            </a:r>
            <a:r>
              <a:rPr lang="en-US" sz="1400" dirty="0">
                <a:solidFill>
                  <a:srgbClr val="1F224E"/>
                </a:solidFill>
                <a:latin typeface="Myriad Pro" charset="0"/>
                <a:ea typeface="Myriad Pro" charset="0"/>
                <a:cs typeface="Myriad Pro" charset="0"/>
              </a:rPr>
              <a:t> ideas about the </a:t>
            </a:r>
            <a:r>
              <a:rPr lang="en-US" sz="1400" b="1" dirty="0">
                <a:solidFill>
                  <a:srgbClr val="1F224E"/>
                </a:solidFill>
                <a:latin typeface="Myriad Pro" charset="0"/>
                <a:ea typeface="Myriad Pro" charset="0"/>
                <a:cs typeface="Myriad Pro" charset="0"/>
              </a:rPr>
              <a:t>other</a:t>
            </a:r>
            <a:r>
              <a:rPr lang="en-US" sz="1400" dirty="0">
                <a:solidFill>
                  <a:srgbClr val="1F224E"/>
                </a:solidFill>
                <a:latin typeface="Myriad Pro" charset="0"/>
                <a:ea typeface="Myriad Pro" charset="0"/>
                <a:cs typeface="Myriad Pro" charset="0"/>
              </a:rPr>
              <a:t> question </a:t>
            </a:r>
            <a:r>
              <a:rPr lang="en-US" sz="1400" dirty="0" smtClean="0">
                <a:solidFill>
                  <a:srgbClr val="1F224E"/>
                </a:solidFill>
                <a:latin typeface="Myriad Pro" charset="0"/>
                <a:ea typeface="Myriad Pro" charset="0"/>
                <a:cs typeface="Myriad Pro" charset="0"/>
              </a:rPr>
              <a:t>focus.</a:t>
            </a:r>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 </a:t>
            </a:r>
          </a:p>
          <a:p>
            <a:pPr marL="0" indent="0">
              <a:buNone/>
            </a:pPr>
            <a:r>
              <a:rPr lang="en-GB" sz="1400" b="1" dirty="0">
                <a:solidFill>
                  <a:srgbClr val="1F224E"/>
                </a:solidFill>
                <a:latin typeface="Myriad Pro" charset="0"/>
                <a:ea typeface="Myriad Pro" charset="0"/>
                <a:cs typeface="Myriad Pro" charset="0"/>
              </a:rPr>
              <a:t>Level 2 </a:t>
            </a:r>
            <a:r>
              <a:rPr lang="en-GB" sz="1400" b="1" dirty="0" smtClean="0">
                <a:solidFill>
                  <a:srgbClr val="1F224E"/>
                </a:solidFill>
                <a:latin typeface="Myriad Pro" charset="0"/>
                <a:ea typeface="Myriad Pro" charset="0"/>
                <a:cs typeface="Myriad Pro" charset="0"/>
              </a:rPr>
              <a:t>(4–6 </a:t>
            </a:r>
            <a:r>
              <a:rPr lang="en-GB" sz="1400" b="1" dirty="0">
                <a:solidFill>
                  <a:srgbClr val="1F224E"/>
                </a:solidFill>
                <a:latin typeface="Myriad Pro" charset="0"/>
                <a:ea typeface="Myriad Pro" charset="0"/>
                <a:cs typeface="Myriad Pro" charset="0"/>
              </a:rPr>
              <a:t>marks) </a:t>
            </a:r>
            <a:r>
              <a:rPr lang="en-GB" sz="1400" dirty="0">
                <a:solidFill>
                  <a:srgbClr val="1F224E"/>
                </a:solidFill>
                <a:latin typeface="Myriad Pro" charset="0"/>
                <a:ea typeface="Myriad Pro" charset="0"/>
                <a:cs typeface="Myriad Pro" charset="0"/>
              </a:rPr>
              <a:t>looks for the same focuses in answers but with </a:t>
            </a:r>
            <a:r>
              <a:rPr lang="en-GB" sz="1400" b="1" dirty="0">
                <a:solidFill>
                  <a:srgbClr val="1F224E"/>
                </a:solidFill>
                <a:latin typeface="Myriad Pro" charset="0"/>
                <a:ea typeface="Myriad Pro" charset="0"/>
                <a:cs typeface="Myriad Pro" charset="0"/>
              </a:rPr>
              <a:t>reasonable</a:t>
            </a:r>
            <a:r>
              <a:rPr lang="en-GB" sz="1400" dirty="0">
                <a:solidFill>
                  <a:srgbClr val="1F224E"/>
                </a:solidFill>
                <a:latin typeface="Myriad Pro" charset="0"/>
                <a:ea typeface="Myriad Pro" charset="0"/>
                <a:cs typeface="Myriad Pro" charset="0"/>
              </a:rPr>
              <a:t> </a:t>
            </a:r>
            <a:r>
              <a:rPr lang="en-GB" sz="1400" dirty="0" smtClean="0">
                <a:solidFill>
                  <a:srgbClr val="FF0000"/>
                </a:solidFill>
                <a:latin typeface="Myriad Pro" charset="0"/>
                <a:ea typeface="Myriad Pro" charset="0"/>
                <a:cs typeface="Myriad Pro" charset="0"/>
              </a:rPr>
              <a:t>knowledge</a:t>
            </a:r>
            <a:r>
              <a:rPr lang="en-US" sz="1400" dirty="0" smtClean="0">
                <a:solidFill>
                  <a:srgbClr val="FF0000"/>
                </a:solidFill>
                <a:latin typeface="Myriad Pro" charset="0"/>
                <a:ea typeface="Myriad Pro" charset="0"/>
                <a:cs typeface="Myriad Pro" charset="0"/>
              </a:rPr>
              <a:t>, </a:t>
            </a:r>
            <a:r>
              <a:rPr lang="en-US" sz="1400" dirty="0">
                <a:solidFill>
                  <a:schemeClr val="accent6"/>
                </a:solidFill>
                <a:latin typeface="Myriad Pro" charset="0"/>
                <a:ea typeface="Myriad Pro" charset="0"/>
                <a:cs typeface="Myriad Pro" charset="0"/>
              </a:rPr>
              <a:t>understanding</a:t>
            </a:r>
            <a:r>
              <a:rPr lang="en-US" sz="1400" dirty="0">
                <a:solidFill>
                  <a:srgbClr val="1F224E"/>
                </a:solidFill>
                <a:latin typeface="Myriad Pro" charset="0"/>
                <a:ea typeface="Myriad Pro" charset="0"/>
                <a:cs typeface="Myriad Pro" charset="0"/>
              </a:rPr>
              <a:t> and </a:t>
            </a:r>
            <a:r>
              <a:rPr lang="en-US" sz="1400" dirty="0">
                <a:solidFill>
                  <a:srgbClr val="00B0F0"/>
                </a:solidFill>
                <a:latin typeface="Myriad Pro" charset="0"/>
                <a:ea typeface="Myriad Pro" charset="0"/>
                <a:cs typeface="Myriad Pro" charset="0"/>
              </a:rPr>
              <a:t>analysis</a:t>
            </a:r>
            <a:r>
              <a:rPr lang="en-GB" sz="1400" dirty="0" smtClean="0">
                <a:solidFill>
                  <a:srgbClr val="1F224E"/>
                </a:solidFill>
                <a:latin typeface="Myriad Pro" charset="0"/>
                <a:ea typeface="Myriad Pro" charset="0"/>
                <a:cs typeface="Myriad Pro" charset="0"/>
              </a:rPr>
              <a:t> through </a:t>
            </a:r>
            <a:r>
              <a:rPr lang="en-US" sz="1400" b="1" dirty="0" smtClean="0">
                <a:solidFill>
                  <a:srgbClr val="1F224E"/>
                </a:solidFill>
                <a:latin typeface="Myriad Pro" charset="0"/>
                <a:ea typeface="Myriad Pro" charset="0"/>
                <a:cs typeface="Myriad Pro" charset="0"/>
              </a:rPr>
              <a:t>developed</a:t>
            </a:r>
            <a:r>
              <a:rPr lang="en-US" sz="1400" dirty="0" smtClean="0">
                <a:solidFill>
                  <a:srgbClr val="1F224E"/>
                </a:solidFill>
                <a:latin typeface="Myriad Pro" charset="0"/>
                <a:ea typeface="Myriad Pro" charset="0"/>
                <a:cs typeface="Myriad Pro" charset="0"/>
              </a:rPr>
              <a:t> </a:t>
            </a:r>
            <a:r>
              <a:rPr lang="en-US" sz="1400" dirty="0">
                <a:solidFill>
                  <a:srgbClr val="1F224E"/>
                </a:solidFill>
                <a:latin typeface="Myriad Pro" charset="0"/>
                <a:ea typeface="Myriad Pro" charset="0"/>
                <a:cs typeface="Myriad Pro" charset="0"/>
              </a:rPr>
              <a:t>ideas about </a:t>
            </a:r>
            <a:r>
              <a:rPr lang="en-US" sz="1400" b="1" dirty="0">
                <a:solidFill>
                  <a:srgbClr val="1F224E"/>
                </a:solidFill>
                <a:latin typeface="Myriad Pro" charset="0"/>
                <a:ea typeface="Myriad Pro" charset="0"/>
                <a:cs typeface="Myriad Pro" charset="0"/>
              </a:rPr>
              <a:t>either</a:t>
            </a:r>
            <a:r>
              <a:rPr lang="en-US" sz="1400" dirty="0">
                <a:solidFill>
                  <a:srgbClr val="1F224E"/>
                </a:solidFill>
                <a:latin typeface="Myriad Pro" charset="0"/>
                <a:ea typeface="Myriad Pro" charset="0"/>
                <a:cs typeface="Myriad Pro" charset="0"/>
              </a:rPr>
              <a:t> sustainable management of energy </a:t>
            </a:r>
            <a:r>
              <a:rPr lang="en-US" sz="1400" b="1" dirty="0">
                <a:solidFill>
                  <a:srgbClr val="1F224E"/>
                </a:solidFill>
                <a:latin typeface="Myriad Pro" charset="0"/>
                <a:ea typeface="Myriad Pro" charset="0"/>
                <a:cs typeface="Myriad Pro" charset="0"/>
              </a:rPr>
              <a:t>or</a:t>
            </a:r>
            <a:r>
              <a:rPr lang="en-US" sz="1400" dirty="0">
                <a:solidFill>
                  <a:srgbClr val="1F224E"/>
                </a:solidFill>
                <a:latin typeface="Myriad Pro" charset="0"/>
                <a:ea typeface="Myriad Pro" charset="0"/>
                <a:cs typeface="Myriad Pro" charset="0"/>
              </a:rPr>
              <a:t> how sustainable management has been successful </a:t>
            </a:r>
            <a:r>
              <a:rPr lang="en-US" sz="1400" b="1" dirty="0">
                <a:solidFill>
                  <a:srgbClr val="1F224E"/>
                </a:solidFill>
                <a:latin typeface="Myriad Pro" charset="0"/>
                <a:ea typeface="Myriad Pro" charset="0"/>
                <a:cs typeface="Myriad Pro" charset="0"/>
              </a:rPr>
              <a:t>simple</a:t>
            </a:r>
            <a:r>
              <a:rPr lang="en-US" sz="1400" dirty="0">
                <a:solidFill>
                  <a:srgbClr val="1F224E"/>
                </a:solidFill>
                <a:latin typeface="Myriad Pro" charset="0"/>
                <a:ea typeface="Myriad Pro" charset="0"/>
                <a:cs typeface="Myriad Pro" charset="0"/>
              </a:rPr>
              <a:t> ideas about the </a:t>
            </a:r>
            <a:r>
              <a:rPr lang="en-US" sz="1400" b="1" dirty="0">
                <a:solidFill>
                  <a:srgbClr val="1F224E"/>
                </a:solidFill>
                <a:latin typeface="Myriad Pro" charset="0"/>
                <a:ea typeface="Myriad Pro" charset="0"/>
                <a:cs typeface="Myriad Pro" charset="0"/>
              </a:rPr>
              <a:t>other</a:t>
            </a:r>
            <a:r>
              <a:rPr lang="en-US" sz="1400" dirty="0">
                <a:solidFill>
                  <a:srgbClr val="1F224E"/>
                </a:solidFill>
                <a:latin typeface="Myriad Pro" charset="0"/>
                <a:ea typeface="Myriad Pro" charset="0"/>
                <a:cs typeface="Myriad Pro" charset="0"/>
              </a:rPr>
              <a:t> question focus</a:t>
            </a:r>
            <a:r>
              <a:rPr lang="en-GB" sz="1400" dirty="0">
                <a:solidFill>
                  <a:srgbClr val="1F224E"/>
                </a:solidFill>
                <a:latin typeface="Myriad Pro" charset="0"/>
                <a:ea typeface="Myriad Pro" charset="0"/>
                <a:cs typeface="Myriad Pro" charset="0"/>
              </a:rPr>
              <a:t>.</a:t>
            </a:r>
          </a:p>
          <a:p>
            <a:endParaRPr lang="en-GB" sz="1400" dirty="0">
              <a:solidFill>
                <a:srgbClr val="1F224E"/>
              </a:solidFill>
              <a:latin typeface="Myriad Pro" charset="0"/>
              <a:ea typeface="Myriad Pro" charset="0"/>
              <a:cs typeface="Myriad Pro" charset="0"/>
            </a:endParaRPr>
          </a:p>
          <a:p>
            <a:pPr marL="0" indent="0">
              <a:buNone/>
            </a:pPr>
            <a:r>
              <a:rPr lang="en-GB" sz="1400" b="1" dirty="0">
                <a:solidFill>
                  <a:srgbClr val="1F224E"/>
                </a:solidFill>
                <a:latin typeface="Myriad Pro" charset="0"/>
                <a:ea typeface="Myriad Pro" charset="0"/>
                <a:cs typeface="Myriad Pro" charset="0"/>
              </a:rPr>
              <a:t>Level 1 (</a:t>
            </a:r>
            <a:r>
              <a:rPr lang="en-GB" sz="1400" b="1" dirty="0" smtClean="0">
                <a:solidFill>
                  <a:srgbClr val="1F224E"/>
                </a:solidFill>
                <a:latin typeface="Myriad Pro" charset="0"/>
                <a:ea typeface="Myriad Pro" charset="0"/>
                <a:cs typeface="Myriad Pro" charset="0"/>
              </a:rPr>
              <a:t>1–3 </a:t>
            </a:r>
            <a:r>
              <a:rPr lang="en-GB" sz="1400" b="1" dirty="0">
                <a:solidFill>
                  <a:srgbClr val="1F224E"/>
                </a:solidFill>
                <a:latin typeface="Myriad Pro" charset="0"/>
                <a:ea typeface="Myriad Pro" charset="0"/>
                <a:cs typeface="Myriad Pro" charset="0"/>
              </a:rPr>
              <a:t>marks) </a:t>
            </a:r>
            <a:r>
              <a:rPr lang="en-GB" sz="1400" dirty="0">
                <a:solidFill>
                  <a:srgbClr val="1F224E"/>
                </a:solidFill>
                <a:latin typeface="Myriad Pro" charset="0"/>
                <a:ea typeface="Myriad Pro" charset="0"/>
                <a:cs typeface="Myriad Pro" charset="0"/>
              </a:rPr>
              <a:t>looks for the same focuses in answers but with </a:t>
            </a:r>
            <a:r>
              <a:rPr lang="en-GB" sz="1400" b="1" dirty="0" smtClean="0">
                <a:solidFill>
                  <a:srgbClr val="1F224E"/>
                </a:solidFill>
                <a:latin typeface="Myriad Pro" charset="0"/>
                <a:ea typeface="Myriad Pro" charset="0"/>
                <a:cs typeface="Myriad Pro" charset="0"/>
              </a:rPr>
              <a:t>basic</a:t>
            </a:r>
            <a:r>
              <a:rPr lang="en-GB" sz="1400" dirty="0" smtClean="0">
                <a:solidFill>
                  <a:srgbClr val="1F224E"/>
                </a:solidFill>
                <a:latin typeface="Myriad Pro" charset="0"/>
                <a:ea typeface="Myriad Pro" charset="0"/>
                <a:cs typeface="Myriad Pro" charset="0"/>
              </a:rPr>
              <a:t> </a:t>
            </a:r>
            <a:r>
              <a:rPr lang="en-GB" sz="1400" dirty="0" smtClean="0">
                <a:solidFill>
                  <a:srgbClr val="FF0000"/>
                </a:solidFill>
                <a:latin typeface="Myriad Pro" charset="0"/>
                <a:ea typeface="Myriad Pro" charset="0"/>
                <a:cs typeface="Myriad Pro" charset="0"/>
              </a:rPr>
              <a:t>knowledge</a:t>
            </a:r>
            <a:r>
              <a:rPr lang="en-GB" sz="1400" dirty="0" smtClean="0">
                <a:solidFill>
                  <a:srgbClr val="1F224E"/>
                </a:solidFill>
                <a:latin typeface="Myriad Pro" charset="0"/>
                <a:ea typeface="Myriad Pro" charset="0"/>
                <a:cs typeface="Myriad Pro" charset="0"/>
              </a:rPr>
              <a:t>, </a:t>
            </a:r>
            <a:r>
              <a:rPr lang="en-GB" sz="1400" dirty="0" smtClean="0">
                <a:solidFill>
                  <a:schemeClr val="accent6"/>
                </a:solidFill>
                <a:latin typeface="Myriad Pro" charset="0"/>
                <a:ea typeface="Myriad Pro" charset="0"/>
                <a:cs typeface="Myriad Pro" charset="0"/>
              </a:rPr>
              <a:t>understanding</a:t>
            </a:r>
            <a:r>
              <a:rPr lang="en-GB" sz="1400" dirty="0" smtClean="0">
                <a:solidFill>
                  <a:srgbClr val="1F224E"/>
                </a:solidFill>
                <a:latin typeface="Myriad Pro" charset="0"/>
                <a:ea typeface="Myriad Pro" charset="0"/>
                <a:cs typeface="Myriad Pro" charset="0"/>
              </a:rPr>
              <a:t> and </a:t>
            </a:r>
            <a:r>
              <a:rPr lang="en-US" sz="1400" dirty="0">
                <a:solidFill>
                  <a:srgbClr val="00B0F0"/>
                </a:solidFill>
                <a:latin typeface="Myriad Pro" charset="0"/>
                <a:ea typeface="Myriad Pro" charset="0"/>
                <a:cs typeface="Myriad Pro" charset="0"/>
              </a:rPr>
              <a:t>analysis</a:t>
            </a:r>
            <a:r>
              <a:rPr lang="en-GB" sz="1400" dirty="0">
                <a:solidFill>
                  <a:srgbClr val="1F224E"/>
                </a:solidFill>
                <a:latin typeface="Myriad Pro" charset="0"/>
                <a:ea typeface="Myriad Pro" charset="0"/>
                <a:cs typeface="Myriad Pro" charset="0"/>
              </a:rPr>
              <a:t> through </a:t>
            </a:r>
            <a:r>
              <a:rPr lang="en-GB" sz="1400" b="1" dirty="0" smtClean="0">
                <a:solidFill>
                  <a:srgbClr val="1F224E"/>
                </a:solidFill>
                <a:latin typeface="Myriad Pro" charset="0"/>
                <a:ea typeface="Myriad Pro" charset="0"/>
                <a:cs typeface="Myriad Pro" charset="0"/>
              </a:rPr>
              <a:t>simple</a:t>
            </a:r>
            <a:r>
              <a:rPr lang="en-GB" sz="1400" dirty="0" smtClean="0">
                <a:solidFill>
                  <a:srgbClr val="1F224E"/>
                </a:solidFill>
                <a:latin typeface="Myriad Pro" charset="0"/>
                <a:ea typeface="Myriad Pro" charset="0"/>
                <a:cs typeface="Myriad Pro" charset="0"/>
              </a:rPr>
              <a:t> </a:t>
            </a:r>
            <a:r>
              <a:rPr lang="en-GB" sz="1400" dirty="0">
                <a:solidFill>
                  <a:srgbClr val="1F224E"/>
                </a:solidFill>
                <a:latin typeface="Myriad Pro" charset="0"/>
                <a:ea typeface="Myriad Pro" charset="0"/>
                <a:cs typeface="Myriad Pro" charset="0"/>
              </a:rPr>
              <a:t>ideas </a:t>
            </a:r>
            <a:r>
              <a:rPr lang="en-US" sz="1400" dirty="0">
                <a:solidFill>
                  <a:srgbClr val="1F224E"/>
                </a:solidFill>
                <a:latin typeface="Myriad Pro" charset="0"/>
                <a:ea typeface="Myriad Pro" charset="0"/>
                <a:cs typeface="Myriad Pro" charset="0"/>
              </a:rPr>
              <a:t>about sustainable management of energy or how sustainable management has been successful</a:t>
            </a:r>
            <a:r>
              <a:rPr lang="en-US" sz="1400" dirty="0" smtClean="0">
                <a:solidFill>
                  <a:srgbClr val="1F224E"/>
                </a:solidFill>
                <a:latin typeface="Myriad Pro" charset="0"/>
                <a:ea typeface="Myriad Pro" charset="0"/>
                <a:cs typeface="Myriad Pro" charset="0"/>
              </a:rPr>
              <a:t>.</a:t>
            </a:r>
            <a:endParaRPr lang="en-GB" sz="1400" dirty="0">
              <a:solidFill>
                <a:srgbClr val="1F224E"/>
              </a:solidFill>
              <a:latin typeface="Myriad Pro" charset="0"/>
              <a:ea typeface="Myriad Pro" charset="0"/>
              <a:cs typeface="Myriad Pro" charset="0"/>
            </a:endParaRPr>
          </a:p>
          <a:p>
            <a:endParaRPr lang="en-GB" sz="1400" dirty="0">
              <a:latin typeface="Myriad Pro"/>
            </a:endParaRPr>
          </a:p>
        </p:txBody>
      </p:sp>
      <p:sp>
        <p:nvSpPr>
          <p:cNvPr id="4" name="TextBox 3"/>
          <p:cNvSpPr txBox="1"/>
          <p:nvPr/>
        </p:nvSpPr>
        <p:spPr>
          <a:xfrm>
            <a:off x="2913136" y="5157192"/>
            <a:ext cx="6123359" cy="461665"/>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GB" sz="1200" dirty="0">
                <a:solidFill>
                  <a:srgbClr val="1F224E"/>
                </a:solidFill>
                <a:latin typeface="Myriad Pro" charset="0"/>
                <a:ea typeface="Myriad Pro" charset="0"/>
                <a:cs typeface="Myriad Pro" charset="0"/>
              </a:rPr>
              <a:t>‘Quality of extended response’ is assessed within each level – you can find out more about the Quality of Extended Response descriptors on slide 9.</a:t>
            </a:r>
            <a:endParaRPr lang="en-US"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39856662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6632"/>
            <a:ext cx="9144000" cy="685800"/>
          </a:xfrm>
        </p:spPr>
        <p:txBody>
          <a:bodyPr>
            <a:noAutofit/>
          </a:bodyPr>
          <a:lstStyle/>
          <a:p>
            <a:r>
              <a:rPr lang="en-GB" dirty="0"/>
              <a:t>Question </a:t>
            </a:r>
            <a:r>
              <a:rPr lang="en-GB" dirty="0" smtClean="0"/>
              <a:t>3(d)* </a:t>
            </a:r>
            <a:r>
              <a:rPr lang="en-GB" dirty="0"/>
              <a:t>– The mark scheme</a:t>
            </a:r>
          </a:p>
        </p:txBody>
      </p:sp>
      <p:sp>
        <p:nvSpPr>
          <p:cNvPr id="3" name="Content Placeholder 2"/>
          <p:cNvSpPr>
            <a:spLocks noGrp="1"/>
          </p:cNvSpPr>
          <p:nvPr>
            <p:ph idx="4294967295"/>
          </p:nvPr>
        </p:nvSpPr>
        <p:spPr>
          <a:xfrm>
            <a:off x="388020" y="980728"/>
            <a:ext cx="8496945" cy="4454525"/>
          </a:xfrm>
        </p:spPr>
        <p:txBody>
          <a:bodyPr/>
          <a:lstStyle/>
          <a:p>
            <a:pPr marL="0" indent="0">
              <a:buNone/>
            </a:pPr>
            <a:r>
              <a:rPr lang="en-GB" sz="1200" dirty="0" smtClean="0">
                <a:solidFill>
                  <a:srgbClr val="1F224E"/>
                </a:solidFill>
                <a:latin typeface="Myriad Pro" charset="0"/>
                <a:ea typeface="Myriad Pro" charset="0"/>
                <a:cs typeface="Myriad Pro" charset="0"/>
              </a:rPr>
              <a:t>The indicative content gives some idea as to what candidates may discuss, including things from the resource such as in </a:t>
            </a:r>
            <a:r>
              <a:rPr lang="en-GB" sz="1200" b="1" dirty="0" smtClean="0">
                <a:solidFill>
                  <a:srgbClr val="1F224E"/>
                </a:solidFill>
                <a:latin typeface="Myriad Pro" charset="0"/>
                <a:ea typeface="Myriad Pro" charset="0"/>
                <a:cs typeface="Myriad Pro" charset="0"/>
              </a:rPr>
              <a:t>Fig.5</a:t>
            </a:r>
            <a:r>
              <a:rPr lang="en-GB" sz="1200" dirty="0" smtClean="0">
                <a:solidFill>
                  <a:srgbClr val="1F224E"/>
                </a:solidFill>
                <a:latin typeface="Myriad Pro" charset="0"/>
                <a:ea typeface="Myriad Pro" charset="0"/>
                <a:cs typeface="Myriad Pro" charset="0"/>
              </a:rPr>
              <a:t> that larger wind turbines equate to great carbon dioxide being offset and from </a:t>
            </a:r>
            <a:r>
              <a:rPr lang="en-GB" sz="1200" b="1" dirty="0" smtClean="0">
                <a:solidFill>
                  <a:srgbClr val="1F224E"/>
                </a:solidFill>
                <a:latin typeface="Myriad Pro" charset="0"/>
                <a:ea typeface="Myriad Pro" charset="0"/>
                <a:cs typeface="Myriad Pro" charset="0"/>
              </a:rPr>
              <a:t>Fig. 6 </a:t>
            </a:r>
            <a:r>
              <a:rPr lang="en-GB" sz="1200" dirty="0" smtClean="0">
                <a:solidFill>
                  <a:srgbClr val="1F224E"/>
                </a:solidFill>
                <a:latin typeface="Myriad Pro" charset="0"/>
                <a:ea typeface="Myriad Pro" charset="0"/>
                <a:cs typeface="Myriad Pro" charset="0"/>
              </a:rPr>
              <a:t>the combination of energy sources used to generate electricity for 1500 homes. It also acknowledges that students may suggest a range of sustainable management strategies and that UK national energy strategies influence local scale strategies too.</a:t>
            </a:r>
            <a:endParaRPr lang="en-GB" sz="1200" dirty="0">
              <a:solidFill>
                <a:srgbClr val="1F224E"/>
              </a:solidFill>
              <a:latin typeface="Myriad Pro" charset="0"/>
              <a:ea typeface="Myriad Pro" charset="0"/>
              <a:cs typeface="Myriad Pro" charset="0"/>
            </a:endParaRPr>
          </a:p>
          <a:p>
            <a:endParaRPr lang="en-GB" dirty="0">
              <a:latin typeface="Myriad Pro"/>
            </a:endParaRPr>
          </a:p>
        </p:txBody>
      </p:sp>
      <p:sp>
        <p:nvSpPr>
          <p:cNvPr id="4" name="TextBox 3"/>
          <p:cNvSpPr txBox="1"/>
          <p:nvPr/>
        </p:nvSpPr>
        <p:spPr>
          <a:xfrm>
            <a:off x="360312" y="1868772"/>
            <a:ext cx="5408115" cy="3970318"/>
          </a:xfrm>
          <a:prstGeom prst="rect">
            <a:avLst/>
          </a:prstGeom>
          <a:solidFill>
            <a:srgbClr val="ECECEC"/>
          </a:solidFill>
          <a:ln>
            <a:solidFill>
              <a:schemeClr val="tx1"/>
            </a:solidFill>
          </a:ln>
        </p:spPr>
        <p:txBody>
          <a:bodyPr wrap="square" rtlCol="0">
            <a:spAutoFit/>
          </a:bodyPr>
          <a:lstStyle/>
          <a:p>
            <a:r>
              <a:rPr lang="en-GB" sz="1200" dirty="0">
                <a:solidFill>
                  <a:srgbClr val="1F224E"/>
                </a:solidFill>
                <a:latin typeface="Myriad Pro" charset="0"/>
                <a:ea typeface="Myriad Pro" charset="0"/>
                <a:cs typeface="Myriad Pro" charset="0"/>
              </a:rPr>
              <a:t>Examples of </a:t>
            </a:r>
            <a:r>
              <a:rPr lang="en-GB" sz="1200" b="1" dirty="0">
                <a:solidFill>
                  <a:srgbClr val="1F224E"/>
                </a:solidFill>
                <a:latin typeface="Myriad Pro" charset="0"/>
                <a:ea typeface="Myriad Pro" charset="0"/>
                <a:cs typeface="Myriad Pro" charset="0"/>
              </a:rPr>
              <a:t>well-developed</a:t>
            </a:r>
            <a:r>
              <a:rPr lang="en-GB" sz="1200" dirty="0">
                <a:solidFill>
                  <a:srgbClr val="1F224E"/>
                </a:solidFill>
                <a:latin typeface="Myriad Pro" charset="0"/>
                <a:ea typeface="Myriad Pro" charset="0"/>
                <a:cs typeface="Myriad Pro" charset="0"/>
              </a:rPr>
              <a:t> ideas:</a:t>
            </a:r>
          </a:p>
          <a:p>
            <a:r>
              <a:rPr lang="en-US" sz="1200" dirty="0">
                <a:solidFill>
                  <a:srgbClr val="FF0000"/>
                </a:solidFill>
                <a:latin typeface="Myriad Pro" charset="0"/>
                <a:ea typeface="Myriad Pro" charset="0"/>
                <a:cs typeface="Myriad Pro" charset="0"/>
              </a:rPr>
              <a:t>Local sustainable management plans are required to meet national targets </a:t>
            </a:r>
            <a:r>
              <a:rPr lang="en-US" sz="1200" dirty="0">
                <a:solidFill>
                  <a:schemeClr val="accent6"/>
                </a:solidFill>
                <a:latin typeface="Myriad Pro" charset="0"/>
                <a:ea typeface="Myriad Pro" charset="0"/>
                <a:cs typeface="Myriad Pro" charset="0"/>
              </a:rPr>
              <a:t>and this helps to show their success in reducing carbon emissions. </a:t>
            </a:r>
            <a:r>
              <a:rPr lang="en-US" sz="1200" dirty="0">
                <a:solidFill>
                  <a:srgbClr val="FF0000"/>
                </a:solidFill>
                <a:latin typeface="Myriad Pro" charset="0"/>
                <a:ea typeface="Myriad Pro" charset="0"/>
                <a:cs typeface="Myriad Pro" charset="0"/>
              </a:rPr>
              <a:t>For example in Cambridge the local government is attempting to manage energy  sustainably through investments in energy efficiency and renewable / low carbon energy projects </a:t>
            </a:r>
            <a:r>
              <a:rPr lang="en-US" sz="1200" dirty="0">
                <a:solidFill>
                  <a:schemeClr val="accent6"/>
                </a:solidFill>
                <a:latin typeface="Myriad Pro" charset="0"/>
                <a:ea typeface="Myriad Pro" charset="0"/>
                <a:cs typeface="Myriad Pro" charset="0"/>
              </a:rPr>
              <a:t>to meet national targets.</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For example, when building new homes there is an aim to be ‘zero carbon’ through insulation to reduce heat loss and solar panels are used to generate electricity.</a:t>
            </a:r>
            <a:r>
              <a:rPr lang="en-US" sz="1200" dirty="0">
                <a:solidFill>
                  <a:srgbClr val="1F224E"/>
                </a:solidFill>
                <a:latin typeface="Myriad Pro" charset="0"/>
                <a:ea typeface="Myriad Pro" charset="0"/>
                <a:cs typeface="Myriad Pro" charset="0"/>
              </a:rPr>
              <a:t> </a:t>
            </a:r>
            <a:r>
              <a:rPr lang="en-US" sz="1200" dirty="0">
                <a:solidFill>
                  <a:schemeClr val="accent6"/>
                </a:solidFill>
                <a:latin typeface="Myriad Pro" charset="0"/>
                <a:ea typeface="Myriad Pro" charset="0"/>
                <a:cs typeface="Myriad Pro" charset="0"/>
              </a:rPr>
              <a:t>Residents have reported a reduction in bills through the energy savings and </a:t>
            </a:r>
            <a:r>
              <a:rPr lang="en-US" sz="1200" dirty="0" smtClean="0">
                <a:solidFill>
                  <a:schemeClr val="accent6"/>
                </a:solidFill>
                <a:latin typeface="Myriad Pro" charset="0"/>
                <a:ea typeface="Myriad Pro" charset="0"/>
                <a:cs typeface="Myriad Pro" charset="0"/>
              </a:rPr>
              <a:t>therefore </a:t>
            </a:r>
            <a:r>
              <a:rPr lang="en-US" sz="1200" dirty="0">
                <a:solidFill>
                  <a:schemeClr val="accent6"/>
                </a:solidFill>
                <a:latin typeface="Myriad Pro" charset="0"/>
                <a:ea typeface="Myriad Pro" charset="0"/>
                <a:cs typeface="Myriad Pro" charset="0"/>
              </a:rPr>
              <a:t>this can be said to be a success.</a:t>
            </a:r>
            <a:endParaRPr lang="en-GB" sz="1200" dirty="0">
              <a:solidFill>
                <a:schemeClr val="accent6"/>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00B0F0"/>
                </a:solidFill>
                <a:latin typeface="Myriad Pro" charset="0"/>
                <a:ea typeface="Myriad Pro" charset="0"/>
                <a:cs typeface="Myriad Pro" charset="0"/>
              </a:rPr>
              <a:t>Figs 5 and 6 show how renewable and alternative energies can supply energy. Fig 5 shows that the largest wind turbine offsets 1400 times more carbon than a 1kW wind turbine which would power one home.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Cambridge’s County Council has also used strategies to increase renewable energy sources through wind farms and solar technologies as well as community energy networks for the heating of buildings.</a:t>
            </a:r>
            <a:r>
              <a:rPr lang="en-US" sz="1200" dirty="0">
                <a:solidFill>
                  <a:srgbClr val="1F224E"/>
                </a:solidFill>
                <a:latin typeface="Myriad Pro" charset="0"/>
                <a:ea typeface="Myriad Pro" charset="0"/>
                <a:cs typeface="Myriad Pro" charset="0"/>
              </a:rPr>
              <a:t> </a:t>
            </a:r>
            <a:r>
              <a:rPr lang="en-US" sz="1200" dirty="0">
                <a:solidFill>
                  <a:srgbClr val="00B0F0"/>
                </a:solidFill>
                <a:latin typeface="Myriad Pro" charset="0"/>
                <a:ea typeface="Myriad Pro" charset="0"/>
                <a:cs typeface="Myriad Pro" charset="0"/>
              </a:rPr>
              <a:t>Fig. 6 shows a hybrid energy system where a combination of energy sources providing both heat and power largely from biomass supplies for 1500 homes. It is small scale but still produces double the amount of energy and heat needed and can be sold back to the national grid or recycled</a:t>
            </a:r>
            <a:r>
              <a:rPr lang="en-US" sz="1200" dirty="0" smtClean="0">
                <a:solidFill>
                  <a:srgbClr val="00B0F0"/>
                </a:solidFill>
                <a:latin typeface="Myriad Pro" charset="0"/>
                <a:ea typeface="Myriad Pro" charset="0"/>
                <a:cs typeface="Myriad Pro" charset="0"/>
              </a:rPr>
              <a:t>.</a:t>
            </a:r>
          </a:p>
        </p:txBody>
      </p:sp>
      <p:sp>
        <p:nvSpPr>
          <p:cNvPr id="5" name="TextBox 4"/>
          <p:cNvSpPr txBox="1"/>
          <p:nvPr/>
        </p:nvSpPr>
        <p:spPr>
          <a:xfrm>
            <a:off x="6012160" y="2446715"/>
            <a:ext cx="2750765" cy="2382191"/>
          </a:xfrm>
          <a:prstGeom prst="rect">
            <a:avLst/>
          </a:prstGeom>
          <a:noFill/>
        </p:spPr>
        <p:txBody>
          <a:bodyPr wrap="square" rtlCol="0">
            <a:spAutoFit/>
          </a:bodyPr>
          <a:lstStyle/>
          <a:p>
            <a:r>
              <a:rPr lang="en-GB" sz="1200" dirty="0">
                <a:solidFill>
                  <a:srgbClr val="1F224E"/>
                </a:solidFill>
                <a:latin typeface="Myriad Pro" charset="0"/>
                <a:ea typeface="Myriad Pro" charset="0"/>
                <a:cs typeface="Myriad Pro" charset="0"/>
              </a:rPr>
              <a:t>This </a:t>
            </a:r>
            <a:r>
              <a:rPr lang="en-GB" sz="1200" b="1" dirty="0">
                <a:solidFill>
                  <a:srgbClr val="1F224E"/>
                </a:solidFill>
                <a:latin typeface="Myriad Pro" charset="0"/>
                <a:ea typeface="Myriad Pro" charset="0"/>
                <a:cs typeface="Myriad Pro" charset="0"/>
              </a:rPr>
              <a:t>well-developed</a:t>
            </a:r>
            <a:r>
              <a:rPr lang="en-GB" sz="1200" dirty="0">
                <a:solidFill>
                  <a:srgbClr val="1F224E"/>
                </a:solidFill>
                <a:latin typeface="Myriad Pro" charset="0"/>
                <a:ea typeface="Myriad Pro" charset="0"/>
                <a:cs typeface="Myriad Pro" charset="0"/>
              </a:rPr>
              <a:t> idea </a:t>
            </a:r>
            <a:r>
              <a:rPr lang="en-GB" sz="1200" dirty="0" smtClean="0">
                <a:solidFill>
                  <a:srgbClr val="1F224E"/>
                </a:solidFill>
                <a:latin typeface="Myriad Pro" charset="0"/>
                <a:ea typeface="Myriad Pro" charset="0"/>
                <a:cs typeface="Myriad Pro" charset="0"/>
              </a:rPr>
              <a:t>integrates </a:t>
            </a:r>
            <a:r>
              <a:rPr lang="en-GB" sz="1200" dirty="0" smtClean="0">
                <a:solidFill>
                  <a:srgbClr val="FF0000"/>
                </a:solidFill>
                <a:latin typeface="Myriad Pro" charset="0"/>
                <a:ea typeface="Myriad Pro" charset="0"/>
                <a:cs typeface="Myriad Pro" charset="0"/>
              </a:rPr>
              <a:t>knowledge</a:t>
            </a:r>
            <a:r>
              <a:rPr lang="en-GB" sz="1200" dirty="0" smtClean="0">
                <a:solidFill>
                  <a:srgbClr val="1F224E"/>
                </a:solidFill>
                <a:latin typeface="Myriad Pro" charset="0"/>
                <a:ea typeface="Myriad Pro" charset="0"/>
                <a:cs typeface="Myriad Pro" charset="0"/>
              </a:rPr>
              <a:t>, </a:t>
            </a:r>
            <a:r>
              <a:rPr lang="en-GB" sz="1200" dirty="0" smtClean="0">
                <a:solidFill>
                  <a:schemeClr val="accent6"/>
                </a:solidFill>
                <a:latin typeface="Myriad Pro" charset="0"/>
                <a:ea typeface="Myriad Pro" charset="0"/>
                <a:cs typeface="Myriad Pro" charset="0"/>
              </a:rPr>
              <a:t>understanding</a:t>
            </a:r>
            <a:r>
              <a:rPr lang="en-GB" sz="1200" dirty="0" smtClean="0">
                <a:solidFill>
                  <a:srgbClr val="1F224E"/>
                </a:solidFill>
                <a:latin typeface="Myriad Pro" charset="0"/>
                <a:ea typeface="Myriad Pro" charset="0"/>
                <a:cs typeface="Myriad Pro" charset="0"/>
              </a:rPr>
              <a:t> and </a:t>
            </a:r>
            <a:r>
              <a:rPr lang="en-GB" sz="1200" dirty="0" smtClean="0">
                <a:solidFill>
                  <a:srgbClr val="00B0F0"/>
                </a:solidFill>
                <a:latin typeface="Myriad Pro" charset="0"/>
                <a:ea typeface="Myriad Pro" charset="0"/>
                <a:cs typeface="Myriad Pro" charset="0"/>
              </a:rPr>
              <a:t>application of the knowledge and understanding </a:t>
            </a:r>
            <a:r>
              <a:rPr lang="en-GB" sz="1200" dirty="0" smtClean="0">
                <a:solidFill>
                  <a:srgbClr val="1F224E"/>
                </a:solidFill>
                <a:latin typeface="Myriad Pro" charset="0"/>
                <a:ea typeface="Myriad Pro" charset="0"/>
                <a:cs typeface="Myriad Pro" charset="0"/>
              </a:rPr>
              <a:t>of </a:t>
            </a:r>
            <a:r>
              <a:rPr lang="en-GB" sz="1200" b="1" dirty="0" smtClean="0">
                <a:solidFill>
                  <a:srgbClr val="1F224E"/>
                </a:solidFill>
                <a:latin typeface="Myriad Pro" charset="0"/>
                <a:ea typeface="Myriad Pro" charset="0"/>
                <a:cs typeface="Myriad Pro" charset="0"/>
              </a:rPr>
              <a:t>Figs 5</a:t>
            </a:r>
            <a:r>
              <a:rPr lang="en-GB" sz="1200" dirty="0" smtClean="0">
                <a:solidFill>
                  <a:srgbClr val="1F224E"/>
                </a:solidFill>
                <a:latin typeface="Myriad Pro" charset="0"/>
                <a:ea typeface="Myriad Pro" charset="0"/>
                <a:cs typeface="Myriad Pro" charset="0"/>
              </a:rPr>
              <a:t> </a:t>
            </a:r>
            <a:r>
              <a:rPr lang="en-GB" sz="1200" b="1" dirty="0" smtClean="0">
                <a:solidFill>
                  <a:srgbClr val="1F224E"/>
                </a:solidFill>
                <a:latin typeface="Myriad Pro" charset="0"/>
                <a:ea typeface="Myriad Pro" charset="0"/>
                <a:cs typeface="Myriad Pro" charset="0"/>
              </a:rPr>
              <a:t>and 6</a:t>
            </a:r>
            <a:r>
              <a:rPr lang="en-GB" sz="1200" dirty="0" smtClean="0">
                <a:solidFill>
                  <a:srgbClr val="1F224E"/>
                </a:solidFill>
                <a:latin typeface="Myriad Pro" charset="0"/>
                <a:ea typeface="Myriad Pro" charset="0"/>
                <a:cs typeface="Myriad Pro" charset="0"/>
              </a:rPr>
              <a:t> to help assess </a:t>
            </a:r>
            <a:r>
              <a:rPr lang="en-US" sz="1200" dirty="0">
                <a:solidFill>
                  <a:srgbClr val="1F224E"/>
                </a:solidFill>
                <a:latin typeface="Myriad Pro" charset="0"/>
                <a:ea typeface="Myriad Pro" charset="0"/>
                <a:cs typeface="Myriad Pro" charset="0"/>
              </a:rPr>
              <a:t>whether the sustainable management of energy has been successful at a local scale.</a:t>
            </a:r>
            <a:endParaRPr lang="en-GB" sz="1200" dirty="0">
              <a:solidFill>
                <a:srgbClr val="1F224E"/>
              </a:solidFill>
              <a:latin typeface="Myriad Pro" charset="0"/>
              <a:ea typeface="Myriad Pro" charset="0"/>
              <a:cs typeface="Myriad Pro" charset="0"/>
            </a:endParaRPr>
          </a:p>
          <a:p>
            <a:pPr>
              <a:spcBef>
                <a:spcPct val="20000"/>
              </a:spcBef>
            </a:pPr>
            <a:endParaRPr lang="en-GB" sz="1200" dirty="0" smtClean="0">
              <a:solidFill>
                <a:srgbClr val="1F224E"/>
              </a:solidFill>
              <a:latin typeface="Myriad Pro" charset="0"/>
              <a:ea typeface="Myriad Pro" charset="0"/>
              <a:cs typeface="Myriad Pro" charset="0"/>
            </a:endParaRPr>
          </a:p>
          <a:p>
            <a:pPr>
              <a:spcBef>
                <a:spcPct val="20000"/>
              </a:spcBef>
            </a:pPr>
            <a:r>
              <a:rPr lang="en-GB" sz="1200" dirty="0" smtClean="0">
                <a:solidFill>
                  <a:srgbClr val="1F224E"/>
                </a:solidFill>
                <a:latin typeface="Myriad Pro" charset="0"/>
                <a:ea typeface="Myriad Pro" charset="0"/>
                <a:cs typeface="Myriad Pro" charset="0"/>
              </a:rPr>
              <a:t>There is a range of recalled information and resource material included as well as mention of how it relates to ‘success’.</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38196962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07"/>
          <p:cNvSpPr txBox="1">
            <a:spLocks noChangeArrowheads="1"/>
          </p:cNvSpPr>
          <p:nvPr/>
        </p:nvSpPr>
        <p:spPr bwMode="auto">
          <a:xfrm>
            <a:off x="1447165" y="3212976"/>
            <a:ext cx="6281420" cy="124968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285"/>
              </a:spcAft>
              <a:tabLst>
                <a:tab pos="2865755" algn="ctr"/>
                <a:tab pos="5731510" algn="r"/>
              </a:tabLst>
            </a:pPr>
            <a:r>
              <a:rPr lang="en-GB" sz="800" dirty="0">
                <a:solidFill>
                  <a:prstClr val="black"/>
                </a:solidFill>
                <a:latin typeface="Arial"/>
                <a:ea typeface="Calibri"/>
                <a:cs typeface="Arial"/>
              </a:rPr>
              <a:t>We’d like to know your view on the resources we produce. By clicking on ‘</a:t>
            </a:r>
            <a:r>
              <a:rPr lang="en-GB" sz="800" u="sng" dirty="0">
                <a:solidFill>
                  <a:srgbClr val="0000FF"/>
                </a:solidFill>
                <a:latin typeface="Arial"/>
                <a:ea typeface="Calibri"/>
                <a:cs typeface="Arial"/>
                <a:hlinkClick r:id="rId2"/>
              </a:rPr>
              <a:t>Like</a:t>
            </a:r>
            <a:r>
              <a:rPr lang="en-GB" sz="800" dirty="0">
                <a:solidFill>
                  <a:prstClr val="black"/>
                </a:solidFill>
                <a:latin typeface="Arial"/>
                <a:ea typeface="Calibri"/>
                <a:cs typeface="Arial"/>
              </a:rPr>
              <a:t>’ or ‘</a:t>
            </a:r>
            <a:r>
              <a:rPr lang="en-GB" sz="800" u="sng" dirty="0">
                <a:solidFill>
                  <a:srgbClr val="0000FF"/>
                </a:solidFill>
                <a:latin typeface="Arial"/>
                <a:ea typeface="Calibri"/>
                <a:cs typeface="Arial"/>
                <a:hlinkClick r:id="rId3"/>
              </a:rPr>
              <a:t>Dislike</a:t>
            </a:r>
            <a:r>
              <a:rPr lang="en-GB" sz="800" dirty="0">
                <a:solidFill>
                  <a:prstClr val="black"/>
                </a:solidFill>
                <a:latin typeface="Arial"/>
                <a:ea typeface="Calibri"/>
                <a:cs typeface="Arial"/>
              </a:rPr>
              <a:t>’ you can help us to ensure that our resources work for you. When the email template pops up please add additional comments if you wish and then just click ‘Send’. Thank you.</a:t>
            </a:r>
            <a:endParaRPr lang="en-GB" sz="1100" dirty="0">
              <a:solidFill>
                <a:prstClr val="black"/>
              </a:solidFill>
              <a:latin typeface="Arial"/>
              <a:ea typeface="Calibri"/>
              <a:cs typeface="Times New Roman"/>
            </a:endParaRPr>
          </a:p>
          <a:p>
            <a:pPr fontAlgn="ctr">
              <a:lnSpc>
                <a:spcPct val="120000"/>
              </a:lnSpc>
              <a:spcAft>
                <a:spcPts val="285"/>
              </a:spcAft>
            </a:pPr>
            <a:r>
              <a:rPr lang="en-GB" sz="800" dirty="0">
                <a:solidFill>
                  <a:srgbClr val="000000"/>
                </a:solidFill>
                <a:latin typeface="Arial"/>
                <a:ea typeface="Calibri"/>
                <a:cs typeface="Times New Roman"/>
              </a:rPr>
              <a:t>Whether you already offer OCR qualifications, are new to OCR, or are considering switching from your current provider/awarding organisation, you can request more information by completing the Expression of Interest form which can be found here: </a:t>
            </a:r>
            <a:r>
              <a:rPr lang="en-GB" sz="800" u="sng" dirty="0">
                <a:solidFill>
                  <a:srgbClr val="0000FF"/>
                </a:solidFill>
                <a:latin typeface="Arial"/>
                <a:ea typeface="Calibri"/>
                <a:cs typeface="Times New Roman"/>
                <a:hlinkClick r:id="rId4"/>
              </a:rPr>
              <a:t>www.ocr.org.uk/expression-of-interest</a:t>
            </a:r>
            <a:endParaRPr lang="en-GB" sz="1100" dirty="0">
              <a:solidFill>
                <a:prstClr val="black"/>
              </a:solidFill>
              <a:ea typeface="Calibri"/>
              <a:cs typeface="Times New Roman"/>
            </a:endParaRPr>
          </a:p>
          <a:p>
            <a:pPr fontAlgn="ctr">
              <a:lnSpc>
                <a:spcPct val="120000"/>
              </a:lnSpc>
              <a:spcAft>
                <a:spcPts val="285"/>
              </a:spcAft>
            </a:pPr>
            <a:r>
              <a:rPr lang="en-GB" sz="800" dirty="0">
                <a:solidFill>
                  <a:srgbClr val="000000"/>
                </a:solidFill>
                <a:latin typeface="Arial"/>
                <a:ea typeface="Calibri"/>
                <a:cs typeface="Times New Roman"/>
              </a:rPr>
              <a:t>Looking for a resource? There is now a quick and easy search tool to help find free resources for your qualification: </a:t>
            </a:r>
            <a:br>
              <a:rPr lang="en-GB" sz="800" dirty="0">
                <a:solidFill>
                  <a:srgbClr val="000000"/>
                </a:solidFill>
                <a:latin typeface="Arial"/>
                <a:ea typeface="Calibri"/>
                <a:cs typeface="Times New Roman"/>
              </a:rPr>
            </a:br>
            <a:r>
              <a:rPr lang="en-GB" sz="800" u="heavy" dirty="0">
                <a:solidFill>
                  <a:srgbClr val="000000"/>
                </a:solidFill>
                <a:latin typeface="Arial"/>
                <a:ea typeface="Calibri"/>
                <a:cs typeface="Times New Roman"/>
                <a:hlinkClick r:id="rId5"/>
              </a:rPr>
              <a:t>www.ocr.org.uk/i-want-to/find-resources/</a:t>
            </a:r>
            <a:endParaRPr lang="en-GB" sz="1100" dirty="0">
              <a:solidFill>
                <a:prstClr val="black"/>
              </a:solidFill>
              <a:ea typeface="Calibri"/>
              <a:cs typeface="Times New Roman"/>
            </a:endParaRPr>
          </a:p>
          <a:p>
            <a:pPr fontAlgn="ctr">
              <a:lnSpc>
                <a:spcPct val="120000"/>
              </a:lnSpc>
              <a:spcAft>
                <a:spcPts val="285"/>
              </a:spcAft>
            </a:pPr>
            <a:r>
              <a:rPr lang="en-GB" sz="800" dirty="0">
                <a:solidFill>
                  <a:srgbClr val="0000FF"/>
                </a:solidFill>
                <a:ea typeface="Calibri"/>
                <a:cs typeface="Arial"/>
              </a:rPr>
              <a:t> </a:t>
            </a:r>
            <a:endParaRPr lang="en-GB" sz="1100" dirty="0">
              <a:solidFill>
                <a:prstClr val="black"/>
              </a:solidFill>
              <a:ea typeface="Calibri"/>
              <a:cs typeface="Times New Roman"/>
            </a:endParaRPr>
          </a:p>
        </p:txBody>
      </p:sp>
      <p:sp>
        <p:nvSpPr>
          <p:cNvPr id="3" name="Rounded Rectangle 2" descr="Title: OCR Resources: the small print - Description: OCR Resources: the small print&#10;OCR’s resources are provided to support the teaching of OCR specifications, but in no way constitute an endorsed teaching method that is required by the Board, and the decision to use them lies with the individual teacher.   Whilst every effort is made to ensure the accuracy of the content, OCR cannot be held responsible for any errors or omissions within these resources. &#10;© OCR 2014 - This resource may be freely copied and distributed, as long as the OCR logo and this message remain intact and OCR is acknowledged as the originator of this work.&#10;&#10;OCR acknowledges the use of the following content:&#10;Maths and English icons: Air0ne/Shutterstock.con"/>
          <p:cNvSpPr>
            <a:spLocks noChangeArrowheads="1"/>
          </p:cNvSpPr>
          <p:nvPr/>
        </p:nvSpPr>
        <p:spPr bwMode="auto">
          <a:xfrm>
            <a:off x="1367155" y="4430906"/>
            <a:ext cx="6409690" cy="1189355"/>
          </a:xfrm>
          <a:prstGeom prst="roundRect">
            <a:avLst>
              <a:gd name="adj" fmla="val 16667"/>
            </a:avLst>
          </a:prstGeom>
          <a:solidFill>
            <a:srgbClr val="D8D8D8"/>
          </a:solidFill>
          <a:ln>
            <a:noFill/>
          </a:ln>
          <a:extLst>
            <a:ext uri="{91240B29-F687-4F45-9708-019B960494DF}">
              <a14:hiddenLine xmlns:a14="http://schemas.microsoft.com/office/drawing/2010/main" w="25400">
                <a:solidFill>
                  <a:srgbClr val="000000"/>
                </a:solidFill>
                <a:round/>
                <a:headEnd/>
                <a:tailEnd/>
              </a14:hiddenLine>
            </a:ext>
          </a:extLst>
        </p:spPr>
        <p:txBody>
          <a:bodyPr rot="0" vert="horz" wrap="square" lIns="91440" tIns="45720" rIns="91440" bIns="45720" anchor="ctr" anchorCtr="0" upright="1">
            <a:noAutofit/>
          </a:bodyPr>
          <a:lstStyle/>
          <a:p>
            <a:pPr>
              <a:lnSpc>
                <a:spcPct val="150000"/>
              </a:lnSpc>
            </a:pPr>
            <a:r>
              <a:rPr lang="en-GB" sz="800" b="1" dirty="0">
                <a:solidFill>
                  <a:srgbClr val="000000"/>
                </a:solidFill>
                <a:latin typeface="Arial"/>
                <a:ea typeface="Calibri"/>
                <a:cs typeface="Times New Roman"/>
              </a:rPr>
              <a:t>OCR Resources</a:t>
            </a:r>
            <a:r>
              <a:rPr lang="en-GB" sz="800" dirty="0">
                <a:solidFill>
                  <a:srgbClr val="000000"/>
                </a:solidFill>
                <a:latin typeface="Arial"/>
                <a:ea typeface="Calibri"/>
                <a:cs typeface="Times New Roman"/>
              </a:rPr>
              <a:t>:</a:t>
            </a:r>
            <a:r>
              <a:rPr lang="en-GB" sz="800" dirty="0">
                <a:solidFill>
                  <a:srgbClr val="000000"/>
                </a:solidFill>
                <a:ea typeface="Calibri"/>
                <a:cs typeface="Arial"/>
              </a:rPr>
              <a:t> </a:t>
            </a:r>
            <a:r>
              <a:rPr lang="en-GB" sz="800" i="1" dirty="0">
                <a:solidFill>
                  <a:srgbClr val="000000"/>
                </a:solidFill>
                <a:latin typeface="Arial"/>
                <a:ea typeface="Calibri"/>
                <a:cs typeface="Times New Roman"/>
              </a:rPr>
              <a:t>the small print</a:t>
            </a:r>
            <a:r>
              <a:rPr lang="en-GB" sz="800" i="1" dirty="0">
                <a:solidFill>
                  <a:srgbClr val="000000"/>
                </a:solidFill>
                <a:ea typeface="Calibri"/>
                <a:cs typeface="Arial"/>
              </a:rPr>
              <a:t/>
            </a:r>
            <a:br>
              <a:rPr lang="en-GB" sz="800" i="1" dirty="0">
                <a:solidFill>
                  <a:srgbClr val="000000"/>
                </a:solidFill>
                <a:ea typeface="Calibri"/>
                <a:cs typeface="Arial"/>
              </a:rPr>
            </a:br>
            <a:r>
              <a:rPr lang="en-GB" sz="600" dirty="0">
                <a:solidFill>
                  <a:srgbClr val="000000"/>
                </a:solidFill>
                <a:latin typeface="Arial"/>
                <a:ea typeface="Calibri"/>
                <a:cs typeface="Times New Roman"/>
              </a:rPr>
              <a:t>OCR’s </a:t>
            </a:r>
            <a:r>
              <a:rPr lang="en-GB" sz="600" dirty="0">
                <a:solidFill>
                  <a:srgbClr val="000000"/>
                </a:solidFill>
                <a:latin typeface="Arial"/>
                <a:ea typeface="Calibri"/>
                <a:cs typeface="Arial"/>
              </a:rPr>
              <a:t>resources</a:t>
            </a:r>
            <a:r>
              <a:rPr lang="en-GB" sz="600" dirty="0">
                <a:solidFill>
                  <a:srgbClr val="000000"/>
                </a:solidFill>
                <a:latin typeface="Arial"/>
                <a:ea typeface="Calibri"/>
                <a:cs typeface="Times New Roman"/>
              </a:rPr>
              <a:t> are provided to support the delivery of OCR qualifications, but in no way constitute an endorsed teaching method that is required by the Board, and the decision to use them lies with the individual teacher.   Whilst every effort is made to ensure the accuracy of the content, OCR cannot be held responsible for any errors or omissions within these resources. </a:t>
            </a:r>
            <a:br>
              <a:rPr lang="en-GB" sz="600" dirty="0">
                <a:solidFill>
                  <a:srgbClr val="000000"/>
                </a:solidFill>
                <a:latin typeface="Arial"/>
                <a:ea typeface="Calibri"/>
                <a:cs typeface="Times New Roman"/>
              </a:rPr>
            </a:br>
            <a:r>
              <a:rPr lang="en-GB" sz="600" dirty="0">
                <a:solidFill>
                  <a:srgbClr val="000000"/>
                </a:solidFill>
                <a:latin typeface="Arial"/>
                <a:ea typeface="Calibri"/>
                <a:cs typeface="Times New Roman"/>
              </a:rPr>
              <a:t>© OCR </a:t>
            </a:r>
            <a:r>
              <a:rPr lang="en-GB" sz="600" dirty="0" smtClean="0">
                <a:solidFill>
                  <a:srgbClr val="000000"/>
                </a:solidFill>
                <a:latin typeface="Arial"/>
                <a:ea typeface="Calibri"/>
                <a:cs typeface="Times New Roman"/>
              </a:rPr>
              <a:t>2017 </a:t>
            </a:r>
            <a:r>
              <a:rPr lang="en-GB" sz="600" dirty="0">
                <a:solidFill>
                  <a:srgbClr val="000000"/>
                </a:solidFill>
                <a:latin typeface="Arial"/>
                <a:ea typeface="Calibri"/>
                <a:cs typeface="Times New Roman"/>
              </a:rPr>
              <a:t>- This resource may be freely copied and distributed, as long as the OCR logo and this message remain intact and OCR is acknowledged as the originator of this work.</a:t>
            </a:r>
            <a:endParaRPr lang="en-GB" sz="1100" dirty="0">
              <a:solidFill>
                <a:prstClr val="black"/>
              </a:solidFill>
              <a:ea typeface="Calibri"/>
              <a:cs typeface="Times New Roman"/>
            </a:endParaRPr>
          </a:p>
          <a:p>
            <a:pPr>
              <a:lnSpc>
                <a:spcPct val="150000"/>
              </a:lnSpc>
            </a:pPr>
            <a:r>
              <a:rPr lang="en-GB" sz="600" dirty="0">
                <a:solidFill>
                  <a:srgbClr val="000000"/>
                </a:solidFill>
                <a:latin typeface="Arial"/>
                <a:ea typeface="Calibri"/>
                <a:cs typeface="Times New Roman"/>
              </a:rPr>
              <a:t>OCR acknowledges the use of the following content: n/a</a:t>
            </a:r>
            <a:endParaRPr lang="en-GB" sz="1100" dirty="0">
              <a:solidFill>
                <a:prstClr val="black"/>
              </a:solidFill>
              <a:ea typeface="Calibri"/>
              <a:cs typeface="Times New Roman"/>
            </a:endParaRPr>
          </a:p>
          <a:p>
            <a:pPr marR="71755" fontAlgn="ctr">
              <a:lnSpc>
                <a:spcPct val="120000"/>
              </a:lnSpc>
            </a:pPr>
            <a:r>
              <a:rPr lang="en-GB" sz="600" dirty="0">
                <a:solidFill>
                  <a:srgbClr val="000000"/>
                </a:solidFill>
                <a:latin typeface="Arial"/>
                <a:ea typeface="Calibri"/>
                <a:cs typeface="Times New Roman"/>
              </a:rPr>
              <a:t>Please get in touch if you want to discuss the accessibility of resources we offer to support delivery of our qualifications: </a:t>
            </a:r>
            <a:r>
              <a:rPr lang="en-GB" sz="600" u="sng" dirty="0">
                <a:solidFill>
                  <a:srgbClr val="0000FF"/>
                </a:solidFill>
                <a:latin typeface="Arial"/>
                <a:ea typeface="Calibri"/>
                <a:cs typeface="Times New Roman"/>
                <a:hlinkClick r:id="rId6"/>
              </a:rPr>
              <a:t>resources.feedback@ocr.org.uk</a:t>
            </a:r>
            <a:endParaRPr lang="en-GB" sz="1100" dirty="0">
              <a:solidFill>
                <a:prstClr val="black"/>
              </a:solidFill>
              <a:ea typeface="Calibri"/>
              <a:cs typeface="Times New Roman"/>
            </a:endParaRPr>
          </a:p>
        </p:txBody>
      </p:sp>
    </p:spTree>
    <p:extLst>
      <p:ext uri="{BB962C8B-B14F-4D97-AF65-F5344CB8AC3E}">
        <p14:creationId xmlns:p14="http://schemas.microsoft.com/office/powerpoint/2010/main" val="3045074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1484784"/>
            <a:ext cx="7704856" cy="3490186"/>
          </a:xfrm>
          <a:prstGeom prst="rect">
            <a:avLst/>
          </a:prstGeom>
          <a:noFill/>
        </p:spPr>
        <p:txBody>
          <a:bodyPr wrap="square" rtlCol="0">
            <a:spAutoFit/>
          </a:bodyPr>
          <a:lstStyle/>
          <a:p>
            <a:pPr>
              <a:spcBef>
                <a:spcPct val="20000"/>
              </a:spcBef>
            </a:pPr>
            <a:r>
              <a:rPr lang="en-GB" sz="1600" dirty="0">
                <a:solidFill>
                  <a:srgbClr val="1F224E"/>
                </a:solidFill>
                <a:latin typeface="Myriad Pro" charset="0"/>
                <a:ea typeface="Myriad Pro" charset="0"/>
                <a:cs typeface="Myriad Pro" charset="0"/>
              </a:rPr>
              <a:t>The exam will be 60 marks (3 of which are for </a:t>
            </a:r>
            <a:r>
              <a:rPr lang="en-GB" sz="1600" dirty="0" err="1">
                <a:solidFill>
                  <a:srgbClr val="1F224E"/>
                </a:solidFill>
                <a:latin typeface="Myriad Pro" charset="0"/>
                <a:ea typeface="Myriad Pro" charset="0"/>
                <a:cs typeface="Myriad Pro" charset="0"/>
              </a:rPr>
              <a:t>SPaG</a:t>
            </a:r>
            <a:r>
              <a:rPr lang="en-GB" sz="1600" dirty="0">
                <a:solidFill>
                  <a:srgbClr val="1F224E"/>
                </a:solidFill>
                <a:latin typeface="Myriad Pro" charset="0"/>
                <a:ea typeface="Myriad Pro" charset="0"/>
                <a:cs typeface="Myriad Pro" charset="0"/>
              </a:rPr>
              <a:t>) and there is 1 hour to complete the exam (a minute per mark).</a:t>
            </a:r>
          </a:p>
          <a:p>
            <a:pPr marL="342900" indent="-342900">
              <a:spcBef>
                <a:spcPct val="20000"/>
              </a:spcBef>
              <a:buFont typeface="Arial" panose="020B0604020202020204" pitchFamily="34" charset="0"/>
              <a:buChar char="•"/>
            </a:pPr>
            <a:endParaRPr lang="en-GB" sz="1600" dirty="0">
              <a:solidFill>
                <a:srgbClr val="1F224E"/>
              </a:solidFill>
              <a:latin typeface="Myriad Pro" charset="0"/>
              <a:ea typeface="Myriad Pro" charset="0"/>
              <a:cs typeface="Myriad Pro" charset="0"/>
            </a:endParaRPr>
          </a:p>
          <a:p>
            <a:pPr>
              <a:spcBef>
                <a:spcPct val="20000"/>
              </a:spcBef>
            </a:pPr>
            <a:r>
              <a:rPr lang="en-GB" sz="1600" dirty="0">
                <a:solidFill>
                  <a:srgbClr val="1F224E"/>
                </a:solidFill>
                <a:latin typeface="Myriad Pro" charset="0"/>
                <a:ea typeface="Myriad Pro" charset="0"/>
                <a:cs typeface="Myriad Pro" charset="0"/>
              </a:rPr>
              <a:t>The Assessment Objective breakdown for the overall paper is:</a:t>
            </a:r>
          </a:p>
          <a:p>
            <a:pPr marL="342900" indent="-342900">
              <a:spcBef>
                <a:spcPct val="20000"/>
              </a:spcBef>
              <a:buFont typeface="Arial" panose="020B0604020202020204" pitchFamily="34" charset="0"/>
              <a:buChar char="•"/>
            </a:pPr>
            <a:endParaRPr lang="en-GB" sz="1600" dirty="0">
              <a:solidFill>
                <a:srgbClr val="1F224E"/>
              </a:solidFill>
              <a:latin typeface="Myriad Pro" charset="0"/>
              <a:ea typeface="Myriad Pro" charset="0"/>
              <a:cs typeface="Myriad Pro" charset="0"/>
            </a:endParaRPr>
          </a:p>
          <a:p>
            <a:pPr marL="342900" indent="-342900">
              <a:spcBef>
                <a:spcPct val="20000"/>
              </a:spcBef>
              <a:buFont typeface="Arial" panose="020B0604020202020204" pitchFamily="34" charset="0"/>
              <a:buChar char="•"/>
            </a:pPr>
            <a:endParaRPr lang="en-GB" sz="1600" dirty="0">
              <a:solidFill>
                <a:srgbClr val="1F224E"/>
              </a:solidFill>
              <a:latin typeface="Myriad Pro" charset="0"/>
              <a:ea typeface="Myriad Pro" charset="0"/>
              <a:cs typeface="Myriad Pro" charset="0"/>
            </a:endParaRPr>
          </a:p>
          <a:p>
            <a:pPr marL="342900" indent="-342900">
              <a:spcBef>
                <a:spcPct val="20000"/>
              </a:spcBef>
              <a:buFont typeface="Arial" panose="020B0604020202020204" pitchFamily="34" charset="0"/>
              <a:buChar char="•"/>
            </a:pPr>
            <a:endParaRPr lang="en-GB" sz="1600" dirty="0">
              <a:solidFill>
                <a:srgbClr val="1F224E"/>
              </a:solidFill>
              <a:latin typeface="Myriad Pro" charset="0"/>
              <a:ea typeface="Myriad Pro" charset="0"/>
              <a:cs typeface="Myriad Pro" charset="0"/>
            </a:endParaRPr>
          </a:p>
          <a:p>
            <a:pPr marL="342900" indent="-342900">
              <a:spcBef>
                <a:spcPct val="20000"/>
              </a:spcBef>
              <a:buFont typeface="Arial" panose="020B0604020202020204" pitchFamily="34" charset="0"/>
              <a:buChar char="•"/>
            </a:pPr>
            <a:endParaRPr lang="en-GB" sz="1600" dirty="0">
              <a:solidFill>
                <a:srgbClr val="1F224E"/>
              </a:solidFill>
              <a:latin typeface="Myriad Pro" charset="0"/>
              <a:ea typeface="Myriad Pro" charset="0"/>
              <a:cs typeface="Myriad Pro" charset="0"/>
            </a:endParaRPr>
          </a:p>
          <a:p>
            <a:pPr>
              <a:spcBef>
                <a:spcPct val="20000"/>
              </a:spcBef>
            </a:pPr>
            <a:r>
              <a:rPr lang="en-GB" sz="1600" dirty="0">
                <a:solidFill>
                  <a:srgbClr val="1F224E"/>
                </a:solidFill>
                <a:latin typeface="Myriad Pro" charset="0"/>
                <a:ea typeface="Myriad Pro" charset="0"/>
                <a:cs typeface="Myriad Pro" charset="0"/>
              </a:rPr>
              <a:t>There are three sections within Living in the UK today, with multi-part questions on Landscapes of the UK, People of the UK and UK Environmental Challenges.</a:t>
            </a:r>
          </a:p>
          <a:p>
            <a:pPr marL="342900" indent="-342900">
              <a:spcBef>
                <a:spcPct val="20000"/>
              </a:spcBef>
              <a:buFont typeface="Arial" panose="020B0604020202020204" pitchFamily="34" charset="0"/>
              <a:buChar char="•"/>
            </a:pPr>
            <a:endParaRPr lang="en-GB" sz="1600" dirty="0">
              <a:solidFill>
                <a:srgbClr val="1F224E"/>
              </a:solidFill>
              <a:latin typeface="Myriad Pro" charset="0"/>
              <a:ea typeface="Myriad Pro" charset="0"/>
              <a:cs typeface="Myriad Pro" charset="0"/>
            </a:endParaRPr>
          </a:p>
          <a:p>
            <a:pPr>
              <a:spcBef>
                <a:spcPct val="20000"/>
              </a:spcBef>
            </a:pPr>
            <a:r>
              <a:rPr lang="en-GB" sz="1600" dirty="0">
                <a:solidFill>
                  <a:srgbClr val="1F224E"/>
                </a:solidFill>
                <a:latin typeface="Myriad Pro" charset="0"/>
                <a:ea typeface="Myriad Pro" charset="0"/>
                <a:cs typeface="Myriad Pro" charset="0"/>
              </a:rPr>
              <a:t>But let’s have a look at the assessment in more detail on the following slides.</a:t>
            </a:r>
          </a:p>
        </p:txBody>
      </p:sp>
      <p:graphicFrame>
        <p:nvGraphicFramePr>
          <p:cNvPr id="4" name="Table 3" title="Assessment Objective breakdown"/>
          <p:cNvGraphicFramePr>
            <a:graphicFrameLocks noGrp="1"/>
          </p:cNvGraphicFramePr>
          <p:nvPr>
            <p:extLst>
              <p:ext uri="{D42A27DB-BD31-4B8C-83A1-F6EECF244321}">
                <p14:modId xmlns:p14="http://schemas.microsoft.com/office/powerpoint/2010/main" val="832139142"/>
              </p:ext>
            </p:extLst>
          </p:nvPr>
        </p:nvGraphicFramePr>
        <p:xfrm>
          <a:off x="1115616" y="2708920"/>
          <a:ext cx="6408713" cy="889000"/>
        </p:xfrm>
        <a:graphic>
          <a:graphicData uri="http://schemas.openxmlformats.org/drawingml/2006/table">
            <a:tbl>
              <a:tblPr firstRow="1" bandRow="1">
                <a:tableStyleId>{5C22544A-7EE6-4342-B048-85BDC9FD1C3A}</a:tableStyleId>
              </a:tblPr>
              <a:tblGrid>
                <a:gridCol w="648073"/>
                <a:gridCol w="1152128"/>
                <a:gridCol w="1440160"/>
                <a:gridCol w="1152128"/>
                <a:gridCol w="720080"/>
                <a:gridCol w="720080"/>
                <a:gridCol w="576064"/>
              </a:tblGrid>
              <a:tr h="518160">
                <a:tc>
                  <a:txBody>
                    <a:bodyPr/>
                    <a:lstStyle/>
                    <a:p>
                      <a:pPr algn="ctr"/>
                      <a:endParaRPr lang="en-GB" sz="1400" dirty="0"/>
                    </a:p>
                  </a:txBody>
                  <a:tcPr>
                    <a:solidFill>
                      <a:schemeClr val="bg1">
                        <a:lumMod val="85000"/>
                      </a:schemeClr>
                    </a:solidFill>
                  </a:tcPr>
                </a:tc>
                <a:tc>
                  <a:txBody>
                    <a:bodyPr/>
                    <a:lstStyle/>
                    <a:p>
                      <a:pPr algn="ctr"/>
                      <a:r>
                        <a:rPr lang="en-GB" sz="1400" dirty="0" smtClean="0">
                          <a:solidFill>
                            <a:srgbClr val="FF0000"/>
                          </a:solidFill>
                        </a:rPr>
                        <a:t>AO1 </a:t>
                      </a:r>
                    </a:p>
                    <a:p>
                      <a:pPr algn="ctr"/>
                      <a:r>
                        <a:rPr lang="en-GB" sz="1400" dirty="0" smtClean="0">
                          <a:solidFill>
                            <a:srgbClr val="FF0000"/>
                          </a:solidFill>
                        </a:rPr>
                        <a:t>(Knowledge)</a:t>
                      </a:r>
                      <a:endParaRPr lang="en-GB" sz="1400" dirty="0">
                        <a:solidFill>
                          <a:srgbClr val="FF0000"/>
                        </a:solidFill>
                      </a:endParaRPr>
                    </a:p>
                  </a:txBody>
                  <a:tcPr>
                    <a:solidFill>
                      <a:schemeClr val="bg1">
                        <a:lumMod val="85000"/>
                      </a:schemeClr>
                    </a:solidFill>
                  </a:tcPr>
                </a:tc>
                <a:tc>
                  <a:txBody>
                    <a:bodyPr/>
                    <a:lstStyle/>
                    <a:p>
                      <a:pPr algn="ctr"/>
                      <a:r>
                        <a:rPr lang="en-GB" sz="1400" dirty="0" smtClean="0">
                          <a:solidFill>
                            <a:schemeClr val="accent6"/>
                          </a:solidFill>
                        </a:rPr>
                        <a:t>AO2 </a:t>
                      </a:r>
                    </a:p>
                    <a:p>
                      <a:pPr algn="ctr"/>
                      <a:r>
                        <a:rPr lang="en-GB" sz="1400" dirty="0" smtClean="0">
                          <a:solidFill>
                            <a:schemeClr val="accent6"/>
                          </a:solidFill>
                        </a:rPr>
                        <a:t>(Understanding)</a:t>
                      </a:r>
                      <a:endParaRPr lang="en-GB" sz="1400" dirty="0">
                        <a:solidFill>
                          <a:schemeClr val="accent6"/>
                        </a:solidFill>
                      </a:endParaRPr>
                    </a:p>
                  </a:txBody>
                  <a:tcPr>
                    <a:solidFill>
                      <a:schemeClr val="bg1">
                        <a:lumMod val="85000"/>
                      </a:schemeClr>
                    </a:solidFill>
                  </a:tcPr>
                </a:tc>
                <a:tc>
                  <a:txBody>
                    <a:bodyPr/>
                    <a:lstStyle/>
                    <a:p>
                      <a:pPr algn="ctr"/>
                      <a:r>
                        <a:rPr lang="en-GB" sz="1400" dirty="0" smtClean="0">
                          <a:solidFill>
                            <a:srgbClr val="00B0F0"/>
                          </a:solidFill>
                        </a:rPr>
                        <a:t>AO3 </a:t>
                      </a:r>
                    </a:p>
                    <a:p>
                      <a:pPr algn="ctr"/>
                      <a:r>
                        <a:rPr lang="en-GB" sz="1400" dirty="0" smtClean="0">
                          <a:solidFill>
                            <a:srgbClr val="00B0F0"/>
                          </a:solidFill>
                        </a:rPr>
                        <a:t>(Application)</a:t>
                      </a:r>
                      <a:endParaRPr lang="en-GB" sz="1400" dirty="0">
                        <a:solidFill>
                          <a:srgbClr val="00B0F0"/>
                        </a:solidFill>
                      </a:endParaRPr>
                    </a:p>
                  </a:txBody>
                  <a:tcPr>
                    <a:solidFill>
                      <a:schemeClr val="bg1">
                        <a:lumMod val="85000"/>
                      </a:schemeClr>
                    </a:solidFill>
                  </a:tcPr>
                </a:tc>
                <a:tc>
                  <a:txBody>
                    <a:bodyPr/>
                    <a:lstStyle/>
                    <a:p>
                      <a:pPr algn="ctr"/>
                      <a:r>
                        <a:rPr lang="en-GB" sz="1400" dirty="0" smtClean="0">
                          <a:solidFill>
                            <a:srgbClr val="00B050"/>
                          </a:solidFill>
                        </a:rPr>
                        <a:t>AO4 </a:t>
                      </a:r>
                    </a:p>
                    <a:p>
                      <a:pPr algn="ctr"/>
                      <a:r>
                        <a:rPr lang="en-GB" sz="1400" dirty="0" smtClean="0">
                          <a:solidFill>
                            <a:srgbClr val="00B050"/>
                          </a:solidFill>
                        </a:rPr>
                        <a:t>(Skills)</a:t>
                      </a:r>
                      <a:endParaRPr lang="en-GB" sz="1400" dirty="0">
                        <a:solidFill>
                          <a:srgbClr val="00B050"/>
                        </a:solidFill>
                      </a:endParaRPr>
                    </a:p>
                  </a:txBody>
                  <a:tcPr>
                    <a:solidFill>
                      <a:schemeClr val="bg1">
                        <a:lumMod val="85000"/>
                      </a:schemeClr>
                    </a:solidFill>
                  </a:tcPr>
                </a:tc>
                <a:tc>
                  <a:txBody>
                    <a:bodyPr/>
                    <a:lstStyle/>
                    <a:p>
                      <a:pPr algn="ctr"/>
                      <a:r>
                        <a:rPr lang="en-GB" sz="1400" dirty="0" err="1" smtClean="0">
                          <a:solidFill>
                            <a:schemeClr val="tx1"/>
                          </a:solidFill>
                        </a:rPr>
                        <a:t>SPaG</a:t>
                      </a:r>
                      <a:endParaRPr lang="en-GB" sz="1400" dirty="0">
                        <a:solidFill>
                          <a:schemeClr val="tx1"/>
                        </a:solidFill>
                      </a:endParaRPr>
                    </a:p>
                  </a:txBody>
                  <a:tcPr>
                    <a:solidFill>
                      <a:schemeClr val="bg1">
                        <a:lumMod val="85000"/>
                      </a:schemeClr>
                    </a:solidFill>
                  </a:tcPr>
                </a:tc>
                <a:tc>
                  <a:txBody>
                    <a:bodyPr/>
                    <a:lstStyle/>
                    <a:p>
                      <a:pPr algn="ctr"/>
                      <a:r>
                        <a:rPr lang="en-GB" sz="1400" dirty="0" smtClean="0">
                          <a:solidFill>
                            <a:schemeClr val="tx1"/>
                          </a:solidFill>
                        </a:rPr>
                        <a:t>Total</a:t>
                      </a:r>
                      <a:endParaRPr lang="en-GB" sz="1400" dirty="0">
                        <a:solidFill>
                          <a:schemeClr val="tx1"/>
                        </a:solidFill>
                      </a:endParaRPr>
                    </a:p>
                  </a:txBody>
                  <a:tcPr>
                    <a:solidFill>
                      <a:schemeClr val="bg1">
                        <a:lumMod val="85000"/>
                      </a:schemeClr>
                    </a:solidFill>
                  </a:tcPr>
                </a:tc>
              </a:tr>
              <a:tr h="370840">
                <a:tc>
                  <a:txBody>
                    <a:bodyPr/>
                    <a:lstStyle/>
                    <a:p>
                      <a:pPr algn="ctr"/>
                      <a:r>
                        <a:rPr lang="en-GB" sz="1400" dirty="0" smtClean="0"/>
                        <a:t>Marks</a:t>
                      </a:r>
                      <a:endParaRPr lang="en-GB" sz="1400" dirty="0"/>
                    </a:p>
                  </a:txBody>
                  <a:tcPr>
                    <a:solidFill>
                      <a:schemeClr val="bg1">
                        <a:lumMod val="85000"/>
                      </a:schemeClr>
                    </a:solidFill>
                  </a:tcPr>
                </a:tc>
                <a:tc>
                  <a:txBody>
                    <a:bodyPr/>
                    <a:lstStyle/>
                    <a:p>
                      <a:pPr algn="ctr"/>
                      <a:r>
                        <a:rPr lang="en-GB" sz="1400" dirty="0" smtClean="0"/>
                        <a:t>14</a:t>
                      </a:r>
                      <a:endParaRPr lang="en-GB" sz="1400" dirty="0"/>
                    </a:p>
                  </a:txBody>
                  <a:tcPr>
                    <a:solidFill>
                      <a:schemeClr val="bg1">
                        <a:lumMod val="85000"/>
                      </a:schemeClr>
                    </a:solidFill>
                  </a:tcPr>
                </a:tc>
                <a:tc>
                  <a:txBody>
                    <a:bodyPr/>
                    <a:lstStyle/>
                    <a:p>
                      <a:pPr algn="ctr"/>
                      <a:r>
                        <a:rPr lang="en-GB" sz="1400" dirty="0" smtClean="0"/>
                        <a:t>21</a:t>
                      </a:r>
                      <a:endParaRPr lang="en-GB" sz="1400" dirty="0"/>
                    </a:p>
                  </a:txBody>
                  <a:tcPr>
                    <a:solidFill>
                      <a:schemeClr val="bg1">
                        <a:lumMod val="85000"/>
                      </a:schemeClr>
                    </a:solidFill>
                  </a:tcPr>
                </a:tc>
                <a:tc>
                  <a:txBody>
                    <a:bodyPr/>
                    <a:lstStyle/>
                    <a:p>
                      <a:pPr algn="ctr"/>
                      <a:r>
                        <a:rPr lang="en-GB" sz="1400" dirty="0" smtClean="0"/>
                        <a:t>15</a:t>
                      </a:r>
                      <a:endParaRPr lang="en-GB" sz="1400" dirty="0"/>
                    </a:p>
                  </a:txBody>
                  <a:tcPr>
                    <a:solidFill>
                      <a:schemeClr val="bg1">
                        <a:lumMod val="85000"/>
                      </a:schemeClr>
                    </a:solidFill>
                  </a:tcPr>
                </a:tc>
                <a:tc>
                  <a:txBody>
                    <a:bodyPr/>
                    <a:lstStyle/>
                    <a:p>
                      <a:pPr algn="ctr"/>
                      <a:r>
                        <a:rPr lang="en-GB" sz="1400" dirty="0" smtClean="0"/>
                        <a:t>7</a:t>
                      </a:r>
                      <a:endParaRPr lang="en-GB" sz="1400" dirty="0"/>
                    </a:p>
                  </a:txBody>
                  <a:tcPr>
                    <a:solidFill>
                      <a:schemeClr val="bg1">
                        <a:lumMod val="85000"/>
                      </a:schemeClr>
                    </a:solidFill>
                  </a:tcPr>
                </a:tc>
                <a:tc>
                  <a:txBody>
                    <a:bodyPr/>
                    <a:lstStyle/>
                    <a:p>
                      <a:pPr algn="ctr"/>
                      <a:r>
                        <a:rPr lang="en-GB" sz="1400" dirty="0" smtClean="0"/>
                        <a:t>3</a:t>
                      </a:r>
                      <a:endParaRPr lang="en-GB" sz="1400" dirty="0"/>
                    </a:p>
                  </a:txBody>
                  <a:tcPr>
                    <a:solidFill>
                      <a:schemeClr val="bg1">
                        <a:lumMod val="85000"/>
                      </a:schemeClr>
                    </a:solidFill>
                  </a:tcPr>
                </a:tc>
                <a:tc>
                  <a:txBody>
                    <a:bodyPr/>
                    <a:lstStyle/>
                    <a:p>
                      <a:pPr algn="ctr"/>
                      <a:r>
                        <a:rPr lang="en-GB" sz="1400" dirty="0" smtClean="0"/>
                        <a:t>60</a:t>
                      </a:r>
                      <a:endParaRPr lang="en-GB" sz="1400" dirty="0"/>
                    </a:p>
                  </a:txBody>
                  <a:tcPr>
                    <a:solidFill>
                      <a:schemeClr val="bg1">
                        <a:lumMod val="85000"/>
                      </a:schemeClr>
                    </a:solidFill>
                  </a:tcPr>
                </a:tc>
              </a:tr>
            </a:tbl>
          </a:graphicData>
        </a:graphic>
      </p:graphicFrame>
      <p:sp>
        <p:nvSpPr>
          <p:cNvPr id="6" name="Title 1"/>
          <p:cNvSpPr txBox="1">
            <a:spLocks/>
          </p:cNvSpPr>
          <p:nvPr/>
        </p:nvSpPr>
        <p:spPr>
          <a:xfrm>
            <a:off x="0" y="268288"/>
            <a:ext cx="9144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9BB29E"/>
                </a:solidFill>
                <a:latin typeface="Arial" panose="020B0604020202020204" pitchFamily="34" charset="0"/>
                <a:ea typeface="+mj-ea"/>
                <a:cs typeface="Arial" panose="020B0604020202020204" pitchFamily="34" charset="0"/>
              </a:defRPr>
            </a:lvl1pPr>
          </a:lstStyle>
          <a:p>
            <a:r>
              <a:rPr lang="en-GB" sz="3200" dirty="0" smtClean="0">
                <a:latin typeface="Myriad Pro"/>
              </a:rPr>
              <a:t>How will Living in the UK today be assessed?</a:t>
            </a:r>
            <a:endParaRPr lang="en-GB" sz="3200" dirty="0">
              <a:latin typeface="Myriad Pro"/>
            </a:endParaRPr>
          </a:p>
        </p:txBody>
      </p:sp>
    </p:spTree>
    <p:extLst>
      <p:ext uri="{BB962C8B-B14F-4D97-AF65-F5344CB8AC3E}">
        <p14:creationId xmlns:p14="http://schemas.microsoft.com/office/powerpoint/2010/main" val="4139678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smtClean="0">
                <a:latin typeface="Myriad Pro"/>
              </a:rPr>
              <a:t>Living in the UK today</a:t>
            </a:r>
            <a:endParaRPr lang="en-GB" dirty="0">
              <a:latin typeface="Myriad Pro"/>
            </a:endParaRPr>
          </a:p>
        </p:txBody>
      </p:sp>
      <p:sp>
        <p:nvSpPr>
          <p:cNvPr id="3" name="Content Placeholder 2"/>
          <p:cNvSpPr>
            <a:spLocks noGrp="1"/>
          </p:cNvSpPr>
          <p:nvPr>
            <p:ph idx="4294967295"/>
          </p:nvPr>
        </p:nvSpPr>
        <p:spPr>
          <a:xfrm>
            <a:off x="395536" y="1268760"/>
            <a:ext cx="8208912" cy="4454525"/>
          </a:xfrm>
        </p:spPr>
        <p:txBody>
          <a:bodyPr>
            <a:noAutofit/>
          </a:bodyPr>
          <a:lstStyle/>
          <a:p>
            <a:pPr marL="0" indent="0">
              <a:buNone/>
            </a:pPr>
            <a:r>
              <a:rPr lang="en-GB" sz="1600" dirty="0">
                <a:solidFill>
                  <a:srgbClr val="1F224E"/>
                </a:solidFill>
                <a:latin typeface="Myriad Pro" charset="0"/>
                <a:ea typeface="Myriad Pro" charset="0"/>
                <a:cs typeface="Myriad Pro" charset="0"/>
              </a:rPr>
              <a:t>There will be one multi-part question on each of the themes studied within Living in the UK today (Landscapes of the UK, People of the UK and UK Environmental Challenges) and, whilst the exact number of marks within each theme will vary year on year, there will be roughly the same number of content marks between the themes – in the sample assessment material the themes vary between 17 and 21 marks. </a:t>
            </a:r>
          </a:p>
          <a:p>
            <a:endParaRPr lang="en-GB" sz="1600" dirty="0">
              <a:solidFill>
                <a:srgbClr val="1F224E"/>
              </a:solidFill>
              <a:latin typeface="Myriad Pro" charset="0"/>
              <a:ea typeface="Myriad Pro" charset="0"/>
              <a:cs typeface="Myriad Pro" charset="0"/>
            </a:endParaRPr>
          </a:p>
          <a:p>
            <a:pPr marL="0" indent="0">
              <a:buNone/>
            </a:pPr>
            <a:r>
              <a:rPr lang="en-GB" sz="1600" u="sng" dirty="0">
                <a:solidFill>
                  <a:srgbClr val="1F224E"/>
                </a:solidFill>
                <a:latin typeface="Myriad Pro" charset="0"/>
                <a:ea typeface="Myriad Pro" charset="0"/>
                <a:cs typeface="Myriad Pro" charset="0"/>
              </a:rPr>
              <a:t>Each topic will start with short answer, point marked questions (1, 2, 3 and 4 mark questions) before finishing with a </a:t>
            </a:r>
            <a:r>
              <a:rPr lang="en-GB" sz="1600" u="sng" dirty="0" smtClean="0">
                <a:solidFill>
                  <a:srgbClr val="1F224E"/>
                </a:solidFill>
                <a:latin typeface="Myriad Pro" charset="0"/>
                <a:ea typeface="Myriad Pro" charset="0"/>
                <a:cs typeface="Myriad Pro" charset="0"/>
              </a:rPr>
              <a:t>level of response </a:t>
            </a:r>
            <a:r>
              <a:rPr lang="en-GB" sz="1600" u="sng" dirty="0">
                <a:solidFill>
                  <a:srgbClr val="1F224E"/>
                </a:solidFill>
                <a:latin typeface="Myriad Pro" charset="0"/>
                <a:ea typeface="Myriad Pro" charset="0"/>
                <a:cs typeface="Myriad Pro" charset="0"/>
              </a:rPr>
              <a:t>question of either </a:t>
            </a:r>
            <a:r>
              <a:rPr lang="en-GB" sz="1600" u="sng" dirty="0" smtClean="0">
                <a:solidFill>
                  <a:srgbClr val="1F224E"/>
                </a:solidFill>
                <a:latin typeface="Myriad Pro" charset="0"/>
                <a:ea typeface="Myriad Pro" charset="0"/>
                <a:cs typeface="Myriad Pro" charset="0"/>
              </a:rPr>
              <a:t>6 marks, 8 marks </a:t>
            </a:r>
            <a:r>
              <a:rPr lang="en-GB" sz="1600" u="sng" dirty="0">
                <a:solidFill>
                  <a:srgbClr val="1F224E"/>
                </a:solidFill>
                <a:latin typeface="Myriad Pro" charset="0"/>
                <a:ea typeface="Myriad Pro" charset="0"/>
                <a:cs typeface="Myriad Pro" charset="0"/>
              </a:rPr>
              <a:t>or 12 marks. </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Whether the theme ends with a </a:t>
            </a:r>
            <a:r>
              <a:rPr lang="en-GB" sz="1600" dirty="0" smtClean="0">
                <a:solidFill>
                  <a:srgbClr val="1F224E"/>
                </a:solidFill>
                <a:latin typeface="Myriad Pro" charset="0"/>
                <a:ea typeface="Myriad Pro" charset="0"/>
                <a:cs typeface="Myriad Pro" charset="0"/>
              </a:rPr>
              <a:t>6 mark, 8 mark </a:t>
            </a:r>
            <a:r>
              <a:rPr lang="en-GB" sz="1600" dirty="0">
                <a:solidFill>
                  <a:srgbClr val="1F224E"/>
                </a:solidFill>
                <a:latin typeface="Myriad Pro" charset="0"/>
                <a:ea typeface="Myriad Pro" charset="0"/>
                <a:cs typeface="Myriad Pro" charset="0"/>
              </a:rPr>
              <a:t>or 12 mark question will vary </a:t>
            </a:r>
            <a:r>
              <a:rPr lang="en-GB" sz="1600" dirty="0" smtClean="0">
                <a:solidFill>
                  <a:srgbClr val="1F224E"/>
                </a:solidFill>
                <a:latin typeface="Myriad Pro" charset="0"/>
                <a:ea typeface="Myriad Pro" charset="0"/>
                <a:cs typeface="Myriad Pro" charset="0"/>
              </a:rPr>
              <a:t>year on year – </a:t>
            </a:r>
            <a:r>
              <a:rPr lang="en-GB" sz="1600" dirty="0">
                <a:solidFill>
                  <a:srgbClr val="1F224E"/>
                </a:solidFill>
                <a:latin typeface="Myriad Pro" charset="0"/>
                <a:ea typeface="Myriad Pro" charset="0"/>
                <a:cs typeface="Myriad Pro" charset="0"/>
              </a:rPr>
              <a:t>but there will always be one 6 mark, one 8 mark and one 12 mark question on the paper as a whole. </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The </a:t>
            </a:r>
            <a:r>
              <a:rPr lang="en-GB" sz="1600" u="sng" dirty="0">
                <a:solidFill>
                  <a:srgbClr val="1F224E"/>
                </a:solidFill>
                <a:latin typeface="Myriad Pro" charset="0"/>
                <a:ea typeface="Myriad Pro" charset="0"/>
                <a:cs typeface="Myriad Pro" charset="0"/>
              </a:rPr>
              <a:t>12 mark question will also have 3 </a:t>
            </a:r>
            <a:r>
              <a:rPr lang="en-GB" sz="1600" u="sng" dirty="0" err="1">
                <a:solidFill>
                  <a:srgbClr val="1F224E"/>
                </a:solidFill>
                <a:latin typeface="Myriad Pro" charset="0"/>
                <a:ea typeface="Myriad Pro" charset="0"/>
                <a:cs typeface="Myriad Pro" charset="0"/>
              </a:rPr>
              <a:t>SPaG</a:t>
            </a:r>
            <a:r>
              <a:rPr lang="en-GB" sz="1600" u="sng" dirty="0">
                <a:solidFill>
                  <a:srgbClr val="1F224E"/>
                </a:solidFill>
                <a:latin typeface="Myriad Pro" charset="0"/>
                <a:ea typeface="Myriad Pro" charset="0"/>
                <a:cs typeface="Myriad Pro" charset="0"/>
              </a:rPr>
              <a:t> marks</a:t>
            </a:r>
            <a:r>
              <a:rPr lang="en-GB" sz="1600" dirty="0">
                <a:solidFill>
                  <a:srgbClr val="1F224E"/>
                </a:solidFill>
                <a:latin typeface="Myriad Pro" charset="0"/>
                <a:ea typeface="Myriad Pro" charset="0"/>
                <a:cs typeface="Myriad Pro" charset="0"/>
              </a:rPr>
              <a:t> available (total of 15 marks for the question).</a:t>
            </a:r>
          </a:p>
          <a:p>
            <a:pPr marL="0" indent="0">
              <a:buNone/>
            </a:pPr>
            <a:endParaRPr lang="en-GB" sz="1600" dirty="0">
              <a:latin typeface="Myriad Pro"/>
            </a:endParaRPr>
          </a:p>
        </p:txBody>
      </p:sp>
    </p:spTree>
    <p:extLst>
      <p:ext uri="{BB962C8B-B14F-4D97-AF65-F5344CB8AC3E}">
        <p14:creationId xmlns:p14="http://schemas.microsoft.com/office/powerpoint/2010/main" val="20977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6632"/>
            <a:ext cx="9144000" cy="1368152"/>
          </a:xfrm>
        </p:spPr>
        <p:txBody>
          <a:bodyPr>
            <a:noAutofit/>
          </a:bodyPr>
          <a:lstStyle/>
          <a:p>
            <a:r>
              <a:rPr lang="en-GB" dirty="0">
                <a:latin typeface="Myriad Pro"/>
              </a:rPr>
              <a:t>Other things to know about the </a:t>
            </a:r>
            <a:r>
              <a:rPr lang="en-GB" dirty="0" smtClean="0">
                <a:latin typeface="Myriad Pro"/>
              </a:rPr>
              <a:t>assessment</a:t>
            </a:r>
            <a:r>
              <a:rPr lang="en-GB" dirty="0">
                <a:latin typeface="Myriad Pro"/>
              </a:rPr>
              <a:t>…</a:t>
            </a:r>
          </a:p>
        </p:txBody>
      </p:sp>
      <p:sp>
        <p:nvSpPr>
          <p:cNvPr id="3" name="Content Placeholder 2"/>
          <p:cNvSpPr>
            <a:spLocks noGrp="1"/>
          </p:cNvSpPr>
          <p:nvPr>
            <p:ph idx="4294967295"/>
          </p:nvPr>
        </p:nvSpPr>
        <p:spPr>
          <a:xfrm>
            <a:off x="467544" y="1772816"/>
            <a:ext cx="7920880" cy="4032672"/>
          </a:xfrm>
        </p:spPr>
        <p:txBody>
          <a:bodyPr/>
          <a:lstStyle/>
          <a:p>
            <a:pPr marL="0" indent="0">
              <a:buNone/>
            </a:pPr>
            <a:r>
              <a:rPr lang="en-GB" sz="1800" dirty="0">
                <a:solidFill>
                  <a:srgbClr val="1F224E"/>
                </a:solidFill>
                <a:latin typeface="Myriad Pro" charset="0"/>
                <a:ea typeface="Myriad Pro" charset="0"/>
                <a:cs typeface="Myriad Pro" charset="0"/>
              </a:rPr>
              <a:t>There are a few other important things to highlight for the assessment and to help you </a:t>
            </a:r>
            <a:r>
              <a:rPr lang="en-GB" sz="1800" dirty="0" smtClean="0">
                <a:solidFill>
                  <a:srgbClr val="1F224E"/>
                </a:solidFill>
                <a:latin typeface="Myriad Pro" charset="0"/>
                <a:ea typeface="Myriad Pro" charset="0"/>
                <a:cs typeface="Myriad Pro" charset="0"/>
              </a:rPr>
              <a:t>understand </a:t>
            </a:r>
            <a:r>
              <a:rPr lang="en-GB" sz="1800" dirty="0">
                <a:solidFill>
                  <a:srgbClr val="1F224E"/>
                </a:solidFill>
                <a:latin typeface="Myriad Pro" charset="0"/>
                <a:ea typeface="Myriad Pro" charset="0"/>
                <a:cs typeface="Myriad Pro" charset="0"/>
              </a:rPr>
              <a:t>the mark scheme, so now we will run through:</a:t>
            </a:r>
          </a:p>
          <a:p>
            <a:pPr marL="685800" lvl="1">
              <a:buFont typeface="Arial" panose="020B0604020202020204" pitchFamily="34" charset="0"/>
              <a:buChar char="•"/>
            </a:pPr>
            <a:r>
              <a:rPr lang="en-GB" sz="1800" dirty="0" err="1">
                <a:solidFill>
                  <a:srgbClr val="1F224E"/>
                </a:solidFill>
                <a:latin typeface="Myriad Pro" charset="0"/>
                <a:ea typeface="Myriad Pro" charset="0"/>
                <a:cs typeface="Myriad Pro" charset="0"/>
              </a:rPr>
              <a:t>SPaG</a:t>
            </a:r>
            <a:endParaRPr lang="en-GB" sz="1800" dirty="0">
              <a:solidFill>
                <a:srgbClr val="1F224E"/>
              </a:solidFill>
              <a:latin typeface="Myriad Pro" charset="0"/>
              <a:ea typeface="Myriad Pro" charset="0"/>
              <a:cs typeface="Myriad Pro" charset="0"/>
            </a:endParaRPr>
          </a:p>
          <a:p>
            <a:pPr marL="685800" lvl="1">
              <a:buFont typeface="Arial" panose="020B0604020202020204" pitchFamily="34" charset="0"/>
              <a:buChar char="•"/>
            </a:pPr>
            <a:r>
              <a:rPr lang="en-GB" sz="1800" dirty="0">
                <a:solidFill>
                  <a:srgbClr val="1F224E"/>
                </a:solidFill>
                <a:latin typeface="Myriad Pro" charset="0"/>
                <a:ea typeface="Myriad Pro" charset="0"/>
                <a:cs typeface="Myriad Pro" charset="0"/>
              </a:rPr>
              <a:t>Quality of Extended Responses</a:t>
            </a:r>
          </a:p>
          <a:p>
            <a:pPr marL="685800" lvl="1">
              <a:buFont typeface="Arial" panose="020B0604020202020204" pitchFamily="34" charset="0"/>
              <a:buChar char="•"/>
            </a:pPr>
            <a:r>
              <a:rPr lang="en-GB" sz="1800" dirty="0">
                <a:solidFill>
                  <a:srgbClr val="1F224E"/>
                </a:solidFill>
                <a:latin typeface="Myriad Pro" charset="0"/>
                <a:ea typeface="Myriad Pro" charset="0"/>
                <a:cs typeface="Myriad Pro" charset="0"/>
              </a:rPr>
              <a:t>Marking Guidance</a:t>
            </a:r>
          </a:p>
          <a:p>
            <a:endParaRPr lang="en-GB" dirty="0">
              <a:latin typeface="Myriad Pro"/>
            </a:endParaRPr>
          </a:p>
        </p:txBody>
      </p:sp>
    </p:spTree>
    <p:extLst>
      <p:ext uri="{BB962C8B-B14F-4D97-AF65-F5344CB8AC3E}">
        <p14:creationId xmlns:p14="http://schemas.microsoft.com/office/powerpoint/2010/main" val="2625931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err="1">
                <a:latin typeface="Myriad Pro"/>
              </a:rPr>
              <a:t>SPaG</a:t>
            </a:r>
            <a:endParaRPr lang="en-GB" dirty="0">
              <a:latin typeface="Myriad Pro"/>
            </a:endParaRPr>
          </a:p>
        </p:txBody>
      </p:sp>
      <p:sp>
        <p:nvSpPr>
          <p:cNvPr id="3" name="Content Placeholder 2"/>
          <p:cNvSpPr>
            <a:spLocks noGrp="1"/>
          </p:cNvSpPr>
          <p:nvPr>
            <p:ph idx="4294967295"/>
          </p:nvPr>
        </p:nvSpPr>
        <p:spPr>
          <a:xfrm>
            <a:off x="251520" y="908721"/>
            <a:ext cx="8699500" cy="1800200"/>
          </a:xfrm>
        </p:spPr>
        <p:txBody>
          <a:bodyPr>
            <a:normAutofit fontScale="92500"/>
          </a:bodyPr>
          <a:lstStyle/>
          <a:p>
            <a:pPr marL="0" indent="0">
              <a:buNone/>
            </a:pPr>
            <a:r>
              <a:rPr lang="en-GB" sz="1600" dirty="0" err="1">
                <a:solidFill>
                  <a:srgbClr val="1F224E"/>
                </a:solidFill>
                <a:latin typeface="Myriad Pro" charset="0"/>
                <a:ea typeface="Myriad Pro" charset="0"/>
                <a:cs typeface="Myriad Pro" charset="0"/>
              </a:rPr>
              <a:t>SPaG</a:t>
            </a:r>
            <a:r>
              <a:rPr lang="en-GB" sz="1600" dirty="0">
                <a:solidFill>
                  <a:srgbClr val="1F224E"/>
                </a:solidFill>
                <a:latin typeface="Myriad Pro" charset="0"/>
                <a:ea typeface="Myriad Pro" charset="0"/>
                <a:cs typeface="Myriad Pro" charset="0"/>
              </a:rPr>
              <a:t> – also known as spelling, punctuation and grammar and the use of specialist terminology – is assessed against one of the longer questions in the exam with 3 marks available. In the ‘Living in the UK today’ assessment, </a:t>
            </a:r>
            <a:r>
              <a:rPr lang="en-GB" sz="1600" dirty="0" err="1">
                <a:solidFill>
                  <a:srgbClr val="1F224E"/>
                </a:solidFill>
                <a:latin typeface="Myriad Pro" charset="0"/>
                <a:ea typeface="Myriad Pro" charset="0"/>
                <a:cs typeface="Myriad Pro" charset="0"/>
              </a:rPr>
              <a:t>SPaG</a:t>
            </a:r>
            <a:r>
              <a:rPr lang="en-GB" sz="1600" dirty="0">
                <a:solidFill>
                  <a:srgbClr val="1F224E"/>
                </a:solidFill>
                <a:latin typeface="Myriad Pro" charset="0"/>
                <a:ea typeface="Myriad Pro" charset="0"/>
                <a:cs typeface="Myriad Pro" charset="0"/>
              </a:rPr>
              <a:t> will always be assessed on the 12 mark question.</a:t>
            </a:r>
          </a:p>
          <a:p>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There are clear descriptors for each level of </a:t>
            </a:r>
            <a:r>
              <a:rPr lang="en-GB" sz="1600" dirty="0" err="1">
                <a:solidFill>
                  <a:srgbClr val="1F224E"/>
                </a:solidFill>
                <a:latin typeface="Myriad Pro" charset="0"/>
                <a:ea typeface="Myriad Pro" charset="0"/>
                <a:cs typeface="Myriad Pro" charset="0"/>
              </a:rPr>
              <a:t>SPaG</a:t>
            </a:r>
            <a:r>
              <a:rPr lang="en-GB" sz="1600" dirty="0">
                <a:solidFill>
                  <a:srgbClr val="1F224E"/>
                </a:solidFill>
                <a:latin typeface="Myriad Pro" charset="0"/>
                <a:ea typeface="Myriad Pro" charset="0"/>
                <a:cs typeface="Myriad Pro" charset="0"/>
              </a:rPr>
              <a:t>, which are separate from the geographical content of the rest of the question. </a:t>
            </a:r>
            <a:r>
              <a:rPr lang="en-US" sz="1600" dirty="0">
                <a:solidFill>
                  <a:srgbClr val="1F224E"/>
                </a:solidFill>
                <a:latin typeface="Myriad Pro" charset="0"/>
                <a:ea typeface="Myriad Pro" charset="0"/>
                <a:cs typeface="Myriad Pro" charset="0"/>
              </a:rPr>
              <a:t>The </a:t>
            </a:r>
            <a:r>
              <a:rPr lang="en-US" sz="1600" dirty="0" smtClean="0">
                <a:solidFill>
                  <a:srgbClr val="1F224E"/>
                </a:solidFill>
                <a:latin typeface="Myriad Pro" charset="0"/>
                <a:ea typeface="Myriad Pro" charset="0"/>
                <a:cs typeface="Myriad Pro" charset="0"/>
              </a:rPr>
              <a:t>student’s </a:t>
            </a:r>
            <a:r>
              <a:rPr lang="en-US" sz="1600" dirty="0">
                <a:solidFill>
                  <a:srgbClr val="1F224E"/>
                </a:solidFill>
                <a:latin typeface="Myriad Pro" charset="0"/>
                <a:ea typeface="Myriad Pro" charset="0"/>
                <a:cs typeface="Myriad Pro" charset="0"/>
              </a:rPr>
              <a:t>answer is read holistically and the SPaG marks are awarded on the whole answer.</a:t>
            </a:r>
            <a:endParaRPr lang="en-GB" sz="1600" dirty="0">
              <a:solidFill>
                <a:srgbClr val="1F224E"/>
              </a:solidFill>
              <a:latin typeface="Myriad Pro" charset="0"/>
              <a:ea typeface="Myriad Pro" charset="0"/>
              <a:cs typeface="Myriad Pro" charset="0"/>
            </a:endParaRPr>
          </a:p>
          <a:p>
            <a:endParaRPr lang="en-GB" sz="1600" dirty="0">
              <a:latin typeface="Myriad Pro"/>
            </a:endParaRPr>
          </a:p>
        </p:txBody>
      </p:sp>
      <p:pic>
        <p:nvPicPr>
          <p:cNvPr id="4" name="Picture 2" title="SPaG assessment gr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831165"/>
            <a:ext cx="7034982" cy="3085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0878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latin typeface="Myriad Pro"/>
              </a:rPr>
              <a:t>Quality of Extended Responses</a:t>
            </a:r>
          </a:p>
        </p:txBody>
      </p:sp>
      <p:sp>
        <p:nvSpPr>
          <p:cNvPr id="3" name="Content Placeholder 2"/>
          <p:cNvSpPr>
            <a:spLocks noGrp="1"/>
          </p:cNvSpPr>
          <p:nvPr>
            <p:ph idx="4294967295"/>
          </p:nvPr>
        </p:nvSpPr>
        <p:spPr>
          <a:xfrm>
            <a:off x="323528" y="1340768"/>
            <a:ext cx="8699500" cy="4454525"/>
          </a:xfrm>
        </p:spPr>
        <p:txBody>
          <a:bodyPr>
            <a:noAutofit/>
          </a:bodyPr>
          <a:lstStyle/>
          <a:p>
            <a:pPr marL="0" indent="0">
              <a:buNone/>
            </a:pPr>
            <a:r>
              <a:rPr lang="en-GB" sz="1200" dirty="0">
                <a:solidFill>
                  <a:srgbClr val="1F224E"/>
                </a:solidFill>
                <a:latin typeface="Myriad Pro" charset="0"/>
                <a:ea typeface="Myriad Pro" charset="0"/>
                <a:cs typeface="Myriad Pro" charset="0"/>
              </a:rPr>
              <a:t>‘Quality of extended response’ is assessed within each level for questions of 8 marks or above and is indicated by an </a:t>
            </a:r>
            <a:r>
              <a:rPr lang="en-GB" sz="1200" dirty="0" smtClean="0">
                <a:solidFill>
                  <a:srgbClr val="1F224E"/>
                </a:solidFill>
                <a:latin typeface="Myriad Pro" charset="0"/>
                <a:ea typeface="Myriad Pro" charset="0"/>
                <a:cs typeface="Myriad Pro" charset="0"/>
              </a:rPr>
              <a:t>asterisk </a:t>
            </a:r>
            <a:r>
              <a:rPr lang="en-GB" sz="1200" dirty="0">
                <a:solidFill>
                  <a:srgbClr val="1F224E"/>
                </a:solidFill>
                <a:latin typeface="Myriad Pro" charset="0"/>
                <a:ea typeface="Myriad Pro" charset="0"/>
                <a:cs typeface="Myriad Pro" charset="0"/>
              </a:rPr>
              <a:t>(*) beside the question</a:t>
            </a:r>
            <a:r>
              <a:rPr lang="en-GB" sz="1200" dirty="0" smtClean="0">
                <a:solidFill>
                  <a:srgbClr val="1F224E"/>
                </a:solidFill>
                <a:latin typeface="Myriad Pro" charset="0"/>
                <a:ea typeface="Myriad Pro" charset="0"/>
                <a:cs typeface="Myriad Pro" charset="0"/>
              </a:rPr>
              <a:t>. </a:t>
            </a:r>
            <a:r>
              <a:rPr lang="en-GB" sz="1200" dirty="0">
                <a:solidFill>
                  <a:srgbClr val="1F224E"/>
                </a:solidFill>
                <a:latin typeface="Myriad Pro" charset="0"/>
                <a:ea typeface="Myriad Pro" charset="0"/>
                <a:cs typeface="Myriad Pro" charset="0"/>
              </a:rPr>
              <a:t>The following are the descriptors placed within the levels for 12 mark questions: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i="1" dirty="0">
                <a:solidFill>
                  <a:srgbClr val="1F224E"/>
                </a:solidFill>
                <a:latin typeface="Myriad Pro" charset="0"/>
                <a:ea typeface="Myriad Pro" charset="0"/>
                <a:cs typeface="Myriad Pro" charset="0"/>
              </a:rPr>
              <a:t>Level 4</a:t>
            </a:r>
          </a:p>
          <a:p>
            <a:pPr marL="0" indent="0">
              <a:buNone/>
            </a:pPr>
            <a:r>
              <a:rPr lang="en-US" sz="1200" i="1" dirty="0">
                <a:solidFill>
                  <a:srgbClr val="1F224E"/>
                </a:solidFill>
                <a:latin typeface="Myriad Pro" charset="0"/>
                <a:ea typeface="Myriad Pro" charset="0"/>
                <a:cs typeface="Myriad Pro" charset="0"/>
              </a:rPr>
              <a:t>There is a well-developed line of reasoning which is clear and logically structured. The information presented is relevant and substantiated.</a:t>
            </a:r>
          </a:p>
          <a:p>
            <a:pPr marL="0" indent="0">
              <a:buNone/>
            </a:pPr>
            <a:endParaRPr lang="en-GB" sz="1200" i="1" dirty="0">
              <a:solidFill>
                <a:srgbClr val="1F224E"/>
              </a:solidFill>
              <a:latin typeface="Myriad Pro" charset="0"/>
              <a:ea typeface="Myriad Pro" charset="0"/>
              <a:cs typeface="Myriad Pro" charset="0"/>
            </a:endParaRPr>
          </a:p>
          <a:p>
            <a:pPr marL="0" indent="0">
              <a:buNone/>
            </a:pPr>
            <a:r>
              <a:rPr lang="en-GB" sz="1200" i="1" dirty="0">
                <a:solidFill>
                  <a:srgbClr val="1F224E"/>
                </a:solidFill>
                <a:latin typeface="Myriad Pro" charset="0"/>
                <a:ea typeface="Myriad Pro" charset="0"/>
                <a:cs typeface="Myriad Pro" charset="0"/>
              </a:rPr>
              <a:t>Level 3</a:t>
            </a:r>
          </a:p>
          <a:p>
            <a:pPr marL="0" indent="0">
              <a:buNone/>
            </a:pPr>
            <a:r>
              <a:rPr lang="en-US" sz="1200" i="1" dirty="0">
                <a:solidFill>
                  <a:srgbClr val="1F224E"/>
                </a:solidFill>
                <a:latin typeface="Myriad Pro" charset="0"/>
                <a:ea typeface="Myriad Pro" charset="0"/>
                <a:cs typeface="Myriad Pro" charset="0"/>
              </a:rPr>
              <a:t>There is a line of reasoning presented with some structure. The information presented is in the most-part relevant and supported by some evidence.</a:t>
            </a:r>
            <a:endParaRPr lang="en-GB" sz="1200" i="1" dirty="0">
              <a:solidFill>
                <a:srgbClr val="1F224E"/>
              </a:solidFill>
              <a:latin typeface="Myriad Pro" charset="0"/>
              <a:ea typeface="Myriad Pro" charset="0"/>
              <a:cs typeface="Myriad Pro" charset="0"/>
            </a:endParaRPr>
          </a:p>
          <a:p>
            <a:pPr marL="0" indent="0">
              <a:buNone/>
            </a:pPr>
            <a:endParaRPr lang="en-US" sz="1200" i="1" dirty="0">
              <a:solidFill>
                <a:srgbClr val="1F224E"/>
              </a:solidFill>
              <a:latin typeface="Myriad Pro" charset="0"/>
              <a:ea typeface="Myriad Pro" charset="0"/>
              <a:cs typeface="Myriad Pro" charset="0"/>
            </a:endParaRPr>
          </a:p>
          <a:p>
            <a:pPr marL="0" indent="0">
              <a:buNone/>
            </a:pPr>
            <a:r>
              <a:rPr lang="en-US" sz="1200" i="1" dirty="0">
                <a:solidFill>
                  <a:srgbClr val="1F224E"/>
                </a:solidFill>
                <a:latin typeface="Myriad Pro" charset="0"/>
                <a:ea typeface="Myriad Pro" charset="0"/>
                <a:cs typeface="Myriad Pro" charset="0"/>
              </a:rPr>
              <a:t>Level 2</a:t>
            </a:r>
          </a:p>
          <a:p>
            <a:pPr marL="0" indent="0">
              <a:buNone/>
            </a:pPr>
            <a:r>
              <a:rPr lang="en-US" sz="1200" i="1" dirty="0">
                <a:solidFill>
                  <a:srgbClr val="1F224E"/>
                </a:solidFill>
                <a:latin typeface="Myriad Pro" charset="0"/>
                <a:ea typeface="Myriad Pro" charset="0"/>
                <a:cs typeface="Myriad Pro" charset="0"/>
              </a:rPr>
              <a:t>The information has some relevance and is presented with limited structure. The information is supported by limited evidence.</a:t>
            </a:r>
            <a:endParaRPr lang="en-GB" sz="1200" i="1" dirty="0">
              <a:solidFill>
                <a:srgbClr val="1F224E"/>
              </a:solidFill>
              <a:latin typeface="Myriad Pro" charset="0"/>
              <a:ea typeface="Myriad Pro" charset="0"/>
              <a:cs typeface="Myriad Pro" charset="0"/>
            </a:endParaRPr>
          </a:p>
          <a:p>
            <a:pPr marL="0" indent="0">
              <a:buNone/>
            </a:pPr>
            <a:endParaRPr lang="en-US" sz="1200" i="1" dirty="0">
              <a:solidFill>
                <a:srgbClr val="1F224E"/>
              </a:solidFill>
              <a:latin typeface="Myriad Pro" charset="0"/>
              <a:ea typeface="Myriad Pro" charset="0"/>
              <a:cs typeface="Myriad Pro" charset="0"/>
            </a:endParaRPr>
          </a:p>
          <a:p>
            <a:pPr marL="0" indent="0">
              <a:buNone/>
            </a:pPr>
            <a:r>
              <a:rPr lang="en-US" sz="1200" i="1" dirty="0">
                <a:solidFill>
                  <a:srgbClr val="1F224E"/>
                </a:solidFill>
                <a:latin typeface="Myriad Pro" charset="0"/>
                <a:ea typeface="Myriad Pro" charset="0"/>
                <a:cs typeface="Myriad Pro" charset="0"/>
              </a:rPr>
              <a:t>Level 1</a:t>
            </a:r>
          </a:p>
          <a:p>
            <a:pPr marL="0" indent="0">
              <a:buNone/>
            </a:pPr>
            <a:r>
              <a:rPr lang="en-US" sz="1200" i="1" dirty="0">
                <a:solidFill>
                  <a:srgbClr val="1F224E"/>
                </a:solidFill>
                <a:latin typeface="Myriad Pro" charset="0"/>
                <a:ea typeface="Myriad Pro" charset="0"/>
                <a:cs typeface="Myriad Pro" charset="0"/>
              </a:rPr>
              <a:t>The information is basic and communicated in an unstructured way. The information is supported by limited evidence and the relationship to the evidence may not be clear.</a:t>
            </a:r>
            <a:endParaRPr lang="en-GB" sz="1200" i="1" dirty="0">
              <a:solidFill>
                <a:srgbClr val="1F224E"/>
              </a:solidFill>
              <a:latin typeface="Myriad Pro" charset="0"/>
              <a:ea typeface="Myriad Pro" charset="0"/>
              <a:cs typeface="Myriad Pro" charset="0"/>
            </a:endParaRPr>
          </a:p>
          <a:p>
            <a:endParaRPr lang="en-US" sz="1200" i="1" dirty="0">
              <a:latin typeface="Myriad Pro"/>
            </a:endParaRPr>
          </a:p>
        </p:txBody>
      </p:sp>
      <p:sp>
        <p:nvSpPr>
          <p:cNvPr id="4" name="Rectangle 3"/>
          <p:cNvSpPr/>
          <p:nvPr/>
        </p:nvSpPr>
        <p:spPr>
          <a:xfrm>
            <a:off x="1403648" y="5085184"/>
            <a:ext cx="6264696" cy="646331"/>
          </a:xfrm>
          <a:prstGeom prst="rect">
            <a:avLst/>
          </a:prstGeom>
          <a:ln>
            <a:solidFill>
              <a:schemeClr val="tx1"/>
            </a:solidFill>
          </a:ln>
        </p:spPr>
        <p:txBody>
          <a:bodyPr wrap="square">
            <a:spAutoFit/>
          </a:bodyPr>
          <a:lstStyle/>
          <a:p>
            <a:pPr>
              <a:spcBef>
                <a:spcPct val="20000"/>
              </a:spcBef>
            </a:pPr>
            <a:r>
              <a:rPr lang="en-GB" sz="1200" dirty="0">
                <a:solidFill>
                  <a:srgbClr val="1F224E"/>
                </a:solidFill>
                <a:latin typeface="Myriad Pro" charset="0"/>
                <a:ea typeface="Myriad Pro" charset="0"/>
                <a:cs typeface="Myriad Pro" charset="0"/>
              </a:rPr>
              <a:t>The way that a student has structured their response would need to be considered when you are deciding which level to place the student in – but the quality of the geographical content within the answer should always be the most important consideration.</a:t>
            </a:r>
          </a:p>
        </p:txBody>
      </p:sp>
    </p:spTree>
    <p:extLst>
      <p:ext uri="{BB962C8B-B14F-4D97-AF65-F5344CB8AC3E}">
        <p14:creationId xmlns:p14="http://schemas.microsoft.com/office/powerpoint/2010/main" val="4038553888"/>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3415</TotalTime>
  <Words>5922</Words>
  <Application>Microsoft Office PowerPoint</Application>
  <PresentationFormat>On-screen Show (4:3)</PresentationFormat>
  <Paragraphs>464</Paragraphs>
  <Slides>47</Slides>
  <Notes>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1_Custom Design</vt:lpstr>
      <vt:lpstr>Geography A</vt:lpstr>
      <vt:lpstr>Guide to the SAMs</vt:lpstr>
      <vt:lpstr>J383/01 Living in the UK today</vt:lpstr>
      <vt:lpstr>How will Living in the UK today be assessed?</vt:lpstr>
      <vt:lpstr>PowerPoint Presentation</vt:lpstr>
      <vt:lpstr>Living in the UK today</vt:lpstr>
      <vt:lpstr>Other things to know about the assessment…</vt:lpstr>
      <vt:lpstr>SPaG</vt:lpstr>
      <vt:lpstr>Quality of Extended Responses</vt:lpstr>
      <vt:lpstr>Level of Response Questions Marking Guidance</vt:lpstr>
      <vt:lpstr>Level of Response Question Mark Scheme</vt:lpstr>
      <vt:lpstr>Assessment Objectives</vt:lpstr>
      <vt:lpstr>The 4 Assessment Objectives (AOs)</vt:lpstr>
      <vt:lpstr>AO1 - Knowledge</vt:lpstr>
      <vt:lpstr>AO1 command words</vt:lpstr>
      <vt:lpstr>AO2 - Understanding</vt:lpstr>
      <vt:lpstr>AO2 command words</vt:lpstr>
      <vt:lpstr>AO3 - Application</vt:lpstr>
      <vt:lpstr>AO3 command words</vt:lpstr>
      <vt:lpstr>AO4 - Skills</vt:lpstr>
      <vt:lpstr>AO4 command words</vt:lpstr>
      <vt:lpstr>PowerPoint Presentation</vt:lpstr>
      <vt:lpstr>PowerPoint Presentation</vt:lpstr>
      <vt:lpstr>Question 1(a)(ii) – 1 mark</vt:lpstr>
      <vt:lpstr>Question 1(b) – 2 marks</vt:lpstr>
      <vt:lpstr>PowerPoint Presentation</vt:lpstr>
      <vt:lpstr>Question 1(c)(ii) – 3 marks</vt:lpstr>
      <vt:lpstr>Question 1(d)* – 8 marks</vt:lpstr>
      <vt:lpstr>Question 1(d)* – The mark scheme</vt:lpstr>
      <vt:lpstr>Question 1(d)* – The mark scheme</vt:lpstr>
      <vt:lpstr>PowerPoint Presentation</vt:lpstr>
      <vt:lpstr>Question 2(a)(i) – 1 mark</vt:lpstr>
      <vt:lpstr>PowerPoint Presentation</vt:lpstr>
      <vt:lpstr>Question 2(b) – 4 marks</vt:lpstr>
      <vt:lpstr>Question 2(c) – 4 marks</vt:lpstr>
      <vt:lpstr>Question 2(d) – 6 marks</vt:lpstr>
      <vt:lpstr>Question 2(d) – The mark scheme</vt:lpstr>
      <vt:lpstr>Question 2(d) – Indicative Content</vt:lpstr>
      <vt:lpstr>Question 2(d) – Well-developed? Developed? Simple?</vt:lpstr>
      <vt:lpstr>Question 3(a) – 1 mark</vt:lpstr>
      <vt:lpstr>Question 3(b) – 4 marks</vt:lpstr>
      <vt:lpstr>Question 3(c)(i) – 1 mark</vt:lpstr>
      <vt:lpstr>Question 3(c)(ii) – 1 mark</vt:lpstr>
      <vt:lpstr>Question 3(d)* – 12 marks (+3 SPaG)</vt:lpstr>
      <vt:lpstr>Question 3(d)* – The mark scheme</vt:lpstr>
      <vt:lpstr>Question 3(d)* – The mark scheme</vt:lpstr>
      <vt:lpstr>PowerPoint Presentation</vt:lpstr>
    </vt:vector>
  </TitlesOfParts>
  <Company>Cambridge Assessment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(9-1) Geography A Guide to the SAMs - Component 01 Living in the UK today</dc:title>
  <dc:creator>OCR</dc:creator>
  <cp:keywords>GCSE (9-1); Goegrpahy A; Guide; SAMs; Component; 01; Living; In; The; UK; Today</cp:keywords>
  <cp:lastModifiedBy>Rachel Davis</cp:lastModifiedBy>
  <cp:revision>155</cp:revision>
  <dcterms:created xsi:type="dcterms:W3CDTF">2015-10-07T12:54:48Z</dcterms:created>
  <dcterms:modified xsi:type="dcterms:W3CDTF">2017-01-05T15:11:33Z</dcterms:modified>
</cp:coreProperties>
</file>