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0" r:id="rId2"/>
    <p:sldId id="256" r:id="rId3"/>
    <p:sldId id="257" r:id="rId4"/>
    <p:sldId id="258" r:id="rId5"/>
    <p:sldId id="259" r:id="rId6"/>
    <p:sldId id="261" r:id="rId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5" d="100"/>
          <a:sy n="125" d="100"/>
        </p:scale>
        <p:origin x="-72" y="10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D0D2AEB3-8109-4E59-B0E1-47173BE9B8F0}" type="datetimeFigureOut">
              <a:rPr lang="en-GB"/>
              <a:pPr>
                <a:defRPr/>
              </a:pPr>
              <a:t>16/01/2017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D66C648-948B-4F7B-863E-C695903C0D40}" type="slidenum">
              <a:rPr lang="en-GB" altLang="en-US"/>
              <a:pPr>
                <a:defRPr/>
              </a:pPr>
              <a:t>‹#›</a:t>
            </a:fld>
            <a:endParaRPr lang="en-GB" altLang="en-US"/>
          </a:p>
        </p:txBody>
      </p:sp>
    </p:spTree>
    <p:extLst>
      <p:ext uri="{BB962C8B-B14F-4D97-AF65-F5344CB8AC3E}">
        <p14:creationId xmlns:p14="http://schemas.microsoft.com/office/powerpoint/2010/main" val="28497714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57DCD0C4-278F-4D83-8A01-CF3A72CD9CB8}" type="slidenum">
              <a:rPr lang="en-GB" altLang="en-US" smtClean="0"/>
              <a:pPr>
                <a:spcBef>
                  <a:spcPct val="0"/>
                </a:spcBef>
              </a:pPr>
              <a:t>3</a:t>
            </a:fld>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2238930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68212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85231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549776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55853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21408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9887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765682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8371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29549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91160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endParaRPr lang="en-GB" alt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endParaRPr lang="en-GB" altLang="en-US" dirty="0" smtClean="0"/>
          </a:p>
        </p:txBody>
      </p:sp>
      <p:sp>
        <p:nvSpPr>
          <p:cNvPr id="7" name="TextBox 6"/>
          <p:cNvSpPr txBox="1"/>
          <p:nvPr userDrawn="1"/>
        </p:nvSpPr>
        <p:spPr>
          <a:xfrm>
            <a:off x="179512" y="5805264"/>
            <a:ext cx="1728192" cy="215444"/>
          </a:xfrm>
          <a:prstGeom prst="rect">
            <a:avLst/>
          </a:prstGeom>
          <a:noFill/>
        </p:spPr>
        <p:txBody>
          <a:bodyPr wrap="square" rtlCol="0">
            <a:spAutoFit/>
          </a:bodyPr>
          <a:lstStyle/>
          <a:p>
            <a:r>
              <a:rPr lang="en-GB" sz="800" dirty="0" smtClean="0">
                <a:latin typeface="Arial" panose="020B0604020202020204" pitchFamily="34" charset="0"/>
                <a:cs typeface="Arial" panose="020B0604020202020204" pitchFamily="34" charset="0"/>
              </a:rPr>
              <a:t>© OCR 2017</a:t>
            </a:r>
            <a:endParaRPr lang="en-GB" sz="800" dirty="0">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6036290"/>
            <a:ext cx="9144000" cy="82926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mailto:resources.feedback@ocr.org.uk?subject=I%20dislike%20this%20GCSE%20(9-1)%20Gateway%20Science%20Biology%20A%20Microscopes%20Power%20Point" TargetMode="External"/><Relationship Id="rId7" Type="http://schemas.openxmlformats.org/officeDocument/2006/relationships/hyperlink" Target="mailto:resources.feedback@ocr.org.uk" TargetMode="External"/><Relationship Id="rId2" Type="http://schemas.openxmlformats.org/officeDocument/2006/relationships/hyperlink" Target="mailto:resources.feedback@ocr.org.uk?subject=I%20liked%20the%20GCSE%20(9-1)%20Chemistry%20LE%20powerpoint%20-%20Balancing%20Equations" TargetMode="External"/><Relationship Id="rId1" Type="http://schemas.openxmlformats.org/officeDocument/2006/relationships/slideLayout" Target="../slideLayouts/slideLayout6.xml"/><Relationship Id="rId6" Type="http://schemas.openxmlformats.org/officeDocument/2006/relationships/hyperlink" Target="http://www.ocr.org.uk/i-want-to/find-resources/" TargetMode="External"/><Relationship Id="rId5" Type="http://schemas.openxmlformats.org/officeDocument/2006/relationships/hyperlink" Target="http://www.ocr.org.uk/expression-of-interest" TargetMode="External"/><Relationship Id="rId4" Type="http://schemas.openxmlformats.org/officeDocument/2006/relationships/hyperlink" Target="mailto:resources.feedback@ocr.org.uk?subject=I%20disliked%20the%20GCSE%20(9-1)%20Chemistry%20LE%20powerpoint%20-%20Balancing%20Equatio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420888"/>
            <a:ext cx="8229600" cy="1143000"/>
          </a:xfrm>
        </p:spPr>
        <p:txBody>
          <a:bodyPr/>
          <a:lstStyle/>
          <a:p>
            <a:r>
              <a:rPr lang="en-GB" dirty="0" smtClean="0">
                <a:latin typeface="Arial" panose="020B0604020202020204" pitchFamily="34" charset="0"/>
                <a:cs typeface="Arial" panose="020B0604020202020204" pitchFamily="34" charset="0"/>
              </a:rPr>
              <a:t>Balancing Equations</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475656" y="3429000"/>
            <a:ext cx="5915000" cy="648072"/>
          </a:xfrm>
        </p:spPr>
        <p:txBody>
          <a:bodyPr/>
          <a:lstStyle/>
          <a:p>
            <a:pPr marL="0" indent="0" algn="ctr">
              <a:buNone/>
            </a:pPr>
            <a:r>
              <a:rPr lang="en-GB" dirty="0" smtClean="0">
                <a:latin typeface="Arial" panose="020B0604020202020204" pitchFamily="34" charset="0"/>
                <a:cs typeface="Arial" panose="020B0604020202020204" pitchFamily="34" charset="0"/>
              </a:rPr>
              <a:t>Lesson </a:t>
            </a:r>
            <a:r>
              <a:rPr lang="en-GB" dirty="0" smtClean="0">
                <a:latin typeface="Arial" panose="020B0604020202020204" pitchFamily="34" charset="0"/>
                <a:cs typeface="Arial" panose="020B0604020202020204" pitchFamily="34" charset="0"/>
              </a:rPr>
              <a:t>Element</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8771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bbage" title="Cabbage"/>
          <p:cNvPicPr>
            <a:picLocks noChangeAspect="1"/>
          </p:cNvPicPr>
          <p:nvPr/>
        </p:nvPicPr>
        <p:blipFill>
          <a:blip r:embed="rId2"/>
          <a:srcRect/>
          <a:stretch>
            <a:fillRect/>
          </a:stretch>
        </p:blipFill>
        <p:spPr bwMode="auto">
          <a:xfrm>
            <a:off x="468313" y="1573213"/>
            <a:ext cx="15208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Onion" title="Onion"/>
          <p:cNvPicPr>
            <a:picLocks noChangeAspect="1"/>
          </p:cNvPicPr>
          <p:nvPr/>
        </p:nvPicPr>
        <p:blipFill>
          <a:blip r:embed="rId3"/>
          <a:srcRect/>
          <a:stretch>
            <a:fillRect/>
          </a:stretch>
        </p:blipFill>
        <p:spPr bwMode="auto">
          <a:xfrm>
            <a:off x="2125663" y="1573213"/>
            <a:ext cx="1436687"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arrot" title="Carrot"/>
          <p:cNvPicPr>
            <a:picLocks noChangeAspect="1"/>
          </p:cNvPicPr>
          <p:nvPr/>
        </p:nvPicPr>
        <p:blipFill>
          <a:blip r:embed="rId4"/>
          <a:srcRect/>
          <a:stretch>
            <a:fillRect/>
          </a:stretch>
        </p:blipFill>
        <p:spPr bwMode="auto">
          <a:xfrm>
            <a:off x="3635375" y="1958975"/>
            <a:ext cx="2179638"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6162742" y="3893740"/>
            <a:ext cx="2270058" cy="175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oleslaw" title="Coleslaw"/>
          <p:cNvPicPr>
            <a:picLocks noChangeAspect="1"/>
          </p:cNvPicPr>
          <p:nvPr/>
        </p:nvPicPr>
        <p:blipFill>
          <a:blip r:embed="rId6"/>
          <a:srcRect/>
          <a:stretch>
            <a:fillRect/>
          </a:stretch>
        </p:blipFill>
        <p:spPr bwMode="auto">
          <a:xfrm>
            <a:off x="6084888" y="1371600"/>
            <a:ext cx="2347912"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abbage" title="Cabbage"/>
          <p:cNvPicPr>
            <a:picLocks noChangeAspect="1"/>
          </p:cNvPicPr>
          <p:nvPr/>
        </p:nvPicPr>
        <p:blipFill>
          <a:blip r:embed="rId2"/>
          <a:srcRect/>
          <a:stretch>
            <a:fillRect/>
          </a:stretch>
        </p:blipFill>
        <p:spPr bwMode="auto">
          <a:xfrm>
            <a:off x="492125" y="4059238"/>
            <a:ext cx="15208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Onion" title="Onion"/>
          <p:cNvPicPr>
            <a:picLocks noChangeAspect="1"/>
          </p:cNvPicPr>
          <p:nvPr/>
        </p:nvPicPr>
        <p:blipFill>
          <a:blip r:embed="rId3"/>
          <a:srcRect/>
          <a:stretch>
            <a:fillRect/>
          </a:stretch>
        </p:blipFill>
        <p:spPr bwMode="auto">
          <a:xfrm>
            <a:off x="2149475" y="4059238"/>
            <a:ext cx="1436688"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Carrot" title="Carrot"/>
          <p:cNvPicPr>
            <a:picLocks noChangeAspect="1"/>
          </p:cNvPicPr>
          <p:nvPr/>
        </p:nvPicPr>
        <p:blipFill>
          <a:blip r:embed="rId4"/>
          <a:srcRect/>
          <a:stretch>
            <a:fillRect/>
          </a:stretch>
        </p:blipFill>
        <p:spPr bwMode="auto">
          <a:xfrm>
            <a:off x="3660775" y="4445000"/>
            <a:ext cx="2179638"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1827213" y="1741488"/>
            <a:ext cx="6572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5400">
                <a:latin typeface="Arial" charset="0"/>
              </a:rPr>
              <a:t>+</a:t>
            </a:r>
          </a:p>
        </p:txBody>
      </p:sp>
      <p:sp>
        <p:nvSpPr>
          <p:cNvPr id="14" name="TextBox 13"/>
          <p:cNvSpPr txBox="1">
            <a:spLocks noChangeArrowheads="1"/>
          </p:cNvSpPr>
          <p:nvPr/>
        </p:nvSpPr>
        <p:spPr bwMode="auto">
          <a:xfrm>
            <a:off x="3332163" y="1741488"/>
            <a:ext cx="6572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5400">
                <a:latin typeface="Arial" charset="0"/>
              </a:rPr>
              <a:t>+</a:t>
            </a:r>
          </a:p>
        </p:txBody>
      </p:sp>
      <p:sp>
        <p:nvSpPr>
          <p:cNvPr id="15" name="TextBox 14"/>
          <p:cNvSpPr txBox="1">
            <a:spLocks noChangeArrowheads="1"/>
          </p:cNvSpPr>
          <p:nvPr/>
        </p:nvSpPr>
        <p:spPr bwMode="auto">
          <a:xfrm>
            <a:off x="5815013" y="1812925"/>
            <a:ext cx="6572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5400">
                <a:latin typeface="Arial" charset="0"/>
              </a:rPr>
              <a:t>=</a:t>
            </a:r>
          </a:p>
        </p:txBody>
      </p:sp>
      <p:sp>
        <p:nvSpPr>
          <p:cNvPr id="16" name="TextBox 15"/>
          <p:cNvSpPr txBox="1">
            <a:spLocks noChangeArrowheads="1"/>
          </p:cNvSpPr>
          <p:nvPr/>
        </p:nvSpPr>
        <p:spPr bwMode="auto">
          <a:xfrm>
            <a:off x="1827213" y="4237038"/>
            <a:ext cx="6572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5400">
                <a:latin typeface="Arial" charset="0"/>
              </a:rPr>
              <a:t>+</a:t>
            </a:r>
          </a:p>
        </p:txBody>
      </p:sp>
      <p:sp>
        <p:nvSpPr>
          <p:cNvPr id="17" name="TextBox 16"/>
          <p:cNvSpPr txBox="1">
            <a:spLocks noChangeArrowheads="1"/>
          </p:cNvSpPr>
          <p:nvPr/>
        </p:nvSpPr>
        <p:spPr bwMode="auto">
          <a:xfrm>
            <a:off x="3332163" y="4237038"/>
            <a:ext cx="6572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5400">
                <a:latin typeface="Arial" charset="0"/>
              </a:rPr>
              <a:t>+</a:t>
            </a:r>
          </a:p>
        </p:txBody>
      </p:sp>
      <p:sp>
        <p:nvSpPr>
          <p:cNvPr id="18" name="TextBox 17"/>
          <p:cNvSpPr txBox="1">
            <a:spLocks noChangeArrowheads="1"/>
          </p:cNvSpPr>
          <p:nvPr/>
        </p:nvSpPr>
        <p:spPr bwMode="auto">
          <a:xfrm>
            <a:off x="5815013" y="4308475"/>
            <a:ext cx="6572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5400">
                <a:latin typeface="Arial" charset="0"/>
              </a:rPr>
              <a:t>=</a:t>
            </a:r>
          </a:p>
        </p:txBody>
      </p:sp>
      <p:sp>
        <p:nvSpPr>
          <p:cNvPr id="20" name="TextBox 19"/>
          <p:cNvSpPr txBox="1">
            <a:spLocks noChangeArrowheads="1"/>
          </p:cNvSpPr>
          <p:nvPr/>
        </p:nvSpPr>
        <p:spPr bwMode="auto">
          <a:xfrm>
            <a:off x="6816725" y="511175"/>
            <a:ext cx="118903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9600" b="1">
                <a:solidFill>
                  <a:srgbClr val="00B050"/>
                </a:solidFill>
                <a:latin typeface="Wingdings 2" pitchFamily="18" charset="2"/>
              </a:rPr>
              <a:t>P</a:t>
            </a:r>
          </a:p>
        </p:txBody>
      </p:sp>
      <p:sp>
        <p:nvSpPr>
          <p:cNvPr id="21" name="TextBox 20"/>
          <p:cNvSpPr txBox="1">
            <a:spLocks noChangeArrowheads="1"/>
          </p:cNvSpPr>
          <p:nvPr/>
        </p:nvSpPr>
        <p:spPr bwMode="auto">
          <a:xfrm>
            <a:off x="6816725" y="2924175"/>
            <a:ext cx="11890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9600" dirty="0">
                <a:solidFill>
                  <a:srgbClr val="FF0000"/>
                </a:solidFill>
                <a:latin typeface="Wingdings 2" pitchFamily="18" charset="2"/>
              </a:rPr>
              <a:t>O</a:t>
            </a:r>
            <a:endParaRPr lang="en-GB" altLang="en-US" sz="9600" b="1" dirty="0">
              <a:solidFill>
                <a:srgbClr val="FF0000"/>
              </a:solidFill>
              <a:latin typeface="Wingdings 2" pitchFamily="18" charset="2"/>
            </a:endParaRPr>
          </a:p>
        </p:txBody>
      </p:sp>
      <p:sp>
        <p:nvSpPr>
          <p:cNvPr id="2" name="Title 1"/>
          <p:cNvSpPr>
            <a:spLocks noGrp="1"/>
          </p:cNvSpPr>
          <p:nvPr>
            <p:ph type="title"/>
          </p:nvPr>
        </p:nvSpPr>
        <p:spPr>
          <a:xfrm>
            <a:off x="457200" y="116632"/>
            <a:ext cx="8229600" cy="1143000"/>
          </a:xfrm>
        </p:spPr>
        <p:txBody>
          <a:bodyPr/>
          <a:lstStyle/>
          <a:p>
            <a:pPr algn="l"/>
            <a:r>
              <a:rPr lang="en-GB" dirty="0" smtClean="0"/>
              <a:t>Balancing Equations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nodeType="afterGroup">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nodeType="afterGroup">
                            <p:stCondLst>
                              <p:cond delay="3500"/>
                            </p:stCondLst>
                            <p:childTnLst>
                              <p:par>
                                <p:cTn id="17" presetID="10" presetClass="entr" presetSubtype="0" fill="hold" grpId="0" nodeType="afterEffect">
                                  <p:stCondLst>
                                    <p:cond delay="10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nodeType="afterGroup">
                            <p:stCondLst>
                              <p:cond delay="5000"/>
                            </p:stCondLst>
                            <p:childTnLst>
                              <p:par>
                                <p:cTn id="21" presetID="10" presetClass="entr" presetSubtype="0" fill="hold" nodeType="afterEffect">
                                  <p:stCondLst>
                                    <p:cond delay="10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nodeType="afterGroup">
                            <p:stCondLst>
                              <p:cond delay="6500"/>
                            </p:stCondLst>
                            <p:childTnLst>
                              <p:par>
                                <p:cTn id="25" presetID="10" presetClass="entr" presetSubtype="0" fill="hold" grpId="0" nodeType="afterEffect">
                                  <p:stCondLst>
                                    <p:cond delay="100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nodeType="afterGroup">
                            <p:stCondLst>
                              <p:cond delay="8000"/>
                            </p:stCondLst>
                            <p:childTnLst>
                              <p:par>
                                <p:cTn id="29" presetID="10" presetClass="entr" presetSubtype="0" fill="hold" nodeType="afterEffect">
                                  <p:stCondLst>
                                    <p:cond delay="30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nodeType="afterGroup">
                            <p:stCondLst>
                              <p:cond delay="11500"/>
                            </p:stCondLst>
                            <p:childTnLst>
                              <p:par>
                                <p:cTn id="33" presetID="10" presetClass="entr" presetSubtype="0" fill="hold" grpId="0" nodeType="afterEffect">
                                  <p:stCondLst>
                                    <p:cond delay="200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par>
                          <p:cTn id="36" fill="hold" nodeType="afterGroup">
                            <p:stCondLst>
                              <p:cond delay="14000"/>
                            </p:stCondLst>
                            <p:childTnLst>
                              <p:par>
                                <p:cTn id="37" presetID="10" presetClass="entr" presetSubtype="0" fill="hold" nodeType="afterEffect">
                                  <p:stCondLst>
                                    <p:cond delay="500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nodeType="afterGroup">
                            <p:stCondLst>
                              <p:cond delay="19500"/>
                            </p:stCondLst>
                            <p:childTnLst>
                              <p:par>
                                <p:cTn id="41" presetID="10" presetClass="entr" presetSubtype="0" fill="hold" grpId="0" nodeType="afterEffect">
                                  <p:stCondLst>
                                    <p:cond delay="100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par>
                          <p:cTn id="44" fill="hold" nodeType="afterGroup">
                            <p:stCondLst>
                              <p:cond delay="21000"/>
                            </p:stCondLst>
                            <p:childTnLst>
                              <p:par>
                                <p:cTn id="45" presetID="10" presetClass="entr" presetSubtype="0" fill="hold" nodeType="afterEffect">
                                  <p:stCondLst>
                                    <p:cond delay="100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par>
                          <p:cTn id="48" fill="hold" nodeType="afterGroup">
                            <p:stCondLst>
                              <p:cond delay="22500"/>
                            </p:stCondLst>
                            <p:childTnLst>
                              <p:par>
                                <p:cTn id="49" presetID="10" presetClass="entr" presetSubtype="0" fill="hold" grpId="0" nodeType="afterEffect">
                                  <p:stCondLst>
                                    <p:cond delay="100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par>
                          <p:cTn id="52" fill="hold" nodeType="afterGroup">
                            <p:stCondLst>
                              <p:cond delay="24000"/>
                            </p:stCondLst>
                            <p:childTnLst>
                              <p:par>
                                <p:cTn id="53" presetID="10" presetClass="entr" presetSubtype="0" fill="hold" nodeType="afterEffect">
                                  <p:stCondLst>
                                    <p:cond delay="100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par>
                          <p:cTn id="56" fill="hold" nodeType="afterGroup">
                            <p:stCondLst>
                              <p:cond delay="25500"/>
                            </p:stCondLst>
                            <p:childTnLst>
                              <p:par>
                                <p:cTn id="57" presetID="10" presetClass="entr" presetSubtype="0" fill="hold" grpId="0" nodeType="afterEffect">
                                  <p:stCondLst>
                                    <p:cond delay="100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nodeType="afterGroup">
                            <p:stCondLst>
                              <p:cond delay="27000"/>
                            </p:stCondLst>
                            <p:childTnLst>
                              <p:par>
                                <p:cTn id="61" presetID="10" presetClass="entr" presetSubtype="0" fill="hold" nodeType="afterEffect">
                                  <p:stCondLst>
                                    <p:cond delay="300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cTn>
                              </p:par>
                            </p:childTnLst>
                          </p:cTn>
                        </p:par>
                        <p:par>
                          <p:cTn id="64" fill="hold" nodeType="afterGroup">
                            <p:stCondLst>
                              <p:cond delay="30500"/>
                            </p:stCondLst>
                            <p:childTnLst>
                              <p:par>
                                <p:cTn id="65" presetID="10" presetClass="entr" presetSubtype="0" fill="hold" grpId="0" nodeType="afterEffect">
                                  <p:stCondLst>
                                    <p:cond delay="200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2"/>
          <p:cNvSpPr txBox="1">
            <a:spLocks noChangeArrowheads="1"/>
          </p:cNvSpPr>
          <p:nvPr/>
        </p:nvSpPr>
        <p:spPr bwMode="auto">
          <a:xfrm>
            <a:off x="2411413" y="1698625"/>
            <a:ext cx="6556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5400" dirty="0">
                <a:latin typeface="Arial" charset="0"/>
              </a:rPr>
              <a:t>+</a:t>
            </a:r>
          </a:p>
        </p:txBody>
      </p:sp>
      <p:sp>
        <p:nvSpPr>
          <p:cNvPr id="3075" name="TextBox 14"/>
          <p:cNvSpPr txBox="1">
            <a:spLocks noChangeArrowheads="1"/>
          </p:cNvSpPr>
          <p:nvPr/>
        </p:nvSpPr>
        <p:spPr bwMode="auto">
          <a:xfrm>
            <a:off x="4318000" y="1741488"/>
            <a:ext cx="6572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5400">
                <a:latin typeface="Arial" charset="0"/>
              </a:rPr>
              <a:t>=</a:t>
            </a:r>
          </a:p>
        </p:txBody>
      </p:sp>
      <p:sp>
        <p:nvSpPr>
          <p:cNvPr id="3076" name="TextBox 15"/>
          <p:cNvSpPr txBox="1">
            <a:spLocks noChangeArrowheads="1"/>
          </p:cNvSpPr>
          <p:nvPr/>
        </p:nvSpPr>
        <p:spPr bwMode="auto">
          <a:xfrm>
            <a:off x="4284663" y="3660775"/>
            <a:ext cx="6572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5400">
                <a:latin typeface="Arial" charset="0"/>
              </a:rPr>
              <a:t>=</a:t>
            </a:r>
          </a:p>
        </p:txBody>
      </p:sp>
      <p:sp>
        <p:nvSpPr>
          <p:cNvPr id="3078" name="TextBox 17" title="Tick"/>
          <p:cNvSpPr txBox="1">
            <a:spLocks noChangeArrowheads="1"/>
          </p:cNvSpPr>
          <p:nvPr/>
        </p:nvSpPr>
        <p:spPr bwMode="auto">
          <a:xfrm>
            <a:off x="6657975" y="1404938"/>
            <a:ext cx="118903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9600" b="1" dirty="0">
                <a:solidFill>
                  <a:srgbClr val="00B050"/>
                </a:solidFill>
                <a:latin typeface="Wingdings 2" pitchFamily="18" charset="2"/>
              </a:rPr>
              <a:t>P</a:t>
            </a:r>
          </a:p>
        </p:txBody>
      </p:sp>
      <p:sp>
        <p:nvSpPr>
          <p:cNvPr id="3079" name="TextBox 18"/>
          <p:cNvSpPr txBox="1">
            <a:spLocks noChangeArrowheads="1"/>
          </p:cNvSpPr>
          <p:nvPr/>
        </p:nvSpPr>
        <p:spPr bwMode="auto">
          <a:xfrm>
            <a:off x="6696075" y="3300413"/>
            <a:ext cx="118903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9600" dirty="0">
                <a:solidFill>
                  <a:srgbClr val="FF0000"/>
                </a:solidFill>
                <a:latin typeface="Wingdings 2" pitchFamily="18" charset="2"/>
              </a:rPr>
              <a:t>O</a:t>
            </a:r>
            <a:endParaRPr lang="en-GB" altLang="en-US" sz="9600" b="1" dirty="0">
              <a:solidFill>
                <a:srgbClr val="FF0000"/>
              </a:solidFill>
              <a:latin typeface="Wingdings 2" pitchFamily="18" charset="2"/>
            </a:endParaRPr>
          </a:p>
        </p:txBody>
      </p:sp>
      <p:grpSp>
        <p:nvGrpSpPr>
          <p:cNvPr id="3" name="Group 2" descr="Oxygen cylinder"/>
          <p:cNvGrpSpPr>
            <a:grpSpLocks/>
          </p:cNvGrpSpPr>
          <p:nvPr/>
        </p:nvGrpSpPr>
        <p:grpSpPr bwMode="auto">
          <a:xfrm>
            <a:off x="3019425" y="1004888"/>
            <a:ext cx="1128713" cy="2187575"/>
            <a:chOff x="3019425" y="1004888"/>
            <a:chExt cx="1128713" cy="2187575"/>
          </a:xfrm>
        </p:grpSpPr>
        <p:sp>
          <p:nvSpPr>
            <p:cNvPr id="3099" name="TextBox 25"/>
            <p:cNvSpPr txBox="1">
              <a:spLocks noChangeArrowheads="1"/>
            </p:cNvSpPr>
            <p:nvPr/>
          </p:nvSpPr>
          <p:spPr bwMode="auto">
            <a:xfrm>
              <a:off x="3122613" y="1465263"/>
              <a:ext cx="1025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200" b="1">
                  <a:latin typeface="Arial" charset="0"/>
                </a:rPr>
                <a:t>Oxygen</a:t>
              </a:r>
            </a:p>
          </p:txBody>
        </p:sp>
        <p:pic>
          <p:nvPicPr>
            <p:cNvPr id="3100" name="Picture 6" descr="Oxygen cylinder" title="Oxygen cylinder"/>
            <p:cNvPicPr>
              <a:picLocks noChangeAspect="1"/>
            </p:cNvPicPr>
            <p:nvPr/>
          </p:nvPicPr>
          <p:blipFill>
            <a:blip r:embed="rId3"/>
            <a:srcRect/>
            <a:stretch>
              <a:fillRect/>
            </a:stretch>
          </p:blipFill>
          <p:spPr bwMode="auto">
            <a:xfrm rot="-2292537">
              <a:off x="3019425" y="1004888"/>
              <a:ext cx="592138"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 name="Group 1" descr="Hydrogen cylinder"/>
          <p:cNvGrpSpPr>
            <a:grpSpLocks/>
          </p:cNvGrpSpPr>
          <p:nvPr/>
        </p:nvGrpSpPr>
        <p:grpSpPr bwMode="auto">
          <a:xfrm>
            <a:off x="1077913" y="1093788"/>
            <a:ext cx="1220787" cy="2189162"/>
            <a:chOff x="1077913" y="1093788"/>
            <a:chExt cx="1220787" cy="2189162"/>
          </a:xfrm>
        </p:grpSpPr>
        <p:pic>
          <p:nvPicPr>
            <p:cNvPr id="3097" name="Picture 4" descr="Hydrogen cylinder" title="Hydrogen cylinder"/>
            <p:cNvPicPr>
              <a:picLocks noChangeAspect="1"/>
            </p:cNvPicPr>
            <p:nvPr/>
          </p:nvPicPr>
          <p:blipFill>
            <a:blip r:embed="rId4"/>
            <a:srcRect/>
            <a:stretch>
              <a:fillRect/>
            </a:stretch>
          </p:blipFill>
          <p:spPr bwMode="auto">
            <a:xfrm rot="-2399888">
              <a:off x="1719263" y="1093788"/>
              <a:ext cx="579437" cy="218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8" name="TextBox 24"/>
            <p:cNvSpPr txBox="1">
              <a:spLocks noChangeArrowheads="1"/>
            </p:cNvSpPr>
            <p:nvPr/>
          </p:nvSpPr>
          <p:spPr bwMode="auto">
            <a:xfrm>
              <a:off x="1077913" y="2503488"/>
              <a:ext cx="1028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200" b="1">
                  <a:latin typeface="Arial" charset="0"/>
                </a:rPr>
                <a:t>Hydrogen</a:t>
              </a:r>
            </a:p>
          </p:txBody>
        </p:sp>
      </p:grpSp>
      <p:grpSp>
        <p:nvGrpSpPr>
          <p:cNvPr id="4" name="Group 3" descr="Water droplet"/>
          <p:cNvGrpSpPr>
            <a:grpSpLocks/>
          </p:cNvGrpSpPr>
          <p:nvPr/>
        </p:nvGrpSpPr>
        <p:grpSpPr bwMode="auto">
          <a:xfrm>
            <a:off x="4637088" y="498475"/>
            <a:ext cx="2055812" cy="2527300"/>
            <a:chOff x="4637088" y="498475"/>
            <a:chExt cx="2055812" cy="2527300"/>
          </a:xfrm>
        </p:grpSpPr>
        <p:pic>
          <p:nvPicPr>
            <p:cNvPr id="3095" name="Picture 8" title="Wate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40288" y="498475"/>
              <a:ext cx="1852612"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6" name="TextBox 26"/>
            <p:cNvSpPr txBox="1">
              <a:spLocks noChangeArrowheads="1"/>
            </p:cNvSpPr>
            <p:nvPr/>
          </p:nvSpPr>
          <p:spPr bwMode="auto">
            <a:xfrm>
              <a:off x="4637088" y="2584450"/>
              <a:ext cx="1028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200" b="1">
                  <a:latin typeface="Arial" charset="0"/>
                </a:rPr>
                <a:t>Water</a:t>
              </a:r>
            </a:p>
          </p:txBody>
        </p:sp>
      </p:grpSp>
      <p:sp>
        <p:nvSpPr>
          <p:cNvPr id="3090" name="TextBox 32"/>
          <p:cNvSpPr txBox="1">
            <a:spLocks noChangeArrowheads="1"/>
          </p:cNvSpPr>
          <p:nvPr/>
        </p:nvSpPr>
        <p:spPr bwMode="auto">
          <a:xfrm>
            <a:off x="2544763" y="3684588"/>
            <a:ext cx="6556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5400">
                <a:latin typeface="Arial" charset="0"/>
              </a:rPr>
              <a:t>+</a:t>
            </a:r>
          </a:p>
        </p:txBody>
      </p:sp>
      <p:grpSp>
        <p:nvGrpSpPr>
          <p:cNvPr id="8" name="Group 7" descr="Oxygen cylinder"/>
          <p:cNvGrpSpPr>
            <a:grpSpLocks/>
          </p:cNvGrpSpPr>
          <p:nvPr/>
        </p:nvGrpSpPr>
        <p:grpSpPr bwMode="auto">
          <a:xfrm>
            <a:off x="3152775" y="2990850"/>
            <a:ext cx="1130300" cy="2187575"/>
            <a:chOff x="3152775" y="2990850"/>
            <a:chExt cx="1130300" cy="2187575"/>
          </a:xfrm>
        </p:grpSpPr>
        <p:sp>
          <p:nvSpPr>
            <p:cNvPr id="3093" name="TextBox 33"/>
            <p:cNvSpPr txBox="1">
              <a:spLocks noChangeArrowheads="1"/>
            </p:cNvSpPr>
            <p:nvPr/>
          </p:nvSpPr>
          <p:spPr bwMode="auto">
            <a:xfrm>
              <a:off x="3255963" y="3451225"/>
              <a:ext cx="10271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200" b="1">
                  <a:latin typeface="Arial" charset="0"/>
                </a:rPr>
                <a:t>Oxygen</a:t>
              </a:r>
            </a:p>
          </p:txBody>
        </p:sp>
        <p:pic>
          <p:nvPicPr>
            <p:cNvPr id="3094" name="Picture 35" descr="Oxygen cylinder" title="Oxygen cylinder"/>
            <p:cNvPicPr>
              <a:picLocks noChangeAspect="1"/>
            </p:cNvPicPr>
            <p:nvPr/>
          </p:nvPicPr>
          <p:blipFill>
            <a:blip r:embed="rId3"/>
            <a:srcRect/>
            <a:stretch>
              <a:fillRect/>
            </a:stretch>
          </p:blipFill>
          <p:spPr bwMode="auto">
            <a:xfrm rot="-2292537">
              <a:off x="3152775" y="2990850"/>
              <a:ext cx="592138"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6" descr="Hydrogen cylinder"/>
          <p:cNvGrpSpPr>
            <a:grpSpLocks/>
          </p:cNvGrpSpPr>
          <p:nvPr/>
        </p:nvGrpSpPr>
        <p:grpSpPr bwMode="auto">
          <a:xfrm>
            <a:off x="1211263" y="3095625"/>
            <a:ext cx="1220787" cy="2189163"/>
            <a:chOff x="1211263" y="3095625"/>
            <a:chExt cx="1220787" cy="2189163"/>
          </a:xfrm>
        </p:grpSpPr>
        <p:pic>
          <p:nvPicPr>
            <p:cNvPr id="3091" name="Picture 34" descr="Hydrogen cylinder" title="Hydrogen cylinder"/>
            <p:cNvPicPr>
              <a:picLocks noChangeAspect="1"/>
            </p:cNvPicPr>
            <p:nvPr/>
          </p:nvPicPr>
          <p:blipFill>
            <a:blip r:embed="rId4"/>
            <a:srcRect/>
            <a:stretch>
              <a:fillRect/>
            </a:stretch>
          </p:blipFill>
          <p:spPr bwMode="auto">
            <a:xfrm rot="-2399888">
              <a:off x="1852613" y="3095625"/>
              <a:ext cx="579437"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2" name="TextBox 36"/>
            <p:cNvSpPr txBox="1">
              <a:spLocks noChangeArrowheads="1"/>
            </p:cNvSpPr>
            <p:nvPr/>
          </p:nvSpPr>
          <p:spPr bwMode="auto">
            <a:xfrm>
              <a:off x="1211263" y="4489450"/>
              <a:ext cx="1028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200" b="1">
                  <a:latin typeface="Arial" charset="0"/>
                </a:rPr>
                <a:t>Hydrogen</a:t>
              </a:r>
            </a:p>
          </p:txBody>
        </p:sp>
      </p:grpSp>
      <p:grpSp>
        <p:nvGrpSpPr>
          <p:cNvPr id="9" name="Group 8" descr="Lumps of coal to represent carbon"/>
          <p:cNvGrpSpPr>
            <a:grpSpLocks/>
          </p:cNvGrpSpPr>
          <p:nvPr/>
        </p:nvGrpSpPr>
        <p:grpSpPr bwMode="auto">
          <a:xfrm>
            <a:off x="4840288" y="3199604"/>
            <a:ext cx="1900237" cy="1453359"/>
            <a:chOff x="4840288" y="3199604"/>
            <a:chExt cx="1900237" cy="1453359"/>
          </a:xfrm>
        </p:grpSpPr>
        <p:pic>
          <p:nvPicPr>
            <p:cNvPr id="3089"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4840288" y="3199604"/>
              <a:ext cx="1900237" cy="1425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9"/>
            <p:cNvSpPr txBox="1">
              <a:spLocks noChangeArrowheads="1"/>
            </p:cNvSpPr>
            <p:nvPr/>
          </p:nvSpPr>
          <p:spPr bwMode="auto">
            <a:xfrm>
              <a:off x="5708650" y="4376738"/>
              <a:ext cx="10302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200" b="1">
                  <a:latin typeface="Arial" charset="0"/>
                </a:rPr>
                <a:t>Carbon</a:t>
              </a:r>
            </a:p>
          </p:txBody>
        </p:sp>
      </p:grpSp>
      <p:sp>
        <p:nvSpPr>
          <p:cNvPr id="11" name="Title 10"/>
          <p:cNvSpPr>
            <a:spLocks noGrp="1"/>
          </p:cNvSpPr>
          <p:nvPr>
            <p:ph type="title"/>
          </p:nvPr>
        </p:nvSpPr>
        <p:spPr>
          <a:xfrm>
            <a:off x="457200" y="116632"/>
            <a:ext cx="8229600" cy="1143000"/>
          </a:xfrm>
        </p:spPr>
        <p:txBody>
          <a:bodyPr/>
          <a:lstStyle/>
          <a:p>
            <a:pPr algn="l"/>
            <a:r>
              <a:rPr lang="en-GB" dirty="0" smtClean="0"/>
              <a:t>Balancing Equations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500"/>
                                        <p:tgtEl>
                                          <p:spTgt spid="3074"/>
                                        </p:tgtEl>
                                      </p:cBhvr>
                                    </p:animEffect>
                                  </p:childTnLst>
                                </p:cTn>
                              </p:par>
                            </p:childTnLst>
                          </p:cTn>
                        </p:par>
                        <p:par>
                          <p:cTn id="12" fill="hold" nodeType="afterGroup">
                            <p:stCondLst>
                              <p:cond delay="2500"/>
                            </p:stCondLst>
                            <p:childTnLst>
                              <p:par>
                                <p:cTn id="13" presetID="10" presetClass="entr" presetSubtype="0" fill="hold" nodeType="after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nodeType="afterGroup">
                            <p:stCondLst>
                              <p:cond delay="4000"/>
                            </p:stCondLst>
                            <p:childTnLst>
                              <p:par>
                                <p:cTn id="17" presetID="10" presetClass="entr" presetSubtype="0" fill="hold" grpId="0" nodeType="afterEffect">
                                  <p:stCondLst>
                                    <p:cond delay="1000"/>
                                  </p:stCondLst>
                                  <p:childTnLst>
                                    <p:set>
                                      <p:cBhvr>
                                        <p:cTn id="18" dur="1" fill="hold">
                                          <p:stCondLst>
                                            <p:cond delay="0"/>
                                          </p:stCondLst>
                                        </p:cTn>
                                        <p:tgtEl>
                                          <p:spTgt spid="3075"/>
                                        </p:tgtEl>
                                        <p:attrNameLst>
                                          <p:attrName>style.visibility</p:attrName>
                                        </p:attrNameLst>
                                      </p:cBhvr>
                                      <p:to>
                                        <p:strVal val="visible"/>
                                      </p:to>
                                    </p:set>
                                    <p:animEffect transition="in" filter="fade">
                                      <p:cBhvr>
                                        <p:cTn id="19" dur="500"/>
                                        <p:tgtEl>
                                          <p:spTgt spid="3075"/>
                                        </p:tgtEl>
                                      </p:cBhvr>
                                    </p:animEffect>
                                  </p:childTnLst>
                                </p:cTn>
                              </p:par>
                            </p:childTnLst>
                          </p:cTn>
                        </p:par>
                        <p:par>
                          <p:cTn id="20" fill="hold" nodeType="afterGroup">
                            <p:stCondLst>
                              <p:cond delay="5500"/>
                            </p:stCondLst>
                            <p:childTnLst>
                              <p:par>
                                <p:cTn id="21" presetID="10" presetClass="entr" presetSubtype="0" fill="hold" nodeType="afterEffect">
                                  <p:stCondLst>
                                    <p:cond delay="100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nodeType="afterGroup">
                            <p:stCondLst>
                              <p:cond delay="7000"/>
                            </p:stCondLst>
                            <p:childTnLst>
                              <p:par>
                                <p:cTn id="25" presetID="10" presetClass="entr" presetSubtype="0" fill="hold" grpId="0" nodeType="afterEffect">
                                  <p:stCondLst>
                                    <p:cond delay="2000"/>
                                  </p:stCondLst>
                                  <p:childTnLst>
                                    <p:set>
                                      <p:cBhvr>
                                        <p:cTn id="26" dur="1" fill="hold">
                                          <p:stCondLst>
                                            <p:cond delay="0"/>
                                          </p:stCondLst>
                                        </p:cTn>
                                        <p:tgtEl>
                                          <p:spTgt spid="3078"/>
                                        </p:tgtEl>
                                        <p:attrNameLst>
                                          <p:attrName>style.visibility</p:attrName>
                                        </p:attrNameLst>
                                      </p:cBhvr>
                                      <p:to>
                                        <p:strVal val="visible"/>
                                      </p:to>
                                    </p:set>
                                    <p:animEffect transition="in" filter="fade">
                                      <p:cBhvr>
                                        <p:cTn id="27" dur="500"/>
                                        <p:tgtEl>
                                          <p:spTgt spid="3078"/>
                                        </p:tgtEl>
                                      </p:cBhvr>
                                    </p:animEffect>
                                  </p:childTnLst>
                                </p:cTn>
                              </p:par>
                            </p:childTnLst>
                          </p:cTn>
                        </p:par>
                        <p:par>
                          <p:cTn id="28" fill="hold" nodeType="afterGroup">
                            <p:stCondLst>
                              <p:cond delay="9500"/>
                            </p:stCondLst>
                            <p:childTnLst>
                              <p:par>
                                <p:cTn id="29" presetID="10" presetClass="entr" presetSubtype="0" fill="hold" nodeType="afterEffect">
                                  <p:stCondLst>
                                    <p:cond delay="100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nodeType="afterGroup">
                            <p:stCondLst>
                              <p:cond delay="11000"/>
                            </p:stCondLst>
                            <p:childTnLst>
                              <p:par>
                                <p:cTn id="33" presetID="10" presetClass="entr" presetSubtype="0" fill="hold" grpId="0" nodeType="afterEffect">
                                  <p:stCondLst>
                                    <p:cond delay="1000"/>
                                  </p:stCondLst>
                                  <p:childTnLst>
                                    <p:set>
                                      <p:cBhvr>
                                        <p:cTn id="34" dur="1" fill="hold">
                                          <p:stCondLst>
                                            <p:cond delay="0"/>
                                          </p:stCondLst>
                                        </p:cTn>
                                        <p:tgtEl>
                                          <p:spTgt spid="3090"/>
                                        </p:tgtEl>
                                        <p:attrNameLst>
                                          <p:attrName>style.visibility</p:attrName>
                                        </p:attrNameLst>
                                      </p:cBhvr>
                                      <p:to>
                                        <p:strVal val="visible"/>
                                      </p:to>
                                    </p:set>
                                    <p:animEffect transition="in" filter="fade">
                                      <p:cBhvr>
                                        <p:cTn id="35" dur="500"/>
                                        <p:tgtEl>
                                          <p:spTgt spid="3090"/>
                                        </p:tgtEl>
                                      </p:cBhvr>
                                    </p:animEffect>
                                  </p:childTnLst>
                                </p:cTn>
                              </p:par>
                            </p:childTnLst>
                          </p:cTn>
                        </p:par>
                        <p:par>
                          <p:cTn id="36" fill="hold" nodeType="afterGroup">
                            <p:stCondLst>
                              <p:cond delay="12500"/>
                            </p:stCondLst>
                            <p:childTnLst>
                              <p:par>
                                <p:cTn id="37" presetID="10" presetClass="entr" presetSubtype="0" fill="hold" nodeType="afterEffect">
                                  <p:stCondLst>
                                    <p:cond delay="100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par>
                          <p:cTn id="40" fill="hold" nodeType="afterGroup">
                            <p:stCondLst>
                              <p:cond delay="14000"/>
                            </p:stCondLst>
                            <p:childTnLst>
                              <p:par>
                                <p:cTn id="41" presetID="10" presetClass="entr" presetSubtype="0" fill="hold" grpId="0" nodeType="afterEffect">
                                  <p:stCondLst>
                                    <p:cond delay="1000"/>
                                  </p:stCondLst>
                                  <p:childTnLst>
                                    <p:set>
                                      <p:cBhvr>
                                        <p:cTn id="42" dur="1" fill="hold">
                                          <p:stCondLst>
                                            <p:cond delay="0"/>
                                          </p:stCondLst>
                                        </p:cTn>
                                        <p:tgtEl>
                                          <p:spTgt spid="3076"/>
                                        </p:tgtEl>
                                        <p:attrNameLst>
                                          <p:attrName>style.visibility</p:attrName>
                                        </p:attrNameLst>
                                      </p:cBhvr>
                                      <p:to>
                                        <p:strVal val="visible"/>
                                      </p:to>
                                    </p:set>
                                    <p:animEffect transition="in" filter="fade">
                                      <p:cBhvr>
                                        <p:cTn id="43" dur="500"/>
                                        <p:tgtEl>
                                          <p:spTgt spid="3076"/>
                                        </p:tgtEl>
                                      </p:cBhvr>
                                    </p:animEffect>
                                  </p:childTnLst>
                                </p:cTn>
                              </p:par>
                            </p:childTnLst>
                          </p:cTn>
                        </p:par>
                        <p:par>
                          <p:cTn id="44" fill="hold" nodeType="afterGroup">
                            <p:stCondLst>
                              <p:cond delay="15500"/>
                            </p:stCondLst>
                            <p:childTnLst>
                              <p:par>
                                <p:cTn id="45" presetID="10" presetClass="entr" presetSubtype="0" fill="hold" nodeType="afterEffect">
                                  <p:stCondLst>
                                    <p:cond delay="100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par>
                          <p:cTn id="48" fill="hold" nodeType="afterGroup">
                            <p:stCondLst>
                              <p:cond delay="17000"/>
                            </p:stCondLst>
                            <p:childTnLst>
                              <p:par>
                                <p:cTn id="49" presetID="10" presetClass="entr" presetSubtype="0" fill="hold" grpId="0" nodeType="afterEffect">
                                  <p:stCondLst>
                                    <p:cond delay="2000"/>
                                  </p:stCondLst>
                                  <p:childTnLst>
                                    <p:set>
                                      <p:cBhvr>
                                        <p:cTn id="50" dur="1" fill="hold">
                                          <p:stCondLst>
                                            <p:cond delay="0"/>
                                          </p:stCondLst>
                                        </p:cTn>
                                        <p:tgtEl>
                                          <p:spTgt spid="3079"/>
                                        </p:tgtEl>
                                        <p:attrNameLst>
                                          <p:attrName>style.visibility</p:attrName>
                                        </p:attrNameLst>
                                      </p:cBhvr>
                                      <p:to>
                                        <p:strVal val="visible"/>
                                      </p:to>
                                    </p:set>
                                    <p:animEffect transition="in" filter="fade">
                                      <p:cBhvr>
                                        <p:cTn id="51" dur="5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p:bldP spid="3076" grpId="0"/>
      <p:bldP spid="3078" grpId="0"/>
      <p:bldP spid="3079" grpId="0"/>
      <p:bldP spid="309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Box 6"/>
          <p:cNvSpPr txBox="1">
            <a:spLocks noChangeArrowheads="1"/>
          </p:cNvSpPr>
          <p:nvPr/>
        </p:nvSpPr>
        <p:spPr bwMode="auto">
          <a:xfrm>
            <a:off x="1776413" y="1138237"/>
            <a:ext cx="47275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400" dirty="0">
                <a:latin typeface="Arial" charset="0"/>
              </a:rPr>
              <a:t>The mass on each side of</a:t>
            </a:r>
          </a:p>
        </p:txBody>
      </p:sp>
      <p:sp>
        <p:nvSpPr>
          <p:cNvPr id="4102" name="TextBox 7"/>
          <p:cNvSpPr txBox="1">
            <a:spLocks noChangeArrowheads="1"/>
          </p:cNvSpPr>
          <p:nvPr/>
        </p:nvSpPr>
        <p:spPr bwMode="auto">
          <a:xfrm>
            <a:off x="1776413" y="1487487"/>
            <a:ext cx="41640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400" dirty="0">
                <a:latin typeface="Arial" charset="0"/>
              </a:rPr>
              <a:t>the equation </a:t>
            </a:r>
            <a:r>
              <a:rPr lang="en-GB" altLang="en-US" sz="2400" b="1" dirty="0">
                <a:latin typeface="Arial" charset="0"/>
              </a:rPr>
              <a:t>must be equal</a:t>
            </a:r>
            <a:r>
              <a:rPr lang="en-GB" altLang="en-US" sz="2400" dirty="0">
                <a:latin typeface="Arial" charset="0"/>
              </a:rPr>
              <a:t>.</a:t>
            </a:r>
            <a:endParaRPr lang="en-GB" altLang="en-US" sz="2400" b="1" dirty="0">
              <a:latin typeface="Arial" charset="0"/>
            </a:endParaRPr>
          </a:p>
        </p:txBody>
      </p:sp>
      <p:sp>
        <p:nvSpPr>
          <p:cNvPr id="4103" name="TextBox 12"/>
          <p:cNvSpPr txBox="1">
            <a:spLocks noChangeArrowheads="1"/>
          </p:cNvSpPr>
          <p:nvPr/>
        </p:nvSpPr>
        <p:spPr bwMode="auto">
          <a:xfrm>
            <a:off x="2709863" y="2425700"/>
            <a:ext cx="6572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5400">
                <a:latin typeface="Arial" charset="0"/>
              </a:rPr>
              <a:t>+</a:t>
            </a:r>
          </a:p>
        </p:txBody>
      </p:sp>
      <p:sp>
        <p:nvSpPr>
          <p:cNvPr id="4104" name="TextBox 13"/>
          <p:cNvSpPr txBox="1">
            <a:spLocks noChangeArrowheads="1"/>
          </p:cNvSpPr>
          <p:nvPr/>
        </p:nvSpPr>
        <p:spPr bwMode="auto">
          <a:xfrm>
            <a:off x="4851400" y="2468563"/>
            <a:ext cx="6572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5400">
                <a:latin typeface="Arial" charset="0"/>
              </a:rPr>
              <a:t>=</a:t>
            </a:r>
          </a:p>
        </p:txBody>
      </p:sp>
      <p:sp>
        <p:nvSpPr>
          <p:cNvPr id="4105" name="TextBox 14"/>
          <p:cNvSpPr txBox="1">
            <a:spLocks noChangeArrowheads="1"/>
          </p:cNvSpPr>
          <p:nvPr/>
        </p:nvSpPr>
        <p:spPr bwMode="auto">
          <a:xfrm>
            <a:off x="1074738" y="4149725"/>
            <a:ext cx="1984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400">
                <a:latin typeface="Arial" charset="0"/>
              </a:rPr>
              <a:t>1 x 12 = 12g</a:t>
            </a:r>
          </a:p>
        </p:txBody>
      </p:sp>
      <p:sp>
        <p:nvSpPr>
          <p:cNvPr id="4106" name="TextBox 15"/>
          <p:cNvSpPr txBox="1">
            <a:spLocks noChangeArrowheads="1"/>
          </p:cNvSpPr>
          <p:nvPr/>
        </p:nvSpPr>
        <p:spPr bwMode="auto">
          <a:xfrm>
            <a:off x="3303588" y="4149725"/>
            <a:ext cx="19827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400">
                <a:latin typeface="Arial" charset="0"/>
              </a:rPr>
              <a:t>2 x 16 = 32g</a:t>
            </a:r>
          </a:p>
        </p:txBody>
      </p:sp>
      <p:sp>
        <p:nvSpPr>
          <p:cNvPr id="4121" name="TextBox 18"/>
          <p:cNvSpPr txBox="1">
            <a:spLocks noChangeArrowheads="1"/>
          </p:cNvSpPr>
          <p:nvPr/>
        </p:nvSpPr>
        <p:spPr bwMode="auto">
          <a:xfrm>
            <a:off x="5829300" y="4868863"/>
            <a:ext cx="19827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400" dirty="0">
                <a:latin typeface="Arial" charset="0"/>
              </a:rPr>
              <a:t>2 x 16 = 32g</a:t>
            </a:r>
          </a:p>
        </p:txBody>
      </p:sp>
      <p:sp>
        <p:nvSpPr>
          <p:cNvPr id="4122" name="TextBox 19"/>
          <p:cNvSpPr txBox="1">
            <a:spLocks noChangeArrowheads="1"/>
          </p:cNvSpPr>
          <p:nvPr/>
        </p:nvSpPr>
        <p:spPr bwMode="auto">
          <a:xfrm>
            <a:off x="5829300" y="4149725"/>
            <a:ext cx="19827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400" dirty="0">
                <a:latin typeface="Arial" charset="0"/>
              </a:rPr>
              <a:t>1 x 12 = 12g</a:t>
            </a:r>
          </a:p>
        </p:txBody>
      </p:sp>
      <p:sp>
        <p:nvSpPr>
          <p:cNvPr id="4123" name="TextBox 20"/>
          <p:cNvSpPr txBox="1">
            <a:spLocks noChangeArrowheads="1"/>
          </p:cNvSpPr>
          <p:nvPr/>
        </p:nvSpPr>
        <p:spPr bwMode="auto">
          <a:xfrm>
            <a:off x="6627813" y="4508500"/>
            <a:ext cx="6556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400">
                <a:latin typeface="Arial" charset="0"/>
              </a:rPr>
              <a:t>+</a:t>
            </a:r>
          </a:p>
        </p:txBody>
      </p:sp>
      <p:sp>
        <p:nvSpPr>
          <p:cNvPr id="4118" name="TextBox 22"/>
          <p:cNvSpPr txBox="1">
            <a:spLocks noChangeArrowheads="1"/>
          </p:cNvSpPr>
          <p:nvPr/>
        </p:nvSpPr>
        <p:spPr bwMode="auto">
          <a:xfrm>
            <a:off x="6754813" y="5487988"/>
            <a:ext cx="10572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400">
                <a:latin typeface="Arial" charset="0"/>
              </a:rPr>
              <a:t>= 44g</a:t>
            </a:r>
          </a:p>
        </p:txBody>
      </p:sp>
      <p:sp>
        <p:nvSpPr>
          <p:cNvPr id="4119" name="TextBox 23"/>
          <p:cNvSpPr txBox="1">
            <a:spLocks noChangeArrowheads="1"/>
          </p:cNvSpPr>
          <p:nvPr/>
        </p:nvSpPr>
        <p:spPr bwMode="auto">
          <a:xfrm>
            <a:off x="2295525" y="5487988"/>
            <a:ext cx="58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400">
                <a:latin typeface="Arial" charset="0"/>
              </a:rPr>
              <a:t>12</a:t>
            </a:r>
          </a:p>
        </p:txBody>
      </p:sp>
      <p:sp>
        <p:nvSpPr>
          <p:cNvPr id="4120" name="TextBox 24"/>
          <p:cNvSpPr txBox="1">
            <a:spLocks noChangeArrowheads="1"/>
          </p:cNvSpPr>
          <p:nvPr/>
        </p:nvSpPr>
        <p:spPr bwMode="auto">
          <a:xfrm>
            <a:off x="4573588" y="5487988"/>
            <a:ext cx="588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400">
                <a:latin typeface="Arial" charset="0"/>
              </a:rPr>
              <a:t>32</a:t>
            </a:r>
          </a:p>
        </p:txBody>
      </p:sp>
      <p:grpSp>
        <p:nvGrpSpPr>
          <p:cNvPr id="3" name="Group 2" descr="Lumps of coal to represent carbon"/>
          <p:cNvGrpSpPr>
            <a:grpSpLocks/>
          </p:cNvGrpSpPr>
          <p:nvPr/>
        </p:nvGrpSpPr>
        <p:grpSpPr bwMode="auto">
          <a:xfrm>
            <a:off x="682625" y="2076618"/>
            <a:ext cx="2162175" cy="1680995"/>
            <a:chOff x="682625" y="2076618"/>
            <a:chExt cx="2162175" cy="1680995"/>
          </a:xfrm>
        </p:grpSpPr>
        <p:pic>
          <p:nvPicPr>
            <p:cNvPr id="411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82625" y="2076618"/>
              <a:ext cx="2162175" cy="162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7" name="TextBox 29"/>
            <p:cNvSpPr txBox="1">
              <a:spLocks noChangeArrowheads="1"/>
            </p:cNvSpPr>
            <p:nvPr/>
          </p:nvSpPr>
          <p:spPr bwMode="auto">
            <a:xfrm>
              <a:off x="1562100" y="3479800"/>
              <a:ext cx="10287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200" b="1">
                  <a:latin typeface="Arial" charset="0"/>
                </a:rPr>
                <a:t>Carbon</a:t>
              </a:r>
            </a:p>
          </p:txBody>
        </p:sp>
      </p:grpSp>
      <p:grpSp>
        <p:nvGrpSpPr>
          <p:cNvPr id="4" name="Group 3" descr="Oxygen cylinder"/>
          <p:cNvGrpSpPr>
            <a:grpSpLocks/>
          </p:cNvGrpSpPr>
          <p:nvPr/>
        </p:nvGrpSpPr>
        <p:grpSpPr bwMode="auto">
          <a:xfrm>
            <a:off x="3562350" y="1770063"/>
            <a:ext cx="1130300" cy="2187575"/>
            <a:chOff x="3562350" y="1770063"/>
            <a:chExt cx="1130300" cy="2187575"/>
          </a:xfrm>
        </p:grpSpPr>
        <p:sp>
          <p:nvSpPr>
            <p:cNvPr id="4114" name="TextBox 26"/>
            <p:cNvSpPr txBox="1">
              <a:spLocks noChangeArrowheads="1"/>
            </p:cNvSpPr>
            <p:nvPr/>
          </p:nvSpPr>
          <p:spPr bwMode="auto">
            <a:xfrm>
              <a:off x="3665538" y="2232025"/>
              <a:ext cx="10271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200" b="1">
                  <a:latin typeface="Arial" charset="0"/>
                </a:rPr>
                <a:t>Oxygen</a:t>
              </a:r>
            </a:p>
          </p:txBody>
        </p:sp>
        <p:pic>
          <p:nvPicPr>
            <p:cNvPr id="4115" name="Picture 28" descr="Oxygen cylinder" title="Oxygen cylinder"/>
            <p:cNvPicPr>
              <a:picLocks noChangeAspect="1"/>
            </p:cNvPicPr>
            <p:nvPr/>
          </p:nvPicPr>
          <p:blipFill>
            <a:blip r:embed="rId3"/>
            <a:srcRect/>
            <a:stretch>
              <a:fillRect/>
            </a:stretch>
          </p:blipFill>
          <p:spPr bwMode="auto">
            <a:xfrm rot="-2292537">
              <a:off x="3562350" y="1770063"/>
              <a:ext cx="592138"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4" descr="Smoking chimney representing carbon dioxide"/>
          <p:cNvGrpSpPr>
            <a:grpSpLocks/>
          </p:cNvGrpSpPr>
          <p:nvPr/>
        </p:nvGrpSpPr>
        <p:grpSpPr bwMode="auto">
          <a:xfrm>
            <a:off x="5651499" y="2091208"/>
            <a:ext cx="2160365" cy="1258417"/>
            <a:chOff x="5651687" y="2090843"/>
            <a:chExt cx="2160401" cy="1258770"/>
          </a:xfrm>
        </p:grpSpPr>
        <p:pic>
          <p:nvPicPr>
            <p:cNvPr id="411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5651687" y="2090843"/>
              <a:ext cx="2160401" cy="116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3" name="TextBox 32"/>
            <p:cNvSpPr txBox="1">
              <a:spLocks noChangeArrowheads="1"/>
            </p:cNvSpPr>
            <p:nvPr/>
          </p:nvSpPr>
          <p:spPr bwMode="auto">
            <a:xfrm>
              <a:off x="6441489" y="2887651"/>
              <a:ext cx="1028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200" b="1" dirty="0">
                  <a:latin typeface="Arial" charset="0"/>
                </a:rPr>
                <a:t>Carbon Dioxide</a:t>
              </a:r>
            </a:p>
          </p:txBody>
        </p:sp>
      </p:grpSp>
      <p:sp>
        <p:nvSpPr>
          <p:cNvPr id="2" name="Title 1"/>
          <p:cNvSpPr>
            <a:spLocks noGrp="1"/>
          </p:cNvSpPr>
          <p:nvPr>
            <p:ph type="title"/>
          </p:nvPr>
        </p:nvSpPr>
        <p:spPr>
          <a:xfrm>
            <a:off x="457200" y="116632"/>
            <a:ext cx="8229600" cy="1143000"/>
          </a:xfrm>
        </p:spPr>
        <p:txBody>
          <a:bodyPr/>
          <a:lstStyle/>
          <a:p>
            <a:pPr algn="l"/>
            <a:r>
              <a:rPr lang="en-GB" dirty="0" smtClean="0"/>
              <a:t>Balancing Equations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101"/>
                                        </p:tgtEl>
                                        <p:attrNameLst>
                                          <p:attrName>style.visibility</p:attrName>
                                        </p:attrNameLst>
                                      </p:cBhvr>
                                      <p:to>
                                        <p:strVal val="visible"/>
                                      </p:to>
                                    </p:set>
                                    <p:animEffect transition="in" filter="fade">
                                      <p:cBhvr>
                                        <p:cTn id="7" dur="500"/>
                                        <p:tgtEl>
                                          <p:spTgt spid="4101"/>
                                        </p:tgtEl>
                                      </p:cBhvr>
                                    </p:animEffect>
                                  </p:childTnLst>
                                </p:cTn>
                              </p:par>
                            </p:childTnLst>
                          </p:cTn>
                        </p:par>
                        <p:par>
                          <p:cTn id="8" fill="hold" nodeType="afterGroup">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4102"/>
                                        </p:tgtEl>
                                        <p:attrNameLst>
                                          <p:attrName>style.visibility</p:attrName>
                                        </p:attrNameLst>
                                      </p:cBhvr>
                                      <p:to>
                                        <p:strVal val="visible"/>
                                      </p:to>
                                    </p:set>
                                    <p:animEffect transition="in" filter="fade">
                                      <p:cBhvr>
                                        <p:cTn id="11" dur="500"/>
                                        <p:tgtEl>
                                          <p:spTgt spid="4102"/>
                                        </p:tgtEl>
                                      </p:cBhvr>
                                    </p:animEffect>
                                  </p:childTnLst>
                                </p:cTn>
                              </p:par>
                            </p:childTnLst>
                          </p:cTn>
                        </p:par>
                        <p:par>
                          <p:cTn id="12" fill="hold" nodeType="afterGroup">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nodeType="afterGroup">
                            <p:stCondLst>
                              <p:cond delay="3500"/>
                            </p:stCondLst>
                            <p:childTnLst>
                              <p:par>
                                <p:cTn id="17" presetID="10" presetClass="entr" presetSubtype="0" fill="hold" grpId="0" nodeType="afterEffect">
                                  <p:stCondLst>
                                    <p:cond delay="1000"/>
                                  </p:stCondLst>
                                  <p:childTnLst>
                                    <p:set>
                                      <p:cBhvr>
                                        <p:cTn id="18" dur="1" fill="hold">
                                          <p:stCondLst>
                                            <p:cond delay="0"/>
                                          </p:stCondLst>
                                        </p:cTn>
                                        <p:tgtEl>
                                          <p:spTgt spid="4103"/>
                                        </p:tgtEl>
                                        <p:attrNameLst>
                                          <p:attrName>style.visibility</p:attrName>
                                        </p:attrNameLst>
                                      </p:cBhvr>
                                      <p:to>
                                        <p:strVal val="visible"/>
                                      </p:to>
                                    </p:set>
                                    <p:animEffect transition="in" filter="fade">
                                      <p:cBhvr>
                                        <p:cTn id="19" dur="500"/>
                                        <p:tgtEl>
                                          <p:spTgt spid="4103"/>
                                        </p:tgtEl>
                                      </p:cBhvr>
                                    </p:animEffect>
                                  </p:childTnLst>
                                </p:cTn>
                              </p:par>
                            </p:childTnLst>
                          </p:cTn>
                        </p:par>
                        <p:par>
                          <p:cTn id="20" fill="hold" nodeType="afterGroup">
                            <p:stCondLst>
                              <p:cond delay="5000"/>
                            </p:stCondLst>
                            <p:childTnLst>
                              <p:par>
                                <p:cTn id="21" presetID="10" presetClass="entr" presetSubtype="0" fill="hold" nodeType="afterEffect">
                                  <p:stCondLst>
                                    <p:cond delay="100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nodeType="afterGroup">
                            <p:stCondLst>
                              <p:cond delay="6500"/>
                            </p:stCondLst>
                            <p:childTnLst>
                              <p:par>
                                <p:cTn id="25" presetID="10" presetClass="entr" presetSubtype="0" fill="hold" grpId="0" nodeType="afterEffect">
                                  <p:stCondLst>
                                    <p:cond delay="1000"/>
                                  </p:stCondLst>
                                  <p:childTnLst>
                                    <p:set>
                                      <p:cBhvr>
                                        <p:cTn id="26" dur="1" fill="hold">
                                          <p:stCondLst>
                                            <p:cond delay="0"/>
                                          </p:stCondLst>
                                        </p:cTn>
                                        <p:tgtEl>
                                          <p:spTgt spid="4104"/>
                                        </p:tgtEl>
                                        <p:attrNameLst>
                                          <p:attrName>style.visibility</p:attrName>
                                        </p:attrNameLst>
                                      </p:cBhvr>
                                      <p:to>
                                        <p:strVal val="visible"/>
                                      </p:to>
                                    </p:set>
                                    <p:animEffect transition="in" filter="fade">
                                      <p:cBhvr>
                                        <p:cTn id="27" dur="500"/>
                                        <p:tgtEl>
                                          <p:spTgt spid="4104"/>
                                        </p:tgtEl>
                                      </p:cBhvr>
                                    </p:animEffect>
                                  </p:childTnLst>
                                </p:cTn>
                              </p:par>
                            </p:childTnLst>
                          </p:cTn>
                        </p:par>
                        <p:par>
                          <p:cTn id="28" fill="hold" nodeType="afterGroup">
                            <p:stCondLst>
                              <p:cond delay="8000"/>
                            </p:stCondLst>
                            <p:childTnLst>
                              <p:par>
                                <p:cTn id="29" presetID="10" presetClass="entr" presetSubtype="0" fill="hold" nodeType="afterEffect">
                                  <p:stCondLst>
                                    <p:cond delay="100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par>
                          <p:cTn id="32" fill="hold" nodeType="afterGroup">
                            <p:stCondLst>
                              <p:cond delay="9500"/>
                            </p:stCondLst>
                            <p:childTnLst>
                              <p:par>
                                <p:cTn id="33" presetID="10" presetClass="entr" presetSubtype="0" fill="hold" grpId="0" nodeType="afterEffect">
                                  <p:stCondLst>
                                    <p:cond delay="500"/>
                                  </p:stCondLst>
                                  <p:childTnLst>
                                    <p:set>
                                      <p:cBhvr>
                                        <p:cTn id="34" dur="1" fill="hold">
                                          <p:stCondLst>
                                            <p:cond delay="0"/>
                                          </p:stCondLst>
                                        </p:cTn>
                                        <p:tgtEl>
                                          <p:spTgt spid="4105"/>
                                        </p:tgtEl>
                                        <p:attrNameLst>
                                          <p:attrName>style.visibility</p:attrName>
                                        </p:attrNameLst>
                                      </p:cBhvr>
                                      <p:to>
                                        <p:strVal val="visible"/>
                                      </p:to>
                                    </p:set>
                                    <p:animEffect transition="in" filter="fade">
                                      <p:cBhvr>
                                        <p:cTn id="35" dur="500"/>
                                        <p:tgtEl>
                                          <p:spTgt spid="4105"/>
                                        </p:tgtEl>
                                      </p:cBhvr>
                                    </p:animEffect>
                                  </p:childTnLst>
                                </p:cTn>
                              </p:par>
                            </p:childTnLst>
                          </p:cTn>
                        </p:par>
                        <p:par>
                          <p:cTn id="36" fill="hold" nodeType="afterGroup">
                            <p:stCondLst>
                              <p:cond delay="10500"/>
                            </p:stCondLst>
                            <p:childTnLst>
                              <p:par>
                                <p:cTn id="37" presetID="10" presetClass="entr" presetSubtype="0" fill="hold" grpId="0" nodeType="afterEffect">
                                  <p:stCondLst>
                                    <p:cond delay="500"/>
                                  </p:stCondLst>
                                  <p:childTnLst>
                                    <p:set>
                                      <p:cBhvr>
                                        <p:cTn id="38" dur="1" fill="hold">
                                          <p:stCondLst>
                                            <p:cond delay="0"/>
                                          </p:stCondLst>
                                        </p:cTn>
                                        <p:tgtEl>
                                          <p:spTgt spid="4106"/>
                                        </p:tgtEl>
                                        <p:attrNameLst>
                                          <p:attrName>style.visibility</p:attrName>
                                        </p:attrNameLst>
                                      </p:cBhvr>
                                      <p:to>
                                        <p:strVal val="visible"/>
                                      </p:to>
                                    </p:set>
                                    <p:animEffect transition="in" filter="fade">
                                      <p:cBhvr>
                                        <p:cTn id="39" dur="5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4102" grpId="0"/>
      <p:bldP spid="4103" grpId="0"/>
      <p:bldP spid="4104" grpId="0"/>
      <p:bldP spid="4105" grpId="0"/>
      <p:bldP spid="410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Box 6"/>
          <p:cNvSpPr txBox="1">
            <a:spLocks noChangeArrowheads="1"/>
          </p:cNvSpPr>
          <p:nvPr/>
        </p:nvSpPr>
        <p:spPr bwMode="auto">
          <a:xfrm>
            <a:off x="714821" y="976139"/>
            <a:ext cx="8321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400" dirty="0">
                <a:latin typeface="Arial" charset="0"/>
              </a:rPr>
              <a:t>What happens if the masses are not equal/</a:t>
            </a:r>
          </a:p>
        </p:txBody>
      </p:sp>
      <p:sp>
        <p:nvSpPr>
          <p:cNvPr id="5127" name="TextBox 9"/>
          <p:cNvSpPr txBox="1">
            <a:spLocks noChangeArrowheads="1"/>
          </p:cNvSpPr>
          <p:nvPr/>
        </p:nvSpPr>
        <p:spPr bwMode="auto">
          <a:xfrm>
            <a:off x="2906713" y="2450331"/>
            <a:ext cx="6572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5400">
                <a:latin typeface="Arial" charset="0"/>
              </a:rPr>
              <a:t>+</a:t>
            </a:r>
          </a:p>
        </p:txBody>
      </p:sp>
      <p:sp>
        <p:nvSpPr>
          <p:cNvPr id="5128" name="TextBox 10"/>
          <p:cNvSpPr txBox="1">
            <a:spLocks noChangeArrowheads="1"/>
          </p:cNvSpPr>
          <p:nvPr/>
        </p:nvSpPr>
        <p:spPr bwMode="auto">
          <a:xfrm>
            <a:off x="5040313" y="2377306"/>
            <a:ext cx="6540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5400">
                <a:latin typeface="Arial" charset="0"/>
              </a:rPr>
              <a:t>=</a:t>
            </a:r>
          </a:p>
        </p:txBody>
      </p:sp>
      <p:sp>
        <p:nvSpPr>
          <p:cNvPr id="5129" name="TextBox 16"/>
          <p:cNvSpPr txBox="1">
            <a:spLocks noChangeArrowheads="1"/>
          </p:cNvSpPr>
          <p:nvPr/>
        </p:nvSpPr>
        <p:spPr bwMode="auto">
          <a:xfrm>
            <a:off x="6296025" y="3732213"/>
            <a:ext cx="1266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400">
                <a:latin typeface="Arial" charset="0"/>
              </a:rPr>
              <a:t>2CO</a:t>
            </a:r>
          </a:p>
        </p:txBody>
      </p:sp>
      <p:sp>
        <p:nvSpPr>
          <p:cNvPr id="5130" name="TextBox 17"/>
          <p:cNvSpPr txBox="1">
            <a:spLocks noChangeArrowheads="1"/>
          </p:cNvSpPr>
          <p:nvPr/>
        </p:nvSpPr>
        <p:spPr bwMode="auto">
          <a:xfrm>
            <a:off x="2555875" y="3716338"/>
            <a:ext cx="1266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400">
                <a:latin typeface="Arial" charset="0"/>
              </a:rPr>
              <a:t>+</a:t>
            </a:r>
          </a:p>
        </p:txBody>
      </p:sp>
      <p:sp>
        <p:nvSpPr>
          <p:cNvPr id="5131" name="TextBox 18"/>
          <p:cNvSpPr txBox="1">
            <a:spLocks noChangeArrowheads="1"/>
          </p:cNvSpPr>
          <p:nvPr/>
        </p:nvSpPr>
        <p:spPr bwMode="auto">
          <a:xfrm>
            <a:off x="4897438" y="3713163"/>
            <a:ext cx="1266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400">
                <a:latin typeface="Arial" charset="0"/>
              </a:rPr>
              <a:t>=</a:t>
            </a:r>
          </a:p>
        </p:txBody>
      </p:sp>
      <p:sp>
        <p:nvSpPr>
          <p:cNvPr id="5153" name="TextBox 14"/>
          <p:cNvSpPr txBox="1">
            <a:spLocks noChangeArrowheads="1"/>
          </p:cNvSpPr>
          <p:nvPr/>
        </p:nvSpPr>
        <p:spPr bwMode="auto">
          <a:xfrm>
            <a:off x="1312863" y="3716338"/>
            <a:ext cx="1266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400">
                <a:latin typeface="Arial" charset="0"/>
              </a:rPr>
              <a:t>2C</a:t>
            </a:r>
          </a:p>
        </p:txBody>
      </p:sp>
      <p:sp>
        <p:nvSpPr>
          <p:cNvPr id="5154" name="TextBox 19"/>
          <p:cNvSpPr txBox="1">
            <a:spLocks noChangeArrowheads="1"/>
          </p:cNvSpPr>
          <p:nvPr/>
        </p:nvSpPr>
        <p:spPr bwMode="auto">
          <a:xfrm>
            <a:off x="971550" y="4367213"/>
            <a:ext cx="18875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400">
                <a:latin typeface="Arial" charset="0"/>
              </a:rPr>
              <a:t>2 x 12 = 24g</a:t>
            </a:r>
          </a:p>
        </p:txBody>
      </p:sp>
      <p:sp>
        <p:nvSpPr>
          <p:cNvPr id="5151" name="TextBox 15"/>
          <p:cNvSpPr txBox="1">
            <a:spLocks noChangeArrowheads="1"/>
          </p:cNvSpPr>
          <p:nvPr/>
        </p:nvSpPr>
        <p:spPr bwMode="auto">
          <a:xfrm>
            <a:off x="3703638" y="3716338"/>
            <a:ext cx="1266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400">
                <a:latin typeface="Arial" charset="0"/>
              </a:rPr>
              <a:t>O</a:t>
            </a:r>
            <a:r>
              <a:rPr lang="en-GB" altLang="en-US" sz="2400" baseline="-25000">
                <a:latin typeface="Arial" charset="0"/>
              </a:rPr>
              <a:t>2</a:t>
            </a:r>
          </a:p>
        </p:txBody>
      </p:sp>
      <p:sp>
        <p:nvSpPr>
          <p:cNvPr id="5152" name="TextBox 20"/>
          <p:cNvSpPr txBox="1">
            <a:spLocks noChangeArrowheads="1"/>
          </p:cNvSpPr>
          <p:nvPr/>
        </p:nvSpPr>
        <p:spPr bwMode="auto">
          <a:xfrm>
            <a:off x="3308350" y="4367213"/>
            <a:ext cx="20589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400">
                <a:latin typeface="Arial" charset="0"/>
              </a:rPr>
              <a:t>2 x 16 = 32g</a:t>
            </a:r>
          </a:p>
        </p:txBody>
      </p:sp>
      <p:sp>
        <p:nvSpPr>
          <p:cNvPr id="5134" name="TextBox 23"/>
          <p:cNvSpPr txBox="1">
            <a:spLocks noChangeArrowheads="1"/>
          </p:cNvSpPr>
          <p:nvPr/>
        </p:nvSpPr>
        <p:spPr bwMode="auto">
          <a:xfrm>
            <a:off x="6492875" y="4724400"/>
            <a:ext cx="1265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400">
                <a:latin typeface="Arial" charset="0"/>
              </a:rPr>
              <a:t>+</a:t>
            </a:r>
          </a:p>
        </p:txBody>
      </p:sp>
      <p:sp>
        <p:nvSpPr>
          <p:cNvPr id="5149" name="TextBox 21"/>
          <p:cNvSpPr txBox="1">
            <a:spLocks noChangeArrowheads="1"/>
          </p:cNvSpPr>
          <p:nvPr/>
        </p:nvSpPr>
        <p:spPr bwMode="auto">
          <a:xfrm>
            <a:off x="6165825" y="4365104"/>
            <a:ext cx="1874863" cy="46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400" dirty="0">
                <a:latin typeface="Arial" charset="0"/>
              </a:rPr>
              <a:t>2 x 12 = 24g</a:t>
            </a:r>
          </a:p>
        </p:txBody>
      </p:sp>
      <p:sp>
        <p:nvSpPr>
          <p:cNvPr id="5150" name="TextBox 24"/>
          <p:cNvSpPr txBox="1">
            <a:spLocks noChangeArrowheads="1"/>
          </p:cNvSpPr>
          <p:nvPr/>
        </p:nvSpPr>
        <p:spPr bwMode="auto">
          <a:xfrm>
            <a:off x="1555750" y="5537126"/>
            <a:ext cx="1887809" cy="460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400" dirty="0">
                <a:latin typeface="Arial" charset="0"/>
              </a:rPr>
              <a:t>24</a:t>
            </a:r>
          </a:p>
        </p:txBody>
      </p:sp>
      <p:sp>
        <p:nvSpPr>
          <p:cNvPr id="5147" name="TextBox 22"/>
          <p:cNvSpPr txBox="1">
            <a:spLocks noChangeArrowheads="1"/>
          </p:cNvSpPr>
          <p:nvPr/>
        </p:nvSpPr>
        <p:spPr bwMode="auto">
          <a:xfrm>
            <a:off x="6085038" y="5055155"/>
            <a:ext cx="2069950" cy="462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400" dirty="0">
                <a:latin typeface="Arial" charset="0"/>
              </a:rPr>
              <a:t>2 x 16 = 32g</a:t>
            </a:r>
          </a:p>
        </p:txBody>
      </p:sp>
      <p:sp>
        <p:nvSpPr>
          <p:cNvPr id="5148" name="TextBox 25"/>
          <p:cNvSpPr txBox="1">
            <a:spLocks noChangeArrowheads="1"/>
          </p:cNvSpPr>
          <p:nvPr/>
        </p:nvSpPr>
        <p:spPr bwMode="auto">
          <a:xfrm>
            <a:off x="4027488" y="5537213"/>
            <a:ext cx="1887657" cy="46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400">
                <a:latin typeface="Arial" charset="0"/>
              </a:rPr>
              <a:t>32</a:t>
            </a:r>
          </a:p>
        </p:txBody>
      </p:sp>
      <p:sp>
        <p:nvSpPr>
          <p:cNvPr id="5137" name="TextBox 26"/>
          <p:cNvSpPr txBox="1">
            <a:spLocks noChangeArrowheads="1"/>
          </p:cNvSpPr>
          <p:nvPr/>
        </p:nvSpPr>
        <p:spPr bwMode="auto">
          <a:xfrm>
            <a:off x="6619875" y="5537125"/>
            <a:ext cx="1887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400" dirty="0">
                <a:latin typeface="Arial" charset="0"/>
              </a:rPr>
              <a:t>= 56g</a:t>
            </a:r>
          </a:p>
        </p:txBody>
      </p:sp>
      <p:pic>
        <p:nvPicPr>
          <p:cNvPr id="5145" name="Picture 1" title="Carbon Monxid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8475" y="1659756"/>
            <a:ext cx="2701925"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6" name="TextBox 35"/>
          <p:cNvSpPr txBox="1">
            <a:spLocks noChangeArrowheads="1"/>
          </p:cNvSpPr>
          <p:nvPr/>
        </p:nvSpPr>
        <p:spPr bwMode="auto">
          <a:xfrm>
            <a:off x="5245100" y="2048694"/>
            <a:ext cx="11906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200" b="1" dirty="0">
                <a:latin typeface="Arial" charset="0"/>
              </a:rPr>
              <a:t>Carbon Monoxide</a:t>
            </a:r>
          </a:p>
        </p:txBody>
      </p:sp>
      <p:grpSp>
        <p:nvGrpSpPr>
          <p:cNvPr id="3" name="Group 2" descr="Lumps of coal to represent carbon"/>
          <p:cNvGrpSpPr>
            <a:grpSpLocks/>
          </p:cNvGrpSpPr>
          <p:nvPr/>
        </p:nvGrpSpPr>
        <p:grpSpPr bwMode="auto">
          <a:xfrm>
            <a:off x="776288" y="2052037"/>
            <a:ext cx="2162175" cy="1680994"/>
            <a:chOff x="776288" y="1890881"/>
            <a:chExt cx="2162175" cy="1680994"/>
          </a:xfrm>
        </p:grpSpPr>
        <p:pic>
          <p:nvPicPr>
            <p:cNvPr id="5143"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76288" y="1890881"/>
              <a:ext cx="2162175" cy="162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4" name="TextBox 29"/>
            <p:cNvSpPr txBox="1">
              <a:spLocks noChangeArrowheads="1"/>
            </p:cNvSpPr>
            <p:nvPr/>
          </p:nvSpPr>
          <p:spPr bwMode="auto">
            <a:xfrm>
              <a:off x="1655763" y="3294063"/>
              <a:ext cx="10287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200" b="1">
                  <a:latin typeface="Arial" charset="0"/>
                </a:rPr>
                <a:t>Carbon</a:t>
              </a:r>
            </a:p>
          </p:txBody>
        </p:sp>
      </p:grpSp>
      <p:grpSp>
        <p:nvGrpSpPr>
          <p:cNvPr id="4" name="Group 3" descr="Oxygen cylinder"/>
          <p:cNvGrpSpPr>
            <a:grpSpLocks/>
          </p:cNvGrpSpPr>
          <p:nvPr/>
        </p:nvGrpSpPr>
        <p:grpSpPr bwMode="auto">
          <a:xfrm>
            <a:off x="3656013" y="1745481"/>
            <a:ext cx="1128712" cy="2187575"/>
            <a:chOff x="3656013" y="1584325"/>
            <a:chExt cx="1128712" cy="2187575"/>
          </a:xfrm>
        </p:grpSpPr>
        <p:sp>
          <p:nvSpPr>
            <p:cNvPr id="5141" name="TextBox 36"/>
            <p:cNvSpPr txBox="1">
              <a:spLocks noChangeArrowheads="1"/>
            </p:cNvSpPr>
            <p:nvPr/>
          </p:nvSpPr>
          <p:spPr bwMode="auto">
            <a:xfrm>
              <a:off x="3757613" y="2044700"/>
              <a:ext cx="10271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200" b="1">
                  <a:latin typeface="Arial" charset="0"/>
                </a:rPr>
                <a:t>Oxygen</a:t>
              </a:r>
            </a:p>
          </p:txBody>
        </p:sp>
        <p:pic>
          <p:nvPicPr>
            <p:cNvPr id="5142" name="Picture 37" descr="Oxygen cylinder" title="Oxygen cylinder"/>
            <p:cNvPicPr>
              <a:picLocks noChangeAspect="1"/>
            </p:cNvPicPr>
            <p:nvPr/>
          </p:nvPicPr>
          <p:blipFill>
            <a:blip r:embed="rId4"/>
            <a:srcRect/>
            <a:stretch>
              <a:fillRect/>
            </a:stretch>
          </p:blipFill>
          <p:spPr bwMode="auto">
            <a:xfrm rot="-2292537">
              <a:off x="3656013" y="1584325"/>
              <a:ext cx="592137"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6" name="TextBox 7"/>
          <p:cNvSpPr txBox="1">
            <a:spLocks noChangeArrowheads="1"/>
          </p:cNvSpPr>
          <p:nvPr/>
        </p:nvSpPr>
        <p:spPr bwMode="auto">
          <a:xfrm>
            <a:off x="751333" y="1374601"/>
            <a:ext cx="82851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Arial" charset="0"/>
              <a:buNone/>
            </a:pPr>
            <a:r>
              <a:rPr lang="en-GB" altLang="en-US" sz="2400" dirty="0">
                <a:latin typeface="Arial" charset="0"/>
              </a:rPr>
              <a:t>Then the equation </a:t>
            </a:r>
            <a:r>
              <a:rPr lang="en-GB" altLang="en-US" sz="2400" b="1" dirty="0">
                <a:latin typeface="Arial" charset="0"/>
              </a:rPr>
              <a:t>needs to be balanced</a:t>
            </a:r>
            <a:r>
              <a:rPr lang="en-GB" altLang="en-US" sz="2400" dirty="0">
                <a:latin typeface="Arial" charset="0"/>
              </a:rPr>
              <a:t>.</a:t>
            </a:r>
          </a:p>
          <a:p>
            <a:pPr eaLnBrk="1" hangingPunct="1">
              <a:spcBef>
                <a:spcPct val="0"/>
              </a:spcBef>
              <a:buFontTx/>
              <a:buNone/>
            </a:pPr>
            <a:endParaRPr lang="en-GB" altLang="en-US" sz="2400" dirty="0">
              <a:latin typeface="Arial" charset="0"/>
            </a:endParaRPr>
          </a:p>
        </p:txBody>
      </p:sp>
      <p:sp>
        <p:nvSpPr>
          <p:cNvPr id="8" name="Title 7"/>
          <p:cNvSpPr>
            <a:spLocks noGrp="1"/>
          </p:cNvSpPr>
          <p:nvPr>
            <p:ph type="title"/>
          </p:nvPr>
        </p:nvSpPr>
        <p:spPr>
          <a:xfrm>
            <a:off x="457200" y="-27384"/>
            <a:ext cx="8229600" cy="1143000"/>
          </a:xfrm>
        </p:spPr>
        <p:txBody>
          <a:bodyPr/>
          <a:lstStyle/>
          <a:p>
            <a:pPr algn="l"/>
            <a:r>
              <a:rPr lang="en-GB" dirty="0" smtClean="0"/>
              <a:t>Balancing </a:t>
            </a:r>
            <a:r>
              <a:rPr lang="en-GB" dirty="0" err="1" smtClean="0"/>
              <a:t>Eqautions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125"/>
                                        </p:tgtEl>
                                        <p:attrNameLst>
                                          <p:attrName>style.visibility</p:attrName>
                                        </p:attrNameLst>
                                      </p:cBhvr>
                                      <p:to>
                                        <p:strVal val="visible"/>
                                      </p:to>
                                    </p:set>
                                    <p:animEffect transition="in" filter="fade">
                                      <p:cBhvr>
                                        <p:cTn id="7" dur="500"/>
                                        <p:tgtEl>
                                          <p:spTgt spid="5125"/>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5126"/>
                                        </p:tgtEl>
                                        <p:attrNameLst>
                                          <p:attrName>style.visibility</p:attrName>
                                        </p:attrNameLst>
                                      </p:cBhvr>
                                      <p:to>
                                        <p:strVal val="visible"/>
                                      </p:to>
                                    </p:set>
                                    <p:animEffect transition="in" filter="fade">
                                      <p:cBhvr>
                                        <p:cTn id="11" dur="500"/>
                                        <p:tgtEl>
                                          <p:spTgt spid="5126"/>
                                        </p:tgtEl>
                                      </p:cBhvr>
                                    </p:animEffect>
                                  </p:childTnLst>
                                </p:cTn>
                              </p:par>
                            </p:childTnLst>
                          </p:cTn>
                        </p:par>
                        <p:par>
                          <p:cTn id="12" fill="hold" nodeType="afterGroup">
                            <p:stCondLst>
                              <p:cond delay="2500"/>
                            </p:stCondLst>
                            <p:childTnLst>
                              <p:par>
                                <p:cTn id="13" presetID="10" presetClass="entr" presetSubtype="0" fill="hold" nodeType="after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nodeType="afterGroup">
                            <p:stCondLst>
                              <p:cond delay="4000"/>
                            </p:stCondLst>
                            <p:childTnLst>
                              <p:par>
                                <p:cTn id="17" presetID="10" presetClass="entr" presetSubtype="0" fill="hold" grpId="0" nodeType="afterEffect">
                                  <p:stCondLst>
                                    <p:cond delay="1000"/>
                                  </p:stCondLst>
                                  <p:childTnLst>
                                    <p:set>
                                      <p:cBhvr>
                                        <p:cTn id="18" dur="1" fill="hold">
                                          <p:stCondLst>
                                            <p:cond delay="0"/>
                                          </p:stCondLst>
                                        </p:cTn>
                                        <p:tgtEl>
                                          <p:spTgt spid="5127"/>
                                        </p:tgtEl>
                                        <p:attrNameLst>
                                          <p:attrName>style.visibility</p:attrName>
                                        </p:attrNameLst>
                                      </p:cBhvr>
                                      <p:to>
                                        <p:strVal val="visible"/>
                                      </p:to>
                                    </p:set>
                                    <p:animEffect transition="in" filter="fade">
                                      <p:cBhvr>
                                        <p:cTn id="19" dur="500"/>
                                        <p:tgtEl>
                                          <p:spTgt spid="5127"/>
                                        </p:tgtEl>
                                      </p:cBhvr>
                                    </p:animEffect>
                                  </p:childTnLst>
                                </p:cTn>
                              </p:par>
                            </p:childTnLst>
                          </p:cTn>
                        </p:par>
                        <p:par>
                          <p:cTn id="20" fill="hold" nodeType="afterGroup">
                            <p:stCondLst>
                              <p:cond delay="5500"/>
                            </p:stCondLst>
                            <p:childTnLst>
                              <p:par>
                                <p:cTn id="21" presetID="10" presetClass="entr" presetSubtype="0" fill="hold" nodeType="afterEffect">
                                  <p:stCondLst>
                                    <p:cond delay="100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nodeType="afterGroup">
                            <p:stCondLst>
                              <p:cond delay="7000"/>
                            </p:stCondLst>
                            <p:childTnLst>
                              <p:par>
                                <p:cTn id="25" presetID="10" presetClass="entr" presetSubtype="0" fill="hold" grpId="0" nodeType="afterEffect">
                                  <p:stCondLst>
                                    <p:cond delay="1000"/>
                                  </p:stCondLst>
                                  <p:childTnLst>
                                    <p:set>
                                      <p:cBhvr>
                                        <p:cTn id="26" dur="1" fill="hold">
                                          <p:stCondLst>
                                            <p:cond delay="0"/>
                                          </p:stCondLst>
                                        </p:cTn>
                                        <p:tgtEl>
                                          <p:spTgt spid="5128"/>
                                        </p:tgtEl>
                                        <p:attrNameLst>
                                          <p:attrName>style.visibility</p:attrName>
                                        </p:attrNameLst>
                                      </p:cBhvr>
                                      <p:to>
                                        <p:strVal val="visible"/>
                                      </p:to>
                                    </p:set>
                                    <p:animEffect transition="in" filter="fade">
                                      <p:cBhvr>
                                        <p:cTn id="27" dur="500"/>
                                        <p:tgtEl>
                                          <p:spTgt spid="5128"/>
                                        </p:tgtEl>
                                      </p:cBhvr>
                                    </p:animEffect>
                                  </p:childTnLst>
                                </p:cTn>
                              </p:par>
                            </p:childTnLst>
                          </p:cTn>
                        </p:par>
                        <p:par>
                          <p:cTn id="28" fill="hold" nodeType="afterGroup">
                            <p:stCondLst>
                              <p:cond delay="8500"/>
                            </p:stCondLst>
                            <p:childTnLst>
                              <p:par>
                                <p:cTn id="29" presetID="10" presetClass="entr" presetSubtype="0" fill="hold" grpId="0" nodeType="afterEffect">
                                  <p:stCondLst>
                                    <p:cond delay="1000"/>
                                  </p:stCondLst>
                                  <p:childTnLst>
                                    <p:set>
                                      <p:cBhvr>
                                        <p:cTn id="30" dur="1" fill="hold">
                                          <p:stCondLst>
                                            <p:cond delay="0"/>
                                          </p:stCondLst>
                                        </p:cTn>
                                        <p:tgtEl>
                                          <p:spTgt spid="5130"/>
                                        </p:tgtEl>
                                        <p:attrNameLst>
                                          <p:attrName>style.visibility</p:attrName>
                                        </p:attrNameLst>
                                      </p:cBhvr>
                                      <p:to>
                                        <p:strVal val="visible"/>
                                      </p:to>
                                    </p:set>
                                    <p:animEffect transition="in" filter="fade">
                                      <p:cBhvr>
                                        <p:cTn id="31" dur="500"/>
                                        <p:tgtEl>
                                          <p:spTgt spid="5130"/>
                                        </p:tgtEl>
                                      </p:cBhvr>
                                    </p:animEffect>
                                  </p:childTnLst>
                                </p:cTn>
                              </p:par>
                            </p:childTnLst>
                          </p:cTn>
                        </p:par>
                        <p:par>
                          <p:cTn id="32" fill="hold" nodeType="afterGroup">
                            <p:stCondLst>
                              <p:cond delay="10000"/>
                            </p:stCondLst>
                            <p:childTnLst>
                              <p:par>
                                <p:cTn id="33" presetID="10" presetClass="entr" presetSubtype="0" fill="hold" grpId="0" nodeType="afterEffect">
                                  <p:stCondLst>
                                    <p:cond delay="1000"/>
                                  </p:stCondLst>
                                  <p:childTnLst>
                                    <p:set>
                                      <p:cBhvr>
                                        <p:cTn id="34" dur="1" fill="hold">
                                          <p:stCondLst>
                                            <p:cond delay="0"/>
                                          </p:stCondLst>
                                        </p:cTn>
                                        <p:tgtEl>
                                          <p:spTgt spid="5131"/>
                                        </p:tgtEl>
                                        <p:attrNameLst>
                                          <p:attrName>style.visibility</p:attrName>
                                        </p:attrNameLst>
                                      </p:cBhvr>
                                      <p:to>
                                        <p:strVal val="visible"/>
                                      </p:to>
                                    </p:set>
                                    <p:animEffect transition="in" filter="fade">
                                      <p:cBhvr>
                                        <p:cTn id="35" dur="500"/>
                                        <p:tgtEl>
                                          <p:spTgt spid="5131"/>
                                        </p:tgtEl>
                                      </p:cBhvr>
                                    </p:animEffect>
                                  </p:childTnLst>
                                </p:cTn>
                              </p:par>
                            </p:childTnLst>
                          </p:cTn>
                        </p:par>
                        <p:par>
                          <p:cTn id="36" fill="hold" nodeType="afterGroup">
                            <p:stCondLst>
                              <p:cond delay="11500"/>
                            </p:stCondLst>
                            <p:childTnLst>
                              <p:par>
                                <p:cTn id="37" presetID="10" presetClass="entr" presetSubtype="0" fill="hold" grpId="0" nodeType="afterEffect">
                                  <p:stCondLst>
                                    <p:cond delay="1000"/>
                                  </p:stCondLst>
                                  <p:childTnLst>
                                    <p:set>
                                      <p:cBhvr>
                                        <p:cTn id="38" dur="1" fill="hold">
                                          <p:stCondLst>
                                            <p:cond delay="0"/>
                                          </p:stCondLst>
                                        </p:cTn>
                                        <p:tgtEl>
                                          <p:spTgt spid="5129"/>
                                        </p:tgtEl>
                                        <p:attrNameLst>
                                          <p:attrName>style.visibility</p:attrName>
                                        </p:attrNameLst>
                                      </p:cBhvr>
                                      <p:to>
                                        <p:strVal val="visible"/>
                                      </p:to>
                                    </p:set>
                                    <p:animEffect transition="in" filter="fade">
                                      <p:cBhvr>
                                        <p:cTn id="39" dur="500"/>
                                        <p:tgtEl>
                                          <p:spTgt spid="5129"/>
                                        </p:tgtEl>
                                      </p:cBhvr>
                                    </p:animEffect>
                                  </p:childTnLst>
                                </p:cTn>
                              </p:par>
                            </p:childTnLst>
                          </p:cTn>
                        </p:par>
                        <p:par>
                          <p:cTn id="40" fill="hold" nodeType="afterGroup">
                            <p:stCondLst>
                              <p:cond delay="13000"/>
                            </p:stCondLst>
                            <p:childTnLst>
                              <p:par>
                                <p:cTn id="41" presetID="10" presetClass="entr" presetSubtype="0" fill="hold" grpId="0" nodeType="afterEffect">
                                  <p:stCondLst>
                                    <p:cond delay="1000"/>
                                  </p:stCondLst>
                                  <p:childTnLst>
                                    <p:set>
                                      <p:cBhvr>
                                        <p:cTn id="42" dur="1" fill="hold">
                                          <p:stCondLst>
                                            <p:cond delay="0"/>
                                          </p:stCondLst>
                                        </p:cTn>
                                        <p:tgtEl>
                                          <p:spTgt spid="5134"/>
                                        </p:tgtEl>
                                        <p:attrNameLst>
                                          <p:attrName>style.visibility</p:attrName>
                                        </p:attrNameLst>
                                      </p:cBhvr>
                                      <p:to>
                                        <p:strVal val="visible"/>
                                      </p:to>
                                    </p:set>
                                    <p:animEffect transition="in" filter="fade">
                                      <p:cBhvr>
                                        <p:cTn id="43" dur="500"/>
                                        <p:tgtEl>
                                          <p:spTgt spid="5134"/>
                                        </p:tgtEl>
                                      </p:cBhvr>
                                    </p:animEffect>
                                  </p:childTnLst>
                                </p:cTn>
                              </p:par>
                            </p:childTnLst>
                          </p:cTn>
                        </p:par>
                        <p:par>
                          <p:cTn id="44" fill="hold" nodeType="afterGroup">
                            <p:stCondLst>
                              <p:cond delay="14500"/>
                            </p:stCondLst>
                            <p:childTnLst>
                              <p:par>
                                <p:cTn id="45" presetID="10" presetClass="entr" presetSubtype="0" fill="hold" grpId="0" nodeType="afterEffect">
                                  <p:stCondLst>
                                    <p:cond delay="1000"/>
                                  </p:stCondLst>
                                  <p:childTnLst>
                                    <p:set>
                                      <p:cBhvr>
                                        <p:cTn id="46" dur="1" fill="hold">
                                          <p:stCondLst>
                                            <p:cond delay="0"/>
                                          </p:stCondLst>
                                        </p:cTn>
                                        <p:tgtEl>
                                          <p:spTgt spid="5137"/>
                                        </p:tgtEl>
                                        <p:attrNameLst>
                                          <p:attrName>style.visibility</p:attrName>
                                        </p:attrNameLst>
                                      </p:cBhvr>
                                      <p:to>
                                        <p:strVal val="visible"/>
                                      </p:to>
                                    </p:set>
                                    <p:animEffect transition="in" filter="fade">
                                      <p:cBhvr>
                                        <p:cTn id="47" dur="500"/>
                                        <p:tgtEl>
                                          <p:spTgt spid="5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5127" grpId="0"/>
      <p:bldP spid="5128" grpId="0"/>
      <p:bldP spid="5129" grpId="0"/>
      <p:bldP spid="5130" grpId="0"/>
      <p:bldP spid="5131" grpId="0"/>
      <p:bldP spid="5134" grpId="0"/>
      <p:bldP spid="5137" grpId="0"/>
      <p:bldP spid="51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3861048"/>
            <a:ext cx="8136904" cy="1107996"/>
          </a:xfrm>
          <a:prstGeom prst="rect">
            <a:avLst/>
          </a:prstGeom>
          <a:noFill/>
        </p:spPr>
        <p:txBody>
          <a:bodyPr wrap="square" rtlCol="0">
            <a:spAutoFit/>
          </a:bodyPr>
          <a:lstStyle/>
          <a:p>
            <a:pPr>
              <a:spcAft>
                <a:spcPts val="300"/>
              </a:spcAft>
            </a:pPr>
            <a:r>
              <a:rPr lang="en-GB" sz="800" dirty="0">
                <a:latin typeface="Arial" panose="020B0604020202020204" pitchFamily="34" charset="0"/>
                <a:cs typeface="Arial" panose="020B0604020202020204" pitchFamily="34" charset="0"/>
              </a:rPr>
              <a:t>We’d like to know your view on the resources we produce. By clicking on </a:t>
            </a:r>
            <a:r>
              <a:rPr lang="en-GB" sz="800" dirty="0">
                <a:latin typeface="Arial" panose="020B0604020202020204" pitchFamily="34" charset="0"/>
                <a:cs typeface="Arial" panose="020B0604020202020204" pitchFamily="34" charset="0"/>
                <a:hlinkClick r:id="rId2"/>
              </a:rPr>
              <a:t>‘</a:t>
            </a:r>
            <a:r>
              <a:rPr lang="en-GB" sz="800" u="sng" dirty="0">
                <a:latin typeface="Arial" panose="020B0604020202020204" pitchFamily="34" charset="0"/>
                <a:cs typeface="Arial" panose="020B0604020202020204" pitchFamily="34" charset="0"/>
                <a:hlinkClick r:id="rId2"/>
              </a:rPr>
              <a:t>Like</a:t>
            </a:r>
            <a:r>
              <a:rPr lang="en-GB" sz="800" dirty="0">
                <a:latin typeface="Arial" panose="020B0604020202020204" pitchFamily="34" charset="0"/>
                <a:cs typeface="Arial" panose="020B0604020202020204" pitchFamily="34" charset="0"/>
              </a:rPr>
              <a:t>’ or </a:t>
            </a:r>
            <a:r>
              <a:rPr lang="en-GB" sz="800" dirty="0">
                <a:latin typeface="Arial" panose="020B0604020202020204" pitchFamily="34" charset="0"/>
                <a:cs typeface="Arial" panose="020B0604020202020204" pitchFamily="34" charset="0"/>
                <a:hlinkClick r:id="rId3"/>
              </a:rPr>
              <a:t>‘</a:t>
            </a:r>
            <a:r>
              <a:rPr lang="en-GB" sz="800" u="sng" dirty="0">
                <a:latin typeface="Arial" panose="020B0604020202020204" pitchFamily="34" charset="0"/>
                <a:cs typeface="Arial" panose="020B0604020202020204" pitchFamily="34" charset="0"/>
                <a:hlinkClick r:id="rId4"/>
              </a:rPr>
              <a:t>Dislike</a:t>
            </a:r>
            <a:r>
              <a:rPr lang="en-GB" sz="800" dirty="0">
                <a:latin typeface="Arial" panose="020B0604020202020204" pitchFamily="34" charset="0"/>
                <a:cs typeface="Arial" panose="020B0604020202020204" pitchFamily="34" charset="0"/>
              </a:rPr>
              <a:t>’ </a:t>
            </a:r>
            <a:r>
              <a:rPr lang="en-GB" sz="800" dirty="0" smtClean="0">
                <a:latin typeface="Arial" panose="020B0604020202020204" pitchFamily="34" charset="0"/>
                <a:cs typeface="Arial" panose="020B0604020202020204" pitchFamily="34" charset="0"/>
              </a:rPr>
              <a:t>you </a:t>
            </a:r>
            <a:r>
              <a:rPr lang="en-GB" sz="800" dirty="0">
                <a:latin typeface="Arial" panose="020B0604020202020204" pitchFamily="34" charset="0"/>
                <a:cs typeface="Arial" panose="020B0604020202020204" pitchFamily="34" charset="0"/>
              </a:rPr>
              <a:t>can help us to ensure that our resources work for you. When the email template pops up please add additional comments if you wish and then just click ‘Send’. Thank you.</a:t>
            </a:r>
          </a:p>
          <a:p>
            <a:pPr fontAlgn="ctr">
              <a:spcAft>
                <a:spcPts val="300"/>
              </a:spcAft>
            </a:pPr>
            <a:r>
              <a:rPr lang="en-GB" sz="800" dirty="0">
                <a:latin typeface="Arial" panose="020B0604020202020204" pitchFamily="34" charset="0"/>
                <a:cs typeface="Arial" panose="020B0604020202020204" pitchFamily="34" charset="0"/>
              </a:rPr>
              <a:t>Whether you already offer OCR qualifications, are new to OCR, or are considering switching from your current provider/awarding organisation, you can request more information by completing the Expression of Interest form which can be found here: </a:t>
            </a:r>
            <a:r>
              <a:rPr lang="en-GB" sz="800" u="sng" dirty="0">
                <a:latin typeface="Arial" panose="020B0604020202020204" pitchFamily="34" charset="0"/>
                <a:cs typeface="Arial" panose="020B0604020202020204" pitchFamily="34" charset="0"/>
                <a:hlinkClick r:id="rId5"/>
              </a:rPr>
              <a:t>www.ocr.org.uk/expression-of-interest</a:t>
            </a:r>
            <a:endParaRPr lang="en-GB" sz="800" dirty="0">
              <a:latin typeface="Arial" panose="020B0604020202020204" pitchFamily="34" charset="0"/>
              <a:cs typeface="Arial" panose="020B0604020202020204" pitchFamily="34" charset="0"/>
            </a:endParaRPr>
          </a:p>
          <a:p>
            <a:pPr fontAlgn="ctr">
              <a:spcAft>
                <a:spcPts val="300"/>
              </a:spcAft>
            </a:pPr>
            <a:r>
              <a:rPr lang="en-GB" sz="800" dirty="0">
                <a:latin typeface="Arial" panose="020B0604020202020204" pitchFamily="34" charset="0"/>
                <a:cs typeface="Arial" panose="020B0604020202020204" pitchFamily="34" charset="0"/>
              </a:rPr>
              <a:t>Looking for a resource? There is now a quick and easy search tool to help find free resources for your qualification: </a:t>
            </a:r>
            <a:br>
              <a:rPr lang="en-GB" sz="800" dirty="0">
                <a:latin typeface="Arial" panose="020B0604020202020204" pitchFamily="34" charset="0"/>
                <a:cs typeface="Arial" panose="020B0604020202020204" pitchFamily="34" charset="0"/>
              </a:rPr>
            </a:br>
            <a:r>
              <a:rPr lang="en-GB" sz="800" u="heavy" dirty="0">
                <a:latin typeface="Arial" panose="020B0604020202020204" pitchFamily="34" charset="0"/>
                <a:cs typeface="Arial" panose="020B0604020202020204" pitchFamily="34" charset="0"/>
                <a:hlinkClick r:id="rId6"/>
              </a:rPr>
              <a:t>www.ocr.org.uk/i-want-to/find-resources/</a:t>
            </a:r>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p:txBody>
      </p:sp>
      <p:sp>
        <p:nvSpPr>
          <p:cNvPr id="5" name="AutoShape 2" descr="Title: OCR Resources: the small print - Description: OCR Resources: the small print&#10;OCR’s resources are provided to support the teaching of OCR specifications, but in no way constitute an endorsed teaching method that is required by the Board, and the decision to use them lies with the individual teacher.   Whilst every effort is made to ensure the accuracy of the content, OCR cannot be held responsible for any errors or omissions within these resources. &#10;© OCR 2014 - This resource may be freely copied and distributed, as long as the OCR logo and this message remain intact and OCR is acknowledged as the originator of this work.&#10;&#10;OCR acknowledges the use of the following content:&#10;Maths and English icons: Air0ne/Shutterstock.con"/>
          <p:cNvSpPr>
            <a:spLocks noChangeArrowheads="1"/>
          </p:cNvSpPr>
          <p:nvPr/>
        </p:nvSpPr>
        <p:spPr bwMode="auto">
          <a:xfrm>
            <a:off x="395536" y="4797152"/>
            <a:ext cx="8280920" cy="936104"/>
          </a:xfrm>
          <a:prstGeom prst="roundRect">
            <a:avLst>
              <a:gd name="adj" fmla="val 16667"/>
            </a:avLst>
          </a:prstGeom>
          <a:solidFill>
            <a:srgbClr val="D8D8D8"/>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spcAft>
                <a:spcPts val="300"/>
              </a:spcAft>
            </a:pPr>
            <a:r>
              <a:rPr lang="en-GB" sz="800" b="1" dirty="0">
                <a:latin typeface="Arial" panose="020B0604020202020204" pitchFamily="34" charset="0"/>
                <a:cs typeface="Arial" panose="020B0604020202020204" pitchFamily="34" charset="0"/>
              </a:rPr>
              <a:t>OCR Resources</a:t>
            </a:r>
            <a:r>
              <a:rPr lang="en-GB" sz="800" dirty="0">
                <a:latin typeface="Arial" panose="020B0604020202020204" pitchFamily="34" charset="0"/>
                <a:cs typeface="Arial" panose="020B0604020202020204" pitchFamily="34" charset="0"/>
              </a:rPr>
              <a:t>: </a:t>
            </a:r>
            <a:r>
              <a:rPr lang="en-GB" sz="800" i="1" dirty="0">
                <a:latin typeface="Arial" panose="020B0604020202020204" pitchFamily="34" charset="0"/>
                <a:cs typeface="Arial" panose="020B0604020202020204" pitchFamily="34" charset="0"/>
              </a:rPr>
              <a:t>the small print</a:t>
            </a:r>
            <a:r>
              <a:rPr lang="en-GB" sz="800" i="1" dirty="0"/>
              <a:t/>
            </a:r>
            <a:br>
              <a:rPr lang="en-GB" sz="800" i="1" dirty="0"/>
            </a:br>
            <a:r>
              <a:rPr lang="en-GB" sz="600" dirty="0">
                <a:latin typeface="Arial" panose="020B0604020202020204" pitchFamily="34" charset="0"/>
                <a:cs typeface="Arial" panose="020B0604020202020204" pitchFamily="34" charset="0"/>
              </a:rPr>
              <a:t>OCR’s resources are provided to support the delivery of OCR qualifications, but in no way constitute an endorsed teaching method that is required by the Board, and the decision to use them lies with the individual teacher.   Whilst every effort is made to ensure the accuracy of the content, OCR cannot be held responsible for any errors or omissions within these resources. </a:t>
            </a:r>
            <a:br>
              <a:rPr lang="en-GB" sz="600" dirty="0">
                <a:latin typeface="Arial" panose="020B0604020202020204" pitchFamily="34" charset="0"/>
                <a:cs typeface="Arial" panose="020B0604020202020204" pitchFamily="34" charset="0"/>
              </a:rPr>
            </a:br>
            <a:r>
              <a:rPr lang="en-GB" sz="600" dirty="0">
                <a:latin typeface="Arial" panose="020B0604020202020204" pitchFamily="34" charset="0"/>
                <a:cs typeface="Arial" panose="020B0604020202020204" pitchFamily="34" charset="0"/>
              </a:rPr>
              <a:t>© OCR </a:t>
            </a:r>
            <a:r>
              <a:rPr lang="en-GB" sz="600" dirty="0" smtClean="0">
                <a:latin typeface="Arial" panose="020B0604020202020204" pitchFamily="34" charset="0"/>
                <a:cs typeface="Arial" panose="020B0604020202020204" pitchFamily="34" charset="0"/>
              </a:rPr>
              <a:t>2017 </a:t>
            </a:r>
            <a:r>
              <a:rPr lang="en-GB" sz="600" dirty="0">
                <a:latin typeface="Arial" panose="020B0604020202020204" pitchFamily="34" charset="0"/>
                <a:cs typeface="Arial" panose="020B0604020202020204" pitchFamily="34" charset="0"/>
              </a:rPr>
              <a:t>- This resource may be freely copied and distributed, as long as the OCR logo and this message remain intact and OCR is acknowledged as the originator of this work.</a:t>
            </a:r>
          </a:p>
          <a:p>
            <a:pPr>
              <a:spcAft>
                <a:spcPts val="300"/>
              </a:spcAft>
            </a:pPr>
            <a:r>
              <a:rPr lang="en-GB" sz="600" dirty="0">
                <a:latin typeface="Arial" panose="020B0604020202020204" pitchFamily="34" charset="0"/>
                <a:cs typeface="Arial" panose="020B0604020202020204" pitchFamily="34" charset="0"/>
              </a:rPr>
              <a:t>OCR acknowledges the use of the following </a:t>
            </a:r>
            <a:r>
              <a:rPr lang="en-GB" sz="600" dirty="0" smtClean="0">
                <a:latin typeface="Arial" panose="020B0604020202020204" pitchFamily="34" charset="0"/>
                <a:cs typeface="Arial" panose="020B0604020202020204" pitchFamily="34" charset="0"/>
              </a:rPr>
              <a:t>content: </a:t>
            </a:r>
            <a:r>
              <a:rPr lang="en-GB" sz="600" dirty="0" smtClean="0">
                <a:latin typeface="Arial" panose="020B0604020202020204" pitchFamily="34" charset="0"/>
                <a:cs typeface="Arial" panose="020B0604020202020204" pitchFamily="34" charset="0"/>
              </a:rPr>
              <a:t>slide 2: cabbage – </a:t>
            </a:r>
            <a:r>
              <a:rPr lang="en-GB" sz="600" dirty="0" err="1" smtClean="0">
                <a:latin typeface="Arial" panose="020B0604020202020204" pitchFamily="34" charset="0"/>
                <a:cs typeface="Arial" panose="020B0604020202020204" pitchFamily="34" charset="0"/>
              </a:rPr>
              <a:t>NinaM</a:t>
            </a:r>
            <a:r>
              <a:rPr lang="en-GB" sz="600" dirty="0" smtClean="0">
                <a:latin typeface="Arial" panose="020B0604020202020204" pitchFamily="34" charset="0"/>
                <a:cs typeface="Arial" panose="020B0604020202020204" pitchFamily="34" charset="0"/>
              </a:rPr>
              <a:t>/Shutterstock.com, onion – Hong Vo/Shutterstock.com, carrot - Anna </a:t>
            </a:r>
            <a:r>
              <a:rPr lang="en-GB" sz="600" dirty="0" err="1" smtClean="0">
                <a:latin typeface="Arial" panose="020B0604020202020204" pitchFamily="34" charset="0"/>
                <a:cs typeface="Arial" panose="020B0604020202020204" pitchFamily="34" charset="0"/>
              </a:rPr>
              <a:t>Kucherova</a:t>
            </a:r>
            <a:r>
              <a:rPr lang="en-GB" sz="600" dirty="0" smtClean="0">
                <a:latin typeface="Arial" panose="020B0604020202020204" pitchFamily="34" charset="0"/>
                <a:cs typeface="Arial" panose="020B0604020202020204" pitchFamily="34" charset="0"/>
              </a:rPr>
              <a:t>/Shutterstock.com, coleslaw – </a:t>
            </a:r>
            <a:r>
              <a:rPr lang="en-GB" sz="600" dirty="0" err="1" smtClean="0">
                <a:latin typeface="Arial" panose="020B0604020202020204" pitchFamily="34" charset="0"/>
                <a:cs typeface="Arial" panose="020B0604020202020204" pitchFamily="34" charset="0"/>
              </a:rPr>
              <a:t>Aleksandrs</a:t>
            </a:r>
            <a:r>
              <a:rPr lang="en-GB" sz="600" dirty="0" smtClean="0">
                <a:latin typeface="Arial" panose="020B0604020202020204" pitchFamily="34" charset="0"/>
                <a:cs typeface="Arial" panose="020B0604020202020204" pitchFamily="34" charset="0"/>
              </a:rPr>
              <a:t> </a:t>
            </a:r>
            <a:r>
              <a:rPr lang="en-GB" sz="600" dirty="0" err="1" smtClean="0">
                <a:latin typeface="Arial" panose="020B0604020202020204" pitchFamily="34" charset="0"/>
                <a:cs typeface="Arial" panose="020B0604020202020204" pitchFamily="34" charset="0"/>
              </a:rPr>
              <a:t>Samuilovs</a:t>
            </a:r>
            <a:r>
              <a:rPr lang="en-GB" sz="600" dirty="0" smtClean="0">
                <a:latin typeface="Arial" panose="020B0604020202020204" pitchFamily="34" charset="0"/>
                <a:cs typeface="Arial" panose="020B0604020202020204" pitchFamily="34" charset="0"/>
              </a:rPr>
              <a:t>/Shutterstock.com, bacon – Joe Gough/Shutterstock.com, slides 3, 4 and 5: canisters – </a:t>
            </a:r>
            <a:r>
              <a:rPr lang="en-GB" sz="600" dirty="0" err="1" smtClean="0">
                <a:latin typeface="Arial" panose="020B0604020202020204" pitchFamily="34" charset="0"/>
                <a:cs typeface="Arial" panose="020B0604020202020204" pitchFamily="34" charset="0"/>
              </a:rPr>
              <a:t>Marynchenko</a:t>
            </a:r>
            <a:r>
              <a:rPr lang="en-GB" sz="600" dirty="0" smtClean="0">
                <a:latin typeface="Arial" panose="020B0604020202020204" pitchFamily="34" charset="0"/>
                <a:cs typeface="Arial" panose="020B0604020202020204" pitchFamily="34" charset="0"/>
              </a:rPr>
              <a:t> </a:t>
            </a:r>
            <a:r>
              <a:rPr lang="en-GB" sz="600" dirty="0" err="1" smtClean="0">
                <a:latin typeface="Arial" panose="020B0604020202020204" pitchFamily="34" charset="0"/>
                <a:cs typeface="Arial" panose="020B0604020202020204" pitchFamily="34" charset="0"/>
              </a:rPr>
              <a:t>Oleksandr</a:t>
            </a:r>
            <a:r>
              <a:rPr lang="en-GB" sz="600" dirty="0">
                <a:latin typeface="Arial" panose="020B0604020202020204" pitchFamily="34" charset="0"/>
                <a:cs typeface="Arial" panose="020B0604020202020204" pitchFamily="34" charset="0"/>
              </a:rPr>
              <a:t>/Shutterstock.com, coal – </a:t>
            </a:r>
            <a:r>
              <a:rPr lang="en-GB" sz="600" dirty="0" err="1" smtClean="0">
                <a:latin typeface="Arial" panose="020B0604020202020204" pitchFamily="34" charset="0"/>
                <a:cs typeface="Arial" panose="020B0604020202020204" pitchFamily="34" charset="0"/>
              </a:rPr>
              <a:t>Nuttapong</a:t>
            </a:r>
            <a:r>
              <a:rPr lang="en-GB" sz="600" dirty="0" smtClean="0">
                <a:latin typeface="Arial" panose="020B0604020202020204" pitchFamily="34" charset="0"/>
                <a:cs typeface="Arial" panose="020B0604020202020204" pitchFamily="34" charset="0"/>
              </a:rPr>
              <a:t>/Shutterstock.com, </a:t>
            </a:r>
            <a:r>
              <a:rPr lang="en-GB" sz="600" dirty="0" smtClean="0">
                <a:latin typeface="Arial" panose="020B0604020202020204" pitchFamily="34" charset="0"/>
                <a:cs typeface="Arial" panose="020B0604020202020204" pitchFamily="34" charset="0"/>
              </a:rPr>
              <a:t>slide 3: water droplet – </a:t>
            </a:r>
            <a:r>
              <a:rPr lang="en-GB" sz="600" dirty="0" err="1" smtClean="0">
                <a:latin typeface="Arial" panose="020B0604020202020204" pitchFamily="34" charset="0"/>
                <a:cs typeface="Arial" panose="020B0604020202020204" pitchFamily="34" charset="0"/>
              </a:rPr>
              <a:t>ifong</a:t>
            </a:r>
            <a:r>
              <a:rPr lang="en-GB" sz="600" dirty="0" smtClean="0">
                <a:latin typeface="Arial" panose="020B0604020202020204" pitchFamily="34" charset="0"/>
                <a:cs typeface="Arial" panose="020B0604020202020204" pitchFamily="34" charset="0"/>
              </a:rPr>
              <a:t>/Shutterstock.com, slide 4: carbon dioxide – </a:t>
            </a:r>
            <a:r>
              <a:rPr lang="en-GB" sz="600" dirty="0" err="1" smtClean="0">
                <a:latin typeface="Arial" panose="020B0604020202020204" pitchFamily="34" charset="0"/>
                <a:cs typeface="Arial" panose="020B0604020202020204" pitchFamily="34" charset="0"/>
              </a:rPr>
              <a:t>Jurand</a:t>
            </a:r>
            <a:r>
              <a:rPr lang="en-GB" sz="600" dirty="0" smtClean="0">
                <a:latin typeface="Arial" panose="020B0604020202020204" pitchFamily="34" charset="0"/>
                <a:cs typeface="Arial" panose="020B0604020202020204" pitchFamily="34" charset="0"/>
              </a:rPr>
              <a:t>/Shutterstock.com, slide 5: black smoke – ChiccoDodiFC/Shutterstock.com</a:t>
            </a:r>
          </a:p>
          <a:p>
            <a:pPr>
              <a:spcAft>
                <a:spcPts val="300"/>
              </a:spcAft>
            </a:pPr>
            <a:r>
              <a:rPr lang="en-GB" sz="600" dirty="0" smtClean="0">
                <a:latin typeface="Arial" panose="020B0604020202020204" pitchFamily="34" charset="0"/>
                <a:cs typeface="Arial" panose="020B0604020202020204" pitchFamily="34" charset="0"/>
              </a:rPr>
              <a:t> </a:t>
            </a:r>
            <a:r>
              <a:rPr kumimoji="0" lang="en-GB" altLang="en-US" sz="600" b="0" i="0" u="none" strike="noStrike" cap="none" normalizeH="0" baseline="0" dirty="0" smtClean="0">
                <a:ln>
                  <a:noFill/>
                </a:ln>
                <a:solidFill>
                  <a:srgbClr val="000000"/>
                </a:solidFill>
                <a:effectLst/>
                <a:latin typeface="Arial" pitchFamily="34" charset="0"/>
                <a:cs typeface="Arial" pitchFamily="34" charset="0"/>
              </a:rPr>
              <a:t>Please </a:t>
            </a:r>
            <a:r>
              <a:rPr kumimoji="0" lang="en-GB" altLang="en-US" sz="600" b="0" i="0" u="none" strike="noStrike" cap="none" normalizeH="0" baseline="0" dirty="0" smtClean="0">
                <a:ln>
                  <a:noFill/>
                </a:ln>
                <a:solidFill>
                  <a:srgbClr val="000000"/>
                </a:solidFill>
                <a:effectLst/>
                <a:latin typeface="Arial" pitchFamily="34" charset="0"/>
                <a:cs typeface="Arial" pitchFamily="34" charset="0"/>
              </a:rPr>
              <a:t>get in touch if you want to discuss the accessibility of resources we offer to support delivery of our qualifications: </a:t>
            </a:r>
            <a:r>
              <a:rPr kumimoji="0" lang="en-GB" altLang="en-US" sz="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hlinkClick r:id="rId7"/>
              </a:rPr>
              <a:t>resources.feedback@ocr.org.uk</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itle 5"/>
          <p:cNvSpPr>
            <a:spLocks noGrp="1"/>
          </p:cNvSpPr>
          <p:nvPr>
            <p:ph type="title"/>
          </p:nvPr>
        </p:nvSpPr>
        <p:spPr/>
        <p:txBody>
          <a:bodyPr/>
          <a:lstStyle/>
          <a:p>
            <a:r>
              <a:rPr lang="en-GB" sz="100" dirty="0" smtClean="0">
                <a:solidFill>
                  <a:schemeClr val="bg1"/>
                </a:solidFill>
              </a:rPr>
              <a:t>Small Print</a:t>
            </a:r>
            <a:endParaRPr lang="en-GB" sz="100" dirty="0">
              <a:solidFill>
                <a:schemeClr val="bg1"/>
              </a:solidFill>
            </a:endParaRPr>
          </a:p>
        </p:txBody>
      </p:sp>
    </p:spTree>
    <p:extLst>
      <p:ext uri="{BB962C8B-B14F-4D97-AF65-F5344CB8AC3E}">
        <p14:creationId xmlns:p14="http://schemas.microsoft.com/office/powerpoint/2010/main" val="26375327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562</TotalTime>
  <Words>259</Words>
  <Application>Microsoft Office PowerPoint</Application>
  <PresentationFormat>On-screen Show (4:3)</PresentationFormat>
  <Paragraphs>69</Paragraphs>
  <Slides>6</Slides>
  <Notes>1</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Balancing Equations</vt:lpstr>
      <vt:lpstr>Balancing Equations</vt:lpstr>
      <vt:lpstr>Balancing Equations</vt:lpstr>
      <vt:lpstr>Balancing Equations</vt:lpstr>
      <vt:lpstr>Balancing Eqautions</vt:lpstr>
      <vt:lpstr>Small Print</vt:lpstr>
    </vt:vector>
  </TitlesOfParts>
  <Company>Cambridge Assessment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GCSE (9-1) Chemistry Lesson Element - Balancing Equations</dc:title>
  <dc:creator>OCR</dc:creator>
  <cp:keywords>GCSE; (9-1); Chemistry; Lesson; Element; Balancing; Equations</cp:keywords>
  <cp:lastModifiedBy>Rachel Trolove</cp:lastModifiedBy>
  <cp:revision>38</cp:revision>
  <dcterms:created xsi:type="dcterms:W3CDTF">2014-08-22T08:38:31Z</dcterms:created>
  <dcterms:modified xsi:type="dcterms:W3CDTF">2017-01-16T14:59:49Z</dcterms:modified>
</cp:coreProperties>
</file>