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handoutMasterIdLst>
    <p:handoutMasterId r:id="rId28"/>
  </p:handoutMasterIdLst>
  <p:sldIdLst>
    <p:sldId id="264" r:id="rId2"/>
    <p:sldId id="263" r:id="rId3"/>
    <p:sldId id="266" r:id="rId4"/>
    <p:sldId id="267" r:id="rId5"/>
    <p:sldId id="268" r:id="rId6"/>
    <p:sldId id="269" r:id="rId7"/>
    <p:sldId id="270" r:id="rId8"/>
    <p:sldId id="271" r:id="rId9"/>
    <p:sldId id="273" r:id="rId10"/>
    <p:sldId id="272" r:id="rId11"/>
    <p:sldId id="277" r:id="rId12"/>
    <p:sldId id="274" r:id="rId13"/>
    <p:sldId id="275" r:id="rId14"/>
    <p:sldId id="278" r:id="rId15"/>
    <p:sldId id="279" r:id="rId16"/>
    <p:sldId id="280" r:id="rId17"/>
    <p:sldId id="281" r:id="rId18"/>
    <p:sldId id="282" r:id="rId19"/>
    <p:sldId id="283" r:id="rId20"/>
    <p:sldId id="276" r:id="rId21"/>
    <p:sldId id="284" r:id="rId22"/>
    <p:sldId id="285" r:id="rId23"/>
    <p:sldId id="286" r:id="rId24"/>
    <p:sldId id="287" r:id="rId25"/>
    <p:sldId id="288" r:id="rId2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90" d="100"/>
          <a:sy n="90" d="100"/>
        </p:scale>
        <p:origin x="516" y="27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01/03/2019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01/03/2019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annotated SAMs commentaries have been developed by OCR to offer guidance on the wording of questions on the new sample assessment materials and what candidates should do in response to them.</a:t>
            </a:r>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a:t>
            </a:fld>
            <a:endParaRPr lang="en-GB"/>
          </a:p>
        </p:txBody>
      </p:sp>
    </p:spTree>
    <p:extLst>
      <p:ext uri="{BB962C8B-B14F-4D97-AF65-F5344CB8AC3E}">
        <p14:creationId xmlns:p14="http://schemas.microsoft.com/office/powerpoint/2010/main" val="115685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14271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a:t>
            </a:r>
            <a:r>
              <a:rPr lang="en-GB" sz="800" dirty="0" smtClean="0">
                <a:latin typeface="Arial" panose="020B0604020202020204" pitchFamily="34" charset="0"/>
                <a:cs typeface="Arial" panose="020B0604020202020204" pitchFamily="34" charset="0"/>
              </a:rPr>
              <a:t>2019</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Y540</a:t>
            </a:r>
          </a:p>
        </p:txBody>
      </p:sp>
      <p:pic>
        <p:nvPicPr>
          <p:cNvPr id="6" name="Picture 5" descr="A Level Further Mathematics A - H245 Y540 Pure Core" title="A Level Further Mathematics A - H245 Y540 Pure Cor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ocr.org.uk/histo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0 Pure Core" title="A Level Further Mathematics A - H245 Y540 Pure C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Y540</a:t>
            </a:r>
            <a:endParaRPr lang="en-GB" b="1" dirty="0">
              <a:solidFill>
                <a:prstClr val="black"/>
              </a:solidFill>
              <a:latin typeface="Arial" panose="020B0604020202020204" pitchFamily="34" charset="0"/>
              <a:cs typeface="Arial" panose="020B0604020202020204" pitchFamily="34" charset="0"/>
            </a:endParaRPr>
          </a:p>
          <a:p>
            <a:pPr lvl="0"/>
            <a:r>
              <a:rPr lang="en-GB" b="1" dirty="0" smtClean="0">
                <a:solidFill>
                  <a:prstClr val="black"/>
                </a:solidFill>
                <a:latin typeface="Arial" panose="020B0604020202020204" pitchFamily="34" charset="0"/>
                <a:cs typeface="Arial" panose="020B0604020202020204" pitchFamily="34" charset="0"/>
              </a:rPr>
              <a:t>Pure Core </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4"/>
          </p:cNvPr>
          <p:cNvSpPr txBox="1"/>
          <p:nvPr/>
        </p:nvSpPr>
        <p:spPr>
          <a:xfrm>
            <a:off x="395536" y="5373216"/>
            <a:ext cx="1656184" cy="369332"/>
          </a:xfrm>
          <a:prstGeom prst="rect">
            <a:avLst/>
          </a:prstGeom>
          <a:noFill/>
        </p:spPr>
        <p:txBody>
          <a:bodyPr wrap="square" rtlCol="0">
            <a:spAutoFit/>
          </a:bodyPr>
          <a:lstStyle/>
          <a:p>
            <a:r>
              <a:rPr lang="en-GB" dirty="0" smtClean="0">
                <a:hlinkClick r:id="rId4"/>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r="773"/>
          <a:stretch/>
        </p:blipFill>
        <p:spPr>
          <a:xfrm>
            <a:off x="-1" y="116632"/>
            <a:ext cx="8969563" cy="3168352"/>
          </a:xfrm>
          <a:prstGeom prst="rect">
            <a:avLst/>
          </a:prstGeom>
        </p:spPr>
      </p:pic>
      <p:sp>
        <p:nvSpPr>
          <p:cNvPr id="4" name="Rounded Rectangle 3"/>
          <p:cNvSpPr/>
          <p:nvPr/>
        </p:nvSpPr>
        <p:spPr>
          <a:xfrm>
            <a:off x="1043608" y="1556792"/>
            <a:ext cx="415109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In the reformed specification, candidates can use </a:t>
            </a:r>
            <a:r>
              <a:rPr lang="en-US" sz="1000" dirty="0" smtClean="0">
                <a:latin typeface="Arial" panose="020B0604020202020204" pitchFamily="34" charset="0"/>
                <a:cs typeface="Arial" panose="020B0604020202020204" pitchFamily="34" charset="0"/>
              </a:rPr>
              <a:t>their </a:t>
            </a:r>
            <a:r>
              <a:rPr lang="en-US" sz="1000" dirty="0">
                <a:latin typeface="Arial" panose="020B0604020202020204" pitchFamily="34" charset="0"/>
                <a:cs typeface="Arial" panose="020B0604020202020204" pitchFamily="34" charset="0"/>
              </a:rPr>
              <a:t>calculator to find the solution to three simultaneous </a:t>
            </a:r>
            <a:r>
              <a:rPr lang="en-US" sz="1000" dirty="0" smtClean="0">
                <a:latin typeface="Arial" panose="020B0604020202020204" pitchFamily="34" charset="0"/>
                <a:cs typeface="Arial" panose="020B0604020202020204" pitchFamily="34" charset="0"/>
              </a:rPr>
              <a:t>equations. </a:t>
            </a:r>
            <a:r>
              <a:rPr lang="en-US" sz="1000" dirty="0">
                <a:latin typeface="Arial" panose="020B0604020202020204" pitchFamily="34" charset="0"/>
                <a:cs typeface="Arial" panose="020B0604020202020204" pitchFamily="34" charset="0"/>
              </a:rPr>
              <a:t>When using calculators, candidates are advised to write down explicitly any expressions that they use the calculator to evaluate and use the correct mathematical notation (rather than ‘calculator notation’).</a:t>
            </a:r>
            <a:endParaRPr lang="en-GB" sz="1000" dirty="0">
              <a:latin typeface="Arial" panose="020B0604020202020204" pitchFamily="34" charset="0"/>
              <a:cs typeface="Arial" panose="020B0604020202020204" pitchFamily="34" charset="0"/>
            </a:endParaRPr>
          </a:p>
        </p:txBody>
      </p:sp>
      <p:sp>
        <p:nvSpPr>
          <p:cNvPr id="5" name="Rounded Rectangle 4"/>
          <p:cNvSpPr/>
          <p:nvPr/>
        </p:nvSpPr>
        <p:spPr>
          <a:xfrm>
            <a:off x="4067944" y="4509120"/>
            <a:ext cx="4320480" cy="6480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mark scheme has </a:t>
            </a:r>
            <a:r>
              <a:rPr lang="en-GB" sz="1000" dirty="0">
                <a:latin typeface="Arial" panose="020B0604020202020204" pitchFamily="34" charset="0"/>
                <a:cs typeface="Arial" panose="020B0604020202020204" pitchFamily="34" charset="0"/>
              </a:rPr>
              <a:t>BC, by calculator, in the mark scheme and the use of the command word ‘find’ in this </a:t>
            </a:r>
            <a:r>
              <a:rPr lang="en-GB" sz="1000" dirty="0" smtClean="0">
                <a:latin typeface="Arial" panose="020B0604020202020204" pitchFamily="34" charset="0"/>
                <a:cs typeface="Arial" panose="020B0604020202020204" pitchFamily="34" charset="0"/>
              </a:rPr>
              <a:t>instance means that there is no requirement to justify answers.</a:t>
            </a:r>
            <a:endParaRPr lang="en-GB"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5496" y="3377493"/>
            <a:ext cx="9036497" cy="1131627"/>
          </a:xfrm>
          <a:prstGeom prst="rect">
            <a:avLst/>
          </a:prstGeom>
        </p:spPr>
      </p:pic>
    </p:spTree>
    <p:extLst>
      <p:ext uri="{BB962C8B-B14F-4D97-AF65-F5344CB8AC3E}">
        <p14:creationId xmlns:p14="http://schemas.microsoft.com/office/powerpoint/2010/main" val="38626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400" t="45455" r="1173" b="-865"/>
          <a:stretch/>
        </p:blipFill>
        <p:spPr>
          <a:xfrm>
            <a:off x="0" y="116632"/>
            <a:ext cx="8969563" cy="1755576"/>
          </a:xfrm>
          <a:prstGeom prst="rect">
            <a:avLst/>
          </a:prstGeom>
        </p:spPr>
      </p:pic>
      <p:sp>
        <p:nvSpPr>
          <p:cNvPr id="4" name="Rounded Rectangle 3"/>
          <p:cNvSpPr/>
          <p:nvPr/>
        </p:nvSpPr>
        <p:spPr>
          <a:xfrm>
            <a:off x="6156176" y="590854"/>
            <a:ext cx="2782942" cy="7285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(ii) ‘Determine’ is rather stronger than ‘find’; justification should be given for any results found, including working where appropriate. </a:t>
            </a:r>
            <a:endParaRPr lang="en-GB"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5496" y="2299560"/>
            <a:ext cx="9036496" cy="2929640"/>
          </a:xfrm>
          <a:prstGeom prst="rect">
            <a:avLst/>
          </a:prstGeom>
        </p:spPr>
      </p:pic>
      <p:sp>
        <p:nvSpPr>
          <p:cNvPr id="5" name="Rounded Rectangle 4"/>
          <p:cNvSpPr/>
          <p:nvPr/>
        </p:nvSpPr>
        <p:spPr>
          <a:xfrm>
            <a:off x="6655699" y="4861922"/>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In this case, no assumptions should be made without stating them.</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2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 y="188640"/>
            <a:ext cx="8689490" cy="1512168"/>
          </a:xfrm>
          <a:prstGeom prst="rect">
            <a:avLst/>
          </a:prstGeom>
        </p:spPr>
      </p:pic>
      <p:sp>
        <p:nvSpPr>
          <p:cNvPr id="4" name="Rounded Rectangle 3"/>
          <p:cNvSpPr/>
          <p:nvPr/>
        </p:nvSpPr>
        <p:spPr>
          <a:xfrm>
            <a:off x="139483" y="1267924"/>
            <a:ext cx="8687598" cy="154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‘Prove’ means candidates must provide a formal mathematical argument which demonstrates its validity. In this case, ‘prove by induction’ requires that all the steps of the inductive process should be seen.</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These are:</a:t>
            </a:r>
          </a:p>
          <a:p>
            <a:pPr lvl="0"/>
            <a:r>
              <a:rPr lang="en-GB" sz="1000" dirty="0">
                <a:latin typeface="Arial" panose="020B0604020202020204" pitchFamily="34" charset="0"/>
                <a:cs typeface="Arial" panose="020B0604020202020204" pitchFamily="34" charset="0"/>
              </a:rPr>
              <a:t>Show by calculation that the formula is true for a particular value; generally this will be </a:t>
            </a:r>
            <a:r>
              <a:rPr lang="en-GB" sz="1000" i="1" dirty="0">
                <a:latin typeface="Arial" panose="020B0604020202020204" pitchFamily="34" charset="0"/>
                <a:cs typeface="Arial" panose="020B0604020202020204" pitchFamily="34" charset="0"/>
              </a:rPr>
              <a:t>n </a:t>
            </a:r>
            <a:r>
              <a:rPr lang="en-GB" sz="1000" dirty="0">
                <a:latin typeface="Arial" panose="020B0604020202020204" pitchFamily="34" charset="0"/>
                <a:cs typeface="Arial" panose="020B0604020202020204" pitchFamily="34" charset="0"/>
              </a:rPr>
              <a:t>= 1.</a:t>
            </a:r>
          </a:p>
          <a:p>
            <a:pPr lvl="0"/>
            <a:r>
              <a:rPr lang="en-GB" sz="1000" dirty="0">
                <a:latin typeface="Arial" panose="020B0604020202020204" pitchFamily="34" charset="0"/>
                <a:cs typeface="Arial" panose="020B0604020202020204" pitchFamily="34" charset="0"/>
              </a:rPr>
              <a:t>Assume that the formula is true for some value of </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say</a:t>
            </a:r>
            <a:r>
              <a:rPr lang="en-GB" sz="1000" i="1" dirty="0">
                <a:latin typeface="Arial" panose="020B0604020202020204" pitchFamily="34" charset="0"/>
                <a:cs typeface="Arial" panose="020B0604020202020204" pitchFamily="34" charset="0"/>
              </a:rPr>
              <a:t> n</a:t>
            </a:r>
            <a:r>
              <a:rPr lang="en-GB" sz="1000" dirty="0">
                <a:latin typeface="Arial" panose="020B0604020202020204" pitchFamily="34" charset="0"/>
                <a:cs typeface="Arial" panose="020B0604020202020204" pitchFamily="34" charset="0"/>
              </a:rPr>
              <a:t> = </a:t>
            </a:r>
            <a:r>
              <a:rPr lang="en-GB" sz="1000" i="1" dirty="0">
                <a:latin typeface="Arial" panose="020B0604020202020204" pitchFamily="34" charset="0"/>
                <a:cs typeface="Arial" panose="020B0604020202020204" pitchFamily="34" charset="0"/>
              </a:rPr>
              <a:t>k</a:t>
            </a:r>
            <a:endParaRPr lang="en-GB" sz="1000" dirty="0">
              <a:latin typeface="Arial" panose="020B0604020202020204" pitchFamily="34" charset="0"/>
              <a:cs typeface="Arial" panose="020B0604020202020204" pitchFamily="34" charset="0"/>
            </a:endParaRPr>
          </a:p>
          <a:p>
            <a:pPr lvl="0"/>
            <a:r>
              <a:rPr lang="en-GB" sz="1000" dirty="0">
                <a:latin typeface="Arial" panose="020B0604020202020204" pitchFamily="34" charset="0"/>
                <a:cs typeface="Arial" panose="020B0604020202020204" pitchFamily="34" charset="0"/>
              </a:rPr>
              <a:t>By adding an extra term and doing some algebraic manipulation show that it is also true for </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 </a:t>
            </a:r>
            <a:r>
              <a:rPr lang="en-GB" sz="1000" i="1" dirty="0">
                <a:latin typeface="Arial" panose="020B0604020202020204" pitchFamily="34" charset="0"/>
                <a:cs typeface="Arial" panose="020B0604020202020204" pitchFamily="34" charset="0"/>
              </a:rPr>
              <a:t>k</a:t>
            </a:r>
            <a:r>
              <a:rPr lang="en-GB" sz="1000" dirty="0">
                <a:latin typeface="Arial" panose="020B0604020202020204" pitchFamily="34" charset="0"/>
                <a:cs typeface="Arial" panose="020B0604020202020204" pitchFamily="34" charset="0"/>
              </a:rPr>
              <a:t> + 1.</a:t>
            </a:r>
          </a:p>
          <a:p>
            <a:pPr lvl="0"/>
            <a:r>
              <a:rPr lang="en-GB" sz="1000" dirty="0">
                <a:latin typeface="Arial" panose="020B0604020202020204" pitchFamily="34" charset="0"/>
                <a:cs typeface="Arial" panose="020B0604020202020204" pitchFamily="34" charset="0"/>
              </a:rPr>
              <a:t>Finish the process with the conclusion ‘Since it is true for</a:t>
            </a:r>
            <a:r>
              <a:rPr lang="en-GB" sz="1000" i="1" dirty="0">
                <a:latin typeface="Arial" panose="020B0604020202020204" pitchFamily="34" charset="0"/>
                <a:cs typeface="Arial" panose="020B0604020202020204" pitchFamily="34" charset="0"/>
              </a:rPr>
              <a:t> n</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 k</a:t>
            </a:r>
            <a:r>
              <a:rPr lang="en-GB" sz="1000" dirty="0">
                <a:latin typeface="Arial" panose="020B0604020202020204" pitchFamily="34" charset="0"/>
                <a:cs typeface="Arial" panose="020B0604020202020204" pitchFamily="34" charset="0"/>
              </a:rPr>
              <a:t>  then it is also true for </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 </a:t>
            </a:r>
            <a:r>
              <a:rPr lang="en-GB" sz="1000" i="1" dirty="0">
                <a:latin typeface="Arial" panose="020B0604020202020204" pitchFamily="34" charset="0"/>
                <a:cs typeface="Arial" panose="020B0604020202020204" pitchFamily="34" charset="0"/>
              </a:rPr>
              <a:t>k</a:t>
            </a:r>
            <a:r>
              <a:rPr lang="en-GB" sz="1000" dirty="0">
                <a:latin typeface="Arial" panose="020B0604020202020204" pitchFamily="34" charset="0"/>
                <a:cs typeface="Arial" panose="020B0604020202020204" pitchFamily="34" charset="0"/>
              </a:rPr>
              <a:t> + 1. But it is true for </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 1 and so is true generally’.</a:t>
            </a:r>
          </a:p>
        </p:txBody>
      </p:sp>
      <p:pic>
        <p:nvPicPr>
          <p:cNvPr id="5" name="Picture 4"/>
          <p:cNvPicPr>
            <a:picLocks noChangeAspect="1"/>
          </p:cNvPicPr>
          <p:nvPr/>
        </p:nvPicPr>
        <p:blipFill>
          <a:blip r:embed="rId3"/>
          <a:stretch>
            <a:fillRect/>
          </a:stretch>
        </p:blipFill>
        <p:spPr>
          <a:xfrm>
            <a:off x="35496" y="2924944"/>
            <a:ext cx="9036497" cy="2849718"/>
          </a:xfrm>
          <a:prstGeom prst="rect">
            <a:avLst/>
          </a:prstGeom>
        </p:spPr>
      </p:pic>
    </p:spTree>
    <p:extLst>
      <p:ext uri="{BB962C8B-B14F-4D97-AF65-F5344CB8AC3E}">
        <p14:creationId xmlns:p14="http://schemas.microsoft.com/office/powerpoint/2010/main" val="35464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a:stretch/>
        </p:blipFill>
        <p:spPr>
          <a:xfrm>
            <a:off x="1331640" y="116632"/>
            <a:ext cx="5760640" cy="5856668"/>
          </a:xfrm>
          <a:prstGeom prst="rect">
            <a:avLst/>
          </a:prstGeom>
        </p:spPr>
      </p:pic>
    </p:spTree>
    <p:extLst>
      <p:ext uri="{BB962C8B-B14F-4D97-AF65-F5344CB8AC3E}">
        <p14:creationId xmlns:p14="http://schemas.microsoft.com/office/powerpoint/2010/main" val="305018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144016"/>
            <a:ext cx="5616624" cy="3789040"/>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4" t="63433" r="40170" b="7635"/>
          <a:stretch/>
        </p:blipFill>
        <p:spPr>
          <a:xfrm>
            <a:off x="4932040" y="1030424"/>
            <a:ext cx="4032448" cy="2016224"/>
          </a:xfrm>
          <a:prstGeom prst="rect">
            <a:avLst/>
          </a:prstGeom>
        </p:spPr>
      </p:pic>
      <p:sp>
        <p:nvSpPr>
          <p:cNvPr id="5" name="Rounded Rectangle 4"/>
          <p:cNvSpPr/>
          <p:nvPr/>
        </p:nvSpPr>
        <p:spPr>
          <a:xfrm>
            <a:off x="7127776" y="146736"/>
            <a:ext cx="1836712" cy="894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‘Justify’ means that you need to give a clear explanation as to why the statement is true.</a:t>
            </a:r>
            <a:endParaRPr lang="en-GB" sz="1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0" y="4005064"/>
            <a:ext cx="9071992" cy="745199"/>
          </a:xfrm>
          <a:prstGeom prst="rect">
            <a:avLst/>
          </a:prstGeom>
        </p:spPr>
      </p:pic>
    </p:spTree>
    <p:extLst>
      <p:ext uri="{BB962C8B-B14F-4D97-AF65-F5344CB8AC3E}">
        <p14:creationId xmlns:p14="http://schemas.microsoft.com/office/powerpoint/2010/main" val="9581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0"/>
            <a:ext cx="5616624" cy="3789040"/>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4" t="63433" r="40170" b="7635"/>
          <a:stretch/>
        </p:blipFill>
        <p:spPr>
          <a:xfrm>
            <a:off x="4932040" y="1030424"/>
            <a:ext cx="4032448" cy="2016224"/>
          </a:xfrm>
          <a:prstGeom prst="rect">
            <a:avLst/>
          </a:prstGeom>
        </p:spPr>
      </p:pic>
      <p:sp>
        <p:nvSpPr>
          <p:cNvPr id="8" name="Rounded Rectangle 7"/>
          <p:cNvSpPr/>
          <p:nvPr/>
        </p:nvSpPr>
        <p:spPr>
          <a:xfrm>
            <a:off x="7127776" y="146736"/>
            <a:ext cx="1836712" cy="894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‘Justify’ means that you need to give a clear explanation as to why the statement is true.</a:t>
            </a:r>
            <a:endParaRPr lang="en-GB"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511" y="4077072"/>
            <a:ext cx="9071993" cy="1437947"/>
          </a:xfrm>
          <a:prstGeom prst="rect">
            <a:avLst/>
          </a:prstGeom>
        </p:spPr>
      </p:pic>
    </p:spTree>
    <p:extLst>
      <p:ext uri="{BB962C8B-B14F-4D97-AF65-F5344CB8AC3E}">
        <p14:creationId xmlns:p14="http://schemas.microsoft.com/office/powerpoint/2010/main" val="2320512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0"/>
            <a:ext cx="5616624" cy="3789040"/>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4" t="63433" r="40170" b="7635"/>
          <a:stretch/>
        </p:blipFill>
        <p:spPr>
          <a:xfrm>
            <a:off x="4932040" y="1030424"/>
            <a:ext cx="4032448" cy="2016224"/>
          </a:xfrm>
          <a:prstGeom prst="rect">
            <a:avLst/>
          </a:prstGeom>
        </p:spPr>
      </p:pic>
      <p:sp>
        <p:nvSpPr>
          <p:cNvPr id="8" name="Rounded Rectangle 7"/>
          <p:cNvSpPr/>
          <p:nvPr/>
        </p:nvSpPr>
        <p:spPr>
          <a:xfrm>
            <a:off x="7127776" y="146736"/>
            <a:ext cx="1836712" cy="894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‘Justify’ means that you need to give a clear explanation as to why the statement is true.</a:t>
            </a:r>
            <a:endParaRPr lang="en-GB"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5496" y="4077072"/>
            <a:ext cx="9036495" cy="973492"/>
          </a:xfrm>
          <a:prstGeom prst="rect">
            <a:avLst/>
          </a:prstGeom>
        </p:spPr>
      </p:pic>
    </p:spTree>
    <p:extLst>
      <p:ext uri="{BB962C8B-B14F-4D97-AF65-F5344CB8AC3E}">
        <p14:creationId xmlns:p14="http://schemas.microsoft.com/office/powerpoint/2010/main" val="393212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0"/>
            <a:ext cx="5616624" cy="3789040"/>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4" t="63433" r="40170" b="7635"/>
          <a:stretch/>
        </p:blipFill>
        <p:spPr>
          <a:xfrm>
            <a:off x="4932040" y="1030424"/>
            <a:ext cx="4032448" cy="2016224"/>
          </a:xfrm>
          <a:prstGeom prst="rect">
            <a:avLst/>
          </a:prstGeom>
        </p:spPr>
      </p:pic>
      <p:sp>
        <p:nvSpPr>
          <p:cNvPr id="8" name="Rounded Rectangle 7"/>
          <p:cNvSpPr/>
          <p:nvPr/>
        </p:nvSpPr>
        <p:spPr>
          <a:xfrm>
            <a:off x="7127776" y="146736"/>
            <a:ext cx="2016224" cy="894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‘Justify’ means that you need to give a clear explanation as to why the statement is true.</a:t>
            </a:r>
            <a:endParaRPr lang="en-GB" sz="1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5496" y="4077072"/>
            <a:ext cx="9071992" cy="944473"/>
          </a:xfrm>
          <a:prstGeom prst="rect">
            <a:avLst/>
          </a:prstGeom>
        </p:spPr>
      </p:pic>
    </p:spTree>
    <p:extLst>
      <p:ext uri="{BB962C8B-B14F-4D97-AF65-F5344CB8AC3E}">
        <p14:creationId xmlns:p14="http://schemas.microsoft.com/office/powerpoint/2010/main" val="348977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0"/>
            <a:ext cx="5616624" cy="3789040"/>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4" t="63433" r="40170" b="7635"/>
          <a:stretch/>
        </p:blipFill>
        <p:spPr>
          <a:xfrm>
            <a:off x="4932040" y="1030424"/>
            <a:ext cx="4032448" cy="2016224"/>
          </a:xfrm>
          <a:prstGeom prst="rect">
            <a:avLst/>
          </a:prstGeom>
        </p:spPr>
      </p:pic>
      <p:sp>
        <p:nvSpPr>
          <p:cNvPr id="8" name="Rounded Rectangle 7"/>
          <p:cNvSpPr/>
          <p:nvPr/>
        </p:nvSpPr>
        <p:spPr>
          <a:xfrm>
            <a:off x="7127776" y="146736"/>
            <a:ext cx="2016224" cy="894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‘Justify’ means that you need to give a clear explanation as to why the statement is true.</a:t>
            </a:r>
            <a:endParaRPr lang="en-GB" sz="1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 y="4077072"/>
            <a:ext cx="9144001" cy="834247"/>
          </a:xfrm>
          <a:prstGeom prst="rect">
            <a:avLst/>
          </a:prstGeom>
        </p:spPr>
      </p:pic>
    </p:spTree>
    <p:extLst>
      <p:ext uri="{BB962C8B-B14F-4D97-AF65-F5344CB8AC3E}">
        <p14:creationId xmlns:p14="http://schemas.microsoft.com/office/powerpoint/2010/main" val="112692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r="6741" b="36567"/>
          <a:stretch/>
        </p:blipFill>
        <p:spPr>
          <a:xfrm>
            <a:off x="0" y="0"/>
            <a:ext cx="5616624" cy="3789040"/>
          </a:xfrm>
          <a:prstGeom prst="rect">
            <a:avLst/>
          </a:prstGeom>
        </p:spPr>
      </p:pic>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45" t="89954" r="6741"/>
          <a:stretch/>
        </p:blipFill>
        <p:spPr>
          <a:xfrm>
            <a:off x="3419872" y="2924944"/>
            <a:ext cx="5616624" cy="600084"/>
          </a:xfrm>
          <a:prstGeom prst="rect">
            <a:avLst/>
          </a:prstGeom>
        </p:spPr>
      </p:pic>
      <p:sp>
        <p:nvSpPr>
          <p:cNvPr id="5" name="Rounded Rectangle 4"/>
          <p:cNvSpPr/>
          <p:nvPr/>
        </p:nvSpPr>
        <p:spPr>
          <a:xfrm>
            <a:off x="7011385" y="188640"/>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(ii) Using complex roots of unity to solve geometric problems is new content in the reformed specification.</a:t>
            </a:r>
            <a:endParaRPr lang="en-GB" sz="1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3341" y="4149080"/>
            <a:ext cx="9130659" cy="1132813"/>
          </a:xfrm>
          <a:prstGeom prst="rect">
            <a:avLst/>
          </a:prstGeom>
        </p:spPr>
      </p:pic>
      <p:sp>
        <p:nvSpPr>
          <p:cNvPr id="6" name="Rounded Rectangle 5"/>
          <p:cNvSpPr/>
          <p:nvPr/>
        </p:nvSpPr>
        <p:spPr>
          <a:xfrm>
            <a:off x="5364088" y="5170213"/>
            <a:ext cx="1728192"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command word ‘determine’ used so clear justification needed.</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9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Pure Core Y540 sample assessment </a:t>
            </a:r>
            <a:r>
              <a:rPr lang="en-GB" sz="1400" dirty="0"/>
              <a:t>p</a:t>
            </a:r>
            <a:r>
              <a:rPr lang="en-GB" sz="1400" dirty="0" smtClean="0"/>
              <a:t>aper.  Its aim is to explain how candidates should approach each paper and how marks are awarded to the different questions.  </a:t>
            </a:r>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  </a:t>
            </a:r>
            <a:endParaRPr lang="en-GB" sz="1400" dirty="0"/>
          </a:p>
        </p:txBody>
      </p:sp>
      <p:sp>
        <p:nvSpPr>
          <p:cNvPr id="4" name="Rounded Rectangle 3"/>
          <p:cNvSpPr/>
          <p:nvPr/>
        </p:nvSpPr>
        <p:spPr>
          <a:xfrm>
            <a:off x="6994902" y="2132856"/>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000" dirty="0" smtClean="0">
                <a:latin typeface="Arial" panose="020B0604020202020204" pitchFamily="34" charset="0"/>
                <a:cs typeface="Arial" panose="020B0604020202020204" pitchFamily="34" charset="0"/>
              </a:rPr>
              <a:t>[this is an example]</a:t>
            </a:r>
            <a:endParaRPr lang="en-GB" sz="10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a:off x="6516216" y="2924944"/>
            <a:ext cx="478686" cy="0"/>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7" name="Rounded Rectangle 6"/>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examiner is looking for a clear method for rationalising the denominator. [this is an example]</a:t>
            </a:r>
            <a:endParaRPr lang="en-GB" sz="10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6156176" y="3789040"/>
            <a:ext cx="891593" cy="322876"/>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2656"/>
            <a:ext cx="5495875" cy="5522254"/>
          </a:xfrm>
          <a:prstGeom prst="rect">
            <a:avLst/>
          </a:prstGeom>
        </p:spPr>
      </p:pic>
      <p:sp>
        <p:nvSpPr>
          <p:cNvPr id="3" name="Rounded Rectangle 2"/>
          <p:cNvSpPr/>
          <p:nvPr/>
        </p:nvSpPr>
        <p:spPr>
          <a:xfrm>
            <a:off x="7039058" y="332656"/>
            <a:ext cx="2016224" cy="901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The meanings of most of the command words in this question should be taken as the ordinary English meaning.</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221" y="3501008"/>
            <a:ext cx="9055283" cy="2016784"/>
          </a:xfrm>
          <a:prstGeom prst="rect">
            <a:avLst/>
          </a:prstGeom>
        </p:spPr>
      </p:pic>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b="67482"/>
          <a:stretch/>
        </p:blipFill>
        <p:spPr>
          <a:xfrm>
            <a:off x="179512" y="188640"/>
            <a:ext cx="8892480" cy="3024336"/>
          </a:xfrm>
          <a:prstGeom prst="rect">
            <a:avLst/>
          </a:prstGeom>
        </p:spPr>
      </p:pic>
      <p:sp>
        <p:nvSpPr>
          <p:cNvPr id="4" name="Rounded Rectangle 3"/>
          <p:cNvSpPr/>
          <p:nvPr/>
        </p:nvSpPr>
        <p:spPr>
          <a:xfrm>
            <a:off x="6994902" y="2132856"/>
            <a:ext cx="1825570"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Part (</a:t>
            </a:r>
            <a:r>
              <a:rPr lang="en-GB" sz="1000" dirty="0" err="1" smtClean="0">
                <a:latin typeface="Arial" panose="020B0604020202020204" pitchFamily="34" charset="0"/>
                <a:cs typeface="Arial" panose="020B0604020202020204" pitchFamily="34" charset="0"/>
              </a:rPr>
              <a:t>i</a:t>
            </a:r>
            <a:r>
              <a:rPr lang="en-GB" sz="1000" dirty="0" smtClean="0">
                <a:latin typeface="Arial" panose="020B0604020202020204" pitchFamily="34" charset="0"/>
                <a:cs typeface="Arial" panose="020B0604020202020204" pitchFamily="34" charset="0"/>
              </a:rPr>
              <a:t>) is a ‘show that’ question so clear use and manipulation of the information provided is needed</a:t>
            </a:r>
            <a:endParaRPr lang="en-GB" sz="1000" dirty="0">
              <a:latin typeface="Arial" panose="020B0604020202020204" pitchFamily="34" charset="0"/>
              <a:cs typeface="Arial" panose="020B0604020202020204" pitchFamily="34" charset="0"/>
            </a:endParaRPr>
          </a:p>
        </p:txBody>
      </p:sp>
      <p:sp>
        <p:nvSpPr>
          <p:cNvPr id="5" name="Rounded Rectangle 4"/>
          <p:cNvSpPr/>
          <p:nvPr/>
        </p:nvSpPr>
        <p:spPr>
          <a:xfrm>
            <a:off x="7039058" y="3858728"/>
            <a:ext cx="1972068" cy="14424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Take care that each line of working follows on from the previous line. A common cause of dropped marks for this type of question is for a sign error to be spotted but not corrected throughout the solution.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33292" b="44255"/>
          <a:stretch/>
        </p:blipFill>
        <p:spPr>
          <a:xfrm>
            <a:off x="209746" y="116632"/>
            <a:ext cx="8892480" cy="2088232"/>
          </a:xfrm>
          <a:prstGeom prst="rect">
            <a:avLst/>
          </a:prstGeom>
        </p:spPr>
      </p:pic>
      <p:sp>
        <p:nvSpPr>
          <p:cNvPr id="5" name="Rounded Rectangle 4"/>
          <p:cNvSpPr/>
          <p:nvPr/>
        </p:nvSpPr>
        <p:spPr>
          <a:xfrm>
            <a:off x="6732240" y="2132856"/>
            <a:ext cx="2016224" cy="8292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so clear use of the complementary function needs to be seen.</a:t>
            </a: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3068960"/>
            <a:ext cx="9102226" cy="2088636"/>
          </a:xfrm>
          <a:prstGeom prst="rect">
            <a:avLst/>
          </a:prstGeom>
        </p:spPr>
      </p:pic>
    </p:spTree>
    <p:extLst>
      <p:ext uri="{BB962C8B-B14F-4D97-AF65-F5344CB8AC3E}">
        <p14:creationId xmlns:p14="http://schemas.microsoft.com/office/powerpoint/2010/main" val="4112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31" y="1484784"/>
            <a:ext cx="9049473" cy="3764830"/>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1176" b="76312"/>
          <a:stretch/>
        </p:blipFill>
        <p:spPr>
          <a:xfrm>
            <a:off x="0" y="188640"/>
            <a:ext cx="9036496" cy="1008112"/>
          </a:xfrm>
          <a:prstGeom prst="rect">
            <a:avLst/>
          </a:prstGeom>
        </p:spPr>
      </p:pic>
      <p:sp>
        <p:nvSpPr>
          <p:cNvPr id="6" name="Rounded Rectangle 5"/>
          <p:cNvSpPr/>
          <p:nvPr/>
        </p:nvSpPr>
        <p:spPr>
          <a:xfrm>
            <a:off x="7092280" y="2348880"/>
            <a:ext cx="187220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As a ‘Find’ question, working is not required, but recommended.</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7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21544"/>
          <a:stretch/>
        </p:blipFill>
        <p:spPr>
          <a:xfrm>
            <a:off x="179513" y="4522077"/>
            <a:ext cx="8568952" cy="1139171"/>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1176" b="1864"/>
          <a:stretch/>
        </p:blipFill>
        <p:spPr>
          <a:xfrm>
            <a:off x="0" y="188640"/>
            <a:ext cx="9036496" cy="4176464"/>
          </a:xfrm>
          <a:prstGeom prst="rect">
            <a:avLst/>
          </a:prstGeom>
        </p:spPr>
      </p:pic>
      <p:sp>
        <p:nvSpPr>
          <p:cNvPr id="6" name="Rounded Rectangle 5"/>
          <p:cNvSpPr/>
          <p:nvPr/>
        </p:nvSpPr>
        <p:spPr>
          <a:xfrm>
            <a:off x="1053001" y="692696"/>
            <a:ext cx="5328592" cy="7182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(iv) ‘Describe’ means give a detailed account in words to say what is happening. It does not need to be perfect English or punctuated correctly, but an examiner needs to be able to see that you know what is happening.</a:t>
            </a:r>
            <a:endParaRPr lang="en-GB" sz="1000" dirty="0">
              <a:latin typeface="Arial" panose="020B0604020202020204" pitchFamily="34" charset="0"/>
              <a:cs typeface="Arial" panose="020B0604020202020204" pitchFamily="34" charset="0"/>
            </a:endParaRPr>
          </a:p>
        </p:txBody>
      </p:sp>
      <p:sp>
        <p:nvSpPr>
          <p:cNvPr id="8" name="Rounded Rectangle 7"/>
          <p:cNvSpPr/>
          <p:nvPr/>
        </p:nvSpPr>
        <p:spPr>
          <a:xfrm>
            <a:off x="1187624" y="2169753"/>
            <a:ext cx="5328592" cy="7182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(v) ‘Comment’ means make a statement to indicate the limitation of the model.</a:t>
            </a:r>
            <a:endParaRPr lang="en-GB" sz="1000" dirty="0">
              <a:latin typeface="Arial" panose="020B0604020202020204" pitchFamily="34" charset="0"/>
              <a:cs typeface="Arial" panose="020B0604020202020204" pitchFamily="34" charset="0"/>
            </a:endParaRPr>
          </a:p>
        </p:txBody>
      </p:sp>
      <p:sp>
        <p:nvSpPr>
          <p:cNvPr id="9" name="Rounded Rectangle 8"/>
          <p:cNvSpPr/>
          <p:nvPr/>
        </p:nvSpPr>
        <p:spPr>
          <a:xfrm>
            <a:off x="6494801" y="5034842"/>
            <a:ext cx="2016224" cy="6480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Bear in mind there is only 1 mark for each of these. Long responses risk contractions.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4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8" y="2780928"/>
            <a:ext cx="9036496" cy="2565719"/>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45684" r="1176" b="1864"/>
          <a:stretch/>
        </p:blipFill>
        <p:spPr>
          <a:xfrm>
            <a:off x="0" y="188640"/>
            <a:ext cx="9036496" cy="2232248"/>
          </a:xfrm>
          <a:prstGeom prst="rect">
            <a:avLst/>
          </a:prstGeom>
        </p:spPr>
      </p:pic>
      <p:sp>
        <p:nvSpPr>
          <p:cNvPr id="5" name="Rounded Rectangle 4"/>
          <p:cNvSpPr/>
          <p:nvPr/>
        </p:nvSpPr>
        <p:spPr>
          <a:xfrm>
            <a:off x="5940152" y="620688"/>
            <a:ext cx="187220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(vi) (a) ‘Find’ so no working required, but expected.</a:t>
            </a:r>
            <a:endParaRPr lang="en-GB" sz="1000" dirty="0">
              <a:latin typeface="Arial" panose="020B0604020202020204" pitchFamily="34" charset="0"/>
              <a:cs typeface="Arial" panose="020B0604020202020204" pitchFamily="34" charset="0"/>
            </a:endParaRPr>
          </a:p>
        </p:txBody>
      </p:sp>
      <p:sp>
        <p:nvSpPr>
          <p:cNvPr id="7" name="Rounded Rectangle 6"/>
          <p:cNvSpPr/>
          <p:nvPr/>
        </p:nvSpPr>
        <p:spPr>
          <a:xfrm>
            <a:off x="6687344" y="3789040"/>
            <a:ext cx="242116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(vi)(b) ‘Interpret’ means that something is happening and you need to be able to explain what that is in this situation.</a:t>
            </a:r>
            <a:endParaRPr lang="en-GB" sz="1000" dirty="0">
              <a:latin typeface="Arial" panose="020B0604020202020204" pitchFamily="34" charset="0"/>
              <a:cs typeface="Arial" panose="020B0604020202020204" pitchFamily="34" charset="0"/>
            </a:endParaRPr>
          </a:p>
        </p:txBody>
      </p:sp>
      <p:sp>
        <p:nvSpPr>
          <p:cNvPr id="8" name="Rounded Rectangle 7"/>
          <p:cNvSpPr/>
          <p:nvPr/>
        </p:nvSpPr>
        <p:spPr>
          <a:xfrm>
            <a:off x="1115616" y="5229200"/>
            <a:ext cx="360878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(vii) ‘Adapt’ means that as one or more of the initial values or assumptions has been changed, the equation needs to reflect this change, so you need to write down the new equation.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5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20997"/>
          <a:stretch/>
        </p:blipFill>
        <p:spPr>
          <a:xfrm>
            <a:off x="216421" y="404664"/>
            <a:ext cx="8711157" cy="936104"/>
          </a:xfrm>
          <a:prstGeom prst="rect">
            <a:avLst/>
          </a:prstGeom>
        </p:spPr>
      </p:pic>
      <p:sp>
        <p:nvSpPr>
          <p:cNvPr id="9" name="Rounded Rectangle 8"/>
          <p:cNvSpPr/>
          <p:nvPr/>
        </p:nvSpPr>
        <p:spPr>
          <a:xfrm>
            <a:off x="4932040" y="314074"/>
            <a:ext cx="1800200" cy="1117284"/>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Typing the LHS into a calculator will give the RHS</a:t>
            </a:r>
          </a:p>
        </p:txBody>
      </p:sp>
      <p:sp>
        <p:nvSpPr>
          <p:cNvPr id="11" name="Rounded Rectangle 10"/>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Examiners will check that an answer has not been ‘fudged’</a:t>
            </a: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a:stretch/>
        </p:blipFill>
        <p:spPr>
          <a:xfrm>
            <a:off x="107504" y="2741290"/>
            <a:ext cx="8947778" cy="1047750"/>
          </a:xfrm>
          <a:prstGeom prst="rect">
            <a:avLst/>
          </a:prstGeom>
        </p:spPr>
      </p:pic>
    </p:spTree>
    <p:extLst>
      <p:ext uri="{BB962C8B-B14F-4D97-AF65-F5344CB8AC3E}">
        <p14:creationId xmlns:p14="http://schemas.microsoft.com/office/powerpoint/2010/main" val="27149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008" y="2362201"/>
            <a:ext cx="9036496" cy="1785798"/>
          </a:xfrm>
          <a:prstGeom prst="rect">
            <a:avLst/>
          </a:prstGeom>
        </p:spPr>
      </p:pic>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950" r="1241"/>
          <a:stretch/>
        </p:blipFill>
        <p:spPr>
          <a:xfrm>
            <a:off x="35496" y="260648"/>
            <a:ext cx="8496944" cy="1880648"/>
          </a:xfrm>
          <a:prstGeom prst="rect">
            <a:avLst/>
          </a:prstGeom>
        </p:spPr>
      </p:pic>
      <p:sp>
        <p:nvSpPr>
          <p:cNvPr id="8" name="Rounded Rectangle 7"/>
          <p:cNvSpPr/>
          <p:nvPr/>
        </p:nvSpPr>
        <p:spPr>
          <a:xfrm>
            <a:off x="4669378" y="49354"/>
            <a:ext cx="4367118" cy="14773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There are a number of ways that questions will clearly indicate, through the use of defined command words (see specification), that a numerical result obtained from a calculator will be insufficient to gain full credit. One is, as this question, ‘In this question you must show detailed reasoning.’. This is not a restriction on a candidate’s use of a calculator when tackling the question, e.g. for checking an answer or evaluating a function at a given point, but it is a restriction on what will be accepted as evidence of a complete method.</a:t>
            </a:r>
            <a:endParaRPr lang="en-GB" sz="1000" dirty="0">
              <a:latin typeface="Arial" panose="020B0604020202020204" pitchFamily="34" charset="0"/>
              <a:cs typeface="Arial" panose="020B0604020202020204" pitchFamily="34" charset="0"/>
            </a:endParaRPr>
          </a:p>
        </p:txBody>
      </p:sp>
      <p:sp>
        <p:nvSpPr>
          <p:cNvPr id="9" name="Rounded Rectangle 8"/>
          <p:cNvSpPr/>
          <p:nvPr/>
        </p:nvSpPr>
        <p:spPr>
          <a:xfrm>
            <a:off x="1455814" y="4005064"/>
            <a:ext cx="2016224" cy="1728192"/>
          </a:xfrm>
          <a:prstGeom prst="round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For part (</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of this question the first mark is for making clear the conjugate pair, 2+3i and 2-3i. There are then two method marks for the attempt to find each of the quadratic factors, with the final accuracy mark awarded for f(x) written as the product of the two quadratic factors.</a:t>
            </a:r>
            <a:endParaRPr lang="en-GB" sz="1000" dirty="0">
              <a:latin typeface="Arial" panose="020B0604020202020204" pitchFamily="34" charset="0"/>
              <a:cs typeface="Arial" panose="020B0604020202020204" pitchFamily="34" charset="0"/>
            </a:endParaRPr>
          </a:p>
        </p:txBody>
      </p:sp>
      <p:sp>
        <p:nvSpPr>
          <p:cNvPr id="10" name="Rounded Rectangle 9"/>
          <p:cNvSpPr/>
          <p:nvPr/>
        </p:nvSpPr>
        <p:spPr>
          <a:xfrm>
            <a:off x="6944076" y="4149080"/>
            <a:ext cx="2016224" cy="864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For part (ii) the mark is dependent upon clear working, either seen in part (</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or shown here.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3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8893788" cy="3024336"/>
          </a:xfrm>
          <a:prstGeom prst="rect">
            <a:avLst/>
          </a:prstGeom>
        </p:spPr>
      </p:pic>
      <p:sp>
        <p:nvSpPr>
          <p:cNvPr id="8" name="Rounded Rectangle 7"/>
          <p:cNvSpPr/>
          <p:nvPr/>
        </p:nvSpPr>
        <p:spPr>
          <a:xfrm>
            <a:off x="3536036" y="1113338"/>
            <a:ext cx="5519246" cy="16213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Like the previous question all working must be shown. There are many calculators which will provide an exact answer for a definite integral but when the question specifically states ‘show detailed reasoning’ then the candidate is expected to show the mathematics required to find the answer, hence all working must be shown. In this case, where the value of a definite integral needs to be found the method of doing the integration must be shown.</a:t>
            </a:r>
          </a:p>
          <a:p>
            <a:r>
              <a:rPr lang="en-US" sz="1000" dirty="0">
                <a:latin typeface="Arial" panose="020B0604020202020204" pitchFamily="34" charset="0"/>
                <a:cs typeface="Arial" panose="020B0604020202020204" pitchFamily="34" charset="0"/>
              </a:rPr>
              <a:t>Additionally you are asked for the ‘exact’ area. That means that any irrational numbers that appear such as square roots, logs or e or </a:t>
            </a:r>
            <a:r>
              <a:rPr lang="el-GR" sz="1000" dirty="0" smtClean="0">
                <a:latin typeface="Arial" panose="020B0604020202020204" pitchFamily="34" charset="0"/>
                <a:cs typeface="Arial" panose="020B0604020202020204" pitchFamily="34" charset="0"/>
              </a:rPr>
              <a:t>π</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should be left in your answer rather than giving an approximate answer from your calculator.</a:t>
            </a:r>
          </a:p>
        </p:txBody>
      </p:sp>
      <p:pic>
        <p:nvPicPr>
          <p:cNvPr id="4" name="Picture 3"/>
          <p:cNvPicPr>
            <a:picLocks noChangeAspect="1"/>
          </p:cNvPicPr>
          <p:nvPr/>
        </p:nvPicPr>
        <p:blipFill>
          <a:blip r:embed="rId3"/>
          <a:stretch>
            <a:fillRect/>
          </a:stretch>
        </p:blipFill>
        <p:spPr>
          <a:xfrm>
            <a:off x="-1" y="3135572"/>
            <a:ext cx="9144001" cy="2453668"/>
          </a:xfrm>
          <a:prstGeom prst="rect">
            <a:avLst/>
          </a:prstGeom>
        </p:spPr>
      </p:pic>
      <p:sp>
        <p:nvSpPr>
          <p:cNvPr id="9" name="Rounded Rectangle 8"/>
          <p:cNvSpPr/>
          <p:nvPr/>
        </p:nvSpPr>
        <p:spPr>
          <a:xfrm>
            <a:off x="6295659" y="5221050"/>
            <a:ext cx="2016224" cy="108827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DR means that a clear argument is provided.</a:t>
            </a:r>
          </a:p>
          <a:p>
            <a:r>
              <a:rPr lang="en-GB" sz="1000" dirty="0" smtClean="0">
                <a:latin typeface="Arial" panose="020B0604020202020204" pitchFamily="34" charset="0"/>
                <a:cs typeface="Arial" panose="020B0604020202020204" pitchFamily="34" charset="0"/>
              </a:rPr>
              <a:t>Alternate routes could be given, provided a clear line of thinking shown.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0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24944"/>
            <a:ext cx="9144000" cy="2816679"/>
          </a:xfrm>
          <a:prstGeom prst="rect">
            <a:avLst/>
          </a:prstGeom>
        </p:spPr>
      </p:pic>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1418"/>
          <a:stretch/>
        </p:blipFill>
        <p:spPr>
          <a:xfrm>
            <a:off x="-1" y="260648"/>
            <a:ext cx="8921963" cy="864096"/>
          </a:xfrm>
          <a:prstGeom prst="rect">
            <a:avLst/>
          </a:prstGeom>
        </p:spPr>
      </p:pic>
      <p:sp>
        <p:nvSpPr>
          <p:cNvPr id="8" name="Rounded Rectangle 7"/>
          <p:cNvSpPr/>
          <p:nvPr/>
        </p:nvSpPr>
        <p:spPr>
          <a:xfrm>
            <a:off x="3392020" y="872112"/>
            <a:ext cx="5663262" cy="1837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In a situation where a graph is required there may be one of three demands.</a:t>
            </a:r>
          </a:p>
          <a:p>
            <a:pPr lvl="0"/>
            <a:r>
              <a:rPr lang="en-GB" sz="1000" b="1" dirty="0">
                <a:latin typeface="Arial" panose="020B0604020202020204" pitchFamily="34" charset="0"/>
                <a:cs typeface="Arial" panose="020B0604020202020204" pitchFamily="34" charset="0"/>
              </a:rPr>
              <a:t>Plot</a:t>
            </a:r>
            <a:r>
              <a:rPr lang="en-GB" sz="1000" dirty="0">
                <a:latin typeface="Arial" panose="020B0604020202020204" pitchFamily="34" charset="0"/>
                <a:cs typeface="Arial" panose="020B0604020202020204" pitchFamily="34" charset="0"/>
              </a:rPr>
              <a:t> means that you calculate or are given coordinates of a number of points to mark accurately on a graph. You may then draw carefully the straight line or curve through them. A grid will be provided to indicate the range of values you should work with.</a:t>
            </a:r>
          </a:p>
          <a:p>
            <a:pPr lvl="0"/>
            <a:r>
              <a:rPr lang="en-GB" sz="1000" b="1" dirty="0">
                <a:latin typeface="Arial" panose="020B0604020202020204" pitchFamily="34" charset="0"/>
                <a:cs typeface="Arial" panose="020B0604020202020204" pitchFamily="34" charset="0"/>
              </a:rPr>
              <a:t>Sketch</a:t>
            </a:r>
            <a:r>
              <a:rPr lang="en-GB" sz="1000" dirty="0">
                <a:latin typeface="Arial" panose="020B0604020202020204" pitchFamily="34" charset="0"/>
                <a:cs typeface="Arial" panose="020B0604020202020204" pitchFamily="34" charset="0"/>
              </a:rPr>
              <a:t> requires you to show the general shape and to mark significant features, such as intercepts on the axes and turning values. Any asymptotes should be included and the nature of the curve as it approaches the asymptotes. There will, in general, be a blank space rather than a grid.</a:t>
            </a:r>
          </a:p>
          <a:p>
            <a:pPr lvl="0"/>
            <a:r>
              <a:rPr lang="en-GB" sz="1000" b="1" dirty="0">
                <a:latin typeface="Arial" panose="020B0604020202020204" pitchFamily="34" charset="0"/>
                <a:cs typeface="Arial" panose="020B0604020202020204" pitchFamily="34" charset="0"/>
              </a:rPr>
              <a:t>Draw</a:t>
            </a:r>
            <a:r>
              <a:rPr lang="en-GB" sz="1000" dirty="0">
                <a:latin typeface="Arial" panose="020B0604020202020204" pitchFamily="34" charset="0"/>
                <a:cs typeface="Arial" panose="020B0604020202020204" pitchFamily="34" charset="0"/>
              </a:rPr>
              <a:t> means a rather more accurate sketch than indicated above. Such a drawing will be typically somewhere between a sketch and a plot. Sometimes a grid will be given but if not then a blank space will be provided.</a:t>
            </a:r>
          </a:p>
        </p:txBody>
      </p:sp>
      <p:sp>
        <p:nvSpPr>
          <p:cNvPr id="9" name="Rounded Rectangle 8"/>
          <p:cNvSpPr/>
          <p:nvPr/>
        </p:nvSpPr>
        <p:spPr>
          <a:xfrm>
            <a:off x="395536" y="2564904"/>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examiner is looking for the key features to be annotated. </a:t>
            </a:r>
            <a:endParaRPr lang="en-GB" sz="1000" dirty="0">
              <a:latin typeface="Arial" panose="020B0604020202020204" pitchFamily="34" charset="0"/>
              <a:cs typeface="Arial" panose="020B0604020202020204" pitchFamily="34" charset="0"/>
            </a:endParaRPr>
          </a:p>
        </p:txBody>
      </p:sp>
      <p:sp>
        <p:nvSpPr>
          <p:cNvPr id="10" name="Rounded Rectangle 9"/>
          <p:cNvSpPr/>
          <p:nvPr/>
        </p:nvSpPr>
        <p:spPr>
          <a:xfrm>
            <a:off x="5148064" y="4077072"/>
            <a:ext cx="2596821" cy="11521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Note also the fact that one of the inequalities is a ‘strictly less than’ and the other is ‘less than or equal to’. In the former the boundary line is dotted and in the latter it is drawn bold.</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9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13" y="1916832"/>
            <a:ext cx="9125187" cy="2712232"/>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0648"/>
            <a:ext cx="8796055" cy="1584176"/>
          </a:xfrm>
          <a:prstGeom prst="rect">
            <a:avLst/>
          </a:prstGeom>
        </p:spPr>
      </p:pic>
      <p:sp>
        <p:nvSpPr>
          <p:cNvPr id="8" name="Rounded Rectangle 7"/>
          <p:cNvSpPr/>
          <p:nvPr/>
        </p:nvSpPr>
        <p:spPr>
          <a:xfrm>
            <a:off x="4380014" y="223484"/>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Part (</a:t>
            </a:r>
            <a:r>
              <a:rPr lang="en-GB" sz="1000" dirty="0" err="1" smtClean="0">
                <a:latin typeface="Arial" panose="020B0604020202020204" pitchFamily="34" charset="0"/>
                <a:cs typeface="Arial" panose="020B0604020202020204" pitchFamily="34" charset="0"/>
              </a:rPr>
              <a:t>i</a:t>
            </a:r>
            <a:r>
              <a:rPr lang="en-GB" sz="1000" dirty="0" smtClean="0">
                <a:latin typeface="Arial" panose="020B0604020202020204" pitchFamily="34" charset="0"/>
                <a:cs typeface="Arial" panose="020B0604020202020204" pitchFamily="34" charset="0"/>
              </a:rPr>
              <a:t>) is a ‘show that’ question so a clear link to the terms substituted into the formulae.</a:t>
            </a:r>
          </a:p>
        </p:txBody>
      </p:sp>
      <p:sp>
        <p:nvSpPr>
          <p:cNvPr id="9" name="Rounded Rectangle 8"/>
          <p:cNvSpPr/>
          <p:nvPr/>
        </p:nvSpPr>
        <p:spPr>
          <a:xfrm>
            <a:off x="2267744" y="206084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explanation </a:t>
            </a:r>
            <a:r>
              <a:rPr lang="en-US" sz="1000" dirty="0" smtClean="0">
                <a:latin typeface="Arial" panose="020B0604020202020204" pitchFamily="34" charset="0"/>
                <a:cs typeface="Arial" panose="020B0604020202020204" pitchFamily="34" charset="0"/>
              </a:rPr>
              <a:t>of part (</a:t>
            </a:r>
            <a:r>
              <a:rPr lang="en-US" sz="1000" dirty="0" err="1" smtClean="0">
                <a:latin typeface="Arial" panose="020B0604020202020204" pitchFamily="34" charset="0"/>
                <a:cs typeface="Arial" panose="020B0604020202020204" pitchFamily="34" charset="0"/>
              </a:rPr>
              <a:t>i</a:t>
            </a:r>
            <a:r>
              <a:rPr lang="en-US" sz="1000" dirty="0" smtClean="0">
                <a:latin typeface="Arial" panose="020B0604020202020204" pitchFamily="34" charset="0"/>
                <a:cs typeface="Arial" panose="020B0604020202020204" pitchFamily="34" charset="0"/>
              </a:rPr>
              <a:t>) has </a:t>
            </a:r>
            <a:r>
              <a:rPr lang="en-US" sz="1000" dirty="0">
                <a:latin typeface="Arial" panose="020B0604020202020204" pitchFamily="34" charset="0"/>
                <a:cs typeface="Arial" panose="020B0604020202020204" pitchFamily="34" charset="0"/>
              </a:rPr>
              <a:t>to be sufficiently detailed to cover every step of the working.</a:t>
            </a:r>
            <a:endParaRPr lang="en-GB" sz="1000" dirty="0">
              <a:latin typeface="Arial" panose="020B0604020202020204" pitchFamily="34" charset="0"/>
              <a:cs typeface="Arial" panose="020B0604020202020204" pitchFamily="34" charset="0"/>
            </a:endParaRPr>
          </a:p>
        </p:txBody>
      </p:sp>
      <p:sp>
        <p:nvSpPr>
          <p:cNvPr id="10" name="Rounded Rectangle 9"/>
          <p:cNvSpPr/>
          <p:nvPr/>
        </p:nvSpPr>
        <p:spPr>
          <a:xfrm>
            <a:off x="6949795" y="908720"/>
            <a:ext cx="2016224" cy="9001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Part (ii) simply asks for candidates to find, some candidates may spot the link with part (</a:t>
            </a:r>
            <a:r>
              <a:rPr lang="en-GB" sz="1000" dirty="0" err="1" smtClean="0">
                <a:latin typeface="Arial" panose="020B0604020202020204" pitchFamily="34" charset="0"/>
                <a:cs typeface="Arial" panose="020B0604020202020204" pitchFamily="34" charset="0"/>
              </a:rPr>
              <a:t>i</a:t>
            </a:r>
            <a:r>
              <a:rPr lang="en-GB" sz="1000" dirty="0" smtClean="0">
                <a:latin typeface="Arial" panose="020B0604020202020204" pitchFamily="34" charset="0"/>
                <a:cs typeface="Arial" panose="020B0604020202020204" pitchFamily="34" charset="0"/>
              </a:rPr>
              <a:t>) and write an answer directly.</a:t>
            </a:r>
          </a:p>
        </p:txBody>
      </p:sp>
      <p:sp>
        <p:nvSpPr>
          <p:cNvPr id="11" name="Rounded Rectangle 10"/>
          <p:cNvSpPr/>
          <p:nvPr/>
        </p:nvSpPr>
        <p:spPr>
          <a:xfrm>
            <a:off x="3419872" y="4638433"/>
            <a:ext cx="5040560" cy="131084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latin typeface="Arial" panose="020B0604020202020204" pitchFamily="34" charset="0"/>
                <a:cs typeface="Arial" panose="020B0604020202020204" pitchFamily="34" charset="0"/>
              </a:rPr>
              <a:t>In part (ii), ‘Find</a:t>
            </a:r>
            <a:r>
              <a:rPr lang="en-US" sz="1000" dirty="0">
                <a:latin typeface="Arial" panose="020B0604020202020204" pitchFamily="34" charset="0"/>
                <a:cs typeface="Arial" panose="020B0604020202020204" pitchFamily="34" charset="0"/>
              </a:rPr>
              <a:t>’ indicates that while some working may be necessary to answer the question, no justification is required. If a candidate can obtain the solution from the efficient use of a calculator they may do so bearing in mind that they are advised to write down what they are evaluating and use the correct mathematical notation. It is always advisable to include some working so that part marks can be earned; an incorrect answer with no working will not earn any marks. In this case, application of the formulae would be a likely approach.</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0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084467" cy="1512168"/>
          </a:xfrm>
          <a:prstGeom prst="rect">
            <a:avLst/>
          </a:prstGeom>
        </p:spPr>
      </p:pic>
      <p:sp>
        <p:nvSpPr>
          <p:cNvPr id="4" name="Rounded Rectangle 3"/>
          <p:cNvSpPr/>
          <p:nvPr/>
        </p:nvSpPr>
        <p:spPr>
          <a:xfrm>
            <a:off x="5292080" y="1142166"/>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This is a ‘find’ question, so some working may be necessary to answer the question but justification is not required. </a:t>
            </a:r>
            <a:endParaRPr lang="en-GB" sz="1000" dirty="0">
              <a:latin typeface="Arial" panose="020B0604020202020204" pitchFamily="34" charset="0"/>
              <a:cs typeface="Arial" panose="020B0604020202020204" pitchFamily="34" charset="0"/>
            </a:endParaRPr>
          </a:p>
        </p:txBody>
      </p:sp>
      <p:sp>
        <p:nvSpPr>
          <p:cNvPr id="5" name="Rounded Rectangle 4"/>
          <p:cNvSpPr/>
          <p:nvPr/>
        </p:nvSpPr>
        <p:spPr>
          <a:xfrm>
            <a:off x="2915816" y="4434792"/>
            <a:ext cx="2520280"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latin typeface="Arial" panose="020B0604020202020204" pitchFamily="34" charset="0"/>
                <a:cs typeface="Arial" panose="020B0604020202020204" pitchFamily="34" charset="0"/>
              </a:rPr>
              <a:t>In </a:t>
            </a:r>
            <a:r>
              <a:rPr lang="en-US" sz="1000" dirty="0">
                <a:latin typeface="Arial" panose="020B0604020202020204" pitchFamily="34" charset="0"/>
                <a:cs typeface="Arial" panose="020B0604020202020204" pitchFamily="34" charset="0"/>
              </a:rPr>
              <a:t>this case, stating the product and the sum of the roots and how you find them for the new equation would be a likely approach.</a:t>
            </a:r>
            <a:endParaRPr lang="en-GB"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0" y="2620888"/>
            <a:ext cx="9084467" cy="1600200"/>
          </a:xfrm>
          <a:prstGeom prst="rect">
            <a:avLst/>
          </a:prstGeom>
        </p:spPr>
      </p:pic>
    </p:spTree>
    <p:extLst>
      <p:ext uri="{BB962C8B-B14F-4D97-AF65-F5344CB8AC3E}">
        <p14:creationId xmlns:p14="http://schemas.microsoft.com/office/powerpoint/2010/main" val="31117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7" y="260648"/>
            <a:ext cx="8568981" cy="1800200"/>
          </a:xfrm>
          <a:prstGeom prst="rect">
            <a:avLst/>
          </a:prstGeom>
        </p:spPr>
      </p:pic>
      <p:sp>
        <p:nvSpPr>
          <p:cNvPr id="4" name="Rounded Rectangle 3"/>
          <p:cNvSpPr/>
          <p:nvPr/>
        </p:nvSpPr>
        <p:spPr>
          <a:xfrm>
            <a:off x="5868144" y="188640"/>
            <a:ext cx="324038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This is a ‘find’ question, so some working may be necessary to answer the question but justification is not required. The formula for finding the shortest distance between two skew lines is now provided in the reformed specification and so the entries in the formula need to be seen but how they were derived is not necessary.</a:t>
            </a:r>
            <a:endParaRPr lang="en-GB" sz="1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5496" y="2084839"/>
            <a:ext cx="9082943" cy="3576409"/>
          </a:xfrm>
          <a:prstGeom prst="rect">
            <a:avLst/>
          </a:prstGeom>
        </p:spPr>
      </p:pic>
    </p:spTree>
    <p:extLst>
      <p:ext uri="{BB962C8B-B14F-4D97-AF65-F5344CB8AC3E}">
        <p14:creationId xmlns:p14="http://schemas.microsoft.com/office/powerpoint/2010/main" val="322373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1668</Words>
  <Application>Microsoft Office PowerPoint</Application>
  <PresentationFormat>On-screen Show (4:3)</PresentationFormat>
  <Paragraphs>71</Paragraphs>
  <Slides>25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1_Custom Design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Y540 Pure Core</dc:title>
  <dc:subject>GCSE (9-1) History A (Explaining the Modern World)</dc:subject>
  <dc:creator>OCR</dc:creator>
  <cp:keywords>A Level; Further Maths; Further Mathematics; Pure Core; Y540</cp:keywords>
  <cp:lastModifiedBy>Ceri Mullen</cp:lastModifiedBy>
  <cp:revision>167</cp:revision>
  <cp:lastPrinted>2016-05-10T10:26:50Z</cp:lastPrinted>
  <dcterms:created xsi:type="dcterms:W3CDTF">2015-10-07T12:54:48Z</dcterms:created>
  <dcterms:modified xsi:type="dcterms:W3CDTF">2019-03-01T15:46:24Z</dcterms:modified>
</cp:coreProperties>
</file>