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3"/>
  </p:notesMasterIdLst>
  <p:handoutMasterIdLst>
    <p:handoutMasterId r:id="rId44"/>
  </p:handoutMasterIdLst>
  <p:sldIdLst>
    <p:sldId id="264" r:id="rId2"/>
    <p:sldId id="263" r:id="rId3"/>
    <p:sldId id="265" r:id="rId4"/>
    <p:sldId id="294" r:id="rId5"/>
    <p:sldId id="266" r:id="rId6"/>
    <p:sldId id="267" r:id="rId7"/>
    <p:sldId id="268" r:id="rId8"/>
    <p:sldId id="315" r:id="rId9"/>
    <p:sldId id="269" r:id="rId10"/>
    <p:sldId id="270" r:id="rId11"/>
    <p:sldId id="295" r:id="rId12"/>
    <p:sldId id="271" r:id="rId13"/>
    <p:sldId id="272" r:id="rId14"/>
    <p:sldId id="273" r:id="rId15"/>
    <p:sldId id="274" r:id="rId16"/>
    <p:sldId id="303" r:id="rId17"/>
    <p:sldId id="275" r:id="rId18"/>
    <p:sldId id="304" r:id="rId19"/>
    <p:sldId id="276" r:id="rId20"/>
    <p:sldId id="305" r:id="rId21"/>
    <p:sldId id="277" r:id="rId22"/>
    <p:sldId id="279" r:id="rId23"/>
    <p:sldId id="306" r:id="rId24"/>
    <p:sldId id="280" r:id="rId25"/>
    <p:sldId id="307" r:id="rId26"/>
    <p:sldId id="308" r:id="rId27"/>
    <p:sldId id="283" r:id="rId28"/>
    <p:sldId id="309" r:id="rId29"/>
    <p:sldId id="284" r:id="rId30"/>
    <p:sldId id="310" r:id="rId31"/>
    <p:sldId id="311" r:id="rId32"/>
    <p:sldId id="312" r:id="rId33"/>
    <p:sldId id="297" r:id="rId34"/>
    <p:sldId id="287" r:id="rId35"/>
    <p:sldId id="288" r:id="rId36"/>
    <p:sldId id="299" r:id="rId37"/>
    <p:sldId id="313" r:id="rId38"/>
    <p:sldId id="314" r:id="rId39"/>
    <p:sldId id="289" r:id="rId40"/>
    <p:sldId id="301" r:id="rId41"/>
    <p:sldId id="302" r:id="rId42"/>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C4C4AAF-75BD-4F8B-A5E1-9A99F914CEAD}">
          <p14:sldIdLst>
            <p14:sldId id="264"/>
            <p14:sldId id="263"/>
          </p14:sldIdLst>
        </p14:section>
        <p14:section name="Question 1" id="{535CF822-379B-4529-A380-0A24572FAC8B}">
          <p14:sldIdLst>
            <p14:sldId id="265"/>
            <p14:sldId id="294"/>
            <p14:sldId id="266"/>
            <p14:sldId id="267"/>
            <p14:sldId id="268"/>
            <p14:sldId id="315"/>
            <p14:sldId id="269"/>
          </p14:sldIdLst>
        </p14:section>
        <p14:section name="Question 2" id="{519EF21A-B188-4F86-86FE-42B214D23F8F}">
          <p14:sldIdLst>
            <p14:sldId id="270"/>
            <p14:sldId id="295"/>
            <p14:sldId id="271"/>
            <p14:sldId id="272"/>
          </p14:sldIdLst>
        </p14:section>
        <p14:section name="Question 3" id="{F391DE7E-2919-4F32-92D6-8ED851F59338}">
          <p14:sldIdLst>
            <p14:sldId id="273"/>
            <p14:sldId id="274"/>
            <p14:sldId id="303"/>
            <p14:sldId id="275"/>
            <p14:sldId id="304"/>
            <p14:sldId id="276"/>
            <p14:sldId id="305"/>
          </p14:sldIdLst>
        </p14:section>
        <p14:section name="Question 4" id="{963AD4A3-88F8-4C57-9962-5B2D73F77ADE}">
          <p14:sldIdLst>
            <p14:sldId id="277"/>
            <p14:sldId id="279"/>
            <p14:sldId id="306"/>
            <p14:sldId id="280"/>
            <p14:sldId id="307"/>
            <p14:sldId id="308"/>
          </p14:sldIdLst>
        </p14:section>
        <p14:section name="Question 5" id="{E00DC5B3-0BFB-427F-A94C-C066671DFDBC}">
          <p14:sldIdLst>
            <p14:sldId id="283"/>
            <p14:sldId id="309"/>
            <p14:sldId id="284"/>
            <p14:sldId id="310"/>
            <p14:sldId id="311"/>
            <p14:sldId id="312"/>
            <p14:sldId id="297"/>
            <p14:sldId id="287"/>
          </p14:sldIdLst>
        </p14:section>
        <p14:section name="Question 6" id="{417215B7-1438-4337-9E1E-FB07A2C16990}">
          <p14:sldIdLst>
            <p14:sldId id="288"/>
            <p14:sldId id="299"/>
            <p14:sldId id="313"/>
            <p14:sldId id="314"/>
            <p14:sldId id="289"/>
            <p14:sldId id="301"/>
            <p14:sldId id="302"/>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x Boyes" initials="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30010"/>
    <a:srgbClr val="00654E"/>
    <a:srgbClr val="22AA97"/>
    <a:srgbClr val="B7AA00"/>
    <a:srgbClr val="7BAF95"/>
    <a:srgbClr val="2A7F49"/>
    <a:srgbClr val="ABCDBC"/>
    <a:srgbClr val="3CB668"/>
    <a:srgbClr val="369D5C"/>
    <a:srgbClr val="9BD1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p:scale>
          <a:sx n="80" d="100"/>
          <a:sy n="80" d="100"/>
        </p:scale>
        <p:origin x="-864" y="-5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17D84649-2D12-44A3-A388-0DFC5FDC0DF3}" type="datetimeFigureOut">
              <a:rPr lang="en-GB" smtClean="0"/>
              <a:t>21/03/2019</a:t>
            </a:fld>
            <a:endParaRPr lang="en-GB"/>
          </a:p>
        </p:txBody>
      </p:sp>
      <p:sp>
        <p:nvSpPr>
          <p:cNvPr id="4" name="Footer Placeholder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97EB8960-068C-498F-9A79-15F57BB0F772}" type="slidenum">
              <a:rPr lang="en-GB" smtClean="0"/>
              <a:t>‹#›</a:t>
            </a:fld>
            <a:endParaRPr lang="en-GB"/>
          </a:p>
        </p:txBody>
      </p:sp>
    </p:spTree>
    <p:extLst>
      <p:ext uri="{BB962C8B-B14F-4D97-AF65-F5344CB8AC3E}">
        <p14:creationId xmlns:p14="http://schemas.microsoft.com/office/powerpoint/2010/main" val="2180958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275" y="0"/>
            <a:ext cx="2946400" cy="496888"/>
          </a:xfrm>
          <a:prstGeom prst="rect">
            <a:avLst/>
          </a:prstGeom>
        </p:spPr>
        <p:txBody>
          <a:bodyPr vert="horz" lIns="91440" tIns="45720" rIns="91440" bIns="45720" rtlCol="0"/>
          <a:lstStyle>
            <a:lvl1pPr algn="r">
              <a:defRPr sz="1200"/>
            </a:lvl1pPr>
          </a:lstStyle>
          <a:p>
            <a:fld id="{2C983B16-6C1A-4F33-8A10-7664C2B7B02E}" type="datetimeFigureOut">
              <a:rPr lang="en-GB" smtClean="0"/>
              <a:t>21/03/2019</a:t>
            </a:fld>
            <a:endParaRPr lang="en-GB"/>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40363" cy="44688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275" y="9431338"/>
            <a:ext cx="2946400" cy="496887"/>
          </a:xfrm>
          <a:prstGeom prst="rect">
            <a:avLst/>
          </a:prstGeom>
        </p:spPr>
        <p:txBody>
          <a:bodyPr vert="horz" lIns="91440" tIns="45720" rIns="91440" bIns="45720" rtlCol="0" anchor="b"/>
          <a:lstStyle>
            <a:lvl1pPr algn="r">
              <a:defRPr sz="1200"/>
            </a:lvl1pPr>
          </a:lstStyle>
          <a:p>
            <a:fld id="{4C43C671-43E9-42DC-998D-FC5C0C4A7C1B}" type="slidenum">
              <a:rPr lang="en-GB" smtClean="0"/>
              <a:t>‹#›</a:t>
            </a:fld>
            <a:endParaRPr lang="en-GB"/>
          </a:p>
        </p:txBody>
      </p:sp>
    </p:spTree>
    <p:extLst>
      <p:ext uri="{BB962C8B-B14F-4D97-AF65-F5344CB8AC3E}">
        <p14:creationId xmlns:p14="http://schemas.microsoft.com/office/powerpoint/2010/main" val="30118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2</a:t>
            </a:fld>
            <a:endParaRPr lang="en-GB"/>
          </a:p>
        </p:txBody>
      </p:sp>
    </p:spTree>
    <p:extLst>
      <p:ext uri="{BB962C8B-B14F-4D97-AF65-F5344CB8AC3E}">
        <p14:creationId xmlns:p14="http://schemas.microsoft.com/office/powerpoint/2010/main" val="142711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11</a:t>
            </a:fld>
            <a:endParaRPr lang="en-GB"/>
          </a:p>
        </p:txBody>
      </p:sp>
    </p:spTree>
    <p:extLst>
      <p:ext uri="{BB962C8B-B14F-4D97-AF65-F5344CB8AC3E}">
        <p14:creationId xmlns:p14="http://schemas.microsoft.com/office/powerpoint/2010/main" val="2920849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12</a:t>
            </a:fld>
            <a:endParaRPr lang="en-GB"/>
          </a:p>
        </p:txBody>
      </p:sp>
    </p:spTree>
    <p:extLst>
      <p:ext uri="{BB962C8B-B14F-4D97-AF65-F5344CB8AC3E}">
        <p14:creationId xmlns:p14="http://schemas.microsoft.com/office/powerpoint/2010/main" val="3810081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13</a:t>
            </a:fld>
            <a:endParaRPr lang="en-GB"/>
          </a:p>
        </p:txBody>
      </p:sp>
    </p:spTree>
    <p:extLst>
      <p:ext uri="{BB962C8B-B14F-4D97-AF65-F5344CB8AC3E}">
        <p14:creationId xmlns:p14="http://schemas.microsoft.com/office/powerpoint/2010/main" val="2393423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14</a:t>
            </a:fld>
            <a:endParaRPr lang="en-GB"/>
          </a:p>
        </p:txBody>
      </p:sp>
    </p:spTree>
    <p:extLst>
      <p:ext uri="{BB962C8B-B14F-4D97-AF65-F5344CB8AC3E}">
        <p14:creationId xmlns:p14="http://schemas.microsoft.com/office/powerpoint/2010/main" val="1588289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15</a:t>
            </a:fld>
            <a:endParaRPr lang="en-GB"/>
          </a:p>
        </p:txBody>
      </p:sp>
    </p:spTree>
    <p:extLst>
      <p:ext uri="{BB962C8B-B14F-4D97-AF65-F5344CB8AC3E}">
        <p14:creationId xmlns:p14="http://schemas.microsoft.com/office/powerpoint/2010/main" val="613188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16</a:t>
            </a:fld>
            <a:endParaRPr lang="en-GB"/>
          </a:p>
        </p:txBody>
      </p:sp>
    </p:spTree>
    <p:extLst>
      <p:ext uri="{BB962C8B-B14F-4D97-AF65-F5344CB8AC3E}">
        <p14:creationId xmlns:p14="http://schemas.microsoft.com/office/powerpoint/2010/main" val="436371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17</a:t>
            </a:fld>
            <a:endParaRPr lang="en-GB"/>
          </a:p>
        </p:txBody>
      </p:sp>
    </p:spTree>
    <p:extLst>
      <p:ext uri="{BB962C8B-B14F-4D97-AF65-F5344CB8AC3E}">
        <p14:creationId xmlns:p14="http://schemas.microsoft.com/office/powerpoint/2010/main" val="1979140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18</a:t>
            </a:fld>
            <a:endParaRPr lang="en-GB"/>
          </a:p>
        </p:txBody>
      </p:sp>
    </p:spTree>
    <p:extLst>
      <p:ext uri="{BB962C8B-B14F-4D97-AF65-F5344CB8AC3E}">
        <p14:creationId xmlns:p14="http://schemas.microsoft.com/office/powerpoint/2010/main" val="1485261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19</a:t>
            </a:fld>
            <a:endParaRPr lang="en-GB"/>
          </a:p>
        </p:txBody>
      </p:sp>
    </p:spTree>
    <p:extLst>
      <p:ext uri="{BB962C8B-B14F-4D97-AF65-F5344CB8AC3E}">
        <p14:creationId xmlns:p14="http://schemas.microsoft.com/office/powerpoint/2010/main" val="2948439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20</a:t>
            </a:fld>
            <a:endParaRPr lang="en-GB"/>
          </a:p>
        </p:txBody>
      </p:sp>
    </p:spTree>
    <p:extLst>
      <p:ext uri="{BB962C8B-B14F-4D97-AF65-F5344CB8AC3E}">
        <p14:creationId xmlns:p14="http://schemas.microsoft.com/office/powerpoint/2010/main" val="401894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3</a:t>
            </a:fld>
            <a:endParaRPr lang="en-GB"/>
          </a:p>
        </p:txBody>
      </p:sp>
    </p:spTree>
    <p:extLst>
      <p:ext uri="{BB962C8B-B14F-4D97-AF65-F5344CB8AC3E}">
        <p14:creationId xmlns:p14="http://schemas.microsoft.com/office/powerpoint/2010/main" val="142711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21</a:t>
            </a:fld>
            <a:endParaRPr lang="en-GB"/>
          </a:p>
        </p:txBody>
      </p:sp>
    </p:spTree>
    <p:extLst>
      <p:ext uri="{BB962C8B-B14F-4D97-AF65-F5344CB8AC3E}">
        <p14:creationId xmlns:p14="http://schemas.microsoft.com/office/powerpoint/2010/main" val="507594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22</a:t>
            </a:fld>
            <a:endParaRPr lang="en-GB"/>
          </a:p>
        </p:txBody>
      </p:sp>
    </p:spTree>
    <p:extLst>
      <p:ext uri="{BB962C8B-B14F-4D97-AF65-F5344CB8AC3E}">
        <p14:creationId xmlns:p14="http://schemas.microsoft.com/office/powerpoint/2010/main" val="39555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23</a:t>
            </a:fld>
            <a:endParaRPr lang="en-GB"/>
          </a:p>
        </p:txBody>
      </p:sp>
    </p:spTree>
    <p:extLst>
      <p:ext uri="{BB962C8B-B14F-4D97-AF65-F5344CB8AC3E}">
        <p14:creationId xmlns:p14="http://schemas.microsoft.com/office/powerpoint/2010/main" val="856629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24</a:t>
            </a:fld>
            <a:endParaRPr lang="en-GB"/>
          </a:p>
        </p:txBody>
      </p:sp>
    </p:spTree>
    <p:extLst>
      <p:ext uri="{BB962C8B-B14F-4D97-AF65-F5344CB8AC3E}">
        <p14:creationId xmlns:p14="http://schemas.microsoft.com/office/powerpoint/2010/main" val="224823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25</a:t>
            </a:fld>
            <a:endParaRPr lang="en-GB"/>
          </a:p>
        </p:txBody>
      </p:sp>
    </p:spTree>
    <p:extLst>
      <p:ext uri="{BB962C8B-B14F-4D97-AF65-F5344CB8AC3E}">
        <p14:creationId xmlns:p14="http://schemas.microsoft.com/office/powerpoint/2010/main" val="2244662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26</a:t>
            </a:fld>
            <a:endParaRPr lang="en-GB"/>
          </a:p>
        </p:txBody>
      </p:sp>
    </p:spTree>
    <p:extLst>
      <p:ext uri="{BB962C8B-B14F-4D97-AF65-F5344CB8AC3E}">
        <p14:creationId xmlns:p14="http://schemas.microsoft.com/office/powerpoint/2010/main" val="1519403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27</a:t>
            </a:fld>
            <a:endParaRPr lang="en-GB"/>
          </a:p>
        </p:txBody>
      </p:sp>
    </p:spTree>
    <p:extLst>
      <p:ext uri="{BB962C8B-B14F-4D97-AF65-F5344CB8AC3E}">
        <p14:creationId xmlns:p14="http://schemas.microsoft.com/office/powerpoint/2010/main" val="2744547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28</a:t>
            </a:fld>
            <a:endParaRPr lang="en-GB"/>
          </a:p>
        </p:txBody>
      </p:sp>
    </p:spTree>
    <p:extLst>
      <p:ext uri="{BB962C8B-B14F-4D97-AF65-F5344CB8AC3E}">
        <p14:creationId xmlns:p14="http://schemas.microsoft.com/office/powerpoint/2010/main" val="2914122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29</a:t>
            </a:fld>
            <a:endParaRPr lang="en-GB"/>
          </a:p>
        </p:txBody>
      </p:sp>
    </p:spTree>
    <p:extLst>
      <p:ext uri="{BB962C8B-B14F-4D97-AF65-F5344CB8AC3E}">
        <p14:creationId xmlns:p14="http://schemas.microsoft.com/office/powerpoint/2010/main" val="418706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30</a:t>
            </a:fld>
            <a:endParaRPr lang="en-GB"/>
          </a:p>
        </p:txBody>
      </p:sp>
    </p:spTree>
    <p:extLst>
      <p:ext uri="{BB962C8B-B14F-4D97-AF65-F5344CB8AC3E}">
        <p14:creationId xmlns:p14="http://schemas.microsoft.com/office/powerpoint/2010/main" val="910830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4</a:t>
            </a:fld>
            <a:endParaRPr lang="en-GB"/>
          </a:p>
        </p:txBody>
      </p:sp>
    </p:spTree>
    <p:extLst>
      <p:ext uri="{BB962C8B-B14F-4D97-AF65-F5344CB8AC3E}">
        <p14:creationId xmlns:p14="http://schemas.microsoft.com/office/powerpoint/2010/main" val="54612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31</a:t>
            </a:fld>
            <a:endParaRPr lang="en-GB"/>
          </a:p>
        </p:txBody>
      </p:sp>
    </p:spTree>
    <p:extLst>
      <p:ext uri="{BB962C8B-B14F-4D97-AF65-F5344CB8AC3E}">
        <p14:creationId xmlns:p14="http://schemas.microsoft.com/office/powerpoint/2010/main" val="27368682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32</a:t>
            </a:fld>
            <a:endParaRPr lang="en-GB"/>
          </a:p>
        </p:txBody>
      </p:sp>
    </p:spTree>
    <p:extLst>
      <p:ext uri="{BB962C8B-B14F-4D97-AF65-F5344CB8AC3E}">
        <p14:creationId xmlns:p14="http://schemas.microsoft.com/office/powerpoint/2010/main" val="1977222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33</a:t>
            </a:fld>
            <a:endParaRPr lang="en-GB"/>
          </a:p>
        </p:txBody>
      </p:sp>
    </p:spTree>
    <p:extLst>
      <p:ext uri="{BB962C8B-B14F-4D97-AF65-F5344CB8AC3E}">
        <p14:creationId xmlns:p14="http://schemas.microsoft.com/office/powerpoint/2010/main" val="1778849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34</a:t>
            </a:fld>
            <a:endParaRPr lang="en-GB"/>
          </a:p>
        </p:txBody>
      </p:sp>
    </p:spTree>
    <p:extLst>
      <p:ext uri="{BB962C8B-B14F-4D97-AF65-F5344CB8AC3E}">
        <p14:creationId xmlns:p14="http://schemas.microsoft.com/office/powerpoint/2010/main" val="35097747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35</a:t>
            </a:fld>
            <a:endParaRPr lang="en-GB"/>
          </a:p>
        </p:txBody>
      </p:sp>
    </p:spTree>
    <p:extLst>
      <p:ext uri="{BB962C8B-B14F-4D97-AF65-F5344CB8AC3E}">
        <p14:creationId xmlns:p14="http://schemas.microsoft.com/office/powerpoint/2010/main" val="26104336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36</a:t>
            </a:fld>
            <a:endParaRPr lang="en-GB"/>
          </a:p>
        </p:txBody>
      </p:sp>
    </p:spTree>
    <p:extLst>
      <p:ext uri="{BB962C8B-B14F-4D97-AF65-F5344CB8AC3E}">
        <p14:creationId xmlns:p14="http://schemas.microsoft.com/office/powerpoint/2010/main" val="9764438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37</a:t>
            </a:fld>
            <a:endParaRPr lang="en-GB"/>
          </a:p>
        </p:txBody>
      </p:sp>
    </p:spTree>
    <p:extLst>
      <p:ext uri="{BB962C8B-B14F-4D97-AF65-F5344CB8AC3E}">
        <p14:creationId xmlns:p14="http://schemas.microsoft.com/office/powerpoint/2010/main" val="3712815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38</a:t>
            </a:fld>
            <a:endParaRPr lang="en-GB"/>
          </a:p>
        </p:txBody>
      </p:sp>
    </p:spTree>
    <p:extLst>
      <p:ext uri="{BB962C8B-B14F-4D97-AF65-F5344CB8AC3E}">
        <p14:creationId xmlns:p14="http://schemas.microsoft.com/office/powerpoint/2010/main" val="18202331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39</a:t>
            </a:fld>
            <a:endParaRPr lang="en-GB"/>
          </a:p>
        </p:txBody>
      </p:sp>
    </p:spTree>
    <p:extLst>
      <p:ext uri="{BB962C8B-B14F-4D97-AF65-F5344CB8AC3E}">
        <p14:creationId xmlns:p14="http://schemas.microsoft.com/office/powerpoint/2010/main" val="7978854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40</a:t>
            </a:fld>
            <a:endParaRPr lang="en-GB"/>
          </a:p>
        </p:txBody>
      </p:sp>
    </p:spTree>
    <p:extLst>
      <p:ext uri="{BB962C8B-B14F-4D97-AF65-F5344CB8AC3E}">
        <p14:creationId xmlns:p14="http://schemas.microsoft.com/office/powerpoint/2010/main" val="1800460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5</a:t>
            </a:fld>
            <a:endParaRPr lang="en-GB"/>
          </a:p>
        </p:txBody>
      </p:sp>
    </p:spTree>
    <p:extLst>
      <p:ext uri="{BB962C8B-B14F-4D97-AF65-F5344CB8AC3E}">
        <p14:creationId xmlns:p14="http://schemas.microsoft.com/office/powerpoint/2010/main" val="41786114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41</a:t>
            </a:fld>
            <a:endParaRPr lang="en-GB"/>
          </a:p>
        </p:txBody>
      </p:sp>
    </p:spTree>
    <p:extLst>
      <p:ext uri="{BB962C8B-B14F-4D97-AF65-F5344CB8AC3E}">
        <p14:creationId xmlns:p14="http://schemas.microsoft.com/office/powerpoint/2010/main" val="1053626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6</a:t>
            </a:fld>
            <a:endParaRPr lang="en-GB"/>
          </a:p>
        </p:txBody>
      </p:sp>
    </p:spTree>
    <p:extLst>
      <p:ext uri="{BB962C8B-B14F-4D97-AF65-F5344CB8AC3E}">
        <p14:creationId xmlns:p14="http://schemas.microsoft.com/office/powerpoint/2010/main" val="3142124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7</a:t>
            </a:fld>
            <a:endParaRPr lang="en-GB"/>
          </a:p>
        </p:txBody>
      </p:sp>
    </p:spTree>
    <p:extLst>
      <p:ext uri="{BB962C8B-B14F-4D97-AF65-F5344CB8AC3E}">
        <p14:creationId xmlns:p14="http://schemas.microsoft.com/office/powerpoint/2010/main" val="135836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8</a:t>
            </a:fld>
            <a:endParaRPr lang="en-GB"/>
          </a:p>
        </p:txBody>
      </p:sp>
    </p:spTree>
    <p:extLst>
      <p:ext uri="{BB962C8B-B14F-4D97-AF65-F5344CB8AC3E}">
        <p14:creationId xmlns:p14="http://schemas.microsoft.com/office/powerpoint/2010/main" val="324347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9</a:t>
            </a:fld>
            <a:endParaRPr lang="en-GB"/>
          </a:p>
        </p:txBody>
      </p:sp>
    </p:spTree>
    <p:extLst>
      <p:ext uri="{BB962C8B-B14F-4D97-AF65-F5344CB8AC3E}">
        <p14:creationId xmlns:p14="http://schemas.microsoft.com/office/powerpoint/2010/main" val="2398218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10</a:t>
            </a:fld>
            <a:endParaRPr lang="en-GB"/>
          </a:p>
        </p:txBody>
      </p:sp>
    </p:spTree>
    <p:extLst>
      <p:ext uri="{BB962C8B-B14F-4D97-AF65-F5344CB8AC3E}">
        <p14:creationId xmlns:p14="http://schemas.microsoft.com/office/powerpoint/2010/main" val="3310654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21/03/2019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192263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21/03/2019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392349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21/03/2019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727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30010"/>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448953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21/03/2019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71522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21/03/2019</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339271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21/03/2019</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314508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21/03/2019</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422716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21/03/2019</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238970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21/03/2019</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41221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21/03/2019</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95227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2776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Box 6"/>
          <p:cNvSpPr txBox="1"/>
          <p:nvPr userDrawn="1"/>
        </p:nvSpPr>
        <p:spPr>
          <a:xfrm>
            <a:off x="179512" y="5805264"/>
            <a:ext cx="1728192"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 OCR 2019</a:t>
            </a:r>
            <a:endParaRPr lang="en-GB" sz="800" dirty="0">
              <a:latin typeface="Arial" panose="020B0604020202020204" pitchFamily="34" charset="0"/>
              <a:cs typeface="Arial" panose="020B0604020202020204" pitchFamily="34" charset="0"/>
            </a:endParaRPr>
          </a:p>
        </p:txBody>
      </p:sp>
      <p:sp>
        <p:nvSpPr>
          <p:cNvPr id="4" name="Rectangle 3"/>
          <p:cNvSpPr/>
          <p:nvPr userDrawn="1"/>
        </p:nvSpPr>
        <p:spPr>
          <a:xfrm>
            <a:off x="8532440" y="5759098"/>
            <a:ext cx="720080" cy="261610"/>
          </a:xfrm>
          <a:prstGeom prst="rect">
            <a:avLst/>
          </a:prstGeom>
        </p:spPr>
        <p:txBody>
          <a:bodyPr wrap="square">
            <a:spAutoFit/>
          </a:bodyPr>
          <a:lstStyle/>
          <a:p>
            <a:r>
              <a:rPr lang="en-GB" sz="1100" b="1" dirty="0" smtClean="0">
                <a:solidFill>
                  <a:srgbClr val="530010"/>
                </a:solidFill>
                <a:latin typeface="Arial" panose="020B0604020202020204" pitchFamily="34" charset="0"/>
                <a:cs typeface="Arial" panose="020B0604020202020204" pitchFamily="34" charset="0"/>
              </a:rPr>
              <a:t>Y544</a:t>
            </a:r>
          </a:p>
        </p:txBody>
      </p:sp>
      <p:pic>
        <p:nvPicPr>
          <p:cNvPr id="6" name="Picture 5" descr="A Level Further Mathematics A - H245 Y544 Discrete Mechanics" title="A Level Further Mathematics A - H245 Y544 Discrete Mechanics"/>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99" y="6014715"/>
            <a:ext cx="9144000" cy="829513"/>
          </a:xfrm>
          <a:prstGeom prst="rect">
            <a:avLst/>
          </a:prstGeom>
        </p:spPr>
      </p:pic>
    </p:spTree>
    <p:extLst>
      <p:ext uri="{BB962C8B-B14F-4D97-AF65-F5344CB8AC3E}">
        <p14:creationId xmlns:p14="http://schemas.microsoft.com/office/powerpoint/2010/main" val="77763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53001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cr.org.uk/history"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3.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evel Further Mathematics A - H245 Y544 Discrete Mechanics" title="A Level Further Mathematics A - H245 Y544 Discrete Mechanic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5"/>
            <a:ext cx="9144000" cy="6857309"/>
          </a:xfrm>
          <a:prstGeom prst="rect">
            <a:avLst/>
          </a:prstGeom>
        </p:spPr>
      </p:pic>
      <p:sp>
        <p:nvSpPr>
          <p:cNvPr id="5" name="TextBox 4"/>
          <p:cNvSpPr txBox="1"/>
          <p:nvPr/>
        </p:nvSpPr>
        <p:spPr>
          <a:xfrm>
            <a:off x="323528" y="4149080"/>
            <a:ext cx="6120680" cy="892552"/>
          </a:xfrm>
          <a:prstGeom prst="rect">
            <a:avLst/>
          </a:prstGeom>
          <a:noFill/>
        </p:spPr>
        <p:txBody>
          <a:bodyPr wrap="square" rtlCol="0">
            <a:spAutoFit/>
          </a:bodyPr>
          <a:lstStyle/>
          <a:p>
            <a:pPr lvl="0"/>
            <a:r>
              <a:rPr lang="en-GB" b="1" dirty="0" smtClean="0">
                <a:solidFill>
                  <a:prstClr val="black"/>
                </a:solidFill>
                <a:latin typeface="Arial" panose="020B0604020202020204" pitchFamily="34" charset="0"/>
                <a:cs typeface="Arial" panose="020B0604020202020204" pitchFamily="34" charset="0"/>
              </a:rPr>
              <a:t>Y544</a:t>
            </a:r>
            <a:endParaRPr lang="en-GB" b="1" dirty="0">
              <a:solidFill>
                <a:prstClr val="black"/>
              </a:solidFill>
              <a:latin typeface="Arial" panose="020B0604020202020204" pitchFamily="34" charset="0"/>
              <a:cs typeface="Arial" panose="020B0604020202020204" pitchFamily="34" charset="0"/>
            </a:endParaRPr>
          </a:p>
          <a:p>
            <a:pPr lvl="0"/>
            <a:r>
              <a:rPr lang="en-GB" b="1" smtClean="0">
                <a:solidFill>
                  <a:prstClr val="black"/>
                </a:solidFill>
                <a:latin typeface="Arial" panose="020B0604020202020204" pitchFamily="34" charset="0"/>
                <a:cs typeface="Arial" panose="020B0604020202020204" pitchFamily="34" charset="0"/>
              </a:rPr>
              <a:t>Discrete </a:t>
            </a:r>
            <a:r>
              <a:rPr lang="en-GB" b="1" smtClean="0">
                <a:solidFill>
                  <a:prstClr val="black"/>
                </a:solidFill>
                <a:latin typeface="Arial" panose="020B0604020202020204" pitchFamily="34" charset="0"/>
                <a:cs typeface="Arial" panose="020B0604020202020204" pitchFamily="34" charset="0"/>
              </a:rPr>
              <a:t>Mathematics</a:t>
            </a:r>
            <a:endParaRPr lang="en-GB" b="1" dirty="0">
              <a:solidFill>
                <a:prstClr val="black"/>
              </a:solidFill>
              <a:latin typeface="Arial" panose="020B0604020202020204" pitchFamily="34" charset="0"/>
              <a:cs typeface="Arial" panose="020B0604020202020204" pitchFamily="34" charset="0"/>
            </a:endParaRPr>
          </a:p>
          <a:p>
            <a:pPr lvl="0"/>
            <a:r>
              <a:rPr lang="en-GB" sz="1600" dirty="0">
                <a:solidFill>
                  <a:prstClr val="black"/>
                </a:solidFill>
                <a:latin typeface="Arial" panose="020B0604020202020204" pitchFamily="34" charset="0"/>
                <a:cs typeface="Arial" panose="020B0604020202020204" pitchFamily="34" charset="0"/>
              </a:rPr>
              <a:t>Annotated </a:t>
            </a:r>
            <a:r>
              <a:rPr lang="en-GB" sz="1600" dirty="0" smtClean="0">
                <a:solidFill>
                  <a:prstClr val="black"/>
                </a:solidFill>
                <a:latin typeface="Arial" panose="020B0604020202020204" pitchFamily="34" charset="0"/>
                <a:cs typeface="Arial" panose="020B0604020202020204" pitchFamily="34" charset="0"/>
              </a:rPr>
              <a:t>sample </a:t>
            </a:r>
            <a:r>
              <a:rPr lang="en-GB" sz="1600" dirty="0">
                <a:solidFill>
                  <a:prstClr val="black"/>
                </a:solidFill>
                <a:latin typeface="Arial" panose="020B0604020202020204" pitchFamily="34" charset="0"/>
                <a:cs typeface="Arial" panose="020B0604020202020204" pitchFamily="34" charset="0"/>
              </a:rPr>
              <a:t>assessment materials</a:t>
            </a:r>
            <a:endParaRPr lang="en-GB" sz="1600" b="1" dirty="0">
              <a:solidFill>
                <a:prstClr val="black"/>
              </a:solidFill>
              <a:latin typeface="Arial" panose="020B0604020202020204" pitchFamily="34" charset="0"/>
              <a:cs typeface="Arial" panose="020B0604020202020204" pitchFamily="34" charset="0"/>
            </a:endParaRPr>
          </a:p>
        </p:txBody>
      </p:sp>
      <p:sp>
        <p:nvSpPr>
          <p:cNvPr id="3" name="TextBox 2">
            <a:hlinkClick r:id="rId3"/>
          </p:cNvPr>
          <p:cNvSpPr txBox="1"/>
          <p:nvPr/>
        </p:nvSpPr>
        <p:spPr>
          <a:xfrm>
            <a:off x="395536" y="5373216"/>
            <a:ext cx="1656184" cy="369332"/>
          </a:xfrm>
          <a:prstGeom prst="rect">
            <a:avLst/>
          </a:prstGeom>
          <a:noFill/>
        </p:spPr>
        <p:txBody>
          <a:bodyPr wrap="square" rtlCol="0">
            <a:spAutoFit/>
          </a:bodyPr>
          <a:lstStyle/>
          <a:p>
            <a:r>
              <a:rPr lang="en-GB" dirty="0" smtClean="0">
                <a:hlinkClick r:id="rId3"/>
              </a:rPr>
              <a:t>                             </a:t>
            </a:r>
            <a:endParaRPr lang="en-GB" dirty="0"/>
          </a:p>
        </p:txBody>
      </p:sp>
    </p:spTree>
    <p:extLst>
      <p:ext uri="{BB962C8B-B14F-4D97-AF65-F5344CB8AC3E}">
        <p14:creationId xmlns:p14="http://schemas.microsoft.com/office/powerpoint/2010/main" val="62175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76256" y="1340768"/>
            <a:ext cx="2016224" cy="277346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dirty="0">
                <a:latin typeface="Arial" panose="020B0604020202020204" pitchFamily="34" charset="0"/>
                <a:cs typeface="Arial" panose="020B0604020202020204" pitchFamily="34" charset="0"/>
              </a:rPr>
              <a:t>This question starts with topics from 7.05 that could be tested on the AS paper and then develops into A </a:t>
            </a:r>
            <a:r>
              <a:rPr lang="en-GB" dirty="0" smtClean="0">
                <a:latin typeface="Arial" panose="020B0604020202020204" pitchFamily="34" charset="0"/>
                <a:cs typeface="Arial" panose="020B0604020202020204" pitchFamily="34" charset="0"/>
              </a:rPr>
              <a:t>Level </a:t>
            </a:r>
            <a:r>
              <a:rPr lang="en-GB" dirty="0">
                <a:latin typeface="Arial" panose="020B0604020202020204" pitchFamily="34" charset="0"/>
                <a:cs typeface="Arial" panose="020B0604020202020204" pitchFamily="34" charset="0"/>
              </a:rPr>
              <a:t>material.</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6000"/>
                    </a14:imgEffect>
                  </a14:imgLayer>
                </a14:imgProps>
              </a:ext>
            </a:extLst>
          </a:blip>
          <a:stretch>
            <a:fillRect/>
          </a:stretch>
        </p:blipFill>
        <p:spPr>
          <a:xfrm>
            <a:off x="1259632" y="116632"/>
            <a:ext cx="5400600" cy="5772259"/>
          </a:xfrm>
          <a:prstGeom prst="rect">
            <a:avLst/>
          </a:prstGeom>
        </p:spPr>
      </p:pic>
    </p:spTree>
    <p:extLst>
      <p:ext uri="{BB962C8B-B14F-4D97-AF65-F5344CB8AC3E}">
        <p14:creationId xmlns:p14="http://schemas.microsoft.com/office/powerpoint/2010/main" val="364281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sharpenSoften amount="26000"/>
                    </a14:imgEffect>
                  </a14:imgLayer>
                </a14:imgProps>
              </a:ext>
            </a:extLst>
          </a:blip>
          <a:srcRect b="21368"/>
          <a:stretch/>
        </p:blipFill>
        <p:spPr>
          <a:xfrm>
            <a:off x="107504" y="102900"/>
            <a:ext cx="5167358" cy="4253584"/>
          </a:xfrm>
          <a:prstGeom prst="rect">
            <a:avLst/>
          </a:prstGeom>
        </p:spPr>
      </p:pic>
      <p:sp>
        <p:nvSpPr>
          <p:cNvPr id="4" name="Rounded Rectangle 3"/>
          <p:cNvSpPr/>
          <p:nvPr/>
        </p:nvSpPr>
        <p:spPr>
          <a:xfrm>
            <a:off x="5364088" y="332656"/>
            <a:ext cx="2016224" cy="89875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This is an unstructured question where candidates need to think their own way through the problem.</a:t>
            </a:r>
          </a:p>
        </p:txBody>
      </p:sp>
      <p:grpSp>
        <p:nvGrpSpPr>
          <p:cNvPr id="10" name="Group 9"/>
          <p:cNvGrpSpPr/>
          <p:nvPr/>
        </p:nvGrpSpPr>
        <p:grpSpPr>
          <a:xfrm>
            <a:off x="1475656" y="1700808"/>
            <a:ext cx="7416824" cy="2448272"/>
            <a:chOff x="1475656" y="1700808"/>
            <a:chExt cx="7416824" cy="2448272"/>
          </a:xfrm>
        </p:grpSpPr>
        <p:sp>
          <p:nvSpPr>
            <p:cNvPr id="6" name="Rounded Rectangle 5"/>
            <p:cNvSpPr/>
            <p:nvPr/>
          </p:nvSpPr>
          <p:spPr>
            <a:xfrm>
              <a:off x="5364088" y="1700808"/>
              <a:ext cx="3528392" cy="129864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Request requires candidates to have experience at constructing cascade charts. Activities (rows) should be labelled and there needs to be a time axis. The rows should be in alphabetical order (up or down). The critical activities may be combined into a single row.</a:t>
              </a:r>
            </a:p>
          </p:txBody>
        </p:sp>
        <p:cxnSp>
          <p:nvCxnSpPr>
            <p:cNvPr id="7" name="Straight Arrow Connector 6"/>
            <p:cNvCxnSpPr/>
            <p:nvPr/>
          </p:nvCxnSpPr>
          <p:spPr>
            <a:xfrm flipH="1">
              <a:off x="1475656" y="2999454"/>
              <a:ext cx="4536504" cy="1149626"/>
            </a:xfrm>
            <a:prstGeom prst="straightConnector1">
              <a:avLst/>
            </a:prstGeom>
            <a:ln w="28575">
              <a:solidFill>
                <a:srgbClr val="F69240"/>
              </a:solidFill>
              <a:tailEnd type="arrow"/>
            </a:ln>
          </p:spPr>
          <p:style>
            <a:lnRef idx="1">
              <a:schemeClr val="accent6"/>
            </a:lnRef>
            <a:fillRef idx="2">
              <a:schemeClr val="accent6"/>
            </a:fillRef>
            <a:effectRef idx="1">
              <a:schemeClr val="accent6"/>
            </a:effectRef>
            <a:fontRef idx="minor">
              <a:schemeClr val="dk1"/>
            </a:fontRef>
          </p:style>
        </p:cxnSp>
      </p:grpSp>
      <p:sp>
        <p:nvSpPr>
          <p:cNvPr id="11" name="Rounded Rectangle 10"/>
          <p:cNvSpPr/>
          <p:nvPr/>
        </p:nvSpPr>
        <p:spPr>
          <a:xfrm>
            <a:off x="107504" y="4619623"/>
            <a:ext cx="1674970" cy="72258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Float can be shown using a dashed box, or shading, after the activity. </a:t>
            </a:r>
          </a:p>
        </p:txBody>
      </p:sp>
      <p:pic>
        <p:nvPicPr>
          <p:cNvPr id="12" name="Picture 11"/>
          <p:cNvPicPr>
            <a:picLocks noChangeAspect="1"/>
          </p:cNvPicPr>
          <p:nvPr/>
        </p:nvPicPr>
        <p:blipFill>
          <a:blip r:embed="rId5"/>
          <a:stretch>
            <a:fillRect/>
          </a:stretch>
        </p:blipFill>
        <p:spPr>
          <a:xfrm>
            <a:off x="1835696" y="4418376"/>
            <a:ext cx="6424587" cy="1530904"/>
          </a:xfrm>
          <a:prstGeom prst="rect">
            <a:avLst/>
          </a:prstGeom>
        </p:spPr>
      </p:pic>
      <p:sp>
        <p:nvSpPr>
          <p:cNvPr id="5" name="Rounded Rectangle 4"/>
          <p:cNvSpPr/>
          <p:nvPr/>
        </p:nvSpPr>
        <p:spPr>
          <a:xfrm>
            <a:off x="6948264" y="3356992"/>
            <a:ext cx="2016224" cy="122413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1 mark AO3 for translating a problem given in context into a mathematical model, 5 marks AO1 for carrying out routine procedures and 1 mark AO2 for making a </a:t>
            </a:r>
            <a:r>
              <a:rPr lang="en-GB" sz="1100" dirty="0" smtClean="0">
                <a:latin typeface="Arial" panose="020B0604020202020204" pitchFamily="34" charset="0"/>
                <a:cs typeface="Arial" panose="020B0604020202020204" pitchFamily="34" charset="0"/>
              </a:rPr>
              <a:t>deduction.</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34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831239" y="131007"/>
            <a:ext cx="3242451" cy="136815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The </a:t>
            </a:r>
            <a:r>
              <a:rPr lang="en-GB" sz="1100" dirty="0" smtClean="0">
                <a:latin typeface="Arial" panose="020B0604020202020204" pitchFamily="34" charset="0"/>
                <a:cs typeface="Arial" panose="020B0604020202020204" pitchFamily="34" charset="0"/>
              </a:rPr>
              <a:t>‘maximum window’ </a:t>
            </a:r>
            <a:r>
              <a:rPr lang="en-GB" sz="1100" dirty="0">
                <a:latin typeface="Arial" panose="020B0604020202020204" pitchFamily="34" charset="0"/>
                <a:cs typeface="Arial" panose="020B0604020202020204" pitchFamily="34" charset="0"/>
              </a:rPr>
              <a:t>for J is from </a:t>
            </a:r>
            <a:endParaRPr lang="en-GB" sz="1100" dirty="0" smtClean="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9 </a:t>
            </a:r>
            <a:r>
              <a:rPr lang="en-GB" sz="1100" dirty="0">
                <a:latin typeface="Arial" panose="020B0604020202020204" pitchFamily="34" charset="0"/>
                <a:cs typeface="Arial" panose="020B0604020202020204" pitchFamily="34" charset="0"/>
              </a:rPr>
              <a:t>to 23 = 6 + float 8</a:t>
            </a:r>
          </a:p>
          <a:p>
            <a:r>
              <a:rPr lang="en-GB" sz="1100" dirty="0">
                <a:latin typeface="Arial" panose="020B0604020202020204" pitchFamily="34" charset="0"/>
                <a:cs typeface="Arial" panose="020B0604020202020204" pitchFamily="34" charset="0"/>
              </a:rPr>
              <a:t>The ‘minimum window’ for J is not big enough for J to happen. So if J is pushed to start as late as possible (by either B or F) then it has a knock-on effect on G and there is no independent  float (float attached to J alone).</a:t>
            </a:r>
          </a:p>
        </p:txBody>
      </p:sp>
      <p:sp>
        <p:nvSpPr>
          <p:cNvPr id="6" name="Rounded Rectangle 5"/>
          <p:cNvSpPr/>
          <p:nvPr/>
        </p:nvSpPr>
        <p:spPr>
          <a:xfrm>
            <a:off x="7057466" y="1849685"/>
            <a:ext cx="2016224" cy="7224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1 mark A03 for using a mathematical model and 2 marks AO1 for carrying out routine procedures. </a:t>
            </a:r>
            <a:endParaRPr lang="en-GB" sz="11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539552" y="1772816"/>
            <a:ext cx="6435576" cy="861827"/>
          </a:xfrm>
          <a:prstGeom prst="rect">
            <a:avLst/>
          </a:prstGeom>
        </p:spPr>
      </p:pic>
      <p:pic>
        <p:nvPicPr>
          <p:cNvPr id="8" name="Picture 7"/>
          <p:cNvPicPr>
            <a:picLocks noChangeAspect="1"/>
          </p:cNvPicPr>
          <p:nvPr/>
        </p:nvPicPr>
        <p:blipFill>
          <a:blip r:embed="rId4"/>
          <a:stretch>
            <a:fillRect/>
          </a:stretch>
        </p:blipFill>
        <p:spPr>
          <a:xfrm>
            <a:off x="1835696" y="2780928"/>
            <a:ext cx="6016668" cy="3168352"/>
          </a:xfrm>
          <a:prstGeom prst="rect">
            <a:avLst/>
          </a:prstGeom>
        </p:spPr>
      </p:pic>
      <p:pic>
        <p:nvPicPr>
          <p:cNvPr id="9" name="Picture 8"/>
          <p:cNvPicPr>
            <a:picLocks noChangeAspect="1"/>
          </p:cNvPicPr>
          <p:nvPr/>
        </p:nvPicPr>
        <p:blipFill>
          <a:blip r:embed="rId5"/>
          <a:stretch>
            <a:fillRect/>
          </a:stretch>
        </p:blipFill>
        <p:spPr>
          <a:xfrm>
            <a:off x="107504" y="476672"/>
            <a:ext cx="5659710" cy="431803"/>
          </a:xfrm>
          <a:prstGeom prst="rect">
            <a:avLst/>
          </a:prstGeom>
        </p:spPr>
      </p:pic>
    </p:spTree>
    <p:extLst>
      <p:ext uri="{BB962C8B-B14F-4D97-AF65-F5344CB8AC3E}">
        <p14:creationId xmlns:p14="http://schemas.microsoft.com/office/powerpoint/2010/main" val="108126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16216" y="188640"/>
            <a:ext cx="2551106" cy="14512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The cascade chart can be used to identify where the restriction causes a problem (times are in days) and then shift non-critical activities to achieve a valid solution.</a:t>
            </a:r>
          </a:p>
          <a:p>
            <a:r>
              <a:rPr lang="en-GB" sz="1100" dirty="0">
                <a:latin typeface="Arial" panose="020B0604020202020204" pitchFamily="34" charset="0"/>
                <a:cs typeface="Arial" panose="020B0604020202020204" pitchFamily="34" charset="0"/>
              </a:rPr>
              <a:t>When activities are shifted any activities that are dependent on them need to be shifted as well.</a:t>
            </a:r>
          </a:p>
        </p:txBody>
      </p:sp>
      <p:pic>
        <p:nvPicPr>
          <p:cNvPr id="6" name="Picture 5"/>
          <p:cNvPicPr>
            <a:picLocks noChangeAspect="1"/>
          </p:cNvPicPr>
          <p:nvPr/>
        </p:nvPicPr>
        <p:blipFill>
          <a:blip r:embed="rId3"/>
          <a:stretch>
            <a:fillRect/>
          </a:stretch>
        </p:blipFill>
        <p:spPr>
          <a:xfrm>
            <a:off x="73547" y="404664"/>
            <a:ext cx="6442669" cy="1104209"/>
          </a:xfrm>
          <a:prstGeom prst="rect">
            <a:avLst/>
          </a:prstGeom>
        </p:spPr>
      </p:pic>
      <p:pic>
        <p:nvPicPr>
          <p:cNvPr id="7" name="Picture 6"/>
          <p:cNvPicPr>
            <a:picLocks noChangeAspect="1"/>
          </p:cNvPicPr>
          <p:nvPr/>
        </p:nvPicPr>
        <p:blipFill>
          <a:blip r:embed="rId4"/>
          <a:stretch>
            <a:fillRect/>
          </a:stretch>
        </p:blipFill>
        <p:spPr>
          <a:xfrm>
            <a:off x="221357" y="2420888"/>
            <a:ext cx="7879035" cy="1658319"/>
          </a:xfrm>
          <a:prstGeom prst="rect">
            <a:avLst/>
          </a:prstGeom>
        </p:spPr>
      </p:pic>
      <p:sp>
        <p:nvSpPr>
          <p:cNvPr id="5" name="Rounded Rectangle 4"/>
          <p:cNvSpPr/>
          <p:nvPr/>
        </p:nvSpPr>
        <p:spPr>
          <a:xfrm>
            <a:off x="6518448" y="3717032"/>
            <a:ext cx="2016224" cy="136815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1 mark AO3 for translating a problem into a mathematical context, 1 mark AO3 for using a mathematical model and 1 mark AO2 for making a </a:t>
            </a:r>
            <a:r>
              <a:rPr lang="en-GB" sz="1100" dirty="0" smtClean="0">
                <a:latin typeface="Arial" panose="020B0604020202020204" pitchFamily="34" charset="0"/>
                <a:cs typeface="Arial" panose="020B0604020202020204" pitchFamily="34" charset="0"/>
              </a:rPr>
              <a:t>deduction.</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697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04248" y="548680"/>
            <a:ext cx="2016224" cy="4536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600" dirty="0">
                <a:latin typeface="Arial" panose="020B0604020202020204" pitchFamily="34" charset="0"/>
                <a:cs typeface="Arial" panose="020B0604020202020204" pitchFamily="34" charset="0"/>
              </a:rPr>
              <a:t>This question tests topics from </a:t>
            </a:r>
            <a:r>
              <a:rPr lang="en-GB" sz="1600" dirty="0" smtClean="0">
                <a:latin typeface="Arial" panose="020B0604020202020204" pitchFamily="34" charset="0"/>
                <a:cs typeface="Arial" panose="020B0604020202020204" pitchFamily="34" charset="0"/>
              </a:rPr>
              <a:t>7.01. Some </a:t>
            </a:r>
            <a:r>
              <a:rPr lang="en-GB" sz="1600" dirty="0">
                <a:latin typeface="Arial" panose="020B0604020202020204" pitchFamily="34" charset="0"/>
                <a:cs typeface="Arial" panose="020B0604020202020204" pitchFamily="34" charset="0"/>
              </a:rPr>
              <a:t>of these could be tested on the AS paper but the question is essentially at </a:t>
            </a:r>
            <a:r>
              <a:rPr lang="en-GB" sz="1600" dirty="0" smtClean="0">
                <a:latin typeface="Arial" panose="020B0604020202020204" pitchFamily="34" charset="0"/>
                <a:cs typeface="Arial" panose="020B0604020202020204" pitchFamily="34" charset="0"/>
              </a:rPr>
              <a:t>A Level </a:t>
            </a:r>
            <a:r>
              <a:rPr lang="en-GB" sz="1600" dirty="0">
                <a:latin typeface="Arial" panose="020B0604020202020204" pitchFamily="34" charset="0"/>
                <a:cs typeface="Arial" panose="020B0604020202020204" pitchFamily="34" charset="0"/>
              </a:rPr>
              <a:t>standard. Many of the topics in this section of the </a:t>
            </a:r>
            <a:r>
              <a:rPr lang="en-GB" sz="1600" dirty="0" smtClean="0">
                <a:latin typeface="Arial" panose="020B0604020202020204" pitchFamily="34" charset="0"/>
                <a:cs typeface="Arial" panose="020B0604020202020204" pitchFamily="34" charset="0"/>
              </a:rPr>
              <a:t>specification </a:t>
            </a:r>
            <a:r>
              <a:rPr lang="en-GB" sz="1600" dirty="0">
                <a:latin typeface="Arial" panose="020B0604020202020204" pitchFamily="34" charset="0"/>
                <a:cs typeface="Arial" panose="020B0604020202020204" pitchFamily="34" charset="0"/>
              </a:rPr>
              <a:t>are new, in particular the idea of derangements.</a:t>
            </a:r>
          </a:p>
          <a:p>
            <a:r>
              <a:rPr lang="en-GB" sz="1600" dirty="0"/>
              <a:t> </a:t>
            </a:r>
          </a:p>
        </p:txBody>
      </p:sp>
      <p:pic>
        <p:nvPicPr>
          <p:cNvPr id="2" name="Picture 1"/>
          <p:cNvPicPr>
            <a:picLocks noChangeAspect="1"/>
          </p:cNvPicPr>
          <p:nvPr/>
        </p:nvPicPr>
        <p:blipFill>
          <a:blip r:embed="rId3"/>
          <a:stretch>
            <a:fillRect/>
          </a:stretch>
        </p:blipFill>
        <p:spPr>
          <a:xfrm>
            <a:off x="179512" y="1121271"/>
            <a:ext cx="6581775" cy="3171825"/>
          </a:xfrm>
          <a:prstGeom prst="rect">
            <a:avLst/>
          </a:prstGeom>
        </p:spPr>
      </p:pic>
    </p:spTree>
    <p:extLst>
      <p:ext uri="{BB962C8B-B14F-4D97-AF65-F5344CB8AC3E}">
        <p14:creationId xmlns:p14="http://schemas.microsoft.com/office/powerpoint/2010/main" val="295440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039058" y="367500"/>
            <a:ext cx="2016224" cy="14053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Imagine having the five envelopes laid out on the table and then assigning the letters to them. This is equivalent to asking for the number of arrangements of the five letters.</a:t>
            </a:r>
          </a:p>
        </p:txBody>
      </p:sp>
      <p:sp>
        <p:nvSpPr>
          <p:cNvPr id="8" name="Rounded Rectangle 7"/>
          <p:cNvSpPr/>
          <p:nvPr/>
        </p:nvSpPr>
        <p:spPr>
          <a:xfrm>
            <a:off x="7039058" y="2851776"/>
            <a:ext cx="2016224" cy="7224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1 mark AO1 for carrying out a routine </a:t>
            </a:r>
            <a:r>
              <a:rPr lang="en-GB" sz="1100" dirty="0" smtClean="0">
                <a:latin typeface="Arial" panose="020B0604020202020204" pitchFamily="34" charset="0"/>
                <a:cs typeface="Arial" panose="020B0604020202020204" pitchFamily="34" charset="0"/>
              </a:rPr>
              <a:t>procedure.</a:t>
            </a:r>
            <a:endParaRPr lang="en-GB" sz="11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97256" y="584509"/>
            <a:ext cx="6912111" cy="900275"/>
          </a:xfrm>
          <a:prstGeom prst="rect">
            <a:avLst/>
          </a:prstGeom>
        </p:spPr>
      </p:pic>
      <p:pic>
        <p:nvPicPr>
          <p:cNvPr id="4" name="Picture 3"/>
          <p:cNvPicPr>
            <a:picLocks noChangeAspect="1"/>
          </p:cNvPicPr>
          <p:nvPr/>
        </p:nvPicPr>
        <p:blipFill>
          <a:blip r:embed="rId4"/>
          <a:stretch>
            <a:fillRect/>
          </a:stretch>
        </p:blipFill>
        <p:spPr>
          <a:xfrm>
            <a:off x="1907704" y="2851776"/>
            <a:ext cx="4953000" cy="714375"/>
          </a:xfrm>
          <a:prstGeom prst="rect">
            <a:avLst/>
          </a:prstGeom>
        </p:spPr>
      </p:pic>
    </p:spTree>
    <p:extLst>
      <p:ext uri="{BB962C8B-B14F-4D97-AF65-F5344CB8AC3E}">
        <p14:creationId xmlns:p14="http://schemas.microsoft.com/office/powerpoint/2010/main" val="56098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039057" y="404664"/>
            <a:ext cx="2016225" cy="12961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Counting arrangements with a restriction. </a:t>
            </a:r>
          </a:p>
          <a:p>
            <a:r>
              <a:rPr lang="en-GB" sz="1100" dirty="0">
                <a:latin typeface="Arial" panose="020B0604020202020204" pitchFamily="34" charset="0"/>
                <a:cs typeface="Arial" panose="020B0604020202020204" pitchFamily="34" charset="0"/>
              </a:rPr>
              <a:t>If arrangements are just listed there needs to be an explanation of how it is known that this is a complete enumeration.</a:t>
            </a:r>
          </a:p>
        </p:txBody>
      </p:sp>
      <p:pic>
        <p:nvPicPr>
          <p:cNvPr id="7" name="Picture 6"/>
          <p:cNvPicPr>
            <a:picLocks noChangeAspect="1"/>
          </p:cNvPicPr>
          <p:nvPr/>
        </p:nvPicPr>
        <p:blipFill rotWithShape="1">
          <a:blip r:embed="rId3"/>
          <a:srcRect t="29605"/>
          <a:stretch/>
        </p:blipFill>
        <p:spPr>
          <a:xfrm>
            <a:off x="107504" y="3538172"/>
            <a:ext cx="8512819" cy="1475004"/>
          </a:xfrm>
          <a:prstGeom prst="rect">
            <a:avLst/>
          </a:prstGeom>
        </p:spPr>
      </p:pic>
      <p:sp>
        <p:nvSpPr>
          <p:cNvPr id="5" name="Rounded Rectangle 4"/>
          <p:cNvSpPr/>
          <p:nvPr/>
        </p:nvSpPr>
        <p:spPr>
          <a:xfrm>
            <a:off x="7039058" y="4290776"/>
            <a:ext cx="2016224" cy="7224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2 marks AO1 for carrying out a routine </a:t>
            </a:r>
            <a:r>
              <a:rPr lang="en-GB" sz="1100" dirty="0" smtClean="0">
                <a:latin typeface="Arial" panose="020B0604020202020204" pitchFamily="34" charset="0"/>
                <a:cs typeface="Arial" panose="020B0604020202020204" pitchFamily="34" charset="0"/>
              </a:rPr>
              <a:t>procedure.</a:t>
            </a:r>
            <a:endParaRPr lang="en-GB" sz="11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107504" y="2276872"/>
            <a:ext cx="8512819" cy="656853"/>
          </a:xfrm>
          <a:prstGeom prst="rect">
            <a:avLst/>
          </a:prstGeom>
        </p:spPr>
      </p:pic>
      <p:pic>
        <p:nvPicPr>
          <p:cNvPr id="9" name="Picture 8"/>
          <p:cNvPicPr>
            <a:picLocks noChangeAspect="1"/>
          </p:cNvPicPr>
          <p:nvPr/>
        </p:nvPicPr>
        <p:blipFill>
          <a:blip r:embed="rId5"/>
          <a:stretch>
            <a:fillRect/>
          </a:stretch>
        </p:blipFill>
        <p:spPr>
          <a:xfrm>
            <a:off x="395536" y="529233"/>
            <a:ext cx="6562725" cy="1171575"/>
          </a:xfrm>
          <a:prstGeom prst="rect">
            <a:avLst/>
          </a:prstGeom>
        </p:spPr>
      </p:pic>
    </p:spTree>
    <p:extLst>
      <p:ext uri="{BB962C8B-B14F-4D97-AF65-F5344CB8AC3E}">
        <p14:creationId xmlns:p14="http://schemas.microsoft.com/office/powerpoint/2010/main" val="422358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020272" y="295492"/>
            <a:ext cx="1922707" cy="6852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Request requires candidates to understand what a derangement is.</a:t>
            </a:r>
          </a:p>
        </p:txBody>
      </p:sp>
      <p:sp>
        <p:nvSpPr>
          <p:cNvPr id="5" name="Rounded Rectangle 4"/>
          <p:cNvSpPr/>
          <p:nvPr/>
        </p:nvSpPr>
        <p:spPr>
          <a:xfrm>
            <a:off x="7127776" y="2132856"/>
            <a:ext cx="1927506" cy="7224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1</a:t>
            </a:r>
            <a:r>
              <a:rPr lang="en-GB" sz="1100" dirty="0" smtClean="0">
                <a:latin typeface="Arial" panose="020B0604020202020204" pitchFamily="34" charset="0"/>
                <a:cs typeface="Arial" panose="020B0604020202020204" pitchFamily="34" charset="0"/>
              </a:rPr>
              <a:t> mark </a:t>
            </a:r>
            <a:r>
              <a:rPr lang="en-GB" sz="1100" dirty="0">
                <a:latin typeface="Arial" panose="020B0604020202020204" pitchFamily="34" charset="0"/>
                <a:cs typeface="Arial" panose="020B0604020202020204" pitchFamily="34" charset="0"/>
              </a:rPr>
              <a:t>AO1 for carrying out a routine </a:t>
            </a:r>
            <a:r>
              <a:rPr lang="en-GB" sz="1100" dirty="0" smtClean="0">
                <a:latin typeface="Arial" panose="020B0604020202020204" pitchFamily="34" charset="0"/>
                <a:cs typeface="Arial" panose="020B0604020202020204" pitchFamily="34" charset="0"/>
              </a:rPr>
              <a:t>procedure.</a:t>
            </a:r>
            <a:endParaRPr lang="en-GB" sz="11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467544" y="491887"/>
            <a:ext cx="6210300" cy="266700"/>
          </a:xfrm>
          <a:prstGeom prst="rect">
            <a:avLst/>
          </a:prstGeom>
        </p:spPr>
      </p:pic>
      <p:pic>
        <p:nvPicPr>
          <p:cNvPr id="7" name="Picture 6"/>
          <p:cNvPicPr>
            <a:picLocks noChangeAspect="1"/>
          </p:cNvPicPr>
          <p:nvPr/>
        </p:nvPicPr>
        <p:blipFill>
          <a:blip r:embed="rId4"/>
          <a:stretch>
            <a:fillRect/>
          </a:stretch>
        </p:blipFill>
        <p:spPr>
          <a:xfrm>
            <a:off x="323528" y="2067241"/>
            <a:ext cx="6719455" cy="1073727"/>
          </a:xfrm>
          <a:prstGeom prst="rect">
            <a:avLst/>
          </a:prstGeom>
        </p:spPr>
      </p:pic>
    </p:spTree>
    <p:extLst>
      <p:ext uri="{BB962C8B-B14F-4D97-AF65-F5344CB8AC3E}">
        <p14:creationId xmlns:p14="http://schemas.microsoft.com/office/powerpoint/2010/main" val="28637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948264" y="548680"/>
            <a:ext cx="1931923" cy="10081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‘Hence’ indicates that the next step should be based on what has gone before, i.e. use </a:t>
            </a:r>
            <a:r>
              <a:rPr lang="en-GB" sz="1100" dirty="0">
                <a:latin typeface="Arial" panose="020B0604020202020204" pitchFamily="34" charset="0"/>
                <a:cs typeface="Arial" panose="020B0604020202020204" pitchFamily="34" charset="0"/>
              </a:rPr>
              <a:t>the previous part (or parts).</a:t>
            </a:r>
          </a:p>
        </p:txBody>
      </p:sp>
      <p:pic>
        <p:nvPicPr>
          <p:cNvPr id="4" name="Picture 3"/>
          <p:cNvPicPr>
            <a:picLocks noChangeAspect="1"/>
          </p:cNvPicPr>
          <p:nvPr/>
        </p:nvPicPr>
        <p:blipFill>
          <a:blip r:embed="rId3"/>
          <a:stretch>
            <a:fillRect/>
          </a:stretch>
        </p:blipFill>
        <p:spPr>
          <a:xfrm>
            <a:off x="347980" y="764704"/>
            <a:ext cx="6392347" cy="648072"/>
          </a:xfrm>
          <a:prstGeom prst="rect">
            <a:avLst/>
          </a:prstGeom>
        </p:spPr>
      </p:pic>
      <p:pic>
        <p:nvPicPr>
          <p:cNvPr id="5" name="Picture 4"/>
          <p:cNvPicPr>
            <a:picLocks noChangeAspect="1"/>
          </p:cNvPicPr>
          <p:nvPr/>
        </p:nvPicPr>
        <p:blipFill>
          <a:blip r:embed="rId4"/>
          <a:stretch>
            <a:fillRect/>
          </a:stretch>
        </p:blipFill>
        <p:spPr>
          <a:xfrm>
            <a:off x="876300" y="2132856"/>
            <a:ext cx="7391400" cy="1181100"/>
          </a:xfrm>
          <a:prstGeom prst="rect">
            <a:avLst/>
          </a:prstGeom>
        </p:spPr>
      </p:pic>
      <p:pic>
        <p:nvPicPr>
          <p:cNvPr id="9" name="Picture 8"/>
          <p:cNvPicPr>
            <a:picLocks noChangeAspect="1"/>
          </p:cNvPicPr>
          <p:nvPr/>
        </p:nvPicPr>
        <p:blipFill>
          <a:blip r:embed="rId5"/>
          <a:stretch>
            <a:fillRect/>
          </a:stretch>
        </p:blipFill>
        <p:spPr>
          <a:xfrm>
            <a:off x="871537" y="3789040"/>
            <a:ext cx="7400925" cy="1466850"/>
          </a:xfrm>
          <a:prstGeom prst="rect">
            <a:avLst/>
          </a:prstGeom>
        </p:spPr>
      </p:pic>
      <p:sp>
        <p:nvSpPr>
          <p:cNvPr id="8" name="Rounded Rectangle 7"/>
          <p:cNvSpPr/>
          <p:nvPr/>
        </p:nvSpPr>
        <p:spPr>
          <a:xfrm>
            <a:off x="7020272" y="4149080"/>
            <a:ext cx="1800200" cy="576064"/>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1 </a:t>
            </a:r>
            <a:r>
              <a:rPr lang="en-GB" sz="1100" dirty="0">
                <a:latin typeface="Arial" panose="020B0604020202020204" pitchFamily="34" charset="0"/>
                <a:cs typeface="Arial" panose="020B0604020202020204" pitchFamily="34" charset="0"/>
              </a:rPr>
              <a:t>mark AO2 for making a </a:t>
            </a:r>
            <a:r>
              <a:rPr lang="en-GB" sz="1100" dirty="0" smtClean="0">
                <a:latin typeface="Arial" panose="020B0604020202020204" pitchFamily="34" charset="0"/>
                <a:cs typeface="Arial" panose="020B0604020202020204" pitchFamily="34" charset="0"/>
              </a:rPr>
              <a:t>deduction.</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302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020272" y="331419"/>
            <a:ext cx="1889248" cy="140539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Candidates do not need to know this </a:t>
            </a:r>
            <a:r>
              <a:rPr lang="en-GB" sz="1100" dirty="0" smtClean="0">
                <a:latin typeface="Arial" panose="020B0604020202020204" pitchFamily="34" charset="0"/>
                <a:cs typeface="Arial" panose="020B0604020202020204" pitchFamily="34" charset="0"/>
              </a:rPr>
              <a:t>relationship; </a:t>
            </a:r>
            <a:r>
              <a:rPr lang="en-GB" sz="1100" dirty="0">
                <a:latin typeface="Arial" panose="020B0604020202020204" pitchFamily="34" charset="0"/>
                <a:cs typeface="Arial" panose="020B0604020202020204" pitchFamily="34" charset="0"/>
              </a:rPr>
              <a:t>the </a:t>
            </a:r>
            <a:r>
              <a:rPr lang="en-GB" sz="1100" dirty="0" smtClean="0">
                <a:latin typeface="Arial" panose="020B0604020202020204" pitchFamily="34" charset="0"/>
                <a:cs typeface="Arial" panose="020B0604020202020204" pitchFamily="34" charset="0"/>
              </a:rPr>
              <a:t>specification </a:t>
            </a:r>
            <a:r>
              <a:rPr lang="en-GB" sz="1100" dirty="0">
                <a:latin typeface="Arial" panose="020B0604020202020204" pitchFamily="34" charset="0"/>
                <a:cs typeface="Arial" panose="020B0604020202020204" pitchFamily="34" charset="0"/>
              </a:rPr>
              <a:t>says </a:t>
            </a:r>
            <a:r>
              <a:rPr lang="en-GB" sz="1100" dirty="0" smtClean="0">
                <a:latin typeface="Arial" panose="020B0604020202020204" pitchFamily="34" charset="0"/>
                <a:cs typeface="Arial" panose="020B0604020202020204" pitchFamily="34" charset="0"/>
              </a:rPr>
              <a:t>(7.01m) </a:t>
            </a:r>
            <a:r>
              <a:rPr lang="en-GB" sz="1100" dirty="0">
                <a:latin typeface="Arial" panose="020B0604020202020204" pitchFamily="34" charset="0"/>
                <a:cs typeface="Arial" panose="020B0604020202020204" pitchFamily="34" charset="0"/>
              </a:rPr>
              <a:t>that the number of derangements can be found by ad hoc methods. </a:t>
            </a:r>
          </a:p>
        </p:txBody>
      </p:sp>
      <p:pic>
        <p:nvPicPr>
          <p:cNvPr id="4" name="Picture 3"/>
          <p:cNvPicPr>
            <a:picLocks noChangeAspect="1"/>
          </p:cNvPicPr>
          <p:nvPr/>
        </p:nvPicPr>
        <p:blipFill>
          <a:blip r:embed="rId3"/>
          <a:stretch>
            <a:fillRect/>
          </a:stretch>
        </p:blipFill>
        <p:spPr>
          <a:xfrm>
            <a:off x="539552" y="2204864"/>
            <a:ext cx="6724799" cy="2942640"/>
          </a:xfrm>
          <a:prstGeom prst="rect">
            <a:avLst/>
          </a:prstGeom>
        </p:spPr>
      </p:pic>
      <p:sp>
        <p:nvSpPr>
          <p:cNvPr id="6" name="Rounded Rectangle 5"/>
          <p:cNvSpPr/>
          <p:nvPr/>
        </p:nvSpPr>
        <p:spPr>
          <a:xfrm>
            <a:off x="6588224" y="3501008"/>
            <a:ext cx="1889248" cy="144016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1 mark AO3 for translating a mathematical problem into a mathematical process and 1 mark AO2 for constructing a rigorous mathematical argument.</a:t>
            </a:r>
          </a:p>
        </p:txBody>
      </p:sp>
      <p:pic>
        <p:nvPicPr>
          <p:cNvPr id="7" name="Picture 6"/>
          <p:cNvPicPr>
            <a:picLocks noChangeAspect="1"/>
          </p:cNvPicPr>
          <p:nvPr/>
        </p:nvPicPr>
        <p:blipFill>
          <a:blip r:embed="rId4"/>
          <a:stretch>
            <a:fillRect/>
          </a:stretch>
        </p:blipFill>
        <p:spPr>
          <a:xfrm>
            <a:off x="683568" y="525810"/>
            <a:ext cx="6200775" cy="742950"/>
          </a:xfrm>
          <a:prstGeom prst="rect">
            <a:avLst/>
          </a:prstGeom>
        </p:spPr>
      </p:pic>
    </p:spTree>
    <p:extLst>
      <p:ext uri="{BB962C8B-B14F-4D97-AF65-F5344CB8AC3E}">
        <p14:creationId xmlns:p14="http://schemas.microsoft.com/office/powerpoint/2010/main" val="391637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Guidance</a:t>
            </a:r>
            <a:endParaRPr lang="en-GB" dirty="0"/>
          </a:p>
        </p:txBody>
      </p:sp>
      <p:sp>
        <p:nvSpPr>
          <p:cNvPr id="3" name="Content Placeholder 2"/>
          <p:cNvSpPr>
            <a:spLocks noGrp="1"/>
          </p:cNvSpPr>
          <p:nvPr>
            <p:ph idx="1"/>
          </p:nvPr>
        </p:nvSpPr>
        <p:spPr/>
        <p:txBody>
          <a:bodyPr>
            <a:normAutofit/>
          </a:bodyPr>
          <a:lstStyle/>
          <a:p>
            <a:pPr marL="0" indent="0">
              <a:buNone/>
            </a:pPr>
            <a:r>
              <a:rPr lang="en-GB" sz="1400" dirty="0" smtClean="0"/>
              <a:t>This guide is designed to take you though the A Level Further Maths H245 Discrete Mathematics optional paper</a:t>
            </a:r>
            <a:r>
              <a:rPr lang="en-GB" sz="1400" dirty="0"/>
              <a:t>.  </a:t>
            </a:r>
            <a:r>
              <a:rPr lang="en-GB" sz="1400" dirty="0" smtClean="0"/>
              <a:t>Its aim is to explain how candidates should approach each paper and how marks are awarded to the different questions.  </a:t>
            </a:r>
          </a:p>
          <a:p>
            <a:pPr marL="0" indent="0">
              <a:buNone/>
            </a:pPr>
            <a:endParaRPr lang="en-GB" sz="1400" dirty="0" smtClean="0"/>
          </a:p>
          <a:p>
            <a:pPr marL="0" indent="0">
              <a:buNone/>
            </a:pPr>
            <a:r>
              <a:rPr lang="en-GB" sz="1400" dirty="0" smtClean="0"/>
              <a:t>The orange text boxes offer further explanation on the questions on the exam </a:t>
            </a:r>
          </a:p>
          <a:p>
            <a:pPr marL="0" indent="0">
              <a:buNone/>
            </a:pPr>
            <a:r>
              <a:rPr lang="en-GB" sz="1400" dirty="0" smtClean="0"/>
              <a:t>paper. They offer guidance on the wording of questions and what candidates </a:t>
            </a:r>
          </a:p>
          <a:p>
            <a:pPr marL="0" indent="0">
              <a:buNone/>
            </a:pPr>
            <a:r>
              <a:rPr lang="en-GB" sz="1400" dirty="0" smtClean="0"/>
              <a:t>should do in response to them.</a:t>
            </a:r>
          </a:p>
          <a:p>
            <a:pPr marL="0" indent="0">
              <a:buNone/>
            </a:pPr>
            <a:endParaRPr lang="en-GB" sz="1400" dirty="0" smtClean="0"/>
          </a:p>
          <a:p>
            <a:pPr marL="0" indent="0">
              <a:buNone/>
            </a:pPr>
            <a:r>
              <a:rPr lang="en-GB" sz="1400" dirty="0" smtClean="0"/>
              <a:t>The green text boxes focus on the awarding of marks for each question.  </a:t>
            </a:r>
            <a:endParaRPr lang="en-GB" sz="1400" dirty="0"/>
          </a:p>
        </p:txBody>
      </p:sp>
      <p:sp>
        <p:nvSpPr>
          <p:cNvPr id="9" name="Rounded Rectangle 8"/>
          <p:cNvSpPr/>
          <p:nvPr/>
        </p:nvSpPr>
        <p:spPr>
          <a:xfrm>
            <a:off x="6994902" y="2132856"/>
            <a:ext cx="2016224" cy="11172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000" dirty="0" smtClean="0">
                <a:latin typeface="Arial" panose="020B0604020202020204" pitchFamily="34" charset="0"/>
                <a:cs typeface="Arial" panose="020B0604020202020204" pitchFamily="34" charset="0"/>
              </a:rPr>
              <a:t>This is a ‘show that’ question i.e. the answer has been given. A clear mathematical argument must be seen.</a:t>
            </a:r>
          </a:p>
          <a:p>
            <a:r>
              <a:rPr lang="en-GB" sz="1000" dirty="0" smtClean="0">
                <a:latin typeface="Arial" panose="020B0604020202020204" pitchFamily="34" charset="0"/>
                <a:cs typeface="Arial" panose="020B0604020202020204" pitchFamily="34" charset="0"/>
              </a:rPr>
              <a:t>[this is an example]</a:t>
            </a:r>
            <a:endParaRPr lang="en-GB" sz="1000" dirty="0">
              <a:latin typeface="Arial" panose="020B0604020202020204" pitchFamily="34" charset="0"/>
              <a:cs typeface="Arial" panose="020B0604020202020204" pitchFamily="34" charset="0"/>
            </a:endParaRPr>
          </a:p>
        </p:txBody>
      </p:sp>
      <p:cxnSp>
        <p:nvCxnSpPr>
          <p:cNvPr id="10" name="Straight Arrow Connector 9"/>
          <p:cNvCxnSpPr/>
          <p:nvPr/>
        </p:nvCxnSpPr>
        <p:spPr>
          <a:xfrm flipH="1">
            <a:off x="6588224" y="2636912"/>
            <a:ext cx="406678" cy="288032"/>
          </a:xfrm>
          <a:prstGeom prst="straightConnector1">
            <a:avLst/>
          </a:prstGeom>
          <a:ln w="28575">
            <a:solidFill>
              <a:srgbClr val="F69240"/>
            </a:solidFill>
            <a:tailEnd type="arrow"/>
          </a:ln>
        </p:spPr>
        <p:style>
          <a:lnRef idx="1">
            <a:schemeClr val="accent6"/>
          </a:lnRef>
          <a:fillRef idx="2">
            <a:schemeClr val="accent6"/>
          </a:fillRef>
          <a:effectRef idx="1">
            <a:schemeClr val="accent6"/>
          </a:effectRef>
          <a:fontRef idx="minor">
            <a:schemeClr val="dk1"/>
          </a:fontRef>
        </p:style>
      </p:cxnSp>
      <p:sp>
        <p:nvSpPr>
          <p:cNvPr id="11" name="Rounded Rectangle 10"/>
          <p:cNvSpPr/>
          <p:nvPr/>
        </p:nvSpPr>
        <p:spPr>
          <a:xfrm>
            <a:off x="7039058" y="3858728"/>
            <a:ext cx="2016224" cy="7224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000" dirty="0" smtClean="0">
                <a:latin typeface="Arial" panose="020B0604020202020204" pitchFamily="34" charset="0"/>
                <a:cs typeface="Arial" panose="020B0604020202020204" pitchFamily="34" charset="0"/>
              </a:rPr>
              <a:t>The examiner is looking for a clear method for rationalising the denominator. [this is an example]</a:t>
            </a:r>
            <a:endParaRPr lang="en-GB" sz="1000" dirty="0">
              <a:latin typeface="Arial" panose="020B0604020202020204" pitchFamily="34" charset="0"/>
              <a:cs typeface="Arial" panose="020B0604020202020204" pitchFamily="34" charset="0"/>
            </a:endParaRPr>
          </a:p>
        </p:txBody>
      </p:sp>
      <p:cxnSp>
        <p:nvCxnSpPr>
          <p:cNvPr id="12" name="Straight Arrow Connector 11"/>
          <p:cNvCxnSpPr/>
          <p:nvPr/>
        </p:nvCxnSpPr>
        <p:spPr>
          <a:xfrm flipH="1" flipV="1">
            <a:off x="6228184" y="3789040"/>
            <a:ext cx="819585" cy="322876"/>
          </a:xfrm>
          <a:prstGeom prst="straightConnector1">
            <a:avLst/>
          </a:prstGeom>
          <a:ln w="28575">
            <a:solidFill>
              <a:srgbClr val="B7D448"/>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13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83568" y="495325"/>
            <a:ext cx="6219825" cy="1133475"/>
          </a:xfrm>
          <a:prstGeom prst="rect">
            <a:avLst/>
          </a:prstGeom>
        </p:spPr>
      </p:pic>
      <p:sp>
        <p:nvSpPr>
          <p:cNvPr id="8" name="Rounded Rectangle 7"/>
          <p:cNvSpPr/>
          <p:nvPr/>
        </p:nvSpPr>
        <p:spPr>
          <a:xfrm>
            <a:off x="7020453" y="620688"/>
            <a:ext cx="1889248" cy="89450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Candidates may use the previous results or start ‘from scratch’ using inclusion-exclusion.</a:t>
            </a:r>
          </a:p>
          <a:p>
            <a:endParaRPr lang="en-GB" sz="11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35496" y="4293096"/>
            <a:ext cx="7200800" cy="1382495"/>
          </a:xfrm>
          <a:prstGeom prst="rect">
            <a:avLst/>
          </a:prstGeom>
        </p:spPr>
      </p:pic>
      <p:pic>
        <p:nvPicPr>
          <p:cNvPr id="9" name="Picture 8"/>
          <p:cNvPicPr>
            <a:picLocks noChangeAspect="1"/>
          </p:cNvPicPr>
          <p:nvPr/>
        </p:nvPicPr>
        <p:blipFill>
          <a:blip r:embed="rId5"/>
          <a:stretch>
            <a:fillRect/>
          </a:stretch>
        </p:blipFill>
        <p:spPr>
          <a:xfrm>
            <a:off x="688157" y="1905944"/>
            <a:ext cx="5126227" cy="2243136"/>
          </a:xfrm>
          <a:prstGeom prst="rect">
            <a:avLst/>
          </a:prstGeom>
        </p:spPr>
      </p:pic>
      <p:sp>
        <p:nvSpPr>
          <p:cNvPr id="7" name="Rounded Rectangle 6"/>
          <p:cNvSpPr/>
          <p:nvPr/>
        </p:nvSpPr>
        <p:spPr>
          <a:xfrm>
            <a:off x="7164288" y="4149080"/>
            <a:ext cx="1889248" cy="155950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1 mark AO3 for translating a mathematical problem into a mathematical process and 1 mark AO3 for interpreting the solution in the original </a:t>
            </a:r>
            <a:r>
              <a:rPr lang="en-GB" sz="1100" dirty="0" smtClean="0">
                <a:latin typeface="Arial" panose="020B0604020202020204" pitchFamily="34" charset="0"/>
                <a:cs typeface="Arial" panose="020B0604020202020204" pitchFamily="34" charset="0"/>
              </a:rPr>
              <a:t>context.</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467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876256" y="1412776"/>
            <a:ext cx="2016224" cy="28083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dirty="0">
                <a:latin typeface="Arial" panose="020B0604020202020204" pitchFamily="34" charset="0"/>
                <a:cs typeface="Arial" panose="020B0604020202020204" pitchFamily="34" charset="0"/>
              </a:rPr>
              <a:t>This question starts with topics from 7.08 that could be tested on the AS paper and then develops into </a:t>
            </a:r>
            <a:r>
              <a:rPr lang="en-GB" dirty="0" smtClean="0">
                <a:latin typeface="Arial" panose="020B0604020202020204" pitchFamily="34" charset="0"/>
                <a:cs typeface="Arial" panose="020B0604020202020204" pitchFamily="34" charset="0"/>
              </a:rPr>
              <a:t>A Level </a:t>
            </a:r>
            <a:r>
              <a:rPr lang="en-GB" dirty="0">
                <a:latin typeface="Arial" panose="020B0604020202020204" pitchFamily="34" charset="0"/>
                <a:cs typeface="Arial" panose="020B0604020202020204" pitchFamily="34" charset="0"/>
              </a:rPr>
              <a:t>material.</a:t>
            </a:r>
          </a:p>
        </p:txBody>
      </p:sp>
      <p:pic>
        <p:nvPicPr>
          <p:cNvPr id="5" name="Picture 4"/>
          <p:cNvPicPr>
            <a:picLocks noChangeAspect="1"/>
          </p:cNvPicPr>
          <p:nvPr/>
        </p:nvPicPr>
        <p:blipFill>
          <a:blip r:embed="rId3"/>
          <a:stretch>
            <a:fillRect/>
          </a:stretch>
        </p:blipFill>
        <p:spPr>
          <a:xfrm>
            <a:off x="184373" y="404664"/>
            <a:ext cx="6619875" cy="4591050"/>
          </a:xfrm>
          <a:prstGeom prst="rect">
            <a:avLst/>
          </a:prstGeom>
        </p:spPr>
      </p:pic>
    </p:spTree>
    <p:extLst>
      <p:ext uri="{BB962C8B-B14F-4D97-AF65-F5344CB8AC3E}">
        <p14:creationId xmlns:p14="http://schemas.microsoft.com/office/powerpoint/2010/main" val="46555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619673" y="764704"/>
            <a:ext cx="2016224" cy="10801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The instructions to ‘Find’ two strategies and then ‘Use’ them indicates to </a:t>
            </a:r>
            <a:r>
              <a:rPr lang="en-GB" sz="1100" dirty="0">
                <a:latin typeface="Arial" panose="020B0604020202020204" pitchFamily="34" charset="0"/>
                <a:cs typeface="Arial" panose="020B0604020202020204" pitchFamily="34" charset="0"/>
              </a:rPr>
              <a:t>candidates what is needed for each of the marks</a:t>
            </a:r>
            <a:r>
              <a:rPr lang="en-GB" sz="1100" dirty="0" smtClean="0">
                <a:latin typeface="Arial" panose="020B0604020202020204" pitchFamily="34" charset="0"/>
                <a:cs typeface="Arial" panose="020B0604020202020204" pitchFamily="34" charset="0"/>
              </a:rPr>
              <a:t>.</a:t>
            </a:r>
            <a:endParaRPr lang="en-GB" dirty="0"/>
          </a:p>
        </p:txBody>
      </p:sp>
      <p:pic>
        <p:nvPicPr>
          <p:cNvPr id="3" name="Picture 2"/>
          <p:cNvPicPr>
            <a:picLocks noChangeAspect="1"/>
          </p:cNvPicPr>
          <p:nvPr/>
        </p:nvPicPr>
        <p:blipFill>
          <a:blip r:embed="rId3"/>
          <a:stretch>
            <a:fillRect/>
          </a:stretch>
        </p:blipFill>
        <p:spPr>
          <a:xfrm>
            <a:off x="58114" y="332656"/>
            <a:ext cx="6581775" cy="2028825"/>
          </a:xfrm>
          <a:prstGeom prst="rect">
            <a:avLst/>
          </a:prstGeom>
        </p:spPr>
      </p:pic>
      <p:pic>
        <p:nvPicPr>
          <p:cNvPr id="4" name="Picture 3"/>
          <p:cNvPicPr>
            <a:picLocks noChangeAspect="1"/>
          </p:cNvPicPr>
          <p:nvPr/>
        </p:nvPicPr>
        <p:blipFill>
          <a:blip r:embed="rId4"/>
          <a:stretch>
            <a:fillRect/>
          </a:stretch>
        </p:blipFill>
        <p:spPr>
          <a:xfrm>
            <a:off x="323528" y="3085256"/>
            <a:ext cx="7730256" cy="1946467"/>
          </a:xfrm>
          <a:prstGeom prst="rect">
            <a:avLst/>
          </a:prstGeom>
        </p:spPr>
      </p:pic>
      <p:sp>
        <p:nvSpPr>
          <p:cNvPr id="7" name="Rounded Rectangle 6"/>
          <p:cNvSpPr/>
          <p:nvPr/>
        </p:nvSpPr>
        <p:spPr>
          <a:xfrm>
            <a:off x="6804248" y="3356992"/>
            <a:ext cx="2016224" cy="82693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2 marks AO1 for carrying out routine procedures and 1 mark AO2 for making a </a:t>
            </a:r>
            <a:r>
              <a:rPr lang="en-GB" sz="1100" dirty="0" smtClean="0">
                <a:latin typeface="Arial" panose="020B0604020202020204" pitchFamily="34" charset="0"/>
                <a:cs typeface="Arial" panose="020B0604020202020204" pitchFamily="34" charset="0"/>
              </a:rPr>
              <a:t>deduction.</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49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652120" y="4869160"/>
            <a:ext cx="1800200" cy="516013"/>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1 mark AO2 for making a </a:t>
            </a:r>
            <a:r>
              <a:rPr lang="en-GB" sz="1100" dirty="0" smtClean="0">
                <a:latin typeface="Arial" panose="020B0604020202020204" pitchFamily="34" charset="0"/>
                <a:cs typeface="Arial" panose="020B0604020202020204" pitchFamily="34" charset="0"/>
              </a:rPr>
              <a:t>deduction.</a:t>
            </a:r>
            <a:endParaRPr lang="en-GB" sz="11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539552" y="3068960"/>
            <a:ext cx="5452171" cy="1372849"/>
          </a:xfrm>
          <a:prstGeom prst="rect">
            <a:avLst/>
          </a:prstGeom>
        </p:spPr>
      </p:pic>
      <p:pic>
        <p:nvPicPr>
          <p:cNvPr id="6" name="Picture 5"/>
          <p:cNvPicPr>
            <a:picLocks noChangeAspect="1"/>
          </p:cNvPicPr>
          <p:nvPr/>
        </p:nvPicPr>
        <p:blipFill>
          <a:blip r:embed="rId4"/>
          <a:stretch>
            <a:fillRect/>
          </a:stretch>
        </p:blipFill>
        <p:spPr>
          <a:xfrm>
            <a:off x="539552" y="4797152"/>
            <a:ext cx="4991100" cy="619125"/>
          </a:xfrm>
          <a:prstGeom prst="rect">
            <a:avLst/>
          </a:prstGeom>
        </p:spPr>
      </p:pic>
      <p:pic>
        <p:nvPicPr>
          <p:cNvPr id="9" name="Picture 8"/>
          <p:cNvPicPr>
            <a:picLocks noChangeAspect="1"/>
          </p:cNvPicPr>
          <p:nvPr/>
        </p:nvPicPr>
        <p:blipFill>
          <a:blip r:embed="rId5"/>
          <a:stretch>
            <a:fillRect/>
          </a:stretch>
        </p:blipFill>
        <p:spPr>
          <a:xfrm>
            <a:off x="320351" y="223147"/>
            <a:ext cx="6581775" cy="2486025"/>
          </a:xfrm>
          <a:prstGeom prst="rect">
            <a:avLst/>
          </a:prstGeom>
        </p:spPr>
      </p:pic>
      <p:sp>
        <p:nvSpPr>
          <p:cNvPr id="4" name="Rounded Rectangle 3"/>
          <p:cNvSpPr/>
          <p:nvPr/>
        </p:nvSpPr>
        <p:spPr>
          <a:xfrm>
            <a:off x="7020272" y="2060848"/>
            <a:ext cx="2016224" cy="8173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The request ‘If… which’ </a:t>
            </a:r>
            <a:r>
              <a:rPr lang="en-GB" sz="1100" dirty="0">
                <a:latin typeface="Arial" panose="020B0604020202020204" pitchFamily="34" charset="0"/>
                <a:cs typeface="Arial" panose="020B0604020202020204" pitchFamily="34" charset="0"/>
              </a:rPr>
              <a:t>requires candidates to have experience of using pay-off matrices.</a:t>
            </a:r>
          </a:p>
        </p:txBody>
      </p:sp>
    </p:spTree>
    <p:extLst>
      <p:ext uri="{BB962C8B-B14F-4D97-AF65-F5344CB8AC3E}">
        <p14:creationId xmlns:p14="http://schemas.microsoft.com/office/powerpoint/2010/main" val="271903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02224" y="607461"/>
            <a:ext cx="2016224" cy="11172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The wording ‘… can </a:t>
            </a:r>
            <a:r>
              <a:rPr lang="en-GB" sz="1100" dirty="0">
                <a:latin typeface="Arial" panose="020B0604020202020204" pitchFamily="34" charset="0"/>
                <a:cs typeface="Arial" panose="020B0604020202020204" pitchFamily="34" charset="0"/>
              </a:rPr>
              <a:t>be </a:t>
            </a:r>
            <a:r>
              <a:rPr lang="en-GB" sz="1100" dirty="0" smtClean="0">
                <a:latin typeface="Arial" panose="020B0604020202020204" pitchFamily="34" charset="0"/>
                <a:cs typeface="Arial" panose="020B0604020202020204" pitchFamily="34" charset="0"/>
              </a:rPr>
              <a:t>changed…‘ indicates to candidates the need </a:t>
            </a:r>
            <a:r>
              <a:rPr lang="en-GB" sz="1100" dirty="0">
                <a:latin typeface="Arial" panose="020B0604020202020204" pitchFamily="34" charset="0"/>
                <a:cs typeface="Arial" panose="020B0604020202020204" pitchFamily="34" charset="0"/>
              </a:rPr>
              <a:t>to consider the effect of an increase and of a decrease in the value.</a:t>
            </a:r>
          </a:p>
        </p:txBody>
      </p:sp>
      <p:pic>
        <p:nvPicPr>
          <p:cNvPr id="6" name="Picture 5"/>
          <p:cNvPicPr>
            <a:picLocks noChangeAspect="1"/>
          </p:cNvPicPr>
          <p:nvPr/>
        </p:nvPicPr>
        <p:blipFill>
          <a:blip r:embed="rId3"/>
          <a:stretch>
            <a:fillRect/>
          </a:stretch>
        </p:blipFill>
        <p:spPr>
          <a:xfrm>
            <a:off x="395536" y="847015"/>
            <a:ext cx="6257925" cy="638175"/>
          </a:xfrm>
          <a:prstGeom prst="rect">
            <a:avLst/>
          </a:prstGeom>
        </p:spPr>
      </p:pic>
      <p:pic>
        <p:nvPicPr>
          <p:cNvPr id="8" name="Picture 7"/>
          <p:cNvPicPr>
            <a:picLocks noChangeAspect="1"/>
          </p:cNvPicPr>
          <p:nvPr/>
        </p:nvPicPr>
        <p:blipFill>
          <a:blip r:embed="rId4"/>
          <a:stretch>
            <a:fillRect/>
          </a:stretch>
        </p:blipFill>
        <p:spPr>
          <a:xfrm>
            <a:off x="395287" y="2190750"/>
            <a:ext cx="7561089" cy="2241600"/>
          </a:xfrm>
          <a:prstGeom prst="rect">
            <a:avLst/>
          </a:prstGeom>
        </p:spPr>
      </p:pic>
      <p:sp>
        <p:nvSpPr>
          <p:cNvPr id="5" name="Rounded Rectangle 4"/>
          <p:cNvSpPr/>
          <p:nvPr/>
        </p:nvSpPr>
        <p:spPr>
          <a:xfrm>
            <a:off x="6653461" y="3717032"/>
            <a:ext cx="2016224" cy="49469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2 marks AO2 for explaining </a:t>
            </a:r>
            <a:r>
              <a:rPr lang="en-GB" sz="1100" dirty="0" smtClean="0">
                <a:latin typeface="Arial" panose="020B0604020202020204" pitchFamily="34" charset="0"/>
                <a:cs typeface="Arial" panose="020B0604020202020204" pitchFamily="34" charset="0"/>
              </a:rPr>
              <a:t>reasoning.</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941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08757-unit-y544-discrete-mathematics-sample-assessment-material.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11112" t="66800" r="26505" b="26900"/>
          <a:stretch/>
        </p:blipFill>
        <p:spPr>
          <a:xfrm>
            <a:off x="683568" y="4703394"/>
            <a:ext cx="5544616" cy="432048"/>
          </a:xfrm>
          <a:prstGeom prst="rect">
            <a:avLst/>
          </a:prstGeom>
          <a:ln>
            <a:solidFill>
              <a:schemeClr val="tx1"/>
            </a:solidFill>
          </a:ln>
        </p:spPr>
      </p:pic>
      <p:sp>
        <p:nvSpPr>
          <p:cNvPr id="8" name="Rounded Rectangle 7"/>
          <p:cNvSpPr/>
          <p:nvPr/>
        </p:nvSpPr>
        <p:spPr>
          <a:xfrm>
            <a:off x="6876256" y="4343354"/>
            <a:ext cx="1944216" cy="115212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1 mark AO2 for constructing a rigorous mathematical argument and 1 mark AO2 for assessing the validity of a mathematical </a:t>
            </a:r>
            <a:r>
              <a:rPr lang="en-GB" sz="1100" dirty="0" smtClean="0">
                <a:latin typeface="Arial" panose="020B0604020202020204" pitchFamily="34" charset="0"/>
                <a:cs typeface="Arial" panose="020B0604020202020204" pitchFamily="34" charset="0"/>
              </a:rPr>
              <a:t>argument.</a:t>
            </a:r>
            <a:endParaRPr lang="en-GB" sz="1100" dirty="0">
              <a:latin typeface="Arial" panose="020B0604020202020204" pitchFamily="34" charset="0"/>
              <a:cs typeface="Arial" panose="020B0604020202020204" pitchFamily="34" charset="0"/>
            </a:endParaRPr>
          </a:p>
        </p:txBody>
      </p:sp>
      <p:sp>
        <p:nvSpPr>
          <p:cNvPr id="10" name="Rounded Rectangle 9"/>
          <p:cNvSpPr/>
          <p:nvPr/>
        </p:nvSpPr>
        <p:spPr>
          <a:xfrm flipH="1">
            <a:off x="5724128" y="443681"/>
            <a:ext cx="3240360" cy="8970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The request to ‘… </a:t>
            </a:r>
            <a:r>
              <a:rPr lang="en-GB" sz="1100" dirty="0">
                <a:latin typeface="Arial" panose="020B0604020202020204" pitchFamily="34" charset="0"/>
                <a:cs typeface="Arial" panose="020B0604020202020204" pitchFamily="34" charset="0"/>
              </a:rPr>
              <a:t>Identify a suitable cell and write down a new pay-off value</a:t>
            </a:r>
            <a:r>
              <a:rPr lang="en-GB" sz="1100" dirty="0" smtClean="0">
                <a:latin typeface="Arial" panose="020B0604020202020204" pitchFamily="34" charset="0"/>
                <a:cs typeface="Arial" panose="020B0604020202020204" pitchFamily="34" charset="0"/>
              </a:rPr>
              <a:t>…’</a:t>
            </a:r>
            <a:r>
              <a:rPr lang="en-GB" sz="1100" dirty="0">
                <a:latin typeface="Arial" panose="020B0604020202020204" pitchFamily="34" charset="0"/>
                <a:cs typeface="Arial" panose="020B0604020202020204" pitchFamily="34" charset="0"/>
              </a:rPr>
              <a:t> </a:t>
            </a:r>
            <a:r>
              <a:rPr lang="en-GB" sz="1100" dirty="0" smtClean="0">
                <a:latin typeface="Arial" panose="020B0604020202020204" pitchFamily="34" charset="0"/>
                <a:cs typeface="Arial" panose="020B0604020202020204" pitchFamily="34" charset="0"/>
              </a:rPr>
              <a:t>requires </a:t>
            </a:r>
            <a:r>
              <a:rPr lang="en-GB" sz="1100" dirty="0">
                <a:latin typeface="Arial" panose="020B0604020202020204" pitchFamily="34" charset="0"/>
                <a:cs typeface="Arial" panose="020B0604020202020204" pitchFamily="34" charset="0"/>
              </a:rPr>
              <a:t>candidates to understand what a stable game is and be able to identify a suitable change that will achieve this.</a:t>
            </a:r>
          </a:p>
        </p:txBody>
      </p:sp>
      <p:pic>
        <p:nvPicPr>
          <p:cNvPr id="4" name="Picture 3"/>
          <p:cNvPicPr>
            <a:picLocks noChangeAspect="1"/>
          </p:cNvPicPr>
          <p:nvPr/>
        </p:nvPicPr>
        <p:blipFill>
          <a:blip r:embed="rId4"/>
          <a:stretch>
            <a:fillRect/>
          </a:stretch>
        </p:blipFill>
        <p:spPr>
          <a:xfrm>
            <a:off x="207441" y="455315"/>
            <a:ext cx="5444679" cy="1173485"/>
          </a:xfrm>
          <a:prstGeom prst="rect">
            <a:avLst/>
          </a:prstGeom>
        </p:spPr>
      </p:pic>
      <p:pic>
        <p:nvPicPr>
          <p:cNvPr id="9" name="Picture 8"/>
          <p:cNvPicPr>
            <a:picLocks noChangeAspect="1"/>
          </p:cNvPicPr>
          <p:nvPr/>
        </p:nvPicPr>
        <p:blipFill>
          <a:blip r:embed="rId5"/>
          <a:stretch>
            <a:fillRect/>
          </a:stretch>
        </p:blipFill>
        <p:spPr>
          <a:xfrm>
            <a:off x="395287" y="2190750"/>
            <a:ext cx="6336953" cy="1878686"/>
          </a:xfrm>
          <a:prstGeom prst="rect">
            <a:avLst/>
          </a:prstGeom>
        </p:spPr>
      </p:pic>
      <p:pic>
        <p:nvPicPr>
          <p:cNvPr id="7" name="Picture 6"/>
          <p:cNvPicPr>
            <a:picLocks noChangeAspect="1"/>
          </p:cNvPicPr>
          <p:nvPr/>
        </p:nvPicPr>
        <p:blipFill>
          <a:blip r:embed="rId6"/>
          <a:stretch>
            <a:fillRect/>
          </a:stretch>
        </p:blipFill>
        <p:spPr>
          <a:xfrm>
            <a:off x="62868" y="4579547"/>
            <a:ext cx="6741380" cy="737939"/>
          </a:xfrm>
          <a:prstGeom prst="rect">
            <a:avLst/>
          </a:prstGeom>
        </p:spPr>
      </p:pic>
    </p:spTree>
    <p:extLst>
      <p:ext uri="{BB962C8B-B14F-4D97-AF65-F5344CB8AC3E}">
        <p14:creationId xmlns:p14="http://schemas.microsoft.com/office/powerpoint/2010/main" val="77173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11560" y="980728"/>
            <a:ext cx="7632848" cy="29523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50" dirty="0" smtClean="0">
                <a:latin typeface="Arial" panose="020B0604020202020204" pitchFamily="34" charset="0"/>
                <a:cs typeface="Arial" panose="020B0604020202020204" pitchFamily="34" charset="0"/>
              </a:rPr>
              <a:t>Nash </a:t>
            </a:r>
            <a:r>
              <a:rPr lang="en-GB" sz="1150" dirty="0">
                <a:latin typeface="Arial" panose="020B0604020202020204" pitchFamily="34" charset="0"/>
                <a:cs typeface="Arial" panose="020B0604020202020204" pitchFamily="34" charset="0"/>
              </a:rPr>
              <a:t>equilibrium is a new topic. A Nash equilibrium occurs when a cell is simultaneously the best in that column for the player on rows and the best in that row for the player on columns. For each player this is the best option if the other player sticks to their choice.</a:t>
            </a:r>
          </a:p>
          <a:p>
            <a:r>
              <a:rPr lang="en-GB" sz="1150" dirty="0">
                <a:latin typeface="Arial" panose="020B0604020202020204" pitchFamily="34" charset="0"/>
                <a:cs typeface="Arial" panose="020B0604020202020204" pitchFamily="34" charset="0"/>
              </a:rPr>
              <a:t>To find a Nash equilibrium first identify, for the player on rows, which cells are best in each column; then identify, for the player on columns, which cells are best in each row. Any cell that is in both lists is a Nash equilibrium.</a:t>
            </a:r>
          </a:p>
          <a:p>
            <a:r>
              <a:rPr lang="en-GB" sz="1150" dirty="0">
                <a:latin typeface="Arial" panose="020B0604020202020204" pitchFamily="34" charset="0"/>
                <a:cs typeface="Arial" panose="020B0604020202020204" pitchFamily="34" charset="0"/>
              </a:rPr>
              <a:t>In column </a:t>
            </a:r>
            <a:r>
              <a:rPr lang="en-GB" sz="1150" i="1" dirty="0">
                <a:latin typeface="Arial" panose="020B0604020202020204" pitchFamily="34" charset="0"/>
                <a:cs typeface="Arial" panose="020B0604020202020204" pitchFamily="34" charset="0"/>
              </a:rPr>
              <a:t>X </a:t>
            </a:r>
            <a:r>
              <a:rPr lang="en-GB" sz="1150" dirty="0">
                <a:latin typeface="Arial" panose="020B0604020202020204" pitchFamily="34" charset="0"/>
                <a:cs typeface="Arial" panose="020B0604020202020204" pitchFamily="34" charset="0"/>
              </a:rPr>
              <a:t>the best cells for player </a:t>
            </a:r>
            <a:r>
              <a:rPr lang="en-GB" sz="1150" i="1" dirty="0">
                <a:latin typeface="Arial" panose="020B0604020202020204" pitchFamily="34" charset="0"/>
                <a:cs typeface="Arial" panose="020B0604020202020204" pitchFamily="34" charset="0"/>
              </a:rPr>
              <a:t>A</a:t>
            </a:r>
            <a:r>
              <a:rPr lang="en-GB" sz="1150" dirty="0">
                <a:latin typeface="Arial" panose="020B0604020202020204" pitchFamily="34" charset="0"/>
                <a:cs typeface="Arial" panose="020B0604020202020204" pitchFamily="34" charset="0"/>
              </a:rPr>
              <a:t> are (</a:t>
            </a:r>
            <a:r>
              <a:rPr lang="en-GB" sz="1150" i="1" dirty="0">
                <a:latin typeface="Arial" panose="020B0604020202020204" pitchFamily="34" charset="0"/>
                <a:cs typeface="Arial" panose="020B0604020202020204" pitchFamily="34" charset="0"/>
              </a:rPr>
              <a:t>P</a:t>
            </a:r>
            <a:r>
              <a:rPr lang="en-GB" sz="1150" dirty="0">
                <a:latin typeface="Arial" panose="020B0604020202020204" pitchFamily="34" charset="0"/>
                <a:cs typeface="Arial" panose="020B0604020202020204" pitchFamily="34" charset="0"/>
              </a:rPr>
              <a:t>, </a:t>
            </a:r>
            <a:r>
              <a:rPr lang="en-GB" sz="1150" i="1" dirty="0">
                <a:latin typeface="Arial" panose="020B0604020202020204" pitchFamily="34" charset="0"/>
                <a:cs typeface="Arial" panose="020B0604020202020204" pitchFamily="34" charset="0"/>
              </a:rPr>
              <a:t>X</a:t>
            </a:r>
            <a:r>
              <a:rPr lang="en-GB" sz="1150" dirty="0">
                <a:latin typeface="Arial" panose="020B0604020202020204" pitchFamily="34" charset="0"/>
                <a:cs typeface="Arial" panose="020B0604020202020204" pitchFamily="34" charset="0"/>
              </a:rPr>
              <a:t>) and (</a:t>
            </a:r>
            <a:r>
              <a:rPr lang="en-GB" sz="1150" i="1" dirty="0">
                <a:latin typeface="Arial" panose="020B0604020202020204" pitchFamily="34" charset="0"/>
                <a:cs typeface="Arial" panose="020B0604020202020204" pitchFamily="34" charset="0"/>
              </a:rPr>
              <a:t>R</a:t>
            </a:r>
            <a:r>
              <a:rPr lang="en-GB" sz="1150" dirty="0">
                <a:latin typeface="Arial" panose="020B0604020202020204" pitchFamily="34" charset="0"/>
                <a:cs typeface="Arial" panose="020B0604020202020204" pitchFamily="34" charset="0"/>
              </a:rPr>
              <a:t>, </a:t>
            </a:r>
            <a:r>
              <a:rPr lang="en-GB" sz="1150" i="1" dirty="0">
                <a:latin typeface="Arial" panose="020B0604020202020204" pitchFamily="34" charset="0"/>
                <a:cs typeface="Arial" panose="020B0604020202020204" pitchFamily="34" charset="0"/>
              </a:rPr>
              <a:t>X</a:t>
            </a:r>
            <a:r>
              <a:rPr lang="en-GB" sz="1150" dirty="0">
                <a:latin typeface="Arial" panose="020B0604020202020204" pitchFamily="34" charset="0"/>
                <a:cs typeface="Arial" panose="020B0604020202020204" pitchFamily="34" charset="0"/>
              </a:rPr>
              <a:t>); in column </a:t>
            </a:r>
            <a:r>
              <a:rPr lang="en-GB" sz="1150" i="1" dirty="0">
                <a:latin typeface="Arial" panose="020B0604020202020204" pitchFamily="34" charset="0"/>
                <a:cs typeface="Arial" panose="020B0604020202020204" pitchFamily="34" charset="0"/>
              </a:rPr>
              <a:t>Y</a:t>
            </a:r>
            <a:r>
              <a:rPr lang="en-GB" sz="1150" dirty="0">
                <a:latin typeface="Arial" panose="020B0604020202020204" pitchFamily="34" charset="0"/>
                <a:cs typeface="Arial" panose="020B0604020202020204" pitchFamily="34" charset="0"/>
              </a:rPr>
              <a:t> the best cell for player </a:t>
            </a:r>
            <a:r>
              <a:rPr lang="en-GB" sz="1150" i="1" dirty="0">
                <a:latin typeface="Arial" panose="020B0604020202020204" pitchFamily="34" charset="0"/>
                <a:cs typeface="Arial" panose="020B0604020202020204" pitchFamily="34" charset="0"/>
              </a:rPr>
              <a:t>A</a:t>
            </a:r>
            <a:r>
              <a:rPr lang="en-GB" sz="1150" dirty="0">
                <a:latin typeface="Arial" panose="020B0604020202020204" pitchFamily="34" charset="0"/>
                <a:cs typeface="Arial" panose="020B0604020202020204" pitchFamily="34" charset="0"/>
              </a:rPr>
              <a:t> is (</a:t>
            </a:r>
            <a:r>
              <a:rPr lang="en-GB" sz="1150" i="1" dirty="0">
                <a:latin typeface="Arial" panose="020B0604020202020204" pitchFamily="34" charset="0"/>
                <a:cs typeface="Arial" panose="020B0604020202020204" pitchFamily="34" charset="0"/>
              </a:rPr>
              <a:t>P</a:t>
            </a:r>
            <a:r>
              <a:rPr lang="en-GB" sz="1150" dirty="0">
                <a:latin typeface="Arial" panose="020B0604020202020204" pitchFamily="34" charset="0"/>
                <a:cs typeface="Arial" panose="020B0604020202020204" pitchFamily="34" charset="0"/>
              </a:rPr>
              <a:t>, </a:t>
            </a:r>
            <a:r>
              <a:rPr lang="en-GB" sz="1150" i="1" dirty="0">
                <a:latin typeface="Arial" panose="020B0604020202020204" pitchFamily="34" charset="0"/>
                <a:cs typeface="Arial" panose="020B0604020202020204" pitchFamily="34" charset="0"/>
              </a:rPr>
              <a:t>Y</a:t>
            </a:r>
            <a:r>
              <a:rPr lang="en-GB" sz="1150" dirty="0">
                <a:latin typeface="Arial" panose="020B0604020202020204" pitchFamily="34" charset="0"/>
                <a:cs typeface="Arial" panose="020B0604020202020204" pitchFamily="34" charset="0"/>
              </a:rPr>
              <a:t>), unless the value in cell (</a:t>
            </a:r>
            <a:r>
              <a:rPr lang="en-GB" sz="1150" i="1" dirty="0">
                <a:latin typeface="Arial" panose="020B0604020202020204" pitchFamily="34" charset="0"/>
                <a:cs typeface="Arial" panose="020B0604020202020204" pitchFamily="34" charset="0"/>
              </a:rPr>
              <a:t>R</a:t>
            </a:r>
            <a:r>
              <a:rPr lang="en-GB" sz="1150" dirty="0">
                <a:latin typeface="Arial" panose="020B0604020202020204" pitchFamily="34" charset="0"/>
                <a:cs typeface="Arial" panose="020B0604020202020204" pitchFamily="34" charset="0"/>
              </a:rPr>
              <a:t>, </a:t>
            </a:r>
            <a:r>
              <a:rPr lang="en-GB" sz="1150" i="1" dirty="0">
                <a:latin typeface="Arial" panose="020B0604020202020204" pitchFamily="34" charset="0"/>
                <a:cs typeface="Arial" panose="020B0604020202020204" pitchFamily="34" charset="0"/>
              </a:rPr>
              <a:t>Y</a:t>
            </a:r>
            <a:r>
              <a:rPr lang="en-GB" sz="1150" dirty="0">
                <a:latin typeface="Arial" panose="020B0604020202020204" pitchFamily="34" charset="0"/>
                <a:cs typeface="Arial" panose="020B0604020202020204" pitchFamily="34" charset="0"/>
              </a:rPr>
              <a:t>) is increased to 5 or above; in column </a:t>
            </a:r>
            <a:r>
              <a:rPr lang="en-GB" sz="1150" i="1" dirty="0">
                <a:latin typeface="Arial" panose="020B0604020202020204" pitchFamily="34" charset="0"/>
                <a:cs typeface="Arial" panose="020B0604020202020204" pitchFamily="34" charset="0"/>
              </a:rPr>
              <a:t>Z</a:t>
            </a:r>
            <a:r>
              <a:rPr lang="en-GB" sz="1150" dirty="0">
                <a:latin typeface="Arial" panose="020B0604020202020204" pitchFamily="34" charset="0"/>
                <a:cs typeface="Arial" panose="020B0604020202020204" pitchFamily="34" charset="0"/>
              </a:rPr>
              <a:t> the best cells for player </a:t>
            </a:r>
            <a:r>
              <a:rPr lang="en-GB" sz="1150" i="1" dirty="0">
                <a:latin typeface="Arial" panose="020B0604020202020204" pitchFamily="34" charset="0"/>
                <a:cs typeface="Arial" panose="020B0604020202020204" pitchFamily="34" charset="0"/>
              </a:rPr>
              <a:t>C</a:t>
            </a:r>
            <a:r>
              <a:rPr lang="en-GB" sz="1150" dirty="0">
                <a:latin typeface="Arial" panose="020B0604020202020204" pitchFamily="34" charset="0"/>
                <a:cs typeface="Arial" panose="020B0604020202020204" pitchFamily="34" charset="0"/>
              </a:rPr>
              <a:t> are (</a:t>
            </a:r>
            <a:r>
              <a:rPr lang="en-GB" sz="1150" i="1" dirty="0">
                <a:latin typeface="Arial" panose="020B0604020202020204" pitchFamily="34" charset="0"/>
                <a:cs typeface="Arial" panose="020B0604020202020204" pitchFamily="34" charset="0"/>
              </a:rPr>
              <a:t>Q</a:t>
            </a:r>
            <a:r>
              <a:rPr lang="en-GB" sz="1150" dirty="0">
                <a:latin typeface="Arial" panose="020B0604020202020204" pitchFamily="34" charset="0"/>
                <a:cs typeface="Arial" panose="020B0604020202020204" pitchFamily="34" charset="0"/>
              </a:rPr>
              <a:t>, </a:t>
            </a:r>
            <a:r>
              <a:rPr lang="en-GB" sz="1150" i="1" dirty="0">
                <a:latin typeface="Arial" panose="020B0604020202020204" pitchFamily="34" charset="0"/>
                <a:cs typeface="Arial" panose="020B0604020202020204" pitchFamily="34" charset="0"/>
              </a:rPr>
              <a:t>Z</a:t>
            </a:r>
            <a:r>
              <a:rPr lang="en-GB" sz="1150" dirty="0">
                <a:latin typeface="Arial" panose="020B0604020202020204" pitchFamily="34" charset="0"/>
                <a:cs typeface="Arial" panose="020B0604020202020204" pitchFamily="34" charset="0"/>
              </a:rPr>
              <a:t>) and (</a:t>
            </a:r>
            <a:r>
              <a:rPr lang="en-GB" sz="1150" i="1" dirty="0">
                <a:latin typeface="Arial" panose="020B0604020202020204" pitchFamily="34" charset="0"/>
                <a:cs typeface="Arial" panose="020B0604020202020204" pitchFamily="34" charset="0"/>
              </a:rPr>
              <a:t>R</a:t>
            </a:r>
            <a:r>
              <a:rPr lang="en-GB" sz="1150" dirty="0">
                <a:latin typeface="Arial" panose="020B0604020202020204" pitchFamily="34" charset="0"/>
                <a:cs typeface="Arial" panose="020B0604020202020204" pitchFamily="34" charset="0"/>
              </a:rPr>
              <a:t>, </a:t>
            </a:r>
            <a:r>
              <a:rPr lang="en-GB" sz="1150" i="1" dirty="0">
                <a:latin typeface="Arial" panose="020B0604020202020204" pitchFamily="34" charset="0"/>
                <a:cs typeface="Arial" panose="020B0604020202020204" pitchFamily="34" charset="0"/>
              </a:rPr>
              <a:t>Z</a:t>
            </a:r>
            <a:r>
              <a:rPr lang="en-GB" sz="1150" dirty="0">
                <a:latin typeface="Arial" panose="020B0604020202020204" pitchFamily="34" charset="0"/>
                <a:cs typeface="Arial" panose="020B0604020202020204" pitchFamily="34" charset="0"/>
              </a:rPr>
              <a:t>)</a:t>
            </a:r>
          </a:p>
          <a:p>
            <a:r>
              <a:rPr lang="en-GB" sz="1150" dirty="0">
                <a:latin typeface="Arial" panose="020B0604020202020204" pitchFamily="34" charset="0"/>
                <a:cs typeface="Arial" panose="020B0604020202020204" pitchFamily="34" charset="0"/>
              </a:rPr>
              <a:t>In row </a:t>
            </a:r>
            <a:r>
              <a:rPr lang="en-GB" sz="1150" i="1" dirty="0">
                <a:latin typeface="Arial" panose="020B0604020202020204" pitchFamily="34" charset="0"/>
                <a:cs typeface="Arial" panose="020B0604020202020204" pitchFamily="34" charset="0"/>
              </a:rPr>
              <a:t>P</a:t>
            </a:r>
            <a:r>
              <a:rPr lang="en-GB" sz="1150" dirty="0">
                <a:latin typeface="Arial" panose="020B0604020202020204" pitchFamily="34" charset="0"/>
                <a:cs typeface="Arial" panose="020B0604020202020204" pitchFamily="34" charset="0"/>
              </a:rPr>
              <a:t> the best cell for player </a:t>
            </a:r>
            <a:r>
              <a:rPr lang="en-GB" sz="1150" i="1" dirty="0">
                <a:latin typeface="Arial" panose="020B0604020202020204" pitchFamily="34" charset="0"/>
                <a:cs typeface="Arial" panose="020B0604020202020204" pitchFamily="34" charset="0"/>
              </a:rPr>
              <a:t>B</a:t>
            </a:r>
            <a:r>
              <a:rPr lang="en-GB" sz="1150" dirty="0">
                <a:latin typeface="Arial" panose="020B0604020202020204" pitchFamily="34" charset="0"/>
                <a:cs typeface="Arial" panose="020B0604020202020204" pitchFamily="34" charset="0"/>
              </a:rPr>
              <a:t> (whose pay-offs are the negatives of the values in the zero-sum table) is (</a:t>
            </a:r>
            <a:r>
              <a:rPr lang="en-GB" sz="1150" i="1" dirty="0">
                <a:latin typeface="Arial" panose="020B0604020202020204" pitchFamily="34" charset="0"/>
                <a:cs typeface="Arial" panose="020B0604020202020204" pitchFamily="34" charset="0"/>
              </a:rPr>
              <a:t>P</a:t>
            </a:r>
            <a:r>
              <a:rPr lang="en-GB" sz="1150" dirty="0">
                <a:latin typeface="Arial" panose="020B0604020202020204" pitchFamily="34" charset="0"/>
                <a:cs typeface="Arial" panose="020B0604020202020204" pitchFamily="34" charset="0"/>
              </a:rPr>
              <a:t>, </a:t>
            </a:r>
            <a:r>
              <a:rPr lang="en-GB" sz="1150" i="1" dirty="0">
                <a:latin typeface="Arial" panose="020B0604020202020204" pitchFamily="34" charset="0"/>
                <a:cs typeface="Arial" panose="020B0604020202020204" pitchFamily="34" charset="0"/>
              </a:rPr>
              <a:t>Z</a:t>
            </a:r>
            <a:r>
              <a:rPr lang="en-GB" sz="1150" dirty="0">
                <a:latin typeface="Arial" panose="020B0604020202020204" pitchFamily="34" charset="0"/>
                <a:cs typeface="Arial" panose="020B0604020202020204" pitchFamily="34" charset="0"/>
              </a:rPr>
              <a:t>); in row </a:t>
            </a:r>
            <a:r>
              <a:rPr lang="en-GB" sz="1150" i="1" dirty="0">
                <a:latin typeface="Arial" panose="020B0604020202020204" pitchFamily="34" charset="0"/>
                <a:cs typeface="Arial" panose="020B0604020202020204" pitchFamily="34" charset="0"/>
              </a:rPr>
              <a:t>Q</a:t>
            </a:r>
            <a:r>
              <a:rPr lang="en-GB" sz="1150" dirty="0">
                <a:latin typeface="Arial" panose="020B0604020202020204" pitchFamily="34" charset="0"/>
                <a:cs typeface="Arial" panose="020B0604020202020204" pitchFamily="34" charset="0"/>
              </a:rPr>
              <a:t> the best cell for player </a:t>
            </a:r>
            <a:r>
              <a:rPr lang="en-GB" sz="1150" i="1" dirty="0">
                <a:latin typeface="Arial" panose="020B0604020202020204" pitchFamily="34" charset="0"/>
                <a:cs typeface="Arial" panose="020B0604020202020204" pitchFamily="34" charset="0"/>
              </a:rPr>
              <a:t>B</a:t>
            </a:r>
            <a:r>
              <a:rPr lang="en-GB" sz="1150" dirty="0">
                <a:latin typeface="Arial" panose="020B0604020202020204" pitchFamily="34" charset="0"/>
                <a:cs typeface="Arial" panose="020B0604020202020204" pitchFamily="34" charset="0"/>
              </a:rPr>
              <a:t> is (</a:t>
            </a:r>
            <a:r>
              <a:rPr lang="en-GB" sz="1150" i="1" dirty="0">
                <a:latin typeface="Arial" panose="020B0604020202020204" pitchFamily="34" charset="0"/>
                <a:cs typeface="Arial" panose="020B0604020202020204" pitchFamily="34" charset="0"/>
              </a:rPr>
              <a:t>Q</a:t>
            </a:r>
            <a:r>
              <a:rPr lang="en-GB" sz="1150" dirty="0">
                <a:latin typeface="Arial" panose="020B0604020202020204" pitchFamily="34" charset="0"/>
                <a:cs typeface="Arial" panose="020B0604020202020204" pitchFamily="34" charset="0"/>
              </a:rPr>
              <a:t>, </a:t>
            </a:r>
            <a:r>
              <a:rPr lang="en-GB" sz="1150" i="1" dirty="0">
                <a:latin typeface="Arial" panose="020B0604020202020204" pitchFamily="34" charset="0"/>
                <a:cs typeface="Arial" panose="020B0604020202020204" pitchFamily="34" charset="0"/>
              </a:rPr>
              <a:t>Y</a:t>
            </a:r>
            <a:r>
              <a:rPr lang="en-GB" sz="1150" dirty="0">
                <a:latin typeface="Arial" panose="020B0604020202020204" pitchFamily="34" charset="0"/>
                <a:cs typeface="Arial" panose="020B0604020202020204" pitchFamily="34" charset="0"/>
              </a:rPr>
              <a:t>); in row </a:t>
            </a:r>
            <a:r>
              <a:rPr lang="en-GB" sz="1150" i="1" dirty="0">
                <a:latin typeface="Arial" panose="020B0604020202020204" pitchFamily="34" charset="0"/>
                <a:cs typeface="Arial" panose="020B0604020202020204" pitchFamily="34" charset="0"/>
              </a:rPr>
              <a:t>R</a:t>
            </a:r>
            <a:r>
              <a:rPr lang="en-GB" sz="1150" dirty="0">
                <a:latin typeface="Arial" panose="020B0604020202020204" pitchFamily="34" charset="0"/>
                <a:cs typeface="Arial" panose="020B0604020202020204" pitchFamily="34" charset="0"/>
              </a:rPr>
              <a:t> the best cell for player </a:t>
            </a:r>
            <a:r>
              <a:rPr lang="en-GB" sz="1150" i="1" dirty="0">
                <a:latin typeface="Arial" panose="020B0604020202020204" pitchFamily="34" charset="0"/>
                <a:cs typeface="Arial" panose="020B0604020202020204" pitchFamily="34" charset="0"/>
              </a:rPr>
              <a:t>B</a:t>
            </a:r>
            <a:r>
              <a:rPr lang="en-GB" sz="1150" dirty="0">
                <a:latin typeface="Arial" panose="020B0604020202020204" pitchFamily="34" charset="0"/>
                <a:cs typeface="Arial" panose="020B0604020202020204" pitchFamily="34" charset="0"/>
              </a:rPr>
              <a:t> is (</a:t>
            </a:r>
            <a:r>
              <a:rPr lang="en-GB" sz="1150" i="1" dirty="0">
                <a:latin typeface="Arial" panose="020B0604020202020204" pitchFamily="34" charset="0"/>
                <a:cs typeface="Arial" panose="020B0604020202020204" pitchFamily="34" charset="0"/>
              </a:rPr>
              <a:t>R</a:t>
            </a:r>
            <a:r>
              <a:rPr lang="en-GB" sz="1150" dirty="0">
                <a:latin typeface="Arial" panose="020B0604020202020204" pitchFamily="34" charset="0"/>
                <a:cs typeface="Arial" panose="020B0604020202020204" pitchFamily="34" charset="0"/>
              </a:rPr>
              <a:t>, </a:t>
            </a:r>
            <a:r>
              <a:rPr lang="en-GB" sz="1150" i="1" dirty="0">
                <a:latin typeface="Arial" panose="020B0604020202020204" pitchFamily="34" charset="0"/>
                <a:cs typeface="Arial" panose="020B0604020202020204" pitchFamily="34" charset="0"/>
              </a:rPr>
              <a:t>Z</a:t>
            </a:r>
            <a:r>
              <a:rPr lang="en-GB" sz="1150" dirty="0">
                <a:latin typeface="Arial" panose="020B0604020202020204" pitchFamily="34" charset="0"/>
                <a:cs typeface="Arial" panose="020B0604020202020204" pitchFamily="34" charset="0"/>
              </a:rPr>
              <a:t>), unless the value in cell (</a:t>
            </a:r>
            <a:r>
              <a:rPr lang="en-GB" sz="1150" i="1" dirty="0">
                <a:latin typeface="Arial" panose="020B0604020202020204" pitchFamily="34" charset="0"/>
                <a:cs typeface="Arial" panose="020B0604020202020204" pitchFamily="34" charset="0"/>
              </a:rPr>
              <a:t>R</a:t>
            </a:r>
            <a:r>
              <a:rPr lang="en-GB" sz="1150" dirty="0">
                <a:latin typeface="Arial" panose="020B0604020202020204" pitchFamily="34" charset="0"/>
                <a:cs typeface="Arial" panose="020B0604020202020204" pitchFamily="34" charset="0"/>
              </a:rPr>
              <a:t>, </a:t>
            </a:r>
            <a:r>
              <a:rPr lang="en-GB" sz="1150" i="1" dirty="0">
                <a:latin typeface="Arial" panose="020B0604020202020204" pitchFamily="34" charset="0"/>
                <a:cs typeface="Arial" panose="020B0604020202020204" pitchFamily="34" charset="0"/>
              </a:rPr>
              <a:t>Y</a:t>
            </a:r>
            <a:r>
              <a:rPr lang="en-GB" sz="1150" dirty="0">
                <a:latin typeface="Arial" panose="020B0604020202020204" pitchFamily="34" charset="0"/>
                <a:cs typeface="Arial" panose="020B0604020202020204" pitchFamily="34" charset="0"/>
              </a:rPr>
              <a:t>) is increased to exactly 2 when (</a:t>
            </a:r>
            <a:r>
              <a:rPr lang="en-GB" sz="1150" i="1" dirty="0">
                <a:latin typeface="Arial" panose="020B0604020202020204" pitchFamily="34" charset="0"/>
                <a:cs typeface="Arial" panose="020B0604020202020204" pitchFamily="34" charset="0"/>
              </a:rPr>
              <a:t>R</a:t>
            </a:r>
            <a:r>
              <a:rPr lang="en-GB" sz="1150" dirty="0">
                <a:latin typeface="Arial" panose="020B0604020202020204" pitchFamily="34" charset="0"/>
                <a:cs typeface="Arial" panose="020B0604020202020204" pitchFamily="34" charset="0"/>
              </a:rPr>
              <a:t>, </a:t>
            </a:r>
            <a:r>
              <a:rPr lang="en-GB" sz="1150" i="1" dirty="0">
                <a:latin typeface="Arial" panose="020B0604020202020204" pitchFamily="34" charset="0"/>
                <a:cs typeface="Arial" panose="020B0604020202020204" pitchFamily="34" charset="0"/>
              </a:rPr>
              <a:t>Y</a:t>
            </a:r>
            <a:r>
              <a:rPr lang="en-GB" sz="1150" dirty="0">
                <a:latin typeface="Arial" panose="020B0604020202020204" pitchFamily="34" charset="0"/>
                <a:cs typeface="Arial" panose="020B0604020202020204" pitchFamily="34" charset="0"/>
              </a:rPr>
              <a:t>) is also a best cell.</a:t>
            </a:r>
          </a:p>
          <a:p>
            <a:r>
              <a:rPr lang="en-GB" sz="1150" dirty="0">
                <a:latin typeface="Arial" panose="020B0604020202020204" pitchFamily="34" charset="0"/>
                <a:cs typeface="Arial" panose="020B0604020202020204" pitchFamily="34" charset="0"/>
              </a:rPr>
              <a:t>The only cell in both lists is (</a:t>
            </a:r>
            <a:r>
              <a:rPr lang="en-GB" sz="1150" i="1" dirty="0">
                <a:latin typeface="Arial" panose="020B0604020202020204" pitchFamily="34" charset="0"/>
                <a:cs typeface="Arial" panose="020B0604020202020204" pitchFamily="34" charset="0"/>
              </a:rPr>
              <a:t>R</a:t>
            </a:r>
            <a:r>
              <a:rPr lang="en-GB" sz="1150" dirty="0">
                <a:latin typeface="Arial" panose="020B0604020202020204" pitchFamily="34" charset="0"/>
                <a:cs typeface="Arial" panose="020B0604020202020204" pitchFamily="34" charset="0"/>
              </a:rPr>
              <a:t>, </a:t>
            </a:r>
            <a:r>
              <a:rPr lang="en-GB" sz="1150" i="1" dirty="0">
                <a:latin typeface="Arial" panose="020B0604020202020204" pitchFamily="34" charset="0"/>
                <a:cs typeface="Arial" panose="020B0604020202020204" pitchFamily="34" charset="0"/>
              </a:rPr>
              <a:t>Z</a:t>
            </a:r>
            <a:r>
              <a:rPr lang="en-GB" sz="1150" dirty="0">
                <a:latin typeface="Arial" panose="020B0604020202020204" pitchFamily="34" charset="0"/>
                <a:cs typeface="Arial" panose="020B0604020202020204" pitchFamily="34" charset="0"/>
              </a:rPr>
              <a:t>), so this is a Nash equilibrium.</a:t>
            </a:r>
          </a:p>
          <a:p>
            <a:r>
              <a:rPr lang="en-GB" sz="1150" dirty="0">
                <a:latin typeface="Arial" panose="020B0604020202020204" pitchFamily="34" charset="0"/>
                <a:cs typeface="Arial" panose="020B0604020202020204" pitchFamily="34" charset="0"/>
              </a:rPr>
              <a:t>If player </a:t>
            </a:r>
            <a:r>
              <a:rPr lang="en-GB" sz="1150" i="1" dirty="0">
                <a:latin typeface="Arial" panose="020B0604020202020204" pitchFamily="34" charset="0"/>
                <a:cs typeface="Arial" panose="020B0604020202020204" pitchFamily="34" charset="0"/>
              </a:rPr>
              <a:t>A</a:t>
            </a:r>
            <a:r>
              <a:rPr lang="en-GB" sz="1150" dirty="0">
                <a:latin typeface="Arial" panose="020B0604020202020204" pitchFamily="34" charset="0"/>
                <a:cs typeface="Arial" panose="020B0604020202020204" pitchFamily="34" charset="0"/>
              </a:rPr>
              <a:t> sticks with row </a:t>
            </a:r>
            <a:r>
              <a:rPr lang="en-GB" sz="1150" i="1" dirty="0">
                <a:latin typeface="Arial" panose="020B0604020202020204" pitchFamily="34" charset="0"/>
                <a:cs typeface="Arial" panose="020B0604020202020204" pitchFamily="34" charset="0"/>
              </a:rPr>
              <a:t>R</a:t>
            </a:r>
            <a:r>
              <a:rPr lang="en-GB" sz="1150" dirty="0">
                <a:latin typeface="Arial" panose="020B0604020202020204" pitchFamily="34" charset="0"/>
                <a:cs typeface="Arial" panose="020B0604020202020204" pitchFamily="34" charset="0"/>
              </a:rPr>
              <a:t> then player </a:t>
            </a:r>
            <a:r>
              <a:rPr lang="en-GB" sz="1150" i="1" dirty="0">
                <a:latin typeface="Arial" panose="020B0604020202020204" pitchFamily="34" charset="0"/>
                <a:cs typeface="Arial" panose="020B0604020202020204" pitchFamily="34" charset="0"/>
              </a:rPr>
              <a:t>B</a:t>
            </a:r>
            <a:r>
              <a:rPr lang="en-GB" sz="1150" dirty="0">
                <a:latin typeface="Arial" panose="020B0604020202020204" pitchFamily="34" charset="0"/>
                <a:cs typeface="Arial" panose="020B0604020202020204" pitchFamily="34" charset="0"/>
              </a:rPr>
              <a:t> would not gain by changing from column </a:t>
            </a:r>
            <a:r>
              <a:rPr lang="en-GB" sz="1150" i="1" dirty="0">
                <a:latin typeface="Arial" panose="020B0604020202020204" pitchFamily="34" charset="0"/>
                <a:cs typeface="Arial" panose="020B0604020202020204" pitchFamily="34" charset="0"/>
              </a:rPr>
              <a:t>Z.</a:t>
            </a:r>
            <a:endParaRPr lang="en-GB" sz="1150" dirty="0">
              <a:latin typeface="Arial" panose="020B0604020202020204" pitchFamily="34" charset="0"/>
              <a:cs typeface="Arial" panose="020B0604020202020204" pitchFamily="34" charset="0"/>
            </a:endParaRPr>
          </a:p>
          <a:p>
            <a:r>
              <a:rPr lang="en-GB" sz="1150" dirty="0">
                <a:latin typeface="Arial" panose="020B0604020202020204" pitchFamily="34" charset="0"/>
                <a:cs typeface="Arial" panose="020B0604020202020204" pitchFamily="34" charset="0"/>
              </a:rPr>
              <a:t>If player </a:t>
            </a:r>
            <a:r>
              <a:rPr lang="en-GB" sz="1150" i="1" dirty="0">
                <a:latin typeface="Arial" panose="020B0604020202020204" pitchFamily="34" charset="0"/>
                <a:cs typeface="Arial" panose="020B0604020202020204" pitchFamily="34" charset="0"/>
              </a:rPr>
              <a:t>B</a:t>
            </a:r>
            <a:r>
              <a:rPr lang="en-GB" sz="1150" dirty="0">
                <a:latin typeface="Arial" panose="020B0604020202020204" pitchFamily="34" charset="0"/>
                <a:cs typeface="Arial" panose="020B0604020202020204" pitchFamily="34" charset="0"/>
              </a:rPr>
              <a:t> sticks with column </a:t>
            </a:r>
            <a:r>
              <a:rPr lang="en-GB" sz="1150" i="1" dirty="0">
                <a:latin typeface="Arial" panose="020B0604020202020204" pitchFamily="34" charset="0"/>
                <a:cs typeface="Arial" panose="020B0604020202020204" pitchFamily="34" charset="0"/>
              </a:rPr>
              <a:t>Z</a:t>
            </a:r>
            <a:r>
              <a:rPr lang="en-GB" sz="1150" dirty="0">
                <a:latin typeface="Arial" panose="020B0604020202020204" pitchFamily="34" charset="0"/>
                <a:cs typeface="Arial" panose="020B0604020202020204" pitchFamily="34" charset="0"/>
              </a:rPr>
              <a:t> then player </a:t>
            </a:r>
            <a:r>
              <a:rPr lang="en-GB" sz="1150" i="1" dirty="0">
                <a:latin typeface="Arial" panose="020B0604020202020204" pitchFamily="34" charset="0"/>
                <a:cs typeface="Arial" panose="020B0604020202020204" pitchFamily="34" charset="0"/>
              </a:rPr>
              <a:t>A</a:t>
            </a:r>
            <a:r>
              <a:rPr lang="en-GB" sz="1150" dirty="0">
                <a:latin typeface="Arial" panose="020B0604020202020204" pitchFamily="34" charset="0"/>
                <a:cs typeface="Arial" panose="020B0604020202020204" pitchFamily="34" charset="0"/>
              </a:rPr>
              <a:t> would not gain by changing from row </a:t>
            </a:r>
            <a:r>
              <a:rPr lang="en-GB" sz="1150" i="1" dirty="0">
                <a:latin typeface="Arial" panose="020B0604020202020204" pitchFamily="34" charset="0"/>
                <a:cs typeface="Arial" panose="020B0604020202020204" pitchFamily="34" charset="0"/>
              </a:rPr>
              <a:t>R.</a:t>
            </a:r>
            <a:endParaRPr lang="en-GB" sz="115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23941" y="4077072"/>
            <a:ext cx="6719087" cy="1408101"/>
          </a:xfrm>
          <a:prstGeom prst="rect">
            <a:avLst/>
          </a:prstGeom>
        </p:spPr>
      </p:pic>
      <p:sp>
        <p:nvSpPr>
          <p:cNvPr id="9" name="Rounded Rectangle 8"/>
          <p:cNvSpPr/>
          <p:nvPr/>
        </p:nvSpPr>
        <p:spPr>
          <a:xfrm>
            <a:off x="6948264" y="4239902"/>
            <a:ext cx="2016224" cy="115444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1 mark AO1 for carrying out a routine procedure, 1 mark AO2 for using mathematical language correctly and 1 mark AO2 for explaining </a:t>
            </a:r>
            <a:r>
              <a:rPr lang="en-GB" sz="1100" dirty="0" smtClean="0">
                <a:latin typeface="Arial" panose="020B0604020202020204" pitchFamily="34" charset="0"/>
                <a:cs typeface="Arial" panose="020B0604020202020204" pitchFamily="34" charset="0"/>
              </a:rPr>
              <a:t>reasoning.</a:t>
            </a:r>
            <a:endParaRPr lang="en-GB" sz="11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755576" y="332656"/>
            <a:ext cx="7019925" cy="552450"/>
          </a:xfrm>
          <a:prstGeom prst="rect">
            <a:avLst/>
          </a:prstGeom>
        </p:spPr>
      </p:pic>
    </p:spTree>
    <p:extLst>
      <p:ext uri="{BB962C8B-B14F-4D97-AF65-F5344CB8AC3E}">
        <p14:creationId xmlns:p14="http://schemas.microsoft.com/office/powerpoint/2010/main" val="183336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flipH="1">
            <a:off x="6300192" y="1484784"/>
            <a:ext cx="1944216" cy="228095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dirty="0">
                <a:latin typeface="Arial" panose="020B0604020202020204" pitchFamily="34" charset="0"/>
                <a:cs typeface="Arial" panose="020B0604020202020204" pitchFamily="34" charset="0"/>
              </a:rPr>
              <a:t>This question tests topics from 7.07 that are </a:t>
            </a:r>
            <a:r>
              <a:rPr lang="en-GB" dirty="0" smtClean="0">
                <a:latin typeface="Arial" panose="020B0604020202020204" pitchFamily="34" charset="0"/>
                <a:cs typeface="Arial" panose="020B0604020202020204" pitchFamily="34" charset="0"/>
              </a:rPr>
              <a:t>A Level </a:t>
            </a:r>
            <a:r>
              <a:rPr lang="en-GB" dirty="0">
                <a:latin typeface="Arial" panose="020B0604020202020204" pitchFamily="34" charset="0"/>
                <a:cs typeface="Arial" panose="020B0604020202020204" pitchFamily="34" charset="0"/>
              </a:rPr>
              <a:t>material. Topic 7.06 is not explicitly tested in this paper.</a:t>
            </a:r>
          </a:p>
        </p:txBody>
      </p:sp>
      <p:pic>
        <p:nvPicPr>
          <p:cNvPr id="2" name="Picture 1"/>
          <p:cNvPicPr>
            <a:picLocks noChangeAspect="1"/>
          </p:cNvPicPr>
          <p:nvPr/>
        </p:nvPicPr>
        <p:blipFill>
          <a:blip r:embed="rId3"/>
          <a:stretch>
            <a:fillRect/>
          </a:stretch>
        </p:blipFill>
        <p:spPr>
          <a:xfrm>
            <a:off x="1553456" y="188640"/>
            <a:ext cx="4242680" cy="5751822"/>
          </a:xfrm>
          <a:prstGeom prst="rect">
            <a:avLst/>
          </a:prstGeom>
        </p:spPr>
      </p:pic>
    </p:spTree>
    <p:extLst>
      <p:ext uri="{BB962C8B-B14F-4D97-AF65-F5344CB8AC3E}">
        <p14:creationId xmlns:p14="http://schemas.microsoft.com/office/powerpoint/2010/main" val="227250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495689" y="2780928"/>
            <a:ext cx="3426829" cy="87213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‘Show </a:t>
            </a:r>
            <a:r>
              <a:rPr lang="en-GB" sz="1100" dirty="0">
                <a:latin typeface="Arial" panose="020B0604020202020204" pitchFamily="34" charset="0"/>
                <a:cs typeface="Arial" panose="020B0604020202020204" pitchFamily="34" charset="0"/>
              </a:rPr>
              <a:t>how </a:t>
            </a:r>
            <a:r>
              <a:rPr lang="en-GB" sz="1100" dirty="0" smtClean="0">
                <a:latin typeface="Arial" panose="020B0604020202020204" pitchFamily="34" charset="0"/>
                <a:cs typeface="Arial" panose="020B0604020202020204" pitchFamily="34" charset="0"/>
              </a:rPr>
              <a:t>…’  involves </a:t>
            </a:r>
            <a:r>
              <a:rPr lang="en-GB" sz="1100" dirty="0">
                <a:latin typeface="Arial" panose="020B0604020202020204" pitchFamily="34" charset="0"/>
                <a:cs typeface="Arial" panose="020B0604020202020204" pitchFamily="34" charset="0"/>
              </a:rPr>
              <a:t>identifying the constraint on the red tulips and expressing it algebraically and then simplifying the coefficients to match one of the rows in the given </a:t>
            </a:r>
            <a:r>
              <a:rPr lang="en-GB" sz="1100" dirty="0" smtClean="0">
                <a:latin typeface="Arial" panose="020B0604020202020204" pitchFamily="34" charset="0"/>
                <a:cs typeface="Arial" panose="020B0604020202020204" pitchFamily="34" charset="0"/>
              </a:rPr>
              <a:t>tableau.</a:t>
            </a:r>
            <a:endParaRPr lang="en-GB" sz="11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456444" y="119115"/>
            <a:ext cx="5015656" cy="3217469"/>
          </a:xfrm>
          <a:prstGeom prst="rect">
            <a:avLst/>
          </a:prstGeom>
        </p:spPr>
      </p:pic>
      <p:grpSp>
        <p:nvGrpSpPr>
          <p:cNvPr id="10" name="Group 9"/>
          <p:cNvGrpSpPr/>
          <p:nvPr/>
        </p:nvGrpSpPr>
        <p:grpSpPr>
          <a:xfrm>
            <a:off x="5220072" y="305753"/>
            <a:ext cx="3096344" cy="1117284"/>
            <a:chOff x="3563888" y="188640"/>
            <a:chExt cx="3096344" cy="1117284"/>
          </a:xfrm>
        </p:grpSpPr>
        <p:sp>
          <p:nvSpPr>
            <p:cNvPr id="5" name="Rounded Rectangle 4"/>
            <p:cNvSpPr/>
            <p:nvPr/>
          </p:nvSpPr>
          <p:spPr>
            <a:xfrm>
              <a:off x="4644008" y="188640"/>
              <a:ext cx="2016224" cy="11172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number of red tulips to be at most 50 more than the number of white </a:t>
              </a:r>
              <a:r>
                <a:rPr lang="en-GB" sz="1100"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This gives the constraint on the number of red </a:t>
              </a:r>
              <a:r>
                <a:rPr lang="en-GB" sz="1100" dirty="0" smtClean="0">
                  <a:latin typeface="Arial" panose="020B0604020202020204" pitchFamily="34" charset="0"/>
                  <a:cs typeface="Arial" panose="020B0604020202020204" pitchFamily="34" charset="0"/>
                </a:rPr>
                <a:t>tulips.</a:t>
              </a:r>
              <a:endParaRPr lang="en-GB" sz="1100" dirty="0">
                <a:latin typeface="Arial" panose="020B0604020202020204" pitchFamily="34" charset="0"/>
                <a:cs typeface="Arial" panose="020B0604020202020204" pitchFamily="34" charset="0"/>
              </a:endParaRPr>
            </a:p>
          </p:txBody>
        </p:sp>
        <p:cxnSp>
          <p:nvCxnSpPr>
            <p:cNvPr id="7" name="Straight Arrow Connector 6"/>
            <p:cNvCxnSpPr>
              <a:stCxn id="5" idx="1"/>
            </p:cNvCxnSpPr>
            <p:nvPr/>
          </p:nvCxnSpPr>
          <p:spPr>
            <a:xfrm flipH="1">
              <a:off x="3563888" y="747282"/>
              <a:ext cx="1080120" cy="405915"/>
            </a:xfrm>
            <a:prstGeom prst="straightConnector1">
              <a:avLst/>
            </a:prstGeom>
            <a:ln w="28575">
              <a:solidFill>
                <a:srgbClr val="F69240"/>
              </a:solidFill>
              <a:tailEnd type="arrow"/>
            </a:ln>
          </p:spPr>
          <p:style>
            <a:lnRef idx="1">
              <a:schemeClr val="accent6"/>
            </a:lnRef>
            <a:fillRef idx="2">
              <a:schemeClr val="accent6"/>
            </a:fillRef>
            <a:effectRef idx="1">
              <a:schemeClr val="accent6"/>
            </a:effectRef>
            <a:fontRef idx="minor">
              <a:schemeClr val="dk1"/>
            </a:fontRef>
          </p:style>
        </p:cxnSp>
      </p:grpSp>
      <p:pic>
        <p:nvPicPr>
          <p:cNvPr id="11" name="Picture 10"/>
          <p:cNvPicPr>
            <a:picLocks noChangeAspect="1"/>
          </p:cNvPicPr>
          <p:nvPr/>
        </p:nvPicPr>
        <p:blipFill>
          <a:blip r:embed="rId4"/>
          <a:stretch>
            <a:fillRect/>
          </a:stretch>
        </p:blipFill>
        <p:spPr>
          <a:xfrm>
            <a:off x="179512" y="4065772"/>
            <a:ext cx="7370216" cy="1257406"/>
          </a:xfrm>
          <a:prstGeom prst="rect">
            <a:avLst/>
          </a:prstGeom>
        </p:spPr>
      </p:pic>
      <p:sp>
        <p:nvSpPr>
          <p:cNvPr id="6" name="Rounded Rectangle 5"/>
          <p:cNvSpPr/>
          <p:nvPr/>
        </p:nvSpPr>
        <p:spPr>
          <a:xfrm>
            <a:off x="6300192" y="4810959"/>
            <a:ext cx="2016224" cy="1066313"/>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1 mark AO3 for translating a situation in </a:t>
            </a:r>
            <a:r>
              <a:rPr lang="en-GB" sz="1100" dirty="0" smtClean="0">
                <a:latin typeface="Arial" panose="020B0604020202020204" pitchFamily="34" charset="0"/>
                <a:cs typeface="Arial" panose="020B0604020202020204" pitchFamily="34" charset="0"/>
              </a:rPr>
              <a:t>context into </a:t>
            </a:r>
            <a:r>
              <a:rPr lang="en-GB" sz="1100" dirty="0">
                <a:latin typeface="Arial" panose="020B0604020202020204" pitchFamily="34" charset="0"/>
                <a:cs typeface="Arial" panose="020B0604020202020204" pitchFamily="34" charset="0"/>
              </a:rPr>
              <a:t>a mathematical model and 2 marks AO1 for carrying out routine </a:t>
            </a:r>
            <a:r>
              <a:rPr lang="en-GB" sz="1100" dirty="0" smtClean="0">
                <a:latin typeface="Arial" panose="020B0604020202020204" pitchFamily="34" charset="0"/>
                <a:cs typeface="Arial" panose="020B0604020202020204" pitchFamily="34" charset="0"/>
              </a:rPr>
              <a:t>procedures.</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845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79512" y="3356992"/>
            <a:ext cx="7921288" cy="367482"/>
          </a:xfrm>
          <a:prstGeom prst="rect">
            <a:avLst/>
          </a:prstGeom>
        </p:spPr>
      </p:pic>
      <p:sp>
        <p:nvSpPr>
          <p:cNvPr id="5" name="Rounded Rectangle 4"/>
          <p:cNvSpPr/>
          <p:nvPr/>
        </p:nvSpPr>
        <p:spPr>
          <a:xfrm>
            <a:off x="6694507" y="3667261"/>
            <a:ext cx="2016224" cy="54443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1 mark AO1 for carrying out a routine </a:t>
            </a:r>
            <a:r>
              <a:rPr lang="en-GB" sz="1100" dirty="0" smtClean="0">
                <a:latin typeface="Arial" panose="020B0604020202020204" pitchFamily="34" charset="0"/>
                <a:cs typeface="Arial" panose="020B0604020202020204" pitchFamily="34" charset="0"/>
              </a:rPr>
              <a:t>procedure.</a:t>
            </a:r>
            <a:endParaRPr lang="en-GB" sz="11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395536" y="678422"/>
            <a:ext cx="6591448" cy="1742466"/>
          </a:xfrm>
          <a:prstGeom prst="rect">
            <a:avLst/>
          </a:prstGeom>
        </p:spPr>
      </p:pic>
      <p:sp>
        <p:nvSpPr>
          <p:cNvPr id="4" name="Rounded Rectangle 3"/>
          <p:cNvSpPr/>
          <p:nvPr/>
        </p:nvSpPr>
        <p:spPr>
          <a:xfrm>
            <a:off x="6804253" y="1238639"/>
            <a:ext cx="1796732" cy="622031"/>
          </a:xfrm>
          <a:prstGeom prst="roundRect">
            <a:avLst>
              <a:gd name="adj" fmla="val 11233"/>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Candidates </a:t>
            </a:r>
            <a:r>
              <a:rPr lang="en-GB" sz="1100" dirty="0">
                <a:latin typeface="Arial" panose="020B0604020202020204" pitchFamily="34" charset="0"/>
                <a:cs typeface="Arial" panose="020B0604020202020204" pitchFamily="34" charset="0"/>
              </a:rPr>
              <a:t>need to be familiar with carrying out pivot </a:t>
            </a:r>
            <a:r>
              <a:rPr lang="en-GB" sz="1100" dirty="0" smtClean="0">
                <a:latin typeface="Arial" panose="020B0604020202020204" pitchFamily="34" charset="0"/>
                <a:cs typeface="Arial" panose="020B0604020202020204" pitchFamily="34" charset="0"/>
              </a:rPr>
              <a:t>operations.</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433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08757-unit-y544-discrete-mathematics-sample-assessment-material.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11112" t="15350" r="21644" b="5900"/>
          <a:stretch/>
        </p:blipFill>
        <p:spPr>
          <a:xfrm>
            <a:off x="755576" y="260648"/>
            <a:ext cx="6912768" cy="5595802"/>
          </a:xfrm>
          <a:prstGeom prst="rect">
            <a:avLst/>
          </a:prstGeom>
        </p:spPr>
      </p:pic>
      <p:sp>
        <p:nvSpPr>
          <p:cNvPr id="3" name="Rounded Rectangle 2"/>
          <p:cNvSpPr/>
          <p:nvPr/>
        </p:nvSpPr>
        <p:spPr>
          <a:xfrm>
            <a:off x="7236296" y="1268760"/>
            <a:ext cx="1800200" cy="331236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dirty="0">
                <a:latin typeface="Arial" panose="020B0604020202020204" pitchFamily="34" charset="0"/>
                <a:cs typeface="Arial" panose="020B0604020202020204" pitchFamily="34" charset="0"/>
              </a:rPr>
              <a:t>This question starts with topics from 7.02 and 7.04 that could be tested on the AS paper and then develops into </a:t>
            </a:r>
            <a:r>
              <a:rPr lang="en-GB" dirty="0" smtClean="0">
                <a:latin typeface="Arial" panose="020B0604020202020204" pitchFamily="34" charset="0"/>
                <a:cs typeface="Arial" panose="020B0604020202020204" pitchFamily="34" charset="0"/>
              </a:rPr>
              <a:t>A Level </a:t>
            </a:r>
            <a:r>
              <a:rPr lang="en-GB" dirty="0">
                <a:latin typeface="Arial" panose="020B0604020202020204" pitchFamily="34" charset="0"/>
                <a:cs typeface="Arial" panose="020B0604020202020204" pitchFamily="34" charset="0"/>
              </a:rPr>
              <a:t>material.</a:t>
            </a:r>
          </a:p>
          <a:p>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261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3529" y="299435"/>
            <a:ext cx="6696744" cy="2205136"/>
          </a:xfrm>
          <a:prstGeom prst="rect">
            <a:avLst/>
          </a:prstGeom>
        </p:spPr>
      </p:pic>
      <p:sp>
        <p:nvSpPr>
          <p:cNvPr id="13" name="Rounded Rectangle 12"/>
          <p:cNvSpPr/>
          <p:nvPr/>
        </p:nvSpPr>
        <p:spPr>
          <a:xfrm>
            <a:off x="6821724" y="737261"/>
            <a:ext cx="2016224" cy="7857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Candidates </a:t>
            </a:r>
            <a:r>
              <a:rPr lang="en-GB" sz="1100" dirty="0">
                <a:latin typeface="Arial" panose="020B0604020202020204" pitchFamily="34" charset="0"/>
                <a:cs typeface="Arial" panose="020B0604020202020204" pitchFamily="34" charset="0"/>
              </a:rPr>
              <a:t>need to show that  they are familiar with carrying out pivot </a:t>
            </a:r>
            <a:r>
              <a:rPr lang="en-GB" sz="1100" dirty="0" smtClean="0">
                <a:latin typeface="Arial" panose="020B0604020202020204" pitchFamily="34" charset="0"/>
                <a:cs typeface="Arial" panose="020B0604020202020204" pitchFamily="34" charset="0"/>
              </a:rPr>
              <a:t>operations.</a:t>
            </a:r>
            <a:endParaRPr lang="en-GB" sz="11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533798" y="3353840"/>
            <a:ext cx="7921288" cy="367482"/>
          </a:xfrm>
          <a:prstGeom prst="rect">
            <a:avLst/>
          </a:prstGeom>
        </p:spPr>
      </p:pic>
      <p:pic>
        <p:nvPicPr>
          <p:cNvPr id="5" name="Picture 4"/>
          <p:cNvPicPr>
            <a:picLocks noChangeAspect="1"/>
          </p:cNvPicPr>
          <p:nvPr/>
        </p:nvPicPr>
        <p:blipFill>
          <a:blip r:embed="rId5"/>
          <a:stretch>
            <a:fillRect/>
          </a:stretch>
        </p:blipFill>
        <p:spPr>
          <a:xfrm>
            <a:off x="533799" y="4389195"/>
            <a:ext cx="6702498" cy="572537"/>
          </a:xfrm>
          <a:prstGeom prst="rect">
            <a:avLst/>
          </a:prstGeom>
        </p:spPr>
      </p:pic>
      <p:sp>
        <p:nvSpPr>
          <p:cNvPr id="10" name="Rounded Rectangle 9"/>
          <p:cNvSpPr/>
          <p:nvPr/>
        </p:nvSpPr>
        <p:spPr>
          <a:xfrm>
            <a:off x="6732240" y="4510473"/>
            <a:ext cx="2016224" cy="573357"/>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1 mark AO1 for carrying out a routine </a:t>
            </a:r>
            <a:r>
              <a:rPr lang="en-GB" sz="1100" dirty="0" smtClean="0">
                <a:latin typeface="Arial" panose="020B0604020202020204" pitchFamily="34" charset="0"/>
                <a:cs typeface="Arial" panose="020B0604020202020204" pitchFamily="34" charset="0"/>
              </a:rPr>
              <a:t>procedure.</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407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1521" y="92931"/>
            <a:ext cx="6408712" cy="2505146"/>
          </a:xfrm>
          <a:prstGeom prst="rect">
            <a:avLst/>
          </a:prstGeom>
        </p:spPr>
      </p:pic>
      <p:sp>
        <p:nvSpPr>
          <p:cNvPr id="8" name="Rounded Rectangle 7"/>
          <p:cNvSpPr/>
          <p:nvPr/>
        </p:nvSpPr>
        <p:spPr>
          <a:xfrm>
            <a:off x="6636941" y="608063"/>
            <a:ext cx="2016224" cy="73744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Candidates </a:t>
            </a:r>
            <a:r>
              <a:rPr lang="en-GB" sz="1100" dirty="0">
                <a:latin typeface="Arial" panose="020B0604020202020204" pitchFamily="34" charset="0"/>
                <a:cs typeface="Arial" panose="020B0604020202020204" pitchFamily="34" charset="0"/>
              </a:rPr>
              <a:t>need to be familiar with reading the results of pivot operations</a:t>
            </a:r>
          </a:p>
        </p:txBody>
      </p:sp>
      <p:pic>
        <p:nvPicPr>
          <p:cNvPr id="5" name="Picture 4"/>
          <p:cNvPicPr>
            <a:picLocks noChangeAspect="1"/>
          </p:cNvPicPr>
          <p:nvPr/>
        </p:nvPicPr>
        <p:blipFill>
          <a:blip r:embed="rId4"/>
          <a:stretch>
            <a:fillRect/>
          </a:stretch>
        </p:blipFill>
        <p:spPr>
          <a:xfrm>
            <a:off x="251521" y="3212976"/>
            <a:ext cx="8352928" cy="394866"/>
          </a:xfrm>
          <a:prstGeom prst="rect">
            <a:avLst/>
          </a:prstGeom>
        </p:spPr>
      </p:pic>
      <p:pic>
        <p:nvPicPr>
          <p:cNvPr id="6" name="Picture 5"/>
          <p:cNvPicPr>
            <a:picLocks noChangeAspect="1"/>
          </p:cNvPicPr>
          <p:nvPr/>
        </p:nvPicPr>
        <p:blipFill>
          <a:blip r:embed="rId5"/>
          <a:stretch>
            <a:fillRect/>
          </a:stretch>
        </p:blipFill>
        <p:spPr>
          <a:xfrm>
            <a:off x="251521" y="3966226"/>
            <a:ext cx="6927304" cy="566779"/>
          </a:xfrm>
          <a:prstGeom prst="rect">
            <a:avLst/>
          </a:prstGeom>
        </p:spPr>
      </p:pic>
      <p:pic>
        <p:nvPicPr>
          <p:cNvPr id="9" name="Picture 8"/>
          <p:cNvPicPr>
            <a:picLocks noChangeAspect="1"/>
          </p:cNvPicPr>
          <p:nvPr/>
        </p:nvPicPr>
        <p:blipFill>
          <a:blip r:embed="rId6"/>
          <a:stretch>
            <a:fillRect/>
          </a:stretch>
        </p:blipFill>
        <p:spPr>
          <a:xfrm>
            <a:off x="251521" y="4939093"/>
            <a:ext cx="7066557" cy="434123"/>
          </a:xfrm>
          <a:prstGeom prst="rect">
            <a:avLst/>
          </a:prstGeom>
        </p:spPr>
      </p:pic>
      <p:sp>
        <p:nvSpPr>
          <p:cNvPr id="15" name="Rounded Rectangle 14"/>
          <p:cNvSpPr/>
          <p:nvPr/>
        </p:nvSpPr>
        <p:spPr>
          <a:xfrm>
            <a:off x="6804248" y="4866840"/>
            <a:ext cx="2016224" cy="7224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1 mark AO1 for carrying out a routine </a:t>
            </a:r>
            <a:r>
              <a:rPr lang="en-GB" sz="1100" dirty="0" smtClean="0">
                <a:latin typeface="Arial" panose="020B0604020202020204" pitchFamily="34" charset="0"/>
                <a:cs typeface="Arial" panose="020B0604020202020204" pitchFamily="34" charset="0"/>
              </a:rPr>
              <a:t>procedure.</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682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56538" y="2901176"/>
            <a:ext cx="7848872" cy="371038"/>
          </a:xfrm>
          <a:prstGeom prst="rect">
            <a:avLst/>
          </a:prstGeom>
        </p:spPr>
      </p:pic>
      <p:pic>
        <p:nvPicPr>
          <p:cNvPr id="10" name="Picture 9"/>
          <p:cNvPicPr>
            <a:picLocks noChangeAspect="1"/>
          </p:cNvPicPr>
          <p:nvPr/>
        </p:nvPicPr>
        <p:blipFill>
          <a:blip r:embed="rId4"/>
          <a:stretch>
            <a:fillRect/>
          </a:stretch>
        </p:blipFill>
        <p:spPr>
          <a:xfrm>
            <a:off x="156538" y="3328471"/>
            <a:ext cx="6509277" cy="532577"/>
          </a:xfrm>
          <a:prstGeom prst="rect">
            <a:avLst/>
          </a:prstGeom>
        </p:spPr>
      </p:pic>
      <p:pic>
        <p:nvPicPr>
          <p:cNvPr id="11" name="Picture 10"/>
          <p:cNvPicPr>
            <a:picLocks noChangeAspect="1"/>
          </p:cNvPicPr>
          <p:nvPr/>
        </p:nvPicPr>
        <p:blipFill>
          <a:blip r:embed="rId5"/>
          <a:stretch>
            <a:fillRect/>
          </a:stretch>
        </p:blipFill>
        <p:spPr>
          <a:xfrm>
            <a:off x="156538" y="3974097"/>
            <a:ext cx="6640127" cy="407926"/>
          </a:xfrm>
          <a:prstGeom prst="rect">
            <a:avLst/>
          </a:prstGeom>
        </p:spPr>
      </p:pic>
      <p:pic>
        <p:nvPicPr>
          <p:cNvPr id="4" name="Picture 3"/>
          <p:cNvPicPr>
            <a:picLocks noChangeAspect="1"/>
          </p:cNvPicPr>
          <p:nvPr/>
        </p:nvPicPr>
        <p:blipFill>
          <a:blip r:embed="rId6"/>
          <a:stretch>
            <a:fillRect/>
          </a:stretch>
        </p:blipFill>
        <p:spPr>
          <a:xfrm>
            <a:off x="156538" y="4541211"/>
            <a:ext cx="7022286" cy="1120037"/>
          </a:xfrm>
          <a:prstGeom prst="rect">
            <a:avLst/>
          </a:prstGeom>
        </p:spPr>
      </p:pic>
      <p:sp>
        <p:nvSpPr>
          <p:cNvPr id="16" name="Rounded Rectangle 15"/>
          <p:cNvSpPr/>
          <p:nvPr/>
        </p:nvSpPr>
        <p:spPr>
          <a:xfrm>
            <a:off x="6948264" y="4765768"/>
            <a:ext cx="1800200" cy="7224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2 marks AO3 for using a mathematical model and evaluating the </a:t>
            </a:r>
            <a:r>
              <a:rPr lang="en-GB" sz="1100" dirty="0" smtClean="0">
                <a:latin typeface="Arial" panose="020B0604020202020204" pitchFamily="34" charset="0"/>
                <a:cs typeface="Arial" panose="020B0604020202020204" pitchFamily="34" charset="0"/>
              </a:rPr>
              <a:t>outcomes.</a:t>
            </a:r>
            <a:endParaRPr lang="en-GB" sz="11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7"/>
          <a:stretch>
            <a:fillRect/>
          </a:stretch>
        </p:blipFill>
        <p:spPr>
          <a:xfrm>
            <a:off x="395536" y="90140"/>
            <a:ext cx="5642094" cy="2533648"/>
          </a:xfrm>
          <a:prstGeom prst="rect">
            <a:avLst/>
          </a:prstGeom>
        </p:spPr>
      </p:pic>
      <p:sp>
        <p:nvSpPr>
          <p:cNvPr id="14" name="Rounded Rectangle 13"/>
          <p:cNvSpPr/>
          <p:nvPr/>
        </p:nvSpPr>
        <p:spPr>
          <a:xfrm>
            <a:off x="6309965" y="340249"/>
            <a:ext cx="2016224" cy="9495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Two distinct comments are </a:t>
            </a:r>
            <a:r>
              <a:rPr lang="en-GB" sz="1100" dirty="0" smtClean="0">
                <a:latin typeface="Arial" panose="020B0604020202020204" pitchFamily="34" charset="0"/>
                <a:cs typeface="Arial" panose="020B0604020202020204" pitchFamily="34" charset="0"/>
              </a:rPr>
              <a:t>required for the two marks (not one comment written in two different ways.)</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997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43608" y="1079308"/>
            <a:ext cx="7056784" cy="8375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50" dirty="0" smtClean="0">
                <a:latin typeface="Arial" panose="020B0604020202020204" pitchFamily="34" charset="0"/>
                <a:cs typeface="Arial" panose="020B0604020202020204" pitchFamily="34" charset="0"/>
              </a:rPr>
              <a:t>A </a:t>
            </a:r>
            <a:r>
              <a:rPr lang="en-GB" sz="1150" dirty="0">
                <a:latin typeface="Arial" panose="020B0604020202020204" pitchFamily="34" charset="0"/>
                <a:cs typeface="Arial" panose="020B0604020202020204" pitchFamily="34" charset="0"/>
              </a:rPr>
              <a:t>basic variable is non-zero in the current solution and the corresponding column in the tableau consists of 0’s and a single 1, a non-basic variable is zero-valued in the current solution and the corresponding column in the tableau does not consist of only 0’s and a single 1.</a:t>
            </a:r>
          </a:p>
        </p:txBody>
      </p:sp>
      <p:pic>
        <p:nvPicPr>
          <p:cNvPr id="6" name="Picture 5"/>
          <p:cNvPicPr>
            <a:picLocks noChangeAspect="1"/>
          </p:cNvPicPr>
          <p:nvPr/>
        </p:nvPicPr>
        <p:blipFill>
          <a:blip r:embed="rId3"/>
          <a:stretch>
            <a:fillRect/>
          </a:stretch>
        </p:blipFill>
        <p:spPr>
          <a:xfrm>
            <a:off x="250789" y="324833"/>
            <a:ext cx="7067550" cy="571500"/>
          </a:xfrm>
          <a:prstGeom prst="rect">
            <a:avLst/>
          </a:prstGeom>
        </p:spPr>
      </p:pic>
      <p:pic>
        <p:nvPicPr>
          <p:cNvPr id="7" name="Picture 6"/>
          <p:cNvPicPr>
            <a:picLocks noChangeAspect="1"/>
          </p:cNvPicPr>
          <p:nvPr/>
        </p:nvPicPr>
        <p:blipFill>
          <a:blip r:embed="rId4"/>
          <a:stretch>
            <a:fillRect/>
          </a:stretch>
        </p:blipFill>
        <p:spPr>
          <a:xfrm>
            <a:off x="262095" y="3086047"/>
            <a:ext cx="7694281" cy="1384620"/>
          </a:xfrm>
          <a:prstGeom prst="rect">
            <a:avLst/>
          </a:prstGeom>
        </p:spPr>
      </p:pic>
      <p:sp>
        <p:nvSpPr>
          <p:cNvPr id="5" name="Rounded Rectangle 4"/>
          <p:cNvSpPr/>
          <p:nvPr/>
        </p:nvSpPr>
        <p:spPr>
          <a:xfrm>
            <a:off x="6228184" y="4077072"/>
            <a:ext cx="2016224" cy="101043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3 marks AO1 for carrying out a routine procedure and using appropriate </a:t>
            </a:r>
            <a:r>
              <a:rPr lang="en-GB" sz="1100" dirty="0" smtClean="0">
                <a:latin typeface="Arial" panose="020B0604020202020204" pitchFamily="34" charset="0"/>
                <a:cs typeface="Arial" panose="020B0604020202020204" pitchFamily="34" charset="0"/>
              </a:rPr>
              <a:t>terminology.</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498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0" y="1829285"/>
            <a:ext cx="4163402" cy="11676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400" dirty="0" smtClean="0">
                <a:latin typeface="Arial" panose="020B0604020202020204" pitchFamily="34" charset="0"/>
                <a:cs typeface="Arial" panose="020B0604020202020204" pitchFamily="34" charset="0"/>
              </a:rPr>
              <a:t>This </a:t>
            </a:r>
            <a:r>
              <a:rPr lang="en-GB" sz="1400" dirty="0">
                <a:latin typeface="Arial" panose="020B0604020202020204" pitchFamily="34" charset="0"/>
                <a:cs typeface="Arial" panose="020B0604020202020204" pitchFamily="34" charset="0"/>
              </a:rPr>
              <a:t>refers to the </a:t>
            </a:r>
            <a:r>
              <a:rPr lang="en-GB" sz="1400" dirty="0" smtClean="0">
                <a:latin typeface="Arial" panose="020B0604020202020204" pitchFamily="34" charset="0"/>
                <a:cs typeface="Arial" panose="020B0604020202020204" pitchFamily="34" charset="0"/>
              </a:rPr>
              <a:t>equations (from part (v)) </a:t>
            </a:r>
            <a:r>
              <a:rPr lang="en-GB" sz="1400" dirty="0">
                <a:latin typeface="Arial" panose="020B0604020202020204" pitchFamily="34" charset="0"/>
                <a:cs typeface="Arial" panose="020B0604020202020204" pitchFamily="34" charset="0"/>
              </a:rPr>
              <a:t>that are represented in the iterated tableau. The question requires candidates to use the equations to find </a:t>
            </a:r>
            <a:r>
              <a:rPr lang="en-GB" sz="1400" i="1" dirty="0">
                <a:latin typeface="Arial" panose="020B0604020202020204" pitchFamily="34" charset="0"/>
                <a:cs typeface="Arial" panose="020B0604020202020204" pitchFamily="34" charset="0"/>
              </a:rPr>
              <a:t>P</a:t>
            </a:r>
            <a:r>
              <a:rPr lang="en-GB" sz="1400" dirty="0">
                <a:latin typeface="Arial" panose="020B0604020202020204" pitchFamily="34" charset="0"/>
                <a:cs typeface="Arial" panose="020B0604020202020204" pitchFamily="34" charset="0"/>
              </a:rPr>
              <a:t> and </a:t>
            </a:r>
            <a:r>
              <a:rPr lang="en-GB" sz="1400" i="1" dirty="0">
                <a:latin typeface="Arial" panose="020B0604020202020204" pitchFamily="34" charset="0"/>
                <a:cs typeface="Arial" panose="020B0604020202020204" pitchFamily="34" charset="0"/>
              </a:rPr>
              <a:t>x</a:t>
            </a:r>
            <a:r>
              <a:rPr lang="en-GB" sz="1400" dirty="0">
                <a:latin typeface="Arial" panose="020B0604020202020204" pitchFamily="34" charset="0"/>
                <a:cs typeface="Arial" panose="020B0604020202020204" pitchFamily="34" charset="0"/>
              </a:rPr>
              <a:t>, and not just read off the output values.</a:t>
            </a:r>
          </a:p>
        </p:txBody>
      </p:sp>
      <p:pic>
        <p:nvPicPr>
          <p:cNvPr id="6" name="Picture 5"/>
          <p:cNvPicPr>
            <a:picLocks noChangeAspect="1"/>
          </p:cNvPicPr>
          <p:nvPr/>
        </p:nvPicPr>
        <p:blipFill>
          <a:blip r:embed="rId3"/>
          <a:stretch>
            <a:fillRect/>
          </a:stretch>
        </p:blipFill>
        <p:spPr>
          <a:xfrm>
            <a:off x="323528" y="3996903"/>
            <a:ext cx="7874273" cy="1035876"/>
          </a:xfrm>
          <a:prstGeom prst="rect">
            <a:avLst/>
          </a:prstGeom>
        </p:spPr>
      </p:pic>
      <p:sp>
        <p:nvSpPr>
          <p:cNvPr id="5" name="Rounded Rectangle 4"/>
          <p:cNvSpPr/>
          <p:nvPr/>
        </p:nvSpPr>
        <p:spPr>
          <a:xfrm>
            <a:off x="6719178" y="4794832"/>
            <a:ext cx="2016224" cy="7224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2 marks AO2 for making </a:t>
            </a:r>
            <a:r>
              <a:rPr lang="en-GB" sz="1100" dirty="0" smtClean="0">
                <a:latin typeface="Arial" panose="020B0604020202020204" pitchFamily="34" charset="0"/>
                <a:cs typeface="Arial" panose="020B0604020202020204" pitchFamily="34" charset="0"/>
              </a:rPr>
              <a:t>deductions.</a:t>
            </a:r>
            <a:endParaRPr lang="en-GB" sz="11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0" y="350018"/>
            <a:ext cx="7202531" cy="1425501"/>
          </a:xfrm>
          <a:prstGeom prst="rect">
            <a:avLst/>
          </a:prstGeom>
        </p:spPr>
      </p:pic>
    </p:spTree>
    <p:extLst>
      <p:ext uri="{BB962C8B-B14F-4D97-AF65-F5344CB8AC3E}">
        <p14:creationId xmlns:p14="http://schemas.microsoft.com/office/powerpoint/2010/main" val="417155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660232" y="2204864"/>
            <a:ext cx="2376264" cy="23414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dirty="0">
                <a:latin typeface="Arial" panose="020B0604020202020204" pitchFamily="34" charset="0"/>
                <a:cs typeface="Arial" panose="020B0604020202020204" pitchFamily="34" charset="0"/>
              </a:rPr>
              <a:t>This question starts with topics from 7.02 and 7.04 that could be tested on the AS paper and then develops into </a:t>
            </a:r>
            <a:r>
              <a:rPr lang="en-GB" dirty="0" smtClean="0">
                <a:latin typeface="Arial" panose="020B0604020202020204" pitchFamily="34" charset="0"/>
                <a:cs typeface="Arial" panose="020B0604020202020204" pitchFamily="34" charset="0"/>
              </a:rPr>
              <a:t>A Level </a:t>
            </a:r>
            <a:r>
              <a:rPr lang="en-GB" dirty="0">
                <a:latin typeface="Arial" panose="020B0604020202020204" pitchFamily="34" charset="0"/>
                <a:cs typeface="Arial" panose="020B0604020202020204" pitchFamily="34" charset="0"/>
              </a:rPr>
              <a:t>material.</a:t>
            </a:r>
          </a:p>
        </p:txBody>
      </p:sp>
      <p:pic>
        <p:nvPicPr>
          <p:cNvPr id="4" name="Picture 3"/>
          <p:cNvPicPr>
            <a:picLocks noChangeAspect="1"/>
          </p:cNvPicPr>
          <p:nvPr/>
        </p:nvPicPr>
        <p:blipFill>
          <a:blip r:embed="rId3"/>
          <a:stretch>
            <a:fillRect/>
          </a:stretch>
        </p:blipFill>
        <p:spPr>
          <a:xfrm>
            <a:off x="1331640" y="141863"/>
            <a:ext cx="5184576" cy="5675333"/>
          </a:xfrm>
          <a:prstGeom prst="rect">
            <a:avLst/>
          </a:prstGeom>
        </p:spPr>
      </p:pic>
    </p:spTree>
    <p:extLst>
      <p:ext uri="{BB962C8B-B14F-4D97-AF65-F5344CB8AC3E}">
        <p14:creationId xmlns:p14="http://schemas.microsoft.com/office/powerpoint/2010/main" val="346235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0399" y="70849"/>
            <a:ext cx="6600825" cy="2381250"/>
          </a:xfrm>
          <a:prstGeom prst="rect">
            <a:avLst/>
          </a:prstGeom>
        </p:spPr>
      </p:pic>
      <p:sp>
        <p:nvSpPr>
          <p:cNvPr id="9" name="Rounded Rectangle 8"/>
          <p:cNvSpPr/>
          <p:nvPr/>
        </p:nvSpPr>
        <p:spPr>
          <a:xfrm>
            <a:off x="6043112" y="801054"/>
            <a:ext cx="2016224"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Candidates need to understand and accurately interpret the adjacency </a:t>
            </a:r>
            <a:r>
              <a:rPr lang="en-GB" sz="1100" dirty="0" smtClean="0">
                <a:latin typeface="Arial" panose="020B0604020202020204" pitchFamily="34" charset="0"/>
                <a:cs typeface="Arial" panose="020B0604020202020204" pitchFamily="34" charset="0"/>
              </a:rPr>
              <a:t>matrix.</a:t>
            </a:r>
            <a:endParaRPr lang="en-GB" sz="11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246253" y="3068752"/>
            <a:ext cx="7509470" cy="2016432"/>
          </a:xfrm>
          <a:prstGeom prst="rect">
            <a:avLst/>
          </a:prstGeom>
        </p:spPr>
      </p:pic>
      <p:sp>
        <p:nvSpPr>
          <p:cNvPr id="10" name="Rounded Rectangle 9"/>
          <p:cNvSpPr/>
          <p:nvPr/>
        </p:nvSpPr>
        <p:spPr>
          <a:xfrm>
            <a:off x="6301107" y="3596629"/>
            <a:ext cx="1799285" cy="7224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1 mark AO1 for carrying out a routine </a:t>
            </a:r>
            <a:r>
              <a:rPr lang="en-GB" sz="1100" dirty="0" smtClean="0">
                <a:latin typeface="Arial" panose="020B0604020202020204" pitchFamily="34" charset="0"/>
                <a:cs typeface="Arial" panose="020B0604020202020204" pitchFamily="34" charset="0"/>
              </a:rPr>
              <a:t>procedure.</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053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23528" y="13302"/>
            <a:ext cx="6271790" cy="2816457"/>
          </a:xfrm>
          <a:prstGeom prst="rect">
            <a:avLst/>
          </a:prstGeom>
        </p:spPr>
      </p:pic>
      <p:sp>
        <p:nvSpPr>
          <p:cNvPr id="4" name="Rounded Rectangle 3"/>
          <p:cNvSpPr/>
          <p:nvPr/>
        </p:nvSpPr>
        <p:spPr>
          <a:xfrm>
            <a:off x="6564359" y="1916832"/>
            <a:ext cx="2016224" cy="12241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As well as showing the use of Euler’s formula, candidates need to identify the regions in the format indicated. </a:t>
            </a:r>
          </a:p>
        </p:txBody>
      </p:sp>
      <p:pic>
        <p:nvPicPr>
          <p:cNvPr id="9" name="Picture 8"/>
          <p:cNvPicPr>
            <a:picLocks noChangeAspect="1"/>
          </p:cNvPicPr>
          <p:nvPr/>
        </p:nvPicPr>
        <p:blipFill>
          <a:blip r:embed="rId4"/>
          <a:stretch>
            <a:fillRect/>
          </a:stretch>
        </p:blipFill>
        <p:spPr>
          <a:xfrm>
            <a:off x="179512" y="3891501"/>
            <a:ext cx="7611888" cy="1193683"/>
          </a:xfrm>
          <a:prstGeom prst="rect">
            <a:avLst/>
          </a:prstGeom>
        </p:spPr>
      </p:pic>
      <p:sp>
        <p:nvSpPr>
          <p:cNvPr id="5" name="Rounded Rectangle 4"/>
          <p:cNvSpPr/>
          <p:nvPr/>
        </p:nvSpPr>
        <p:spPr>
          <a:xfrm>
            <a:off x="7092279" y="4170314"/>
            <a:ext cx="1799285" cy="7224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3 marks AO1 for selecting and carrying out routine </a:t>
            </a:r>
            <a:r>
              <a:rPr lang="en-GB" sz="1100" dirty="0" smtClean="0">
                <a:latin typeface="Arial" panose="020B0604020202020204" pitchFamily="34" charset="0"/>
                <a:cs typeface="Arial" panose="020B0604020202020204" pitchFamily="34" charset="0"/>
              </a:rPr>
              <a:t>procedures.</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37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5724128" y="2201434"/>
            <a:ext cx="2771899" cy="129614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The </a:t>
            </a:r>
            <a:r>
              <a:rPr lang="en-GB" sz="1100" dirty="0">
                <a:latin typeface="Arial" panose="020B0604020202020204" pitchFamily="34" charset="0"/>
                <a:cs typeface="Arial" panose="020B0604020202020204" pitchFamily="34" charset="0"/>
              </a:rPr>
              <a:t>explanation should start by considering what happens if edge </a:t>
            </a:r>
            <a:r>
              <a:rPr lang="en-GB" sz="1100" i="1" dirty="0">
                <a:latin typeface="Arial" panose="020B0604020202020204" pitchFamily="34" charset="0"/>
                <a:cs typeface="Arial" panose="020B0604020202020204" pitchFamily="34" charset="0"/>
              </a:rPr>
              <a:t>AB</a:t>
            </a:r>
            <a:r>
              <a:rPr lang="en-GB" sz="1100" dirty="0">
                <a:latin typeface="Arial" panose="020B0604020202020204" pitchFamily="34" charset="0"/>
                <a:cs typeface="Arial" panose="020B0604020202020204" pitchFamily="34" charset="0"/>
              </a:rPr>
              <a:t> is included and explaining why this is impossible. Candidates should then consider what happens if edge </a:t>
            </a:r>
            <a:r>
              <a:rPr lang="en-GB" sz="1100" i="1" dirty="0">
                <a:latin typeface="Arial" panose="020B0604020202020204" pitchFamily="34" charset="0"/>
                <a:cs typeface="Arial" panose="020B0604020202020204" pitchFamily="34" charset="0"/>
              </a:rPr>
              <a:t>AB</a:t>
            </a:r>
            <a:r>
              <a:rPr lang="en-GB" sz="1100" dirty="0">
                <a:latin typeface="Arial" panose="020B0604020202020204" pitchFamily="34" charset="0"/>
                <a:cs typeface="Arial" panose="020B0604020202020204" pitchFamily="34" charset="0"/>
              </a:rPr>
              <a:t> is included and making sure that every possibility has been considered.</a:t>
            </a:r>
          </a:p>
        </p:txBody>
      </p:sp>
      <p:pic>
        <p:nvPicPr>
          <p:cNvPr id="4" name="Picture 3"/>
          <p:cNvPicPr>
            <a:picLocks noChangeAspect="1"/>
          </p:cNvPicPr>
          <p:nvPr/>
        </p:nvPicPr>
        <p:blipFill>
          <a:blip r:embed="rId3"/>
          <a:stretch>
            <a:fillRect/>
          </a:stretch>
        </p:blipFill>
        <p:spPr>
          <a:xfrm>
            <a:off x="395536" y="116632"/>
            <a:ext cx="5184576" cy="2735467"/>
          </a:xfrm>
          <a:prstGeom prst="rect">
            <a:avLst/>
          </a:prstGeom>
        </p:spPr>
      </p:pic>
      <p:pic>
        <p:nvPicPr>
          <p:cNvPr id="5" name="Picture 4"/>
          <p:cNvPicPr>
            <a:picLocks noChangeAspect="1"/>
          </p:cNvPicPr>
          <p:nvPr/>
        </p:nvPicPr>
        <p:blipFill>
          <a:blip r:embed="rId4"/>
          <a:stretch>
            <a:fillRect/>
          </a:stretch>
        </p:blipFill>
        <p:spPr>
          <a:xfrm>
            <a:off x="173106" y="3789040"/>
            <a:ext cx="7216675" cy="1508738"/>
          </a:xfrm>
          <a:prstGeom prst="rect">
            <a:avLst/>
          </a:prstGeom>
        </p:spPr>
      </p:pic>
      <p:sp>
        <p:nvSpPr>
          <p:cNvPr id="11" name="Rounded Rectangle 10"/>
          <p:cNvSpPr/>
          <p:nvPr/>
        </p:nvSpPr>
        <p:spPr>
          <a:xfrm>
            <a:off x="5991418" y="4293096"/>
            <a:ext cx="3045078" cy="1155557"/>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1 mark AO1 for carrying out a routine procedure, </a:t>
            </a:r>
            <a:endParaRPr lang="en-GB" sz="1100" dirty="0" smtClean="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1 </a:t>
            </a:r>
            <a:r>
              <a:rPr lang="en-GB" sz="1100" dirty="0">
                <a:latin typeface="Arial" panose="020B0604020202020204" pitchFamily="34" charset="0"/>
                <a:cs typeface="Arial" panose="020B0604020202020204" pitchFamily="34" charset="0"/>
              </a:rPr>
              <a:t>mark AO2 for explaining reasoning and 2 marks AO3 for </a:t>
            </a:r>
            <a:r>
              <a:rPr lang="en-GB" sz="1100" dirty="0" smtClean="0">
                <a:latin typeface="Arial" panose="020B0604020202020204" pitchFamily="34" charset="0"/>
                <a:cs typeface="Arial" panose="020B0604020202020204" pitchFamily="34" charset="0"/>
              </a:rPr>
              <a:t>translating the </a:t>
            </a:r>
            <a:r>
              <a:rPr lang="en-GB" sz="1100" dirty="0">
                <a:latin typeface="Arial" panose="020B0604020202020204" pitchFamily="34" charset="0"/>
                <a:cs typeface="Arial" panose="020B0604020202020204" pitchFamily="34" charset="0"/>
              </a:rPr>
              <a:t>problem into mathematical processes and interpreting the solution in </a:t>
            </a:r>
            <a:r>
              <a:rPr lang="en-GB" sz="1100" dirty="0" smtClean="0">
                <a:latin typeface="Arial" panose="020B0604020202020204" pitchFamily="34" charset="0"/>
                <a:cs typeface="Arial" panose="020B0604020202020204" pitchFamily="34" charset="0"/>
              </a:rPr>
              <a:t>context.</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871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003477" y="4663241"/>
            <a:ext cx="1816995" cy="529275"/>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2 marks AO1 for carrying out routine </a:t>
            </a:r>
            <a:r>
              <a:rPr lang="en-GB" sz="1100" dirty="0" smtClean="0">
                <a:latin typeface="Arial" panose="020B0604020202020204" pitchFamily="34" charset="0"/>
                <a:cs typeface="Arial" panose="020B0604020202020204" pitchFamily="34" charset="0"/>
              </a:rPr>
              <a:t>procedures. </a:t>
            </a:r>
            <a:endParaRPr lang="en-GB" sz="11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395536" y="3815241"/>
            <a:ext cx="6554316" cy="1773999"/>
          </a:xfrm>
          <a:prstGeom prst="rect">
            <a:avLst/>
          </a:prstGeom>
        </p:spPr>
      </p:pic>
      <p:pic>
        <p:nvPicPr>
          <p:cNvPr id="7" name="Picture 6"/>
          <p:cNvPicPr>
            <a:picLocks noChangeAspect="1"/>
          </p:cNvPicPr>
          <p:nvPr/>
        </p:nvPicPr>
        <p:blipFill>
          <a:blip r:embed="rId4"/>
          <a:stretch>
            <a:fillRect/>
          </a:stretch>
        </p:blipFill>
        <p:spPr>
          <a:xfrm>
            <a:off x="395536" y="260750"/>
            <a:ext cx="6192688" cy="3020824"/>
          </a:xfrm>
          <a:prstGeom prst="rect">
            <a:avLst/>
          </a:prstGeom>
        </p:spPr>
      </p:pic>
      <p:sp>
        <p:nvSpPr>
          <p:cNvPr id="4" name="Rounded Rectangle 3"/>
          <p:cNvSpPr/>
          <p:nvPr/>
        </p:nvSpPr>
        <p:spPr>
          <a:xfrm>
            <a:off x="5995365" y="1790271"/>
            <a:ext cx="2016224" cy="90126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This </a:t>
            </a:r>
            <a:r>
              <a:rPr lang="en-GB" sz="1100" dirty="0">
                <a:latin typeface="Arial" panose="020B0604020202020204" pitchFamily="34" charset="0"/>
                <a:cs typeface="Arial" panose="020B0604020202020204" pitchFamily="34" charset="0"/>
              </a:rPr>
              <a:t>is about applying an algorithm that has been given in the paper and then explaining what it shows.</a:t>
            </a:r>
          </a:p>
        </p:txBody>
      </p:sp>
    </p:spTree>
    <p:extLst>
      <p:ext uri="{BB962C8B-B14F-4D97-AF65-F5344CB8AC3E}">
        <p14:creationId xmlns:p14="http://schemas.microsoft.com/office/powerpoint/2010/main" val="260700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08757-unit-y544-discrete-mathematics-sample-assessment-material.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10301" t="18500" r="24074" b="68900"/>
          <a:stretch/>
        </p:blipFill>
        <p:spPr>
          <a:xfrm>
            <a:off x="0" y="288032"/>
            <a:ext cx="9050184" cy="1340768"/>
          </a:xfrm>
          <a:prstGeom prst="rect">
            <a:avLst/>
          </a:prstGeom>
        </p:spPr>
      </p:pic>
      <p:pic>
        <p:nvPicPr>
          <p:cNvPr id="2" name="Picture 1" descr="308757-unit-y544-discrete-mathematics-sample-assessment-material.pdf - Adobe Acrobat Reader DC"/>
          <p:cNvPicPr>
            <a:picLocks noChangeAspect="1"/>
          </p:cNvPicPr>
          <p:nvPr/>
        </p:nvPicPr>
        <p:blipFill rotWithShape="1">
          <a:blip r:embed="rId4">
            <a:extLst>
              <a:ext uri="{28A0092B-C50C-407E-A947-70E740481C1C}">
                <a14:useLocalDpi xmlns:a14="http://schemas.microsoft.com/office/drawing/2010/main" val="0"/>
              </a:ext>
            </a:extLst>
          </a:blip>
          <a:srcRect l="10302" t="33201" r="39468" b="62599"/>
          <a:stretch/>
        </p:blipFill>
        <p:spPr>
          <a:xfrm>
            <a:off x="395536" y="2420888"/>
            <a:ext cx="6696744" cy="432048"/>
          </a:xfrm>
          <a:prstGeom prst="rect">
            <a:avLst/>
          </a:prstGeom>
        </p:spPr>
      </p:pic>
      <p:sp>
        <p:nvSpPr>
          <p:cNvPr id="4" name="Rounded Rectangle 3"/>
          <p:cNvSpPr/>
          <p:nvPr/>
        </p:nvSpPr>
        <p:spPr>
          <a:xfrm>
            <a:off x="6994902" y="2132856"/>
            <a:ext cx="2016224" cy="9361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This problem requires a closed cycle through the vertices.</a:t>
            </a:r>
          </a:p>
        </p:txBody>
      </p:sp>
      <p:sp>
        <p:nvSpPr>
          <p:cNvPr id="6" name="Rounded Rectangle 5"/>
          <p:cNvSpPr/>
          <p:nvPr/>
        </p:nvSpPr>
        <p:spPr>
          <a:xfrm>
            <a:off x="7039058" y="3858728"/>
            <a:ext cx="2016224" cy="7224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1 mark AO1 for recalling a </a:t>
            </a:r>
            <a:r>
              <a:rPr lang="en-GB" sz="1100" dirty="0" smtClean="0">
                <a:latin typeface="Arial" panose="020B0604020202020204" pitchFamily="34" charset="0"/>
                <a:cs typeface="Arial" panose="020B0604020202020204" pitchFamily="34" charset="0"/>
              </a:rPr>
              <a:t>fact.</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340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43608" y="1412776"/>
            <a:ext cx="2016224"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50" dirty="0" smtClean="0">
                <a:latin typeface="Arial" panose="020B0604020202020204" pitchFamily="34" charset="0"/>
                <a:cs typeface="Arial" panose="020B0604020202020204" pitchFamily="34" charset="0"/>
              </a:rPr>
              <a:t>‘Identify …’</a:t>
            </a:r>
            <a:r>
              <a:rPr lang="en-GB" sz="1150" dirty="0">
                <a:latin typeface="Arial" panose="020B0604020202020204" pitchFamily="34" charset="0"/>
                <a:cs typeface="Arial" panose="020B0604020202020204" pitchFamily="34" charset="0"/>
              </a:rPr>
              <a:t> </a:t>
            </a:r>
            <a:r>
              <a:rPr lang="en-GB" sz="1150" dirty="0" smtClean="0">
                <a:latin typeface="Arial" panose="020B0604020202020204" pitchFamily="34" charset="0"/>
                <a:cs typeface="Arial" panose="020B0604020202020204" pitchFamily="34" charset="0"/>
              </a:rPr>
              <a:t>just </a:t>
            </a:r>
            <a:r>
              <a:rPr lang="en-GB" sz="1150" dirty="0">
                <a:latin typeface="Arial" panose="020B0604020202020204" pitchFamily="34" charset="0"/>
                <a:cs typeface="Arial" panose="020B0604020202020204" pitchFamily="34" charset="0"/>
              </a:rPr>
              <a:t>means write </a:t>
            </a:r>
            <a:r>
              <a:rPr lang="en-GB" sz="1150" dirty="0" smtClean="0">
                <a:latin typeface="Arial" panose="020B0604020202020204" pitchFamily="34" charset="0"/>
                <a:cs typeface="Arial" panose="020B0604020202020204" pitchFamily="34" charset="0"/>
              </a:rPr>
              <a:t>down the arc.</a:t>
            </a:r>
            <a:endParaRPr lang="en-GB" sz="1150" dirty="0">
              <a:latin typeface="Arial" panose="020B0604020202020204" pitchFamily="34" charset="0"/>
              <a:cs typeface="Arial" panose="020B0604020202020204" pitchFamily="34" charset="0"/>
            </a:endParaRPr>
          </a:p>
        </p:txBody>
      </p:sp>
      <p:sp>
        <p:nvSpPr>
          <p:cNvPr id="6" name="Rounded Rectangle 5"/>
          <p:cNvSpPr/>
          <p:nvPr/>
        </p:nvSpPr>
        <p:spPr>
          <a:xfrm>
            <a:off x="3707904" y="1412776"/>
            <a:ext cx="2016224"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a:t>
            </a:r>
            <a:r>
              <a:rPr lang="en-GB" sz="1150" dirty="0" smtClean="0">
                <a:latin typeface="Arial" panose="020B0604020202020204" pitchFamily="34" charset="0"/>
                <a:cs typeface="Arial" panose="020B0604020202020204" pitchFamily="34" charset="0"/>
              </a:rPr>
              <a:t>Write </a:t>
            </a:r>
            <a:r>
              <a:rPr lang="en-GB" sz="1150" dirty="0">
                <a:latin typeface="Arial" panose="020B0604020202020204" pitchFamily="34" charset="0"/>
                <a:cs typeface="Arial" panose="020B0604020202020204" pitchFamily="34" charset="0"/>
              </a:rPr>
              <a:t>down </a:t>
            </a:r>
            <a:r>
              <a:rPr lang="en-GB" sz="1150" dirty="0" smtClean="0">
                <a:latin typeface="Arial" panose="020B0604020202020204" pitchFamily="34" charset="0"/>
                <a:cs typeface="Arial" panose="020B0604020202020204" pitchFamily="34" charset="0"/>
              </a:rPr>
              <a:t>…’  the </a:t>
            </a:r>
            <a:r>
              <a:rPr lang="en-GB" sz="1150" dirty="0">
                <a:latin typeface="Arial" panose="020B0604020202020204" pitchFamily="34" charset="0"/>
                <a:cs typeface="Arial" panose="020B0604020202020204" pitchFamily="34" charset="0"/>
              </a:rPr>
              <a:t>two sets, using set </a:t>
            </a:r>
            <a:r>
              <a:rPr lang="en-GB" sz="1150" dirty="0" smtClean="0">
                <a:latin typeface="Arial" panose="020B0604020202020204" pitchFamily="34" charset="0"/>
                <a:cs typeface="Arial" panose="020B0604020202020204" pitchFamily="34" charset="0"/>
              </a:rPr>
              <a:t>notation</a:t>
            </a:r>
            <a:r>
              <a:rPr lang="en-GB" sz="1100"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611560" y="441666"/>
            <a:ext cx="7096125" cy="876300"/>
          </a:xfrm>
          <a:prstGeom prst="rect">
            <a:avLst/>
          </a:prstGeom>
        </p:spPr>
      </p:pic>
      <p:pic>
        <p:nvPicPr>
          <p:cNvPr id="8" name="Picture 7"/>
          <p:cNvPicPr>
            <a:picLocks noChangeAspect="1"/>
          </p:cNvPicPr>
          <p:nvPr/>
        </p:nvPicPr>
        <p:blipFill>
          <a:blip r:embed="rId4"/>
          <a:stretch>
            <a:fillRect/>
          </a:stretch>
        </p:blipFill>
        <p:spPr>
          <a:xfrm>
            <a:off x="81317" y="3465760"/>
            <a:ext cx="8362950" cy="790575"/>
          </a:xfrm>
          <a:prstGeom prst="rect">
            <a:avLst/>
          </a:prstGeom>
        </p:spPr>
      </p:pic>
      <p:sp>
        <p:nvSpPr>
          <p:cNvPr id="5" name="Rounded Rectangle 4"/>
          <p:cNvSpPr/>
          <p:nvPr/>
        </p:nvSpPr>
        <p:spPr>
          <a:xfrm>
            <a:off x="6876256" y="4146760"/>
            <a:ext cx="2016224" cy="7224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2 marks AO1 for carrying out routine </a:t>
            </a:r>
            <a:r>
              <a:rPr lang="en-GB" sz="1100" dirty="0" smtClean="0">
                <a:latin typeface="Arial" panose="020B0604020202020204" pitchFamily="34" charset="0"/>
                <a:cs typeface="Arial" panose="020B0604020202020204" pitchFamily="34" charset="0"/>
              </a:rPr>
              <a:t>procedures.</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855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1378166"/>
            <a:ext cx="3456130" cy="75468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Candidates </a:t>
            </a:r>
            <a:r>
              <a:rPr lang="en-GB" sz="1100" dirty="0">
                <a:latin typeface="Arial" panose="020B0604020202020204" pitchFamily="34" charset="0"/>
                <a:cs typeface="Arial" panose="020B0604020202020204" pitchFamily="34" charset="0"/>
              </a:rPr>
              <a:t>need to understand </a:t>
            </a:r>
            <a:r>
              <a:rPr lang="en-GB" sz="1100" dirty="0" smtClean="0">
                <a:latin typeface="Arial" panose="020B0604020202020204" pitchFamily="34" charset="0"/>
                <a:cs typeface="Arial" panose="020B0604020202020204" pitchFamily="34" charset="0"/>
              </a:rPr>
              <a:t>what terms </a:t>
            </a:r>
            <a:r>
              <a:rPr lang="en-GB" sz="1100" dirty="0">
                <a:latin typeface="Arial" panose="020B0604020202020204" pitchFamily="34" charset="0"/>
                <a:cs typeface="Arial" panose="020B0604020202020204" pitchFamily="34" charset="0"/>
              </a:rPr>
              <a:t>such as ‘… Kuratowski’s … contracted arc … thickness </a:t>
            </a:r>
            <a:r>
              <a:rPr lang="en-GB" sz="1100" dirty="0" smtClean="0">
                <a:latin typeface="Arial" panose="020B0604020202020204" pitchFamily="34" charset="0"/>
                <a:cs typeface="Arial" panose="020B0604020202020204" pitchFamily="34" charset="0"/>
              </a:rPr>
              <a:t>…’ mean.</a:t>
            </a:r>
            <a:endParaRPr lang="en-GB" sz="1100" dirty="0">
              <a:latin typeface="Arial" panose="020B0604020202020204" pitchFamily="34" charset="0"/>
              <a:cs typeface="Arial" panose="020B0604020202020204" pitchFamily="34" charset="0"/>
            </a:endParaRPr>
          </a:p>
        </p:txBody>
      </p:sp>
      <p:sp>
        <p:nvSpPr>
          <p:cNvPr id="6" name="Rounded Rectangle 5"/>
          <p:cNvSpPr/>
          <p:nvPr/>
        </p:nvSpPr>
        <p:spPr>
          <a:xfrm>
            <a:off x="4006255" y="1367114"/>
            <a:ext cx="2160494" cy="75468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augmented graph </a:t>
            </a:r>
            <a:r>
              <a:rPr lang="en-GB" sz="1100" dirty="0" smtClean="0">
                <a:latin typeface="Arial" panose="020B0604020202020204" pitchFamily="34" charset="0"/>
                <a:cs typeface="Arial" panose="020B0604020202020204" pitchFamily="34" charset="0"/>
              </a:rPr>
              <a:t>…’ refers </a:t>
            </a:r>
            <a:r>
              <a:rPr lang="en-GB" sz="1100" dirty="0">
                <a:latin typeface="Arial" panose="020B0604020202020204" pitchFamily="34" charset="0"/>
                <a:cs typeface="Arial" panose="020B0604020202020204" pitchFamily="34" charset="0"/>
              </a:rPr>
              <a:t>to the graph described in the stem above part (vi</a:t>
            </a:r>
            <a:r>
              <a:rPr lang="en-GB" sz="1100"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sp>
        <p:nvSpPr>
          <p:cNvPr id="7" name="Rounded Rectangle 6"/>
          <p:cNvSpPr/>
          <p:nvPr/>
        </p:nvSpPr>
        <p:spPr>
          <a:xfrm>
            <a:off x="6465354" y="1395265"/>
            <a:ext cx="2375756" cy="73759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The wording ‘… </a:t>
            </a:r>
            <a:r>
              <a:rPr lang="en-GB" sz="1100" dirty="0">
                <a:latin typeface="Arial" panose="020B0604020202020204" pitchFamily="34" charset="0"/>
                <a:cs typeface="Arial" panose="020B0604020202020204" pitchFamily="34" charset="0"/>
              </a:rPr>
              <a:t>has thickness </a:t>
            </a:r>
            <a:r>
              <a:rPr lang="en-GB" sz="1100" dirty="0" smtClean="0">
                <a:latin typeface="Arial" panose="020B0604020202020204" pitchFamily="34" charset="0"/>
                <a:cs typeface="Arial" panose="020B0604020202020204" pitchFamily="34" charset="0"/>
              </a:rPr>
              <a:t>2’</a:t>
            </a:r>
            <a:endParaRPr lang="en-GB" sz="1100" dirty="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involves candidates showing </a:t>
            </a:r>
            <a:r>
              <a:rPr lang="en-GB" sz="1100" dirty="0">
                <a:latin typeface="Arial" panose="020B0604020202020204" pitchFamily="34" charset="0"/>
                <a:cs typeface="Arial" panose="020B0604020202020204" pitchFamily="34" charset="0"/>
              </a:rPr>
              <a:t>that the thickness is at most 2 and that the thickness is not </a:t>
            </a:r>
            <a:r>
              <a:rPr lang="en-GB" sz="1100" dirty="0" smtClean="0">
                <a:latin typeface="Arial" panose="020B0604020202020204" pitchFamily="34" charset="0"/>
                <a:cs typeface="Arial" panose="020B0604020202020204" pitchFamily="34" charset="0"/>
              </a:rPr>
              <a:t>1.</a:t>
            </a:r>
            <a:endParaRPr lang="en-GB" sz="11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1547664" y="2743942"/>
            <a:ext cx="7293446" cy="3174000"/>
          </a:xfrm>
          <a:prstGeom prst="rect">
            <a:avLst/>
          </a:prstGeom>
        </p:spPr>
      </p:pic>
      <p:sp>
        <p:nvSpPr>
          <p:cNvPr id="5" name="Rounded Rectangle 4"/>
          <p:cNvSpPr/>
          <p:nvPr/>
        </p:nvSpPr>
        <p:spPr>
          <a:xfrm>
            <a:off x="144379" y="3284983"/>
            <a:ext cx="1547301" cy="233779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1 mark AO1 for recalling a definition, 1 mark AO2 for constructing a rigorous argument and 2 marks AO3 for translating a problem into a mathematical process and interpreting the result in </a:t>
            </a:r>
            <a:r>
              <a:rPr lang="en-GB" sz="1100" dirty="0" smtClean="0">
                <a:latin typeface="Arial" panose="020B0604020202020204" pitchFamily="34" charset="0"/>
                <a:cs typeface="Arial" panose="020B0604020202020204" pitchFamily="34" charset="0"/>
              </a:rPr>
              <a:t>context</a:t>
            </a:r>
            <a:r>
              <a:rPr lang="en-GB" sz="1100" i="1" dirty="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a:stretch>
            <a:fillRect/>
          </a:stretch>
        </p:blipFill>
        <p:spPr>
          <a:xfrm>
            <a:off x="550112" y="260648"/>
            <a:ext cx="8236189" cy="1043499"/>
          </a:xfrm>
          <a:prstGeom prst="rect">
            <a:avLst/>
          </a:prstGeom>
        </p:spPr>
      </p:pic>
    </p:spTree>
    <p:extLst>
      <p:ext uri="{BB962C8B-B14F-4D97-AF65-F5344CB8AC3E}">
        <p14:creationId xmlns:p14="http://schemas.microsoft.com/office/powerpoint/2010/main" val="71646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1619672" y="3501008"/>
            <a:ext cx="6118909" cy="2450076"/>
          </a:xfrm>
          <a:prstGeom prst="rect">
            <a:avLst/>
          </a:prstGeom>
        </p:spPr>
      </p:pic>
      <p:pic>
        <p:nvPicPr>
          <p:cNvPr id="17" name="Picture 16"/>
          <p:cNvPicPr>
            <a:picLocks noChangeAspect="1"/>
          </p:cNvPicPr>
          <p:nvPr/>
        </p:nvPicPr>
        <p:blipFill rotWithShape="1">
          <a:blip r:embed="rId4"/>
          <a:srcRect l="-63" t="-2083" r="63" b="2083"/>
          <a:stretch/>
        </p:blipFill>
        <p:spPr>
          <a:xfrm>
            <a:off x="395536" y="-27384"/>
            <a:ext cx="8572252" cy="3488887"/>
          </a:xfrm>
          <a:prstGeom prst="rect">
            <a:avLst/>
          </a:prstGeom>
        </p:spPr>
      </p:pic>
      <p:sp>
        <p:nvSpPr>
          <p:cNvPr id="6" name="Rounded Rectangle 5"/>
          <p:cNvSpPr/>
          <p:nvPr/>
        </p:nvSpPr>
        <p:spPr>
          <a:xfrm>
            <a:off x="7596336" y="3645024"/>
            <a:ext cx="1376892" cy="212253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1 mark A03 for translating a problem given in context into a mathematical model and 3 marks AO1 for selecting and carrying out routine </a:t>
            </a:r>
            <a:r>
              <a:rPr lang="en-GB" sz="1100" dirty="0" smtClean="0">
                <a:latin typeface="Arial" panose="020B0604020202020204" pitchFamily="34" charset="0"/>
                <a:cs typeface="Arial" panose="020B0604020202020204" pitchFamily="34" charset="0"/>
              </a:rPr>
              <a:t>procedures.</a:t>
            </a:r>
            <a:endParaRPr lang="en-GB" sz="1100" dirty="0">
              <a:latin typeface="Arial" panose="020B0604020202020204" pitchFamily="34" charset="0"/>
              <a:cs typeface="Arial" panose="020B0604020202020204" pitchFamily="34" charset="0"/>
            </a:endParaRPr>
          </a:p>
        </p:txBody>
      </p:sp>
      <p:grpSp>
        <p:nvGrpSpPr>
          <p:cNvPr id="3" name="Group 2"/>
          <p:cNvGrpSpPr/>
          <p:nvPr/>
        </p:nvGrpSpPr>
        <p:grpSpPr>
          <a:xfrm>
            <a:off x="6588224" y="332656"/>
            <a:ext cx="2439574" cy="2160240"/>
            <a:chOff x="6571552" y="2132856"/>
            <a:chExt cx="2439574" cy="2160240"/>
          </a:xfrm>
        </p:grpSpPr>
        <p:sp>
          <p:nvSpPr>
            <p:cNvPr id="4" name="Rounded Rectangle 3"/>
            <p:cNvSpPr/>
            <p:nvPr/>
          </p:nvSpPr>
          <p:spPr>
            <a:xfrm>
              <a:off x="6994902" y="2132856"/>
              <a:ext cx="2016224" cy="13321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The problem wants the total distance to be minimised, or as short as can be found.</a:t>
              </a:r>
            </a:p>
            <a:p>
              <a:r>
                <a:rPr lang="en-GB" sz="1100" dirty="0">
                  <a:latin typeface="Arial" panose="020B0604020202020204" pitchFamily="34" charset="0"/>
                  <a:cs typeface="Arial" panose="020B0604020202020204" pitchFamily="34" charset="0"/>
                </a:rPr>
                <a:t>The standard network problem is the travelling salesperson problem.</a:t>
              </a:r>
            </a:p>
          </p:txBody>
        </p:sp>
        <p:cxnSp>
          <p:nvCxnSpPr>
            <p:cNvPr id="7" name="Straight Arrow Connector 6"/>
            <p:cNvCxnSpPr/>
            <p:nvPr/>
          </p:nvCxnSpPr>
          <p:spPr>
            <a:xfrm flipH="1">
              <a:off x="6571552" y="2636912"/>
              <a:ext cx="423350" cy="1656184"/>
            </a:xfrm>
            <a:prstGeom prst="straightConnector1">
              <a:avLst/>
            </a:prstGeom>
            <a:ln w="28575">
              <a:solidFill>
                <a:srgbClr val="F69240"/>
              </a:solidFill>
              <a:tailEnd type="arrow"/>
            </a:ln>
          </p:spPr>
          <p:style>
            <a:lnRef idx="1">
              <a:schemeClr val="accent6"/>
            </a:lnRef>
            <a:fillRef idx="2">
              <a:schemeClr val="accent6"/>
            </a:fillRef>
            <a:effectRef idx="1">
              <a:schemeClr val="accent6"/>
            </a:effectRef>
            <a:fontRef idx="minor">
              <a:schemeClr val="dk1"/>
            </a:fontRef>
          </p:style>
        </p:cxnSp>
      </p:grpSp>
      <p:grpSp>
        <p:nvGrpSpPr>
          <p:cNvPr id="8" name="Group 7"/>
          <p:cNvGrpSpPr/>
          <p:nvPr/>
        </p:nvGrpSpPr>
        <p:grpSpPr>
          <a:xfrm>
            <a:off x="107504" y="683379"/>
            <a:ext cx="2016224" cy="2313573"/>
            <a:chOff x="6372200" y="1724702"/>
            <a:chExt cx="2016224" cy="2313573"/>
          </a:xfrm>
        </p:grpSpPr>
        <p:sp>
          <p:nvSpPr>
            <p:cNvPr id="9" name="Rounded Rectangle 8"/>
            <p:cNvSpPr/>
            <p:nvPr/>
          </p:nvSpPr>
          <p:spPr>
            <a:xfrm>
              <a:off x="6372200" y="1724702"/>
              <a:ext cx="2016224" cy="11172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The tabular/matrix form of Prim’s algorithm should be used. This is given in the </a:t>
              </a:r>
              <a:r>
                <a:rPr lang="en-GB" sz="1100" dirty="0" smtClean="0">
                  <a:latin typeface="Arial" panose="020B0604020202020204" pitchFamily="34" charset="0"/>
                  <a:cs typeface="Arial" panose="020B0604020202020204" pitchFamily="34" charset="0"/>
                </a:rPr>
                <a:t>Formulae </a:t>
              </a:r>
              <a:r>
                <a:rPr lang="en-GB" sz="1100" dirty="0">
                  <a:latin typeface="Arial" panose="020B0604020202020204" pitchFamily="34" charset="0"/>
                  <a:cs typeface="Arial" panose="020B0604020202020204" pitchFamily="34" charset="0"/>
                </a:rPr>
                <a:t>B</a:t>
              </a:r>
              <a:r>
                <a:rPr lang="en-GB" sz="1100" dirty="0" smtClean="0">
                  <a:latin typeface="Arial" panose="020B0604020202020204" pitchFamily="34" charset="0"/>
                  <a:cs typeface="Arial" panose="020B0604020202020204" pitchFamily="34" charset="0"/>
                </a:rPr>
                <a:t>ooklet </a:t>
              </a:r>
              <a:r>
                <a:rPr lang="en-GB" sz="1100" dirty="0">
                  <a:latin typeface="Arial" panose="020B0604020202020204" pitchFamily="34" charset="0"/>
                  <a:cs typeface="Arial" panose="020B0604020202020204" pitchFamily="34" charset="0"/>
                </a:rPr>
                <a:t>(see page </a:t>
              </a:r>
              <a:r>
                <a:rPr lang="en-GB" sz="1100" dirty="0" smtClean="0">
                  <a:latin typeface="Arial" panose="020B0604020202020204" pitchFamily="34" charset="0"/>
                  <a:cs typeface="Arial" panose="020B0604020202020204" pitchFamily="34" charset="0"/>
                </a:rPr>
                <a:t>121 </a:t>
              </a:r>
              <a:r>
                <a:rPr lang="en-GB" sz="1100" dirty="0">
                  <a:latin typeface="Arial" panose="020B0604020202020204" pitchFamily="34" charset="0"/>
                  <a:cs typeface="Arial" panose="020B0604020202020204" pitchFamily="34" charset="0"/>
                </a:rPr>
                <a:t>of the s</a:t>
              </a:r>
              <a:r>
                <a:rPr lang="en-GB" sz="1100" dirty="0" smtClean="0">
                  <a:latin typeface="Arial" panose="020B0604020202020204" pitchFamily="34" charset="0"/>
                  <a:cs typeface="Arial" panose="020B0604020202020204" pitchFamily="34" charset="0"/>
                </a:rPr>
                <a:t>pecification</a:t>
              </a:r>
              <a:r>
                <a:rPr lang="en-GB" sz="1100" dirty="0">
                  <a:latin typeface="Arial" panose="020B0604020202020204" pitchFamily="34" charset="0"/>
                  <a:cs typeface="Arial" panose="020B0604020202020204" pitchFamily="34" charset="0"/>
                </a:rPr>
                <a:t>).</a:t>
              </a:r>
            </a:p>
          </p:txBody>
        </p:sp>
        <p:cxnSp>
          <p:nvCxnSpPr>
            <p:cNvPr id="10" name="Straight Arrow Connector 9"/>
            <p:cNvCxnSpPr>
              <a:stCxn id="9" idx="2"/>
            </p:cNvCxnSpPr>
            <p:nvPr/>
          </p:nvCxnSpPr>
          <p:spPr>
            <a:xfrm>
              <a:off x="7380312" y="2841986"/>
              <a:ext cx="1008112" cy="1196289"/>
            </a:xfrm>
            <a:prstGeom prst="straightConnector1">
              <a:avLst/>
            </a:prstGeom>
            <a:ln w="28575">
              <a:solidFill>
                <a:srgbClr val="F69240"/>
              </a:solidFill>
              <a:tailEnd type="arrow"/>
            </a:ln>
          </p:spPr>
          <p:style>
            <a:lnRef idx="1">
              <a:schemeClr val="accent6"/>
            </a:lnRef>
            <a:fillRef idx="2">
              <a:schemeClr val="accent6"/>
            </a:fillRef>
            <a:effectRef idx="1">
              <a:schemeClr val="accent6"/>
            </a:effectRef>
            <a:fontRef idx="minor">
              <a:schemeClr val="dk1"/>
            </a:fontRef>
          </p:style>
        </p:cxnSp>
      </p:grpSp>
      <p:grpSp>
        <p:nvGrpSpPr>
          <p:cNvPr id="11" name="Group 10"/>
          <p:cNvGrpSpPr/>
          <p:nvPr/>
        </p:nvGrpSpPr>
        <p:grpSpPr>
          <a:xfrm>
            <a:off x="107504" y="3140968"/>
            <a:ext cx="4248472" cy="1799356"/>
            <a:chOff x="-25370" y="3237178"/>
            <a:chExt cx="4248472" cy="1799356"/>
          </a:xfrm>
        </p:grpSpPr>
        <p:sp>
          <p:nvSpPr>
            <p:cNvPr id="12" name="Rounded Rectangle 11"/>
            <p:cNvSpPr/>
            <p:nvPr/>
          </p:nvSpPr>
          <p:spPr>
            <a:xfrm>
              <a:off x="-25370" y="3919250"/>
              <a:ext cx="1507236" cy="11172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These instructions tell candidates what is needed for each of the marks.</a:t>
              </a:r>
            </a:p>
          </p:txBody>
        </p:sp>
        <p:cxnSp>
          <p:nvCxnSpPr>
            <p:cNvPr id="13" name="Straight Arrow Connector 12"/>
            <p:cNvCxnSpPr/>
            <p:nvPr/>
          </p:nvCxnSpPr>
          <p:spPr>
            <a:xfrm flipV="1">
              <a:off x="1481866" y="3237178"/>
              <a:ext cx="2741236" cy="1296144"/>
            </a:xfrm>
            <a:prstGeom prst="straightConnector1">
              <a:avLst/>
            </a:prstGeom>
            <a:ln w="28575">
              <a:solidFill>
                <a:srgbClr val="F69240"/>
              </a:solidFill>
              <a:tailEnd type="arrow"/>
            </a:ln>
          </p:spPr>
          <p:style>
            <a:lnRef idx="1">
              <a:schemeClr val="accent6"/>
            </a:lnRef>
            <a:fillRef idx="2">
              <a:schemeClr val="accent6"/>
            </a:fillRef>
            <a:effectRef idx="1">
              <a:schemeClr val="accent6"/>
            </a:effectRef>
            <a:fontRef idx="minor">
              <a:schemeClr val="dk1"/>
            </a:fontRef>
          </p:style>
        </p:cxnSp>
      </p:grpSp>
    </p:spTree>
    <p:extLst>
      <p:ext uri="{BB962C8B-B14F-4D97-AF65-F5344CB8AC3E}">
        <p14:creationId xmlns:p14="http://schemas.microsoft.com/office/powerpoint/2010/main" val="326051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08757-unit-y544-discrete-mathematics-sample-assessment-material.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9491" t="64301" r="24885" b="15750"/>
          <a:stretch/>
        </p:blipFill>
        <p:spPr>
          <a:xfrm>
            <a:off x="0" y="0"/>
            <a:ext cx="9092702" cy="2132856"/>
          </a:xfrm>
          <a:prstGeom prst="rect">
            <a:avLst/>
          </a:prstGeom>
        </p:spPr>
      </p:pic>
      <p:sp>
        <p:nvSpPr>
          <p:cNvPr id="4" name="Rounded Rectangle 3"/>
          <p:cNvSpPr/>
          <p:nvPr/>
        </p:nvSpPr>
        <p:spPr>
          <a:xfrm>
            <a:off x="3059832" y="1988840"/>
            <a:ext cx="5951294" cy="12613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Another clue </a:t>
            </a:r>
            <a:r>
              <a:rPr lang="en-GB" sz="1100" dirty="0" smtClean="0">
                <a:latin typeface="Arial" panose="020B0604020202020204" pitchFamily="34" charset="0"/>
                <a:cs typeface="Arial" panose="020B0604020202020204" pitchFamily="34" charset="0"/>
              </a:rPr>
              <a:t>that </a:t>
            </a:r>
            <a:r>
              <a:rPr lang="en-GB" sz="1100" dirty="0">
                <a:latin typeface="Arial" panose="020B0604020202020204" pitchFamily="34" charset="0"/>
                <a:cs typeface="Arial" panose="020B0604020202020204" pitchFamily="34" charset="0"/>
              </a:rPr>
              <a:t>this question is about the travelling salesperson problem. </a:t>
            </a:r>
          </a:p>
          <a:p>
            <a:r>
              <a:rPr lang="en-GB" sz="1100" dirty="0">
                <a:latin typeface="Arial" panose="020B0604020202020204" pitchFamily="34" charset="0"/>
                <a:cs typeface="Arial" panose="020B0604020202020204" pitchFamily="34" charset="0"/>
              </a:rPr>
              <a:t>The method is given in the </a:t>
            </a:r>
            <a:r>
              <a:rPr lang="en-GB" sz="1100" dirty="0" smtClean="0">
                <a:latin typeface="Arial" panose="020B0604020202020204" pitchFamily="34" charset="0"/>
                <a:cs typeface="Arial" panose="020B0604020202020204" pitchFamily="34" charset="0"/>
              </a:rPr>
              <a:t>Formulae </a:t>
            </a:r>
            <a:r>
              <a:rPr lang="en-GB" sz="1100" dirty="0">
                <a:latin typeface="Arial" panose="020B0604020202020204" pitchFamily="34" charset="0"/>
                <a:cs typeface="Arial" panose="020B0604020202020204" pitchFamily="34" charset="0"/>
              </a:rPr>
              <a:t>B</a:t>
            </a:r>
            <a:r>
              <a:rPr lang="en-GB" sz="1100" dirty="0" smtClean="0">
                <a:latin typeface="Arial" panose="020B0604020202020204" pitchFamily="34" charset="0"/>
                <a:cs typeface="Arial" panose="020B0604020202020204" pitchFamily="34" charset="0"/>
              </a:rPr>
              <a:t>ooklet </a:t>
            </a:r>
            <a:r>
              <a:rPr lang="en-GB" sz="1100" dirty="0">
                <a:latin typeface="Arial" panose="020B0604020202020204" pitchFamily="34" charset="0"/>
                <a:cs typeface="Arial" panose="020B0604020202020204" pitchFamily="34" charset="0"/>
              </a:rPr>
              <a:t>(see page </a:t>
            </a:r>
            <a:r>
              <a:rPr lang="en-GB" sz="1100" dirty="0" smtClean="0">
                <a:latin typeface="Arial" panose="020B0604020202020204" pitchFamily="34" charset="0"/>
                <a:cs typeface="Arial" panose="020B0604020202020204" pitchFamily="34" charset="0"/>
              </a:rPr>
              <a:t>122 </a:t>
            </a:r>
            <a:r>
              <a:rPr lang="en-GB" sz="1100" dirty="0">
                <a:latin typeface="Arial" panose="020B0604020202020204" pitchFamily="34" charset="0"/>
                <a:cs typeface="Arial" panose="020B0604020202020204" pitchFamily="34" charset="0"/>
              </a:rPr>
              <a:t>of the </a:t>
            </a:r>
            <a:r>
              <a:rPr lang="en-GB" sz="1100" dirty="0" smtClean="0">
                <a:latin typeface="Arial" panose="020B0604020202020204" pitchFamily="34" charset="0"/>
                <a:cs typeface="Arial" panose="020B0604020202020204" pitchFamily="34" charset="0"/>
              </a:rPr>
              <a:t>specification).</a:t>
            </a:r>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The question is now about the network with vertices A, B, C, D, E, F and the minimum spanning tree for the reduced network with vertices A, B, C, D, E has already been found. The sum of the two least weights to F needs to be added. </a:t>
            </a:r>
          </a:p>
          <a:p>
            <a:r>
              <a:rPr lang="en-GB" sz="1100" dirty="0">
                <a:latin typeface="Arial" panose="020B0604020202020204" pitchFamily="34" charset="0"/>
                <a:cs typeface="Arial" panose="020B0604020202020204" pitchFamily="34" charset="0"/>
              </a:rPr>
              <a:t>Note that two different least weights are required.</a:t>
            </a:r>
          </a:p>
        </p:txBody>
      </p:sp>
      <p:pic>
        <p:nvPicPr>
          <p:cNvPr id="3" name="Picture 2"/>
          <p:cNvPicPr>
            <a:picLocks noChangeAspect="1"/>
          </p:cNvPicPr>
          <p:nvPr/>
        </p:nvPicPr>
        <p:blipFill>
          <a:blip r:embed="rId4"/>
          <a:stretch>
            <a:fillRect/>
          </a:stretch>
        </p:blipFill>
        <p:spPr>
          <a:xfrm>
            <a:off x="395536" y="3861048"/>
            <a:ext cx="7381875" cy="885825"/>
          </a:xfrm>
          <a:prstGeom prst="rect">
            <a:avLst/>
          </a:prstGeom>
        </p:spPr>
      </p:pic>
      <p:sp>
        <p:nvSpPr>
          <p:cNvPr id="6" name="Rounded Rectangle 5"/>
          <p:cNvSpPr/>
          <p:nvPr/>
        </p:nvSpPr>
        <p:spPr>
          <a:xfrm>
            <a:off x="7039058" y="3930736"/>
            <a:ext cx="2016224" cy="7224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1 mark AO3 for using a mathematical model and 1 mark AO1 for carrying out a routine </a:t>
            </a:r>
            <a:r>
              <a:rPr lang="en-GB" sz="1100" dirty="0" smtClean="0">
                <a:latin typeface="Arial" panose="020B0604020202020204" pitchFamily="34" charset="0"/>
                <a:cs typeface="Arial" panose="020B0604020202020204" pitchFamily="34" charset="0"/>
              </a:rPr>
              <a:t>procedure.</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807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83568" y="3392413"/>
            <a:ext cx="6984776" cy="828675"/>
          </a:xfrm>
          <a:prstGeom prst="rect">
            <a:avLst/>
          </a:prstGeom>
        </p:spPr>
      </p:pic>
      <p:sp>
        <p:nvSpPr>
          <p:cNvPr id="6" name="Rounded Rectangle 5"/>
          <p:cNvSpPr/>
          <p:nvPr/>
        </p:nvSpPr>
        <p:spPr>
          <a:xfrm>
            <a:off x="6876256" y="3433247"/>
            <a:ext cx="2016224" cy="7224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1 mark AO3 for using a mathematical model and 2 marks AO1 for carrying out a routine </a:t>
            </a:r>
            <a:r>
              <a:rPr lang="en-GB" sz="1100" dirty="0" smtClean="0">
                <a:latin typeface="Arial" panose="020B0604020202020204" pitchFamily="34" charset="0"/>
                <a:cs typeface="Arial" panose="020B0604020202020204" pitchFamily="34" charset="0"/>
              </a:rPr>
              <a:t>procedure.</a:t>
            </a:r>
            <a:endParaRPr lang="en-GB" sz="11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799178" y="1847106"/>
            <a:ext cx="6248400" cy="285750"/>
          </a:xfrm>
          <a:prstGeom prst="rect">
            <a:avLst/>
          </a:prstGeom>
        </p:spPr>
      </p:pic>
      <p:grpSp>
        <p:nvGrpSpPr>
          <p:cNvPr id="11" name="Group 10"/>
          <p:cNvGrpSpPr/>
          <p:nvPr/>
        </p:nvGrpSpPr>
        <p:grpSpPr>
          <a:xfrm>
            <a:off x="5364088" y="332656"/>
            <a:ext cx="3600400" cy="1584176"/>
            <a:chOff x="80198" y="-200928"/>
            <a:chExt cx="3600400" cy="1584176"/>
          </a:xfrm>
        </p:grpSpPr>
        <p:sp>
          <p:nvSpPr>
            <p:cNvPr id="12" name="Rounded Rectangle 11"/>
            <p:cNvSpPr/>
            <p:nvPr/>
          </p:nvSpPr>
          <p:spPr>
            <a:xfrm>
              <a:off x="80198" y="-200928"/>
              <a:ext cx="3600400" cy="11468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Nearest to F is A (FA = 2) and nearest (that has not already been used) to A is E (AE = 4).</a:t>
              </a:r>
            </a:p>
            <a:p>
              <a:r>
                <a:rPr lang="en-GB" sz="1100" dirty="0">
                  <a:latin typeface="Arial" panose="020B0604020202020204" pitchFamily="34" charset="0"/>
                  <a:cs typeface="Arial" panose="020B0604020202020204" pitchFamily="34" charset="0"/>
                </a:rPr>
                <a:t>There is then a choice: EB = 10, EC = 10 or ED = 10. Taking each of these in turn gives three possible cycles. </a:t>
              </a:r>
            </a:p>
          </p:txBody>
        </p:sp>
        <p:cxnSp>
          <p:nvCxnSpPr>
            <p:cNvPr id="13" name="Straight Arrow Connector 12"/>
            <p:cNvCxnSpPr>
              <a:stCxn id="12" idx="2"/>
            </p:cNvCxnSpPr>
            <p:nvPr/>
          </p:nvCxnSpPr>
          <p:spPr>
            <a:xfrm flipH="1">
              <a:off x="872286" y="945884"/>
              <a:ext cx="1008112" cy="437364"/>
            </a:xfrm>
            <a:prstGeom prst="straightConnector1">
              <a:avLst/>
            </a:prstGeom>
            <a:ln w="28575">
              <a:solidFill>
                <a:srgbClr val="F69240"/>
              </a:solidFill>
              <a:tailEnd type="arrow"/>
            </a:ln>
          </p:spPr>
          <p:style>
            <a:lnRef idx="1">
              <a:schemeClr val="accent6"/>
            </a:lnRef>
            <a:fillRef idx="2">
              <a:schemeClr val="accent6"/>
            </a:fillRef>
            <a:effectRef idx="1">
              <a:schemeClr val="accent6"/>
            </a:effectRef>
            <a:fontRef idx="minor">
              <a:schemeClr val="dk1"/>
            </a:fontRef>
          </p:style>
        </p:cxnSp>
      </p:grpSp>
      <p:grpSp>
        <p:nvGrpSpPr>
          <p:cNvPr id="10" name="Group 9"/>
          <p:cNvGrpSpPr/>
          <p:nvPr/>
        </p:nvGrpSpPr>
        <p:grpSpPr>
          <a:xfrm>
            <a:off x="1675247" y="398587"/>
            <a:ext cx="2723257" cy="1464832"/>
            <a:chOff x="1632719" y="88366"/>
            <a:chExt cx="2723257" cy="1464832"/>
          </a:xfrm>
        </p:grpSpPr>
        <p:sp>
          <p:nvSpPr>
            <p:cNvPr id="5" name="Rounded Rectangle 4"/>
            <p:cNvSpPr/>
            <p:nvPr/>
          </p:nvSpPr>
          <p:spPr>
            <a:xfrm>
              <a:off x="1632719" y="88366"/>
              <a:ext cx="2151542" cy="8292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The method is given in the </a:t>
              </a:r>
              <a:r>
                <a:rPr lang="en-GB" sz="1100" dirty="0" smtClean="0">
                  <a:latin typeface="Arial" panose="020B0604020202020204" pitchFamily="34" charset="0"/>
                  <a:cs typeface="Arial" panose="020B0604020202020204" pitchFamily="34" charset="0"/>
                </a:rPr>
                <a:t>Formulae </a:t>
              </a:r>
              <a:r>
                <a:rPr lang="en-GB" sz="1100" dirty="0">
                  <a:latin typeface="Arial" panose="020B0604020202020204" pitchFamily="34" charset="0"/>
                  <a:cs typeface="Arial" panose="020B0604020202020204" pitchFamily="34" charset="0"/>
                </a:rPr>
                <a:t>B</a:t>
              </a:r>
              <a:r>
                <a:rPr lang="en-GB" sz="1100" dirty="0" smtClean="0">
                  <a:latin typeface="Arial" panose="020B0604020202020204" pitchFamily="34" charset="0"/>
                  <a:cs typeface="Arial" panose="020B0604020202020204" pitchFamily="34" charset="0"/>
                </a:rPr>
                <a:t>ooklet </a:t>
              </a:r>
              <a:r>
                <a:rPr lang="en-GB" sz="1100" dirty="0">
                  <a:latin typeface="Arial" panose="020B0604020202020204" pitchFamily="34" charset="0"/>
                  <a:cs typeface="Arial" panose="020B0604020202020204" pitchFamily="34" charset="0"/>
                </a:rPr>
                <a:t>(see page </a:t>
              </a:r>
              <a:r>
                <a:rPr lang="en-GB" sz="1100" dirty="0" smtClean="0">
                  <a:latin typeface="Arial" panose="020B0604020202020204" pitchFamily="34" charset="0"/>
                  <a:cs typeface="Arial" panose="020B0604020202020204" pitchFamily="34" charset="0"/>
                </a:rPr>
                <a:t>122 </a:t>
              </a:r>
              <a:r>
                <a:rPr lang="en-GB" sz="1100" dirty="0">
                  <a:latin typeface="Arial" panose="020B0604020202020204" pitchFamily="34" charset="0"/>
                  <a:cs typeface="Arial" panose="020B0604020202020204" pitchFamily="34" charset="0"/>
                </a:rPr>
                <a:t>of the </a:t>
              </a:r>
              <a:r>
                <a:rPr lang="en-GB" sz="1100" dirty="0" smtClean="0">
                  <a:latin typeface="Arial" panose="020B0604020202020204" pitchFamily="34" charset="0"/>
                  <a:cs typeface="Arial" panose="020B0604020202020204" pitchFamily="34" charset="0"/>
                </a:rPr>
                <a:t>specification</a:t>
              </a:r>
              <a:r>
                <a:rPr lang="en-GB" sz="1100" dirty="0">
                  <a:latin typeface="Arial" panose="020B0604020202020204" pitchFamily="34" charset="0"/>
                  <a:cs typeface="Arial" panose="020B0604020202020204" pitchFamily="34" charset="0"/>
                </a:rPr>
                <a:t>).</a:t>
              </a:r>
            </a:p>
          </p:txBody>
        </p:sp>
        <p:cxnSp>
          <p:nvCxnSpPr>
            <p:cNvPr id="8" name="Straight Arrow Connector 7"/>
            <p:cNvCxnSpPr/>
            <p:nvPr/>
          </p:nvCxnSpPr>
          <p:spPr>
            <a:xfrm>
              <a:off x="3419872" y="917618"/>
              <a:ext cx="936104" cy="635580"/>
            </a:xfrm>
            <a:prstGeom prst="straightConnector1">
              <a:avLst/>
            </a:prstGeom>
            <a:ln w="28575">
              <a:solidFill>
                <a:srgbClr val="F69240"/>
              </a:solidFill>
              <a:tailEnd type="arrow"/>
            </a:ln>
          </p:spPr>
          <p:style>
            <a:lnRef idx="1">
              <a:schemeClr val="accent6"/>
            </a:lnRef>
            <a:fillRef idx="2">
              <a:schemeClr val="accent6"/>
            </a:fillRef>
            <a:effectRef idx="1">
              <a:schemeClr val="accent6"/>
            </a:effectRef>
            <a:fontRef idx="minor">
              <a:schemeClr val="dk1"/>
            </a:fontRef>
          </p:style>
        </p:cxnSp>
      </p:grpSp>
    </p:spTree>
    <p:extLst>
      <p:ext uri="{BB962C8B-B14F-4D97-AF65-F5344CB8AC3E}">
        <p14:creationId xmlns:p14="http://schemas.microsoft.com/office/powerpoint/2010/main" val="381207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30386" y="1628800"/>
            <a:ext cx="6315075" cy="666750"/>
          </a:xfrm>
          <a:prstGeom prst="rect">
            <a:avLst/>
          </a:prstGeom>
        </p:spPr>
      </p:pic>
      <p:sp>
        <p:nvSpPr>
          <p:cNvPr id="7" name="Rounded Rectangle 6"/>
          <p:cNvSpPr/>
          <p:nvPr/>
        </p:nvSpPr>
        <p:spPr>
          <a:xfrm>
            <a:off x="6673055" y="4653136"/>
            <a:ext cx="2339752" cy="101043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1 mark AO3 for using a mathematical model </a:t>
            </a:r>
            <a:r>
              <a:rPr lang="en-GB" sz="1100" dirty="0" smtClean="0">
                <a:latin typeface="Arial" panose="020B0604020202020204" pitchFamily="34" charset="0"/>
                <a:cs typeface="Arial" panose="020B0604020202020204" pitchFamily="34" charset="0"/>
              </a:rPr>
              <a:t>and </a:t>
            </a:r>
            <a:r>
              <a:rPr lang="en-GB" sz="1100" dirty="0">
                <a:latin typeface="Arial" panose="020B0604020202020204" pitchFamily="34" charset="0"/>
                <a:cs typeface="Arial" panose="020B0604020202020204" pitchFamily="34" charset="0"/>
              </a:rPr>
              <a:t>1 mark AO2 for making a </a:t>
            </a:r>
            <a:r>
              <a:rPr lang="en-GB" sz="1100" dirty="0" smtClean="0">
                <a:latin typeface="Arial" panose="020B0604020202020204" pitchFamily="34" charset="0"/>
                <a:cs typeface="Arial" panose="020B0604020202020204" pitchFamily="34" charset="0"/>
              </a:rPr>
              <a:t>deduction.</a:t>
            </a:r>
            <a:endParaRPr lang="en-GB" sz="1000" dirty="0">
              <a:latin typeface="Arial" panose="020B0604020202020204" pitchFamily="34" charset="0"/>
              <a:cs typeface="Arial" panose="020B0604020202020204" pitchFamily="34" charset="0"/>
            </a:endParaRPr>
          </a:p>
        </p:txBody>
      </p:sp>
      <p:grpSp>
        <p:nvGrpSpPr>
          <p:cNvPr id="16" name="Group 15"/>
          <p:cNvGrpSpPr/>
          <p:nvPr/>
        </p:nvGrpSpPr>
        <p:grpSpPr>
          <a:xfrm>
            <a:off x="4644008" y="2240006"/>
            <a:ext cx="4320480" cy="903843"/>
            <a:chOff x="-889140" y="42041"/>
            <a:chExt cx="4569738" cy="903843"/>
          </a:xfrm>
        </p:grpSpPr>
        <p:sp>
          <p:nvSpPr>
            <p:cNvPr id="17" name="Rounded Rectangle 16"/>
            <p:cNvSpPr/>
            <p:nvPr/>
          </p:nvSpPr>
          <p:spPr>
            <a:xfrm>
              <a:off x="620258" y="98896"/>
              <a:ext cx="3060340" cy="846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Each cycle is a solution to TSP and the length of the shortest cycle is an upper bound for the optimal solution.</a:t>
              </a:r>
            </a:p>
          </p:txBody>
        </p:sp>
        <p:cxnSp>
          <p:nvCxnSpPr>
            <p:cNvPr id="18" name="Straight Arrow Connector 17"/>
            <p:cNvCxnSpPr/>
            <p:nvPr/>
          </p:nvCxnSpPr>
          <p:spPr>
            <a:xfrm flipH="1" flipV="1">
              <a:off x="-889140" y="42041"/>
              <a:ext cx="1509401" cy="476300"/>
            </a:xfrm>
            <a:prstGeom prst="straightConnector1">
              <a:avLst/>
            </a:prstGeom>
            <a:ln w="28575">
              <a:solidFill>
                <a:srgbClr val="F69240"/>
              </a:solidFill>
              <a:tailEnd type="arrow"/>
            </a:ln>
          </p:spPr>
          <p:style>
            <a:lnRef idx="1">
              <a:schemeClr val="accent6"/>
            </a:lnRef>
            <a:fillRef idx="2">
              <a:schemeClr val="accent6"/>
            </a:fillRef>
            <a:effectRef idx="1">
              <a:schemeClr val="accent6"/>
            </a:effectRef>
            <a:fontRef idx="minor">
              <a:schemeClr val="dk1"/>
            </a:fontRef>
          </p:style>
        </p:cxnSp>
      </p:grpSp>
      <p:pic>
        <p:nvPicPr>
          <p:cNvPr id="10" name="Picture 9"/>
          <p:cNvPicPr>
            <a:picLocks noChangeAspect="1"/>
          </p:cNvPicPr>
          <p:nvPr/>
        </p:nvPicPr>
        <p:blipFill>
          <a:blip r:embed="rId4"/>
          <a:stretch>
            <a:fillRect/>
          </a:stretch>
        </p:blipFill>
        <p:spPr>
          <a:xfrm>
            <a:off x="611560" y="3320405"/>
            <a:ext cx="7362825" cy="828675"/>
          </a:xfrm>
          <a:prstGeom prst="rect">
            <a:avLst/>
          </a:prstGeom>
        </p:spPr>
      </p:pic>
      <p:pic>
        <p:nvPicPr>
          <p:cNvPr id="11" name="Picture 10"/>
          <p:cNvPicPr>
            <a:picLocks noChangeAspect="1"/>
          </p:cNvPicPr>
          <p:nvPr/>
        </p:nvPicPr>
        <p:blipFill rotWithShape="1">
          <a:blip r:embed="rId5"/>
          <a:srcRect t="963"/>
          <a:stretch/>
        </p:blipFill>
        <p:spPr>
          <a:xfrm>
            <a:off x="457075" y="4492487"/>
            <a:ext cx="6215980" cy="1158240"/>
          </a:xfrm>
          <a:prstGeom prst="rect">
            <a:avLst/>
          </a:prstGeom>
        </p:spPr>
      </p:pic>
    </p:spTree>
    <p:extLst>
      <p:ext uri="{BB962C8B-B14F-4D97-AF65-F5344CB8AC3E}">
        <p14:creationId xmlns:p14="http://schemas.microsoft.com/office/powerpoint/2010/main" val="157126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660232" y="655532"/>
            <a:ext cx="2232248" cy="11172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We know that 33 </a:t>
            </a:r>
            <a:r>
              <a:rPr lang="en-GB" sz="1100"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length </a:t>
            </a:r>
            <a:r>
              <a:rPr lang="en-GB" sz="1100"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41, but, without further work, we do not know whether a route of length &lt; 35 exists.</a:t>
            </a:r>
          </a:p>
        </p:txBody>
      </p:sp>
      <p:sp>
        <p:nvSpPr>
          <p:cNvPr id="5" name="Rounded Rectangle 4"/>
          <p:cNvSpPr/>
          <p:nvPr/>
        </p:nvSpPr>
        <p:spPr>
          <a:xfrm>
            <a:off x="7020272" y="2778608"/>
            <a:ext cx="1886726" cy="7224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1 mark AO2 for reasoning from partial evidence to results that are likely to be </a:t>
            </a:r>
            <a:r>
              <a:rPr lang="en-GB" sz="1100" dirty="0" smtClean="0">
                <a:latin typeface="Arial" panose="020B0604020202020204" pitchFamily="34" charset="0"/>
                <a:cs typeface="Arial" panose="020B0604020202020204" pitchFamily="34" charset="0"/>
              </a:rPr>
              <a:t>correct.</a:t>
            </a:r>
            <a:endParaRPr lang="en-GB" sz="11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467544" y="2708920"/>
            <a:ext cx="6499249" cy="880544"/>
          </a:xfrm>
          <a:prstGeom prst="rect">
            <a:avLst/>
          </a:prstGeom>
        </p:spPr>
      </p:pic>
      <p:pic>
        <p:nvPicPr>
          <p:cNvPr id="7" name="Picture 6"/>
          <p:cNvPicPr>
            <a:picLocks noChangeAspect="1"/>
          </p:cNvPicPr>
          <p:nvPr/>
        </p:nvPicPr>
        <p:blipFill>
          <a:blip r:embed="rId4"/>
          <a:stretch>
            <a:fillRect/>
          </a:stretch>
        </p:blipFill>
        <p:spPr>
          <a:xfrm>
            <a:off x="334491" y="980728"/>
            <a:ext cx="6181725" cy="514350"/>
          </a:xfrm>
          <a:prstGeom prst="rect">
            <a:avLst/>
          </a:prstGeom>
        </p:spPr>
      </p:pic>
    </p:spTree>
    <p:extLst>
      <p:ext uri="{BB962C8B-B14F-4D97-AF65-F5344CB8AC3E}">
        <p14:creationId xmlns:p14="http://schemas.microsoft.com/office/powerpoint/2010/main" val="325392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2826</TotalTime>
  <Words>2354</Words>
  <Application>Microsoft Office PowerPoint</Application>
  <PresentationFormat>On-screen Show (4:3)</PresentationFormat>
  <Paragraphs>155</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1_Custom Design</vt:lpstr>
      <vt:lpstr>PowerPoint Presentation</vt:lpstr>
      <vt:lpstr>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 Assessment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Level Further Mathematics Y544 Discrete Mechanics</dc:title>
  <dc:subject>GCSE (9-1) History A (Explaining the Modern World)</dc:subject>
  <dc:creator>OCR</dc:creator>
  <cp:keywords>A Level; Further Maths; Further Mathematics; Discrete Mechanics; Y544</cp:keywords>
  <cp:lastModifiedBy>Nicola Williams</cp:lastModifiedBy>
  <cp:revision>216</cp:revision>
  <cp:lastPrinted>2016-05-10T10:26:50Z</cp:lastPrinted>
  <dcterms:created xsi:type="dcterms:W3CDTF">2015-10-07T12:54:48Z</dcterms:created>
  <dcterms:modified xsi:type="dcterms:W3CDTF">2019-03-21T10:27:13Z</dcterms:modified>
</cp:coreProperties>
</file>