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F001C"/>
    <a:srgbClr val="FFDDE3"/>
    <a:srgbClr val="FF9BA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1400" y="5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85A7BF-71AF-433B-9693-A029C8797EF6}" type="datetimeFigureOut">
              <a:rPr lang="en-GB" smtClean="0"/>
              <a:t>20/05/2020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0E6838-4890-48D4-9369-A0A83CB5A2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17583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0E6838-4890-48D4-9369-A0A83CB5A2A6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42865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5/20/2020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5/20/2020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5/20/2020</a:t>
            </a:fld>
            <a:endParaRPr lang="en-US" dirty="0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5/20/2020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5/20/2020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61391" y="172465"/>
            <a:ext cx="8421217" cy="67881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57200" y="1577340"/>
            <a:ext cx="822960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 dirty="0"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5/20/2020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  <p:pic>
        <p:nvPicPr>
          <p:cNvPr id="9" name="Content Placeholder 1" descr="Level 3 Certificate Core Maths B (MEI)"/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029325"/>
            <a:ext cx="91440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hyperlink" Target="http://www.censusatschool.org.uk/resources/relevant-a-engaging-stats/262-chap5" TargetMode="External"/><Relationship Id="rId3" Type="http://schemas.openxmlformats.org/officeDocument/2006/relationships/hyperlink" Target="http://www.gapminder.org/videos/200-years-that-changed-the-world-bbc/.U809_fldXTo" TargetMode="External"/><Relationship Id="rId7" Type="http://schemas.openxmlformats.org/officeDocument/2006/relationships/hyperlink" Target="http://www.censusatschool.org.uk/resources/data-handling/271-graphit" TargetMode="External"/><Relationship Id="rId2" Type="http://schemas.openxmlformats.org/officeDocument/2006/relationships/hyperlink" Target="http://integralmaths.org/" TargetMode="External"/><Relationship Id="rId1" Type="http://schemas.openxmlformats.org/officeDocument/2006/relationships/slideLayout" Target="../slideLayouts/slideLayout5.xml"/><Relationship Id="rId6" Type="http://schemas.openxmlformats.org/officeDocument/2006/relationships/hyperlink" Target="http://flowingdata.com/category/visualization/ugly-visualization/" TargetMode="External"/><Relationship Id="rId5" Type="http://schemas.openxmlformats.org/officeDocument/2006/relationships/hyperlink" Target="http://www.censusatschool.org.uk/images/curriculum_resources/datahandling/statisticsstatementsks4-worksheet.pdf" TargetMode="External"/><Relationship Id="rId4" Type="http://schemas.openxmlformats.org/officeDocument/2006/relationships/hyperlink" Target="http://www.censusatschool.org.uk/resources/relevant-a-engaging-stats/264-chap7" TargetMode="External"/><Relationship Id="rId9" Type="http://schemas.openxmlformats.org/officeDocument/2006/relationships/hyperlink" Target="http://www.statstutor.ac.uk/topics/basicstatisticalconcepts/datatypes/" TargetMode="Externa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hyperlink" Target="http://www.ciese.org/pathways/rwlo/rwlos/3619/Draft%20RWLO/rwlo030606.doc" TargetMode="External"/><Relationship Id="rId3" Type="http://schemas.openxmlformats.org/officeDocument/2006/relationships/hyperlink" Target="http://www.gapminder.org/videos/200-years-that-changed-the-world-bbc/.U809_fldXTo" TargetMode="External"/><Relationship Id="rId7" Type="http://schemas.openxmlformats.org/officeDocument/2006/relationships/hyperlink" Target="http://www.censusatschool.org.uk/resources/relevant-a-engaging-stats/262-chap5" TargetMode="External"/><Relationship Id="rId2" Type="http://schemas.openxmlformats.org/officeDocument/2006/relationships/hyperlink" Target="http://integralmaths.org/my/" TargetMode="External"/><Relationship Id="rId1" Type="http://schemas.openxmlformats.org/officeDocument/2006/relationships/slideLayout" Target="../slideLayouts/slideLayout5.xml"/><Relationship Id="rId6" Type="http://schemas.openxmlformats.org/officeDocument/2006/relationships/hyperlink" Target="http://www.nationalstemcentre.org.uk/elibrary/resource/2056/interpreting-frequency-graphs-cumulative-frequency-graphs-box-and-whisker-plots-s6" TargetMode="External"/><Relationship Id="rId5" Type="http://schemas.openxmlformats.org/officeDocument/2006/relationships/hyperlink" Target="http://www.nationalstemcentre.org.uk/elibrary/resource/2055/interpreting-bar-charts-pie-charts-box-and-whisker-plots-s5" TargetMode="External"/><Relationship Id="rId4" Type="http://schemas.openxmlformats.org/officeDocument/2006/relationships/hyperlink" Target="http://www.nationalstemcentre.org.uk/elibrary/resource/2041/understanding-mean-median-mode-and-range-s4" TargetMode="External"/><Relationship Id="rId9" Type="http://schemas.openxmlformats.org/officeDocument/2006/relationships/hyperlink" Target="http://www.ciese.org/pathways/rwlo/rwlos/3702/How%20Safe%20Is%20My%20Town/HowSafeIsMyTown.doc" TargetMode="Externa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hyperlink" Target="http://www.censusatschool.org.uk/images/curriculum_resources/datahandling/statisticsstatementsks4-worksheet.pdf" TargetMode="External"/><Relationship Id="rId13" Type="http://schemas.openxmlformats.org/officeDocument/2006/relationships/hyperlink" Target="http://www.usablestats.com/tutorials/StandardDeviation" TargetMode="External"/><Relationship Id="rId3" Type="http://schemas.openxmlformats.org/officeDocument/2006/relationships/hyperlink" Target="http://integralmaths.org/" TargetMode="External"/><Relationship Id="rId7" Type="http://schemas.openxmlformats.org/officeDocument/2006/relationships/hyperlink" Target="http://www.censusatschool.org.uk/resources/relevant-a-engaging-stats/264-chap7" TargetMode="External"/><Relationship Id="rId12" Type="http://schemas.openxmlformats.org/officeDocument/2006/relationships/hyperlink" Target="http://www.ciese.org/pathways/rwlo/rwlos/3515/To%20Invest%20or%20Not%20to%20Invest/RWLO_to_invest_or_not_to_invest.doc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Relationship Id="rId6" Type="http://schemas.openxmlformats.org/officeDocument/2006/relationships/hyperlink" Target="http://www.nationalstemcentre.org.uk/elibrary/resource/2041/understanding-mean-median-mode-and-range-s4" TargetMode="External"/><Relationship Id="rId11" Type="http://schemas.openxmlformats.org/officeDocument/2006/relationships/hyperlink" Target="http://www.censusatschool.org.uk/resources/relevant-a-engaging-stats/262-chap5" TargetMode="External"/><Relationship Id="rId5" Type="http://schemas.openxmlformats.org/officeDocument/2006/relationships/hyperlink" Target="http://www.gapminder.org/videos/200-years-that-changed-the-world-bbc/.U809_fldXTo" TargetMode="External"/><Relationship Id="rId10" Type="http://schemas.openxmlformats.org/officeDocument/2006/relationships/hyperlink" Target="http://www.censusatschool.org.uk/resources/data-handling/271-graphit" TargetMode="External"/><Relationship Id="rId4" Type="http://schemas.openxmlformats.org/officeDocument/2006/relationships/hyperlink" Target="http://www.censusatschool.org.uk/images/curriculum_resources/datahandling/as_statistical_statements%20-worksheet.pdf" TargetMode="External"/><Relationship Id="rId9" Type="http://schemas.openxmlformats.org/officeDocument/2006/relationships/hyperlink" Target="http://flowingdata.com/category/visualization/ugly-visualization/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ei.org.uk/imps" TargetMode="External"/><Relationship Id="rId2" Type="http://schemas.openxmlformats.org/officeDocument/2006/relationships/hyperlink" Target="http://integralmaths.org/" TargetMode="External"/><Relationship Id="rId1" Type="http://schemas.openxmlformats.org/officeDocument/2006/relationships/slideLayout" Target="../slideLayouts/slideLayout5.xml"/><Relationship Id="rId6" Type="http://schemas.openxmlformats.org/officeDocument/2006/relationships/hyperlink" Target="http://www.censusatschool.org.uk/get-data/datatool" TargetMode="External"/><Relationship Id="rId5" Type="http://schemas.openxmlformats.org/officeDocument/2006/relationships/hyperlink" Target="http://www.censusatschool.org.uk/resources/data-handling/124-height-data" TargetMode="External"/><Relationship Id="rId4" Type="http://schemas.openxmlformats.org/officeDocument/2006/relationships/hyperlink" Target="http://www.censusatschool.org.uk/images/curriculum_resources/datahandling/as_statistical_statements%20-worksheet.pdf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ei.org.uk/imps" TargetMode="External"/><Relationship Id="rId2" Type="http://schemas.openxmlformats.org/officeDocument/2006/relationships/hyperlink" Target="http://integralmaths.org/" TargetMode="External"/><Relationship Id="rId1" Type="http://schemas.openxmlformats.org/officeDocument/2006/relationships/slideLayout" Target="../slideLayouts/slideLayout5.xml"/><Relationship Id="rId4" Type="http://schemas.openxmlformats.org/officeDocument/2006/relationships/hyperlink" Target="http://www.ciese.org/pathways/rwlo/rwlos/3515/To%20Invest%20or%20Not%20to%20Invest/RWLO_to_invest_or_not_to_invest.doc" TargetMode="Externa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hyperlink" Target="http://www.bbc.co.uk/news/10612209" TargetMode="External"/><Relationship Id="rId3" Type="http://schemas.openxmlformats.org/officeDocument/2006/relationships/hyperlink" Target="http://www.mei.org.uk/imps" TargetMode="External"/><Relationship Id="rId7" Type="http://schemas.openxmlformats.org/officeDocument/2006/relationships/hyperlink" Target="http://www.whatcar.com/car-depreciation-calculator/" TargetMode="External"/><Relationship Id="rId2" Type="http://schemas.openxmlformats.org/officeDocument/2006/relationships/hyperlink" Target="http://integralmaths.org/" TargetMode="External"/><Relationship Id="rId1" Type="http://schemas.openxmlformats.org/officeDocument/2006/relationships/slideLayout" Target="../slideLayouts/slideLayout5.xml"/><Relationship Id="rId6" Type="http://schemas.openxmlformats.org/officeDocument/2006/relationships/hyperlink" Target="http://test.causeweb.org/wiki/chance/index.php/Collected_Forsooths#PERCENTS" TargetMode="External"/><Relationship Id="rId5" Type="http://schemas.openxmlformats.org/officeDocument/2006/relationships/hyperlink" Target="http://www.pfeg.org/resources/mymoneyweek?t=100787&amp;amp;m=170995&amp;amp;section3" TargetMode="External"/><Relationship Id="rId4" Type="http://schemas.openxmlformats.org/officeDocument/2006/relationships/hyperlink" Target="http://www.nationalstemcentre.org.uk/elibrary/resource/1964/using-percentages-to-increase-quantities-n7" TargetMode="External"/><Relationship Id="rId9" Type="http://schemas.openxmlformats.org/officeDocument/2006/relationships/hyperlink" Target="http://data.worldbank.org/indicator/FP.CPI.TOTL.ZG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oneysupermarket.com/travel-money/" TargetMode="External"/><Relationship Id="rId2" Type="http://schemas.openxmlformats.org/officeDocument/2006/relationships/hyperlink" Target="http://integralmaths.org/" TargetMode="External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ei.org.uk/imps" TargetMode="External"/><Relationship Id="rId2" Type="http://schemas.openxmlformats.org/officeDocument/2006/relationships/hyperlink" Target="http://integralmaths.org/" TargetMode="External"/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ei.org.uk/imps" TargetMode="External"/><Relationship Id="rId2" Type="http://schemas.openxmlformats.org/officeDocument/2006/relationships/hyperlink" Target="http://integralmaths.org/" TargetMode="External"/><Relationship Id="rId1" Type="http://schemas.openxmlformats.org/officeDocument/2006/relationships/slideLayout" Target="../slideLayouts/slideLayout5.xml"/><Relationship Id="rId4" Type="http://schemas.openxmlformats.org/officeDocument/2006/relationships/hyperlink" Target="http://www.nationalstemcentre.org.uk/elibrary/resource/1961/estimating-length-using-standard-form-n4" TargetMode="Externa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ei.org.uk/imps" TargetMode="External"/><Relationship Id="rId2" Type="http://schemas.openxmlformats.org/officeDocument/2006/relationships/hyperlink" Target="http://integralmaths.org/" TargetMode="External"/><Relationship Id="rId1" Type="http://schemas.openxmlformats.org/officeDocument/2006/relationships/slideLayout" Target="../slideLayouts/slideLayout5.xml"/><Relationship Id="rId6" Type="http://schemas.openxmlformats.org/officeDocument/2006/relationships/hyperlink" Target="http://www.ciese.org/pathways/rwlo/rwlos/1/Real%20World%20Learning%20Objects/Mathematics/Population%20Explosion%20Using%20an%20Exponential%20Function/Population_Explosion_Using_an_Exponential_Function.doc" TargetMode="External"/><Relationship Id="rId5" Type="http://schemas.openxmlformats.org/officeDocument/2006/relationships/hyperlink" Target="http://www.voxeu.org/article/parametric-estimations-world-distribution-income" TargetMode="External"/><Relationship Id="rId4" Type="http://schemas.openxmlformats.org/officeDocument/2006/relationships/hyperlink" Target="http://phet.colorado.edu/en/simulation/radioactive-dating-game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ei.org.uk/imps" TargetMode="External"/><Relationship Id="rId2" Type="http://schemas.openxmlformats.org/officeDocument/2006/relationships/hyperlink" Target="http://integralmaths.org/" TargetMode="External"/><Relationship Id="rId1" Type="http://schemas.openxmlformats.org/officeDocument/2006/relationships/slideLayout" Target="../slideLayouts/slideLayout5.xml"/><Relationship Id="rId5" Type="http://schemas.openxmlformats.org/officeDocument/2006/relationships/hyperlink" Target="http://www.voxeu.org/article/parametric-estimations-world-distribution-income" TargetMode="External"/><Relationship Id="rId4" Type="http://schemas.openxmlformats.org/officeDocument/2006/relationships/hyperlink" Target="http://www.gapminder.org/world/$majorMode=chart$is;shi=t;ly=2003;lb=f;il=t;fs=11;al=30;stl=t;st=t;nsl=t;se=t$wst;tts=C$ts;sp=5.59290322580644;ti=2012$zpv;v=0$inc_x;mmid=XCOORDS;iid=phAwcNAVuyj1jiMAkmq1iMg;by=ind$inc_y;mmid=YCOORDS;iid=phAwcNAVuyj2tPLxKvvnNPA;by=ind$inc_s;uniValue=8.21;" TargetMode="Externa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ei.org.uk/imps" TargetMode="External"/><Relationship Id="rId2" Type="http://schemas.openxmlformats.org/officeDocument/2006/relationships/hyperlink" Target="http://integralmaths.org/" TargetMode="External"/><Relationship Id="rId1" Type="http://schemas.openxmlformats.org/officeDocument/2006/relationships/slideLayout" Target="../slideLayouts/slideLayout5.xml"/><Relationship Id="rId5" Type="http://schemas.openxmlformats.org/officeDocument/2006/relationships/hyperlink" Target="http://phet.colorado.edu/en/simulation/moving-man" TargetMode="External"/><Relationship Id="rId4" Type="http://schemas.openxmlformats.org/officeDocument/2006/relationships/hyperlink" Target="http://www.nationalstemcentre.org.uk/elibrary/collection/489/mostly-algebra-materials" TargetMode="Externa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ationalstemcentre.org.uk/elibrary/collection/489/mostly-algebra-materials" TargetMode="External"/><Relationship Id="rId2" Type="http://schemas.openxmlformats.org/officeDocument/2006/relationships/hyperlink" Target="http://integralmaths.org/" TargetMode="External"/><Relationship Id="rId1" Type="http://schemas.openxmlformats.org/officeDocument/2006/relationships/slideLayout" Target="../slideLayouts/slideLayout5.xml"/><Relationship Id="rId4" Type="http://schemas.openxmlformats.org/officeDocument/2006/relationships/hyperlink" Target="http://phet.colorado.edu/en/simulation/moving-man" TargetMode="Externa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edxzurich.com/speaker/gerd-gigerenzer/" TargetMode="External"/><Relationship Id="rId2" Type="http://schemas.openxmlformats.org/officeDocument/2006/relationships/hyperlink" Target="http://integralmaths.org/" TargetMode="External"/><Relationship Id="rId1" Type="http://schemas.openxmlformats.org/officeDocument/2006/relationships/slideLayout" Target="../slideLayouts/slideLayout5.xml"/><Relationship Id="rId4" Type="http://schemas.openxmlformats.org/officeDocument/2006/relationships/hyperlink" Target="http://understandinguncertainty.org/screening" TargetMode="Externa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://plus.maths.org/content/understanding-uncertainty-2845-ways-spinning-risk-0" TargetMode="External"/><Relationship Id="rId2" Type="http://schemas.openxmlformats.org/officeDocument/2006/relationships/hyperlink" Target="http://integralmaths.org/" TargetMode="External"/><Relationship Id="rId1" Type="http://schemas.openxmlformats.org/officeDocument/2006/relationships/slideLayout" Target="../slideLayouts/slideLayout5.xml"/><Relationship Id="rId5" Type="http://schemas.openxmlformats.org/officeDocument/2006/relationships/hyperlink" Target="http://www.bowlandmaths.org.uk/materials/projects/online/how_risky_is_life/start.htm" TargetMode="External"/><Relationship Id="rId4" Type="http://schemas.openxmlformats.org/officeDocument/2006/relationships/hyperlink" Target="http://www.riskcomm.com/scales.htm" TargetMode="Externa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ei.org.uk/imps" TargetMode="External"/><Relationship Id="rId2" Type="http://schemas.openxmlformats.org/officeDocument/2006/relationships/hyperlink" Target="http://integralmaths.org/" TargetMode="External"/><Relationship Id="rId1" Type="http://schemas.openxmlformats.org/officeDocument/2006/relationships/slideLayout" Target="../slideLayouts/slideLayout5.xml"/><Relationship Id="rId4" Type="http://schemas.openxmlformats.org/officeDocument/2006/relationships/hyperlink" Target="http://www.statstutor.ac.uk/topics/approach-to-statistical-problem-solving/problem-solving-approach-in-statistics/" TargetMode="Externa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ei.org.uk/imps" TargetMode="External"/><Relationship Id="rId2" Type="http://schemas.openxmlformats.org/officeDocument/2006/relationships/hyperlink" Target="http://integralmaths.org/" TargetMode="External"/><Relationship Id="rId1" Type="http://schemas.openxmlformats.org/officeDocument/2006/relationships/slideLayout" Target="../slideLayouts/slideLayout5.xml"/><Relationship Id="rId5" Type="http://schemas.openxmlformats.org/officeDocument/2006/relationships/hyperlink" Target="http://www.censusatschool.org.uk/resources/probability/177-benfords-law" TargetMode="External"/><Relationship Id="rId4" Type="http://schemas.openxmlformats.org/officeDocument/2006/relationships/hyperlink" Target="http://www.ciese.org/pathways/rwlo/rwlos/9460/Hypothesis%20Testing/math_rwlo_template.doc" TargetMode="Externa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http://integralmaths.org/" TargetMode="External"/><Relationship Id="rId7" Type="http://schemas.openxmlformats.org/officeDocument/2006/relationships/hyperlink" Target="http://www.usablestats.com/tutorials/basicStats3" TargetMode="External"/><Relationship Id="rId2" Type="http://schemas.openxmlformats.org/officeDocument/2006/relationships/hyperlink" Target="http://integralmaths.org/my/" TargetMode="External"/><Relationship Id="rId1" Type="http://schemas.openxmlformats.org/officeDocument/2006/relationships/slideLayout" Target="../slideLayouts/slideLayout5.xml"/><Relationship Id="rId6" Type="http://schemas.openxmlformats.org/officeDocument/2006/relationships/hyperlink" Target="http://www.statstutor.ac.uk/topics/samplingtechniques/randomsampling/" TargetMode="External"/><Relationship Id="rId5" Type="http://schemas.openxmlformats.org/officeDocument/2006/relationships/hyperlink" Target="http://www.statstutor.ac.uk/topics/samplingtechniques/nonrandomsampling/" TargetMode="External"/><Relationship Id="rId4" Type="http://schemas.openxmlformats.org/officeDocument/2006/relationships/hyperlink" Target="http://www.statstutor.ac.uk/topics/basicstatisticalconcepts/populationsandsamples/" TargetMode="Externa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tatstutor.ac.uk/topics/basicstatisticalconcepts/reliabilityandvalidity/" TargetMode="External"/><Relationship Id="rId2" Type="http://schemas.openxmlformats.org/officeDocument/2006/relationships/hyperlink" Target="http://integralmaths.org/" TargetMode="External"/><Relationship Id="rId1" Type="http://schemas.openxmlformats.org/officeDocument/2006/relationships/slideLayout" Target="../slideLayouts/slideLayout5.xml"/><Relationship Id="rId4" Type="http://schemas.openxmlformats.org/officeDocument/2006/relationships/hyperlink" Target="http://www.ciese.org/pathways/rwlo/rwlos/3817/GRAPHS%20IN%20THE%20MEDIA(1)/DraftRWLO.doc" TargetMode="Externa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://www.ciese.org/pathways/rwlo/rwlos/3673/Cost%20to%20be%20Cool/RWLO.doc" TargetMode="External"/><Relationship Id="rId3" Type="http://schemas.openxmlformats.org/officeDocument/2006/relationships/hyperlink" Target="http://www.mei.org.uk/imps" TargetMode="External"/><Relationship Id="rId7" Type="http://schemas.openxmlformats.org/officeDocument/2006/relationships/hyperlink" Target="http://integralmaths.org/course/view.php?id=166&amp;amp;section=8" TargetMode="External"/><Relationship Id="rId2" Type="http://schemas.openxmlformats.org/officeDocument/2006/relationships/hyperlink" Target="http://integralmaths.org/" TargetMode="External"/><Relationship Id="rId1" Type="http://schemas.openxmlformats.org/officeDocument/2006/relationships/slideLayout" Target="../slideLayouts/slideLayout5.xml"/><Relationship Id="rId6" Type="http://schemas.openxmlformats.org/officeDocument/2006/relationships/hyperlink" Target="http://integralmaths.org/course/view.php?id=166&amp;amp;section=5" TargetMode="External"/><Relationship Id="rId5" Type="http://schemas.openxmlformats.org/officeDocument/2006/relationships/hyperlink" Target="http://www.censusatschool.org.uk/resources/ict/76-using-excel-for-simple-data-analysis" TargetMode="External"/><Relationship Id="rId4" Type="http://schemas.openxmlformats.org/officeDocument/2006/relationships/hyperlink" Target="http://www.censusatschool.org.uk/resources/ict/67-finding-averages-using-excel" TargetMode="Externa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ensusatschool.org.uk/resources/data-handling/407-are-you-suited" TargetMode="External"/><Relationship Id="rId7" Type="http://schemas.openxmlformats.org/officeDocument/2006/relationships/hyperlink" Target="http://www.censusatschool.org.uk/resources/citizenship/136-application-of-number" TargetMode="External"/><Relationship Id="rId2" Type="http://schemas.openxmlformats.org/officeDocument/2006/relationships/hyperlink" Target="http://integralmaths.org/" TargetMode="External"/><Relationship Id="rId1" Type="http://schemas.openxmlformats.org/officeDocument/2006/relationships/slideLayout" Target="../slideLayouts/slideLayout5.xml"/><Relationship Id="rId6" Type="http://schemas.openxmlformats.org/officeDocument/2006/relationships/hyperlink" Target="http://www.censusatschool.org.uk/resources/data-handling/326-heightinvestigations1-" TargetMode="External"/><Relationship Id="rId5" Type="http://schemas.openxmlformats.org/officeDocument/2006/relationships/hyperlink" Target="http://www.censusatschool.org.uk/resources/data-handling/348-cleaning-dirty-data" TargetMode="External"/><Relationship Id="rId4" Type="http://schemas.openxmlformats.org/officeDocument/2006/relationships/hyperlink" Target="http://www.usablestats.com/tutorials/StandardDeviation" TargetMode="Externa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iese.org/pathways/rwlo/rwlos/3619/Draft%20RWLO/rwlo030606.doc" TargetMode="External"/><Relationship Id="rId2" Type="http://schemas.openxmlformats.org/officeDocument/2006/relationships/hyperlink" Target="http://integralmaths.org/" TargetMode="External"/><Relationship Id="rId1" Type="http://schemas.openxmlformats.org/officeDocument/2006/relationships/slideLayout" Target="../slideLayouts/slideLayout5.xml"/><Relationship Id="rId6" Type="http://schemas.openxmlformats.org/officeDocument/2006/relationships/hyperlink" Target="http://www.usablestats.com/tutorials/StandardDeviation" TargetMode="External"/><Relationship Id="rId5" Type="http://schemas.openxmlformats.org/officeDocument/2006/relationships/hyperlink" Target="http://www.ciese.org/pathways/rwlo/rwlos/3515/To%20Invest%20or%20Not%20to%20Invest/RWLO_to_invest_or_not_to_invest.doc" TargetMode="External"/><Relationship Id="rId4" Type="http://schemas.openxmlformats.org/officeDocument/2006/relationships/hyperlink" Target="http://www.ciese.org/pathways/rwlo/rwlos/3702/How%20Safe%20Is%20My%20Town/HowSafeIsMyTown.doc" TargetMode="Externa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ationalstemcentre.org.uk/elibrary/resource/11721/measures-of-centre-and-spread-spot-the-error" TargetMode="External"/><Relationship Id="rId7" Type="http://schemas.openxmlformats.org/officeDocument/2006/relationships/hyperlink" Target="http://www.dailymail.co.uk/news/article-7818/Meet-Mr-Mrs-Average.html" TargetMode="External"/><Relationship Id="rId2" Type="http://schemas.openxmlformats.org/officeDocument/2006/relationships/hyperlink" Target="http://integralmaths.org/" TargetMode="External"/><Relationship Id="rId1" Type="http://schemas.openxmlformats.org/officeDocument/2006/relationships/slideLayout" Target="../slideLayouts/slideLayout5.xml"/><Relationship Id="rId6" Type="http://schemas.openxmlformats.org/officeDocument/2006/relationships/hyperlink" Target="http://www.telegraph.co.uk/technology/news/10223210/Average-Briton-texts-two-million-words-in-their-lifetime.html" TargetMode="External"/><Relationship Id="rId5" Type="http://schemas.openxmlformats.org/officeDocument/2006/relationships/hyperlink" Target="http://www.nuffieldfoundation.org/fsmqs/level-2-data-handling" TargetMode="External"/><Relationship Id="rId4" Type="http://schemas.openxmlformats.org/officeDocument/2006/relationships/hyperlink" Target="http://www.nationalstemcentre.org.uk/elibrary/maths/resource/11348/descriptive-statistics" TargetMode="Externa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ei.org.uk/imps" TargetMode="External"/><Relationship Id="rId2" Type="http://schemas.openxmlformats.org/officeDocument/2006/relationships/hyperlink" Target="http://integralmaths.org/" TargetMode="External"/><Relationship Id="rId1" Type="http://schemas.openxmlformats.org/officeDocument/2006/relationships/slideLayout" Target="../slideLayouts/slideLayout5.xml"/><Relationship Id="rId5" Type="http://schemas.openxmlformats.org/officeDocument/2006/relationships/hyperlink" Target="http://www.censusatschool.org.uk/resources/data-handling/124-height-data" TargetMode="External"/><Relationship Id="rId4" Type="http://schemas.openxmlformats.org/officeDocument/2006/relationships/hyperlink" Target="http://www.usablestats.com/tutorials/basicStats2" TargetMode="Externa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ei.org.uk/imps" TargetMode="External"/><Relationship Id="rId7" Type="http://schemas.openxmlformats.org/officeDocument/2006/relationships/hyperlink" Target="http://www.ciese.org/pathways/rwlo/rwlos/4206/Contingency%20Analysis%20of%20Prison%20Inmates%20and%20Staff/overview.html" TargetMode="External"/><Relationship Id="rId2" Type="http://schemas.openxmlformats.org/officeDocument/2006/relationships/hyperlink" Target="http://integralmaths.org/" TargetMode="External"/><Relationship Id="rId1" Type="http://schemas.openxmlformats.org/officeDocument/2006/relationships/slideLayout" Target="../slideLayouts/slideLayout5.xml"/><Relationship Id="rId6" Type="http://schemas.openxmlformats.org/officeDocument/2006/relationships/hyperlink" Target="http://www.statstutor.ac.uk/topics/chi-squared-tests-of-association/chi-squared-tests-of-goodness-of-fit/" TargetMode="External"/><Relationship Id="rId5" Type="http://schemas.openxmlformats.org/officeDocument/2006/relationships/hyperlink" Target="http://www.statstutor.ac.uk/topics/chi-squared-tests-of-association/chi-squared-tests-for-two-way-tables/" TargetMode="External"/><Relationship Id="rId4" Type="http://schemas.openxmlformats.org/officeDocument/2006/relationships/hyperlink" Target="http://www.statstutor.ac.uk/topics/chi-squared-tests-of-association/calculating-expected-frequencies-in-two-way/" TargetMode="Externa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ei.org.uk/imps" TargetMode="External"/><Relationship Id="rId2" Type="http://schemas.openxmlformats.org/officeDocument/2006/relationships/hyperlink" Target="http://integralmaths.org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statstutor.ac.uk/topics/correlation/spearmans-correlation-coefficient/" TargetMode="External"/><Relationship Id="rId4" Type="http://schemas.openxmlformats.org/officeDocument/2006/relationships/hyperlink" Target="http://www.statstutor.ac.uk/types/teach-yourself/pearsons-correlation-coefficient/" TargetMode="Externa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ensusatschool.org.uk/resources/history/289-howold" TargetMode="External"/><Relationship Id="rId2" Type="http://schemas.openxmlformats.org/officeDocument/2006/relationships/hyperlink" Target="http://integralmaths.org/" TargetMode="External"/><Relationship Id="rId1" Type="http://schemas.openxmlformats.org/officeDocument/2006/relationships/slideLayout" Target="../slideLayouts/slideLayout5.xml"/><Relationship Id="rId6" Type="http://schemas.openxmlformats.org/officeDocument/2006/relationships/hyperlink" Target="http://www.maths.otago.ac.nz/videos/statistics/Dolphin/index.html" TargetMode="External"/><Relationship Id="rId5" Type="http://schemas.openxmlformats.org/officeDocument/2006/relationships/hyperlink" Target="http://www.core-maths.org/resources/statistics/" TargetMode="External"/><Relationship Id="rId4" Type="http://schemas.openxmlformats.org/officeDocument/2006/relationships/hyperlink" Target="http://www.censusatschool.org.uk/resources/data-handling/326-heightinvestigations1-" TargetMode="Externa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hyperlink" Target="https://twitter.com/OCR_Maths" TargetMode="External"/><Relationship Id="rId2" Type="http://schemas.openxmlformats.org/officeDocument/2006/relationships/hyperlink" Target="mailto:maths@ocr.org.uk" TargetMode="Externa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urveymonkey.co.uk/r/ZL5Z53B" TargetMode="Externa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7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ei.org.uk/imps" TargetMode="External"/><Relationship Id="rId2" Type="http://schemas.openxmlformats.org/officeDocument/2006/relationships/hyperlink" Target="http://integralmaths.org/" TargetMode="External"/><Relationship Id="rId1" Type="http://schemas.openxmlformats.org/officeDocument/2006/relationships/slideLayout" Target="../slideLayouts/slideLayout5.xml"/><Relationship Id="rId6" Type="http://schemas.openxmlformats.org/officeDocument/2006/relationships/hyperlink" Target="http://map.mathshell.org.uk/materials/stds.php?id=1159" TargetMode="External"/><Relationship Id="rId5" Type="http://schemas.openxmlformats.org/officeDocument/2006/relationships/hyperlink" Target="https://www.tes.co.uk/teaching-resource/modeling-with-spreadsheets--planning-a-festival-6001301" TargetMode="External"/><Relationship Id="rId4" Type="http://schemas.openxmlformats.org/officeDocument/2006/relationships/hyperlink" Target="http://www.faculty.rsu.edu/users/f/felwell/www/Theorists/Essays/Malthus1.htm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ciencebuddies.org/science-fair-projects/project_ideas/Math_p014.shtml#procedure" TargetMode="External"/><Relationship Id="rId7" Type="http://schemas.openxmlformats.org/officeDocument/2006/relationships/hyperlink" Target="http://map.mathshell.org.uk/materials/stds.php?id=1159" TargetMode="External"/><Relationship Id="rId2" Type="http://schemas.openxmlformats.org/officeDocument/2006/relationships/hyperlink" Target="http://integralmaths.org/" TargetMode="External"/><Relationship Id="rId1" Type="http://schemas.openxmlformats.org/officeDocument/2006/relationships/slideLayout" Target="../slideLayouts/slideLayout5.xml"/><Relationship Id="rId6" Type="http://schemas.openxmlformats.org/officeDocument/2006/relationships/hyperlink" Target="http://www.usablestats.com/tutorials/CI" TargetMode="External"/><Relationship Id="rId5" Type="http://schemas.openxmlformats.org/officeDocument/2006/relationships/hyperlink" Target="http://www.mathsisfun.com/numbers/estimation.html" TargetMode="External"/><Relationship Id="rId4" Type="http://schemas.openxmlformats.org/officeDocument/2006/relationships/hyperlink" Target="http://www.scientificamerican.com/article/bring-science-home-estimating-height-walk/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ationalstemcentre.org.uk/elibrary/collection/489/mostly-algebra-materials" TargetMode="External"/><Relationship Id="rId2" Type="http://schemas.openxmlformats.org/officeDocument/2006/relationships/hyperlink" Target="http://integralmaths.org/" TargetMode="External"/><Relationship Id="rId1" Type="http://schemas.openxmlformats.org/officeDocument/2006/relationships/slideLayout" Target="../slideLayouts/slideLayout5.xml"/><Relationship Id="rId5" Type="http://schemas.openxmlformats.org/officeDocument/2006/relationships/hyperlink" Target="http://map.mathshell.org.uk/materials/stds.php?id=1159" TargetMode="External"/><Relationship Id="rId4" Type="http://schemas.openxmlformats.org/officeDocument/2006/relationships/hyperlink" Target="http://www.rncalc.com/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uffieldfoundation.org/fsmqs/fsmq-level-2-shape-and-space-original-activities" TargetMode="External"/><Relationship Id="rId2" Type="http://schemas.openxmlformats.org/officeDocument/2006/relationships/hyperlink" Target="http://integralmaths.org/" TargetMode="External"/><Relationship Id="rId1" Type="http://schemas.openxmlformats.org/officeDocument/2006/relationships/slideLayout" Target="../slideLayouts/slideLayout5.xml"/><Relationship Id="rId6" Type="http://schemas.openxmlformats.org/officeDocument/2006/relationships/hyperlink" Target="http://map.mathshell.org.uk/materials/stds.php?id=1159" TargetMode="External"/><Relationship Id="rId5" Type="http://schemas.openxmlformats.org/officeDocument/2006/relationships/hyperlink" Target="http://map.mathshell.org.uk/materials/tasks.php" TargetMode="External"/><Relationship Id="rId4" Type="http://schemas.openxmlformats.org/officeDocument/2006/relationships/hyperlink" Target="http://map.mathshell.org.uk/materials/lessons.php?taskid=456&amp;amp;subpage=problem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ei.org.uk/imps" TargetMode="External"/><Relationship Id="rId7" Type="http://schemas.openxmlformats.org/officeDocument/2006/relationships/hyperlink" Target="http://www.censusatschool.org.uk/resources/data-handling/157-sample-handling-data-unit" TargetMode="External"/><Relationship Id="rId2" Type="http://schemas.openxmlformats.org/officeDocument/2006/relationships/hyperlink" Target="http://integralmaths.org/" TargetMode="External"/><Relationship Id="rId1" Type="http://schemas.openxmlformats.org/officeDocument/2006/relationships/slideLayout" Target="../slideLayouts/slideLayout5.xml"/><Relationship Id="rId6" Type="http://schemas.openxmlformats.org/officeDocument/2006/relationships/hyperlink" Target="http://www.censusatschool.org.uk/resources/relevant-a-engaging-stats/262-chap5" TargetMode="External"/><Relationship Id="rId5" Type="http://schemas.openxmlformats.org/officeDocument/2006/relationships/hyperlink" Target="http://www.censusatschool.org.uk/images/curriculum_resources/datahandling/statisticsstatementsks4-worksheet.pdf" TargetMode="External"/><Relationship Id="rId4" Type="http://schemas.openxmlformats.org/officeDocument/2006/relationships/hyperlink" Target="http://www.gapminder.org/videos/200-years-that-changed-the-world-bbc/.U809_fldXTo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45"/>
            <a:ext cx="9144000" cy="6857309"/>
          </a:xfrm>
          <a:prstGeom prst="rect">
            <a:avLst/>
          </a:prstGeom>
        </p:spPr>
      </p:pic>
      <p:sp>
        <p:nvSpPr>
          <p:cNvPr id="4" name="TextBox 5"/>
          <p:cNvSpPr txBox="1">
            <a:spLocks noChangeArrowheads="1"/>
          </p:cNvSpPr>
          <p:nvPr/>
        </p:nvSpPr>
        <p:spPr bwMode="auto">
          <a:xfrm>
            <a:off x="250825" y="4046538"/>
            <a:ext cx="5329238" cy="4781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fontAlgn="base" hangingPunct="1">
              <a:lnSpc>
                <a:spcPct val="114000"/>
              </a:lnSpc>
              <a:spcBef>
                <a:spcPct val="0"/>
              </a:spcBef>
              <a:spcAft>
                <a:spcPts val="1200"/>
              </a:spcAft>
              <a:buFontTx/>
              <a:buNone/>
            </a:pPr>
            <a:r>
              <a:rPr lang="en-US" altLang="en-US" sz="2400" b="1">
                <a:solidFill>
                  <a:prstClr val="black"/>
                </a:solidFill>
                <a:latin typeface="Arial" charset="0"/>
                <a:cs typeface="Arial" charset="0"/>
              </a:rPr>
              <a:t>Resources </a:t>
            </a:r>
            <a:endParaRPr lang="en-US" altLang="en-US" sz="2400" b="1" i="1" dirty="0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581401" y="134365"/>
            <a:ext cx="1981199" cy="7594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ct val="100000"/>
              </a:lnSpc>
            </a:pPr>
            <a:r>
              <a:rPr sz="2400" b="1" spc="-50" dirty="0">
                <a:latin typeface="Arial" panose="020B0604020202020204" pitchFamily="34" charset="0"/>
                <a:cs typeface="Arial" panose="020B0604020202020204" pitchFamily="34" charset="0"/>
              </a:rPr>
              <a:t>STATISTICS</a:t>
            </a:r>
            <a:endParaRPr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00000"/>
              </a:lnSpc>
            </a:pPr>
            <a:r>
              <a:rPr sz="2400" b="1" spc="-15" dirty="0">
                <a:latin typeface="Arial" panose="020B0604020202020204" pitchFamily="34" charset="0"/>
                <a:cs typeface="Arial" panose="020B0604020202020204" pitchFamily="34" charset="0"/>
              </a:rPr>
              <a:t>Data</a:t>
            </a:r>
            <a:endParaRPr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507520"/>
              </p:ext>
            </p:extLst>
          </p:nvPr>
        </p:nvGraphicFramePr>
        <p:xfrm>
          <a:off x="461962" y="901700"/>
          <a:ext cx="8207438" cy="46435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889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193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1942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8797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endParaRPr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8F001C"/>
                    </a:solidFill>
                  </a:tcPr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sz="1800" b="1" spc="-10" dirty="0">
                          <a:solidFill>
                            <a:srgbClr val="FFFF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Content</a:t>
                      </a:r>
                      <a:endParaRPr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8F001C"/>
                    </a:solidFill>
                  </a:tcPr>
                </a:tc>
                <a:tc>
                  <a:txBody>
                    <a:bodyPr/>
                    <a:lstStyle/>
                    <a:p>
                      <a:pPr marL="85725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sz="1800" b="1" spc="-5" dirty="0">
                          <a:solidFill>
                            <a:srgbClr val="FFFF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Notes</a:t>
                      </a:r>
                      <a:endParaRPr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8F001C"/>
                    </a:solidFill>
                  </a:tcPr>
                </a:tc>
                <a:tc>
                  <a:txBody>
                    <a:bodyPr/>
                    <a:lstStyle/>
                    <a:p>
                      <a:pPr marL="85725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sz="1800" b="1" spc="-10" dirty="0">
                          <a:solidFill>
                            <a:srgbClr val="FFFF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Resources</a:t>
                      </a:r>
                      <a:endParaRPr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8F001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632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200" dirty="0">
                        <a:latin typeface="Times New Roman"/>
                        <a:cs typeface="Times New Roman"/>
                      </a:endParaRPr>
                    </a:p>
                    <a:p>
                      <a:pPr algn="r">
                        <a:lnSpc>
                          <a:spcPct val="100000"/>
                        </a:lnSpc>
                      </a:pPr>
                      <a:r>
                        <a:rPr sz="1100" dirty="0">
                          <a:latin typeface="Arial"/>
                          <a:cs typeface="Arial"/>
                        </a:rPr>
                        <a:t>s5</a:t>
                      </a: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8F001C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98425">
                        <a:lnSpc>
                          <a:spcPct val="100000"/>
                        </a:lnSpc>
                        <a:spcBef>
                          <a:spcPts val="770"/>
                        </a:spcBef>
                      </a:pPr>
                      <a:r>
                        <a:rPr sz="1100" dirty="0">
                          <a:latin typeface="Arial"/>
                          <a:cs typeface="Arial"/>
                        </a:rPr>
                        <a:t>Understand and use the</a:t>
                      </a:r>
                      <a:r>
                        <a:rPr sz="1100" spc="-15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language</a:t>
                      </a:r>
                    </a:p>
                    <a:p>
                      <a:pPr marL="98425">
                        <a:lnSpc>
                          <a:spcPct val="100000"/>
                        </a:lnSpc>
                      </a:pPr>
                      <a:r>
                        <a:rPr sz="1100" spc="-5" dirty="0">
                          <a:latin typeface="Arial"/>
                          <a:cs typeface="Arial"/>
                        </a:rPr>
                        <a:t>describing types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of</a:t>
                      </a:r>
                      <a:r>
                        <a:rPr sz="1100" spc="-5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data.</a:t>
                      </a:r>
                    </a:p>
                  </a:txBody>
                  <a:tcPr marL="0" marR="0" marT="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8F001C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99060">
                        <a:lnSpc>
                          <a:spcPct val="100000"/>
                        </a:lnSpc>
                        <a:spcBef>
                          <a:spcPts val="770"/>
                        </a:spcBef>
                      </a:pPr>
                      <a:r>
                        <a:rPr sz="1100" spc="-5" dirty="0">
                          <a:latin typeface="Arial"/>
                          <a:cs typeface="Arial"/>
                        </a:rPr>
                        <a:t>Primary, secondary;</a:t>
                      </a:r>
                      <a:r>
                        <a:rPr sz="1100" spc="-4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categorical,</a:t>
                      </a:r>
                    </a:p>
                    <a:p>
                      <a:pPr marL="99060">
                        <a:lnSpc>
                          <a:spcPct val="100000"/>
                        </a:lnSpc>
                      </a:pPr>
                      <a:r>
                        <a:rPr sz="1100" spc="-5" dirty="0">
                          <a:latin typeface="Arial"/>
                          <a:cs typeface="Arial"/>
                        </a:rPr>
                        <a:t>numerical; continuous,</a:t>
                      </a:r>
                      <a:r>
                        <a:rPr sz="1100" spc="-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discrete.</a:t>
                      </a:r>
                    </a:p>
                  </a:txBody>
                  <a:tcPr marL="0" marR="0" marT="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8F001C">
                        <a:alpha val="30000"/>
                      </a:srgbClr>
                    </a:solidFill>
                  </a:tcPr>
                </a:tc>
                <a:tc rowSpan="6">
                  <a:txBody>
                    <a:bodyPr/>
                    <a:lstStyle/>
                    <a:p>
                      <a:pPr marL="85725" marR="1268730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100" dirty="0">
                          <a:latin typeface="Arial"/>
                          <a:cs typeface="Arial"/>
                        </a:rPr>
                        <a:t>Integral Resources - 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OCR (MEI) Level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3</a:t>
                      </a:r>
                      <a:r>
                        <a:rPr sz="1100" spc="-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IQR:</a:t>
                      </a:r>
                      <a:endParaRPr sz="1100" dirty="0">
                        <a:latin typeface="Arial"/>
                        <a:cs typeface="Arial"/>
                      </a:endParaRPr>
                    </a:p>
                    <a:p>
                      <a:pPr marL="85725">
                        <a:lnSpc>
                          <a:spcPct val="100000"/>
                        </a:lnSpc>
                      </a:pPr>
                      <a:r>
                        <a:rPr sz="1100" u="sng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2"/>
                        </a:rPr>
                        <a:t>Statistics 1: Introduction &amp; </a:t>
                      </a:r>
                      <a:r>
                        <a:rPr sz="1100" u="sng" spc="-5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2"/>
                        </a:rPr>
                        <a:t>collecting</a:t>
                      </a:r>
                      <a:r>
                        <a:rPr sz="1100" u="sng" spc="-110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2"/>
                        </a:rPr>
                        <a:t> </a:t>
                      </a:r>
                      <a:r>
                        <a:rPr sz="1100" u="sng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2"/>
                        </a:rPr>
                        <a:t>data</a:t>
                      </a:r>
                      <a:endParaRPr sz="1100" dirty="0">
                        <a:latin typeface="Arial"/>
                        <a:cs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7"/>
                        </a:spcBef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  <a:p>
                      <a:pPr marL="85725" marR="563245">
                        <a:lnSpc>
                          <a:spcPct val="100000"/>
                        </a:lnSpc>
                      </a:pPr>
                      <a:r>
                        <a:rPr sz="1100" spc="-5" dirty="0">
                          <a:latin typeface="Arial"/>
                          <a:cs typeface="Arial"/>
                        </a:rPr>
                        <a:t>External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Resources:  </a:t>
                      </a:r>
                      <a:r>
                        <a:rPr sz="1100" u="sng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3"/>
                        </a:rPr>
                        <a:t>200 countries, 200 </a:t>
                      </a:r>
                      <a:r>
                        <a:rPr sz="1100" u="sng" spc="-5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3"/>
                        </a:rPr>
                        <a:t>years, </a:t>
                      </a:r>
                      <a:r>
                        <a:rPr sz="1100" u="sng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3"/>
                        </a:rPr>
                        <a:t>4</a:t>
                      </a:r>
                      <a:r>
                        <a:rPr sz="1100" u="sng" spc="-105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3"/>
                        </a:rPr>
                        <a:t> </a:t>
                      </a:r>
                      <a:r>
                        <a:rPr sz="1100" u="sng" spc="-5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3"/>
                        </a:rPr>
                        <a:t>minutes</a:t>
                      </a:r>
                      <a:endParaRPr sz="1100" dirty="0">
                        <a:latin typeface="Arial"/>
                        <a:cs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  <a:p>
                      <a:pPr marL="85725" marR="403860">
                        <a:lnSpc>
                          <a:spcPct val="100000"/>
                        </a:lnSpc>
                      </a:pPr>
                      <a:r>
                        <a:rPr sz="1100" u="sng" spc="-5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4"/>
                        </a:rPr>
                        <a:t>Relevant </a:t>
                      </a:r>
                      <a:r>
                        <a:rPr sz="1100" u="sng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4"/>
                        </a:rPr>
                        <a:t>and engaging stats: </a:t>
                      </a:r>
                      <a:r>
                        <a:rPr sz="1100" u="sng" spc="-5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4"/>
                        </a:rPr>
                        <a:t>using  </a:t>
                      </a:r>
                      <a:r>
                        <a:rPr sz="1100" u="sng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4"/>
                        </a:rPr>
                        <a:t>spreadsheets</a:t>
                      </a:r>
                      <a:endParaRPr sz="1100" dirty="0">
                        <a:latin typeface="Arial"/>
                        <a:cs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  <a:p>
                      <a:pPr marL="85725" marR="403860">
                        <a:lnSpc>
                          <a:spcPct val="100000"/>
                        </a:lnSpc>
                      </a:pPr>
                      <a:r>
                        <a:rPr sz="1100" u="sng" spc="-5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5"/>
                        </a:rPr>
                        <a:t>KS4 </a:t>
                      </a:r>
                      <a:r>
                        <a:rPr sz="1100" u="sng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5"/>
                        </a:rPr>
                        <a:t>statistics statements: true or</a:t>
                      </a:r>
                      <a:r>
                        <a:rPr sz="1100" u="sng" spc="-175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5"/>
                        </a:rPr>
                        <a:t> </a:t>
                      </a:r>
                      <a:r>
                        <a:rPr sz="1100" u="sng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5"/>
                        </a:rPr>
                        <a:t>false  </a:t>
                      </a:r>
                      <a:r>
                        <a:rPr sz="1100" u="sng" spc="-5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6"/>
                        </a:rPr>
                        <a:t>Ugly </a:t>
                      </a:r>
                      <a:r>
                        <a:rPr sz="1100" u="sng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6"/>
                        </a:rPr>
                        <a:t>data</a:t>
                      </a:r>
                      <a:r>
                        <a:rPr sz="1100" u="sng" spc="-80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6"/>
                        </a:rPr>
                        <a:t> </a:t>
                      </a:r>
                      <a:r>
                        <a:rPr sz="1100" u="sng" spc="-5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6"/>
                        </a:rPr>
                        <a:t>visualisation</a:t>
                      </a:r>
                      <a:endParaRPr sz="1100" dirty="0">
                        <a:latin typeface="Arial"/>
                        <a:cs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endParaRPr sz="1150" dirty="0">
                        <a:latin typeface="Times New Roman"/>
                        <a:cs typeface="Times New Roman"/>
                      </a:endParaRPr>
                    </a:p>
                    <a:p>
                      <a:pPr marL="85725">
                        <a:lnSpc>
                          <a:spcPct val="100000"/>
                        </a:lnSpc>
                      </a:pPr>
                      <a:r>
                        <a:rPr sz="1100" u="sng" spc="-5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7"/>
                        </a:rPr>
                        <a:t>Census </a:t>
                      </a:r>
                      <a:r>
                        <a:rPr sz="1100" u="sng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7"/>
                        </a:rPr>
                        <a:t>at </a:t>
                      </a:r>
                      <a:r>
                        <a:rPr sz="1100" u="sng" spc="-5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7"/>
                        </a:rPr>
                        <a:t>School: </a:t>
                      </a:r>
                      <a:r>
                        <a:rPr sz="1100" u="sng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7"/>
                        </a:rPr>
                        <a:t>graph</a:t>
                      </a:r>
                      <a:r>
                        <a:rPr sz="1100" u="sng" spc="-65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7"/>
                        </a:rPr>
                        <a:t> </a:t>
                      </a:r>
                      <a:r>
                        <a:rPr sz="1100" u="sng" spc="-5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7"/>
                        </a:rPr>
                        <a:t>it!</a:t>
                      </a:r>
                      <a:endParaRPr sz="1100" dirty="0">
                        <a:latin typeface="Arial"/>
                        <a:cs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  <a:p>
                      <a:pPr marL="85725" marR="398780">
                        <a:lnSpc>
                          <a:spcPct val="100000"/>
                        </a:lnSpc>
                      </a:pPr>
                      <a:r>
                        <a:rPr sz="1100" u="sng" spc="-5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8"/>
                        </a:rPr>
                        <a:t>Relevant </a:t>
                      </a:r>
                      <a:r>
                        <a:rPr sz="1100" u="sng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8"/>
                        </a:rPr>
                        <a:t>and engaging stats:</a:t>
                      </a:r>
                      <a:r>
                        <a:rPr sz="1100" u="sng" spc="-114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8"/>
                        </a:rPr>
                        <a:t> </a:t>
                      </a:r>
                      <a:r>
                        <a:rPr sz="1100" u="sng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8"/>
                        </a:rPr>
                        <a:t>teaching  through statistical</a:t>
                      </a:r>
                      <a:r>
                        <a:rPr sz="1100" u="sng" spc="-75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8"/>
                        </a:rPr>
                        <a:t> </a:t>
                      </a:r>
                      <a:r>
                        <a:rPr sz="1100" u="sng" spc="-5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8"/>
                        </a:rPr>
                        <a:t>investigations</a:t>
                      </a:r>
                      <a:endParaRPr sz="1100" dirty="0">
                        <a:latin typeface="Arial"/>
                        <a:cs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  <a:p>
                      <a:pPr marL="85725">
                        <a:lnSpc>
                          <a:spcPct val="100000"/>
                        </a:lnSpc>
                      </a:pPr>
                      <a:r>
                        <a:rPr sz="1100" u="sng" spc="-5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9"/>
                        </a:rPr>
                        <a:t>Data types</a:t>
                      </a:r>
                      <a:r>
                        <a:rPr sz="1100" u="sng" spc="-80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9"/>
                        </a:rPr>
                        <a:t> </a:t>
                      </a:r>
                      <a:r>
                        <a:rPr sz="1100" u="sng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9"/>
                        </a:rPr>
                        <a:t>resources</a:t>
                      </a:r>
                      <a:endParaRPr sz="11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8F001C">
                        <a:alpha val="3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2072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algn="r"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r>
                        <a:rPr sz="1100" dirty="0">
                          <a:latin typeface="Arial"/>
                          <a:cs typeface="Arial"/>
                        </a:rPr>
                        <a:t>s6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DDE3"/>
                    </a:solidFill>
                  </a:tcPr>
                </a:tc>
                <a:tc>
                  <a:txBody>
                    <a:bodyPr/>
                    <a:lstStyle/>
                    <a:p>
                      <a:pPr marL="98425">
                        <a:lnSpc>
                          <a:spcPct val="100000"/>
                        </a:lnSpc>
                        <a:spcBef>
                          <a:spcPts val="775"/>
                        </a:spcBef>
                      </a:pPr>
                      <a:r>
                        <a:rPr sz="1100" spc="-5" dirty="0">
                          <a:latin typeface="Arial"/>
                          <a:cs typeface="Arial"/>
                        </a:rPr>
                        <a:t>Be able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to recognise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values in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primary  or secondary data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which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are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unlikely</a:t>
                      </a:r>
                      <a:r>
                        <a:rPr sz="1100" spc="-9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to 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be</a:t>
                      </a:r>
                      <a:r>
                        <a:rPr sz="1100" spc="-9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accurate.</a:t>
                      </a:r>
                    </a:p>
                  </a:txBody>
                  <a:tcPr marL="0" marR="0" marT="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DDE3"/>
                    </a:solidFill>
                  </a:tcPr>
                </a:tc>
                <a:tc>
                  <a:txBody>
                    <a:bodyPr/>
                    <a:lstStyle/>
                    <a:p>
                      <a:endParaRPr sz="1100" dirty="0">
                        <a:latin typeface="Arial"/>
                        <a:cs typeface="Arial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DDE3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B0111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619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7"/>
                        </a:spcBef>
                      </a:pPr>
                      <a:endParaRPr sz="1300" dirty="0">
                        <a:latin typeface="Times New Roman"/>
                        <a:cs typeface="Times New Roman"/>
                      </a:endParaRPr>
                    </a:p>
                    <a:p>
                      <a:pPr algn="r">
                        <a:lnSpc>
                          <a:spcPct val="100000"/>
                        </a:lnSpc>
                      </a:pPr>
                      <a:r>
                        <a:rPr sz="1100" dirty="0">
                          <a:latin typeface="Arial"/>
                          <a:cs typeface="Arial"/>
                        </a:rPr>
                        <a:t>s7</a:t>
                      </a: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8F001C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98425" marR="294005">
                        <a:lnSpc>
                          <a:spcPct val="100000"/>
                        </a:lnSpc>
                        <a:spcBef>
                          <a:spcPts val="210"/>
                        </a:spcBef>
                      </a:pPr>
                      <a:r>
                        <a:rPr sz="1100" spc="-5" dirty="0">
                          <a:latin typeface="Arial"/>
                          <a:cs typeface="Arial"/>
                        </a:rPr>
                        <a:t>Be able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to read information </a:t>
                      </a:r>
                      <a:r>
                        <a:rPr sz="1100" spc="5" dirty="0">
                          <a:latin typeface="Arial"/>
                          <a:cs typeface="Arial"/>
                        </a:rPr>
                        <a:t>from</a:t>
                      </a:r>
                      <a:r>
                        <a:rPr sz="1100" spc="-18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a 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table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and to construct a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table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to  present</a:t>
                      </a:r>
                      <a:r>
                        <a:rPr sz="1100" spc="-1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information.</a:t>
                      </a:r>
                    </a:p>
                  </a:txBody>
                  <a:tcPr marL="0" marR="0" marT="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8F001C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99060" marR="93980">
                        <a:lnSpc>
                          <a:spcPct val="100000"/>
                        </a:lnSpc>
                        <a:spcBef>
                          <a:spcPts val="869"/>
                        </a:spcBef>
                      </a:pPr>
                      <a:r>
                        <a:rPr sz="1100" dirty="0">
                          <a:latin typeface="Arial"/>
                          <a:cs typeface="Arial"/>
                        </a:rPr>
                        <a:t>Includes grouping data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using</a:t>
                      </a:r>
                      <a:r>
                        <a:rPr sz="1100" spc="-9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suitable  class</a:t>
                      </a:r>
                      <a:r>
                        <a:rPr sz="1100" spc="-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intervals.</a:t>
                      </a:r>
                      <a:endParaRPr sz="1100" dirty="0">
                        <a:latin typeface="Arial"/>
                        <a:cs typeface="Arial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8F001C">
                        <a:alpha val="30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B0111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7632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8"/>
                        </a:spcBef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algn="r">
                        <a:lnSpc>
                          <a:spcPct val="100000"/>
                        </a:lnSpc>
                      </a:pPr>
                      <a:r>
                        <a:rPr sz="1100" dirty="0">
                          <a:latin typeface="Arial"/>
                          <a:cs typeface="Arial"/>
                        </a:rPr>
                        <a:t>s8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DDE3"/>
                    </a:solidFill>
                  </a:tcPr>
                </a:tc>
                <a:tc>
                  <a:txBody>
                    <a:bodyPr/>
                    <a:lstStyle/>
                    <a:p>
                      <a:pPr marL="98425" marR="95885">
                        <a:lnSpc>
                          <a:spcPct val="100000"/>
                        </a:lnSpc>
                        <a:spcBef>
                          <a:spcPts val="869"/>
                        </a:spcBef>
                      </a:pPr>
                      <a:r>
                        <a:rPr sz="1100" dirty="0">
                          <a:latin typeface="Arial"/>
                          <a:cs typeface="Arial"/>
                        </a:rPr>
                        <a:t>Understand the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meaning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of the</a:t>
                      </a:r>
                      <a:r>
                        <a:rPr sz="1100" spc="-1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terms  sample and</a:t>
                      </a:r>
                      <a:r>
                        <a:rPr sz="1100" spc="-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population.</a:t>
                      </a:r>
                      <a:endParaRPr sz="1100" dirty="0">
                        <a:latin typeface="Arial"/>
                        <a:cs typeface="Arial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DDE3"/>
                    </a:solidFill>
                  </a:tcPr>
                </a:tc>
                <a:tc>
                  <a:txBody>
                    <a:bodyPr/>
                    <a:lstStyle/>
                    <a:p>
                      <a:pPr marL="99060">
                        <a:lnSpc>
                          <a:spcPct val="100000"/>
                        </a:lnSpc>
                      </a:pPr>
                      <a:r>
                        <a:rPr sz="1100" dirty="0">
                          <a:latin typeface="Arial"/>
                          <a:cs typeface="Arial"/>
                        </a:rPr>
                        <a:t>The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idea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of random</a:t>
                      </a:r>
                      <a:r>
                        <a:rPr sz="1100" spc="-114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sampling.</a:t>
                      </a:r>
                    </a:p>
                  </a:txBody>
                  <a:tcPr marL="0" marR="0" marT="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DDE3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B0111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2072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  <a:p>
                      <a:pPr algn="r"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r>
                        <a:rPr sz="1100" dirty="0">
                          <a:latin typeface="Arial"/>
                          <a:cs typeface="Arial"/>
                        </a:rPr>
                        <a:t>s9</a:t>
                      </a: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8F001C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98425" marR="277495" algn="just">
                        <a:lnSpc>
                          <a:spcPct val="100000"/>
                        </a:lnSpc>
                        <a:spcBef>
                          <a:spcPts val="780"/>
                        </a:spcBef>
                      </a:pPr>
                      <a:r>
                        <a:rPr sz="1100" spc="-5" dirty="0">
                          <a:latin typeface="Arial"/>
                          <a:cs typeface="Arial"/>
                        </a:rPr>
                        <a:t>Be able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to interpret sample data</a:t>
                      </a:r>
                      <a:r>
                        <a:rPr sz="1100" spc="-1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in 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terms of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possible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properties of the  parent</a:t>
                      </a:r>
                      <a:r>
                        <a:rPr sz="1100" spc="-8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population.</a:t>
                      </a:r>
                      <a:endParaRPr sz="1100" dirty="0">
                        <a:latin typeface="Arial"/>
                        <a:cs typeface="Arial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8F001C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99060" marR="167640">
                        <a:lnSpc>
                          <a:spcPct val="100000"/>
                        </a:lnSpc>
                      </a:pPr>
                      <a:r>
                        <a:rPr sz="1100" dirty="0">
                          <a:latin typeface="Arial"/>
                          <a:cs typeface="Arial"/>
                        </a:rPr>
                        <a:t>e.g. Sample mean as an estimate</a:t>
                      </a:r>
                      <a:r>
                        <a:rPr sz="1100" spc="-1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of 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population</a:t>
                      </a:r>
                      <a:r>
                        <a:rPr sz="1100" spc="-5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mean.</a:t>
                      </a:r>
                    </a:p>
                  </a:txBody>
                  <a:tcPr marL="0" marR="0" marT="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8F001C">
                        <a:alpha val="30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B0111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10743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algn="r">
                        <a:lnSpc>
                          <a:spcPct val="100000"/>
                        </a:lnSpc>
                      </a:pPr>
                      <a:r>
                        <a:rPr sz="1100" dirty="0">
                          <a:latin typeface="Arial"/>
                          <a:cs typeface="Arial"/>
                        </a:rPr>
                        <a:t>s10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DDE3"/>
                    </a:solidFill>
                  </a:tcPr>
                </a:tc>
                <a:tc>
                  <a:txBody>
                    <a:bodyPr/>
                    <a:lstStyle/>
                    <a:p>
                      <a:pPr marL="98425" marR="66675">
                        <a:lnSpc>
                          <a:spcPct val="100000"/>
                        </a:lnSpc>
                      </a:pPr>
                      <a:r>
                        <a:rPr sz="1100" dirty="0">
                          <a:latin typeface="Arial"/>
                          <a:cs typeface="Arial"/>
                        </a:rPr>
                        <a:t>Understand about the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variability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of  data and be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able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to describe the</a:t>
                      </a:r>
                      <a:r>
                        <a:rPr sz="1100" spc="-14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main 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features of a</a:t>
                      </a:r>
                      <a:r>
                        <a:rPr sz="1100" spc="-114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distribution.</a:t>
                      </a:r>
                      <a:endParaRPr sz="1100" dirty="0">
                        <a:latin typeface="Arial"/>
                        <a:cs typeface="Arial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DDE3"/>
                    </a:solidFill>
                  </a:tcPr>
                </a:tc>
                <a:tc>
                  <a:txBody>
                    <a:bodyPr/>
                    <a:lstStyle/>
                    <a:p>
                      <a:pPr marL="99060">
                        <a:lnSpc>
                          <a:spcPts val="1245"/>
                        </a:lnSpc>
                      </a:pPr>
                      <a:r>
                        <a:rPr sz="1100" dirty="0">
                          <a:latin typeface="Arial"/>
                          <a:cs typeface="Arial"/>
                        </a:rPr>
                        <a:t>Includes understanding that</a:t>
                      </a:r>
                      <a:r>
                        <a:rPr sz="1100" spc="-1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the</a:t>
                      </a:r>
                    </a:p>
                    <a:p>
                      <a:pPr marL="99060" marR="132715">
                        <a:lnSpc>
                          <a:spcPct val="100000"/>
                        </a:lnSpc>
                      </a:pPr>
                      <a:r>
                        <a:rPr sz="1100" dirty="0">
                          <a:latin typeface="Arial"/>
                          <a:cs typeface="Arial"/>
                        </a:rPr>
                        <a:t>average from a sample </a:t>
                      </a:r>
                      <a:r>
                        <a:rPr sz="1100" spc="-10" dirty="0">
                          <a:latin typeface="Arial"/>
                          <a:cs typeface="Arial"/>
                        </a:rPr>
                        <a:t>will</a:t>
                      </a:r>
                      <a:r>
                        <a:rPr sz="1100" spc="-1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generally  be different </a:t>
                      </a:r>
                      <a:r>
                        <a:rPr sz="1100" spc="5" dirty="0">
                          <a:latin typeface="Arial"/>
                          <a:cs typeface="Arial"/>
                        </a:rPr>
                        <a:t>from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the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population 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average.</a:t>
                      </a:r>
                    </a:p>
                    <a:p>
                      <a:pPr marL="99060" marR="102235">
                        <a:lnSpc>
                          <a:spcPct val="100000"/>
                        </a:lnSpc>
                        <a:spcBef>
                          <a:spcPts val="800"/>
                        </a:spcBef>
                      </a:pPr>
                      <a:r>
                        <a:rPr sz="1100" dirty="0">
                          <a:latin typeface="Arial"/>
                          <a:cs typeface="Arial"/>
                        </a:rPr>
                        <a:t>The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main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features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include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the</a:t>
                      </a:r>
                      <a:r>
                        <a:rPr sz="1100" spc="-10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central  tendency (average) and</a:t>
                      </a:r>
                      <a:r>
                        <a:rPr sz="1100" spc="-1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spread.</a:t>
                      </a:r>
                    </a:p>
                  </a:txBody>
                  <a:tcPr marL="0" marR="0" marT="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DDE3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B0111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435478" y="134365"/>
            <a:ext cx="5260722" cy="73866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905" algn="ctr">
              <a:lnSpc>
                <a:spcPct val="100000"/>
              </a:lnSpc>
            </a:pPr>
            <a:r>
              <a:rPr sz="2400" b="1" spc="-50" dirty="0">
                <a:latin typeface="Arial" panose="020B0604020202020204" pitchFamily="34" charset="0"/>
                <a:cs typeface="Arial" panose="020B0604020202020204" pitchFamily="34" charset="0"/>
              </a:rPr>
              <a:t>STATISTICS</a:t>
            </a:r>
            <a:endParaRPr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00000"/>
              </a:lnSpc>
            </a:pPr>
            <a:r>
              <a:rPr sz="2400" b="1" spc="-10" dirty="0">
                <a:latin typeface="Arial" panose="020B0604020202020204" pitchFamily="34" charset="0"/>
                <a:cs typeface="Arial" panose="020B0604020202020204" pitchFamily="34" charset="0"/>
              </a:rPr>
              <a:t>Statistical diagrams </a:t>
            </a:r>
            <a:r>
              <a:rPr sz="2400" b="1" dirty="0"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sz="2400" b="1" spc="-2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b="1" spc="-10" dirty="0">
                <a:latin typeface="Arial" panose="020B0604020202020204" pitchFamily="34" charset="0"/>
                <a:cs typeface="Arial" panose="020B0604020202020204" pitchFamily="34" charset="0"/>
              </a:rPr>
              <a:t>measures</a:t>
            </a:r>
            <a:endParaRPr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3856677"/>
              </p:ext>
            </p:extLst>
          </p:nvPr>
        </p:nvGraphicFramePr>
        <p:xfrm>
          <a:off x="461962" y="901700"/>
          <a:ext cx="8207438" cy="47371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889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193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1942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8797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endParaRPr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8F001C"/>
                    </a:solidFill>
                  </a:tcPr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sz="1800" b="1" spc="-10" dirty="0">
                          <a:solidFill>
                            <a:srgbClr val="FFFF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Content</a:t>
                      </a:r>
                      <a:endParaRPr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8F001C"/>
                    </a:solidFill>
                  </a:tcPr>
                </a:tc>
                <a:tc>
                  <a:txBody>
                    <a:bodyPr/>
                    <a:lstStyle/>
                    <a:p>
                      <a:pPr marL="85725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sz="1800" b="1" spc="-5" dirty="0">
                          <a:solidFill>
                            <a:srgbClr val="FFFF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Notes</a:t>
                      </a:r>
                      <a:endParaRPr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8F001C"/>
                    </a:solidFill>
                  </a:tcPr>
                </a:tc>
                <a:tc>
                  <a:txBody>
                    <a:bodyPr/>
                    <a:lstStyle/>
                    <a:p>
                      <a:pPr marL="85725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sz="1800" b="1" spc="-10" dirty="0">
                          <a:solidFill>
                            <a:srgbClr val="FFFF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Resources</a:t>
                      </a:r>
                      <a:endParaRPr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8F001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901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35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r">
                        <a:lnSpc>
                          <a:spcPct val="100000"/>
                        </a:lnSpc>
                      </a:pP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s11</a:t>
                      </a:r>
                      <a:endParaRPr sz="1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8F001C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98425" marR="72390">
                        <a:lnSpc>
                          <a:spcPct val="100000"/>
                        </a:lnSpc>
                      </a:pPr>
                      <a:r>
                        <a:rPr sz="11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 able </a:t>
                      </a: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 use and interpret</a:t>
                      </a:r>
                      <a:r>
                        <a:rPr sz="1100" spc="-114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statistical  diagrams appropriate to a </a:t>
                      </a:r>
                      <a:r>
                        <a:rPr sz="11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variety </a:t>
                      </a: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of  </a:t>
                      </a:r>
                      <a:r>
                        <a:rPr sz="11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types </a:t>
                      </a: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of</a:t>
                      </a:r>
                      <a:r>
                        <a:rPr sz="1100" spc="-10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data.</a:t>
                      </a:r>
                    </a:p>
                  </a:txBody>
                  <a:tcPr marL="0" marR="0" marT="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8F001C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99060">
                        <a:lnSpc>
                          <a:spcPts val="1140"/>
                        </a:lnSpc>
                      </a:pP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Diagrams </a:t>
                      </a:r>
                      <a:r>
                        <a:rPr sz="11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include: </a:t>
                      </a: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box and</a:t>
                      </a:r>
                      <a:r>
                        <a:rPr sz="1100" spc="-8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1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whisker</a:t>
                      </a:r>
                      <a:endParaRPr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99060" marR="116205">
                        <a:lnSpc>
                          <a:spcPct val="100000"/>
                        </a:lnSpc>
                      </a:pP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plots, dot plots, scatter diagrams,</a:t>
                      </a:r>
                      <a:r>
                        <a:rPr sz="1100" spc="-18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bar  charts, </a:t>
                      </a:r>
                      <a:r>
                        <a:rPr sz="11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pie </a:t>
                      </a: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charts, histograms,  frequency charts, </a:t>
                      </a:r>
                      <a:r>
                        <a:rPr sz="11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cumulative  </a:t>
                      </a: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frequency</a:t>
                      </a:r>
                      <a:r>
                        <a:rPr sz="1100" spc="-114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diagrams.</a:t>
                      </a:r>
                    </a:p>
                    <a:p>
                      <a:pPr marL="99060" marR="182245">
                        <a:lnSpc>
                          <a:spcPct val="100000"/>
                        </a:lnSpc>
                        <a:spcBef>
                          <a:spcPts val="805"/>
                        </a:spcBef>
                      </a:pP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Learners may be asked to</a:t>
                      </a:r>
                      <a:r>
                        <a:rPr sz="1100" spc="-15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complete  these diagrams </a:t>
                      </a:r>
                      <a:r>
                        <a:rPr sz="11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 </a:t>
                      </a: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</a:t>
                      </a:r>
                      <a:r>
                        <a:rPr sz="1100" spc="-8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1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examination.</a:t>
                      </a:r>
                      <a:endParaRPr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99060" marR="31115">
                        <a:lnSpc>
                          <a:spcPct val="100000"/>
                        </a:lnSpc>
                        <a:spcBef>
                          <a:spcPts val="790"/>
                        </a:spcBef>
                      </a:pP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 frequency chart resembles a  histogram </a:t>
                      </a:r>
                      <a:r>
                        <a:rPr sz="1100" spc="-1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with </a:t>
                      </a: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equal </a:t>
                      </a:r>
                      <a:r>
                        <a:rPr sz="11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width </a:t>
                      </a: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bars but </a:t>
                      </a:r>
                      <a:r>
                        <a:rPr sz="11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its  vertical axis is </a:t>
                      </a: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frequency. A dot </a:t>
                      </a:r>
                      <a:r>
                        <a:rPr sz="11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plot is  similar </a:t>
                      </a: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 a bar chart but </a:t>
                      </a:r>
                      <a:r>
                        <a:rPr sz="1100" spc="-1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with </a:t>
                      </a: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stacks</a:t>
                      </a:r>
                      <a:r>
                        <a:rPr sz="1100" spc="-14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of  dots </a:t>
                      </a:r>
                      <a:r>
                        <a:rPr sz="11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 lines </a:t>
                      </a: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 represent</a:t>
                      </a:r>
                      <a:r>
                        <a:rPr sz="1100" spc="-114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frequency.</a:t>
                      </a:r>
                    </a:p>
                  </a:txBody>
                  <a:tcPr marL="0" marR="0" marT="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8F001C">
                        <a:alpha val="30000"/>
                      </a:srgbClr>
                    </a:solidFill>
                  </a:tcPr>
                </a:tc>
                <a:tc rowSpan="4">
                  <a:txBody>
                    <a:bodyPr/>
                    <a:lstStyle/>
                    <a:p>
                      <a:pPr marL="85725" marR="1268730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Integral Resources -  </a:t>
                      </a:r>
                      <a:r>
                        <a:rPr sz="11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OCR (MEI) Level </a:t>
                      </a: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r>
                        <a:rPr sz="1100" spc="-6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1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IQR:</a:t>
                      </a:r>
                      <a:endParaRPr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85725">
                        <a:lnSpc>
                          <a:spcPct val="100000"/>
                        </a:lnSpc>
                      </a:pPr>
                      <a:r>
                        <a:rPr sz="1100" u="sng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hlinkClick r:id="rId2"/>
                        </a:rPr>
                        <a:t>Statistics 2: Statistical</a:t>
                      </a:r>
                      <a:r>
                        <a:rPr sz="1100" u="sng" spc="-140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hlinkClick r:id="rId2"/>
                        </a:rPr>
                        <a:t> </a:t>
                      </a:r>
                      <a:r>
                        <a:rPr sz="1100" u="sng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hlinkClick r:id="rId2"/>
                        </a:rPr>
                        <a:t>techniques</a:t>
                      </a:r>
                      <a:endParaRPr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85725" marR="263525">
                        <a:lnSpc>
                          <a:spcPct val="100000"/>
                        </a:lnSpc>
                      </a:pPr>
                      <a:r>
                        <a:rPr sz="11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External </a:t>
                      </a: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Resources:  </a:t>
                      </a:r>
                      <a:r>
                        <a:rPr sz="1100" u="sng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hlinkClick r:id="rId3"/>
                        </a:rPr>
                        <a:t>200 countries, 200 </a:t>
                      </a:r>
                      <a:r>
                        <a:rPr sz="1100" u="sng" spc="-5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hlinkClick r:id="rId3"/>
                        </a:rPr>
                        <a:t>years, </a:t>
                      </a:r>
                      <a:r>
                        <a:rPr sz="1100" u="sng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hlinkClick r:id="rId3"/>
                        </a:rPr>
                        <a:t>4</a:t>
                      </a:r>
                      <a:r>
                        <a:rPr sz="1100" u="sng" spc="-105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hlinkClick r:id="rId3"/>
                        </a:rPr>
                        <a:t> </a:t>
                      </a:r>
                      <a:r>
                        <a:rPr sz="1100" u="sng" spc="-5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hlinkClick r:id="rId3"/>
                        </a:rPr>
                        <a:t>minutes</a:t>
                      </a:r>
                      <a:endParaRPr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85725" marR="197485">
                        <a:lnSpc>
                          <a:spcPct val="100000"/>
                        </a:lnSpc>
                      </a:pPr>
                      <a:r>
                        <a:rPr sz="1100" u="sng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hlinkClick r:id="rId4"/>
                        </a:rPr>
                        <a:t>Standards </a:t>
                      </a:r>
                      <a:r>
                        <a:rPr sz="1100" u="sng" spc="-5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hlinkClick r:id="rId4"/>
                        </a:rPr>
                        <a:t>Unit S4 </a:t>
                      </a:r>
                      <a:r>
                        <a:rPr sz="1100" u="sng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hlinkClick r:id="rId4"/>
                        </a:rPr>
                        <a:t>Understanding mean,  </a:t>
                      </a:r>
                      <a:r>
                        <a:rPr sz="1100" u="sng" spc="-5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hlinkClick r:id="rId4"/>
                        </a:rPr>
                        <a:t>median, </a:t>
                      </a:r>
                      <a:r>
                        <a:rPr sz="1100" u="sng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hlinkClick r:id="rId4"/>
                        </a:rPr>
                        <a:t>mode and</a:t>
                      </a:r>
                      <a:r>
                        <a:rPr sz="1100" u="sng" spc="-100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hlinkClick r:id="rId4"/>
                        </a:rPr>
                        <a:t> </a:t>
                      </a:r>
                      <a:r>
                        <a:rPr sz="1100" u="sng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hlinkClick r:id="rId4"/>
                        </a:rPr>
                        <a:t>range</a:t>
                      </a:r>
                      <a:endParaRPr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85725" marR="197485">
                        <a:lnSpc>
                          <a:spcPct val="100000"/>
                        </a:lnSpc>
                      </a:pPr>
                      <a:r>
                        <a:rPr sz="1100" u="sng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hlinkClick r:id="rId5"/>
                        </a:rPr>
                        <a:t>Standards </a:t>
                      </a:r>
                      <a:r>
                        <a:rPr sz="1100" u="sng" spc="-5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hlinkClick r:id="rId5"/>
                        </a:rPr>
                        <a:t>Unit S5 Interpreting </a:t>
                      </a:r>
                      <a:r>
                        <a:rPr sz="1100" u="sng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hlinkClick r:id="rId5"/>
                        </a:rPr>
                        <a:t>bar</a:t>
                      </a:r>
                      <a:r>
                        <a:rPr sz="1100" u="sng" spc="-70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hlinkClick r:id="rId5"/>
                        </a:rPr>
                        <a:t> </a:t>
                      </a:r>
                      <a:r>
                        <a:rPr sz="1100" u="sng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hlinkClick r:id="rId5"/>
                        </a:rPr>
                        <a:t>charts,  </a:t>
                      </a:r>
                      <a:r>
                        <a:rPr sz="1100" u="sng" spc="-5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hlinkClick r:id="rId5"/>
                        </a:rPr>
                        <a:t>pie </a:t>
                      </a:r>
                      <a:r>
                        <a:rPr sz="1100" u="sng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hlinkClick r:id="rId5"/>
                        </a:rPr>
                        <a:t>charts, box and </a:t>
                      </a:r>
                      <a:r>
                        <a:rPr sz="1100" u="sng" spc="-5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hlinkClick r:id="rId5"/>
                        </a:rPr>
                        <a:t>whisker</a:t>
                      </a:r>
                      <a:r>
                        <a:rPr sz="1100" u="sng" spc="-85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hlinkClick r:id="rId5"/>
                        </a:rPr>
                        <a:t> </a:t>
                      </a:r>
                      <a:r>
                        <a:rPr sz="1100" u="sng" spc="-5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hlinkClick r:id="rId5"/>
                        </a:rPr>
                        <a:t>plots</a:t>
                      </a:r>
                      <a:endParaRPr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85725" marR="184785">
                        <a:lnSpc>
                          <a:spcPct val="100000"/>
                        </a:lnSpc>
                      </a:pPr>
                      <a:r>
                        <a:rPr sz="1100" u="sng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hlinkClick r:id="rId6"/>
                        </a:rPr>
                        <a:t>Standards </a:t>
                      </a:r>
                      <a:r>
                        <a:rPr sz="1100" u="sng" spc="-5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hlinkClick r:id="rId6"/>
                        </a:rPr>
                        <a:t>Unit S6 Interpreting </a:t>
                      </a:r>
                      <a:r>
                        <a:rPr sz="1100" u="sng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hlinkClick r:id="rId6"/>
                        </a:rPr>
                        <a:t>frequency  graphs, </a:t>
                      </a:r>
                      <a:r>
                        <a:rPr sz="1100" u="sng" spc="-5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hlinkClick r:id="rId6"/>
                        </a:rPr>
                        <a:t>cumulative </a:t>
                      </a:r>
                      <a:r>
                        <a:rPr sz="1100" u="sng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hlinkClick r:id="rId6"/>
                        </a:rPr>
                        <a:t>frequency graphs,</a:t>
                      </a:r>
                      <a:r>
                        <a:rPr sz="1100" u="sng" spc="-125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hlinkClick r:id="rId6"/>
                        </a:rPr>
                        <a:t> </a:t>
                      </a:r>
                      <a:r>
                        <a:rPr sz="1100" u="sng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hlinkClick r:id="rId6"/>
                        </a:rPr>
                        <a:t>box  and </a:t>
                      </a:r>
                      <a:r>
                        <a:rPr sz="1100" u="sng" spc="-5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hlinkClick r:id="rId6"/>
                        </a:rPr>
                        <a:t>whisker</a:t>
                      </a:r>
                      <a:r>
                        <a:rPr sz="1100" u="sng" spc="-55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hlinkClick r:id="rId6"/>
                        </a:rPr>
                        <a:t> </a:t>
                      </a:r>
                      <a:r>
                        <a:rPr sz="1100" u="sng" spc="-5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hlinkClick r:id="rId6"/>
                        </a:rPr>
                        <a:t>plots</a:t>
                      </a:r>
                      <a:endParaRPr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85725" marR="398780">
                        <a:lnSpc>
                          <a:spcPct val="100000"/>
                        </a:lnSpc>
                      </a:pPr>
                      <a:r>
                        <a:rPr sz="1100" u="sng" spc="-5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hlinkClick r:id="rId7"/>
                        </a:rPr>
                        <a:t>Relevant </a:t>
                      </a:r>
                      <a:r>
                        <a:rPr sz="1100" u="sng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hlinkClick r:id="rId7"/>
                        </a:rPr>
                        <a:t>and engaging stats:</a:t>
                      </a:r>
                      <a:r>
                        <a:rPr sz="1100" u="sng" spc="-114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hlinkClick r:id="rId7"/>
                        </a:rPr>
                        <a:t> </a:t>
                      </a:r>
                      <a:r>
                        <a:rPr sz="1100" u="sng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hlinkClick r:id="rId7"/>
                        </a:rPr>
                        <a:t>teaching  through statistical</a:t>
                      </a:r>
                      <a:r>
                        <a:rPr sz="1100" u="sng" spc="-75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hlinkClick r:id="rId7"/>
                        </a:rPr>
                        <a:t> </a:t>
                      </a:r>
                      <a:r>
                        <a:rPr sz="1100" u="sng" spc="-5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hlinkClick r:id="rId7"/>
                        </a:rPr>
                        <a:t>investigations</a:t>
                      </a:r>
                      <a:endParaRPr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85725">
                        <a:lnSpc>
                          <a:spcPct val="100000"/>
                        </a:lnSpc>
                      </a:pPr>
                      <a:r>
                        <a:rPr sz="1100" u="sng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hlinkClick r:id="rId8"/>
                        </a:rPr>
                        <a:t>Graphing </a:t>
                      </a:r>
                      <a:r>
                        <a:rPr sz="1100" u="sng" spc="-5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hlinkClick r:id="rId8"/>
                        </a:rPr>
                        <a:t>U.S. Presidential</a:t>
                      </a:r>
                      <a:r>
                        <a:rPr sz="1100" u="sng" spc="-30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hlinkClick r:id="rId8"/>
                        </a:rPr>
                        <a:t> </a:t>
                      </a:r>
                      <a:r>
                        <a:rPr sz="1100" u="sng" spc="-5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hlinkClick r:id="rId8"/>
                        </a:rPr>
                        <a:t>Elections</a:t>
                      </a:r>
                      <a:endParaRPr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7"/>
                        </a:spcBef>
                      </a:pPr>
                      <a:endParaRPr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85725">
                        <a:lnSpc>
                          <a:spcPct val="100000"/>
                        </a:lnSpc>
                      </a:pPr>
                      <a:r>
                        <a:rPr sz="1100" u="sng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hlinkClick r:id="rId9"/>
                        </a:rPr>
                        <a:t>How Safe Is </a:t>
                      </a:r>
                      <a:r>
                        <a:rPr sz="1100" u="sng" spc="-10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hlinkClick r:id="rId9"/>
                        </a:rPr>
                        <a:t>My</a:t>
                      </a:r>
                      <a:r>
                        <a:rPr sz="1100" u="sng" spc="-105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hlinkClick r:id="rId9"/>
                        </a:rPr>
                        <a:t> </a:t>
                      </a:r>
                      <a:r>
                        <a:rPr sz="1100" u="sng" spc="-5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hlinkClick r:id="rId9"/>
                        </a:rPr>
                        <a:t>Town?</a:t>
                      </a:r>
                      <a:endParaRPr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8F001C">
                        <a:alpha val="3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05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r">
                        <a:lnSpc>
                          <a:spcPct val="100000"/>
                        </a:lnSpc>
                      </a:pP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s12</a:t>
                      </a:r>
                      <a:endParaRPr sz="1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DDE3"/>
                    </a:solidFill>
                  </a:tcPr>
                </a:tc>
                <a:tc>
                  <a:txBody>
                    <a:bodyPr/>
                    <a:lstStyle/>
                    <a:p>
                      <a:pPr marL="98425">
                        <a:lnSpc>
                          <a:spcPts val="1245"/>
                        </a:lnSpc>
                      </a:pPr>
                      <a:r>
                        <a:rPr sz="11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 able </a:t>
                      </a: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 identify </a:t>
                      </a:r>
                      <a:r>
                        <a:rPr sz="11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when </a:t>
                      </a: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</a:t>
                      </a:r>
                      <a:r>
                        <a:rPr sz="1100" spc="-8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statistical</a:t>
                      </a:r>
                      <a:endParaRPr sz="1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98425">
                        <a:lnSpc>
                          <a:spcPct val="100000"/>
                        </a:lnSpc>
                      </a:pP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diagram </a:t>
                      </a:r>
                      <a:r>
                        <a:rPr sz="11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is misleading </a:t>
                      </a: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 </a:t>
                      </a:r>
                      <a:r>
                        <a:rPr sz="11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explain </a:t>
                      </a: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how  </a:t>
                      </a:r>
                      <a:r>
                        <a:rPr sz="11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it could </a:t>
                      </a: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</a:t>
                      </a:r>
                      <a:r>
                        <a:rPr sz="1100" spc="-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1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improved.</a:t>
                      </a:r>
                      <a:endParaRPr sz="1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DDE3"/>
                    </a:solidFill>
                  </a:tcPr>
                </a:tc>
                <a:tc>
                  <a:txBody>
                    <a:bodyPr/>
                    <a:lstStyle/>
                    <a:p>
                      <a:pPr marL="99060" marR="116839">
                        <a:lnSpc>
                          <a:spcPct val="100000"/>
                        </a:lnSpc>
                        <a:spcBef>
                          <a:spcPts val="580"/>
                        </a:spcBef>
                      </a:pP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e.g. Improvement by </a:t>
                      </a:r>
                      <a:r>
                        <a:rPr sz="11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clearer</a:t>
                      </a:r>
                      <a:r>
                        <a:rPr sz="1100" spc="-13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1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labelling  </a:t>
                      </a: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 a better</a:t>
                      </a:r>
                      <a:r>
                        <a:rPr sz="1100" spc="-1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scale.</a:t>
                      </a:r>
                    </a:p>
                  </a:txBody>
                  <a:tcPr marL="0" marR="0" marT="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DDE3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B0111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096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8"/>
                        </a:spcBef>
                      </a:pPr>
                      <a:endParaRPr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r">
                        <a:lnSpc>
                          <a:spcPct val="100000"/>
                        </a:lnSpc>
                      </a:pP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s13</a:t>
                      </a: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8F001C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98425">
                        <a:lnSpc>
                          <a:spcPts val="1245"/>
                        </a:lnSpc>
                      </a:pPr>
                      <a:r>
                        <a:rPr sz="11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 able </a:t>
                      </a: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 identify </a:t>
                      </a:r>
                      <a:r>
                        <a:rPr sz="11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skewness </a:t>
                      </a:r>
                      <a:r>
                        <a:rPr sz="1100" spc="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from</a:t>
                      </a:r>
                      <a:r>
                        <a:rPr sz="1100" spc="-114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</a:t>
                      </a:r>
                    </a:p>
                    <a:p>
                      <a:pPr marL="98425" marR="54610">
                        <a:lnSpc>
                          <a:spcPct val="100000"/>
                        </a:lnSpc>
                      </a:pP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histogram, frequency chart or box</a:t>
                      </a:r>
                      <a:r>
                        <a:rPr sz="1100" spc="-204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  </a:t>
                      </a:r>
                      <a:r>
                        <a:rPr sz="11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whisker</a:t>
                      </a:r>
                      <a:r>
                        <a:rPr sz="1100" spc="-5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1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plot.</a:t>
                      </a:r>
                      <a:endParaRPr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8F001C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99060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 appropriate</a:t>
                      </a:r>
                      <a:r>
                        <a:rPr sz="1100" spc="-9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1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contexts.</a:t>
                      </a:r>
                      <a:endParaRPr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99060">
                        <a:lnSpc>
                          <a:spcPct val="100000"/>
                        </a:lnSpc>
                        <a:spcBef>
                          <a:spcPts val="805"/>
                        </a:spcBef>
                      </a:pPr>
                      <a:r>
                        <a:rPr sz="11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Positive </a:t>
                      </a: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 negative</a:t>
                      </a:r>
                      <a:r>
                        <a:rPr sz="1100" spc="-8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skewness.</a:t>
                      </a: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8F001C">
                        <a:alpha val="30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B0111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382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6"/>
                        </a:spcBef>
                      </a:pPr>
                      <a:endParaRPr sz="1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r">
                        <a:lnSpc>
                          <a:spcPct val="100000"/>
                        </a:lnSpc>
                      </a:pP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s14</a:t>
                      </a:r>
                      <a:endParaRPr sz="1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DDE3"/>
                    </a:solidFill>
                  </a:tcPr>
                </a:tc>
                <a:tc>
                  <a:txBody>
                    <a:bodyPr/>
                    <a:lstStyle/>
                    <a:p>
                      <a:pPr marL="98425">
                        <a:lnSpc>
                          <a:spcPts val="1245"/>
                        </a:lnSpc>
                      </a:pPr>
                      <a:r>
                        <a:rPr sz="11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 able </a:t>
                      </a: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 interpret a scatter</a:t>
                      </a:r>
                      <a:r>
                        <a:rPr sz="1100" spc="-14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diagram</a:t>
                      </a:r>
                    </a:p>
                    <a:p>
                      <a:pPr marL="98425" marR="5715">
                        <a:lnSpc>
                          <a:spcPct val="100000"/>
                        </a:lnSpc>
                      </a:pP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for </a:t>
                      </a:r>
                      <a:r>
                        <a:rPr sz="11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bivariate </a:t>
                      </a: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data, draw a </a:t>
                      </a:r>
                      <a:r>
                        <a:rPr sz="11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line </a:t>
                      </a: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of best</a:t>
                      </a:r>
                      <a:r>
                        <a:rPr sz="1100" spc="-12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fit  by </a:t>
                      </a:r>
                      <a:r>
                        <a:rPr sz="11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eye when it is </a:t>
                      </a: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appropriate to do so  and understand that </a:t>
                      </a:r>
                      <a:r>
                        <a:rPr sz="11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extrapolation  </a:t>
                      </a: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might not be</a:t>
                      </a:r>
                      <a:r>
                        <a:rPr sz="1100" spc="-13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justified.</a:t>
                      </a:r>
                    </a:p>
                  </a:txBody>
                  <a:tcPr marL="0" marR="0" marT="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DDE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99060" marR="445134">
                        <a:lnSpc>
                          <a:spcPct val="100000"/>
                        </a:lnSpc>
                        <a:spcBef>
                          <a:spcPts val="640"/>
                        </a:spcBef>
                      </a:pPr>
                      <a:r>
                        <a:rPr sz="11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Including </a:t>
                      </a: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 terms</a:t>
                      </a:r>
                      <a:r>
                        <a:rPr sz="1100" spc="-11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association,  correlation, </a:t>
                      </a:r>
                      <a:r>
                        <a:rPr sz="11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line </a:t>
                      </a: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of best</a:t>
                      </a:r>
                      <a:r>
                        <a:rPr sz="1100" spc="-12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fit.</a:t>
                      </a: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DDE3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B0111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057400" y="134365"/>
            <a:ext cx="5410200" cy="73866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905" algn="ctr">
              <a:lnSpc>
                <a:spcPct val="100000"/>
              </a:lnSpc>
            </a:pPr>
            <a:r>
              <a:rPr sz="2400" b="1" spc="-50" dirty="0">
                <a:latin typeface="Arial" panose="020B0604020202020204" pitchFamily="34" charset="0"/>
                <a:cs typeface="Arial" panose="020B0604020202020204" pitchFamily="34" charset="0"/>
              </a:rPr>
              <a:t>STATISTICS</a:t>
            </a:r>
            <a:endParaRPr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00000"/>
              </a:lnSpc>
            </a:pPr>
            <a:r>
              <a:rPr sz="2400" b="1" spc="-10" dirty="0">
                <a:latin typeface="Arial" panose="020B0604020202020204" pitchFamily="34" charset="0"/>
                <a:cs typeface="Arial" panose="020B0604020202020204" pitchFamily="34" charset="0"/>
              </a:rPr>
              <a:t>Statistical diagrams </a:t>
            </a:r>
            <a:r>
              <a:rPr sz="2400" b="1" dirty="0"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sz="2400" b="1" spc="-2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b="1" spc="-10" dirty="0">
                <a:latin typeface="Arial" panose="020B0604020202020204" pitchFamily="34" charset="0"/>
                <a:cs typeface="Arial" panose="020B0604020202020204" pitchFamily="34" charset="0"/>
              </a:rPr>
              <a:t>measures</a:t>
            </a:r>
            <a:endParaRPr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7987221"/>
              </p:ext>
            </p:extLst>
          </p:nvPr>
        </p:nvGraphicFramePr>
        <p:xfrm>
          <a:off x="461962" y="901700"/>
          <a:ext cx="8207438" cy="47371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889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193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1942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8797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endParaRPr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8F001C"/>
                    </a:solidFill>
                  </a:tcPr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sz="1800" b="1" spc="-10" dirty="0">
                          <a:solidFill>
                            <a:srgbClr val="FFFF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Content</a:t>
                      </a:r>
                      <a:endParaRPr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8F001C"/>
                    </a:solidFill>
                  </a:tcPr>
                </a:tc>
                <a:tc>
                  <a:txBody>
                    <a:bodyPr/>
                    <a:lstStyle/>
                    <a:p>
                      <a:pPr marL="85725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sz="1800" b="1" spc="-5" dirty="0">
                          <a:solidFill>
                            <a:srgbClr val="FFFF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Notes</a:t>
                      </a:r>
                      <a:endParaRPr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8F001C"/>
                    </a:solidFill>
                  </a:tcPr>
                </a:tc>
                <a:tc>
                  <a:txBody>
                    <a:bodyPr/>
                    <a:lstStyle/>
                    <a:p>
                      <a:pPr marL="85725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sz="1800" b="1" spc="-10" dirty="0">
                          <a:solidFill>
                            <a:srgbClr val="FFFF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Resources</a:t>
                      </a:r>
                      <a:endParaRPr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8F001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423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r">
                        <a:lnSpc>
                          <a:spcPct val="100000"/>
                        </a:lnSpc>
                        <a:spcBef>
                          <a:spcPts val="880"/>
                        </a:spcBef>
                      </a:pP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s15</a:t>
                      </a: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8F001C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98425" marR="428625">
                        <a:lnSpc>
                          <a:spcPct val="100000"/>
                        </a:lnSpc>
                        <a:spcBef>
                          <a:spcPts val="825"/>
                        </a:spcBef>
                      </a:pPr>
                      <a:r>
                        <a:rPr sz="11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 able </a:t>
                      </a: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 select and </a:t>
                      </a:r>
                      <a:r>
                        <a:rPr sz="11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calculate  </a:t>
                      </a: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appropriate measures of</a:t>
                      </a:r>
                      <a:r>
                        <a:rPr sz="1100" spc="-14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central  tendency and to interpret</a:t>
                      </a:r>
                      <a:r>
                        <a:rPr sz="1100" spc="-17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them.</a:t>
                      </a: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8F001C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99060" marR="375285">
                        <a:lnSpc>
                          <a:spcPct val="100000"/>
                        </a:lnSpc>
                      </a:pPr>
                      <a:r>
                        <a:rPr sz="11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Mean, median, </a:t>
                      </a: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mode. Includes  grouped data and </a:t>
                      </a:r>
                      <a:r>
                        <a:rPr sz="11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calculation </a:t>
                      </a: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  estimation for data </a:t>
                      </a:r>
                      <a:r>
                        <a:rPr sz="11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 </a:t>
                      </a: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</a:t>
                      </a:r>
                      <a:r>
                        <a:rPr sz="1100" spc="-14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statistical  diagram.</a:t>
                      </a: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8F001C">
                        <a:alpha val="30000"/>
                      </a:srgbClr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85725" marR="1268730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Integral Resources -  </a:t>
                      </a:r>
                      <a:r>
                        <a:rPr sz="11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OCR (MEI) Level </a:t>
                      </a: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r>
                        <a:rPr sz="1100" spc="-6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1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IQR:</a:t>
                      </a:r>
                      <a:endParaRPr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85725">
                        <a:lnSpc>
                          <a:spcPct val="100000"/>
                        </a:lnSpc>
                      </a:pPr>
                      <a:r>
                        <a:rPr sz="1100" u="sng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hlinkClick r:id="rId3"/>
                        </a:rPr>
                        <a:t>Statistics 2: Statistical</a:t>
                      </a:r>
                      <a:r>
                        <a:rPr sz="1100" u="sng" spc="-140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hlinkClick r:id="rId3"/>
                        </a:rPr>
                        <a:t> </a:t>
                      </a:r>
                      <a:r>
                        <a:rPr sz="1100" u="sng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hlinkClick r:id="rId3"/>
                        </a:rPr>
                        <a:t>techniques</a:t>
                      </a:r>
                      <a:endParaRPr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7"/>
                        </a:spcBef>
                      </a:pPr>
                      <a:endParaRPr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85725" marR="563245">
                        <a:lnSpc>
                          <a:spcPct val="100000"/>
                        </a:lnSpc>
                      </a:pPr>
                      <a:r>
                        <a:rPr sz="11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External </a:t>
                      </a: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Resources:  </a:t>
                      </a:r>
                      <a:r>
                        <a:rPr sz="1100" u="sng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hlinkClick r:id="rId4"/>
                        </a:rPr>
                        <a:t>Fundamentals of Statistics 1: </a:t>
                      </a:r>
                      <a:r>
                        <a:rPr sz="1100" u="sng" spc="-5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hlinkClick r:id="rId4"/>
                        </a:rPr>
                        <a:t>Basic  Concepts</a:t>
                      </a:r>
                      <a:r>
                        <a:rPr sz="1100" u="sng" spc="-80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hlinkClick r:id="rId4"/>
                        </a:rPr>
                        <a:t> </a:t>
                      </a:r>
                      <a:r>
                        <a:rPr sz="1100" u="sng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hlinkClick r:id="rId4"/>
                        </a:rPr>
                        <a:t>Tutorial</a:t>
                      </a:r>
                      <a:endParaRPr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85725">
                        <a:lnSpc>
                          <a:spcPct val="100000"/>
                        </a:lnSpc>
                      </a:pPr>
                      <a:r>
                        <a:rPr sz="1100" u="sng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hlinkClick r:id="rId5"/>
                        </a:rPr>
                        <a:t>200 countries, 200 </a:t>
                      </a:r>
                      <a:r>
                        <a:rPr sz="1100" u="sng" spc="-5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hlinkClick r:id="rId5"/>
                        </a:rPr>
                        <a:t>years, </a:t>
                      </a:r>
                      <a:r>
                        <a:rPr sz="1100" u="sng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hlinkClick r:id="rId5"/>
                        </a:rPr>
                        <a:t>4</a:t>
                      </a:r>
                      <a:r>
                        <a:rPr sz="1100" u="sng" spc="-105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hlinkClick r:id="rId5"/>
                        </a:rPr>
                        <a:t> </a:t>
                      </a:r>
                      <a:r>
                        <a:rPr sz="1100" u="sng" spc="-5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hlinkClick r:id="rId5"/>
                        </a:rPr>
                        <a:t>minutes</a:t>
                      </a:r>
                      <a:endParaRPr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85725" marR="263525">
                        <a:lnSpc>
                          <a:spcPct val="100000"/>
                        </a:lnSpc>
                      </a:pPr>
                      <a:r>
                        <a:rPr sz="1100" u="sng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hlinkClick r:id="rId6"/>
                        </a:rPr>
                        <a:t>Standards </a:t>
                      </a:r>
                      <a:r>
                        <a:rPr sz="1100" u="sng" spc="-5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hlinkClick r:id="rId6"/>
                        </a:rPr>
                        <a:t>Unit S4 </a:t>
                      </a:r>
                      <a:r>
                        <a:rPr sz="1100" u="sng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hlinkClick r:id="rId6"/>
                        </a:rPr>
                        <a:t>Understanding</a:t>
                      </a:r>
                      <a:r>
                        <a:rPr sz="1100" u="sng" spc="-100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hlinkClick r:id="rId6"/>
                        </a:rPr>
                        <a:t> </a:t>
                      </a:r>
                      <a:r>
                        <a:rPr sz="1100" u="sng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hlinkClick r:id="rId6"/>
                        </a:rPr>
                        <a:t>mean,  </a:t>
                      </a:r>
                      <a:r>
                        <a:rPr sz="1100" u="sng" spc="-5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hlinkClick r:id="rId6"/>
                        </a:rPr>
                        <a:t>median, </a:t>
                      </a:r>
                      <a:r>
                        <a:rPr sz="1100" u="sng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hlinkClick r:id="rId6"/>
                        </a:rPr>
                        <a:t>mode and</a:t>
                      </a:r>
                      <a:r>
                        <a:rPr sz="1100" u="sng" spc="-100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hlinkClick r:id="rId6"/>
                        </a:rPr>
                        <a:t> </a:t>
                      </a:r>
                      <a:r>
                        <a:rPr sz="1100" u="sng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hlinkClick r:id="rId6"/>
                        </a:rPr>
                        <a:t>range</a:t>
                      </a:r>
                      <a:endParaRPr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endParaRPr sz="11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85725" marR="403860">
                        <a:lnSpc>
                          <a:spcPct val="100000"/>
                        </a:lnSpc>
                      </a:pPr>
                      <a:r>
                        <a:rPr sz="1100" u="sng" spc="-5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hlinkClick r:id="rId7"/>
                        </a:rPr>
                        <a:t>Relevant </a:t>
                      </a:r>
                      <a:r>
                        <a:rPr sz="1100" u="sng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hlinkClick r:id="rId7"/>
                        </a:rPr>
                        <a:t>and engaging stats: </a:t>
                      </a:r>
                      <a:r>
                        <a:rPr sz="1100" u="sng" spc="-5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hlinkClick r:id="rId7"/>
                        </a:rPr>
                        <a:t>using  </a:t>
                      </a:r>
                      <a:r>
                        <a:rPr sz="1100" u="sng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hlinkClick r:id="rId7"/>
                        </a:rPr>
                        <a:t>spreadsheets</a:t>
                      </a:r>
                      <a:endParaRPr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85725" marR="403860">
                        <a:lnSpc>
                          <a:spcPct val="200000"/>
                        </a:lnSpc>
                      </a:pPr>
                      <a:r>
                        <a:rPr sz="1100" u="sng" spc="-5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hlinkClick r:id="rId8"/>
                        </a:rPr>
                        <a:t>KS4 </a:t>
                      </a:r>
                      <a:r>
                        <a:rPr sz="1100" u="sng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hlinkClick r:id="rId8"/>
                        </a:rPr>
                        <a:t>statistics statements: true or</a:t>
                      </a:r>
                      <a:r>
                        <a:rPr sz="1100" u="sng" spc="-175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hlinkClick r:id="rId8"/>
                        </a:rPr>
                        <a:t> </a:t>
                      </a:r>
                      <a:r>
                        <a:rPr sz="1100" u="sng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hlinkClick r:id="rId8"/>
                        </a:rPr>
                        <a:t>false  </a:t>
                      </a:r>
                      <a:r>
                        <a:rPr sz="1100" u="sng" spc="-5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hlinkClick r:id="rId9"/>
                        </a:rPr>
                        <a:t>Ugly </a:t>
                      </a:r>
                      <a:r>
                        <a:rPr sz="1100" u="sng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hlinkClick r:id="rId9"/>
                        </a:rPr>
                        <a:t>data </a:t>
                      </a:r>
                      <a:r>
                        <a:rPr sz="1100" u="sng" spc="-5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hlinkClick r:id="rId9"/>
                        </a:rPr>
                        <a:t>visualisation  </a:t>
                      </a:r>
                      <a:r>
                        <a:rPr sz="1100" u="sng" spc="-5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hlinkClick r:id="rId10"/>
                        </a:rPr>
                        <a:t>Census </a:t>
                      </a:r>
                      <a:r>
                        <a:rPr sz="1100" u="sng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hlinkClick r:id="rId10"/>
                        </a:rPr>
                        <a:t>at </a:t>
                      </a:r>
                      <a:r>
                        <a:rPr sz="1100" u="sng" spc="-5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hlinkClick r:id="rId10"/>
                        </a:rPr>
                        <a:t>School: </a:t>
                      </a:r>
                      <a:r>
                        <a:rPr sz="1100" u="sng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hlinkClick r:id="rId10"/>
                        </a:rPr>
                        <a:t>graph</a:t>
                      </a:r>
                      <a:r>
                        <a:rPr sz="1100" u="sng" spc="-65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hlinkClick r:id="rId10"/>
                        </a:rPr>
                        <a:t> </a:t>
                      </a:r>
                      <a:r>
                        <a:rPr sz="1100" u="sng" spc="-5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hlinkClick r:id="rId10"/>
                        </a:rPr>
                        <a:t>it!</a:t>
                      </a:r>
                      <a:endParaRPr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85725" marR="398780">
                        <a:lnSpc>
                          <a:spcPct val="100000"/>
                        </a:lnSpc>
                      </a:pPr>
                      <a:r>
                        <a:rPr sz="1100" u="sng" spc="-5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hlinkClick r:id="rId11"/>
                        </a:rPr>
                        <a:t>Relevant </a:t>
                      </a:r>
                      <a:r>
                        <a:rPr sz="1100" u="sng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hlinkClick r:id="rId11"/>
                        </a:rPr>
                        <a:t>and engaging stats:</a:t>
                      </a:r>
                      <a:r>
                        <a:rPr sz="1100" u="sng" spc="-90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hlinkClick r:id="rId11"/>
                        </a:rPr>
                        <a:t> </a:t>
                      </a:r>
                      <a:r>
                        <a:rPr sz="1100" u="sng" spc="-5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hlinkClick r:id="rId11"/>
                        </a:rPr>
                        <a:t>teaching  </a:t>
                      </a:r>
                      <a:r>
                        <a:rPr sz="1100" u="sng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hlinkClick r:id="rId11"/>
                        </a:rPr>
                        <a:t>through statistical </a:t>
                      </a:r>
                      <a:r>
                        <a:rPr sz="1100" u="sng" spc="-5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hlinkClick r:id="rId11"/>
                        </a:rPr>
                        <a:t>investigations  </a:t>
                      </a:r>
                      <a:r>
                        <a:rPr sz="1100" u="sng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hlinkClick r:id="rId12"/>
                        </a:rPr>
                        <a:t>To </a:t>
                      </a:r>
                      <a:r>
                        <a:rPr sz="1100" u="sng" spc="-5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hlinkClick r:id="rId12"/>
                        </a:rPr>
                        <a:t>Invest </a:t>
                      </a:r>
                      <a:r>
                        <a:rPr sz="1100" u="sng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hlinkClick r:id="rId12"/>
                        </a:rPr>
                        <a:t>or </a:t>
                      </a:r>
                      <a:r>
                        <a:rPr sz="1100" u="sng" spc="-5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hlinkClick r:id="rId12"/>
                        </a:rPr>
                        <a:t>Not </a:t>
                      </a:r>
                      <a:r>
                        <a:rPr sz="1100" u="sng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hlinkClick r:id="rId12"/>
                        </a:rPr>
                        <a:t>to </a:t>
                      </a:r>
                      <a:r>
                        <a:rPr sz="1100" u="sng" spc="-5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hlinkClick r:id="rId12"/>
                        </a:rPr>
                        <a:t>Invest  </a:t>
                      </a:r>
                      <a:r>
                        <a:rPr sz="1100" u="sng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hlinkClick r:id="rId13"/>
                        </a:rPr>
                        <a:t>The Standard </a:t>
                      </a:r>
                      <a:r>
                        <a:rPr sz="1100" u="sng" spc="-5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hlinkClick r:id="rId13"/>
                        </a:rPr>
                        <a:t>Deviation</a:t>
                      </a:r>
                      <a:r>
                        <a:rPr sz="1100" u="sng" spc="-80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hlinkClick r:id="rId13"/>
                        </a:rPr>
                        <a:t> </a:t>
                      </a:r>
                      <a:r>
                        <a:rPr sz="1100" u="sng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hlinkClick r:id="rId13"/>
                        </a:rPr>
                        <a:t>Tutorial</a:t>
                      </a:r>
                      <a:endParaRPr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8F001C">
                        <a:alpha val="3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716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8"/>
                        </a:spcBef>
                      </a:pPr>
                      <a:endParaRPr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r">
                        <a:lnSpc>
                          <a:spcPct val="100000"/>
                        </a:lnSpc>
                      </a:pP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s16</a:t>
                      </a: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DDE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98425" marR="109220">
                        <a:lnSpc>
                          <a:spcPct val="100000"/>
                        </a:lnSpc>
                        <a:spcBef>
                          <a:spcPts val="755"/>
                        </a:spcBef>
                      </a:pPr>
                      <a:r>
                        <a:rPr sz="11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 able </a:t>
                      </a: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 use appropriate</a:t>
                      </a:r>
                      <a:r>
                        <a:rPr sz="1100" spc="-9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measures  of spread and to interpret</a:t>
                      </a:r>
                      <a:r>
                        <a:rPr sz="1100" spc="-18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them.</a:t>
                      </a: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DDE3"/>
                    </a:solidFill>
                  </a:tcPr>
                </a:tc>
                <a:tc>
                  <a:txBody>
                    <a:bodyPr/>
                    <a:lstStyle/>
                    <a:p>
                      <a:pPr marL="99060" marR="130810">
                        <a:lnSpc>
                          <a:spcPct val="100000"/>
                        </a:lnSpc>
                        <a:spcBef>
                          <a:spcPts val="850"/>
                        </a:spcBef>
                      </a:pPr>
                      <a:r>
                        <a:rPr sz="11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Calculate </a:t>
                      </a: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range, </a:t>
                      </a:r>
                      <a:r>
                        <a:rPr sz="11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inter-quartile </a:t>
                      </a: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range,  semi </a:t>
                      </a:r>
                      <a:r>
                        <a:rPr sz="11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inter-quartile </a:t>
                      </a: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range. Includes  grouped data and </a:t>
                      </a:r>
                      <a:r>
                        <a:rPr sz="11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calculation </a:t>
                      </a: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  estimation for data </a:t>
                      </a:r>
                      <a:r>
                        <a:rPr sz="11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 </a:t>
                      </a: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 statistical  diagram.</a:t>
                      </a:r>
                    </a:p>
                    <a:p>
                      <a:pPr marL="99060" marR="344170">
                        <a:lnSpc>
                          <a:spcPct val="100000"/>
                        </a:lnSpc>
                        <a:spcBef>
                          <a:spcPts val="800"/>
                        </a:spcBef>
                      </a:pPr>
                      <a:r>
                        <a:rPr sz="11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Know </a:t>
                      </a: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that standard </a:t>
                      </a:r>
                      <a:r>
                        <a:rPr sz="11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deviation </a:t>
                      </a: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is</a:t>
                      </a:r>
                      <a:r>
                        <a:rPr sz="1100" spc="-8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  measure of</a:t>
                      </a:r>
                      <a:r>
                        <a:rPr sz="1100" spc="-12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spread.</a:t>
                      </a: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DDE3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B0111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57400">
                <a:tc>
                  <a:txBody>
                    <a:bodyPr/>
                    <a:lstStyle/>
                    <a:p>
                      <a:endParaRPr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8F001C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98425" marR="1270">
                        <a:lnSpc>
                          <a:spcPct val="100000"/>
                        </a:lnSpc>
                        <a:spcBef>
                          <a:spcPts val="810"/>
                        </a:spcBef>
                      </a:pPr>
                      <a:r>
                        <a:rPr sz="11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 able </a:t>
                      </a: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 </a:t>
                      </a:r>
                      <a:r>
                        <a:rPr sz="11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calculate </a:t>
                      </a: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 </a:t>
                      </a:r>
                      <a:r>
                        <a:rPr sz="11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weighted </a:t>
                      </a: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mean  and recognise </a:t>
                      </a:r>
                      <a:r>
                        <a:rPr sz="11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when it is </a:t>
                      </a: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appropriate</a:t>
                      </a:r>
                      <a:r>
                        <a:rPr sz="1100" spc="-10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  do</a:t>
                      </a:r>
                      <a:r>
                        <a:rPr sz="1100" spc="-10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so.</a:t>
                      </a: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8F001C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8F001C">
                        <a:alpha val="30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B0111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063367" y="134365"/>
            <a:ext cx="3413633" cy="73866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ct val="100000"/>
              </a:lnSpc>
            </a:pPr>
            <a:r>
              <a:rPr sz="2400" b="1" spc="-50" dirty="0">
                <a:latin typeface="Arial" panose="020B0604020202020204" pitchFamily="34" charset="0"/>
                <a:cs typeface="Arial" panose="020B0604020202020204" pitchFamily="34" charset="0"/>
              </a:rPr>
              <a:t>STATISTICS</a:t>
            </a:r>
            <a:endParaRPr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00000"/>
              </a:lnSpc>
            </a:pPr>
            <a:r>
              <a:rPr sz="2400" b="1" spc="-5" dirty="0"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sz="2400" b="1" dirty="0">
                <a:latin typeface="Arial" panose="020B0604020202020204" pitchFamily="34" charset="0"/>
                <a:cs typeface="Arial" panose="020B0604020202020204" pitchFamily="34" charset="0"/>
              </a:rPr>
              <a:t>Normal</a:t>
            </a:r>
            <a:r>
              <a:rPr sz="2400" b="1" spc="-11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b="1" spc="-5" dirty="0">
                <a:latin typeface="Arial" panose="020B0604020202020204" pitchFamily="34" charset="0"/>
                <a:cs typeface="Arial" panose="020B0604020202020204" pitchFamily="34" charset="0"/>
              </a:rPr>
              <a:t>distribution</a:t>
            </a:r>
            <a:endParaRPr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3923175"/>
              </p:ext>
            </p:extLst>
          </p:nvPr>
        </p:nvGraphicFramePr>
        <p:xfrm>
          <a:off x="461962" y="974725"/>
          <a:ext cx="8207438" cy="420687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873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1942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209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8797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endParaRPr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8F001C"/>
                    </a:solidFill>
                  </a:tcPr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sz="1800" b="1" spc="-10" dirty="0">
                          <a:solidFill>
                            <a:srgbClr val="FFFF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Content</a:t>
                      </a:r>
                      <a:endParaRPr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8F001C"/>
                    </a:solidFill>
                  </a:tcPr>
                </a:tc>
                <a:tc>
                  <a:txBody>
                    <a:bodyPr/>
                    <a:lstStyle/>
                    <a:p>
                      <a:pPr marL="85725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sz="1800" b="1" spc="-10" dirty="0">
                          <a:solidFill>
                            <a:srgbClr val="FFFF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Notes</a:t>
                      </a:r>
                      <a:endParaRPr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8F001C"/>
                    </a:solidFill>
                  </a:tcPr>
                </a:tc>
                <a:tc>
                  <a:txBody>
                    <a:bodyPr/>
                    <a:lstStyle/>
                    <a:p>
                      <a:pPr marL="85725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sz="1800" b="1" spc="-10" dirty="0">
                          <a:solidFill>
                            <a:srgbClr val="FFFF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Resources</a:t>
                      </a:r>
                      <a:endParaRPr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8F001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4551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9"/>
                        </a:spcBef>
                      </a:pPr>
                      <a:endParaRPr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r">
                        <a:lnSpc>
                          <a:spcPct val="100000"/>
                        </a:lnSpc>
                      </a:pP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s18</a:t>
                      </a: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8F001C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1"/>
                        </a:spcBef>
                      </a:pPr>
                      <a:endParaRPr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98425" marR="40640">
                        <a:lnSpc>
                          <a:spcPct val="100000"/>
                        </a:lnSpc>
                      </a:pPr>
                      <a:r>
                        <a:rPr sz="11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Know </a:t>
                      </a: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that the Normal </a:t>
                      </a:r>
                      <a:r>
                        <a:rPr sz="11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distribution is </a:t>
                      </a: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  model </a:t>
                      </a:r>
                      <a:r>
                        <a:rPr sz="11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which </a:t>
                      </a: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can be used for real</a:t>
                      </a:r>
                      <a:r>
                        <a:rPr sz="1100" spc="-12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data  and recognise a Normal</a:t>
                      </a:r>
                      <a:r>
                        <a:rPr sz="1100" spc="-14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curve.</a:t>
                      </a:r>
                    </a:p>
                  </a:txBody>
                  <a:tcPr marL="0" marR="0" marT="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8F001C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99060">
                        <a:lnSpc>
                          <a:spcPts val="1240"/>
                        </a:lnSpc>
                      </a:pPr>
                      <a:r>
                        <a:rPr sz="11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Know </a:t>
                      </a: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that the </a:t>
                      </a:r>
                      <a:r>
                        <a:rPr sz="11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distribution</a:t>
                      </a:r>
                      <a:r>
                        <a:rPr sz="1100" spc="-9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1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is</a:t>
                      </a:r>
                      <a:endParaRPr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99060" marR="19050">
                        <a:lnSpc>
                          <a:spcPct val="100000"/>
                        </a:lnSpc>
                      </a:pP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symmetrical about the mean for the  </a:t>
                      </a:r>
                      <a:r>
                        <a:rPr sz="11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population </a:t>
                      </a: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but understand that  histograms for samples </a:t>
                      </a:r>
                      <a:r>
                        <a:rPr sz="1100" spc="-1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will </a:t>
                      </a:r>
                      <a:r>
                        <a:rPr sz="11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usually</a:t>
                      </a:r>
                      <a:r>
                        <a:rPr sz="1100" spc="-7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not  be </a:t>
                      </a:r>
                      <a:r>
                        <a:rPr sz="11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exactly</a:t>
                      </a:r>
                      <a:r>
                        <a:rPr sz="1100" spc="-3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1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symmetrical.</a:t>
                      </a:r>
                      <a:endParaRPr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8F001C">
                        <a:alpha val="30000"/>
                      </a:srgbClr>
                    </a:solidFill>
                  </a:tcPr>
                </a:tc>
                <a:tc rowSpan="4">
                  <a:txBody>
                    <a:bodyPr/>
                    <a:lstStyle/>
                    <a:p>
                      <a:pPr marL="85725" marR="1268730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Integral Resources -  </a:t>
                      </a:r>
                      <a:r>
                        <a:rPr sz="11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OCR (MEI) Level </a:t>
                      </a: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r>
                        <a:rPr sz="1100" spc="-6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1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IQR:</a:t>
                      </a:r>
                      <a:endParaRPr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85725">
                        <a:lnSpc>
                          <a:spcPct val="100000"/>
                        </a:lnSpc>
                      </a:pPr>
                      <a:r>
                        <a:rPr sz="1100" u="sng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hlinkClick r:id="rId2"/>
                        </a:rPr>
                        <a:t>Statistics 3: The Normal</a:t>
                      </a:r>
                      <a:r>
                        <a:rPr sz="1100" u="sng" spc="-100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hlinkClick r:id="rId2"/>
                        </a:rPr>
                        <a:t> </a:t>
                      </a:r>
                      <a:r>
                        <a:rPr sz="1100" u="sng" spc="-5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hlinkClick r:id="rId2"/>
                        </a:rPr>
                        <a:t>distribution</a:t>
                      </a:r>
                      <a:endParaRPr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85725" marR="676910">
                        <a:lnSpc>
                          <a:spcPct val="100000"/>
                        </a:lnSpc>
                      </a:pPr>
                      <a:r>
                        <a:rPr sz="1100" spc="-1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MEI </a:t>
                      </a: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Free Resources –</a:t>
                      </a:r>
                      <a:r>
                        <a:rPr sz="1100" spc="-4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1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Integrating  Mathematical Problem</a:t>
                      </a:r>
                      <a:r>
                        <a:rPr sz="1100" spc="-2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1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Solving:</a:t>
                      </a:r>
                      <a:endParaRPr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85725">
                        <a:lnSpc>
                          <a:spcPct val="100000"/>
                        </a:lnSpc>
                      </a:pP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 mathematics of </a:t>
                      </a:r>
                      <a:r>
                        <a:rPr sz="11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business </a:t>
                      </a: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</a:t>
                      </a:r>
                      <a:r>
                        <a:rPr sz="1100" spc="-11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finance:</a:t>
                      </a:r>
                    </a:p>
                    <a:p>
                      <a:pPr marL="85725">
                        <a:lnSpc>
                          <a:spcPct val="100000"/>
                        </a:lnSpc>
                      </a:pPr>
                      <a:r>
                        <a:rPr sz="1100" u="sng" spc="-5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hlinkClick r:id="rId3"/>
                        </a:rPr>
                        <a:t>Modelling </a:t>
                      </a:r>
                      <a:r>
                        <a:rPr sz="1100" u="sng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hlinkClick r:id="rId3"/>
                        </a:rPr>
                        <a:t>the market (part</a:t>
                      </a:r>
                      <a:r>
                        <a:rPr sz="1100" u="sng" spc="-125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hlinkClick r:id="rId3"/>
                        </a:rPr>
                        <a:t> </a:t>
                      </a:r>
                      <a:r>
                        <a:rPr sz="1100" u="sng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hlinkClick r:id="rId3"/>
                        </a:rPr>
                        <a:t>1)</a:t>
                      </a:r>
                      <a:endParaRPr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85725" marR="213995">
                        <a:lnSpc>
                          <a:spcPct val="100000"/>
                        </a:lnSpc>
                      </a:pPr>
                      <a:r>
                        <a:rPr sz="11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External </a:t>
                      </a: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Resources:  </a:t>
                      </a:r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85725" marR="213995">
                        <a:lnSpc>
                          <a:spcPct val="100000"/>
                        </a:lnSpc>
                      </a:pPr>
                      <a:r>
                        <a:rPr sz="1100" u="sng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hlinkClick r:id="rId4"/>
                        </a:rPr>
                        <a:t>Fundamentals of Statistics 2: The</a:t>
                      </a:r>
                      <a:r>
                        <a:rPr sz="1100" u="sng" spc="-160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hlinkClick r:id="rId4"/>
                        </a:rPr>
                        <a:t> </a:t>
                      </a:r>
                      <a:r>
                        <a:rPr sz="1100" u="sng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hlinkClick r:id="rId4"/>
                        </a:rPr>
                        <a:t>Normal  </a:t>
                      </a:r>
                      <a:r>
                        <a:rPr sz="1100" u="sng" spc="-5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hlinkClick r:id="rId4"/>
                        </a:rPr>
                        <a:t>Distribution</a:t>
                      </a:r>
                      <a:r>
                        <a:rPr sz="1100" u="sng" spc="-70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hlinkClick r:id="rId4"/>
                        </a:rPr>
                        <a:t> </a:t>
                      </a:r>
                      <a:r>
                        <a:rPr sz="1100" u="sng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hlinkClick r:id="rId4"/>
                        </a:rPr>
                        <a:t>Tutorial</a:t>
                      </a:r>
                      <a:endParaRPr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85725" marR="267970">
                        <a:lnSpc>
                          <a:spcPct val="200000"/>
                        </a:lnSpc>
                      </a:pPr>
                      <a:r>
                        <a:rPr sz="1100" u="sng" spc="-5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hlinkClick r:id="rId5"/>
                        </a:rPr>
                        <a:t>Census </a:t>
                      </a:r>
                      <a:r>
                        <a:rPr sz="1100" u="sng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hlinkClick r:id="rId5"/>
                        </a:rPr>
                        <a:t>at </a:t>
                      </a:r>
                      <a:r>
                        <a:rPr sz="1100" u="sng" spc="-5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hlinkClick r:id="rId5"/>
                        </a:rPr>
                        <a:t>School: </a:t>
                      </a:r>
                      <a:r>
                        <a:rPr sz="1100" u="sng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hlinkClick r:id="rId5"/>
                        </a:rPr>
                        <a:t>Is our height</a:t>
                      </a:r>
                      <a:r>
                        <a:rPr sz="1100" u="sng" spc="-60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hlinkClick r:id="rId5"/>
                        </a:rPr>
                        <a:t> </a:t>
                      </a:r>
                      <a:r>
                        <a:rPr sz="1100" u="sng" spc="-5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hlinkClick r:id="rId5"/>
                        </a:rPr>
                        <a:t>Normal?  </a:t>
                      </a:r>
                      <a:r>
                        <a:rPr sz="1100" u="sng" spc="-5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hlinkClick r:id="rId6"/>
                        </a:rPr>
                        <a:t>Census </a:t>
                      </a:r>
                      <a:r>
                        <a:rPr sz="1100" u="sng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hlinkClick r:id="rId6"/>
                        </a:rPr>
                        <a:t>at School </a:t>
                      </a:r>
                      <a:r>
                        <a:rPr sz="1100" u="sng" spc="-5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hlinkClick r:id="rId6"/>
                        </a:rPr>
                        <a:t>Data</a:t>
                      </a:r>
                      <a:r>
                        <a:rPr sz="1100" u="sng" spc="-75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hlinkClick r:id="rId6"/>
                        </a:rPr>
                        <a:t> </a:t>
                      </a:r>
                      <a:r>
                        <a:rPr sz="1100" u="sng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hlinkClick r:id="rId6"/>
                        </a:rPr>
                        <a:t>Tool</a:t>
                      </a:r>
                      <a:endParaRPr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8F001C">
                        <a:alpha val="3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7624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4"/>
                        </a:spcBef>
                      </a:pPr>
                      <a:endParaRPr sz="1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r">
                        <a:lnSpc>
                          <a:spcPct val="100000"/>
                        </a:lnSpc>
                      </a:pP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s19</a:t>
                      </a:r>
                      <a:endParaRPr sz="1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DDE3"/>
                    </a:solidFill>
                  </a:tcPr>
                </a:tc>
                <a:tc>
                  <a:txBody>
                    <a:bodyPr/>
                    <a:lstStyle/>
                    <a:p>
                      <a:pPr marL="98425" marR="10160">
                        <a:lnSpc>
                          <a:spcPct val="100000"/>
                        </a:lnSpc>
                        <a:spcBef>
                          <a:spcPts val="450"/>
                        </a:spcBef>
                      </a:pPr>
                      <a:r>
                        <a:rPr sz="11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Know </a:t>
                      </a: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that, for a Normal </a:t>
                      </a:r>
                      <a:r>
                        <a:rPr sz="11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distribution,  values </a:t>
                      </a: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more than three standard  </a:t>
                      </a:r>
                      <a:r>
                        <a:rPr sz="11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deviations </a:t>
                      </a: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from the mean are </a:t>
                      </a:r>
                      <a:r>
                        <a:rPr sz="11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very  unusual; </a:t>
                      </a: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know that </a:t>
                      </a:r>
                      <a:r>
                        <a:rPr sz="11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approximately </a:t>
                      </a: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95%  of the data </a:t>
                      </a:r>
                      <a:r>
                        <a:rPr sz="1100" spc="-1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lie </a:t>
                      </a:r>
                      <a:r>
                        <a:rPr sz="11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within two </a:t>
                      </a: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standard  </a:t>
                      </a:r>
                      <a:r>
                        <a:rPr sz="11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deviations </a:t>
                      </a: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of the mean and that 68%  (just </a:t>
                      </a:r>
                      <a:r>
                        <a:rPr sz="11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over two </a:t>
                      </a: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thirds) </a:t>
                      </a:r>
                      <a:r>
                        <a:rPr sz="1100" spc="-1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lie </a:t>
                      </a:r>
                      <a:r>
                        <a:rPr sz="11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within </a:t>
                      </a: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one  standard </a:t>
                      </a:r>
                      <a:r>
                        <a:rPr sz="11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deviation </a:t>
                      </a: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of the</a:t>
                      </a:r>
                      <a:r>
                        <a:rPr sz="1100" spc="-12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mean.</a:t>
                      </a:r>
                      <a:endParaRPr sz="1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DDE3"/>
                    </a:solidFill>
                  </a:tcPr>
                </a:tc>
                <a:tc>
                  <a:txBody>
                    <a:bodyPr/>
                    <a:lstStyle/>
                    <a:p>
                      <a:pPr marL="99060" marR="168910">
                        <a:lnSpc>
                          <a:spcPct val="100000"/>
                        </a:lnSpc>
                      </a:pP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Learners may be asked to estimate  mean and standard </a:t>
                      </a:r>
                      <a:r>
                        <a:rPr sz="11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deviation </a:t>
                      </a: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from</a:t>
                      </a:r>
                      <a:r>
                        <a:rPr sz="1100" spc="-12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  Normal</a:t>
                      </a:r>
                      <a:r>
                        <a:rPr sz="1100" spc="-8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1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curve.</a:t>
                      </a:r>
                      <a:endParaRPr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DDE3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B0111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0975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r"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s20</a:t>
                      </a: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8F001C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98425" marR="44450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sz="11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 able </a:t>
                      </a: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 use mean and standard  </a:t>
                      </a:r>
                      <a:r>
                        <a:rPr sz="11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deviation </a:t>
                      </a: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 </a:t>
                      </a:r>
                      <a:r>
                        <a:rPr sz="11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calculate </a:t>
                      </a: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 </a:t>
                      </a:r>
                      <a:r>
                        <a:rPr sz="1100" i="1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</a:t>
                      </a:r>
                      <a:r>
                        <a:rPr sz="11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-score </a:t>
                      </a: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  use </a:t>
                      </a:r>
                      <a:r>
                        <a:rPr sz="1100" i="1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</a:t>
                      </a:r>
                      <a:r>
                        <a:rPr sz="11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-scores </a:t>
                      </a: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for comparison or</a:t>
                      </a:r>
                      <a:r>
                        <a:rPr sz="1100" spc="-9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1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quality  control.</a:t>
                      </a:r>
                      <a:endParaRPr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8F001C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99060" marR="162560">
                        <a:lnSpc>
                          <a:spcPct val="100000"/>
                        </a:lnSpc>
                        <a:spcBef>
                          <a:spcPts val="780"/>
                        </a:spcBef>
                      </a:pP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Includes interpreting </a:t>
                      </a:r>
                      <a:r>
                        <a:rPr sz="1100" i="1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</a:t>
                      </a:r>
                      <a:r>
                        <a:rPr sz="11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-score </a:t>
                      </a: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as  number of standard </a:t>
                      </a:r>
                      <a:r>
                        <a:rPr sz="11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deviations</a:t>
                      </a:r>
                      <a:r>
                        <a:rPr sz="1100" spc="-12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1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away  </a:t>
                      </a: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from the</a:t>
                      </a:r>
                      <a:r>
                        <a:rPr sz="1100" spc="-1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mean.</a:t>
                      </a:r>
                    </a:p>
                  </a:txBody>
                  <a:tcPr marL="0" marR="0" marT="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8F001C">
                        <a:alpha val="30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B0111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096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8"/>
                        </a:spcBef>
                      </a:pPr>
                      <a:endParaRPr sz="105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r">
                        <a:lnSpc>
                          <a:spcPct val="100000"/>
                        </a:lnSpc>
                      </a:pP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</a:t>
                      </a:r>
                      <a:r>
                        <a:rPr sz="11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sz="1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DDE3"/>
                    </a:solidFill>
                  </a:tcPr>
                </a:tc>
                <a:tc>
                  <a:txBody>
                    <a:bodyPr/>
                    <a:lstStyle/>
                    <a:p>
                      <a:pPr marL="98425">
                        <a:lnSpc>
                          <a:spcPts val="1245"/>
                        </a:lnSpc>
                      </a:pPr>
                      <a:r>
                        <a:rPr sz="11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 able </a:t>
                      </a: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 interpret a</a:t>
                      </a:r>
                      <a:r>
                        <a:rPr sz="1100" spc="-12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Normal</a:t>
                      </a:r>
                      <a:endParaRPr sz="1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98425">
                        <a:lnSpc>
                          <a:spcPct val="100000"/>
                        </a:lnSpc>
                      </a:pPr>
                      <a:r>
                        <a:rPr sz="11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probability </a:t>
                      </a: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plot </a:t>
                      </a:r>
                      <a:r>
                        <a:rPr sz="1100" spc="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from</a:t>
                      </a:r>
                      <a:r>
                        <a:rPr sz="1100" spc="-10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statistical</a:t>
                      </a:r>
                      <a:endParaRPr sz="1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98425">
                        <a:lnSpc>
                          <a:spcPct val="100000"/>
                        </a:lnSpc>
                      </a:pP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software.</a:t>
                      </a:r>
                      <a:endParaRPr sz="1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DDE3"/>
                    </a:solidFill>
                  </a:tcPr>
                </a:tc>
                <a:tc>
                  <a:txBody>
                    <a:bodyPr/>
                    <a:lstStyle/>
                    <a:p>
                      <a:pPr marL="99060" marR="358775">
                        <a:lnSpc>
                          <a:spcPct val="100000"/>
                        </a:lnSpc>
                        <a:spcBef>
                          <a:spcPts val="580"/>
                        </a:spcBef>
                      </a:pP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 straight </a:t>
                      </a:r>
                      <a:r>
                        <a:rPr sz="11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line indicates </a:t>
                      </a: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</a:t>
                      </a:r>
                      <a:r>
                        <a:rPr sz="1100" spc="-7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Normal  </a:t>
                      </a:r>
                      <a:r>
                        <a:rPr sz="11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distribution.</a:t>
                      </a:r>
                      <a:endParaRPr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DDE3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B0111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200400" y="134365"/>
            <a:ext cx="2895600" cy="73866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905" algn="ctr">
              <a:lnSpc>
                <a:spcPct val="100000"/>
              </a:lnSpc>
            </a:pPr>
            <a:r>
              <a:rPr sz="2400" b="1" dirty="0">
                <a:latin typeface="Arial" panose="020B0604020202020204" pitchFamily="34" charset="0"/>
                <a:cs typeface="Arial" panose="020B0604020202020204" pitchFamily="34" charset="0"/>
              </a:rPr>
              <a:t>FINANCE</a:t>
            </a:r>
            <a:endParaRPr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00000"/>
              </a:lnSpc>
            </a:pPr>
            <a:r>
              <a:rPr sz="2400" b="1" spc="-5" dirty="0">
                <a:latin typeface="Arial" panose="020B0604020202020204" pitchFamily="34" charset="0"/>
                <a:cs typeface="Arial" panose="020B0604020202020204" pitchFamily="34" charset="0"/>
              </a:rPr>
              <a:t>The financial</a:t>
            </a:r>
            <a:r>
              <a:rPr sz="2400" b="1" spc="-8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b="1" spc="-10" dirty="0">
                <a:latin typeface="Arial" panose="020B0604020202020204" pitchFamily="34" charset="0"/>
                <a:cs typeface="Arial" panose="020B0604020202020204" pitchFamily="34" charset="0"/>
              </a:rPr>
              <a:t>cycle</a:t>
            </a:r>
            <a:endParaRPr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2025086"/>
              </p:ext>
            </p:extLst>
          </p:nvPr>
        </p:nvGraphicFramePr>
        <p:xfrm>
          <a:off x="461962" y="1203324"/>
          <a:ext cx="8207438" cy="374967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873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1942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462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954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endParaRPr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8F001C"/>
                    </a:solidFill>
                  </a:tcPr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sz="1800" b="1" spc="-10" dirty="0">
                          <a:solidFill>
                            <a:srgbClr val="FFFF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Content</a:t>
                      </a:r>
                      <a:endParaRPr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8F001C"/>
                    </a:solidFill>
                  </a:tcPr>
                </a:tc>
                <a:tc>
                  <a:txBody>
                    <a:bodyPr/>
                    <a:lstStyle/>
                    <a:p>
                      <a:pPr marL="85725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sz="1800" b="1" spc="-10" dirty="0">
                          <a:solidFill>
                            <a:srgbClr val="FFFF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Notes</a:t>
                      </a:r>
                      <a:endParaRPr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8F001C"/>
                    </a:solidFill>
                  </a:tcPr>
                </a:tc>
                <a:tc>
                  <a:txBody>
                    <a:bodyPr/>
                    <a:lstStyle/>
                    <a:p>
                      <a:pPr marL="85725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sz="1800" b="1" spc="-10" dirty="0">
                          <a:solidFill>
                            <a:srgbClr val="FFFF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Resources</a:t>
                      </a:r>
                      <a:endParaRPr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8F001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4597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R="1270" algn="r">
                        <a:lnSpc>
                          <a:spcPct val="100000"/>
                        </a:lnSpc>
                        <a:spcBef>
                          <a:spcPts val="740"/>
                        </a:spcBef>
                      </a:pPr>
                      <a:r>
                        <a:rPr sz="1100" spc="1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f1</a:t>
                      </a:r>
                      <a:endParaRPr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8F001C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16205" marR="102870">
                        <a:lnSpc>
                          <a:spcPct val="100000"/>
                        </a:lnSpc>
                        <a:spcBef>
                          <a:spcPts val="685"/>
                        </a:spcBef>
                      </a:pPr>
                      <a:r>
                        <a:rPr sz="11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 able </a:t>
                      </a: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 </a:t>
                      </a:r>
                      <a:r>
                        <a:rPr sz="11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decide what </a:t>
                      </a: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information</a:t>
                      </a:r>
                      <a:r>
                        <a:rPr sz="1100" spc="-7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1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is  </a:t>
                      </a: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needed to address a </a:t>
                      </a:r>
                      <a:r>
                        <a:rPr sz="11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financial  situation.</a:t>
                      </a:r>
                      <a:endParaRPr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8F001C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8F001C">
                        <a:alpha val="30000"/>
                      </a:srgbClr>
                    </a:solidFill>
                  </a:tcPr>
                </a:tc>
                <a:tc rowSpan="4">
                  <a:txBody>
                    <a:bodyPr/>
                    <a:lstStyle/>
                    <a:p>
                      <a:pPr marL="85725" marR="1268730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Integral Resources -  </a:t>
                      </a:r>
                      <a:r>
                        <a:rPr sz="11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OCR (MEI) Level </a:t>
                      </a: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r>
                        <a:rPr sz="1100" spc="-6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1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IQR:</a:t>
                      </a:r>
                      <a:endParaRPr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85725" marR="255270">
                        <a:lnSpc>
                          <a:spcPct val="100000"/>
                        </a:lnSpc>
                      </a:pPr>
                      <a:r>
                        <a:rPr sz="1100" u="sng" spc="-5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hlinkClick r:id="rId2"/>
                        </a:rPr>
                        <a:t>Financial </a:t>
                      </a:r>
                      <a:r>
                        <a:rPr sz="1100" u="sng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hlinkClick r:id="rId2"/>
                        </a:rPr>
                        <a:t>problem </a:t>
                      </a:r>
                      <a:r>
                        <a:rPr sz="1100" u="sng" spc="-5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hlinkClick r:id="rId2"/>
                        </a:rPr>
                        <a:t>solving </a:t>
                      </a:r>
                      <a:r>
                        <a:rPr sz="1100" u="sng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hlinkClick r:id="rId2"/>
                        </a:rPr>
                        <a:t>3: </a:t>
                      </a:r>
                      <a:r>
                        <a:rPr sz="1100" u="sng" spc="-5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hlinkClick r:id="rId2"/>
                        </a:rPr>
                        <a:t>Costing </a:t>
                      </a:r>
                      <a:r>
                        <a:rPr sz="1100" u="sng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hlinkClick r:id="rId2"/>
                        </a:rPr>
                        <a:t>and  problem</a:t>
                      </a:r>
                      <a:r>
                        <a:rPr sz="1100" u="sng" spc="-105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hlinkClick r:id="rId2"/>
                        </a:rPr>
                        <a:t> </a:t>
                      </a:r>
                      <a:r>
                        <a:rPr sz="1100" u="sng" spc="-5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hlinkClick r:id="rId2"/>
                        </a:rPr>
                        <a:t>solving</a:t>
                      </a:r>
                      <a:endParaRPr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2"/>
                        </a:spcBef>
                      </a:pPr>
                      <a:endParaRPr sz="11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85725">
                        <a:lnSpc>
                          <a:spcPct val="100000"/>
                        </a:lnSpc>
                      </a:pPr>
                      <a:r>
                        <a:rPr sz="1100" spc="-1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MEI </a:t>
                      </a: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Free Resources –</a:t>
                      </a:r>
                      <a:r>
                        <a:rPr sz="1100" spc="-4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1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Integrating</a:t>
                      </a:r>
                      <a:endParaRPr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85725">
                        <a:lnSpc>
                          <a:spcPct val="100000"/>
                        </a:lnSpc>
                      </a:pPr>
                      <a:r>
                        <a:rPr sz="11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Mathematical Problem</a:t>
                      </a:r>
                      <a:r>
                        <a:rPr sz="1100" spc="-4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1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Solving:</a:t>
                      </a:r>
                      <a:endParaRPr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85725" marR="157480">
                        <a:lnSpc>
                          <a:spcPct val="100000"/>
                        </a:lnSpc>
                      </a:pP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 mathematics of </a:t>
                      </a:r>
                      <a:r>
                        <a:rPr sz="11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business </a:t>
                      </a: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</a:t>
                      </a:r>
                      <a:r>
                        <a:rPr sz="1100" spc="-11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finance:  </a:t>
                      </a:r>
                      <a:r>
                        <a:rPr sz="1100" u="sng" spc="-5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hlinkClick r:id="rId3"/>
                        </a:rPr>
                        <a:t>Student loans </a:t>
                      </a:r>
                      <a:r>
                        <a:rPr sz="1100" u="sng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hlinkClick r:id="rId3"/>
                        </a:rPr>
                        <a:t>(part 1)  </a:t>
                      </a:r>
                      <a:endParaRPr lang="en-GB" sz="1100" u="sng" dirty="0">
                        <a:solidFill>
                          <a:srgbClr val="0000FF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  <a:hlinkClick r:id="rId3"/>
                      </a:endParaRPr>
                    </a:p>
                    <a:p>
                      <a:pPr marL="85725" marR="157480">
                        <a:lnSpc>
                          <a:spcPct val="100000"/>
                        </a:lnSpc>
                      </a:pPr>
                      <a:r>
                        <a:rPr sz="1100" u="sng" spc="-5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hlinkClick r:id="rId3"/>
                        </a:rPr>
                        <a:t>Student loans </a:t>
                      </a:r>
                      <a:r>
                        <a:rPr sz="1100" u="sng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hlinkClick r:id="rId3"/>
                        </a:rPr>
                        <a:t>(part</a:t>
                      </a:r>
                      <a:r>
                        <a:rPr sz="1100" u="sng" spc="-90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hlinkClick r:id="rId3"/>
                        </a:rPr>
                        <a:t> </a:t>
                      </a:r>
                      <a:r>
                        <a:rPr sz="1100" u="sng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hlinkClick r:id="rId3"/>
                        </a:rPr>
                        <a:t>2)</a:t>
                      </a:r>
                      <a:endParaRPr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85725">
                        <a:lnSpc>
                          <a:spcPct val="100000"/>
                        </a:lnSpc>
                      </a:pPr>
                      <a:r>
                        <a:rPr sz="1100" u="sng" spc="-5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hlinkClick r:id="rId3"/>
                        </a:rPr>
                        <a:t>Modelling </a:t>
                      </a:r>
                      <a:r>
                        <a:rPr sz="1100" u="sng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hlinkClick r:id="rId3"/>
                        </a:rPr>
                        <a:t>the market (part</a:t>
                      </a:r>
                      <a:r>
                        <a:rPr sz="1100" u="sng" spc="-135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hlinkClick r:id="rId3"/>
                        </a:rPr>
                        <a:t> </a:t>
                      </a:r>
                      <a:r>
                        <a:rPr sz="1100" u="sng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hlinkClick r:id="rId3"/>
                        </a:rPr>
                        <a:t>0)</a:t>
                      </a:r>
                      <a:endParaRPr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85725" marR="1217930">
                        <a:lnSpc>
                          <a:spcPct val="100000"/>
                        </a:lnSpc>
                      </a:pPr>
                      <a:r>
                        <a:rPr sz="11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External </a:t>
                      </a: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Resources: </a:t>
                      </a:r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85725" marR="1217930">
                        <a:lnSpc>
                          <a:spcPct val="100000"/>
                        </a:lnSpc>
                      </a:pPr>
                      <a:r>
                        <a:rPr sz="1100" u="sng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hlinkClick r:id="rId4"/>
                        </a:rPr>
                        <a:t>To </a:t>
                      </a:r>
                      <a:r>
                        <a:rPr sz="1100" u="sng" spc="-5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hlinkClick r:id="rId4"/>
                        </a:rPr>
                        <a:t>Invest </a:t>
                      </a:r>
                      <a:r>
                        <a:rPr sz="1100" u="sng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hlinkClick r:id="rId4"/>
                        </a:rPr>
                        <a:t>or </a:t>
                      </a:r>
                      <a:r>
                        <a:rPr sz="1100" u="sng" spc="-5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hlinkClick r:id="rId4"/>
                        </a:rPr>
                        <a:t>Not </a:t>
                      </a:r>
                      <a:r>
                        <a:rPr sz="1100" u="sng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hlinkClick r:id="rId4"/>
                        </a:rPr>
                        <a:t>to</a:t>
                      </a:r>
                      <a:r>
                        <a:rPr sz="1100" u="sng" spc="-95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hlinkClick r:id="rId4"/>
                        </a:rPr>
                        <a:t> </a:t>
                      </a:r>
                      <a:r>
                        <a:rPr sz="1100" u="sng" spc="-5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hlinkClick r:id="rId4"/>
                        </a:rPr>
                        <a:t>Invest</a:t>
                      </a:r>
                      <a:endParaRPr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8F001C">
                        <a:alpha val="3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4597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R="1270" algn="r">
                        <a:lnSpc>
                          <a:spcPct val="100000"/>
                        </a:lnSpc>
                        <a:spcBef>
                          <a:spcPts val="844"/>
                        </a:spcBef>
                      </a:pPr>
                      <a:r>
                        <a:rPr sz="1100" spc="1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f2</a:t>
                      </a:r>
                      <a:endParaRPr sz="1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DDE3"/>
                    </a:solidFill>
                  </a:tcPr>
                </a:tc>
                <a:tc>
                  <a:txBody>
                    <a:bodyPr/>
                    <a:lstStyle/>
                    <a:p>
                      <a:pPr marL="116205">
                        <a:lnSpc>
                          <a:spcPct val="100000"/>
                        </a:lnSpc>
                      </a:pPr>
                      <a:r>
                        <a:rPr sz="11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Know </a:t>
                      </a: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how to </a:t>
                      </a:r>
                      <a:r>
                        <a:rPr sz="11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obtain </a:t>
                      </a: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</a:t>
                      </a:r>
                      <a:r>
                        <a:rPr sz="1100" spc="-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necessary</a:t>
                      </a:r>
                    </a:p>
                    <a:p>
                      <a:pPr marL="116205">
                        <a:lnSpc>
                          <a:spcPct val="100000"/>
                        </a:lnSpc>
                      </a:pP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information.</a:t>
                      </a:r>
                    </a:p>
                  </a:txBody>
                  <a:tcPr marL="0" marR="0" marT="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DDE3"/>
                    </a:solidFill>
                  </a:tcPr>
                </a:tc>
                <a:tc>
                  <a:txBody>
                    <a:bodyPr/>
                    <a:lstStyle/>
                    <a:p>
                      <a:pPr marL="116839">
                        <a:lnSpc>
                          <a:spcPct val="100000"/>
                        </a:lnSpc>
                      </a:pPr>
                      <a:r>
                        <a:rPr sz="1100" spc="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 </a:t>
                      </a: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information may be presented</a:t>
                      </a:r>
                      <a:r>
                        <a:rPr sz="1100" spc="-19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1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</a:t>
                      </a:r>
                      <a:endParaRPr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116839">
                        <a:lnSpc>
                          <a:spcPct val="100000"/>
                        </a:lnSpc>
                      </a:pP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 graph or</a:t>
                      </a:r>
                      <a:r>
                        <a:rPr sz="1100" spc="-12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diagram.</a:t>
                      </a:r>
                    </a:p>
                  </a:txBody>
                  <a:tcPr marL="0" marR="0" marT="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DDE3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B0111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4597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R="1270" algn="r">
                        <a:lnSpc>
                          <a:spcPct val="100000"/>
                        </a:lnSpc>
                        <a:spcBef>
                          <a:spcPts val="844"/>
                        </a:spcBef>
                      </a:pPr>
                      <a:r>
                        <a:rPr sz="1100" spc="1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f3</a:t>
                      </a:r>
                      <a:endParaRPr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8F001C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16205" marR="109855">
                        <a:lnSpc>
                          <a:spcPct val="100000"/>
                        </a:lnSpc>
                        <a:spcBef>
                          <a:spcPts val="790"/>
                        </a:spcBef>
                      </a:pPr>
                      <a:r>
                        <a:rPr sz="11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 able </a:t>
                      </a: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 process the information</a:t>
                      </a:r>
                      <a:r>
                        <a:rPr sz="1100" spc="-13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  </a:t>
                      </a:r>
                      <a:r>
                        <a:rPr sz="11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provide </a:t>
                      </a: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one or more </a:t>
                      </a:r>
                      <a:r>
                        <a:rPr sz="11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possible  </a:t>
                      </a: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solutions.</a:t>
                      </a:r>
                    </a:p>
                  </a:txBody>
                  <a:tcPr marL="0" marR="0" marT="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8F001C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8F001C">
                        <a:alpha val="30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B0111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4597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R="1270" algn="r">
                        <a:lnSpc>
                          <a:spcPct val="100000"/>
                        </a:lnSpc>
                        <a:spcBef>
                          <a:spcPts val="844"/>
                        </a:spcBef>
                      </a:pPr>
                      <a:r>
                        <a:rPr sz="1100" spc="1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f4</a:t>
                      </a:r>
                      <a:endParaRPr sz="1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DDE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116205" marR="70485">
                        <a:lnSpc>
                          <a:spcPct val="100000"/>
                        </a:lnSpc>
                      </a:pPr>
                      <a:r>
                        <a:rPr sz="11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 able </a:t>
                      </a: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 </a:t>
                      </a:r>
                      <a:r>
                        <a:rPr sz="11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decide which, if any, </a:t>
                      </a: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of the  solutions are</a:t>
                      </a:r>
                      <a:r>
                        <a:rPr sz="1100" spc="-10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appropriate.</a:t>
                      </a:r>
                    </a:p>
                  </a:txBody>
                  <a:tcPr marL="0" marR="0" marT="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DDE3"/>
                    </a:solidFill>
                  </a:tcPr>
                </a:tc>
                <a:tc>
                  <a:txBody>
                    <a:bodyPr/>
                    <a:lstStyle/>
                    <a:p>
                      <a:endParaRPr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DDE3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B0111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581401" y="134365"/>
            <a:ext cx="2667000" cy="73866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ct val="100000"/>
              </a:lnSpc>
            </a:pPr>
            <a:r>
              <a:rPr sz="2400" b="1" dirty="0">
                <a:latin typeface="Arial" panose="020B0604020202020204" pitchFamily="34" charset="0"/>
                <a:cs typeface="Arial" panose="020B0604020202020204" pitchFamily="34" charset="0"/>
              </a:rPr>
              <a:t>FINANCE</a:t>
            </a:r>
            <a:endParaRPr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00000"/>
              </a:lnSpc>
            </a:pPr>
            <a:r>
              <a:rPr sz="2400" b="1" spc="-20" dirty="0">
                <a:latin typeface="Arial" panose="020B0604020202020204" pitchFamily="34" charset="0"/>
                <a:cs typeface="Arial" panose="020B0604020202020204" pitchFamily="34" charset="0"/>
              </a:rPr>
              <a:t>Percentages</a:t>
            </a:r>
            <a:endParaRPr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8004357"/>
              </p:ext>
            </p:extLst>
          </p:nvPr>
        </p:nvGraphicFramePr>
        <p:xfrm>
          <a:off x="461962" y="1203325"/>
          <a:ext cx="8207438" cy="420687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873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1942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209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8797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endParaRPr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8F001C"/>
                    </a:solidFill>
                  </a:tcPr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sz="1800" b="1" spc="-10" dirty="0">
                          <a:solidFill>
                            <a:srgbClr val="FFFF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Content</a:t>
                      </a:r>
                      <a:endParaRPr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8F001C"/>
                    </a:solidFill>
                  </a:tcPr>
                </a:tc>
                <a:tc>
                  <a:txBody>
                    <a:bodyPr/>
                    <a:lstStyle/>
                    <a:p>
                      <a:pPr marL="85725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sz="1800" b="1" spc="-10" dirty="0">
                          <a:solidFill>
                            <a:srgbClr val="FFFF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Notes</a:t>
                      </a:r>
                      <a:endParaRPr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8F001C"/>
                    </a:solidFill>
                  </a:tcPr>
                </a:tc>
                <a:tc>
                  <a:txBody>
                    <a:bodyPr/>
                    <a:lstStyle/>
                    <a:p>
                      <a:pPr marL="85725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sz="1800" b="1" spc="-10" dirty="0">
                          <a:solidFill>
                            <a:srgbClr val="FFFF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Resources</a:t>
                      </a:r>
                      <a:endParaRPr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8F001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6077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2"/>
                        </a:spcBef>
                      </a:pPr>
                      <a:endParaRPr sz="11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R="1270" algn="r">
                        <a:lnSpc>
                          <a:spcPct val="100000"/>
                        </a:lnSpc>
                      </a:pPr>
                      <a:r>
                        <a:rPr sz="1100" spc="1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f5</a:t>
                      </a:r>
                      <a:endParaRPr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8F001C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16205" marR="12065">
                        <a:lnSpc>
                          <a:spcPct val="100000"/>
                        </a:lnSpc>
                      </a:pPr>
                      <a:r>
                        <a:rPr sz="11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 able </a:t>
                      </a: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 do </a:t>
                      </a:r>
                      <a:r>
                        <a:rPr sz="11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calculations involving  </a:t>
                      </a: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percentages </a:t>
                      </a:r>
                      <a:r>
                        <a:rPr sz="11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 context; </a:t>
                      </a: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 use of an  </a:t>
                      </a:r>
                      <a:r>
                        <a:rPr sz="11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index </a:t>
                      </a: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number to compare a number</a:t>
                      </a:r>
                      <a:r>
                        <a:rPr sz="1100" spc="-15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  </a:t>
                      </a:r>
                      <a:r>
                        <a:rPr sz="11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value </a:t>
                      </a: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 that </a:t>
                      </a:r>
                      <a:r>
                        <a:rPr sz="11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 </a:t>
                      </a: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 base</a:t>
                      </a:r>
                      <a:r>
                        <a:rPr sz="1100" spc="-11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1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year.</a:t>
                      </a:r>
                      <a:endParaRPr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8F001C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16839" marR="481330">
                        <a:lnSpc>
                          <a:spcPct val="100000"/>
                        </a:lnSpc>
                        <a:spcBef>
                          <a:spcPts val="925"/>
                        </a:spcBef>
                      </a:pPr>
                      <a:r>
                        <a:rPr sz="11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Contexts include </a:t>
                      </a: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those </a:t>
                      </a:r>
                      <a:r>
                        <a:rPr sz="11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outside  </a:t>
                      </a: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finance.</a:t>
                      </a:r>
                    </a:p>
                    <a:p>
                      <a:pPr marL="116839" marR="26034">
                        <a:lnSpc>
                          <a:spcPct val="100000"/>
                        </a:lnSpc>
                        <a:spcBef>
                          <a:spcPts val="805"/>
                        </a:spcBef>
                      </a:pPr>
                      <a:r>
                        <a:rPr sz="11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Examples </a:t>
                      </a: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of </a:t>
                      </a:r>
                      <a:r>
                        <a:rPr sz="11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financial contexts include  VAT, </a:t>
                      </a: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inflation and compound interest  for </a:t>
                      </a:r>
                      <a:r>
                        <a:rPr sz="11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savings </a:t>
                      </a: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</a:t>
                      </a:r>
                      <a:r>
                        <a:rPr sz="1100" spc="-7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1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loans.</a:t>
                      </a:r>
                      <a:endParaRPr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116839" marR="42545">
                        <a:lnSpc>
                          <a:spcPct val="100000"/>
                        </a:lnSpc>
                        <a:spcBef>
                          <a:spcPts val="790"/>
                        </a:spcBef>
                      </a:pPr>
                      <a:r>
                        <a:rPr sz="11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Expected calculations include </a:t>
                      </a: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forward  and </a:t>
                      </a:r>
                      <a:r>
                        <a:rPr sz="11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reverse </a:t>
                      </a: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percentage increase and  decrease, repeated and combined  percentage change and </a:t>
                      </a:r>
                      <a:r>
                        <a:rPr sz="11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finding </a:t>
                      </a: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  percentage</a:t>
                      </a:r>
                      <a:r>
                        <a:rPr sz="1100" spc="-12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change.</a:t>
                      </a:r>
                    </a:p>
                  </a:txBody>
                  <a:tcPr marL="0" marR="0" marT="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8F001C">
                        <a:alpha val="30000"/>
                      </a:srgbClr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85725" marR="1268730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Integral Resources -  </a:t>
                      </a:r>
                      <a:r>
                        <a:rPr sz="11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OCR (MEI) Level </a:t>
                      </a: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r>
                        <a:rPr sz="1100" spc="-6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1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IQR:</a:t>
                      </a:r>
                      <a:endParaRPr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85725" marR="203835">
                        <a:lnSpc>
                          <a:spcPct val="100000"/>
                        </a:lnSpc>
                      </a:pPr>
                      <a:r>
                        <a:rPr sz="1100" u="sng" spc="-5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hlinkClick r:id="rId2"/>
                        </a:rPr>
                        <a:t>Financial </a:t>
                      </a:r>
                      <a:r>
                        <a:rPr sz="1100" u="sng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hlinkClick r:id="rId2"/>
                        </a:rPr>
                        <a:t>problem </a:t>
                      </a:r>
                      <a:r>
                        <a:rPr sz="1100" u="sng" spc="-5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hlinkClick r:id="rId2"/>
                        </a:rPr>
                        <a:t>solving </a:t>
                      </a:r>
                      <a:r>
                        <a:rPr sz="1100" u="sng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hlinkClick r:id="rId2"/>
                        </a:rPr>
                        <a:t>1: Working </a:t>
                      </a:r>
                      <a:r>
                        <a:rPr sz="1100" u="sng" spc="-10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hlinkClick r:id="rId2"/>
                        </a:rPr>
                        <a:t>with  </a:t>
                      </a:r>
                      <a:r>
                        <a:rPr sz="1100" u="sng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hlinkClick r:id="rId2"/>
                        </a:rPr>
                        <a:t>percentages</a:t>
                      </a:r>
                      <a:endParaRPr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85725">
                        <a:lnSpc>
                          <a:spcPct val="100000"/>
                        </a:lnSpc>
                      </a:pPr>
                      <a:r>
                        <a:rPr sz="1100" spc="-1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MEI </a:t>
                      </a: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Free Resources –</a:t>
                      </a:r>
                      <a:r>
                        <a:rPr sz="1100" spc="-4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1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Integrating</a:t>
                      </a:r>
                      <a:endParaRPr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85725">
                        <a:lnSpc>
                          <a:spcPct val="100000"/>
                        </a:lnSpc>
                      </a:pPr>
                      <a:r>
                        <a:rPr sz="11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Mathematical Problem</a:t>
                      </a:r>
                      <a:r>
                        <a:rPr sz="1100" spc="-4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1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Solving:</a:t>
                      </a:r>
                      <a:endParaRPr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85725" marR="157480">
                        <a:lnSpc>
                          <a:spcPct val="100000"/>
                        </a:lnSpc>
                      </a:pP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 mathematics of </a:t>
                      </a:r>
                      <a:r>
                        <a:rPr sz="11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business </a:t>
                      </a: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</a:t>
                      </a:r>
                      <a:r>
                        <a:rPr sz="1100" spc="-11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finance:  </a:t>
                      </a:r>
                      <a:r>
                        <a:rPr sz="1100" u="sng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hlinkClick r:id="rId3"/>
                        </a:rPr>
                        <a:t>Compound</a:t>
                      </a:r>
                      <a:r>
                        <a:rPr sz="1100" u="sng" spc="-105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hlinkClick r:id="rId3"/>
                        </a:rPr>
                        <a:t> </a:t>
                      </a:r>
                      <a:r>
                        <a:rPr sz="1100" u="sng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hlinkClick r:id="rId3"/>
                        </a:rPr>
                        <a:t>interest</a:t>
                      </a:r>
                      <a:endParaRPr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85725">
                        <a:lnSpc>
                          <a:spcPct val="100000"/>
                        </a:lnSpc>
                      </a:pPr>
                      <a:r>
                        <a:rPr sz="1100" u="sng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hlinkClick r:id="rId3"/>
                        </a:rPr>
                        <a:t>Inflation</a:t>
                      </a:r>
                      <a:endParaRPr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85725" marR="803910">
                        <a:lnSpc>
                          <a:spcPct val="100000"/>
                        </a:lnSpc>
                      </a:pP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 mathematics of</a:t>
                      </a:r>
                      <a:r>
                        <a:rPr sz="1100" spc="-1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economics:  </a:t>
                      </a:r>
                      <a:r>
                        <a:rPr sz="1100" u="sng" spc="-5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hlinkClick r:id="rId3"/>
                        </a:rPr>
                        <a:t>Real</a:t>
                      </a:r>
                      <a:r>
                        <a:rPr sz="1100" u="sng" spc="-65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hlinkClick r:id="rId3"/>
                        </a:rPr>
                        <a:t> </a:t>
                      </a:r>
                      <a:r>
                        <a:rPr sz="1100" u="sng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hlinkClick r:id="rId3"/>
                        </a:rPr>
                        <a:t>terms</a:t>
                      </a:r>
                      <a:endParaRPr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85725" marR="272415">
                        <a:lnSpc>
                          <a:spcPct val="100000"/>
                        </a:lnSpc>
                      </a:pPr>
                      <a:r>
                        <a:rPr sz="11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External </a:t>
                      </a: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Resources:  </a:t>
                      </a:r>
                      <a:br>
                        <a:rPr lang="en-GB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sz="1100" u="sng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hlinkClick r:id="rId4"/>
                        </a:rPr>
                        <a:t>Standards </a:t>
                      </a:r>
                      <a:r>
                        <a:rPr sz="1100" u="sng" spc="-5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hlinkClick r:id="rId4"/>
                        </a:rPr>
                        <a:t>Unit N7 </a:t>
                      </a:r>
                      <a:r>
                        <a:rPr sz="1100" u="sng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hlinkClick r:id="rId4"/>
                        </a:rPr>
                        <a:t>Using percentages</a:t>
                      </a:r>
                      <a:r>
                        <a:rPr sz="1100" u="sng" spc="-114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hlinkClick r:id="rId4"/>
                        </a:rPr>
                        <a:t> </a:t>
                      </a:r>
                      <a:r>
                        <a:rPr sz="1100" u="sng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hlinkClick r:id="rId4"/>
                        </a:rPr>
                        <a:t>to  increase</a:t>
                      </a:r>
                      <a:r>
                        <a:rPr sz="1100" u="sng" spc="-95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hlinkClick r:id="rId4"/>
                        </a:rPr>
                        <a:t> </a:t>
                      </a:r>
                      <a:r>
                        <a:rPr sz="1100" u="sng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hlinkClick r:id="rId4"/>
                        </a:rPr>
                        <a:t>quantities</a:t>
                      </a:r>
                      <a:endParaRPr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85725" marR="1809750">
                        <a:lnSpc>
                          <a:spcPct val="100000"/>
                        </a:lnSpc>
                      </a:pPr>
                      <a:r>
                        <a:rPr sz="1100" u="sng" spc="-20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hlinkClick r:id="rId5"/>
                        </a:rPr>
                        <a:t>M</a:t>
                      </a:r>
                      <a:r>
                        <a:rPr sz="1100" u="sng" spc="-15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hlinkClick r:id="rId5"/>
                        </a:rPr>
                        <a:t>y</a:t>
                      </a:r>
                      <a:r>
                        <a:rPr sz="1100" u="sng" spc="-20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hlinkClick r:id="rId5"/>
                        </a:rPr>
                        <a:t>M</a:t>
                      </a:r>
                      <a:r>
                        <a:rPr sz="1100" u="sng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hlinkClick r:id="rId5"/>
                        </a:rPr>
                        <a:t>o</a:t>
                      </a:r>
                      <a:r>
                        <a:rPr sz="1100" u="sng" spc="-5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hlinkClick r:id="rId5"/>
                        </a:rPr>
                        <a:t>n</a:t>
                      </a:r>
                      <a:r>
                        <a:rPr sz="1100" u="sng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hlinkClick r:id="rId5"/>
                        </a:rPr>
                        <a:t>e</a:t>
                      </a:r>
                      <a:r>
                        <a:rPr sz="1100" u="sng" spc="-15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hlinkClick r:id="rId5"/>
                        </a:rPr>
                        <a:t>y</a:t>
                      </a:r>
                      <a:r>
                        <a:rPr sz="1100" u="sng" spc="45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hlinkClick r:id="rId5"/>
                        </a:rPr>
                        <a:t>W</a:t>
                      </a:r>
                      <a:r>
                        <a:rPr sz="1100" u="sng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hlinkClick r:id="rId5"/>
                        </a:rPr>
                        <a:t>e</a:t>
                      </a:r>
                      <a:r>
                        <a:rPr sz="1100" u="sng" spc="-5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hlinkClick r:id="rId5"/>
                        </a:rPr>
                        <a:t>e</a:t>
                      </a:r>
                      <a:r>
                        <a:rPr sz="1100" u="sng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hlinkClick r:id="rId5"/>
                        </a:rPr>
                        <a:t>k </a:t>
                      </a:r>
                      <a:r>
                        <a:rPr sz="1100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100" u="sng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hlinkClick r:id="rId6"/>
                        </a:rPr>
                        <a:t>Forsooth</a:t>
                      </a:r>
                      <a:endParaRPr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85725" marR="788035">
                        <a:lnSpc>
                          <a:spcPct val="99100"/>
                        </a:lnSpc>
                        <a:spcBef>
                          <a:spcPts val="10"/>
                        </a:spcBef>
                      </a:pPr>
                      <a:r>
                        <a:rPr sz="1100" u="sng" spc="-5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hlinkClick r:id="rId7"/>
                        </a:rPr>
                        <a:t>Car </a:t>
                      </a:r>
                      <a:r>
                        <a:rPr sz="1100" u="sng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hlinkClick r:id="rId7"/>
                        </a:rPr>
                        <a:t>depreciation from </a:t>
                      </a:r>
                      <a:r>
                        <a:rPr sz="1100" u="sng" spc="-5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hlinkClick r:id="rId7"/>
                        </a:rPr>
                        <a:t>what</a:t>
                      </a:r>
                      <a:r>
                        <a:rPr sz="1100" u="sng" spc="-105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hlinkClick r:id="rId7"/>
                        </a:rPr>
                        <a:t> </a:t>
                      </a:r>
                      <a:r>
                        <a:rPr sz="1100" u="sng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hlinkClick r:id="rId7"/>
                        </a:rPr>
                        <a:t>car?  </a:t>
                      </a:r>
                      <a:r>
                        <a:rPr sz="1100" u="sng" spc="-5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hlinkClick r:id="rId8"/>
                        </a:rPr>
                        <a:t>BBC inflation </a:t>
                      </a:r>
                      <a:r>
                        <a:rPr sz="1100" u="sng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hlinkClick r:id="rId8"/>
                        </a:rPr>
                        <a:t>tracker  </a:t>
                      </a:r>
                      <a:r>
                        <a:rPr sz="1100" u="sng" spc="5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hlinkClick r:id="rId9"/>
                        </a:rPr>
                        <a:t>World </a:t>
                      </a:r>
                      <a:r>
                        <a:rPr sz="1100" u="sng" spc="-5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hlinkClick r:id="rId9"/>
                        </a:rPr>
                        <a:t>Bank inflation</a:t>
                      </a:r>
                      <a:r>
                        <a:rPr sz="1100" u="sng" spc="-80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hlinkClick r:id="rId9"/>
                        </a:rPr>
                        <a:t> </a:t>
                      </a:r>
                      <a:r>
                        <a:rPr sz="1100" u="sng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hlinkClick r:id="rId9"/>
                        </a:rPr>
                        <a:t>rates</a:t>
                      </a:r>
                      <a:endParaRPr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8F001C">
                        <a:alpha val="3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0017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8"/>
                        </a:spcBef>
                      </a:pPr>
                      <a:endParaRPr sz="13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R="1270" algn="r">
                        <a:lnSpc>
                          <a:spcPct val="100000"/>
                        </a:lnSpc>
                      </a:pPr>
                      <a:r>
                        <a:rPr sz="1100" spc="1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f6</a:t>
                      </a:r>
                      <a:endParaRPr sz="1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DDE3"/>
                    </a:solidFill>
                  </a:tcPr>
                </a:tc>
                <a:tc>
                  <a:txBody>
                    <a:bodyPr/>
                    <a:lstStyle/>
                    <a:p>
                      <a:pPr marL="116205" marR="26670">
                        <a:lnSpc>
                          <a:spcPct val="100000"/>
                        </a:lnSpc>
                        <a:spcBef>
                          <a:spcPts val="880"/>
                        </a:spcBef>
                      </a:pPr>
                      <a:r>
                        <a:rPr sz="11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Know </a:t>
                      </a: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how to use percentages to</a:t>
                      </a:r>
                      <a:r>
                        <a:rPr sz="1100" spc="-13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1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work  </a:t>
                      </a:r>
                      <a:r>
                        <a:rPr sz="1100" spc="-1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with </a:t>
                      </a: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appreciation or</a:t>
                      </a:r>
                      <a:r>
                        <a:rPr sz="1100" spc="-7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depreciation.</a:t>
                      </a:r>
                    </a:p>
                  </a:txBody>
                  <a:tcPr marL="0" marR="0" marT="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DDE3"/>
                    </a:solidFill>
                  </a:tcPr>
                </a:tc>
                <a:tc>
                  <a:txBody>
                    <a:bodyPr/>
                    <a:lstStyle/>
                    <a:p>
                      <a:pPr marL="116839" marR="16510">
                        <a:lnSpc>
                          <a:spcPct val="100000"/>
                        </a:lnSpc>
                        <a:spcBef>
                          <a:spcPts val="825"/>
                        </a:spcBef>
                      </a:pPr>
                      <a:r>
                        <a:rPr sz="11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Including </a:t>
                      </a: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comparison of an annual  percentage depreciation (or  appreciation) model </a:t>
                      </a:r>
                      <a:r>
                        <a:rPr sz="1100" spc="-1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with </a:t>
                      </a: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actual</a:t>
                      </a:r>
                      <a:r>
                        <a:rPr sz="1100" spc="-7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1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values  over</a:t>
                      </a:r>
                      <a:r>
                        <a:rPr sz="1100" spc="-7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1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time.</a:t>
                      </a:r>
                      <a:endParaRPr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DDE3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B0111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8016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R="1270" algn="r">
                        <a:lnSpc>
                          <a:spcPct val="100000"/>
                        </a:lnSpc>
                        <a:spcBef>
                          <a:spcPts val="640"/>
                        </a:spcBef>
                      </a:pPr>
                      <a:r>
                        <a:rPr sz="1100" spc="1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f7</a:t>
                      </a:r>
                      <a:endParaRPr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B01116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16205">
                        <a:lnSpc>
                          <a:spcPts val="1245"/>
                        </a:lnSpc>
                      </a:pPr>
                      <a:r>
                        <a:rPr sz="11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 able </a:t>
                      </a: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 </a:t>
                      </a:r>
                      <a:r>
                        <a:rPr sz="11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work </a:t>
                      </a: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out an</a:t>
                      </a:r>
                      <a:r>
                        <a:rPr sz="1100" spc="-8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average</a:t>
                      </a:r>
                    </a:p>
                    <a:p>
                      <a:pPr marL="116205" marR="296545">
                        <a:lnSpc>
                          <a:spcPct val="100000"/>
                        </a:lnSpc>
                      </a:pPr>
                      <a:r>
                        <a:rPr sz="11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annual </a:t>
                      </a: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percentage </a:t>
                      </a:r>
                      <a:r>
                        <a:rPr sz="11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growth </a:t>
                      </a: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(or  reduction) rate for a </a:t>
                      </a:r>
                      <a:r>
                        <a:rPr sz="11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given</a:t>
                      </a:r>
                      <a:r>
                        <a:rPr sz="1100" spc="-14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change  </a:t>
                      </a:r>
                      <a:r>
                        <a:rPr sz="11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over </a:t>
                      </a: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</a:t>
                      </a:r>
                      <a:r>
                        <a:rPr sz="1100" spc="-7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1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period.</a:t>
                      </a:r>
                      <a:endParaRPr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B01116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16839">
                        <a:lnSpc>
                          <a:spcPct val="100000"/>
                        </a:lnSpc>
                      </a:pPr>
                      <a:r>
                        <a:rPr sz="11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Contexts include </a:t>
                      </a: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those</a:t>
                      </a:r>
                      <a:r>
                        <a:rPr sz="1100" spc="-7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outside</a:t>
                      </a:r>
                    </a:p>
                    <a:p>
                      <a:pPr marL="116839">
                        <a:lnSpc>
                          <a:spcPct val="100000"/>
                        </a:lnSpc>
                      </a:pP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finance.</a:t>
                      </a:r>
                    </a:p>
                  </a:txBody>
                  <a:tcPr marL="0" marR="0" marT="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B01116">
                        <a:alpha val="30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B0111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276600" y="134365"/>
            <a:ext cx="2667000" cy="73866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ct val="100000"/>
              </a:lnSpc>
            </a:pPr>
            <a:r>
              <a:rPr sz="2400" b="1" dirty="0">
                <a:latin typeface="Arial" panose="020B0604020202020204" pitchFamily="34" charset="0"/>
                <a:cs typeface="Arial" panose="020B0604020202020204" pitchFamily="34" charset="0"/>
              </a:rPr>
              <a:t>FINANCE</a:t>
            </a:r>
            <a:endParaRPr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00000"/>
              </a:lnSpc>
            </a:pPr>
            <a:r>
              <a:rPr sz="2400" b="1" spc="-10" dirty="0">
                <a:latin typeface="Arial" panose="020B0604020202020204" pitchFamily="34" charset="0"/>
                <a:cs typeface="Arial" panose="020B0604020202020204" pitchFamily="34" charset="0"/>
              </a:rPr>
              <a:t>Foreign</a:t>
            </a:r>
            <a:r>
              <a:rPr sz="2400" b="1" spc="-9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b="1" spc="-20" dirty="0">
                <a:latin typeface="Arial" panose="020B0604020202020204" pitchFamily="34" charset="0"/>
                <a:cs typeface="Arial" panose="020B0604020202020204" pitchFamily="34" charset="0"/>
              </a:rPr>
              <a:t>exchange</a:t>
            </a:r>
            <a:endParaRPr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8925405"/>
              </p:ext>
            </p:extLst>
          </p:nvPr>
        </p:nvGraphicFramePr>
        <p:xfrm>
          <a:off x="461962" y="1279525"/>
          <a:ext cx="8207438" cy="253047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873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1942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209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8797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endParaRPr sz="2400" dirty="0">
                        <a:latin typeface="Calibri"/>
                        <a:cs typeface="Calibri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8F001C"/>
                    </a:solidFill>
                  </a:tcPr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sz="1800" b="1" spc="-10" dirty="0">
                          <a:solidFill>
                            <a:srgbClr val="FFFF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Content</a:t>
                      </a:r>
                      <a:endParaRPr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8F001C"/>
                    </a:solidFill>
                  </a:tcPr>
                </a:tc>
                <a:tc>
                  <a:txBody>
                    <a:bodyPr/>
                    <a:lstStyle/>
                    <a:p>
                      <a:pPr marL="85725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sz="1800" b="1" spc="-10" dirty="0">
                          <a:solidFill>
                            <a:srgbClr val="FFFF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Notes</a:t>
                      </a:r>
                      <a:endParaRPr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8F001C"/>
                    </a:solidFill>
                  </a:tcPr>
                </a:tc>
                <a:tc>
                  <a:txBody>
                    <a:bodyPr/>
                    <a:lstStyle/>
                    <a:p>
                      <a:pPr marL="85725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sz="1800" b="1" spc="-10" dirty="0">
                          <a:solidFill>
                            <a:srgbClr val="FFFF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Resources</a:t>
                      </a:r>
                      <a:endParaRPr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8F001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2651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3"/>
                        </a:spcBef>
                      </a:pPr>
                      <a:endParaRPr sz="1050" dirty="0">
                        <a:latin typeface="Times New Roman"/>
                        <a:cs typeface="Times New Roman"/>
                      </a:endParaRPr>
                    </a:p>
                    <a:p>
                      <a:pPr algn="r">
                        <a:lnSpc>
                          <a:spcPct val="100000"/>
                        </a:lnSpc>
                      </a:pPr>
                      <a:r>
                        <a:rPr sz="1100" spc="15" dirty="0">
                          <a:latin typeface="Arial"/>
                          <a:cs typeface="Arial"/>
                        </a:rPr>
                        <a:t>f8</a:t>
                      </a:r>
                      <a:endParaRPr sz="11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8F001C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8"/>
                        </a:spcBef>
                      </a:pPr>
                      <a:endParaRPr sz="1550" dirty="0">
                        <a:latin typeface="Times New Roman"/>
                        <a:cs typeface="Times New Roman"/>
                      </a:endParaRPr>
                    </a:p>
                    <a:p>
                      <a:pPr marL="98425" marR="117475">
                        <a:lnSpc>
                          <a:spcPct val="100000"/>
                        </a:lnSpc>
                      </a:pPr>
                      <a:r>
                        <a:rPr sz="1100" spc="-5" dirty="0">
                          <a:latin typeface="Arial"/>
                          <a:cs typeface="Arial"/>
                        </a:rPr>
                        <a:t>Be able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to use foreign exchange</a:t>
                      </a:r>
                      <a:r>
                        <a:rPr sz="1100" spc="-10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rate  information to make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calculations,  including calculations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for currency  exchange </a:t>
                      </a:r>
                      <a:r>
                        <a:rPr sz="1100" spc="-10" dirty="0">
                          <a:latin typeface="Arial"/>
                          <a:cs typeface="Arial"/>
                        </a:rPr>
                        <a:t>with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commission or a</a:t>
                      </a:r>
                      <a:r>
                        <a:rPr sz="1100" spc="-1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fee.</a:t>
                      </a: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8F001C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99060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sz="1100" dirty="0">
                          <a:latin typeface="Arial"/>
                          <a:cs typeface="Arial"/>
                        </a:rPr>
                        <a:t>In the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UK, “sell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at 1.54, buy at</a:t>
                      </a:r>
                      <a:r>
                        <a:rPr sz="1100" spc="-15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1.69” means that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when converting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from  pounds to the currency, a customer  gets 1.54 of the currency for £1, but 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when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changing the currency to  pounds, 1.69 of the currency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is</a:t>
                      </a:r>
                      <a:r>
                        <a:rPr sz="1100" spc="-1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needed  for</a:t>
                      </a:r>
                      <a:r>
                        <a:rPr sz="1100" spc="-1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£1.</a:t>
                      </a:r>
                    </a:p>
                  </a:txBody>
                  <a:tcPr marL="0" marR="0" marT="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8F001C">
                        <a:alpha val="30000"/>
                      </a:srgb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85725" marR="1268730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100" dirty="0">
                          <a:latin typeface="Arial"/>
                          <a:cs typeface="Arial"/>
                        </a:rPr>
                        <a:t>Integral Resources - 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OCR (MEI) Level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3</a:t>
                      </a:r>
                      <a:r>
                        <a:rPr sz="1100" spc="-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IQR:</a:t>
                      </a:r>
                      <a:endParaRPr sz="1100" dirty="0">
                        <a:latin typeface="Arial"/>
                        <a:cs typeface="Arial"/>
                      </a:endParaRPr>
                    </a:p>
                    <a:p>
                      <a:pPr marL="85725" marR="525145">
                        <a:lnSpc>
                          <a:spcPct val="100000"/>
                        </a:lnSpc>
                      </a:pPr>
                      <a:r>
                        <a:rPr sz="1100" u="sng" spc="-5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2"/>
                        </a:rPr>
                        <a:t>Financial </a:t>
                      </a:r>
                      <a:r>
                        <a:rPr sz="1100" u="sng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2"/>
                        </a:rPr>
                        <a:t>problem </a:t>
                      </a:r>
                      <a:r>
                        <a:rPr sz="1100" u="sng" spc="-5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2"/>
                        </a:rPr>
                        <a:t>solving </a:t>
                      </a:r>
                      <a:r>
                        <a:rPr sz="1100" u="sng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2"/>
                        </a:rPr>
                        <a:t>2: Foreign  exchange</a:t>
                      </a:r>
                      <a:endParaRPr sz="1100" dirty="0">
                        <a:latin typeface="Arial"/>
                        <a:cs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  <a:p>
                      <a:pPr marL="85725" marR="631190">
                        <a:lnSpc>
                          <a:spcPct val="100000"/>
                        </a:lnSpc>
                      </a:pPr>
                      <a:r>
                        <a:rPr sz="1100" spc="-5" dirty="0">
                          <a:latin typeface="Arial"/>
                          <a:cs typeface="Arial"/>
                        </a:rPr>
                        <a:t>External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Resources:  </a:t>
                      </a:r>
                      <a:endParaRPr lang="en-GB" sz="1100" dirty="0">
                        <a:latin typeface="Arial"/>
                        <a:cs typeface="Arial"/>
                      </a:endParaRPr>
                    </a:p>
                    <a:p>
                      <a:pPr marL="85725" marR="631190">
                        <a:lnSpc>
                          <a:spcPct val="100000"/>
                        </a:lnSpc>
                      </a:pPr>
                      <a:r>
                        <a:rPr sz="1100" u="sng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3"/>
                        </a:rPr>
                        <a:t>Compare currency exchange</a:t>
                      </a:r>
                      <a:r>
                        <a:rPr sz="1100" u="sng" spc="-130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3"/>
                        </a:rPr>
                        <a:t> </a:t>
                      </a:r>
                      <a:r>
                        <a:rPr sz="1100" u="sng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3"/>
                        </a:rPr>
                        <a:t>rates</a:t>
                      </a:r>
                      <a:endParaRPr sz="11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8F001C">
                        <a:alpha val="3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382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100" spc="15" dirty="0">
                          <a:latin typeface="Arial"/>
                          <a:cs typeface="Arial"/>
                        </a:rPr>
                        <a:t>f9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DDE3"/>
                    </a:solidFill>
                  </a:tcPr>
                </a:tc>
                <a:tc>
                  <a:txBody>
                    <a:bodyPr/>
                    <a:lstStyle/>
                    <a:p>
                      <a:pPr marL="98425">
                        <a:lnSpc>
                          <a:spcPts val="1245"/>
                        </a:lnSpc>
                      </a:pPr>
                      <a:r>
                        <a:rPr sz="1100" spc="-5" dirty="0">
                          <a:latin typeface="Arial"/>
                          <a:cs typeface="Arial"/>
                        </a:rPr>
                        <a:t>Be able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to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decide which</a:t>
                      </a:r>
                      <a:r>
                        <a:rPr sz="11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foreign</a:t>
                      </a:r>
                      <a:endParaRPr sz="1100">
                        <a:latin typeface="Arial"/>
                        <a:cs typeface="Arial"/>
                      </a:endParaRPr>
                    </a:p>
                    <a:p>
                      <a:pPr marL="98425" marR="4445">
                        <a:lnSpc>
                          <a:spcPct val="100000"/>
                        </a:lnSpc>
                      </a:pPr>
                      <a:r>
                        <a:rPr sz="1100" dirty="0">
                          <a:latin typeface="Arial"/>
                          <a:cs typeface="Arial"/>
                        </a:rPr>
                        <a:t>exchange rate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is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most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advantageous 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for a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particular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exchange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without</a:t>
                      </a:r>
                      <a:r>
                        <a:rPr sz="1100" spc="-7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doing 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the</a:t>
                      </a:r>
                      <a:r>
                        <a:rPr sz="1100" spc="-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calculations.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DDE3"/>
                    </a:solidFill>
                  </a:tcPr>
                </a:tc>
                <a:tc>
                  <a:txBody>
                    <a:bodyPr/>
                    <a:lstStyle/>
                    <a:p>
                      <a:pPr marL="99060" marR="120014">
                        <a:lnSpc>
                          <a:spcPct val="100000"/>
                        </a:lnSpc>
                        <a:spcBef>
                          <a:spcPts val="580"/>
                        </a:spcBef>
                      </a:pPr>
                      <a:r>
                        <a:rPr sz="1100" spc="-5" dirty="0">
                          <a:latin typeface="Arial"/>
                          <a:cs typeface="Arial"/>
                        </a:rPr>
                        <a:t>Deciding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and justifying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which 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exchange rate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is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most</a:t>
                      </a:r>
                      <a:r>
                        <a:rPr sz="1100" spc="-8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advantageous 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to the</a:t>
                      </a:r>
                      <a:r>
                        <a:rPr sz="1100" spc="-1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customer.</a:t>
                      </a:r>
                    </a:p>
                  </a:txBody>
                  <a:tcPr marL="0" marR="0" marT="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DDE3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B0111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657600" y="134365"/>
            <a:ext cx="1676400" cy="7594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ct val="100000"/>
              </a:lnSpc>
            </a:pPr>
            <a:r>
              <a:rPr sz="2400" b="1" dirty="0">
                <a:latin typeface="Arial" panose="020B0604020202020204" pitchFamily="34" charset="0"/>
                <a:cs typeface="Arial" panose="020B0604020202020204" pitchFamily="34" charset="0"/>
              </a:rPr>
              <a:t>FINANCE</a:t>
            </a:r>
            <a:endParaRPr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00000"/>
              </a:lnSpc>
            </a:pPr>
            <a:r>
              <a:rPr sz="2400" b="1" spc="-10" dirty="0">
                <a:latin typeface="Arial" panose="020B0604020202020204" pitchFamily="34" charset="0"/>
                <a:cs typeface="Arial" panose="020B0604020202020204" pitchFamily="34" charset="0"/>
              </a:rPr>
              <a:t>Costing</a:t>
            </a:r>
            <a:endParaRPr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774519"/>
              </p:ext>
            </p:extLst>
          </p:nvPr>
        </p:nvGraphicFramePr>
        <p:xfrm>
          <a:off x="461962" y="974725"/>
          <a:ext cx="8207438" cy="335432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873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1942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209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8797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endParaRPr sz="24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8F001C"/>
                    </a:solidFill>
                  </a:tcPr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sz="1800" b="1" spc="-10" dirty="0">
                          <a:solidFill>
                            <a:srgbClr val="FFFF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Content</a:t>
                      </a:r>
                      <a:endParaRPr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8F001C"/>
                    </a:solidFill>
                  </a:tcPr>
                </a:tc>
                <a:tc>
                  <a:txBody>
                    <a:bodyPr/>
                    <a:lstStyle/>
                    <a:p>
                      <a:pPr marL="85725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sz="1800" b="1" spc="-10" dirty="0">
                          <a:solidFill>
                            <a:srgbClr val="FFFF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Notes</a:t>
                      </a:r>
                      <a:endParaRPr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8F001C"/>
                    </a:solidFill>
                  </a:tcPr>
                </a:tc>
                <a:tc>
                  <a:txBody>
                    <a:bodyPr/>
                    <a:lstStyle/>
                    <a:p>
                      <a:pPr marL="85725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sz="1800" b="1" spc="-10" dirty="0">
                          <a:solidFill>
                            <a:srgbClr val="FFFF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Resources</a:t>
                      </a:r>
                      <a:endParaRPr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8F001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607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9"/>
                        </a:spcBef>
                      </a:pPr>
                      <a:endParaRPr sz="1200" dirty="0">
                        <a:latin typeface="Times New Roman"/>
                        <a:cs typeface="Times New Roman"/>
                      </a:endParaRPr>
                    </a:p>
                    <a:p>
                      <a:pPr algn="r">
                        <a:lnSpc>
                          <a:spcPct val="100000"/>
                        </a:lnSpc>
                      </a:pPr>
                      <a:r>
                        <a:rPr sz="1100" spc="15" dirty="0">
                          <a:latin typeface="Arial"/>
                          <a:cs typeface="Arial"/>
                        </a:rPr>
                        <a:t>f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10</a:t>
                      </a: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8F001C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98425" marR="112395">
                        <a:lnSpc>
                          <a:spcPct val="100000"/>
                        </a:lnSpc>
                        <a:spcBef>
                          <a:spcPts val="765"/>
                        </a:spcBef>
                      </a:pPr>
                      <a:r>
                        <a:rPr sz="1100" spc="-5" dirty="0">
                          <a:latin typeface="Arial"/>
                          <a:cs typeface="Arial"/>
                        </a:rPr>
                        <a:t>Be able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to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work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out the regular  outgoing cost for a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financial</a:t>
                      </a:r>
                      <a:r>
                        <a:rPr sz="1100" spc="-8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decision.</a:t>
                      </a:r>
                      <a:endParaRPr sz="1100" dirty="0">
                        <a:latin typeface="Arial"/>
                        <a:cs typeface="Arial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8F001C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99060" marR="9715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1100" spc="-5" dirty="0">
                          <a:latin typeface="Arial"/>
                          <a:cs typeface="Arial"/>
                        </a:rPr>
                        <a:t>Examples include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the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monthly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cost of 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buying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and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running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a car or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renting 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and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running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100" spc="-8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home.</a:t>
                      </a:r>
                    </a:p>
                  </a:txBody>
                  <a:tcPr marL="0" marR="0" marT="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8F001C">
                        <a:alpha val="30000"/>
                      </a:srgbClr>
                    </a:solidFill>
                  </a:tcPr>
                </a:tc>
                <a:tc rowSpan="5">
                  <a:txBody>
                    <a:bodyPr/>
                    <a:lstStyle/>
                    <a:p>
                      <a:pPr marL="85725" marR="1268730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100" dirty="0">
                          <a:latin typeface="Arial"/>
                          <a:cs typeface="Arial"/>
                        </a:rPr>
                        <a:t>Integral Resources - 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OCR (MEI) Level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3</a:t>
                      </a:r>
                      <a:r>
                        <a:rPr sz="1100" spc="-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IQR:</a:t>
                      </a:r>
                      <a:endParaRPr sz="1100" dirty="0">
                        <a:latin typeface="Arial"/>
                        <a:cs typeface="Arial"/>
                      </a:endParaRPr>
                    </a:p>
                    <a:p>
                      <a:pPr marL="85725" marR="255270">
                        <a:lnSpc>
                          <a:spcPct val="100000"/>
                        </a:lnSpc>
                      </a:pPr>
                      <a:r>
                        <a:rPr sz="1100" u="sng" spc="-5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2"/>
                        </a:rPr>
                        <a:t>Financial </a:t>
                      </a:r>
                      <a:r>
                        <a:rPr sz="1100" u="sng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2"/>
                        </a:rPr>
                        <a:t>problem </a:t>
                      </a:r>
                      <a:r>
                        <a:rPr sz="1100" u="sng" spc="-5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2"/>
                        </a:rPr>
                        <a:t>solving </a:t>
                      </a:r>
                      <a:r>
                        <a:rPr sz="1100" u="sng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2"/>
                        </a:rPr>
                        <a:t>3: </a:t>
                      </a:r>
                      <a:r>
                        <a:rPr sz="1100" u="sng" spc="-5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2"/>
                        </a:rPr>
                        <a:t>Costing </a:t>
                      </a:r>
                      <a:r>
                        <a:rPr sz="1100" u="sng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2"/>
                        </a:rPr>
                        <a:t>and  problem</a:t>
                      </a:r>
                      <a:r>
                        <a:rPr sz="1100" u="sng" spc="-105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2"/>
                        </a:rPr>
                        <a:t> </a:t>
                      </a:r>
                      <a:r>
                        <a:rPr sz="1100" u="sng" spc="-5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2"/>
                        </a:rPr>
                        <a:t>solving</a:t>
                      </a:r>
                      <a:endParaRPr sz="1100" dirty="0">
                        <a:latin typeface="Arial"/>
                        <a:cs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2"/>
                        </a:spcBef>
                      </a:pPr>
                      <a:endParaRPr sz="1150" dirty="0">
                        <a:latin typeface="Times New Roman"/>
                        <a:cs typeface="Times New Roman"/>
                      </a:endParaRPr>
                    </a:p>
                    <a:p>
                      <a:pPr marL="85725" marR="676910">
                        <a:lnSpc>
                          <a:spcPct val="100000"/>
                        </a:lnSpc>
                      </a:pPr>
                      <a:r>
                        <a:rPr sz="1100" spc="-10" dirty="0">
                          <a:latin typeface="Arial"/>
                          <a:cs typeface="Arial"/>
                        </a:rPr>
                        <a:t>MEI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Free Resources –</a:t>
                      </a:r>
                      <a:r>
                        <a:rPr sz="1100" spc="-4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Integrating  Mathematical Problem</a:t>
                      </a:r>
                      <a:r>
                        <a:rPr sz="1100" spc="-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Solving:</a:t>
                      </a:r>
                      <a:endParaRPr sz="1100" dirty="0">
                        <a:latin typeface="Arial"/>
                        <a:cs typeface="Arial"/>
                      </a:endParaRPr>
                    </a:p>
                    <a:p>
                      <a:pPr marL="85725" marR="157480">
                        <a:lnSpc>
                          <a:spcPct val="100000"/>
                        </a:lnSpc>
                      </a:pPr>
                      <a:r>
                        <a:rPr sz="1100" dirty="0">
                          <a:latin typeface="Arial"/>
                          <a:cs typeface="Arial"/>
                        </a:rPr>
                        <a:t>The mathematics of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business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and</a:t>
                      </a:r>
                      <a:r>
                        <a:rPr sz="1100" spc="-1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finance:  </a:t>
                      </a:r>
                      <a:r>
                        <a:rPr sz="1100" u="sng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3"/>
                        </a:rPr>
                        <a:t>Inflation</a:t>
                      </a:r>
                      <a:endParaRPr sz="11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8F001C">
                        <a:alpha val="3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824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1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algn="r">
                        <a:lnSpc>
                          <a:spcPct val="100000"/>
                        </a:lnSpc>
                      </a:pPr>
                      <a:r>
                        <a:rPr sz="1100" spc="15" dirty="0">
                          <a:latin typeface="Arial"/>
                          <a:cs typeface="Arial"/>
                        </a:rPr>
                        <a:t>f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11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DDE3"/>
                    </a:solidFill>
                  </a:tcPr>
                </a:tc>
                <a:tc>
                  <a:txBody>
                    <a:bodyPr/>
                    <a:lstStyle/>
                    <a:p>
                      <a:pPr marL="98425">
                        <a:lnSpc>
                          <a:spcPct val="100000"/>
                        </a:lnSpc>
                        <a:spcBef>
                          <a:spcPts val="445"/>
                        </a:spcBef>
                      </a:pPr>
                      <a:r>
                        <a:rPr sz="1100" spc="-5" dirty="0">
                          <a:latin typeface="Arial"/>
                          <a:cs typeface="Arial"/>
                        </a:rPr>
                        <a:t>Be able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to find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relevant</a:t>
                      </a:r>
                      <a:r>
                        <a:rPr sz="1100" spc="-7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information</a:t>
                      </a:r>
                    </a:p>
                    <a:p>
                      <a:pPr marL="98425">
                        <a:lnSpc>
                          <a:spcPct val="100000"/>
                        </a:lnSpc>
                      </a:pPr>
                      <a:r>
                        <a:rPr sz="1100" spc="5" dirty="0">
                          <a:latin typeface="Arial"/>
                          <a:cs typeface="Arial"/>
                        </a:rPr>
                        <a:t>from</a:t>
                      </a:r>
                      <a:r>
                        <a:rPr sz="1100" spc="-1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tables.</a:t>
                      </a:r>
                      <a:endParaRPr sz="1100" dirty="0">
                        <a:latin typeface="Arial"/>
                        <a:cs typeface="Arial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DDE3"/>
                    </a:solidFill>
                  </a:tcPr>
                </a:tc>
                <a:tc>
                  <a:txBody>
                    <a:bodyPr/>
                    <a:lstStyle/>
                    <a:p>
                      <a:endParaRPr sz="1100" dirty="0">
                        <a:latin typeface="Arial"/>
                        <a:cs typeface="Arial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DDE3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B0111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9197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2"/>
                        </a:spcBef>
                      </a:pPr>
                      <a:endParaRPr sz="950" dirty="0">
                        <a:latin typeface="Times New Roman"/>
                        <a:cs typeface="Times New Roman"/>
                      </a:endParaRPr>
                    </a:p>
                    <a:p>
                      <a:pPr algn="r">
                        <a:lnSpc>
                          <a:spcPct val="100000"/>
                        </a:lnSpc>
                      </a:pPr>
                      <a:r>
                        <a:rPr sz="1100" spc="15" dirty="0">
                          <a:latin typeface="Arial"/>
                          <a:cs typeface="Arial"/>
                        </a:rPr>
                        <a:t>f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12</a:t>
                      </a: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8F001C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98425" marR="22225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sz="1100" spc="-5" dirty="0">
                          <a:latin typeface="Arial"/>
                          <a:cs typeface="Arial"/>
                        </a:rPr>
                        <a:t>Be able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to use a spreadsheet to cost</a:t>
                      </a:r>
                      <a:r>
                        <a:rPr sz="1100" spc="-14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a  project or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business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proposal,  recognising that some costs are more 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predictable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than others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over</a:t>
                      </a:r>
                      <a:r>
                        <a:rPr sz="1100" spc="-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time.</a:t>
                      </a:r>
                      <a:endParaRPr sz="1100" dirty="0">
                        <a:latin typeface="Arial"/>
                        <a:cs typeface="Arial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8F001C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99060" marR="158115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sz="1100" dirty="0">
                          <a:latin typeface="Arial"/>
                          <a:cs typeface="Arial"/>
                        </a:rPr>
                        <a:t>Learners may be asked to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monitor  whether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a budget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is being followed  over time,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and to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calculate</a:t>
                      </a:r>
                      <a:r>
                        <a:rPr sz="1100" spc="-5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projected  costs from the</a:t>
                      </a:r>
                      <a:r>
                        <a:rPr sz="1100" spc="-14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budget.</a:t>
                      </a:r>
                    </a:p>
                  </a:txBody>
                  <a:tcPr marL="0" marR="0" marT="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8F001C">
                        <a:alpha val="30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B0111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7619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7"/>
                        </a:spcBef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algn="r">
                        <a:lnSpc>
                          <a:spcPct val="100000"/>
                        </a:lnSpc>
                      </a:pPr>
                      <a:r>
                        <a:rPr sz="1100" spc="15" dirty="0">
                          <a:latin typeface="Arial"/>
                          <a:cs typeface="Arial"/>
                        </a:rPr>
                        <a:t>f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13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DDE3"/>
                    </a:solidFill>
                  </a:tcPr>
                </a:tc>
                <a:tc>
                  <a:txBody>
                    <a:bodyPr/>
                    <a:lstStyle/>
                    <a:p>
                      <a:pPr marL="98425" marR="167005">
                        <a:lnSpc>
                          <a:spcPct val="100000"/>
                        </a:lnSpc>
                        <a:spcBef>
                          <a:spcPts val="210"/>
                        </a:spcBef>
                      </a:pPr>
                      <a:r>
                        <a:rPr sz="1100" spc="-5" dirty="0">
                          <a:latin typeface="Arial"/>
                          <a:cs typeface="Arial"/>
                        </a:rPr>
                        <a:t>Be able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to use a demand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curve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as</a:t>
                      </a:r>
                      <a:r>
                        <a:rPr sz="1100" spc="-9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a  model for the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relationship between 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price and</a:t>
                      </a:r>
                      <a:r>
                        <a:rPr sz="1100" spc="-1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demand.</a:t>
                      </a:r>
                    </a:p>
                  </a:txBody>
                  <a:tcPr marL="0" marR="0" marT="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DDE3"/>
                    </a:solidFill>
                  </a:tcPr>
                </a:tc>
                <a:tc>
                  <a:txBody>
                    <a:bodyPr/>
                    <a:lstStyle/>
                    <a:p>
                      <a:endParaRPr sz="1100" dirty="0">
                        <a:latin typeface="Arial"/>
                        <a:cs typeface="Arial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DDE3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B0111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7607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9"/>
                        </a:spcBef>
                      </a:pPr>
                      <a:endParaRPr sz="1300" dirty="0">
                        <a:latin typeface="Times New Roman"/>
                        <a:cs typeface="Times New Roman"/>
                      </a:endParaRPr>
                    </a:p>
                    <a:p>
                      <a:pPr algn="r">
                        <a:lnSpc>
                          <a:spcPct val="100000"/>
                        </a:lnSpc>
                      </a:pPr>
                      <a:r>
                        <a:rPr sz="1100" spc="15" dirty="0">
                          <a:latin typeface="Arial"/>
                          <a:cs typeface="Arial"/>
                        </a:rPr>
                        <a:t>f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14</a:t>
                      </a: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8F001C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98425">
                        <a:lnSpc>
                          <a:spcPct val="100000"/>
                        </a:lnSpc>
                        <a:spcBef>
                          <a:spcPts val="875"/>
                        </a:spcBef>
                      </a:pPr>
                      <a:r>
                        <a:rPr sz="1100" dirty="0">
                          <a:latin typeface="Arial"/>
                          <a:cs typeface="Arial"/>
                        </a:rPr>
                        <a:t>Understand and use the language</a:t>
                      </a:r>
                      <a:r>
                        <a:rPr sz="1100" spc="-17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of</a:t>
                      </a:r>
                    </a:p>
                    <a:p>
                      <a:pPr marL="98425">
                        <a:lnSpc>
                          <a:spcPct val="100000"/>
                        </a:lnSpc>
                      </a:pPr>
                      <a:r>
                        <a:rPr sz="1100" dirty="0">
                          <a:latin typeface="Arial"/>
                          <a:cs typeface="Arial"/>
                        </a:rPr>
                        <a:t>finance.</a:t>
                      </a:r>
                    </a:p>
                  </a:txBody>
                  <a:tcPr marL="0" marR="0" marT="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8F001C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99060" marR="144780">
                        <a:lnSpc>
                          <a:spcPct val="100000"/>
                        </a:lnSpc>
                        <a:spcBef>
                          <a:spcPts val="210"/>
                        </a:spcBef>
                      </a:pPr>
                      <a:r>
                        <a:rPr sz="1100" spc="5" dirty="0">
                          <a:latin typeface="Arial"/>
                          <a:cs typeface="Arial"/>
                        </a:rPr>
                        <a:t>Words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such as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income,</a:t>
                      </a:r>
                      <a:r>
                        <a:rPr sz="1100" spc="-10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expenditure, 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budget, profit,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loss, investment, tax,  revenue,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inflation,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APR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and</a:t>
                      </a:r>
                      <a:r>
                        <a:rPr sz="1100" spc="-7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AER.</a:t>
                      </a:r>
                      <a:endParaRPr sz="1100" dirty="0">
                        <a:latin typeface="Arial"/>
                        <a:cs typeface="Arial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8F001C">
                        <a:alpha val="30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B0111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362201" y="134365"/>
            <a:ext cx="5334000" cy="73866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ct val="100000"/>
              </a:lnSpc>
            </a:pPr>
            <a:r>
              <a:rPr sz="2400" b="1" spc="-10" dirty="0">
                <a:latin typeface="Arial" panose="020B0604020202020204" pitchFamily="34" charset="0"/>
                <a:cs typeface="Arial" panose="020B0604020202020204" pitchFamily="34" charset="0"/>
              </a:rPr>
              <a:t>WORKING </a:t>
            </a:r>
            <a:r>
              <a:rPr sz="2400" b="1" spc="-5" dirty="0">
                <a:latin typeface="Arial" panose="020B0604020202020204" pitchFamily="34" charset="0"/>
                <a:cs typeface="Arial" panose="020B0604020202020204" pitchFamily="34" charset="0"/>
              </a:rPr>
              <a:t>WITH</a:t>
            </a:r>
            <a:r>
              <a:rPr sz="2400" b="1" spc="-8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b="1" dirty="0">
                <a:latin typeface="Arial" panose="020B0604020202020204" pitchFamily="34" charset="0"/>
                <a:cs typeface="Arial" panose="020B0604020202020204" pitchFamily="34" charset="0"/>
              </a:rPr>
              <a:t>EXPONENTIALS</a:t>
            </a:r>
            <a:endParaRPr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" algn="ctr">
              <a:lnSpc>
                <a:spcPct val="100000"/>
              </a:lnSpc>
            </a:pPr>
            <a:r>
              <a:rPr sz="2400" b="1" spc="-10" dirty="0">
                <a:latin typeface="Arial" panose="020B0604020202020204" pitchFamily="34" charset="0"/>
                <a:cs typeface="Arial" panose="020B0604020202020204" pitchFamily="34" charset="0"/>
              </a:rPr>
              <a:t>Standard</a:t>
            </a:r>
            <a:r>
              <a:rPr sz="2400" b="1" spc="-7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b="1" spc="-10" dirty="0">
                <a:latin typeface="Arial" panose="020B0604020202020204" pitchFamily="34" charset="0"/>
                <a:cs typeface="Arial" panose="020B0604020202020204" pitchFamily="34" charset="0"/>
              </a:rPr>
              <a:t>form</a:t>
            </a:r>
            <a:endParaRPr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9556288"/>
              </p:ext>
            </p:extLst>
          </p:nvPr>
        </p:nvGraphicFramePr>
        <p:xfrm>
          <a:off x="461962" y="974725"/>
          <a:ext cx="8207438" cy="26369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873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1942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209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8797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endParaRPr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8F001C"/>
                    </a:solidFill>
                  </a:tcPr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sz="1800" b="1" spc="-10" dirty="0">
                          <a:solidFill>
                            <a:srgbClr val="FFFF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Content</a:t>
                      </a:r>
                      <a:endParaRPr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8F001C"/>
                    </a:solidFill>
                  </a:tcPr>
                </a:tc>
                <a:tc>
                  <a:txBody>
                    <a:bodyPr/>
                    <a:lstStyle/>
                    <a:p>
                      <a:pPr marL="85725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sz="1800" b="1" spc="-10" dirty="0">
                          <a:solidFill>
                            <a:srgbClr val="FFFF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Notes</a:t>
                      </a:r>
                      <a:endParaRPr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8F001C"/>
                    </a:solidFill>
                  </a:tcPr>
                </a:tc>
                <a:tc>
                  <a:txBody>
                    <a:bodyPr/>
                    <a:lstStyle/>
                    <a:p>
                      <a:pPr marL="85725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sz="1800" b="1" spc="-10" dirty="0">
                          <a:solidFill>
                            <a:srgbClr val="FFFF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Resources</a:t>
                      </a:r>
                      <a:endParaRPr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8F001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0047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1"/>
                        </a:spcBef>
                      </a:pPr>
                      <a:endParaRPr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r">
                        <a:lnSpc>
                          <a:spcPct val="100000"/>
                        </a:lnSpc>
                      </a:pPr>
                      <a:r>
                        <a:rPr sz="11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l1</a:t>
                      </a:r>
                      <a:endParaRPr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8F001C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3"/>
                        </a:spcBef>
                      </a:pPr>
                      <a:endParaRPr sz="9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98425" marR="27940">
                        <a:lnSpc>
                          <a:spcPct val="100000"/>
                        </a:lnSpc>
                      </a:pPr>
                      <a:r>
                        <a:rPr sz="11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 able </a:t>
                      </a: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 interpret large or </a:t>
                      </a:r>
                      <a:r>
                        <a:rPr sz="11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small  </a:t>
                      </a: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numbers </a:t>
                      </a:r>
                      <a:r>
                        <a:rPr sz="11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 </a:t>
                      </a: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standard form, </a:t>
                      </a:r>
                      <a:r>
                        <a:rPr sz="11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including  </a:t>
                      </a: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 use of a spreadsheet or</a:t>
                      </a:r>
                      <a:r>
                        <a:rPr sz="1100" spc="-12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1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calculator.</a:t>
                      </a:r>
                      <a:endParaRPr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8F001C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3"/>
                        </a:spcBef>
                      </a:pPr>
                      <a:endParaRPr sz="15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99060" marR="263525">
                        <a:lnSpc>
                          <a:spcPct val="100000"/>
                        </a:lnSpc>
                      </a:pP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Standard form </a:t>
                      </a:r>
                      <a:r>
                        <a:rPr sz="11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is </a:t>
                      </a: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sometimes</a:t>
                      </a:r>
                      <a:r>
                        <a:rPr sz="1100" spc="-14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1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called  scientific</a:t>
                      </a:r>
                      <a:r>
                        <a:rPr sz="1100" spc="-7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notation.</a:t>
                      </a: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8F001C">
                        <a:alpha val="30000"/>
                      </a:srgb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85725" marR="1268730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Integral Resources -  </a:t>
                      </a:r>
                      <a:r>
                        <a:rPr sz="11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OCR (MEI) Level </a:t>
                      </a: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r>
                        <a:rPr sz="1100" spc="-6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1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IQR:</a:t>
                      </a:r>
                      <a:endParaRPr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85725" marR="388620">
                        <a:lnSpc>
                          <a:spcPct val="100000"/>
                        </a:lnSpc>
                      </a:pPr>
                      <a:r>
                        <a:rPr sz="1100" u="sng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hlinkClick r:id="rId2"/>
                        </a:rPr>
                        <a:t>Working </a:t>
                      </a:r>
                      <a:r>
                        <a:rPr sz="1100" u="sng" spc="-10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hlinkClick r:id="rId2"/>
                        </a:rPr>
                        <a:t>with </a:t>
                      </a:r>
                      <a:r>
                        <a:rPr sz="1100" u="sng" spc="-5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hlinkClick r:id="rId2"/>
                        </a:rPr>
                        <a:t>exponentials </a:t>
                      </a:r>
                      <a:r>
                        <a:rPr sz="1100" u="sng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hlinkClick r:id="rId2"/>
                        </a:rPr>
                        <a:t>1: Standard  form</a:t>
                      </a:r>
                      <a:endParaRPr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7"/>
                        </a:spcBef>
                      </a:pPr>
                      <a:endParaRPr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85725" marR="676910">
                        <a:lnSpc>
                          <a:spcPct val="100000"/>
                        </a:lnSpc>
                      </a:pPr>
                      <a:r>
                        <a:rPr sz="1100" spc="-1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MEI </a:t>
                      </a: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Free Resources –</a:t>
                      </a:r>
                      <a:r>
                        <a:rPr sz="1100" spc="-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Integrating  </a:t>
                      </a:r>
                      <a:r>
                        <a:rPr sz="11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Mathematical Problem Solving:  </a:t>
                      </a: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 mathematics of </a:t>
                      </a:r>
                      <a:r>
                        <a:rPr sz="11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chemistry:  </a:t>
                      </a:r>
                      <a:r>
                        <a:rPr sz="1100" u="sng" spc="-5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hlinkClick r:id="rId3"/>
                        </a:rPr>
                        <a:t>Moles</a:t>
                      </a:r>
                      <a:endParaRPr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85725" marR="443230">
                        <a:lnSpc>
                          <a:spcPct val="100000"/>
                        </a:lnSpc>
                      </a:pPr>
                      <a:r>
                        <a:rPr sz="11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External </a:t>
                      </a: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Resources: </a:t>
                      </a:r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85725" marR="443230">
                        <a:lnSpc>
                          <a:spcPct val="100000"/>
                        </a:lnSpc>
                      </a:pPr>
                      <a:r>
                        <a:rPr sz="1100" u="sng" spc="-5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hlinkClick r:id="rId4"/>
                        </a:rPr>
                        <a:t>Improving learning in </a:t>
                      </a:r>
                      <a:r>
                        <a:rPr sz="1100" u="sng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hlinkClick r:id="rId4"/>
                        </a:rPr>
                        <a:t>mathematics: estimating length </a:t>
                      </a:r>
                      <a:r>
                        <a:rPr sz="1100" u="sng" spc="-5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hlinkClick r:id="rId4"/>
                        </a:rPr>
                        <a:t>using </a:t>
                      </a:r>
                      <a:r>
                        <a:rPr sz="1100" u="sng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hlinkClick r:id="rId4"/>
                        </a:rPr>
                        <a:t>standard</a:t>
                      </a:r>
                      <a:r>
                        <a:rPr sz="1100" u="sng" spc="-114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hlinkClick r:id="rId4"/>
                        </a:rPr>
                        <a:t> </a:t>
                      </a:r>
                      <a:r>
                        <a:rPr sz="1100" u="sng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hlinkClick r:id="rId4"/>
                        </a:rPr>
                        <a:t>form</a:t>
                      </a:r>
                      <a:endParaRPr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8F001C">
                        <a:alpha val="3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066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3"/>
                        </a:spcBef>
                      </a:pPr>
                      <a:endParaRPr sz="95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r">
                        <a:lnSpc>
                          <a:spcPct val="100000"/>
                        </a:lnSpc>
                      </a:pPr>
                      <a:r>
                        <a:rPr sz="11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l2</a:t>
                      </a:r>
                      <a:endParaRPr sz="1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DDE3"/>
                    </a:solidFill>
                  </a:tcPr>
                </a:tc>
                <a:tc>
                  <a:txBody>
                    <a:bodyPr/>
                    <a:lstStyle/>
                    <a:p>
                      <a:pPr marL="98425" marR="165735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sz="11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 able </a:t>
                      </a: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 </a:t>
                      </a:r>
                      <a:r>
                        <a:rPr sz="11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calculate </a:t>
                      </a:r>
                      <a:r>
                        <a:rPr sz="1100" spc="-1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with </a:t>
                      </a: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numbers </a:t>
                      </a:r>
                      <a:r>
                        <a:rPr sz="11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  </a:t>
                      </a: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standard</a:t>
                      </a:r>
                      <a:r>
                        <a:rPr sz="1100" spc="-10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form.</a:t>
                      </a:r>
                    </a:p>
                  </a:txBody>
                  <a:tcPr marL="0" marR="0" marT="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DDE3"/>
                    </a:solidFill>
                  </a:tcPr>
                </a:tc>
                <a:tc>
                  <a:txBody>
                    <a:bodyPr/>
                    <a:lstStyle/>
                    <a:p>
                      <a:pPr marL="99060" marR="330835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e.g. </a:t>
                      </a:r>
                      <a:r>
                        <a:rPr sz="11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Contexts </a:t>
                      </a: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such as</a:t>
                      </a:r>
                      <a:r>
                        <a:rPr sz="1100" spc="-114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astronomy,  </a:t>
                      </a:r>
                      <a:r>
                        <a:rPr sz="11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wavelengths, </a:t>
                      </a: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atoms or</a:t>
                      </a:r>
                      <a:r>
                        <a:rPr sz="1100" spc="-6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1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cells.</a:t>
                      </a:r>
                      <a:endParaRPr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DDE3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B0111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209801" y="134365"/>
            <a:ext cx="5410200" cy="73866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ct val="100000"/>
              </a:lnSpc>
            </a:pPr>
            <a:r>
              <a:rPr sz="2400" b="1" spc="-10" dirty="0">
                <a:latin typeface="Arial" panose="020B0604020202020204" pitchFamily="34" charset="0"/>
                <a:cs typeface="Arial" panose="020B0604020202020204" pitchFamily="34" charset="0"/>
              </a:rPr>
              <a:t>WORKING </a:t>
            </a:r>
            <a:r>
              <a:rPr sz="2400" b="1" spc="-5" dirty="0">
                <a:latin typeface="Arial" panose="020B0604020202020204" pitchFamily="34" charset="0"/>
                <a:cs typeface="Arial" panose="020B0604020202020204" pitchFamily="34" charset="0"/>
              </a:rPr>
              <a:t>WITH</a:t>
            </a:r>
            <a:r>
              <a:rPr sz="2400" b="1" spc="-8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b="1" dirty="0">
                <a:latin typeface="Arial" panose="020B0604020202020204" pitchFamily="34" charset="0"/>
                <a:cs typeface="Arial" panose="020B0604020202020204" pitchFamily="34" charset="0"/>
              </a:rPr>
              <a:t>EXPONENTIALS</a:t>
            </a:r>
            <a:endParaRPr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905" algn="ctr">
              <a:lnSpc>
                <a:spcPct val="100000"/>
              </a:lnSpc>
            </a:pPr>
            <a:r>
              <a:rPr sz="2400" b="1" spc="-5" dirty="0">
                <a:latin typeface="Arial" panose="020B0604020202020204" pitchFamily="34" charset="0"/>
                <a:cs typeface="Arial" panose="020B0604020202020204" pitchFamily="34" charset="0"/>
              </a:rPr>
              <a:t>Exponentials</a:t>
            </a:r>
            <a:endParaRPr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2700024"/>
              </p:ext>
            </p:extLst>
          </p:nvPr>
        </p:nvGraphicFramePr>
        <p:xfrm>
          <a:off x="461962" y="974725"/>
          <a:ext cx="8207438" cy="380999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873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1942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209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8797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endParaRPr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8F001C"/>
                    </a:solidFill>
                  </a:tcPr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sz="1800" b="1" spc="-10" dirty="0">
                          <a:solidFill>
                            <a:srgbClr val="FFFF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Content</a:t>
                      </a:r>
                      <a:endParaRPr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8F001C"/>
                    </a:solidFill>
                  </a:tcPr>
                </a:tc>
                <a:tc>
                  <a:txBody>
                    <a:bodyPr/>
                    <a:lstStyle/>
                    <a:p>
                      <a:pPr marL="85725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sz="1800" b="1" spc="-10" dirty="0">
                          <a:solidFill>
                            <a:srgbClr val="FFFF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Notes</a:t>
                      </a:r>
                      <a:endParaRPr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8F001C"/>
                    </a:solidFill>
                  </a:tcPr>
                </a:tc>
                <a:tc>
                  <a:txBody>
                    <a:bodyPr/>
                    <a:lstStyle/>
                    <a:p>
                      <a:pPr marL="85725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sz="1800" b="1" spc="-10" dirty="0">
                          <a:solidFill>
                            <a:srgbClr val="FFFF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Resources</a:t>
                      </a:r>
                      <a:endParaRPr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8F001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6047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  <a:p>
                      <a:pPr algn="r">
                        <a:lnSpc>
                          <a:spcPct val="100000"/>
                        </a:lnSpc>
                        <a:spcBef>
                          <a:spcPts val="735"/>
                        </a:spcBef>
                      </a:pPr>
                      <a:r>
                        <a:rPr sz="1000" spc="-10" dirty="0">
                          <a:latin typeface="Arial"/>
                          <a:cs typeface="Arial"/>
                        </a:rPr>
                        <a:t>l3</a:t>
                      </a:r>
                      <a:endParaRPr sz="10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8F001C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  <a:p>
                      <a:pPr marL="98425" marR="45720" algn="just">
                        <a:lnSpc>
                          <a:spcPct val="100000"/>
                        </a:lnSpc>
                        <a:spcBef>
                          <a:spcPts val="68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Be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able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to explore exponential growth</a:t>
                      </a:r>
                      <a:r>
                        <a:rPr sz="1000" spc="-5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and 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decay,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including interpreting output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from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  spreadsheet.</a:t>
                      </a:r>
                      <a:endParaRPr sz="10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8F001C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  <a:p>
                      <a:pPr marL="99060" marR="170180">
                        <a:lnSpc>
                          <a:spcPct val="100000"/>
                        </a:lnSpc>
                        <a:spcBef>
                          <a:spcPts val="68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Contexts include borrowing and saving 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money,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bacterial growth and radioactive 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decay.</a:t>
                      </a:r>
                      <a:endParaRPr sz="10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8F001C">
                        <a:alpha val="30000"/>
                      </a:srgbClr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85725" marR="1268730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100" dirty="0">
                          <a:latin typeface="Arial"/>
                          <a:cs typeface="Arial"/>
                        </a:rPr>
                        <a:t>Integral Resources - 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OCR (MEI) Level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3</a:t>
                      </a:r>
                      <a:r>
                        <a:rPr sz="1100" spc="-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IQR:</a:t>
                      </a:r>
                      <a:endParaRPr sz="1100" dirty="0">
                        <a:latin typeface="Arial"/>
                        <a:cs typeface="Arial"/>
                      </a:endParaRPr>
                    </a:p>
                    <a:p>
                      <a:pPr marL="85725" marR="227965">
                        <a:lnSpc>
                          <a:spcPct val="100000"/>
                        </a:lnSpc>
                      </a:pPr>
                      <a:r>
                        <a:rPr sz="1100" u="sng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2"/>
                        </a:rPr>
                        <a:t>Working </a:t>
                      </a:r>
                      <a:r>
                        <a:rPr sz="1100" u="sng" spc="-10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2"/>
                        </a:rPr>
                        <a:t>with </a:t>
                      </a:r>
                      <a:r>
                        <a:rPr sz="1100" u="sng" spc="-5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2"/>
                        </a:rPr>
                        <a:t>exponentials </a:t>
                      </a:r>
                      <a:r>
                        <a:rPr sz="1100" u="sng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2"/>
                        </a:rPr>
                        <a:t>2: </a:t>
                      </a:r>
                      <a:r>
                        <a:rPr sz="1100" u="sng" spc="-5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2"/>
                        </a:rPr>
                        <a:t>Exponential  growth </a:t>
                      </a:r>
                      <a:r>
                        <a:rPr sz="1100" u="sng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2"/>
                        </a:rPr>
                        <a:t>and</a:t>
                      </a:r>
                      <a:r>
                        <a:rPr sz="1100" u="sng" spc="-95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2"/>
                        </a:rPr>
                        <a:t> </a:t>
                      </a:r>
                      <a:r>
                        <a:rPr sz="1100" u="sng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2"/>
                        </a:rPr>
                        <a:t>decay</a:t>
                      </a:r>
                      <a:endParaRPr sz="1100" dirty="0">
                        <a:latin typeface="Arial"/>
                        <a:cs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  <a:p>
                      <a:pPr marL="85725" marR="676910">
                        <a:lnSpc>
                          <a:spcPct val="100000"/>
                        </a:lnSpc>
                      </a:pPr>
                      <a:r>
                        <a:rPr sz="1100" spc="-10" dirty="0">
                          <a:latin typeface="Arial"/>
                          <a:cs typeface="Arial"/>
                        </a:rPr>
                        <a:t>MEI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Free Resources –</a:t>
                      </a:r>
                      <a:r>
                        <a:rPr sz="1100" spc="-4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Integrating  Mathematical Problem Solving: 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The mathematics of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biology:  </a:t>
                      </a:r>
                      <a:r>
                        <a:rPr sz="1100" u="sng" spc="-5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3"/>
                        </a:rPr>
                        <a:t>Exponential</a:t>
                      </a:r>
                      <a:r>
                        <a:rPr sz="1100" u="sng" spc="-25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3"/>
                        </a:rPr>
                        <a:t> </a:t>
                      </a:r>
                      <a:r>
                        <a:rPr sz="1100" u="sng" spc="-5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3"/>
                        </a:rPr>
                        <a:t>growth</a:t>
                      </a:r>
                      <a:endParaRPr sz="1100" dirty="0">
                        <a:latin typeface="Arial"/>
                        <a:cs typeface="Arial"/>
                      </a:endParaRPr>
                    </a:p>
                    <a:p>
                      <a:pPr marL="85725" marR="157480">
                        <a:lnSpc>
                          <a:spcPct val="100000"/>
                        </a:lnSpc>
                      </a:pPr>
                      <a:r>
                        <a:rPr sz="1100" dirty="0">
                          <a:latin typeface="Arial"/>
                          <a:cs typeface="Arial"/>
                        </a:rPr>
                        <a:t>The mathematics of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business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and</a:t>
                      </a:r>
                      <a:r>
                        <a:rPr sz="1100" spc="-1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finance:  </a:t>
                      </a:r>
                      <a:r>
                        <a:rPr sz="1100" u="sng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3"/>
                        </a:rPr>
                        <a:t>Compound</a:t>
                      </a:r>
                      <a:r>
                        <a:rPr sz="1100" u="sng" spc="-105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3"/>
                        </a:rPr>
                        <a:t> </a:t>
                      </a:r>
                      <a:r>
                        <a:rPr sz="1100" u="sng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3"/>
                        </a:rPr>
                        <a:t>interest</a:t>
                      </a:r>
                      <a:endParaRPr sz="1100" dirty="0">
                        <a:latin typeface="Arial"/>
                        <a:cs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  <a:p>
                      <a:pPr marL="85725" marR="963294">
                        <a:lnSpc>
                          <a:spcPct val="100000"/>
                        </a:lnSpc>
                      </a:pPr>
                      <a:r>
                        <a:rPr sz="1100" spc="-5" dirty="0">
                          <a:latin typeface="Arial"/>
                          <a:cs typeface="Arial"/>
                        </a:rPr>
                        <a:t>External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Resources:  </a:t>
                      </a:r>
                      <a:r>
                        <a:rPr sz="1100" u="sng" spc="-5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4"/>
                        </a:rPr>
                        <a:t>Phet</a:t>
                      </a:r>
                      <a:r>
                        <a:rPr sz="1100" u="sng" spc="-5" dirty="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100" u="sng" spc="-5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4"/>
                        </a:rPr>
                        <a:t>radioactive dating</a:t>
                      </a:r>
                      <a:r>
                        <a:rPr sz="1100" u="sng" spc="-30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4"/>
                        </a:rPr>
                        <a:t> </a:t>
                      </a:r>
                      <a:r>
                        <a:rPr sz="1100" u="sng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4"/>
                        </a:rPr>
                        <a:t>game</a:t>
                      </a:r>
                      <a:endParaRPr sz="1100" dirty="0">
                        <a:latin typeface="Arial"/>
                        <a:cs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  <a:p>
                      <a:pPr marL="85725">
                        <a:lnSpc>
                          <a:spcPct val="100000"/>
                        </a:lnSpc>
                      </a:pPr>
                      <a:r>
                        <a:rPr sz="1100" u="sng" spc="5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5"/>
                        </a:rPr>
                        <a:t>World </a:t>
                      </a:r>
                      <a:r>
                        <a:rPr sz="1100" u="sng" spc="-5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5"/>
                        </a:rPr>
                        <a:t>income</a:t>
                      </a:r>
                      <a:r>
                        <a:rPr sz="1100" u="sng" spc="-85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5"/>
                        </a:rPr>
                        <a:t> </a:t>
                      </a:r>
                      <a:r>
                        <a:rPr sz="1100" u="sng" spc="-5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5"/>
                        </a:rPr>
                        <a:t>distribution</a:t>
                      </a:r>
                      <a:endParaRPr sz="1100" dirty="0">
                        <a:latin typeface="Arial"/>
                        <a:cs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endParaRPr sz="1150" dirty="0">
                        <a:latin typeface="Times New Roman"/>
                        <a:cs typeface="Times New Roman"/>
                      </a:endParaRPr>
                    </a:p>
                    <a:p>
                      <a:pPr marL="85725" marR="106680">
                        <a:lnSpc>
                          <a:spcPct val="100000"/>
                        </a:lnSpc>
                      </a:pPr>
                      <a:r>
                        <a:rPr sz="1100" u="sng" spc="-5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6"/>
                        </a:rPr>
                        <a:t>Population Explosion Using </a:t>
                      </a:r>
                      <a:r>
                        <a:rPr sz="1100" u="sng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6"/>
                        </a:rPr>
                        <a:t>an </a:t>
                      </a:r>
                      <a:r>
                        <a:rPr sz="1100" u="sng" spc="-5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6"/>
                        </a:rPr>
                        <a:t>Exponential  </a:t>
                      </a:r>
                      <a:r>
                        <a:rPr sz="1100" u="sng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6"/>
                        </a:rPr>
                        <a:t>Function</a:t>
                      </a:r>
                      <a:endParaRPr sz="11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8F001C">
                        <a:alpha val="3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7155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algn="r">
                        <a:lnSpc>
                          <a:spcPct val="100000"/>
                        </a:lnSpc>
                        <a:spcBef>
                          <a:spcPts val="850"/>
                        </a:spcBef>
                      </a:pPr>
                      <a:r>
                        <a:rPr sz="1000" spc="-10" dirty="0">
                          <a:latin typeface="Arial"/>
                          <a:cs typeface="Arial"/>
                        </a:rPr>
                        <a:t>l4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DDE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2"/>
                        </a:spcBef>
                      </a:pPr>
                      <a:endParaRPr sz="1200" dirty="0">
                        <a:latin typeface="Times New Roman"/>
                        <a:cs typeface="Times New Roman"/>
                      </a:endParaRPr>
                    </a:p>
                    <a:p>
                      <a:pPr marL="98425" marR="190500">
                        <a:lnSpc>
                          <a:spcPct val="100000"/>
                        </a:lnSpc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Be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able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to represent and interpret  exponential growth or decay in a</a:t>
                      </a:r>
                      <a:r>
                        <a:rPr sz="1000" spc="-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graph.</a:t>
                      </a:r>
                      <a:endParaRPr sz="10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DDE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2"/>
                        </a:spcBef>
                      </a:pPr>
                      <a:endParaRPr sz="1200" dirty="0">
                        <a:latin typeface="Times New Roman"/>
                        <a:cs typeface="Times New Roman"/>
                      </a:endParaRPr>
                    </a:p>
                    <a:p>
                      <a:pPr marL="99060" marR="154305">
                        <a:lnSpc>
                          <a:spcPct val="100000"/>
                        </a:lnSpc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Learners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may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be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asked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to plot or</a:t>
                      </a:r>
                      <a:r>
                        <a:rPr sz="1000" spc="-114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sketch 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exponential</a:t>
                      </a:r>
                      <a:r>
                        <a:rPr sz="1000" spc="-8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graphs.</a:t>
                      </a:r>
                      <a:endParaRPr sz="10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DDE3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B0111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1221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  <a:p>
                      <a:pPr algn="r">
                        <a:lnSpc>
                          <a:spcPct val="100000"/>
                        </a:lnSpc>
                        <a:spcBef>
                          <a:spcPts val="650"/>
                        </a:spcBef>
                      </a:pPr>
                      <a:r>
                        <a:rPr sz="1000" spc="-10" dirty="0">
                          <a:latin typeface="Arial"/>
                          <a:cs typeface="Arial"/>
                        </a:rPr>
                        <a:t>l5</a:t>
                      </a:r>
                      <a:endParaRPr sz="10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8F001C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1"/>
                        </a:spcBef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  <a:p>
                      <a:pPr marL="98425">
                        <a:lnSpc>
                          <a:spcPct val="100000"/>
                        </a:lnSpc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Be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able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to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solve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equations of the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forms</a:t>
                      </a:r>
                      <a:r>
                        <a:rPr sz="1000" spc="-5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i="1" spc="5" dirty="0">
                          <a:latin typeface="Arial"/>
                          <a:cs typeface="Arial"/>
                        </a:rPr>
                        <a:t>x</a:t>
                      </a:r>
                      <a:r>
                        <a:rPr sz="975" spc="7" baseline="25641" dirty="0">
                          <a:latin typeface="Arial"/>
                          <a:cs typeface="Arial"/>
                        </a:rPr>
                        <a:t>5</a:t>
                      </a:r>
                      <a:endParaRPr sz="975" baseline="25641" dirty="0">
                        <a:latin typeface="Arial"/>
                        <a:cs typeface="Arial"/>
                      </a:endParaRPr>
                    </a:p>
                    <a:p>
                      <a:pPr marL="98425">
                        <a:lnSpc>
                          <a:spcPct val="100000"/>
                        </a:lnSpc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= 35 and 1.05</a:t>
                      </a:r>
                      <a:r>
                        <a:rPr sz="975" i="1" spc="-7" baseline="25641" dirty="0">
                          <a:latin typeface="Arial"/>
                          <a:cs typeface="Arial"/>
                        </a:rPr>
                        <a:t>x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=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8.2.</a:t>
                      </a:r>
                      <a:endParaRPr sz="10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8F001C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1"/>
                        </a:spcBef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  <a:p>
                      <a:pPr marL="99060" marR="238760">
                        <a:lnSpc>
                          <a:spcPct val="100000"/>
                        </a:lnSpc>
                      </a:pPr>
                      <a:r>
                        <a:rPr sz="1000" dirty="0">
                          <a:latin typeface="Arial"/>
                          <a:cs typeface="Arial"/>
                        </a:rPr>
                        <a:t>Trial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and improvement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for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equations</a:t>
                      </a:r>
                      <a:r>
                        <a:rPr sz="1000" spc="-9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of 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form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1.05</a:t>
                      </a:r>
                      <a:r>
                        <a:rPr sz="975" i="1" spc="-7" baseline="25641" dirty="0">
                          <a:latin typeface="Arial"/>
                          <a:cs typeface="Arial"/>
                        </a:rPr>
                        <a:t>x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=</a:t>
                      </a:r>
                      <a:r>
                        <a:rPr sz="1000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8.2.</a:t>
                      </a:r>
                      <a:endParaRPr sz="10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8F001C">
                        <a:alpha val="30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B0111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81000" y="2286000"/>
            <a:ext cx="8305800" cy="110799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ct val="100000"/>
              </a:lnSpc>
            </a:pPr>
            <a:r>
              <a:rPr sz="3600" b="1" spc="-10" dirty="0">
                <a:solidFill>
                  <a:srgbClr val="8F001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Component </a:t>
            </a:r>
            <a:r>
              <a:rPr sz="3600" b="1" spc="-5" dirty="0">
                <a:solidFill>
                  <a:srgbClr val="8F001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01 </a:t>
            </a:r>
            <a:r>
              <a:rPr lang="en-GB" sz="3600" b="1" spc="-5" dirty="0">
                <a:solidFill>
                  <a:srgbClr val="8F001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‒</a:t>
            </a:r>
            <a:r>
              <a:rPr sz="3600" b="1" spc="-5" dirty="0">
                <a:solidFill>
                  <a:srgbClr val="8F001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3600" b="1" spc="-15" dirty="0">
                <a:solidFill>
                  <a:srgbClr val="8F001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Introduction to</a:t>
            </a:r>
            <a:endParaRPr sz="3600" b="1" dirty="0">
              <a:solidFill>
                <a:srgbClr val="8F001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00000"/>
              </a:lnSpc>
            </a:pPr>
            <a:r>
              <a:rPr sz="3600" b="1" spc="-15" dirty="0">
                <a:solidFill>
                  <a:srgbClr val="8F001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Quantitative </a:t>
            </a:r>
            <a:r>
              <a:rPr sz="3600" b="1" spc="-10" dirty="0">
                <a:solidFill>
                  <a:srgbClr val="8F001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Reasoning</a:t>
            </a:r>
            <a:r>
              <a:rPr lang="en-GB" sz="3600" b="1" spc="-10" dirty="0">
                <a:solidFill>
                  <a:srgbClr val="8F001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‒</a:t>
            </a:r>
            <a:r>
              <a:rPr sz="3600" b="1" spc="-90" dirty="0">
                <a:solidFill>
                  <a:srgbClr val="8F001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3600" b="1" spc="-15" dirty="0">
                <a:solidFill>
                  <a:srgbClr val="8F001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endParaRPr sz="3600" b="1" dirty="0">
              <a:solidFill>
                <a:srgbClr val="8F001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286000" y="134365"/>
            <a:ext cx="4876800" cy="73866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ct val="100000"/>
              </a:lnSpc>
            </a:pPr>
            <a:r>
              <a:rPr sz="2400" b="1" spc="-10" dirty="0">
                <a:latin typeface="Arial" panose="020B0604020202020204" pitchFamily="34" charset="0"/>
                <a:cs typeface="Arial" panose="020B0604020202020204" pitchFamily="34" charset="0"/>
              </a:rPr>
              <a:t>WORKING </a:t>
            </a:r>
            <a:r>
              <a:rPr sz="2400" b="1" spc="-5" dirty="0">
                <a:latin typeface="Arial" panose="020B0604020202020204" pitchFamily="34" charset="0"/>
                <a:cs typeface="Arial" panose="020B0604020202020204" pitchFamily="34" charset="0"/>
              </a:rPr>
              <a:t>WITH</a:t>
            </a:r>
            <a:r>
              <a:rPr sz="2400" b="1" spc="-8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b="1" dirty="0">
                <a:latin typeface="Arial" panose="020B0604020202020204" pitchFamily="34" charset="0"/>
                <a:cs typeface="Arial" panose="020B0604020202020204" pitchFamily="34" charset="0"/>
              </a:rPr>
              <a:t>EXPONENTIALS</a:t>
            </a:r>
            <a:endParaRPr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905" algn="ctr">
              <a:lnSpc>
                <a:spcPct val="100000"/>
              </a:lnSpc>
            </a:pPr>
            <a:r>
              <a:rPr sz="2400" b="1" spc="-5" dirty="0">
                <a:latin typeface="Arial" panose="020B0604020202020204" pitchFamily="34" charset="0"/>
                <a:cs typeface="Arial" panose="020B0604020202020204" pitchFamily="34" charset="0"/>
              </a:rPr>
              <a:t>Logarithmic</a:t>
            </a:r>
            <a:r>
              <a:rPr sz="2400" b="1" spc="-13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b="1" dirty="0">
                <a:latin typeface="Arial" panose="020B0604020202020204" pitchFamily="34" charset="0"/>
                <a:cs typeface="Arial" panose="020B0604020202020204" pitchFamily="34" charset="0"/>
              </a:rPr>
              <a:t>scales</a:t>
            </a:r>
            <a:endParaRPr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904173"/>
              </p:ext>
            </p:extLst>
          </p:nvPr>
        </p:nvGraphicFramePr>
        <p:xfrm>
          <a:off x="461962" y="974725"/>
          <a:ext cx="8278812" cy="314007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587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210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1929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8797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65887">
                <a:tc>
                  <a:txBody>
                    <a:bodyPr/>
                    <a:lstStyle/>
                    <a:p>
                      <a:endParaRPr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8F001C"/>
                    </a:solidFill>
                  </a:tcPr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sz="1800" b="1" spc="-10" dirty="0">
                          <a:solidFill>
                            <a:srgbClr val="FFFF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Content</a:t>
                      </a:r>
                      <a:endParaRPr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8F001C"/>
                    </a:solidFill>
                  </a:tcPr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sz="1800" b="1" spc="-5" dirty="0">
                          <a:solidFill>
                            <a:srgbClr val="FFFF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Notes</a:t>
                      </a:r>
                      <a:endParaRPr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8F001C"/>
                    </a:solidFill>
                  </a:tcPr>
                </a:tc>
                <a:tc>
                  <a:txBody>
                    <a:bodyPr/>
                    <a:lstStyle/>
                    <a:p>
                      <a:pPr marL="85725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sz="1800" b="1" spc="-10" dirty="0">
                          <a:solidFill>
                            <a:srgbClr val="FFFF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Resources</a:t>
                      </a:r>
                      <a:endParaRPr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8F001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7418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3"/>
                        </a:spcBef>
                      </a:pPr>
                      <a:endParaRPr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r">
                        <a:lnSpc>
                          <a:spcPct val="100000"/>
                        </a:lnSpc>
                      </a:pPr>
                      <a:r>
                        <a:rPr sz="11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l6</a:t>
                      </a:r>
                      <a:endParaRPr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8F001C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3"/>
                        </a:spcBef>
                      </a:pPr>
                      <a:endParaRPr sz="15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98425" marR="572770">
                        <a:lnSpc>
                          <a:spcPct val="100000"/>
                        </a:lnSpc>
                      </a:pPr>
                      <a:r>
                        <a:rPr sz="11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 able </a:t>
                      </a: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 use and interpret</a:t>
                      </a:r>
                      <a:r>
                        <a:rPr sz="1100" spc="-12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  logarithmic </a:t>
                      </a:r>
                      <a:r>
                        <a:rPr sz="11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scale </a:t>
                      </a: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on a</a:t>
                      </a:r>
                      <a:r>
                        <a:rPr sz="1100" spc="-10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graph.</a:t>
                      </a: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8F001C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8"/>
                        </a:spcBef>
                      </a:pPr>
                      <a:endParaRPr sz="9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99060" marR="18415">
                        <a:lnSpc>
                          <a:spcPct val="100000"/>
                        </a:lnSpc>
                      </a:pP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Learners </a:t>
                      </a:r>
                      <a:r>
                        <a:rPr sz="11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should </a:t>
                      </a: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know that the </a:t>
                      </a:r>
                      <a:r>
                        <a:rPr sz="11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value  equidistant between </a:t>
                      </a:r>
                      <a:r>
                        <a:rPr sz="1100" i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 </a:t>
                      </a:r>
                      <a:r>
                        <a:rPr sz="11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 </a:t>
                      </a:r>
                      <a:r>
                        <a:rPr sz="1100" i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 </a:t>
                      </a: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on a  </a:t>
                      </a:r>
                      <a:r>
                        <a:rPr sz="11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linear scale </a:t>
                      </a: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is the arithmetic mean but  for a logarithmic </a:t>
                      </a:r>
                      <a:r>
                        <a:rPr sz="11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scale </a:t>
                      </a: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it </a:t>
                      </a:r>
                      <a:r>
                        <a:rPr sz="11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is </a:t>
                      </a: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  geometric mean</a:t>
                      </a:r>
                      <a:r>
                        <a:rPr sz="1100" spc="16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8F001C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85725" marR="1268730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Integral Resources -  </a:t>
                      </a:r>
                      <a:r>
                        <a:rPr sz="11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OCR (MEI) Level </a:t>
                      </a: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r>
                        <a:rPr sz="1100" spc="-6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1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IQR:</a:t>
                      </a:r>
                      <a:endParaRPr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85725" marR="231775">
                        <a:lnSpc>
                          <a:spcPct val="100000"/>
                        </a:lnSpc>
                      </a:pPr>
                      <a:r>
                        <a:rPr sz="1100" u="sng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hlinkClick r:id="rId2"/>
                        </a:rPr>
                        <a:t>Working </a:t>
                      </a:r>
                      <a:r>
                        <a:rPr sz="1100" u="sng" spc="-10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hlinkClick r:id="rId2"/>
                        </a:rPr>
                        <a:t>with </a:t>
                      </a:r>
                      <a:r>
                        <a:rPr sz="1100" u="sng" spc="-5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hlinkClick r:id="rId2"/>
                        </a:rPr>
                        <a:t>exponentials </a:t>
                      </a:r>
                      <a:r>
                        <a:rPr sz="1100" u="sng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hlinkClick r:id="rId2"/>
                        </a:rPr>
                        <a:t>3: Logarithmic  scales</a:t>
                      </a:r>
                      <a:endParaRPr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7"/>
                        </a:spcBef>
                      </a:pPr>
                      <a:endParaRPr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85725" marR="676910">
                        <a:lnSpc>
                          <a:spcPct val="100000"/>
                        </a:lnSpc>
                      </a:pPr>
                      <a:r>
                        <a:rPr sz="1100" spc="-1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MEI </a:t>
                      </a: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Free Resources –</a:t>
                      </a:r>
                      <a:r>
                        <a:rPr sz="1100" spc="-4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1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Integrating  Mathematical Problem Solving:  </a:t>
                      </a: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 mathematics of </a:t>
                      </a:r>
                      <a:r>
                        <a:rPr sz="11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biology:  </a:t>
                      </a:r>
                      <a:r>
                        <a:rPr sz="1100" u="sng" spc="-5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hlinkClick r:id="rId3"/>
                        </a:rPr>
                        <a:t>Exponential</a:t>
                      </a:r>
                      <a:r>
                        <a:rPr sz="1100" u="sng" spc="-25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hlinkClick r:id="rId3"/>
                        </a:rPr>
                        <a:t> </a:t>
                      </a:r>
                      <a:r>
                        <a:rPr sz="1100" u="sng" spc="-5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hlinkClick r:id="rId3"/>
                        </a:rPr>
                        <a:t>growth</a:t>
                      </a:r>
                      <a:endParaRPr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85725" marR="874394">
                        <a:lnSpc>
                          <a:spcPct val="100000"/>
                        </a:lnSpc>
                      </a:pP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 mathematics of</a:t>
                      </a:r>
                      <a:r>
                        <a:rPr sz="1100" spc="-114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1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chemistry:  </a:t>
                      </a:r>
                      <a:r>
                        <a:rPr sz="1100" u="sng" spc="-5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hlinkClick r:id="rId3"/>
                        </a:rPr>
                        <a:t>pH</a:t>
                      </a:r>
                      <a:endParaRPr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85725">
                        <a:lnSpc>
                          <a:spcPct val="100000"/>
                        </a:lnSpc>
                      </a:pPr>
                      <a:r>
                        <a:rPr sz="11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External</a:t>
                      </a:r>
                      <a:r>
                        <a:rPr sz="1100" spc="-8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Resources:</a:t>
                      </a:r>
                    </a:p>
                    <a:p>
                      <a:pPr marL="85725">
                        <a:lnSpc>
                          <a:spcPct val="100000"/>
                        </a:lnSpc>
                      </a:pPr>
                      <a:r>
                        <a:rPr sz="1100" u="sng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hlinkClick r:id="rId4"/>
                        </a:rPr>
                        <a:t>Gapminder</a:t>
                      </a:r>
                      <a:r>
                        <a:rPr sz="1100" u="sng" spc="-110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100" u="sng" spc="-5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hlinkClick r:id="rId4"/>
                        </a:rPr>
                        <a:t>world</a:t>
                      </a:r>
                      <a:endParaRPr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85725">
                        <a:lnSpc>
                          <a:spcPct val="100000"/>
                        </a:lnSpc>
                      </a:pPr>
                      <a:r>
                        <a:rPr sz="1100" u="sng" spc="5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hlinkClick r:id="rId5"/>
                        </a:rPr>
                        <a:t>World </a:t>
                      </a:r>
                      <a:r>
                        <a:rPr sz="1100" u="sng" spc="-5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hlinkClick r:id="rId5"/>
                        </a:rPr>
                        <a:t>income</a:t>
                      </a:r>
                      <a:r>
                        <a:rPr sz="1100" u="sng" spc="-85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hlinkClick r:id="rId5"/>
                        </a:rPr>
                        <a:t> </a:t>
                      </a:r>
                      <a:r>
                        <a:rPr sz="1100" u="sng" spc="-5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hlinkClick r:id="rId5"/>
                        </a:rPr>
                        <a:t>distribution</a:t>
                      </a:r>
                      <a:endParaRPr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8F001C">
                        <a:alpha val="3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752600" y="130707"/>
            <a:ext cx="6406770" cy="73866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ct val="100000"/>
              </a:lnSpc>
            </a:pPr>
            <a:r>
              <a:rPr sz="2400" b="1" spc="-10" dirty="0">
                <a:latin typeface="Arial" panose="020B0604020202020204" pitchFamily="34" charset="0"/>
                <a:cs typeface="Arial" panose="020B0604020202020204" pitchFamily="34" charset="0"/>
              </a:rPr>
              <a:t>WORKING </a:t>
            </a:r>
            <a:r>
              <a:rPr sz="2400" b="1" spc="-5" dirty="0">
                <a:latin typeface="Arial" panose="020B0604020202020204" pitchFamily="34" charset="0"/>
                <a:cs typeface="Arial" panose="020B0604020202020204" pitchFamily="34" charset="0"/>
              </a:rPr>
              <a:t>WITH GRAPHS </a:t>
            </a:r>
            <a:r>
              <a:rPr sz="2400" b="1" dirty="0"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sz="2400" b="1" spc="-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b="1" spc="-5" dirty="0">
                <a:latin typeface="Arial" panose="020B0604020202020204" pitchFamily="34" charset="0"/>
                <a:cs typeface="Arial" panose="020B0604020202020204" pitchFamily="34" charset="0"/>
              </a:rPr>
              <a:t>GRADIENTS</a:t>
            </a:r>
            <a:endParaRPr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35" algn="ctr">
              <a:lnSpc>
                <a:spcPct val="100000"/>
              </a:lnSpc>
            </a:pPr>
            <a:r>
              <a:rPr sz="2400" b="1" spc="-15" dirty="0">
                <a:latin typeface="Arial" panose="020B0604020202020204" pitchFamily="34" charset="0"/>
                <a:cs typeface="Arial" panose="020B0604020202020204" pitchFamily="34" charset="0"/>
              </a:rPr>
              <a:t>Graphs</a:t>
            </a:r>
            <a:endParaRPr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3122181"/>
              </p:ext>
            </p:extLst>
          </p:nvPr>
        </p:nvGraphicFramePr>
        <p:xfrm>
          <a:off x="461962" y="974725"/>
          <a:ext cx="8278812" cy="473233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587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210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1929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8797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endParaRPr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8F001C"/>
                    </a:solidFill>
                  </a:tcPr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sz="1800" b="1" spc="-10" dirty="0">
                          <a:solidFill>
                            <a:srgbClr val="FFFF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Content</a:t>
                      </a:r>
                      <a:endParaRPr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8F001C"/>
                    </a:solidFill>
                  </a:tcPr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sz="1800" b="1" spc="-10" dirty="0">
                          <a:solidFill>
                            <a:srgbClr val="FFFF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Notes</a:t>
                      </a:r>
                      <a:endParaRPr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8F001C"/>
                    </a:solidFill>
                  </a:tcPr>
                </a:tc>
                <a:tc>
                  <a:txBody>
                    <a:bodyPr/>
                    <a:lstStyle/>
                    <a:p>
                      <a:pPr marL="85725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sz="1800" b="1" spc="-10" dirty="0">
                          <a:solidFill>
                            <a:srgbClr val="FFFF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Resources</a:t>
                      </a:r>
                      <a:endParaRPr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8F001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291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8"/>
                        </a:spcBef>
                      </a:pPr>
                      <a:endParaRPr sz="950" dirty="0">
                        <a:latin typeface="Times New Roman"/>
                        <a:cs typeface="Times New Roman"/>
                      </a:endParaRPr>
                    </a:p>
                    <a:p>
                      <a:pPr marR="1905" algn="r">
                        <a:lnSpc>
                          <a:spcPct val="100000"/>
                        </a:lnSpc>
                      </a:pPr>
                      <a:r>
                        <a:rPr sz="1100" spc="10" dirty="0">
                          <a:latin typeface="Arial"/>
                          <a:cs typeface="Arial"/>
                        </a:rPr>
                        <a:t>g1</a:t>
                      </a:r>
                      <a:endParaRPr sz="11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8F001C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16205">
                        <a:lnSpc>
                          <a:spcPts val="1140"/>
                        </a:lnSpc>
                      </a:pPr>
                      <a:r>
                        <a:rPr sz="1100" spc="-5" dirty="0">
                          <a:latin typeface="Arial"/>
                          <a:cs typeface="Arial"/>
                        </a:rPr>
                        <a:t>Know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that the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independent variable</a:t>
                      </a:r>
                      <a:r>
                        <a:rPr sz="1100" spc="-4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is</a:t>
                      </a:r>
                    </a:p>
                    <a:p>
                      <a:pPr marL="116205" marR="337185">
                        <a:lnSpc>
                          <a:spcPct val="100000"/>
                        </a:lnSpc>
                      </a:pPr>
                      <a:r>
                        <a:rPr sz="1100" dirty="0">
                          <a:latin typeface="Arial"/>
                          <a:cs typeface="Arial"/>
                        </a:rPr>
                        <a:t>plotted on the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horizontal axis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of</a:t>
                      </a:r>
                      <a:r>
                        <a:rPr sz="1100" spc="-10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a  graph.</a:t>
                      </a:r>
                    </a:p>
                  </a:txBody>
                  <a:tcPr marL="0" marR="0" marT="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8F001C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sz="1100" dirty="0">
                        <a:latin typeface="Arial"/>
                        <a:cs typeface="Arial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8F001C">
                        <a:alpha val="30000"/>
                      </a:srgbClr>
                    </a:solidFill>
                  </a:tcPr>
                </a:tc>
                <a:tc rowSpan="7">
                  <a:txBody>
                    <a:bodyPr/>
                    <a:lstStyle/>
                    <a:p>
                      <a:pPr marL="85725" marR="1268730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100" dirty="0">
                          <a:latin typeface="Arial"/>
                          <a:cs typeface="Arial"/>
                        </a:rPr>
                        <a:t>Integral Resources - 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OCR (MEI) Level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3</a:t>
                      </a:r>
                      <a:r>
                        <a:rPr sz="1100" spc="-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IQR:</a:t>
                      </a:r>
                      <a:endParaRPr sz="1100" dirty="0">
                        <a:latin typeface="Arial"/>
                        <a:cs typeface="Arial"/>
                      </a:endParaRPr>
                    </a:p>
                    <a:p>
                      <a:pPr marL="85725" marR="94615">
                        <a:lnSpc>
                          <a:spcPct val="100000"/>
                        </a:lnSpc>
                      </a:pPr>
                      <a:r>
                        <a:rPr sz="1100" u="sng" spc="-5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2"/>
                        </a:rPr>
                        <a:t>Representing </a:t>
                      </a:r>
                      <a:r>
                        <a:rPr sz="1100" u="sng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2"/>
                        </a:rPr>
                        <a:t>the real </a:t>
                      </a:r>
                      <a:r>
                        <a:rPr sz="1100" u="sng" spc="-5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2"/>
                        </a:rPr>
                        <a:t>world mathematically  </a:t>
                      </a:r>
                      <a:r>
                        <a:rPr sz="1100" u="sng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2"/>
                        </a:rPr>
                        <a:t>2: Graphs and</a:t>
                      </a:r>
                      <a:r>
                        <a:rPr sz="1100" u="sng" spc="-150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2"/>
                        </a:rPr>
                        <a:t> </a:t>
                      </a:r>
                      <a:r>
                        <a:rPr sz="1100" u="sng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2"/>
                        </a:rPr>
                        <a:t>gradients</a:t>
                      </a:r>
                      <a:endParaRPr sz="1100" dirty="0">
                        <a:latin typeface="Arial"/>
                        <a:cs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  <a:p>
                      <a:pPr marL="85725" marR="676910">
                        <a:lnSpc>
                          <a:spcPct val="100000"/>
                        </a:lnSpc>
                      </a:pPr>
                      <a:r>
                        <a:rPr sz="1100" spc="-10" dirty="0">
                          <a:latin typeface="Arial"/>
                          <a:cs typeface="Arial"/>
                        </a:rPr>
                        <a:t>MEI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Free Resources –</a:t>
                      </a:r>
                      <a:r>
                        <a:rPr sz="1100" spc="-4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Integrating  Mathematical Problem Solving:  </a:t>
                      </a:r>
                      <a:r>
                        <a:rPr sz="1100" spc="5" dirty="0">
                          <a:latin typeface="Arial"/>
                          <a:cs typeface="Arial"/>
                        </a:rPr>
                        <a:t>The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mathematics of economics:  </a:t>
                      </a:r>
                      <a:r>
                        <a:rPr sz="1100" u="sng" spc="-5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3"/>
                        </a:rPr>
                        <a:t>Real</a:t>
                      </a:r>
                      <a:r>
                        <a:rPr sz="1100" u="sng" spc="-65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3"/>
                        </a:rPr>
                        <a:t> </a:t>
                      </a:r>
                      <a:r>
                        <a:rPr sz="1100" u="sng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3"/>
                        </a:rPr>
                        <a:t>terms</a:t>
                      </a:r>
                      <a:endParaRPr sz="1100" dirty="0">
                        <a:latin typeface="Arial"/>
                        <a:cs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  <a:p>
                      <a:pPr marL="85725">
                        <a:lnSpc>
                          <a:spcPct val="100000"/>
                        </a:lnSpc>
                      </a:pPr>
                      <a:r>
                        <a:rPr sz="1100" spc="-5" dirty="0">
                          <a:latin typeface="Arial"/>
                          <a:cs typeface="Arial"/>
                        </a:rPr>
                        <a:t>External</a:t>
                      </a:r>
                      <a:r>
                        <a:rPr sz="1100" spc="-8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Resources:</a:t>
                      </a:r>
                    </a:p>
                    <a:p>
                      <a:pPr marL="85725" marR="166370">
                        <a:lnSpc>
                          <a:spcPct val="100000"/>
                        </a:lnSpc>
                      </a:pPr>
                      <a:r>
                        <a:rPr sz="1100" u="sng" spc="-5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4"/>
                        </a:rPr>
                        <a:t>Improving learning in </a:t>
                      </a:r>
                      <a:r>
                        <a:rPr sz="1100" u="sng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4"/>
                        </a:rPr>
                        <a:t>mathematics:</a:t>
                      </a:r>
                      <a:r>
                        <a:rPr sz="1100" u="sng" spc="-65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4"/>
                        </a:rPr>
                        <a:t> </a:t>
                      </a:r>
                      <a:r>
                        <a:rPr sz="1100" u="sng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4"/>
                        </a:rPr>
                        <a:t>mostly  algebra</a:t>
                      </a:r>
                      <a:endParaRPr sz="1100" dirty="0">
                        <a:latin typeface="Arial"/>
                        <a:cs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  <a:p>
                      <a:pPr marL="85725">
                        <a:lnSpc>
                          <a:spcPct val="100000"/>
                        </a:lnSpc>
                      </a:pPr>
                      <a:r>
                        <a:rPr sz="1100" u="sng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5"/>
                        </a:rPr>
                        <a:t>The </a:t>
                      </a:r>
                      <a:r>
                        <a:rPr sz="1100" u="sng" spc="-5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5"/>
                        </a:rPr>
                        <a:t>moving</a:t>
                      </a:r>
                      <a:r>
                        <a:rPr sz="1100" u="sng" spc="-90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5"/>
                        </a:rPr>
                        <a:t> </a:t>
                      </a:r>
                      <a:r>
                        <a:rPr sz="1100" u="sng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5"/>
                        </a:rPr>
                        <a:t>man</a:t>
                      </a:r>
                      <a:endParaRPr sz="11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8F001C">
                        <a:alpha val="3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7619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4"/>
                        </a:spcBef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marR="1905" algn="r">
                        <a:lnSpc>
                          <a:spcPct val="100000"/>
                        </a:lnSpc>
                      </a:pPr>
                      <a:r>
                        <a:rPr sz="1100" spc="10" dirty="0">
                          <a:latin typeface="Arial"/>
                          <a:cs typeface="Arial"/>
                        </a:rPr>
                        <a:t>g2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DDE3"/>
                    </a:solidFill>
                  </a:tcPr>
                </a:tc>
                <a:tc>
                  <a:txBody>
                    <a:bodyPr/>
                    <a:lstStyle/>
                    <a:p>
                      <a:pPr marL="116205" marR="62230" algn="just">
                        <a:lnSpc>
                          <a:spcPct val="100000"/>
                        </a:lnSpc>
                        <a:spcBef>
                          <a:spcPts val="204"/>
                        </a:spcBef>
                      </a:pPr>
                      <a:r>
                        <a:rPr sz="1100" spc="-5" dirty="0">
                          <a:latin typeface="Arial"/>
                          <a:cs typeface="Arial"/>
                        </a:rPr>
                        <a:t>Be able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to construct a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table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of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values 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for a graph from a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simple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formula</a:t>
                      </a:r>
                      <a:r>
                        <a:rPr sz="1100" spc="-18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and  use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it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to plot the</a:t>
                      </a:r>
                      <a:r>
                        <a:rPr sz="1100" spc="-1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graph.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DDE3"/>
                    </a:solidFill>
                  </a:tcPr>
                </a:tc>
                <a:tc>
                  <a:txBody>
                    <a:bodyPr/>
                    <a:lstStyle/>
                    <a:p>
                      <a:pPr marL="116839" marR="17145">
                        <a:lnSpc>
                          <a:spcPct val="100000"/>
                        </a:lnSpc>
                        <a:spcBef>
                          <a:spcPts val="865"/>
                        </a:spcBef>
                      </a:pPr>
                      <a:r>
                        <a:rPr sz="1100" dirty="0">
                          <a:latin typeface="Arial"/>
                          <a:cs typeface="Arial"/>
                        </a:rPr>
                        <a:t>Includes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trigonometric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graphs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(sin</a:t>
                      </a:r>
                      <a:r>
                        <a:rPr sz="1100" spc="-10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and  cos) for angles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in</a:t>
                      </a:r>
                      <a:r>
                        <a:rPr sz="1100" spc="-1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degrees.</a:t>
                      </a:r>
                    </a:p>
                  </a:txBody>
                  <a:tcPr marL="0" marR="0" marT="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DDE3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B0111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824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3"/>
                        </a:spcBef>
                      </a:pPr>
                      <a:endParaRPr sz="950" dirty="0">
                        <a:latin typeface="Times New Roman"/>
                        <a:cs typeface="Times New Roman"/>
                      </a:endParaRPr>
                    </a:p>
                    <a:p>
                      <a:pPr marR="1905" algn="r">
                        <a:lnSpc>
                          <a:spcPct val="100000"/>
                        </a:lnSpc>
                      </a:pPr>
                      <a:r>
                        <a:rPr sz="1100" spc="10" dirty="0">
                          <a:latin typeface="Arial"/>
                          <a:cs typeface="Arial"/>
                        </a:rPr>
                        <a:t>g3</a:t>
                      </a:r>
                      <a:endParaRPr sz="11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8F001C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16205" marR="107314">
                        <a:lnSpc>
                          <a:spcPct val="100000"/>
                        </a:lnSpc>
                        <a:spcBef>
                          <a:spcPts val="445"/>
                        </a:spcBef>
                      </a:pPr>
                      <a:r>
                        <a:rPr sz="1100" spc="-5" dirty="0">
                          <a:latin typeface="Arial"/>
                          <a:cs typeface="Arial"/>
                        </a:rPr>
                        <a:t>Be able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to use a graph to construct</a:t>
                      </a:r>
                      <a:r>
                        <a:rPr sz="1100" spc="-15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a 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table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of</a:t>
                      </a:r>
                      <a:r>
                        <a:rPr sz="1100" spc="-9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values.</a:t>
                      </a:r>
                      <a:endParaRPr sz="1100" dirty="0">
                        <a:latin typeface="Arial"/>
                        <a:cs typeface="Arial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8F001C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sz="1100" dirty="0">
                        <a:latin typeface="Arial"/>
                        <a:cs typeface="Arial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8F001C">
                        <a:alpha val="30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B0111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0004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7"/>
                        </a:spcBef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marR="1905" algn="r">
                        <a:lnSpc>
                          <a:spcPct val="100000"/>
                        </a:lnSpc>
                      </a:pPr>
                      <a:r>
                        <a:rPr sz="1100" spc="10" dirty="0">
                          <a:latin typeface="Arial"/>
                          <a:cs typeface="Arial"/>
                        </a:rPr>
                        <a:t>g4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DDE3"/>
                    </a:solidFill>
                  </a:tcPr>
                </a:tc>
                <a:tc>
                  <a:txBody>
                    <a:bodyPr/>
                    <a:lstStyle/>
                    <a:p>
                      <a:pPr marL="116205" marR="252095">
                        <a:lnSpc>
                          <a:spcPct val="100000"/>
                        </a:lnSpc>
                        <a:spcBef>
                          <a:spcPts val="880"/>
                        </a:spcBef>
                      </a:pPr>
                      <a:r>
                        <a:rPr sz="1100" spc="-5" dirty="0">
                          <a:latin typeface="Arial"/>
                          <a:cs typeface="Arial"/>
                        </a:rPr>
                        <a:t>Be able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to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work </a:t>
                      </a:r>
                      <a:r>
                        <a:rPr sz="1100" spc="-10" dirty="0">
                          <a:latin typeface="Arial"/>
                          <a:cs typeface="Arial"/>
                        </a:rPr>
                        <a:t>with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graphs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drawn 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from a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variety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of</a:t>
                      </a:r>
                      <a:r>
                        <a:rPr sz="1100" spc="-9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contexts.</a:t>
                      </a:r>
                      <a:endParaRPr sz="1100" dirty="0">
                        <a:latin typeface="Arial"/>
                        <a:cs typeface="Arial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DDE3"/>
                    </a:solidFill>
                  </a:tcPr>
                </a:tc>
                <a:tc>
                  <a:txBody>
                    <a:bodyPr/>
                    <a:lstStyle/>
                    <a:p>
                      <a:pPr marL="116839" marR="76835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sz="1100" dirty="0">
                          <a:latin typeface="Arial"/>
                          <a:cs typeface="Arial"/>
                        </a:rPr>
                        <a:t>Includes graphs representing motion 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along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a straight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line, time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series  graphs, step graphs,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periodic</a:t>
                      </a:r>
                      <a:r>
                        <a:rPr sz="1100" spc="-1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graphs,  graphs of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exponential growth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and  decay and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piecewise</a:t>
                      </a:r>
                      <a:r>
                        <a:rPr sz="1100" spc="-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graphs.</a:t>
                      </a:r>
                    </a:p>
                  </a:txBody>
                  <a:tcPr marL="0" marR="0" marT="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DDE3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B0111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6824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950" dirty="0">
                        <a:latin typeface="Times New Roman"/>
                        <a:cs typeface="Times New Roman"/>
                      </a:endParaRPr>
                    </a:p>
                    <a:p>
                      <a:pPr marR="1905" algn="r">
                        <a:lnSpc>
                          <a:spcPct val="100000"/>
                        </a:lnSpc>
                      </a:pPr>
                      <a:r>
                        <a:rPr sz="1100" spc="10" dirty="0">
                          <a:latin typeface="Arial"/>
                          <a:cs typeface="Arial"/>
                        </a:rPr>
                        <a:t>g5</a:t>
                      </a:r>
                      <a:endParaRPr sz="11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8F001C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16205" marR="451484">
                        <a:lnSpc>
                          <a:spcPct val="100000"/>
                        </a:lnSpc>
                        <a:spcBef>
                          <a:spcPts val="445"/>
                        </a:spcBef>
                      </a:pPr>
                      <a:r>
                        <a:rPr sz="1100" spc="-5" dirty="0">
                          <a:latin typeface="Arial"/>
                          <a:cs typeface="Arial"/>
                        </a:rPr>
                        <a:t>Recognise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graphs of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direct</a:t>
                      </a:r>
                      <a:r>
                        <a:rPr sz="1100" spc="-7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and 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inverse</a:t>
                      </a:r>
                      <a:r>
                        <a:rPr sz="1100" spc="-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proportion.</a:t>
                      </a:r>
                    </a:p>
                  </a:txBody>
                  <a:tcPr marL="0" marR="0" marT="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8F001C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sz="1100" dirty="0">
                        <a:latin typeface="Arial"/>
                        <a:cs typeface="Arial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8F001C">
                        <a:alpha val="30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B0111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382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6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R="1905" algn="r">
                        <a:lnSpc>
                          <a:spcPct val="100000"/>
                        </a:lnSpc>
                      </a:pPr>
                      <a:r>
                        <a:rPr sz="1100" spc="10" dirty="0">
                          <a:latin typeface="Arial"/>
                          <a:cs typeface="Arial"/>
                        </a:rPr>
                        <a:t>g6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DDE3"/>
                    </a:solidFill>
                  </a:tcPr>
                </a:tc>
                <a:tc>
                  <a:txBody>
                    <a:bodyPr/>
                    <a:lstStyle/>
                    <a:p>
                      <a:pPr marL="116205" algn="just">
                        <a:lnSpc>
                          <a:spcPts val="1245"/>
                        </a:lnSpc>
                      </a:pPr>
                      <a:r>
                        <a:rPr sz="1100" spc="-5" dirty="0">
                          <a:latin typeface="Arial"/>
                          <a:cs typeface="Arial"/>
                        </a:rPr>
                        <a:t>Be able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to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linearise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the graph of</a:t>
                      </a:r>
                      <a:r>
                        <a:rPr sz="1100" spc="-1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a</a:t>
                      </a:r>
                      <a:endParaRPr sz="1100">
                        <a:latin typeface="Arial"/>
                        <a:cs typeface="Arial"/>
                      </a:endParaRPr>
                    </a:p>
                    <a:p>
                      <a:pPr marL="116205" marR="318135" algn="just">
                        <a:lnSpc>
                          <a:spcPct val="100000"/>
                        </a:lnSpc>
                      </a:pPr>
                      <a:r>
                        <a:rPr sz="1100" spc="-5" dirty="0">
                          <a:latin typeface="Arial"/>
                          <a:cs typeface="Arial"/>
                        </a:rPr>
                        <a:t>relationship where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the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dependent  variable is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directly proportional to  some function of the</a:t>
                      </a:r>
                      <a:r>
                        <a:rPr sz="1100" spc="-1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independent  variable.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DDE3"/>
                    </a:solidFill>
                  </a:tcPr>
                </a:tc>
                <a:tc>
                  <a:txBody>
                    <a:bodyPr/>
                    <a:lstStyle/>
                    <a:p>
                      <a:pPr marL="116839" marR="296545">
                        <a:lnSpc>
                          <a:spcPct val="114500"/>
                        </a:lnSpc>
                      </a:pPr>
                      <a:r>
                        <a:rPr sz="1100" dirty="0">
                          <a:latin typeface="Arial"/>
                          <a:cs typeface="Arial"/>
                        </a:rPr>
                        <a:t>e.g.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Plot </a:t>
                      </a:r>
                      <a:r>
                        <a:rPr sz="1100" i="1" dirty="0">
                          <a:latin typeface="Arial"/>
                          <a:cs typeface="Arial"/>
                        </a:rPr>
                        <a:t>y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against to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investigate</a:t>
                      </a:r>
                      <a:r>
                        <a:rPr sz="1100" spc="-9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a 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relationship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of the form.</a:t>
                      </a:r>
                    </a:p>
                  </a:txBody>
                  <a:tcPr marL="0" marR="0" marT="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DDE3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B0111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1271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450" dirty="0">
                        <a:latin typeface="Times New Roman"/>
                        <a:cs typeface="Times New Roman"/>
                      </a:endParaRPr>
                    </a:p>
                    <a:p>
                      <a:pPr marR="1905" algn="r">
                        <a:lnSpc>
                          <a:spcPct val="100000"/>
                        </a:lnSpc>
                      </a:pPr>
                      <a:r>
                        <a:rPr sz="1100" spc="10" dirty="0">
                          <a:latin typeface="Arial"/>
                          <a:cs typeface="Arial"/>
                        </a:rPr>
                        <a:t>g7</a:t>
                      </a:r>
                      <a:endParaRPr sz="11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8F001C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16205" marR="109855" algn="just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sz="1100" dirty="0">
                          <a:latin typeface="Arial"/>
                          <a:cs typeface="Arial"/>
                        </a:rPr>
                        <a:t>Understand the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relationship</a:t>
                      </a:r>
                      <a:r>
                        <a:rPr sz="1100" spc="-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between 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a straight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line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graph and the formula 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connecting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the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variables</a:t>
                      </a:r>
                      <a:r>
                        <a:rPr sz="1100" spc="-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graphed.</a:t>
                      </a:r>
                    </a:p>
                  </a:txBody>
                  <a:tcPr marL="0" marR="0" marT="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8F001C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sz="1100" dirty="0">
                        <a:latin typeface="Arial"/>
                        <a:cs typeface="Arial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8F001C">
                        <a:alpha val="30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B0111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524000" y="134365"/>
            <a:ext cx="6858000" cy="73866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ct val="100000"/>
              </a:lnSpc>
            </a:pPr>
            <a:r>
              <a:rPr sz="2400" b="1" spc="-10" dirty="0">
                <a:latin typeface="Arial" panose="020B0604020202020204" pitchFamily="34" charset="0"/>
                <a:cs typeface="Arial" panose="020B0604020202020204" pitchFamily="34" charset="0"/>
              </a:rPr>
              <a:t>WORKING </a:t>
            </a:r>
            <a:r>
              <a:rPr sz="2400" b="1" spc="-5" dirty="0">
                <a:latin typeface="Arial" panose="020B0604020202020204" pitchFamily="34" charset="0"/>
                <a:cs typeface="Arial" panose="020B0604020202020204" pitchFamily="34" charset="0"/>
              </a:rPr>
              <a:t>WITH GRAPHS </a:t>
            </a:r>
            <a:r>
              <a:rPr sz="2400" b="1" dirty="0"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sz="2400" b="1" spc="-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b="1" spc="-5" dirty="0">
                <a:latin typeface="Arial" panose="020B0604020202020204" pitchFamily="34" charset="0"/>
                <a:cs typeface="Arial" panose="020B0604020202020204" pitchFamily="34" charset="0"/>
              </a:rPr>
              <a:t>GRADIENTS</a:t>
            </a:r>
            <a:endParaRPr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175" algn="ctr">
              <a:lnSpc>
                <a:spcPct val="100000"/>
              </a:lnSpc>
            </a:pPr>
            <a:r>
              <a:rPr sz="2400" b="1" spc="-10" dirty="0">
                <a:latin typeface="Arial" panose="020B0604020202020204" pitchFamily="34" charset="0"/>
                <a:cs typeface="Arial" panose="020B0604020202020204" pitchFamily="34" charset="0"/>
              </a:rPr>
              <a:t>Gradients</a:t>
            </a:r>
            <a:endParaRPr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6088977"/>
              </p:ext>
            </p:extLst>
          </p:nvPr>
        </p:nvGraphicFramePr>
        <p:xfrm>
          <a:off x="461962" y="974725"/>
          <a:ext cx="8278812" cy="23448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587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210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1929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8797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endParaRPr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8F001C"/>
                    </a:solidFill>
                  </a:tcPr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sz="1800" b="1" spc="-10" dirty="0">
                          <a:solidFill>
                            <a:srgbClr val="FFFF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Content</a:t>
                      </a:r>
                      <a:endParaRPr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8F001C"/>
                    </a:solidFill>
                  </a:tcPr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sz="1800" b="1" spc="-10" dirty="0">
                          <a:solidFill>
                            <a:srgbClr val="FFFF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Notes</a:t>
                      </a:r>
                      <a:endParaRPr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8F001C"/>
                    </a:solidFill>
                  </a:tcPr>
                </a:tc>
                <a:tc>
                  <a:txBody>
                    <a:bodyPr/>
                    <a:lstStyle/>
                    <a:p>
                      <a:pPr marL="85725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sz="1800" b="1" spc="-10" dirty="0">
                          <a:solidFill>
                            <a:srgbClr val="FFFF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Resources</a:t>
                      </a:r>
                      <a:endParaRPr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8F001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7911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  <a:p>
                      <a:pPr marR="1905" algn="r">
                        <a:lnSpc>
                          <a:spcPct val="100000"/>
                        </a:lnSpc>
                        <a:spcBef>
                          <a:spcPts val="880"/>
                        </a:spcBef>
                      </a:pPr>
                      <a:r>
                        <a:rPr sz="1100" spc="10" dirty="0">
                          <a:latin typeface="Arial"/>
                          <a:cs typeface="Arial"/>
                        </a:rPr>
                        <a:t>g8</a:t>
                      </a:r>
                      <a:endParaRPr sz="11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8F001C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16205" marR="137795">
                        <a:lnSpc>
                          <a:spcPct val="100000"/>
                        </a:lnSpc>
                        <a:spcBef>
                          <a:spcPts val="765"/>
                        </a:spcBef>
                      </a:pPr>
                      <a:r>
                        <a:rPr sz="1100" spc="-5" dirty="0">
                          <a:latin typeface="Arial"/>
                          <a:cs typeface="Arial"/>
                        </a:rPr>
                        <a:t>Be able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to find the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gradient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of a  straight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line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graph and interpret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it in  context,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taking account of the</a:t>
                      </a:r>
                      <a:r>
                        <a:rPr sz="1100" spc="-1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scales  on the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axes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and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using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appropriate 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units.</a:t>
                      </a:r>
                      <a:endParaRPr sz="11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8F001C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6"/>
                        </a:spcBef>
                      </a:pPr>
                      <a:endParaRPr sz="1250" dirty="0">
                        <a:latin typeface="Times New Roman"/>
                        <a:cs typeface="Times New Roman"/>
                      </a:endParaRPr>
                    </a:p>
                    <a:p>
                      <a:pPr marL="116839" marR="100330">
                        <a:lnSpc>
                          <a:spcPct val="100000"/>
                        </a:lnSpc>
                      </a:pPr>
                      <a:r>
                        <a:rPr sz="1100" dirty="0">
                          <a:latin typeface="Arial"/>
                          <a:cs typeface="Arial"/>
                        </a:rPr>
                        <a:t>Includes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finding units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for the</a:t>
                      </a:r>
                      <a:r>
                        <a:rPr sz="1100" spc="-7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gradient 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from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units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on the</a:t>
                      </a:r>
                      <a:r>
                        <a:rPr sz="1100" spc="-1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axes.</a:t>
                      </a:r>
                      <a:endParaRPr sz="11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8F001C">
                        <a:alpha val="30000"/>
                      </a:srgb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85725" marR="1268730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100" dirty="0">
                          <a:latin typeface="Arial"/>
                          <a:cs typeface="Arial"/>
                        </a:rPr>
                        <a:t>Integral Resources - 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OCR (MEI) Level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3</a:t>
                      </a:r>
                      <a:r>
                        <a:rPr sz="1100" spc="-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IQR:</a:t>
                      </a:r>
                      <a:endParaRPr sz="1100" dirty="0">
                        <a:latin typeface="Arial"/>
                        <a:cs typeface="Arial"/>
                      </a:endParaRPr>
                    </a:p>
                    <a:p>
                      <a:pPr marL="85725" marR="94615">
                        <a:lnSpc>
                          <a:spcPct val="100000"/>
                        </a:lnSpc>
                      </a:pPr>
                      <a:r>
                        <a:rPr sz="1100" u="sng" spc="-5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2"/>
                        </a:rPr>
                        <a:t>Representing </a:t>
                      </a:r>
                      <a:r>
                        <a:rPr sz="1100" u="sng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2"/>
                        </a:rPr>
                        <a:t>the real </a:t>
                      </a:r>
                      <a:r>
                        <a:rPr sz="1100" u="sng" spc="-5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2"/>
                        </a:rPr>
                        <a:t>world mathematically  </a:t>
                      </a:r>
                      <a:r>
                        <a:rPr sz="1100" u="sng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2"/>
                        </a:rPr>
                        <a:t>2: Graphs and</a:t>
                      </a:r>
                      <a:r>
                        <a:rPr sz="1100" u="sng" spc="-150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2"/>
                        </a:rPr>
                        <a:t> </a:t>
                      </a:r>
                      <a:r>
                        <a:rPr sz="1100" u="sng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2"/>
                        </a:rPr>
                        <a:t>gradients</a:t>
                      </a:r>
                      <a:endParaRPr sz="1100" dirty="0">
                        <a:latin typeface="Arial"/>
                        <a:cs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  <a:p>
                      <a:pPr marL="85725">
                        <a:lnSpc>
                          <a:spcPct val="100000"/>
                        </a:lnSpc>
                      </a:pPr>
                      <a:r>
                        <a:rPr sz="1100" spc="-5" dirty="0">
                          <a:latin typeface="Arial"/>
                          <a:cs typeface="Arial"/>
                        </a:rPr>
                        <a:t>External</a:t>
                      </a:r>
                      <a:r>
                        <a:rPr sz="1100" spc="-8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Resources:</a:t>
                      </a:r>
                    </a:p>
                    <a:p>
                      <a:pPr marL="85725" marR="166370">
                        <a:lnSpc>
                          <a:spcPct val="100000"/>
                        </a:lnSpc>
                      </a:pPr>
                      <a:r>
                        <a:rPr sz="1100" u="sng" spc="-5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3"/>
                        </a:rPr>
                        <a:t>Improving learning in </a:t>
                      </a:r>
                      <a:r>
                        <a:rPr sz="1100" u="sng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3"/>
                        </a:rPr>
                        <a:t>mathematics:</a:t>
                      </a:r>
                      <a:r>
                        <a:rPr sz="1100" u="sng" spc="-65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3"/>
                        </a:rPr>
                        <a:t> </a:t>
                      </a:r>
                      <a:r>
                        <a:rPr sz="1100" u="sng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3"/>
                        </a:rPr>
                        <a:t>mostly  algebra</a:t>
                      </a:r>
                      <a:endParaRPr sz="1100" dirty="0">
                        <a:latin typeface="Arial"/>
                        <a:cs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3"/>
                        </a:spcBef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  <a:p>
                      <a:pPr marL="85725">
                        <a:lnSpc>
                          <a:spcPct val="100000"/>
                        </a:lnSpc>
                      </a:pPr>
                      <a:r>
                        <a:rPr sz="1100" u="sng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4"/>
                        </a:rPr>
                        <a:t>The </a:t>
                      </a:r>
                      <a:r>
                        <a:rPr sz="1100" u="sng" spc="-5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4"/>
                        </a:rPr>
                        <a:t>moving</a:t>
                      </a:r>
                      <a:r>
                        <a:rPr sz="1100" u="sng" spc="-90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4"/>
                        </a:rPr>
                        <a:t> </a:t>
                      </a:r>
                      <a:r>
                        <a:rPr sz="1100" u="sng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4"/>
                        </a:rPr>
                        <a:t>man</a:t>
                      </a:r>
                      <a:endParaRPr sz="11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8F001C">
                        <a:alpha val="3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9992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marR="1905" algn="r">
                        <a:lnSpc>
                          <a:spcPct val="100000"/>
                        </a:lnSpc>
                      </a:pPr>
                      <a:r>
                        <a:rPr sz="1100" spc="10" dirty="0">
                          <a:latin typeface="Arial"/>
                          <a:cs typeface="Arial"/>
                        </a:rPr>
                        <a:t>g9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DDE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7"/>
                        </a:spcBef>
                      </a:pPr>
                      <a:endParaRPr sz="1250">
                        <a:latin typeface="Times New Roman"/>
                        <a:cs typeface="Times New Roman"/>
                      </a:endParaRPr>
                    </a:p>
                    <a:p>
                      <a:pPr marL="116205" marR="94615">
                        <a:lnSpc>
                          <a:spcPct val="100000"/>
                        </a:lnSpc>
                      </a:pPr>
                      <a:r>
                        <a:rPr sz="1100" spc="-5" dirty="0">
                          <a:latin typeface="Arial"/>
                          <a:cs typeface="Arial"/>
                        </a:rPr>
                        <a:t>Be able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to estimate the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gradient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of a 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curve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at a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point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by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drawing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100" spc="-5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tangent  and interpret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it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as a rate of</a:t>
                      </a:r>
                      <a:r>
                        <a:rPr sz="1100" spc="-17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change.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DDE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  <a:p>
                      <a:pPr marL="116839" marR="156845">
                        <a:lnSpc>
                          <a:spcPct val="100000"/>
                        </a:lnSpc>
                        <a:spcBef>
                          <a:spcPts val="880"/>
                        </a:spcBef>
                      </a:pPr>
                      <a:r>
                        <a:rPr sz="1100" dirty="0">
                          <a:latin typeface="Arial"/>
                          <a:cs typeface="Arial"/>
                        </a:rPr>
                        <a:t>Includes e.g. kinematics graphs</a:t>
                      </a:r>
                      <a:r>
                        <a:rPr sz="1100" spc="-17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and 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growth</a:t>
                      </a:r>
                      <a:r>
                        <a:rPr sz="1100" spc="-9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curves.</a:t>
                      </a: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DDE3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B0111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429000" y="145978"/>
            <a:ext cx="2361820" cy="73866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" algn="ctr">
              <a:lnSpc>
                <a:spcPct val="100000"/>
              </a:lnSpc>
            </a:pPr>
            <a:r>
              <a:rPr sz="2400" b="1" dirty="0">
                <a:latin typeface="Arial" panose="020B0604020202020204" pitchFamily="34" charset="0"/>
                <a:cs typeface="Arial" panose="020B0604020202020204" pitchFamily="34" charset="0"/>
              </a:rPr>
              <a:t>RISK</a:t>
            </a:r>
            <a:endParaRPr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00000"/>
              </a:lnSpc>
            </a:pPr>
            <a:r>
              <a:rPr sz="2400" b="1" spc="-5" dirty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sz="2400" b="1" spc="-30" dirty="0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sz="2400" b="1" dirty="0">
                <a:latin typeface="Arial" panose="020B0604020202020204" pitchFamily="34" charset="0"/>
                <a:cs typeface="Arial" panose="020B0604020202020204" pitchFamily="34" charset="0"/>
              </a:rPr>
              <a:t>obabi</a:t>
            </a:r>
            <a:r>
              <a:rPr sz="2400" b="1" spc="-10" dirty="0"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sz="2400" b="1" dirty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z="2400" b="1" spc="-10" dirty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sz="2400" b="1" dirty="0"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endParaRPr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8094461"/>
              </p:ext>
            </p:extLst>
          </p:nvPr>
        </p:nvGraphicFramePr>
        <p:xfrm>
          <a:off x="461962" y="974725"/>
          <a:ext cx="8278812" cy="421131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587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210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1929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8797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endParaRPr sz="24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8F001C"/>
                    </a:solidFill>
                  </a:tcPr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sz="1800" b="1" spc="-10" dirty="0">
                          <a:solidFill>
                            <a:srgbClr val="FFFF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Content</a:t>
                      </a:r>
                      <a:endParaRPr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8F001C"/>
                    </a:solidFill>
                  </a:tcPr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sz="1800" b="1" spc="-10" dirty="0">
                          <a:solidFill>
                            <a:srgbClr val="FFFF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Notes</a:t>
                      </a:r>
                      <a:endParaRPr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8F001C"/>
                    </a:solidFill>
                  </a:tcPr>
                </a:tc>
                <a:tc>
                  <a:txBody>
                    <a:bodyPr/>
                    <a:lstStyle/>
                    <a:p>
                      <a:pPr marL="85725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sz="1800" b="1" spc="-10" dirty="0">
                          <a:solidFill>
                            <a:srgbClr val="FFFF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Resources</a:t>
                      </a:r>
                      <a:endParaRPr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8F001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071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8"/>
                        </a:spcBef>
                      </a:pPr>
                      <a:endParaRPr sz="950" dirty="0">
                        <a:latin typeface="Times New Roman"/>
                        <a:cs typeface="Times New Roman"/>
                      </a:endParaRPr>
                    </a:p>
                    <a:p>
                      <a:pPr marR="3810" algn="r">
                        <a:lnSpc>
                          <a:spcPct val="100000"/>
                        </a:lnSpc>
                      </a:pPr>
                      <a:r>
                        <a:rPr sz="1100" spc="-5" dirty="0">
                          <a:latin typeface="Arial"/>
                          <a:cs typeface="Arial"/>
                        </a:rPr>
                        <a:t>u1</a:t>
                      </a:r>
                      <a:endParaRPr sz="11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8F001C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16205">
                        <a:lnSpc>
                          <a:spcPts val="1140"/>
                        </a:lnSpc>
                      </a:pPr>
                      <a:r>
                        <a:rPr sz="1100" spc="-5" dirty="0">
                          <a:latin typeface="Arial"/>
                          <a:cs typeface="Arial"/>
                        </a:rPr>
                        <a:t>Be able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to identify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relevant</a:t>
                      </a:r>
                      <a:r>
                        <a:rPr sz="1100" spc="-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equally</a:t>
                      </a:r>
                      <a:endParaRPr sz="1100" dirty="0">
                        <a:latin typeface="Arial"/>
                        <a:cs typeface="Arial"/>
                      </a:endParaRPr>
                    </a:p>
                    <a:p>
                      <a:pPr marL="116205" marR="534035">
                        <a:lnSpc>
                          <a:spcPct val="100000"/>
                        </a:lnSpc>
                      </a:pPr>
                      <a:r>
                        <a:rPr sz="1100" spc="-5" dirty="0">
                          <a:latin typeface="Arial"/>
                          <a:cs typeface="Arial"/>
                        </a:rPr>
                        <a:t>likely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outcomes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in</a:t>
                      </a:r>
                      <a:r>
                        <a:rPr sz="1100" spc="-8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appropriate 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contexts.</a:t>
                      </a:r>
                      <a:endParaRPr sz="1100" dirty="0">
                        <a:latin typeface="Arial"/>
                        <a:cs typeface="Arial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8F001C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16839" marR="436245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sz="1100" dirty="0">
                          <a:latin typeface="Arial"/>
                          <a:cs typeface="Arial"/>
                        </a:rPr>
                        <a:t>Includes understanding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when 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outcomes are not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equally</a:t>
                      </a:r>
                      <a:r>
                        <a:rPr sz="1100" spc="-114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likely.</a:t>
                      </a:r>
                      <a:endParaRPr sz="1100" dirty="0">
                        <a:latin typeface="Arial"/>
                        <a:cs typeface="Arial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8F001C">
                        <a:alpha val="30000"/>
                      </a:srgbClr>
                    </a:solidFill>
                  </a:tcPr>
                </a:tc>
                <a:tc rowSpan="6">
                  <a:txBody>
                    <a:bodyPr/>
                    <a:lstStyle/>
                    <a:p>
                      <a:pPr marL="85725" marR="1268730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100" dirty="0">
                          <a:latin typeface="Arial"/>
                          <a:cs typeface="Arial"/>
                        </a:rPr>
                        <a:t>Integral Resources - 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OCR (MEI) Level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3</a:t>
                      </a:r>
                      <a:r>
                        <a:rPr sz="1100" spc="-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IQR:</a:t>
                      </a:r>
                      <a:endParaRPr sz="1100" dirty="0">
                        <a:latin typeface="Arial"/>
                        <a:cs typeface="Arial"/>
                      </a:endParaRPr>
                    </a:p>
                    <a:p>
                      <a:pPr marL="85725" marR="396875">
                        <a:lnSpc>
                          <a:spcPct val="100000"/>
                        </a:lnSpc>
                      </a:pPr>
                      <a:r>
                        <a:rPr sz="1100" u="sng" spc="-5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2"/>
                        </a:rPr>
                        <a:t>Probability </a:t>
                      </a:r>
                      <a:r>
                        <a:rPr sz="1100" u="sng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2"/>
                        </a:rPr>
                        <a:t>and </a:t>
                      </a:r>
                      <a:r>
                        <a:rPr sz="1100" u="sng" spc="-5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2"/>
                        </a:rPr>
                        <a:t>risk </a:t>
                      </a:r>
                      <a:r>
                        <a:rPr sz="1100" u="sng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2"/>
                        </a:rPr>
                        <a:t>2: </a:t>
                      </a:r>
                      <a:r>
                        <a:rPr sz="1100" u="sng" spc="-5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2"/>
                        </a:rPr>
                        <a:t>Probability  Probability </a:t>
                      </a:r>
                      <a:r>
                        <a:rPr sz="1100" u="sng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2"/>
                        </a:rPr>
                        <a:t>and </a:t>
                      </a:r>
                      <a:r>
                        <a:rPr sz="1100" u="sng" spc="-5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2"/>
                        </a:rPr>
                        <a:t>risk </a:t>
                      </a:r>
                      <a:r>
                        <a:rPr sz="1100" u="sng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2"/>
                        </a:rPr>
                        <a:t>3: </a:t>
                      </a:r>
                      <a:r>
                        <a:rPr sz="1100" u="sng" spc="-5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2"/>
                        </a:rPr>
                        <a:t>Probability</a:t>
                      </a:r>
                      <a:r>
                        <a:rPr sz="1100" u="sng" spc="-45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2"/>
                        </a:rPr>
                        <a:t> </a:t>
                      </a:r>
                      <a:r>
                        <a:rPr sz="1100" u="sng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2"/>
                        </a:rPr>
                        <a:t>trees</a:t>
                      </a:r>
                      <a:endParaRPr sz="1100" dirty="0">
                        <a:latin typeface="Arial"/>
                        <a:cs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  <a:p>
                      <a:pPr marL="85725" marR="1285240">
                        <a:lnSpc>
                          <a:spcPct val="100000"/>
                        </a:lnSpc>
                      </a:pPr>
                      <a:r>
                        <a:rPr sz="1100" spc="-5" dirty="0">
                          <a:latin typeface="Arial"/>
                          <a:cs typeface="Arial"/>
                        </a:rPr>
                        <a:t>External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Resources:  </a:t>
                      </a:r>
                      <a:r>
                        <a:rPr sz="1100" u="sng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3"/>
                        </a:rPr>
                        <a:t>Gerd</a:t>
                      </a:r>
                      <a:r>
                        <a:rPr sz="1100" u="sng" dirty="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100" u="sng" spc="-5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3"/>
                        </a:rPr>
                        <a:t>Gigerenzer</a:t>
                      </a:r>
                      <a:r>
                        <a:rPr sz="1100" u="sng" spc="-5" dirty="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100" u="sng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3"/>
                        </a:rPr>
                        <a:t>on</a:t>
                      </a:r>
                      <a:r>
                        <a:rPr sz="1100" u="sng" spc="-85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3"/>
                        </a:rPr>
                        <a:t> </a:t>
                      </a:r>
                      <a:r>
                        <a:rPr sz="1100" u="sng" spc="-5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3"/>
                        </a:rPr>
                        <a:t>risk</a:t>
                      </a:r>
                      <a:endParaRPr sz="1100" dirty="0">
                        <a:latin typeface="Arial"/>
                        <a:cs typeface="Arial"/>
                      </a:endParaRPr>
                    </a:p>
                    <a:p>
                      <a:pPr marL="85725" marR="1116965">
                        <a:lnSpc>
                          <a:spcPct val="200000"/>
                        </a:lnSpc>
                      </a:pPr>
                      <a:r>
                        <a:rPr sz="1100" u="sng" spc="-5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4"/>
                        </a:rPr>
                        <a:t>Screening </a:t>
                      </a:r>
                      <a:r>
                        <a:rPr sz="1100" u="sng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4"/>
                        </a:rPr>
                        <a:t>tests from  Understanding</a:t>
                      </a:r>
                      <a:r>
                        <a:rPr sz="1100" u="sng" spc="-65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4"/>
                        </a:rPr>
                        <a:t> </a:t>
                      </a:r>
                      <a:r>
                        <a:rPr sz="1100" u="sng" spc="-5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4"/>
                        </a:rPr>
                        <a:t>Uncertainty</a:t>
                      </a:r>
                      <a:endParaRPr sz="11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8F001C">
                        <a:alpha val="3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1264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450">
                        <a:latin typeface="Times New Roman"/>
                        <a:cs typeface="Times New Roman"/>
                      </a:endParaRPr>
                    </a:p>
                    <a:p>
                      <a:pPr marR="3810" algn="r">
                        <a:lnSpc>
                          <a:spcPct val="100000"/>
                        </a:lnSpc>
                      </a:pPr>
                      <a:r>
                        <a:rPr sz="1100" spc="-5" dirty="0">
                          <a:latin typeface="Arial"/>
                          <a:cs typeface="Arial"/>
                        </a:rPr>
                        <a:t>u2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DDE3"/>
                    </a:solidFill>
                  </a:tcPr>
                </a:tc>
                <a:tc>
                  <a:txBody>
                    <a:bodyPr/>
                    <a:lstStyle/>
                    <a:p>
                      <a:pPr marL="116205" marR="58419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sz="1100" spc="-5" dirty="0">
                          <a:latin typeface="Arial"/>
                          <a:cs typeface="Arial"/>
                        </a:rPr>
                        <a:t>Be able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to count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equally likely 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outcomes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in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appropriate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contexts</a:t>
                      </a:r>
                      <a:r>
                        <a:rPr sz="1100" spc="-114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and  hence estimate a</a:t>
                      </a:r>
                      <a:r>
                        <a:rPr sz="1100" spc="-10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probability.</a:t>
                      </a:r>
                      <a:endParaRPr sz="1100" dirty="0">
                        <a:latin typeface="Arial"/>
                        <a:cs typeface="Arial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DDE3"/>
                    </a:solidFill>
                  </a:tcPr>
                </a:tc>
                <a:tc>
                  <a:txBody>
                    <a:bodyPr/>
                    <a:lstStyle/>
                    <a:p>
                      <a:pPr marL="116839" marR="39370">
                        <a:lnSpc>
                          <a:spcPct val="100000"/>
                        </a:lnSpc>
                      </a:pPr>
                      <a:r>
                        <a:rPr sz="1100" dirty="0">
                          <a:latin typeface="Arial"/>
                          <a:cs typeface="Arial"/>
                        </a:rPr>
                        <a:t>Includes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listing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and use of tree  diagrams to find number of</a:t>
                      </a:r>
                      <a:r>
                        <a:rPr sz="1100" spc="-17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outcomes.</a:t>
                      </a:r>
                    </a:p>
                  </a:txBody>
                  <a:tcPr marL="0" marR="0" marT="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DDE3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B0111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837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4"/>
                        </a:spcBef>
                      </a:pPr>
                      <a:endParaRPr sz="950" dirty="0">
                        <a:latin typeface="Times New Roman"/>
                        <a:cs typeface="Times New Roman"/>
                      </a:endParaRPr>
                    </a:p>
                    <a:p>
                      <a:pPr marR="3810" algn="r">
                        <a:lnSpc>
                          <a:spcPct val="100000"/>
                        </a:lnSpc>
                      </a:pPr>
                      <a:r>
                        <a:rPr sz="1100" spc="-5" dirty="0">
                          <a:latin typeface="Arial"/>
                          <a:cs typeface="Arial"/>
                        </a:rPr>
                        <a:t>u3</a:t>
                      </a:r>
                      <a:endParaRPr sz="11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8F001C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16205" marR="193675">
                        <a:lnSpc>
                          <a:spcPct val="100000"/>
                        </a:lnSpc>
                        <a:spcBef>
                          <a:spcPts val="445"/>
                        </a:spcBef>
                      </a:pPr>
                      <a:r>
                        <a:rPr sz="1100" spc="-5" dirty="0">
                          <a:latin typeface="Arial"/>
                          <a:cs typeface="Arial"/>
                        </a:rPr>
                        <a:t>Be able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to estimate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probability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from  long-run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relative</a:t>
                      </a:r>
                      <a:r>
                        <a:rPr sz="1100" spc="-8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frequency.</a:t>
                      </a:r>
                    </a:p>
                  </a:txBody>
                  <a:tcPr marL="0" marR="0" marT="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8F001C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sz="1100" dirty="0">
                        <a:latin typeface="Arial"/>
                        <a:cs typeface="Arial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8F001C">
                        <a:alpha val="30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B0111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1264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"/>
                        </a:spcBef>
                      </a:pPr>
                      <a:endParaRPr sz="1450">
                        <a:latin typeface="Times New Roman"/>
                        <a:cs typeface="Times New Roman"/>
                      </a:endParaRPr>
                    </a:p>
                    <a:p>
                      <a:pPr marR="3810" algn="r">
                        <a:lnSpc>
                          <a:spcPct val="100000"/>
                        </a:lnSpc>
                      </a:pPr>
                      <a:r>
                        <a:rPr sz="1100" spc="-5" dirty="0">
                          <a:latin typeface="Arial"/>
                          <a:cs typeface="Arial"/>
                        </a:rPr>
                        <a:t>u4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DDE3"/>
                    </a:solidFill>
                  </a:tcPr>
                </a:tc>
                <a:tc>
                  <a:txBody>
                    <a:bodyPr/>
                    <a:lstStyle/>
                    <a:p>
                      <a:pPr marL="116205" marR="64135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sz="1100" spc="-5" dirty="0">
                          <a:latin typeface="Arial"/>
                          <a:cs typeface="Arial"/>
                        </a:rPr>
                        <a:t>Be able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to interpret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two-way tables 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and use them to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calculate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or</a:t>
                      </a:r>
                      <a:r>
                        <a:rPr sz="1100" spc="-1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estimate 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probability.</a:t>
                      </a:r>
                      <a:endParaRPr sz="1100" dirty="0">
                        <a:latin typeface="Arial"/>
                        <a:cs typeface="Arial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DDE3"/>
                    </a:solidFill>
                  </a:tcPr>
                </a:tc>
                <a:tc>
                  <a:txBody>
                    <a:bodyPr/>
                    <a:lstStyle/>
                    <a:p>
                      <a:endParaRPr sz="1100" dirty="0">
                        <a:latin typeface="Arial"/>
                        <a:cs typeface="Arial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DDE3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B0111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5565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  <a:p>
                      <a:pPr marR="3810" algn="r">
                        <a:lnSpc>
                          <a:spcPct val="100000"/>
                        </a:lnSpc>
                        <a:spcBef>
                          <a:spcPts val="975"/>
                        </a:spcBef>
                      </a:pPr>
                      <a:r>
                        <a:rPr sz="1100" spc="-5" dirty="0">
                          <a:latin typeface="Arial"/>
                          <a:cs typeface="Arial"/>
                        </a:rPr>
                        <a:t>u5</a:t>
                      </a:r>
                      <a:endParaRPr sz="11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8F001C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16205" marR="86995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1100" dirty="0">
                          <a:latin typeface="Arial"/>
                          <a:cs typeface="Arial"/>
                        </a:rPr>
                        <a:t>Understand the difference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between  dependent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and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independent events 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and be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able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to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calculate probability in  simple</a:t>
                      </a:r>
                      <a:r>
                        <a:rPr sz="1100" spc="-7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cases.</a:t>
                      </a:r>
                    </a:p>
                  </a:txBody>
                  <a:tcPr marL="0" marR="0" marT="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8F001C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7"/>
                        </a:spcBef>
                      </a:pPr>
                      <a:endParaRPr sz="1350" dirty="0">
                        <a:latin typeface="Times New Roman"/>
                        <a:cs typeface="Times New Roman"/>
                      </a:endParaRPr>
                    </a:p>
                    <a:p>
                      <a:pPr marL="116839">
                        <a:lnSpc>
                          <a:spcPct val="100000"/>
                        </a:lnSpc>
                      </a:pPr>
                      <a:r>
                        <a:rPr sz="1100" spc="-5" dirty="0">
                          <a:latin typeface="Arial"/>
                          <a:cs typeface="Arial"/>
                        </a:rPr>
                        <a:t>Contexts include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games of</a:t>
                      </a:r>
                      <a:r>
                        <a:rPr sz="1100" spc="-8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chance</a:t>
                      </a:r>
                    </a:p>
                    <a:p>
                      <a:pPr marL="116839">
                        <a:lnSpc>
                          <a:spcPct val="100000"/>
                        </a:lnSpc>
                      </a:pPr>
                      <a:r>
                        <a:rPr sz="1100" dirty="0">
                          <a:latin typeface="Arial"/>
                          <a:cs typeface="Arial"/>
                        </a:rPr>
                        <a:t>and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risk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of suffering from</a:t>
                      </a:r>
                      <a:r>
                        <a:rPr sz="1100" spc="-17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diseases.</a:t>
                      </a:r>
                    </a:p>
                  </a:txBody>
                  <a:tcPr marL="0" marR="0" marT="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8F001C">
                        <a:alpha val="30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B0111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5552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R="3810" algn="r">
                        <a:lnSpc>
                          <a:spcPct val="100000"/>
                        </a:lnSpc>
                        <a:spcBef>
                          <a:spcPts val="975"/>
                        </a:spcBef>
                      </a:pPr>
                      <a:r>
                        <a:rPr sz="1100" spc="-5" dirty="0">
                          <a:latin typeface="Arial"/>
                          <a:cs typeface="Arial"/>
                        </a:rPr>
                        <a:t>u6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DDE3"/>
                    </a:solidFill>
                  </a:tcPr>
                </a:tc>
                <a:tc>
                  <a:txBody>
                    <a:bodyPr/>
                    <a:lstStyle/>
                    <a:p>
                      <a:pPr marL="116205" marR="196215"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r>
                        <a:rPr sz="1100" spc="-5" dirty="0">
                          <a:latin typeface="Arial"/>
                          <a:cs typeface="Arial"/>
                        </a:rPr>
                        <a:t>Be able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to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work </a:t>
                      </a:r>
                      <a:r>
                        <a:rPr sz="1100" spc="-10" dirty="0">
                          <a:latin typeface="Arial"/>
                          <a:cs typeface="Arial"/>
                        </a:rPr>
                        <a:t>with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a tree diagram 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when calculating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or estimating a 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probability, including conditional  probability.</a:t>
                      </a:r>
                      <a:endParaRPr sz="1100" dirty="0">
                        <a:latin typeface="Arial"/>
                        <a:cs typeface="Arial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DDE3"/>
                    </a:solidFill>
                  </a:tcPr>
                </a:tc>
                <a:tc>
                  <a:txBody>
                    <a:bodyPr/>
                    <a:lstStyle/>
                    <a:p>
                      <a:pPr marL="116839" marR="178435">
                        <a:lnSpc>
                          <a:spcPct val="100000"/>
                        </a:lnSpc>
                        <a:spcBef>
                          <a:spcPts val="919"/>
                        </a:spcBef>
                      </a:pPr>
                      <a:r>
                        <a:rPr sz="1100" dirty="0">
                          <a:latin typeface="Arial"/>
                          <a:cs typeface="Arial"/>
                        </a:rPr>
                        <a:t>Learners can choose to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work </a:t>
                      </a:r>
                      <a:r>
                        <a:rPr sz="1100" spc="-10" dirty="0">
                          <a:latin typeface="Arial"/>
                          <a:cs typeface="Arial"/>
                        </a:rPr>
                        <a:t>with 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either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frequencies or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probabilities in 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tree</a:t>
                      </a:r>
                      <a:r>
                        <a:rPr sz="1100" spc="-1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diagrams.</a:t>
                      </a:r>
                    </a:p>
                  </a:txBody>
                  <a:tcPr marL="0" marR="0" marT="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DDE3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B0111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810000" y="134365"/>
            <a:ext cx="1828800" cy="7594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ctr">
              <a:lnSpc>
                <a:spcPct val="100000"/>
              </a:lnSpc>
            </a:pPr>
            <a:r>
              <a:rPr sz="2400" b="1" dirty="0">
                <a:latin typeface="Arial" panose="020B0604020202020204" pitchFamily="34" charset="0"/>
                <a:cs typeface="Arial" panose="020B0604020202020204" pitchFamily="34" charset="0"/>
              </a:rPr>
              <a:t>RISK</a:t>
            </a:r>
            <a:endParaRPr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6830" algn="ctr">
              <a:lnSpc>
                <a:spcPct val="100000"/>
              </a:lnSpc>
            </a:pPr>
            <a:r>
              <a:rPr sz="2400" b="1" dirty="0">
                <a:latin typeface="Arial" panose="020B0604020202020204" pitchFamily="34" charset="0"/>
                <a:cs typeface="Arial" panose="020B0604020202020204" pitchFamily="34" charset="0"/>
              </a:rPr>
              <a:t>Risk</a:t>
            </a:r>
            <a:endParaRPr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9428939"/>
              </p:ext>
            </p:extLst>
          </p:nvPr>
        </p:nvGraphicFramePr>
        <p:xfrm>
          <a:off x="461962" y="974725"/>
          <a:ext cx="8278812" cy="230187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587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210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1929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8797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65887">
                <a:tc>
                  <a:txBody>
                    <a:bodyPr/>
                    <a:lstStyle/>
                    <a:p>
                      <a:endParaRPr sz="24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8F001C"/>
                    </a:solidFill>
                  </a:tcPr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sz="1800" b="1" spc="-10" dirty="0">
                          <a:solidFill>
                            <a:srgbClr val="FFFF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Content</a:t>
                      </a:r>
                      <a:endParaRPr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8F001C"/>
                    </a:solidFill>
                  </a:tcPr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sz="1800" b="1" spc="-5" dirty="0">
                          <a:solidFill>
                            <a:srgbClr val="FFFF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Notes</a:t>
                      </a:r>
                      <a:endParaRPr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8F001C"/>
                    </a:solidFill>
                  </a:tcPr>
                </a:tc>
                <a:tc>
                  <a:txBody>
                    <a:bodyPr/>
                    <a:lstStyle/>
                    <a:p>
                      <a:pPr marL="85725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sz="1800" b="1" spc="-10" dirty="0">
                          <a:solidFill>
                            <a:srgbClr val="FFFF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Resources</a:t>
                      </a:r>
                      <a:endParaRPr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8F001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7975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  <a:p>
                      <a:pPr marR="3810" algn="r">
                        <a:lnSpc>
                          <a:spcPct val="100000"/>
                        </a:lnSpc>
                        <a:spcBef>
                          <a:spcPts val="880"/>
                        </a:spcBef>
                      </a:pPr>
                      <a:r>
                        <a:rPr sz="1100" spc="-5" dirty="0">
                          <a:latin typeface="Arial"/>
                          <a:cs typeface="Arial"/>
                        </a:rPr>
                        <a:t>u7</a:t>
                      </a:r>
                      <a:endParaRPr sz="11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8F001C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  <a:p>
                      <a:pPr marL="116205" marR="57150">
                        <a:lnSpc>
                          <a:spcPct val="100000"/>
                        </a:lnSpc>
                        <a:spcBef>
                          <a:spcPts val="825"/>
                        </a:spcBef>
                      </a:pPr>
                      <a:r>
                        <a:rPr sz="1100" dirty="0">
                          <a:latin typeface="Arial"/>
                          <a:cs typeface="Arial"/>
                        </a:rPr>
                        <a:t>Understand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risk given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as a</a:t>
                      </a:r>
                      <a:r>
                        <a:rPr sz="1100" spc="-7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probability 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or as 1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in </a:t>
                      </a:r>
                      <a:r>
                        <a:rPr sz="1100" i="1" dirty="0">
                          <a:latin typeface="Arial"/>
                          <a:cs typeface="Arial"/>
                        </a:rPr>
                        <a:t>n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or as a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description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such  as “once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in </a:t>
                      </a:r>
                      <a:r>
                        <a:rPr sz="1100" i="1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1100" i="1" spc="-9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years”.</a:t>
                      </a:r>
                      <a:endParaRPr sz="11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8F001C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250" dirty="0">
                        <a:latin typeface="Times New Roman"/>
                        <a:cs typeface="Times New Roman"/>
                      </a:endParaRPr>
                    </a:p>
                    <a:p>
                      <a:pPr marL="116839" marR="424815">
                        <a:lnSpc>
                          <a:spcPct val="100000"/>
                        </a:lnSpc>
                      </a:pPr>
                      <a:r>
                        <a:rPr sz="1100" dirty="0">
                          <a:latin typeface="Arial"/>
                          <a:cs typeface="Arial"/>
                        </a:rPr>
                        <a:t>Includes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moving between</a:t>
                      </a:r>
                      <a:r>
                        <a:rPr sz="1100" spc="-7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these  forms.</a:t>
                      </a: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8F001C">
                        <a:alpha val="30000"/>
                      </a:srgb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85725" marR="1268730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100" dirty="0">
                          <a:latin typeface="Arial"/>
                          <a:cs typeface="Arial"/>
                        </a:rPr>
                        <a:t>Integral Resources - 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OCR (MEI) Level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3</a:t>
                      </a:r>
                      <a:r>
                        <a:rPr sz="1100" spc="-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IQR:</a:t>
                      </a:r>
                      <a:endParaRPr sz="1100" dirty="0">
                        <a:latin typeface="Arial"/>
                        <a:cs typeface="Arial"/>
                      </a:endParaRPr>
                    </a:p>
                    <a:p>
                      <a:pPr marL="85725">
                        <a:lnSpc>
                          <a:spcPct val="100000"/>
                        </a:lnSpc>
                      </a:pPr>
                      <a:r>
                        <a:rPr sz="1100" u="sng" spc="-5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2"/>
                        </a:rPr>
                        <a:t>Probability </a:t>
                      </a:r>
                      <a:r>
                        <a:rPr sz="1100" u="sng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2"/>
                        </a:rPr>
                        <a:t>and </a:t>
                      </a:r>
                      <a:r>
                        <a:rPr sz="1100" u="sng" spc="-5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2"/>
                        </a:rPr>
                        <a:t>risk </a:t>
                      </a:r>
                      <a:r>
                        <a:rPr sz="1100" u="sng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2"/>
                        </a:rPr>
                        <a:t>1:</a:t>
                      </a:r>
                      <a:r>
                        <a:rPr sz="1100" u="sng" spc="-70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2"/>
                        </a:rPr>
                        <a:t> </a:t>
                      </a:r>
                      <a:r>
                        <a:rPr sz="1100" u="sng" spc="-5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2"/>
                        </a:rPr>
                        <a:t>Risk</a:t>
                      </a:r>
                      <a:endParaRPr sz="1100" dirty="0">
                        <a:latin typeface="Arial"/>
                        <a:cs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7"/>
                        </a:spcBef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  <a:p>
                      <a:pPr marL="85725" marR="1135380">
                        <a:lnSpc>
                          <a:spcPct val="100000"/>
                        </a:lnSpc>
                      </a:pPr>
                      <a:r>
                        <a:rPr sz="1100" spc="-5" dirty="0">
                          <a:latin typeface="Arial"/>
                          <a:cs typeface="Arial"/>
                        </a:rPr>
                        <a:t>External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Resources:  </a:t>
                      </a:r>
                      <a:r>
                        <a:rPr sz="1100" u="sng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3"/>
                        </a:rPr>
                        <a:t>2845 </a:t>
                      </a:r>
                      <a:r>
                        <a:rPr sz="1100" u="sng" spc="-10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3"/>
                        </a:rPr>
                        <a:t>ways </a:t>
                      </a:r>
                      <a:r>
                        <a:rPr sz="1100" u="sng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3"/>
                        </a:rPr>
                        <a:t>of </a:t>
                      </a:r>
                      <a:r>
                        <a:rPr sz="1100" u="sng" spc="-5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3"/>
                        </a:rPr>
                        <a:t>spinning</a:t>
                      </a:r>
                      <a:r>
                        <a:rPr sz="1100" u="sng" spc="-30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3"/>
                        </a:rPr>
                        <a:t> </a:t>
                      </a:r>
                      <a:r>
                        <a:rPr sz="1100" u="sng" spc="-5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3"/>
                        </a:rPr>
                        <a:t>risk</a:t>
                      </a:r>
                      <a:endParaRPr sz="1100" dirty="0">
                        <a:latin typeface="Arial"/>
                        <a:cs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  <a:p>
                      <a:pPr marL="85725" marR="394970">
                        <a:lnSpc>
                          <a:spcPct val="100000"/>
                        </a:lnSpc>
                      </a:pPr>
                      <a:r>
                        <a:rPr sz="1100" u="sng" spc="-5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4"/>
                        </a:rPr>
                        <a:t>Paling perspective </a:t>
                      </a:r>
                      <a:r>
                        <a:rPr sz="1100" u="sng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4"/>
                        </a:rPr>
                        <a:t>scale: a logarithmic  </a:t>
                      </a:r>
                      <a:r>
                        <a:rPr sz="1100" u="sng" spc="-5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4"/>
                        </a:rPr>
                        <a:t>scale </a:t>
                      </a:r>
                      <a:r>
                        <a:rPr sz="1100" u="sng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4"/>
                        </a:rPr>
                        <a:t>for</a:t>
                      </a:r>
                      <a:r>
                        <a:rPr sz="1100" u="sng" spc="-80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4"/>
                        </a:rPr>
                        <a:t> </a:t>
                      </a:r>
                      <a:r>
                        <a:rPr sz="1100" u="sng" spc="-5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4"/>
                        </a:rPr>
                        <a:t>risk</a:t>
                      </a:r>
                      <a:endParaRPr sz="1100" dirty="0">
                        <a:latin typeface="Arial"/>
                        <a:cs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  <a:p>
                      <a:pPr marL="85725">
                        <a:lnSpc>
                          <a:spcPct val="100000"/>
                        </a:lnSpc>
                      </a:pPr>
                      <a:r>
                        <a:rPr sz="1100" u="sng" spc="-5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5"/>
                        </a:rPr>
                        <a:t>How </a:t>
                      </a:r>
                      <a:r>
                        <a:rPr sz="1100" u="sng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5"/>
                        </a:rPr>
                        <a:t>risky </a:t>
                      </a:r>
                      <a:r>
                        <a:rPr sz="1100" u="sng" spc="-5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5"/>
                        </a:rPr>
                        <a:t>is</a:t>
                      </a:r>
                      <a:r>
                        <a:rPr sz="1100" u="sng" spc="-65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5"/>
                        </a:rPr>
                        <a:t> </a:t>
                      </a:r>
                      <a:r>
                        <a:rPr sz="1100" u="sng" spc="-5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5"/>
                        </a:rPr>
                        <a:t>life?</a:t>
                      </a:r>
                      <a:endParaRPr sz="11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8F001C">
                        <a:alpha val="3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5623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R="3810" algn="r">
                        <a:lnSpc>
                          <a:spcPct val="100000"/>
                        </a:lnSpc>
                      </a:pPr>
                      <a:r>
                        <a:rPr sz="1100" spc="-5" dirty="0">
                          <a:latin typeface="Arial"/>
                          <a:cs typeface="Arial"/>
                        </a:rPr>
                        <a:t>u8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DDE3"/>
                    </a:solidFill>
                  </a:tcPr>
                </a:tc>
                <a:tc>
                  <a:txBody>
                    <a:bodyPr/>
                    <a:lstStyle/>
                    <a:p>
                      <a:pPr marL="116205" marR="9525">
                        <a:lnSpc>
                          <a:spcPct val="100000"/>
                        </a:lnSpc>
                        <a:spcBef>
                          <a:spcPts val="650"/>
                        </a:spcBef>
                      </a:pPr>
                      <a:r>
                        <a:rPr sz="1100" spc="-5" dirty="0">
                          <a:latin typeface="Arial"/>
                          <a:cs typeface="Arial"/>
                        </a:rPr>
                        <a:t>Be able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to interpret a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risk</a:t>
                      </a:r>
                      <a:r>
                        <a:rPr sz="1100" spc="-10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assessment,  understanding that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it involves 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measures of both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likelihood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and 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impact.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DDE3"/>
                    </a:solidFill>
                  </a:tcPr>
                </a:tc>
                <a:tc>
                  <a:txBody>
                    <a:bodyPr/>
                    <a:lstStyle/>
                    <a:p>
                      <a:endParaRPr sz="11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DDE3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B0111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90501" y="2286000"/>
            <a:ext cx="8762999" cy="110799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ct val="100000"/>
              </a:lnSpc>
            </a:pPr>
            <a:r>
              <a:rPr sz="3600" b="1" spc="-10" dirty="0">
                <a:solidFill>
                  <a:srgbClr val="8F001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Component </a:t>
            </a:r>
            <a:r>
              <a:rPr sz="3600" b="1" spc="-5" dirty="0">
                <a:solidFill>
                  <a:srgbClr val="8F001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02 – </a:t>
            </a:r>
            <a:r>
              <a:rPr sz="3600" b="1" spc="-20" dirty="0">
                <a:solidFill>
                  <a:srgbClr val="8F001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Statistical</a:t>
            </a:r>
            <a:r>
              <a:rPr sz="3600" b="1" spc="-65" dirty="0">
                <a:solidFill>
                  <a:srgbClr val="8F001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3600" b="1" spc="-15" dirty="0">
                <a:solidFill>
                  <a:srgbClr val="8F001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Problem</a:t>
            </a:r>
            <a:endParaRPr sz="3600" b="1" dirty="0">
              <a:solidFill>
                <a:srgbClr val="8F001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905" algn="ctr">
              <a:lnSpc>
                <a:spcPct val="100000"/>
              </a:lnSpc>
            </a:pPr>
            <a:r>
              <a:rPr sz="3600" b="1" spc="-5" dirty="0">
                <a:solidFill>
                  <a:srgbClr val="8F001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Solving</a:t>
            </a:r>
            <a:r>
              <a:rPr lang="en-GB" sz="3600" b="1" spc="-5" dirty="0">
                <a:solidFill>
                  <a:srgbClr val="8F001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</a:t>
            </a:r>
            <a:r>
              <a:rPr sz="3600" b="1" spc="-50" dirty="0">
                <a:solidFill>
                  <a:srgbClr val="8F001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3600" b="1" spc="-15" dirty="0">
                <a:solidFill>
                  <a:srgbClr val="8F001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endParaRPr sz="3600" b="1" dirty="0">
              <a:solidFill>
                <a:srgbClr val="8F001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81000" y="134365"/>
            <a:ext cx="8382000" cy="73866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635" algn="ctr">
              <a:lnSpc>
                <a:spcPct val="100000"/>
              </a:lnSpc>
            </a:pPr>
            <a:r>
              <a:rPr sz="2400" b="1" spc="-10" dirty="0">
                <a:latin typeface="Arial" panose="020B0604020202020204" pitchFamily="34" charset="0"/>
                <a:cs typeface="Arial" panose="020B0604020202020204" pitchFamily="34" charset="0"/>
              </a:rPr>
              <a:t>PROBLEM</a:t>
            </a:r>
            <a:r>
              <a:rPr sz="2400" b="1" spc="-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b="1" spc="-35" dirty="0">
                <a:latin typeface="Arial" panose="020B0604020202020204" pitchFamily="34" charset="0"/>
                <a:cs typeface="Arial" panose="020B0604020202020204" pitchFamily="34" charset="0"/>
              </a:rPr>
              <a:t>ANALYSIS</a:t>
            </a:r>
            <a:endParaRPr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00000"/>
              </a:lnSpc>
            </a:pPr>
            <a:r>
              <a:rPr sz="2400" b="1" spc="-15" dirty="0">
                <a:latin typeface="Arial" panose="020B0604020202020204" pitchFamily="34" charset="0"/>
                <a:cs typeface="Arial" panose="020B0604020202020204" pitchFamily="34" charset="0"/>
              </a:rPr>
              <a:t>Strategies for </a:t>
            </a:r>
            <a:r>
              <a:rPr sz="2400" b="1" spc="-5" dirty="0">
                <a:latin typeface="Arial" panose="020B0604020202020204" pitchFamily="34" charset="0"/>
                <a:cs typeface="Arial" panose="020B0604020202020204" pitchFamily="34" charset="0"/>
              </a:rPr>
              <a:t>problem </a:t>
            </a:r>
            <a:r>
              <a:rPr sz="2400" b="1" dirty="0">
                <a:latin typeface="Arial" panose="020B0604020202020204" pitchFamily="34" charset="0"/>
                <a:cs typeface="Arial" panose="020B0604020202020204" pitchFamily="34" charset="0"/>
              </a:rPr>
              <a:t>solving; Selecting a model;</a:t>
            </a:r>
            <a:r>
              <a:rPr sz="2400" b="1" spc="-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b="1" spc="-5" dirty="0">
                <a:latin typeface="Arial" panose="020B0604020202020204" pitchFamily="34" charset="0"/>
                <a:cs typeface="Arial" panose="020B0604020202020204" pitchFamily="34" charset="0"/>
              </a:rPr>
              <a:t>Inputs</a:t>
            </a:r>
            <a:endParaRPr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9509519"/>
              </p:ext>
            </p:extLst>
          </p:nvPr>
        </p:nvGraphicFramePr>
        <p:xfrm>
          <a:off x="457200" y="974725"/>
          <a:ext cx="8283574" cy="480123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635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1999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2006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87997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endParaRPr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8F001C"/>
                    </a:solidFill>
                  </a:tcPr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sz="1800" b="1" spc="-10" dirty="0">
                          <a:solidFill>
                            <a:srgbClr val="FFFF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Content</a:t>
                      </a:r>
                      <a:endParaRPr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8F001C"/>
                    </a:solidFill>
                  </a:tcPr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sz="1800" b="1" spc="-10" dirty="0">
                          <a:solidFill>
                            <a:srgbClr val="FFFF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Notes</a:t>
                      </a:r>
                      <a:endParaRPr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8F001C"/>
                    </a:solidFill>
                  </a:tcPr>
                </a:tc>
                <a:tc>
                  <a:txBody>
                    <a:bodyPr/>
                    <a:lstStyle/>
                    <a:p>
                      <a:pPr marL="85725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sz="1800" b="1" spc="-10" dirty="0">
                          <a:solidFill>
                            <a:srgbClr val="FFFF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Resources</a:t>
                      </a:r>
                      <a:endParaRPr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8F001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071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8"/>
                        </a:spcBef>
                      </a:pPr>
                      <a:endParaRPr sz="950" dirty="0">
                        <a:latin typeface="Times New Roman"/>
                        <a:cs typeface="Times New Roman"/>
                      </a:endParaRPr>
                    </a:p>
                    <a:p>
                      <a:pPr algn="r">
                        <a:lnSpc>
                          <a:spcPct val="100000"/>
                        </a:lnSpc>
                      </a:pPr>
                      <a:r>
                        <a:rPr sz="1100" dirty="0">
                          <a:latin typeface="Arial"/>
                          <a:cs typeface="Arial"/>
                        </a:rPr>
                        <a:t>s1</a:t>
                      </a: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8F001C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98425">
                        <a:lnSpc>
                          <a:spcPts val="1140"/>
                        </a:lnSpc>
                      </a:pPr>
                      <a:r>
                        <a:rPr sz="1100" spc="-5" dirty="0">
                          <a:latin typeface="Arial"/>
                          <a:cs typeface="Arial"/>
                        </a:rPr>
                        <a:t>Be able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to formulate a problem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in</a:t>
                      </a:r>
                      <a:r>
                        <a:rPr sz="1100" spc="-1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a</a:t>
                      </a:r>
                    </a:p>
                    <a:p>
                      <a:pPr marL="98425" marR="414655">
                        <a:lnSpc>
                          <a:spcPct val="100000"/>
                        </a:lnSpc>
                      </a:pPr>
                      <a:r>
                        <a:rPr sz="1100" spc="-5" dirty="0">
                          <a:latin typeface="Arial"/>
                          <a:cs typeface="Arial"/>
                        </a:rPr>
                        <a:t>way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that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lends itself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to</a:t>
                      </a:r>
                      <a:r>
                        <a:rPr sz="1100" spc="-8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statistical  approaches.</a:t>
                      </a:r>
                    </a:p>
                  </a:txBody>
                  <a:tcPr marL="0" marR="0" marT="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8F001C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99060">
                        <a:lnSpc>
                          <a:spcPts val="1140"/>
                        </a:lnSpc>
                      </a:pPr>
                      <a:r>
                        <a:rPr sz="1100" dirty="0">
                          <a:latin typeface="Arial"/>
                          <a:cs typeface="Arial"/>
                        </a:rPr>
                        <a:t>There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is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no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exclusive list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of</a:t>
                      </a:r>
                      <a:r>
                        <a:rPr sz="1100" spc="-7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problems;</a:t>
                      </a:r>
                    </a:p>
                    <a:p>
                      <a:pPr marL="99060" marR="186690">
                        <a:lnSpc>
                          <a:spcPct val="100000"/>
                        </a:lnSpc>
                      </a:pPr>
                      <a:r>
                        <a:rPr sz="1100" dirty="0">
                          <a:latin typeface="Arial"/>
                          <a:cs typeface="Arial"/>
                        </a:rPr>
                        <a:t>they may be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drawn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from a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variety</a:t>
                      </a:r>
                      <a:r>
                        <a:rPr sz="1100" spc="-14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of 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contexts.</a:t>
                      </a:r>
                      <a:endParaRPr sz="1100" dirty="0">
                        <a:latin typeface="Arial"/>
                        <a:cs typeface="Arial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8F001C">
                        <a:alpha val="30000"/>
                      </a:srgbClr>
                    </a:solidFill>
                  </a:tcPr>
                </a:tc>
                <a:tc rowSpan="8">
                  <a:txBody>
                    <a:bodyPr/>
                    <a:lstStyle/>
                    <a:p>
                      <a:pPr marL="85725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100" dirty="0">
                          <a:latin typeface="Arial"/>
                          <a:cs typeface="Arial"/>
                        </a:rPr>
                        <a:t>Integral Resources</a:t>
                      </a:r>
                      <a:r>
                        <a:rPr sz="1100" spc="-1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-</a:t>
                      </a:r>
                    </a:p>
                    <a:p>
                      <a:pPr marL="85725">
                        <a:lnSpc>
                          <a:spcPct val="100000"/>
                        </a:lnSpc>
                      </a:pPr>
                      <a:r>
                        <a:rPr sz="1100" spc="-5" dirty="0">
                          <a:latin typeface="Arial"/>
                          <a:cs typeface="Arial"/>
                        </a:rPr>
                        <a:t>OCR (MEI) Level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3</a:t>
                      </a:r>
                      <a:r>
                        <a:rPr sz="1100" spc="-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SPS:</a:t>
                      </a:r>
                      <a:endParaRPr sz="1100" dirty="0">
                        <a:latin typeface="Arial"/>
                        <a:cs typeface="Arial"/>
                      </a:endParaRPr>
                    </a:p>
                    <a:p>
                      <a:pPr marL="85725" marR="147320">
                        <a:lnSpc>
                          <a:spcPct val="100000"/>
                        </a:lnSpc>
                      </a:pPr>
                      <a:r>
                        <a:rPr sz="1100" u="sng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2"/>
                        </a:rPr>
                        <a:t>The </a:t>
                      </a:r>
                      <a:r>
                        <a:rPr sz="1100" u="sng" spc="-5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2"/>
                        </a:rPr>
                        <a:t>Problem Solving </a:t>
                      </a:r>
                      <a:r>
                        <a:rPr sz="1100" u="sng" spc="-10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2"/>
                        </a:rPr>
                        <a:t>Cycle</a:t>
                      </a:r>
                      <a:r>
                        <a:rPr sz="1100" u="sng" spc="-10" dirty="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100" u="sng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2"/>
                        </a:rPr>
                        <a:t>-</a:t>
                      </a:r>
                      <a:r>
                        <a:rPr sz="1100" u="sng" dirty="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100" u="sng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2"/>
                        </a:rPr>
                        <a:t>The </a:t>
                      </a:r>
                      <a:r>
                        <a:rPr sz="1100" u="sng" spc="-5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2"/>
                        </a:rPr>
                        <a:t>long </a:t>
                      </a:r>
                      <a:r>
                        <a:rPr sz="1100" u="sng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2"/>
                        </a:rPr>
                        <a:t>and  short of</a:t>
                      </a:r>
                      <a:r>
                        <a:rPr sz="1100" u="sng" spc="-145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2"/>
                        </a:rPr>
                        <a:t> </a:t>
                      </a:r>
                      <a:r>
                        <a:rPr sz="1100" u="sng" spc="-5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2"/>
                        </a:rPr>
                        <a:t>it</a:t>
                      </a:r>
                      <a:endParaRPr sz="1100" dirty="0">
                        <a:latin typeface="Arial"/>
                        <a:cs typeface="Arial"/>
                      </a:endParaRPr>
                    </a:p>
                    <a:p>
                      <a:pPr marL="85725">
                        <a:lnSpc>
                          <a:spcPct val="100000"/>
                        </a:lnSpc>
                      </a:pPr>
                      <a:r>
                        <a:rPr sz="1100" u="sng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2"/>
                        </a:rPr>
                        <a:t>Is </a:t>
                      </a:r>
                      <a:r>
                        <a:rPr sz="1100" u="sng" spc="-5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2"/>
                        </a:rPr>
                        <a:t>this </a:t>
                      </a:r>
                      <a:r>
                        <a:rPr sz="1100" u="sng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2"/>
                        </a:rPr>
                        <a:t>a </a:t>
                      </a:r>
                      <a:r>
                        <a:rPr sz="1100" u="sng" spc="-10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2"/>
                        </a:rPr>
                        <a:t>valid</a:t>
                      </a:r>
                      <a:r>
                        <a:rPr sz="1100" u="sng" spc="-50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2"/>
                        </a:rPr>
                        <a:t> </a:t>
                      </a:r>
                      <a:r>
                        <a:rPr sz="1100" u="sng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2"/>
                        </a:rPr>
                        <a:t>argument?</a:t>
                      </a:r>
                      <a:endParaRPr sz="1100" dirty="0">
                        <a:latin typeface="Arial"/>
                        <a:cs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  <a:p>
                      <a:pPr marL="85725" marR="677545">
                        <a:lnSpc>
                          <a:spcPct val="100000"/>
                        </a:lnSpc>
                      </a:pPr>
                      <a:r>
                        <a:rPr sz="1100" spc="-10" dirty="0">
                          <a:latin typeface="Arial"/>
                          <a:cs typeface="Arial"/>
                        </a:rPr>
                        <a:t>MEI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Free Resources –</a:t>
                      </a:r>
                      <a:r>
                        <a:rPr sz="1100" spc="-4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Integrating  Mathematical Problem Solving: 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The mathematics of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psychology:  </a:t>
                      </a:r>
                      <a:r>
                        <a:rPr sz="1100" u="sng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3"/>
                        </a:rPr>
                        <a:t>Correlational study  Take </a:t>
                      </a:r>
                      <a:r>
                        <a:rPr sz="1100" u="sng" spc="-5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3"/>
                        </a:rPr>
                        <a:t>your</a:t>
                      </a:r>
                      <a:r>
                        <a:rPr sz="1100" u="sng" spc="-110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3"/>
                        </a:rPr>
                        <a:t> </a:t>
                      </a:r>
                      <a:r>
                        <a:rPr sz="1100" u="sng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3"/>
                        </a:rPr>
                        <a:t>partners</a:t>
                      </a:r>
                      <a:endParaRPr sz="1100" dirty="0">
                        <a:latin typeface="Arial"/>
                        <a:cs typeface="Arial"/>
                      </a:endParaRPr>
                    </a:p>
                    <a:p>
                      <a:pPr marL="85725">
                        <a:lnSpc>
                          <a:spcPct val="100000"/>
                        </a:lnSpc>
                      </a:pPr>
                      <a:r>
                        <a:rPr sz="1100" u="sng" spc="-5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3"/>
                        </a:rPr>
                        <a:t>Music </a:t>
                      </a:r>
                      <a:r>
                        <a:rPr sz="1100" u="sng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3"/>
                        </a:rPr>
                        <a:t>and</a:t>
                      </a:r>
                      <a:r>
                        <a:rPr sz="1100" u="sng" spc="-75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3"/>
                        </a:rPr>
                        <a:t> </a:t>
                      </a:r>
                      <a:r>
                        <a:rPr sz="1100" u="sng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3"/>
                        </a:rPr>
                        <a:t>maths</a:t>
                      </a:r>
                      <a:endParaRPr sz="1100" dirty="0">
                        <a:latin typeface="Arial"/>
                        <a:cs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  <a:p>
                      <a:pPr marL="85725">
                        <a:lnSpc>
                          <a:spcPct val="100000"/>
                        </a:lnSpc>
                      </a:pPr>
                      <a:r>
                        <a:rPr sz="1100" spc="-5" dirty="0">
                          <a:latin typeface="Arial"/>
                          <a:cs typeface="Arial"/>
                        </a:rPr>
                        <a:t>External</a:t>
                      </a:r>
                      <a:r>
                        <a:rPr sz="1100" spc="-8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Resources:</a:t>
                      </a:r>
                    </a:p>
                    <a:p>
                      <a:pPr marL="85725" marR="372110">
                        <a:lnSpc>
                          <a:spcPct val="100000"/>
                        </a:lnSpc>
                      </a:pPr>
                      <a:r>
                        <a:rPr sz="1100" u="sng" spc="-5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4"/>
                        </a:rPr>
                        <a:t>Problem Solving </a:t>
                      </a:r>
                      <a:r>
                        <a:rPr sz="1100" u="sng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4"/>
                        </a:rPr>
                        <a:t>Approach </a:t>
                      </a:r>
                      <a:r>
                        <a:rPr sz="1100" u="sng" spc="-5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4"/>
                        </a:rPr>
                        <a:t>in </a:t>
                      </a:r>
                      <a:r>
                        <a:rPr sz="1100" u="sng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4"/>
                        </a:rPr>
                        <a:t>Statistics  resources</a:t>
                      </a:r>
                      <a:endParaRPr sz="11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8F001C">
                        <a:alpha val="3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705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100" dirty="0">
                          <a:latin typeface="Arial"/>
                          <a:cs typeface="Arial"/>
                        </a:rPr>
                        <a:t>s2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DDE3"/>
                    </a:solidFill>
                  </a:tcPr>
                </a:tc>
                <a:tc>
                  <a:txBody>
                    <a:bodyPr/>
                    <a:lstStyle/>
                    <a:p>
                      <a:pPr marL="98425" marR="684530">
                        <a:lnSpc>
                          <a:spcPct val="100000"/>
                        </a:lnSpc>
                      </a:pPr>
                      <a:r>
                        <a:rPr sz="1100" spc="-5" dirty="0">
                          <a:latin typeface="Arial"/>
                          <a:cs typeface="Arial"/>
                        </a:rPr>
                        <a:t>Consider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different</a:t>
                      </a:r>
                      <a:r>
                        <a:rPr sz="1100" spc="-8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statistical  approaches to a</a:t>
                      </a:r>
                      <a:r>
                        <a:rPr sz="1100" spc="-1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problem.</a:t>
                      </a:r>
                    </a:p>
                  </a:txBody>
                  <a:tcPr marL="0" marR="0" marT="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DDE3"/>
                    </a:solidFill>
                  </a:tcPr>
                </a:tc>
                <a:tc>
                  <a:txBody>
                    <a:bodyPr/>
                    <a:lstStyle/>
                    <a:p>
                      <a:pPr marL="99060">
                        <a:lnSpc>
                          <a:spcPts val="1240"/>
                        </a:lnSpc>
                      </a:pPr>
                      <a:r>
                        <a:rPr sz="1100" dirty="0">
                          <a:latin typeface="Arial"/>
                          <a:cs typeface="Arial"/>
                        </a:rPr>
                        <a:t>Learners </a:t>
                      </a:r>
                      <a:r>
                        <a:rPr sz="1100" spc="-10" dirty="0">
                          <a:latin typeface="Arial"/>
                          <a:cs typeface="Arial"/>
                        </a:rPr>
                        <a:t>will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be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expected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to make</a:t>
                      </a:r>
                      <a:r>
                        <a:rPr sz="1100" spc="-7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and</a:t>
                      </a:r>
                    </a:p>
                    <a:p>
                      <a:pPr marL="99060">
                        <a:lnSpc>
                          <a:spcPct val="100000"/>
                        </a:lnSpc>
                      </a:pPr>
                      <a:r>
                        <a:rPr sz="1100" dirty="0">
                          <a:latin typeface="Arial"/>
                          <a:cs typeface="Arial"/>
                        </a:rPr>
                        <a:t>identify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approximations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and 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simplifications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that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allow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them to tackle  a</a:t>
                      </a:r>
                      <a:r>
                        <a:rPr sz="1100" spc="-10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problem.</a:t>
                      </a: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DDE3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B0111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1221"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720"/>
                        </a:spcBef>
                      </a:pPr>
                      <a:r>
                        <a:rPr sz="1100" dirty="0">
                          <a:latin typeface="Arial"/>
                          <a:cs typeface="Arial"/>
                        </a:rPr>
                        <a:t>s3</a:t>
                      </a: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8F001C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98425" marR="383540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sz="1100" spc="-5" dirty="0">
                          <a:latin typeface="Arial"/>
                          <a:cs typeface="Arial"/>
                        </a:rPr>
                        <a:t>Be able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to select an appropriate  standard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distribution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as a</a:t>
                      </a:r>
                      <a:r>
                        <a:rPr sz="1100" spc="-8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model.</a:t>
                      </a:r>
                      <a:endParaRPr sz="1100" dirty="0">
                        <a:latin typeface="Arial"/>
                        <a:cs typeface="Arial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8F001C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99060" marR="291465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sz="1100" dirty="0">
                          <a:latin typeface="Arial"/>
                          <a:cs typeface="Arial"/>
                        </a:rPr>
                        <a:t>e.g. The Normal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distribution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or</a:t>
                      </a:r>
                      <a:r>
                        <a:rPr sz="1100" spc="-1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the  uniform</a:t>
                      </a:r>
                      <a:r>
                        <a:rPr sz="1100" spc="-8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distribution.</a:t>
                      </a:r>
                      <a:endParaRPr sz="11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8F001C">
                        <a:alpha val="30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B0111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2219"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725"/>
                        </a:spcBef>
                      </a:pPr>
                      <a:r>
                        <a:rPr sz="1100" dirty="0">
                          <a:latin typeface="Arial"/>
                          <a:cs typeface="Arial"/>
                        </a:rPr>
                        <a:t>s4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DDE3"/>
                    </a:solidFill>
                  </a:tcPr>
                </a:tc>
                <a:tc>
                  <a:txBody>
                    <a:bodyPr/>
                    <a:lstStyle/>
                    <a:p>
                      <a:pPr marL="98425" marR="7620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sz="1100" spc="-5" dirty="0">
                          <a:latin typeface="Arial"/>
                          <a:cs typeface="Arial"/>
                        </a:rPr>
                        <a:t>Recognise where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a standard</a:t>
                      </a:r>
                      <a:r>
                        <a:rPr sz="1100" spc="-5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statistical  procedure may be</a:t>
                      </a:r>
                      <a:r>
                        <a:rPr sz="1100" spc="-14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used.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DDE3"/>
                    </a:solidFill>
                  </a:tcPr>
                </a:tc>
                <a:tc>
                  <a:txBody>
                    <a:bodyPr/>
                    <a:lstStyle/>
                    <a:p>
                      <a:pPr marL="99060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sz="1100" dirty="0">
                          <a:latin typeface="Arial"/>
                          <a:cs typeface="Arial"/>
                        </a:rPr>
                        <a:t>e.g.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Drawing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a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line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of best fit or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using</a:t>
                      </a:r>
                      <a:r>
                        <a:rPr sz="1100" spc="-1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a 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hypothesis</a:t>
                      </a:r>
                      <a:r>
                        <a:rPr sz="1100" spc="-5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test.</a:t>
                      </a: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DDE3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B0111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620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  <a:p>
                      <a:pPr algn="r">
                        <a:lnSpc>
                          <a:spcPct val="100000"/>
                        </a:lnSpc>
                        <a:spcBef>
                          <a:spcPts val="640"/>
                        </a:spcBef>
                      </a:pPr>
                      <a:r>
                        <a:rPr sz="1100" dirty="0">
                          <a:latin typeface="Arial"/>
                          <a:cs typeface="Arial"/>
                        </a:rPr>
                        <a:t>s5</a:t>
                      </a: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8F001C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98425">
                        <a:lnSpc>
                          <a:spcPts val="1245"/>
                        </a:lnSpc>
                      </a:pPr>
                      <a:r>
                        <a:rPr sz="1100" spc="-5" dirty="0">
                          <a:latin typeface="Arial"/>
                          <a:cs typeface="Arial"/>
                        </a:rPr>
                        <a:t>Be aware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of any</a:t>
                      </a:r>
                      <a:r>
                        <a:rPr sz="1100" spc="-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modelling</a:t>
                      </a:r>
                      <a:endParaRPr sz="1100" dirty="0">
                        <a:latin typeface="Arial"/>
                        <a:cs typeface="Arial"/>
                      </a:endParaRPr>
                    </a:p>
                    <a:p>
                      <a:pPr marL="98425" marR="12065">
                        <a:lnSpc>
                          <a:spcPct val="100000"/>
                        </a:lnSpc>
                      </a:pPr>
                      <a:r>
                        <a:rPr sz="1100" dirty="0">
                          <a:latin typeface="Arial"/>
                          <a:cs typeface="Arial"/>
                        </a:rPr>
                        <a:t>assumptions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involved in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using a 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distribution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or procedure that has</a:t>
                      </a:r>
                      <a:r>
                        <a:rPr sz="1100" spc="-1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been  selected.</a:t>
                      </a:r>
                    </a:p>
                  </a:txBody>
                  <a:tcPr marL="0" marR="0" marT="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8F001C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sz="11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8F001C">
                        <a:alpha val="30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B0111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0291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6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r">
                        <a:lnSpc>
                          <a:spcPct val="100000"/>
                        </a:lnSpc>
                      </a:pPr>
                      <a:r>
                        <a:rPr sz="1100" dirty="0">
                          <a:latin typeface="Arial"/>
                          <a:cs typeface="Arial"/>
                        </a:rPr>
                        <a:t>s6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DDE3"/>
                    </a:solidFill>
                  </a:tcPr>
                </a:tc>
                <a:tc>
                  <a:txBody>
                    <a:bodyPr/>
                    <a:lstStyle/>
                    <a:p>
                      <a:pPr marL="98425">
                        <a:lnSpc>
                          <a:spcPct val="100000"/>
                        </a:lnSpc>
                        <a:spcBef>
                          <a:spcPts val="585"/>
                        </a:spcBef>
                      </a:pPr>
                      <a:r>
                        <a:rPr sz="1100" spc="-5" dirty="0">
                          <a:latin typeface="Arial"/>
                          <a:cs typeface="Arial"/>
                        </a:rPr>
                        <a:t>Be able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to identify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what inputs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100" spc="-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model</a:t>
                      </a:r>
                    </a:p>
                    <a:p>
                      <a:pPr marL="98425">
                        <a:lnSpc>
                          <a:spcPct val="100000"/>
                        </a:lnSpc>
                      </a:pPr>
                      <a:r>
                        <a:rPr sz="1100" dirty="0">
                          <a:latin typeface="Arial"/>
                          <a:cs typeface="Arial"/>
                        </a:rPr>
                        <a:t>requires.</a:t>
                      </a:r>
                    </a:p>
                  </a:txBody>
                  <a:tcPr marL="0" marR="0" marT="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DDE3"/>
                    </a:solidFill>
                  </a:tcPr>
                </a:tc>
                <a:tc>
                  <a:txBody>
                    <a:bodyPr/>
                    <a:lstStyle/>
                    <a:p>
                      <a:pPr marL="99060">
                        <a:lnSpc>
                          <a:spcPts val="1245"/>
                        </a:lnSpc>
                      </a:pPr>
                      <a:r>
                        <a:rPr sz="1100" dirty="0">
                          <a:latin typeface="Arial"/>
                          <a:cs typeface="Arial"/>
                        </a:rPr>
                        <a:t>This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includes identifying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and</a:t>
                      </a:r>
                      <a:r>
                        <a:rPr sz="1100" spc="-4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selecting</a:t>
                      </a:r>
                    </a:p>
                    <a:p>
                      <a:pPr marL="99060" marR="245110">
                        <a:lnSpc>
                          <a:spcPct val="100000"/>
                        </a:lnSpc>
                      </a:pPr>
                      <a:r>
                        <a:rPr sz="1100" spc="-5" dirty="0">
                          <a:latin typeface="Arial"/>
                          <a:cs typeface="Arial"/>
                        </a:rPr>
                        <a:t>suitable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parameters, and</a:t>
                      </a:r>
                      <a:r>
                        <a:rPr sz="1100" spc="-7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collecting  relevant</a:t>
                      </a:r>
                      <a:r>
                        <a:rPr sz="1100" spc="-8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data.</a:t>
                      </a: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DDE3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B0111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0291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8"/>
                        </a:spcBef>
                      </a:pPr>
                      <a:endParaRPr sz="1050" dirty="0">
                        <a:latin typeface="Times New Roman"/>
                        <a:cs typeface="Times New Roman"/>
                      </a:endParaRPr>
                    </a:p>
                    <a:p>
                      <a:pPr algn="r">
                        <a:lnSpc>
                          <a:spcPct val="100000"/>
                        </a:lnSpc>
                      </a:pPr>
                      <a:r>
                        <a:rPr sz="1100" dirty="0">
                          <a:latin typeface="Arial"/>
                          <a:cs typeface="Arial"/>
                        </a:rPr>
                        <a:t>s7</a:t>
                      </a: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8F001C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98425">
                        <a:lnSpc>
                          <a:spcPts val="1245"/>
                        </a:lnSpc>
                      </a:pPr>
                      <a:r>
                        <a:rPr sz="1100" spc="-5" dirty="0">
                          <a:latin typeface="Arial"/>
                          <a:cs typeface="Arial"/>
                        </a:rPr>
                        <a:t>Be able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to design a procedure</a:t>
                      </a:r>
                      <a:r>
                        <a:rPr sz="1100" spc="-1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for</a:t>
                      </a:r>
                    </a:p>
                    <a:p>
                      <a:pPr marL="98425" marR="55880">
                        <a:lnSpc>
                          <a:spcPct val="100000"/>
                        </a:lnSpc>
                      </a:pPr>
                      <a:r>
                        <a:rPr sz="1100" spc="-5" dirty="0">
                          <a:latin typeface="Arial"/>
                          <a:cs typeface="Arial"/>
                        </a:rPr>
                        <a:t>collecting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the necessary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input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data</a:t>
                      </a:r>
                      <a:r>
                        <a:rPr sz="1100" spc="-7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for  a</a:t>
                      </a:r>
                      <a:r>
                        <a:rPr sz="1100" spc="-8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model.</a:t>
                      </a:r>
                      <a:endParaRPr sz="1100" dirty="0">
                        <a:latin typeface="Arial"/>
                        <a:cs typeface="Arial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8F001C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sz="11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8F001C">
                        <a:alpha val="30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B0111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029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8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r">
                        <a:lnSpc>
                          <a:spcPct val="100000"/>
                        </a:lnSpc>
                      </a:pPr>
                      <a:r>
                        <a:rPr sz="1100" dirty="0">
                          <a:latin typeface="Arial"/>
                          <a:cs typeface="Arial"/>
                        </a:rPr>
                        <a:t>s8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DDE3"/>
                    </a:solidFill>
                  </a:tcPr>
                </a:tc>
                <a:tc>
                  <a:txBody>
                    <a:bodyPr/>
                    <a:lstStyle/>
                    <a:p>
                      <a:pPr marL="98425">
                        <a:lnSpc>
                          <a:spcPts val="1245"/>
                        </a:lnSpc>
                      </a:pPr>
                      <a:r>
                        <a:rPr sz="1100" dirty="0">
                          <a:latin typeface="Arial"/>
                          <a:cs typeface="Arial"/>
                        </a:rPr>
                        <a:t>Understand the sources of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variability</a:t>
                      </a:r>
                      <a:r>
                        <a:rPr sz="1100" spc="-1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in</a:t>
                      </a:r>
                      <a:endParaRPr sz="1100" dirty="0">
                        <a:latin typeface="Arial"/>
                        <a:cs typeface="Arial"/>
                      </a:endParaRPr>
                    </a:p>
                    <a:p>
                      <a:pPr marL="98425" marR="362585">
                        <a:lnSpc>
                          <a:spcPct val="100000"/>
                        </a:lnSpc>
                      </a:pPr>
                      <a:r>
                        <a:rPr sz="1100" dirty="0">
                          <a:latin typeface="Arial"/>
                          <a:cs typeface="Arial"/>
                        </a:rPr>
                        <a:t>data and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their implications in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the 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context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of a model and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its</a:t>
                      </a:r>
                      <a:r>
                        <a:rPr sz="1100" spc="-9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inputs.</a:t>
                      </a:r>
                      <a:endParaRPr sz="1100" dirty="0">
                        <a:latin typeface="Arial"/>
                        <a:cs typeface="Arial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DDE3"/>
                    </a:solidFill>
                  </a:tcPr>
                </a:tc>
                <a:tc>
                  <a:txBody>
                    <a:bodyPr/>
                    <a:lstStyle/>
                    <a:p>
                      <a:pPr marL="99060" marR="116839">
                        <a:lnSpc>
                          <a:spcPct val="100000"/>
                        </a:lnSpc>
                        <a:spcBef>
                          <a:spcPts val="585"/>
                        </a:spcBef>
                      </a:pPr>
                      <a:r>
                        <a:rPr sz="1100" dirty="0">
                          <a:latin typeface="Arial"/>
                          <a:cs typeface="Arial"/>
                        </a:rPr>
                        <a:t>Natural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variability, experimental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error  or sampling</a:t>
                      </a:r>
                      <a:r>
                        <a:rPr sz="1100" spc="-10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error.</a:t>
                      </a: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DDE3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B0111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971800" y="134365"/>
            <a:ext cx="3505200" cy="73866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ct val="100000"/>
              </a:lnSpc>
            </a:pPr>
            <a:r>
              <a:rPr sz="2400" b="1" spc="-10" dirty="0">
                <a:latin typeface="Arial" panose="020B0604020202020204" pitchFamily="34" charset="0"/>
                <a:cs typeface="Arial" panose="020B0604020202020204" pitchFamily="34" charset="0"/>
              </a:rPr>
              <a:t>PROBLEM</a:t>
            </a:r>
            <a:r>
              <a:rPr sz="2400" b="1" spc="-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b="1" spc="-35" dirty="0">
                <a:latin typeface="Arial" panose="020B0604020202020204" pitchFamily="34" charset="0"/>
                <a:cs typeface="Arial" panose="020B0604020202020204" pitchFamily="34" charset="0"/>
              </a:rPr>
              <a:t>ANALYSIS</a:t>
            </a:r>
            <a:endParaRPr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00000"/>
              </a:lnSpc>
            </a:pPr>
            <a:r>
              <a:rPr sz="2400" b="1" spc="-15" dirty="0">
                <a:latin typeface="Arial" panose="020B0604020202020204" pitchFamily="34" charset="0"/>
                <a:cs typeface="Arial" panose="020B0604020202020204" pitchFamily="34" charset="0"/>
              </a:rPr>
              <a:t>Inference</a:t>
            </a:r>
            <a:endParaRPr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022823"/>
              </p:ext>
            </p:extLst>
          </p:nvPr>
        </p:nvGraphicFramePr>
        <p:xfrm>
          <a:off x="461962" y="974725"/>
          <a:ext cx="8278812" cy="417391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587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1999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2006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87997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endParaRPr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8F001C"/>
                    </a:solidFill>
                  </a:tcPr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sz="1800" b="1" spc="-10" dirty="0">
                          <a:solidFill>
                            <a:srgbClr val="FFFF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Content</a:t>
                      </a:r>
                      <a:endParaRPr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8F001C"/>
                    </a:solidFill>
                  </a:tcPr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sz="1800" b="1" spc="-10" dirty="0">
                          <a:solidFill>
                            <a:srgbClr val="FFFF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Notes</a:t>
                      </a:r>
                      <a:endParaRPr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8F001C"/>
                    </a:solidFill>
                  </a:tcPr>
                </a:tc>
                <a:tc>
                  <a:txBody>
                    <a:bodyPr/>
                    <a:lstStyle/>
                    <a:p>
                      <a:endParaRPr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8F001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1231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6"/>
                        </a:spcBef>
                      </a:pPr>
                      <a:endParaRPr sz="1250" dirty="0">
                        <a:latin typeface="Times New Roman"/>
                        <a:cs typeface="Times New Roman"/>
                      </a:endParaRPr>
                    </a:p>
                    <a:p>
                      <a:pPr algn="r">
                        <a:lnSpc>
                          <a:spcPct val="100000"/>
                        </a:lnSpc>
                      </a:pPr>
                      <a:r>
                        <a:rPr sz="1100" spc="-5" dirty="0">
                          <a:latin typeface="Arial"/>
                          <a:cs typeface="Arial"/>
                        </a:rPr>
                        <a:t>h1</a:t>
                      </a:r>
                      <a:endParaRPr sz="11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8F001C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98425" marR="47625" algn="just">
                        <a:lnSpc>
                          <a:spcPct val="100000"/>
                        </a:lnSpc>
                      </a:pPr>
                      <a:r>
                        <a:rPr sz="1100" dirty="0">
                          <a:latin typeface="Arial"/>
                          <a:cs typeface="Arial"/>
                        </a:rPr>
                        <a:t>Understand the process of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hypothesis 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testing,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including using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the</a:t>
                      </a:r>
                      <a:r>
                        <a:rPr sz="1100" spc="-7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associated 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vocabulary.</a:t>
                      </a:r>
                      <a:endParaRPr sz="1100" dirty="0">
                        <a:latin typeface="Arial"/>
                        <a:cs typeface="Arial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8F001C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269875" marR="584200" indent="-170815">
                        <a:lnSpc>
                          <a:spcPct val="100000"/>
                        </a:lnSpc>
                        <a:buFont typeface="Arial"/>
                        <a:buChar char="•"/>
                        <a:tabLst>
                          <a:tab pos="270510" algn="l"/>
                        </a:tabLst>
                      </a:pPr>
                      <a:r>
                        <a:rPr sz="1100" spc="-5" dirty="0">
                          <a:latin typeface="Arial"/>
                          <a:cs typeface="Arial"/>
                        </a:rPr>
                        <a:t>null hypothesis, alternative  hypothesis</a:t>
                      </a:r>
                      <a:endParaRPr sz="1100" dirty="0">
                        <a:latin typeface="Arial"/>
                        <a:cs typeface="Arial"/>
                      </a:endParaRPr>
                    </a:p>
                    <a:p>
                      <a:pPr marL="269875" indent="-170815">
                        <a:lnSpc>
                          <a:spcPct val="100000"/>
                        </a:lnSpc>
                        <a:spcBef>
                          <a:spcPts val="805"/>
                        </a:spcBef>
                        <a:buFont typeface="Arial"/>
                        <a:buChar char="•"/>
                        <a:tabLst>
                          <a:tab pos="270510" algn="l"/>
                        </a:tabLst>
                      </a:pPr>
                      <a:r>
                        <a:rPr sz="1100" dirty="0">
                          <a:latin typeface="Arial"/>
                          <a:cs typeface="Arial"/>
                        </a:rPr>
                        <a:t>significance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level,</a:t>
                      </a:r>
                      <a:r>
                        <a:rPr sz="1100" spc="-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p-value</a:t>
                      </a:r>
                      <a:endParaRPr sz="1100" dirty="0">
                        <a:latin typeface="Arial"/>
                        <a:cs typeface="Arial"/>
                      </a:endParaRPr>
                    </a:p>
                    <a:p>
                      <a:pPr marL="269875" indent="-170815">
                        <a:lnSpc>
                          <a:spcPct val="100000"/>
                        </a:lnSpc>
                        <a:spcBef>
                          <a:spcPts val="790"/>
                        </a:spcBef>
                        <a:buFont typeface="Arial"/>
                        <a:buChar char="•"/>
                        <a:tabLst>
                          <a:tab pos="270510" algn="l"/>
                        </a:tabLst>
                      </a:pPr>
                      <a:r>
                        <a:rPr sz="1100" spc="-5" dirty="0">
                          <a:latin typeface="Arial"/>
                          <a:cs typeface="Arial"/>
                        </a:rPr>
                        <a:t>1-tail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test,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2-tail</a:t>
                      </a:r>
                      <a:r>
                        <a:rPr sz="1100" spc="-9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test</a:t>
                      </a:r>
                    </a:p>
                    <a:p>
                      <a:pPr marL="269875" indent="-170815">
                        <a:lnSpc>
                          <a:spcPct val="100000"/>
                        </a:lnSpc>
                        <a:spcBef>
                          <a:spcPts val="800"/>
                        </a:spcBef>
                        <a:buFont typeface="Arial"/>
                        <a:buChar char="•"/>
                        <a:tabLst>
                          <a:tab pos="270510" algn="l"/>
                        </a:tabLst>
                      </a:pPr>
                      <a:r>
                        <a:rPr sz="1100" spc="-5" dirty="0">
                          <a:latin typeface="Arial"/>
                          <a:cs typeface="Arial"/>
                        </a:rPr>
                        <a:t>critical</a:t>
                      </a:r>
                      <a:r>
                        <a:rPr sz="1100" spc="-8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value</a:t>
                      </a:r>
                      <a:endParaRPr sz="1100" dirty="0">
                        <a:latin typeface="Arial"/>
                        <a:cs typeface="Arial"/>
                      </a:endParaRPr>
                    </a:p>
                    <a:p>
                      <a:pPr marL="269875" indent="-170815">
                        <a:lnSpc>
                          <a:spcPct val="100000"/>
                        </a:lnSpc>
                        <a:spcBef>
                          <a:spcPts val="805"/>
                        </a:spcBef>
                        <a:buFont typeface="Arial"/>
                        <a:buChar char="•"/>
                        <a:tabLst>
                          <a:tab pos="270510" algn="l"/>
                        </a:tabLst>
                      </a:pPr>
                      <a:r>
                        <a:rPr sz="1100" spc="-5" dirty="0">
                          <a:latin typeface="Arial"/>
                          <a:cs typeface="Arial"/>
                        </a:rPr>
                        <a:t>critical</a:t>
                      </a:r>
                      <a:r>
                        <a:rPr sz="1100" spc="-8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region</a:t>
                      </a:r>
                    </a:p>
                    <a:p>
                      <a:pPr marL="269875" indent="-170815">
                        <a:lnSpc>
                          <a:spcPct val="100000"/>
                        </a:lnSpc>
                        <a:spcBef>
                          <a:spcPts val="790"/>
                        </a:spcBef>
                        <a:buFont typeface="Arial"/>
                        <a:buChar char="•"/>
                        <a:tabLst>
                          <a:tab pos="270510" algn="l"/>
                        </a:tabLst>
                      </a:pPr>
                      <a:r>
                        <a:rPr sz="1100" dirty="0">
                          <a:latin typeface="Arial"/>
                          <a:cs typeface="Arial"/>
                        </a:rPr>
                        <a:t>acceptance region, rejection</a:t>
                      </a:r>
                      <a:r>
                        <a:rPr sz="1100" spc="-14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region.</a:t>
                      </a:r>
                    </a:p>
                  </a:txBody>
                  <a:tcPr marL="0" marR="0" marT="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8F001C">
                        <a:alpha val="30000"/>
                      </a:srgb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85725" marR="1240155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100" dirty="0">
                          <a:latin typeface="Arial"/>
                          <a:cs typeface="Arial"/>
                        </a:rPr>
                        <a:t>Integral Resources - 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OCR (MEI) Level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3</a:t>
                      </a:r>
                      <a:r>
                        <a:rPr sz="1100" spc="-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SPS:</a:t>
                      </a:r>
                      <a:endParaRPr sz="1100" dirty="0">
                        <a:latin typeface="Arial"/>
                        <a:cs typeface="Arial"/>
                      </a:endParaRPr>
                    </a:p>
                    <a:p>
                      <a:pPr marL="85725" marR="800735"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r>
                        <a:rPr sz="1100" u="sng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2"/>
                        </a:rPr>
                        <a:t>Are </a:t>
                      </a:r>
                      <a:r>
                        <a:rPr sz="1100" u="sng" spc="-10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2"/>
                        </a:rPr>
                        <a:t>we </a:t>
                      </a:r>
                      <a:r>
                        <a:rPr sz="1100" u="sng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2"/>
                        </a:rPr>
                        <a:t>equal?</a:t>
                      </a:r>
                      <a:r>
                        <a:rPr sz="1100" u="sng" dirty="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100" u="sng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2"/>
                        </a:rPr>
                        <a:t>-</a:t>
                      </a:r>
                      <a:r>
                        <a:rPr sz="1100" u="sng" dirty="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100" u="sng" spc="-5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2"/>
                        </a:rPr>
                        <a:t>Correlation</a:t>
                      </a:r>
                      <a:r>
                        <a:rPr sz="1100" u="sng" spc="-55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2"/>
                        </a:rPr>
                        <a:t> </a:t>
                      </a:r>
                      <a:r>
                        <a:rPr sz="1100" u="sng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2"/>
                        </a:rPr>
                        <a:t>and  </a:t>
                      </a:r>
                      <a:r>
                        <a:rPr sz="1100" u="sng" spc="-5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2"/>
                        </a:rPr>
                        <a:t>Hypothesis</a:t>
                      </a:r>
                      <a:r>
                        <a:rPr sz="1100" u="sng" spc="-60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2"/>
                        </a:rPr>
                        <a:t> </a:t>
                      </a:r>
                      <a:r>
                        <a:rPr sz="1100" u="sng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2"/>
                        </a:rPr>
                        <a:t>Tests</a:t>
                      </a:r>
                      <a:endParaRPr sz="1100" dirty="0">
                        <a:latin typeface="Arial"/>
                        <a:cs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  <a:p>
                      <a:pPr marL="85725" marR="677545">
                        <a:lnSpc>
                          <a:spcPct val="100000"/>
                        </a:lnSpc>
                      </a:pPr>
                      <a:r>
                        <a:rPr sz="1100" spc="-10" dirty="0">
                          <a:latin typeface="Arial"/>
                          <a:cs typeface="Arial"/>
                        </a:rPr>
                        <a:t>MEI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Free Resources –</a:t>
                      </a:r>
                      <a:r>
                        <a:rPr sz="1100" spc="-4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Integrating  Mathematical Problem Solving: 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The mathematics of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psychology:  </a:t>
                      </a:r>
                      <a:r>
                        <a:rPr sz="1100" u="sng" spc="-5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3"/>
                        </a:rPr>
                        <a:t>Correlational </a:t>
                      </a:r>
                      <a:r>
                        <a:rPr sz="1100" u="sng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3"/>
                        </a:rPr>
                        <a:t>study  Take </a:t>
                      </a:r>
                      <a:r>
                        <a:rPr sz="1100" u="sng" spc="-5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3"/>
                        </a:rPr>
                        <a:t>your</a:t>
                      </a:r>
                      <a:r>
                        <a:rPr sz="1100" u="sng" spc="-110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3"/>
                        </a:rPr>
                        <a:t> </a:t>
                      </a:r>
                      <a:r>
                        <a:rPr sz="1100" u="sng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3"/>
                        </a:rPr>
                        <a:t>partners</a:t>
                      </a:r>
                      <a:endParaRPr sz="1100" dirty="0">
                        <a:latin typeface="Arial"/>
                        <a:cs typeface="Arial"/>
                      </a:endParaRPr>
                    </a:p>
                    <a:p>
                      <a:pPr marL="85725">
                        <a:lnSpc>
                          <a:spcPct val="100000"/>
                        </a:lnSpc>
                      </a:pPr>
                      <a:r>
                        <a:rPr sz="1100" u="sng" spc="-5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3"/>
                        </a:rPr>
                        <a:t>Music </a:t>
                      </a:r>
                      <a:r>
                        <a:rPr sz="1100" u="sng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3"/>
                        </a:rPr>
                        <a:t>and</a:t>
                      </a:r>
                      <a:r>
                        <a:rPr sz="1100" u="sng" spc="-75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3"/>
                        </a:rPr>
                        <a:t> </a:t>
                      </a:r>
                      <a:r>
                        <a:rPr sz="1100" u="sng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3"/>
                        </a:rPr>
                        <a:t>maths</a:t>
                      </a:r>
                      <a:endParaRPr sz="1100" dirty="0">
                        <a:latin typeface="Arial"/>
                        <a:cs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  <a:p>
                      <a:pPr marL="85725" marR="981075">
                        <a:lnSpc>
                          <a:spcPct val="100000"/>
                        </a:lnSpc>
                      </a:pPr>
                      <a:r>
                        <a:rPr sz="1100" dirty="0">
                          <a:latin typeface="Arial"/>
                          <a:cs typeface="Arial"/>
                        </a:rPr>
                        <a:t>The mathematics of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biology:  </a:t>
                      </a:r>
                      <a:r>
                        <a:rPr sz="1100" u="sng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3"/>
                        </a:rPr>
                        <a:t>Statistical testing </a:t>
                      </a:r>
                      <a:r>
                        <a:rPr sz="1100" u="sng" spc="-5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3"/>
                        </a:rPr>
                        <a:t>in</a:t>
                      </a:r>
                      <a:r>
                        <a:rPr sz="1100" u="sng" spc="-100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3"/>
                        </a:rPr>
                        <a:t> </a:t>
                      </a:r>
                      <a:r>
                        <a:rPr sz="1100" u="sng" spc="-5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3"/>
                        </a:rPr>
                        <a:t>medicine</a:t>
                      </a:r>
                      <a:endParaRPr sz="1100" dirty="0">
                        <a:latin typeface="Arial"/>
                        <a:cs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  <a:p>
                      <a:pPr marL="85725">
                        <a:lnSpc>
                          <a:spcPct val="100000"/>
                        </a:lnSpc>
                      </a:pPr>
                      <a:r>
                        <a:rPr sz="1100" spc="-5" dirty="0">
                          <a:latin typeface="Arial"/>
                          <a:cs typeface="Arial"/>
                        </a:rPr>
                        <a:t>External</a:t>
                      </a:r>
                      <a:r>
                        <a:rPr sz="1100" spc="-8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Resources:</a:t>
                      </a:r>
                    </a:p>
                    <a:p>
                      <a:pPr marL="85725">
                        <a:lnSpc>
                          <a:spcPct val="100000"/>
                        </a:lnSpc>
                      </a:pPr>
                      <a:r>
                        <a:rPr sz="1100" u="sng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4"/>
                        </a:rPr>
                        <a:t>IQ Tests</a:t>
                      </a:r>
                      <a:r>
                        <a:rPr sz="1100" u="sng" dirty="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100" u="sng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4"/>
                        </a:rPr>
                        <a:t>-</a:t>
                      </a:r>
                      <a:r>
                        <a:rPr sz="1100" u="sng" dirty="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100" u="sng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4"/>
                        </a:rPr>
                        <a:t>What's </a:t>
                      </a:r>
                      <a:r>
                        <a:rPr sz="1100" u="sng" spc="-5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4"/>
                        </a:rPr>
                        <a:t>Your</a:t>
                      </a:r>
                      <a:r>
                        <a:rPr sz="1100" u="sng" spc="-135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4"/>
                        </a:rPr>
                        <a:t> </a:t>
                      </a:r>
                      <a:r>
                        <a:rPr sz="1100" u="sng" spc="-5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4"/>
                        </a:rPr>
                        <a:t>Hypothesis?</a:t>
                      </a:r>
                      <a:endParaRPr sz="1100" dirty="0">
                        <a:latin typeface="Arial"/>
                        <a:cs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  <a:p>
                      <a:pPr marL="85725">
                        <a:lnSpc>
                          <a:spcPct val="100000"/>
                        </a:lnSpc>
                      </a:pPr>
                      <a:r>
                        <a:rPr sz="1100" u="sng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5"/>
                        </a:rPr>
                        <a:t>Benford's</a:t>
                      </a:r>
                      <a:r>
                        <a:rPr sz="1100" u="sng" spc="-125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5"/>
                        </a:rPr>
                        <a:t> </a:t>
                      </a:r>
                      <a:r>
                        <a:rPr sz="1100" u="sng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5"/>
                        </a:rPr>
                        <a:t>Law</a:t>
                      </a:r>
                      <a:endParaRPr sz="11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8F001C">
                        <a:alpha val="3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9584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algn="r">
                        <a:lnSpc>
                          <a:spcPct val="100000"/>
                        </a:lnSpc>
                      </a:pPr>
                      <a:r>
                        <a:rPr sz="1100" spc="-5" dirty="0">
                          <a:latin typeface="Arial"/>
                          <a:cs typeface="Arial"/>
                        </a:rPr>
                        <a:t>h2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DDE3"/>
                    </a:solidFill>
                  </a:tcPr>
                </a:tc>
                <a:tc>
                  <a:txBody>
                    <a:bodyPr/>
                    <a:lstStyle/>
                    <a:p>
                      <a:pPr marL="98425" marR="118110">
                        <a:lnSpc>
                          <a:spcPct val="100000"/>
                        </a:lnSpc>
                      </a:pPr>
                      <a:r>
                        <a:rPr sz="1100" spc="-5" dirty="0">
                          <a:latin typeface="Arial"/>
                          <a:cs typeface="Arial"/>
                        </a:rPr>
                        <a:t>Be aware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that large data sets can be 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representative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of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underlying  populations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and can be used to</a:t>
                      </a:r>
                      <a:r>
                        <a:rPr sz="1100" spc="-7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draw 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conclusions.</a:t>
                      </a:r>
                      <a:endParaRPr sz="1100" dirty="0">
                        <a:latin typeface="Arial"/>
                        <a:cs typeface="Arial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DDE3"/>
                    </a:solidFill>
                  </a:tcPr>
                </a:tc>
                <a:tc>
                  <a:txBody>
                    <a:bodyPr/>
                    <a:lstStyle/>
                    <a:p>
                      <a:pPr marL="99060" marR="3810">
                        <a:lnSpc>
                          <a:spcPct val="100000"/>
                        </a:lnSpc>
                      </a:pPr>
                      <a:r>
                        <a:rPr sz="1100" spc="-5" dirty="0" err="1">
                          <a:latin typeface="Arial"/>
                          <a:cs typeface="Arial"/>
                        </a:rPr>
                        <a:t>Recognising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 when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a large data set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is  representative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of the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whole</a:t>
                      </a:r>
                      <a:r>
                        <a:rPr sz="1100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population.</a:t>
                      </a:r>
                      <a:endParaRPr sz="1100" dirty="0">
                        <a:latin typeface="Arial"/>
                        <a:cs typeface="Arial"/>
                      </a:endParaRPr>
                    </a:p>
                    <a:p>
                      <a:pPr marL="99060" marR="177800">
                        <a:lnSpc>
                          <a:spcPct val="100000"/>
                        </a:lnSpc>
                        <a:spcBef>
                          <a:spcPts val="800"/>
                        </a:spcBef>
                      </a:pPr>
                      <a:r>
                        <a:rPr sz="1100" dirty="0">
                          <a:latin typeface="Arial"/>
                          <a:cs typeface="Arial"/>
                        </a:rPr>
                        <a:t>e.g.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Using visual displays,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summary 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values.</a:t>
                      </a:r>
                      <a:endParaRPr sz="1100" dirty="0">
                        <a:latin typeface="Arial"/>
                        <a:cs typeface="Arial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DDE3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B0111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743200" y="134365"/>
            <a:ext cx="3886200" cy="73866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ct val="100000"/>
              </a:lnSpc>
            </a:pPr>
            <a:r>
              <a:rPr sz="2400" b="1" spc="-114" dirty="0">
                <a:latin typeface="Arial" panose="020B0604020202020204" pitchFamily="34" charset="0"/>
                <a:cs typeface="Arial" panose="020B0604020202020204" pitchFamily="34" charset="0"/>
              </a:rPr>
              <a:t>DATA</a:t>
            </a:r>
            <a:r>
              <a:rPr sz="2400" b="1" spc="-6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b="1" spc="-10" dirty="0">
                <a:latin typeface="Arial" panose="020B0604020202020204" pitchFamily="34" charset="0"/>
                <a:cs typeface="Arial" panose="020B0604020202020204" pitchFamily="34" charset="0"/>
              </a:rPr>
              <a:t>COLLECTION</a:t>
            </a:r>
            <a:endParaRPr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00000"/>
              </a:lnSpc>
            </a:pPr>
            <a:r>
              <a:rPr sz="2400" b="1" spc="-5" dirty="0">
                <a:latin typeface="Arial" panose="020B0604020202020204" pitchFamily="34" charset="0"/>
                <a:cs typeface="Arial" panose="020B0604020202020204" pitchFamily="34" charset="0"/>
              </a:rPr>
              <a:t>Sampling</a:t>
            </a:r>
            <a:endParaRPr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0099419"/>
              </p:ext>
            </p:extLst>
          </p:nvPr>
        </p:nvGraphicFramePr>
        <p:xfrm>
          <a:off x="461962" y="974725"/>
          <a:ext cx="8278812" cy="29527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587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1999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2006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87997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65887">
                <a:tc>
                  <a:txBody>
                    <a:bodyPr/>
                    <a:lstStyle/>
                    <a:p>
                      <a:endParaRPr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8F001C"/>
                    </a:solidFill>
                  </a:tcPr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sz="1800" b="1" spc="-10" dirty="0">
                          <a:solidFill>
                            <a:srgbClr val="FFFF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Content</a:t>
                      </a:r>
                      <a:endParaRPr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8F001C"/>
                    </a:solidFill>
                  </a:tcPr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sz="1800" b="1" spc="-5" dirty="0">
                          <a:solidFill>
                            <a:srgbClr val="FFFF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Notes</a:t>
                      </a:r>
                      <a:endParaRPr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8F001C"/>
                    </a:solidFill>
                  </a:tcPr>
                </a:tc>
                <a:tc>
                  <a:txBody>
                    <a:bodyPr/>
                    <a:lstStyle/>
                    <a:p>
                      <a:pPr marL="85725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sz="1800" b="1" spc="-10" dirty="0">
                          <a:solidFill>
                            <a:srgbClr val="FFFF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Resources</a:t>
                      </a:r>
                      <a:endParaRPr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8F001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8686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3"/>
                        </a:spcBef>
                      </a:pPr>
                      <a:endParaRPr sz="1500" dirty="0">
                        <a:latin typeface="Times New Roman"/>
                        <a:cs typeface="Times New Roman"/>
                      </a:endParaRPr>
                    </a:p>
                    <a:p>
                      <a:pPr marL="203835">
                        <a:lnSpc>
                          <a:spcPct val="100000"/>
                        </a:lnSpc>
                      </a:pPr>
                      <a:r>
                        <a:rPr sz="1100" spc="-5" dirty="0">
                          <a:latin typeface="Arial"/>
                          <a:cs typeface="Arial"/>
                        </a:rPr>
                        <a:t>s9</a:t>
                      </a:r>
                      <a:endParaRPr sz="11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8F001C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98425" marR="344170" algn="just">
                        <a:lnSpc>
                          <a:spcPct val="100000"/>
                        </a:lnSpc>
                      </a:pPr>
                      <a:r>
                        <a:rPr sz="1100" spc="-5" dirty="0">
                          <a:latin typeface="Arial"/>
                          <a:cs typeface="Arial"/>
                        </a:rPr>
                        <a:t>Know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and be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able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to use</a:t>
                      </a:r>
                      <a:r>
                        <a:rPr sz="1100" spc="-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suitable 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sampling methods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in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appropriate 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contexts.</a:t>
                      </a:r>
                      <a:endParaRPr sz="1100" dirty="0">
                        <a:latin typeface="Arial"/>
                        <a:cs typeface="Arial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8F001C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  <a:p>
                      <a:pPr marL="99060">
                        <a:lnSpc>
                          <a:spcPct val="100000"/>
                        </a:lnSpc>
                      </a:pPr>
                      <a:r>
                        <a:rPr sz="1100" spc="-5" dirty="0">
                          <a:latin typeface="Arial"/>
                          <a:cs typeface="Arial"/>
                        </a:rPr>
                        <a:t>Sampling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methods</a:t>
                      </a:r>
                      <a:r>
                        <a:rPr sz="1100" spc="-5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include:</a:t>
                      </a:r>
                      <a:endParaRPr sz="1100" dirty="0">
                        <a:latin typeface="Arial"/>
                        <a:cs typeface="Arial"/>
                      </a:endParaRPr>
                    </a:p>
                    <a:p>
                      <a:pPr marL="269875" indent="-170815">
                        <a:lnSpc>
                          <a:spcPct val="100000"/>
                        </a:lnSpc>
                        <a:spcBef>
                          <a:spcPts val="800"/>
                        </a:spcBef>
                        <a:buFont typeface="Arial"/>
                        <a:buChar char="•"/>
                        <a:tabLst>
                          <a:tab pos="270510" algn="l"/>
                        </a:tabLst>
                      </a:pPr>
                      <a:r>
                        <a:rPr sz="1100" spc="-5" dirty="0">
                          <a:latin typeface="Arial"/>
                          <a:cs typeface="Arial"/>
                        </a:rPr>
                        <a:t>opportunity</a:t>
                      </a:r>
                      <a:r>
                        <a:rPr sz="1100" spc="-8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sampling</a:t>
                      </a:r>
                    </a:p>
                    <a:p>
                      <a:pPr marL="269875" indent="-170815">
                        <a:lnSpc>
                          <a:spcPct val="100000"/>
                        </a:lnSpc>
                        <a:spcBef>
                          <a:spcPts val="790"/>
                        </a:spcBef>
                        <a:buFont typeface="Arial"/>
                        <a:buChar char="•"/>
                        <a:tabLst>
                          <a:tab pos="270510" algn="l"/>
                        </a:tabLst>
                      </a:pPr>
                      <a:r>
                        <a:rPr sz="1100" spc="-5" dirty="0">
                          <a:latin typeface="Arial"/>
                          <a:cs typeface="Arial"/>
                        </a:rPr>
                        <a:t>simple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random</a:t>
                      </a:r>
                      <a:r>
                        <a:rPr sz="1100" spc="-1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sampling</a:t>
                      </a:r>
                    </a:p>
                    <a:p>
                      <a:pPr marL="269875" indent="-170815">
                        <a:lnSpc>
                          <a:spcPct val="100000"/>
                        </a:lnSpc>
                        <a:spcBef>
                          <a:spcPts val="800"/>
                        </a:spcBef>
                        <a:buFont typeface="Arial"/>
                        <a:buChar char="•"/>
                        <a:tabLst>
                          <a:tab pos="270510" algn="l"/>
                        </a:tabLst>
                      </a:pPr>
                      <a:r>
                        <a:rPr sz="1100" dirty="0">
                          <a:latin typeface="Arial"/>
                          <a:cs typeface="Arial"/>
                        </a:rPr>
                        <a:t>stratified</a:t>
                      </a:r>
                      <a:r>
                        <a:rPr sz="1100" spc="-1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sampling</a:t>
                      </a:r>
                    </a:p>
                    <a:p>
                      <a:pPr marL="269875" indent="-170815">
                        <a:lnSpc>
                          <a:spcPct val="100000"/>
                        </a:lnSpc>
                        <a:spcBef>
                          <a:spcPts val="805"/>
                        </a:spcBef>
                        <a:buFont typeface="Arial"/>
                        <a:buChar char="•"/>
                        <a:tabLst>
                          <a:tab pos="270510" algn="l"/>
                        </a:tabLst>
                      </a:pPr>
                      <a:r>
                        <a:rPr sz="1100" dirty="0">
                          <a:latin typeface="Arial"/>
                          <a:cs typeface="Arial"/>
                        </a:rPr>
                        <a:t>quota</a:t>
                      </a:r>
                      <a:r>
                        <a:rPr sz="1100" spc="-1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sampling</a:t>
                      </a:r>
                    </a:p>
                    <a:p>
                      <a:pPr marL="269875" indent="-170815">
                        <a:lnSpc>
                          <a:spcPct val="100000"/>
                        </a:lnSpc>
                        <a:spcBef>
                          <a:spcPts val="790"/>
                        </a:spcBef>
                        <a:buFont typeface="Arial"/>
                        <a:buChar char="•"/>
                        <a:tabLst>
                          <a:tab pos="270510" algn="l"/>
                        </a:tabLst>
                      </a:pPr>
                      <a:r>
                        <a:rPr sz="1100" dirty="0">
                          <a:latin typeface="Arial"/>
                          <a:cs typeface="Arial"/>
                        </a:rPr>
                        <a:t>cluster</a:t>
                      </a:r>
                      <a:r>
                        <a:rPr sz="1100" spc="-114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sampling</a:t>
                      </a:r>
                    </a:p>
                    <a:p>
                      <a:pPr marL="269875" indent="-170815">
                        <a:lnSpc>
                          <a:spcPct val="100000"/>
                        </a:lnSpc>
                        <a:spcBef>
                          <a:spcPts val="805"/>
                        </a:spcBef>
                        <a:buFont typeface="Arial"/>
                        <a:buChar char="•"/>
                        <a:tabLst>
                          <a:tab pos="270510" algn="l"/>
                        </a:tabLst>
                      </a:pPr>
                      <a:r>
                        <a:rPr sz="1100" dirty="0">
                          <a:latin typeface="Arial"/>
                          <a:cs typeface="Arial"/>
                        </a:rPr>
                        <a:t>self-selected</a:t>
                      </a:r>
                      <a:r>
                        <a:rPr sz="1100" spc="-1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sampling.</a:t>
                      </a: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8F001C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85725" marR="1240155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100" dirty="0">
                          <a:latin typeface="Arial"/>
                          <a:cs typeface="Arial"/>
                        </a:rPr>
                        <a:t>Integral Resources - 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OCR (MEI) Level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3</a:t>
                      </a:r>
                      <a:r>
                        <a:rPr sz="1100" spc="-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SPS:</a:t>
                      </a:r>
                      <a:endParaRPr sz="1100" dirty="0">
                        <a:latin typeface="Arial"/>
                        <a:cs typeface="Arial"/>
                      </a:endParaRPr>
                    </a:p>
                    <a:p>
                      <a:pPr marL="85725">
                        <a:lnSpc>
                          <a:spcPct val="100000"/>
                        </a:lnSpc>
                      </a:pPr>
                      <a:r>
                        <a:rPr sz="1100" u="sng" spc="-5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2"/>
                        </a:rPr>
                        <a:t>Money Making </a:t>
                      </a:r>
                      <a:r>
                        <a:rPr sz="1100" u="sng" spc="-10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2"/>
                        </a:rPr>
                        <a:t>Movies</a:t>
                      </a:r>
                      <a:r>
                        <a:rPr sz="1100" u="sng" spc="-10" dirty="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100" u="sng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2"/>
                        </a:rPr>
                        <a:t>-</a:t>
                      </a:r>
                      <a:r>
                        <a:rPr sz="1100" u="sng" dirty="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100" u="sng" spc="-5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2"/>
                        </a:rPr>
                        <a:t>Sampling</a:t>
                      </a:r>
                      <a:r>
                        <a:rPr sz="1100" u="sng" spc="55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2"/>
                        </a:rPr>
                        <a:t> </a:t>
                      </a:r>
                      <a:r>
                        <a:rPr sz="1100" u="sng" spc="-5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2"/>
                        </a:rPr>
                        <a:t>Methods</a:t>
                      </a:r>
                      <a:endParaRPr sz="1100" dirty="0">
                        <a:latin typeface="Arial"/>
                        <a:cs typeface="Arial"/>
                      </a:endParaRPr>
                    </a:p>
                    <a:p>
                      <a:pPr marL="85725">
                        <a:lnSpc>
                          <a:spcPct val="100000"/>
                        </a:lnSpc>
                      </a:pPr>
                      <a:r>
                        <a:rPr sz="1100" u="sng" spc="-5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3"/>
                        </a:rPr>
                        <a:t>Experiment Design</a:t>
                      </a:r>
                      <a:r>
                        <a:rPr sz="1100" u="sng" spc="-5" dirty="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100" u="sng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3"/>
                        </a:rPr>
                        <a:t>-</a:t>
                      </a:r>
                      <a:r>
                        <a:rPr sz="1100" u="sng" dirty="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100" u="sng" spc="-5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3"/>
                        </a:rPr>
                        <a:t>Love </a:t>
                      </a:r>
                      <a:r>
                        <a:rPr sz="1100" u="sng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3"/>
                        </a:rPr>
                        <a:t>or</a:t>
                      </a:r>
                      <a:r>
                        <a:rPr sz="1100" u="sng" spc="-10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3"/>
                        </a:rPr>
                        <a:t> </a:t>
                      </a:r>
                      <a:r>
                        <a:rPr sz="1100" u="sng" spc="-5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3"/>
                        </a:rPr>
                        <a:t>football?</a:t>
                      </a:r>
                      <a:endParaRPr sz="1100" dirty="0">
                        <a:latin typeface="Arial"/>
                        <a:cs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  <a:p>
                      <a:pPr marL="85725" marR="557530">
                        <a:lnSpc>
                          <a:spcPct val="100000"/>
                        </a:lnSpc>
                      </a:pPr>
                      <a:r>
                        <a:rPr sz="1100" spc="-5" dirty="0">
                          <a:latin typeface="Arial"/>
                          <a:cs typeface="Arial"/>
                        </a:rPr>
                        <a:t>External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Resources: </a:t>
                      </a:r>
                      <a:endParaRPr lang="en-GB" sz="1100" dirty="0">
                        <a:latin typeface="Arial"/>
                        <a:cs typeface="Arial"/>
                      </a:endParaRPr>
                    </a:p>
                    <a:p>
                      <a:pPr marL="85725" marR="557530">
                        <a:lnSpc>
                          <a:spcPct val="100000"/>
                        </a:lnSpc>
                      </a:pPr>
                      <a:r>
                        <a:rPr sz="1100" u="sng" spc="-5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4"/>
                        </a:rPr>
                        <a:t>Populations </a:t>
                      </a:r>
                      <a:r>
                        <a:rPr sz="1100" u="sng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4"/>
                        </a:rPr>
                        <a:t>and samples</a:t>
                      </a:r>
                      <a:r>
                        <a:rPr sz="1100" u="sng" spc="-40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4"/>
                        </a:rPr>
                        <a:t> </a:t>
                      </a:r>
                      <a:r>
                        <a:rPr sz="1100" u="sng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4"/>
                        </a:rPr>
                        <a:t>resources</a:t>
                      </a:r>
                      <a:endParaRPr sz="1100" dirty="0">
                        <a:latin typeface="Arial"/>
                        <a:cs typeface="Arial"/>
                      </a:endParaRPr>
                    </a:p>
                    <a:p>
                      <a:pPr marL="85725" marR="361950">
                        <a:lnSpc>
                          <a:spcPct val="200000"/>
                        </a:lnSpc>
                      </a:pPr>
                      <a:r>
                        <a:rPr sz="1100" u="sng" spc="-5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5"/>
                        </a:rPr>
                        <a:t>Non-random </a:t>
                      </a:r>
                      <a:r>
                        <a:rPr sz="1100" u="sng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5"/>
                        </a:rPr>
                        <a:t>sampling resources  </a:t>
                      </a:r>
                      <a:r>
                        <a:rPr sz="1100" u="sng" spc="-5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6"/>
                        </a:rPr>
                        <a:t>Random </a:t>
                      </a:r>
                      <a:r>
                        <a:rPr sz="1100" u="sng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6"/>
                        </a:rPr>
                        <a:t>sampling</a:t>
                      </a:r>
                      <a:r>
                        <a:rPr sz="1100" u="sng" spc="-65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6"/>
                        </a:rPr>
                        <a:t> </a:t>
                      </a:r>
                      <a:r>
                        <a:rPr sz="1100" u="sng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6"/>
                        </a:rPr>
                        <a:t>resources</a:t>
                      </a:r>
                      <a:endParaRPr sz="1100" dirty="0">
                        <a:latin typeface="Arial"/>
                        <a:cs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endParaRPr sz="1150" dirty="0">
                        <a:latin typeface="Times New Roman"/>
                        <a:cs typeface="Times New Roman"/>
                      </a:endParaRPr>
                    </a:p>
                    <a:p>
                      <a:pPr marL="85725" marR="361950">
                        <a:lnSpc>
                          <a:spcPct val="100000"/>
                        </a:lnSpc>
                      </a:pPr>
                      <a:r>
                        <a:rPr sz="1100" u="sng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7"/>
                        </a:rPr>
                        <a:t>Fundamentals of Statistics 3:</a:t>
                      </a:r>
                      <a:r>
                        <a:rPr sz="1100" u="sng" spc="-120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7"/>
                        </a:rPr>
                        <a:t> </a:t>
                      </a:r>
                      <a:r>
                        <a:rPr sz="1100" u="sng" spc="-5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7"/>
                        </a:rPr>
                        <a:t>Sampling  </a:t>
                      </a:r>
                      <a:r>
                        <a:rPr sz="1100" u="sng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7"/>
                        </a:rPr>
                        <a:t>Tutorial</a:t>
                      </a:r>
                      <a:endParaRPr sz="11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8F001C">
                        <a:alpha val="3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324100" y="134365"/>
            <a:ext cx="4495800" cy="73866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ct val="100000"/>
              </a:lnSpc>
            </a:pPr>
            <a:r>
              <a:rPr sz="2400" b="1" spc="-114" dirty="0">
                <a:latin typeface="Arial" panose="020B0604020202020204" pitchFamily="34" charset="0"/>
                <a:cs typeface="Arial" panose="020B0604020202020204" pitchFamily="34" charset="0"/>
              </a:rPr>
              <a:t>DATA</a:t>
            </a:r>
            <a:r>
              <a:rPr sz="2400" b="1" spc="-6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b="1" spc="-10" dirty="0">
                <a:latin typeface="Arial" panose="020B0604020202020204" pitchFamily="34" charset="0"/>
                <a:cs typeface="Arial" panose="020B0604020202020204" pitchFamily="34" charset="0"/>
              </a:rPr>
              <a:t>COLLECTION</a:t>
            </a:r>
            <a:endParaRPr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00000"/>
              </a:lnSpc>
            </a:pPr>
            <a:r>
              <a:rPr sz="2400" b="1" spc="-10" dirty="0">
                <a:latin typeface="Arial" panose="020B0604020202020204" pitchFamily="34" charset="0"/>
                <a:cs typeface="Arial" panose="020B0604020202020204" pitchFamily="34" charset="0"/>
              </a:rPr>
              <a:t>Information</a:t>
            </a:r>
            <a:r>
              <a:rPr sz="2400" b="1" spc="-6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b="1" spc="-10" dirty="0">
                <a:latin typeface="Arial" panose="020B0604020202020204" pitchFamily="34" charset="0"/>
                <a:cs typeface="Arial" panose="020B0604020202020204" pitchFamily="34" charset="0"/>
              </a:rPr>
              <a:t>sources</a:t>
            </a:r>
            <a:endParaRPr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7837005"/>
              </p:ext>
            </p:extLst>
          </p:nvPr>
        </p:nvGraphicFramePr>
        <p:xfrm>
          <a:off x="461962" y="901700"/>
          <a:ext cx="8278812" cy="400214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587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1999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2006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87997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65887">
                <a:tc>
                  <a:txBody>
                    <a:bodyPr/>
                    <a:lstStyle/>
                    <a:p>
                      <a:endParaRPr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8F001C"/>
                    </a:solidFill>
                  </a:tcPr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sz="1800" b="1" spc="-10" dirty="0">
                          <a:solidFill>
                            <a:srgbClr val="FFFF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Content</a:t>
                      </a:r>
                      <a:endParaRPr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8F001C"/>
                    </a:solidFill>
                  </a:tcPr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sz="1800" b="1" spc="-5" dirty="0">
                          <a:solidFill>
                            <a:srgbClr val="FFFF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Notes</a:t>
                      </a:r>
                      <a:endParaRPr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8F001C"/>
                    </a:solidFill>
                  </a:tcPr>
                </a:tc>
                <a:tc>
                  <a:txBody>
                    <a:bodyPr/>
                    <a:lstStyle/>
                    <a:p>
                      <a:pPr marL="85725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sz="1800" b="1" spc="-10" dirty="0">
                          <a:solidFill>
                            <a:srgbClr val="FFFF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Resources</a:t>
                      </a:r>
                      <a:endParaRPr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8F001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1926"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860"/>
                        </a:spcBef>
                      </a:pPr>
                      <a:r>
                        <a:rPr sz="1100" spc="-5" dirty="0">
                          <a:latin typeface="Arial"/>
                          <a:cs typeface="Arial"/>
                        </a:rPr>
                        <a:t>e1</a:t>
                      </a:r>
                      <a:endParaRPr sz="11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8F001C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98425" marR="373380">
                        <a:lnSpc>
                          <a:spcPct val="100000"/>
                        </a:lnSpc>
                        <a:spcBef>
                          <a:spcPts val="200"/>
                        </a:spcBef>
                      </a:pPr>
                      <a:r>
                        <a:rPr sz="1100" spc="-5" dirty="0">
                          <a:latin typeface="Arial"/>
                          <a:cs typeface="Arial"/>
                        </a:rPr>
                        <a:t>Be able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to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call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on factual</a:t>
                      </a:r>
                      <a:r>
                        <a:rPr sz="1100" spc="-7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general 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knowledge.</a:t>
                      </a:r>
                      <a:endParaRPr sz="11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8F001C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sz="11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8F001C">
                        <a:alpha val="30000"/>
                      </a:srgbClr>
                    </a:solidFill>
                  </a:tcPr>
                </a:tc>
                <a:tc rowSpan="5">
                  <a:txBody>
                    <a:bodyPr/>
                    <a:lstStyle/>
                    <a:p>
                      <a:pPr marL="85725" marR="1240155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100" dirty="0">
                          <a:latin typeface="Arial"/>
                          <a:cs typeface="Arial"/>
                        </a:rPr>
                        <a:t>Integral Resources - 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OCR (MEI) Level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3</a:t>
                      </a:r>
                      <a:r>
                        <a:rPr sz="1100" spc="-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SPS:</a:t>
                      </a:r>
                      <a:endParaRPr sz="1100" dirty="0">
                        <a:latin typeface="Arial"/>
                        <a:cs typeface="Arial"/>
                      </a:endParaRPr>
                    </a:p>
                    <a:p>
                      <a:pPr marL="85725" marR="147320">
                        <a:lnSpc>
                          <a:spcPct val="100000"/>
                        </a:lnSpc>
                      </a:pPr>
                      <a:r>
                        <a:rPr sz="1100" u="sng" spc="-5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2"/>
                        </a:rPr>
                        <a:t>Experiment Design</a:t>
                      </a:r>
                      <a:r>
                        <a:rPr sz="1100" u="sng" spc="-5" dirty="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100" u="sng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2"/>
                        </a:rPr>
                        <a:t>-</a:t>
                      </a:r>
                      <a:r>
                        <a:rPr sz="1100" u="sng" dirty="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100" u="sng" spc="-5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2"/>
                        </a:rPr>
                        <a:t>Love </a:t>
                      </a:r>
                      <a:r>
                        <a:rPr sz="1100" u="sng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2"/>
                        </a:rPr>
                        <a:t>or </a:t>
                      </a:r>
                      <a:r>
                        <a:rPr sz="1100" u="sng" spc="-5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2"/>
                        </a:rPr>
                        <a:t>football?  </a:t>
                      </a:r>
                      <a:r>
                        <a:rPr sz="1100" u="sng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2"/>
                        </a:rPr>
                        <a:t>The </a:t>
                      </a:r>
                      <a:r>
                        <a:rPr sz="1100" u="sng" spc="-5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2"/>
                        </a:rPr>
                        <a:t>Problem Solving </a:t>
                      </a:r>
                      <a:r>
                        <a:rPr sz="1100" u="sng" spc="-10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2"/>
                        </a:rPr>
                        <a:t>Cycle</a:t>
                      </a:r>
                      <a:r>
                        <a:rPr sz="1100" u="sng" spc="-10" dirty="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100" u="sng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2"/>
                        </a:rPr>
                        <a:t>-</a:t>
                      </a:r>
                      <a:r>
                        <a:rPr sz="1100" u="sng" dirty="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100" u="sng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2"/>
                        </a:rPr>
                        <a:t>The </a:t>
                      </a:r>
                      <a:r>
                        <a:rPr sz="1100" u="sng" spc="-5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2"/>
                        </a:rPr>
                        <a:t>long </a:t>
                      </a:r>
                      <a:r>
                        <a:rPr sz="1100" u="sng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2"/>
                        </a:rPr>
                        <a:t>and  short of</a:t>
                      </a:r>
                      <a:r>
                        <a:rPr sz="1100" u="sng" spc="-145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2"/>
                        </a:rPr>
                        <a:t> </a:t>
                      </a:r>
                      <a:r>
                        <a:rPr sz="1100" u="sng" spc="-5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2"/>
                        </a:rPr>
                        <a:t>it</a:t>
                      </a:r>
                      <a:endParaRPr sz="1100" dirty="0">
                        <a:latin typeface="Arial"/>
                        <a:cs typeface="Arial"/>
                      </a:endParaRPr>
                    </a:p>
                    <a:p>
                      <a:pPr marL="85725">
                        <a:lnSpc>
                          <a:spcPct val="100000"/>
                        </a:lnSpc>
                      </a:pPr>
                      <a:r>
                        <a:rPr sz="1100" u="sng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2"/>
                        </a:rPr>
                        <a:t>Is </a:t>
                      </a:r>
                      <a:r>
                        <a:rPr sz="1100" u="sng" spc="-5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2"/>
                        </a:rPr>
                        <a:t>this </a:t>
                      </a:r>
                      <a:r>
                        <a:rPr sz="1100" u="sng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2"/>
                        </a:rPr>
                        <a:t>a </a:t>
                      </a:r>
                      <a:r>
                        <a:rPr sz="1100" u="sng" spc="-10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2"/>
                        </a:rPr>
                        <a:t>valid</a:t>
                      </a:r>
                      <a:r>
                        <a:rPr sz="1100" u="sng" spc="-50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2"/>
                        </a:rPr>
                        <a:t> </a:t>
                      </a:r>
                      <a:r>
                        <a:rPr sz="1100" u="sng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2"/>
                        </a:rPr>
                        <a:t>argument?</a:t>
                      </a:r>
                      <a:endParaRPr sz="1100" dirty="0">
                        <a:latin typeface="Arial"/>
                        <a:cs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  <a:p>
                      <a:pPr marL="85725">
                        <a:lnSpc>
                          <a:spcPct val="100000"/>
                        </a:lnSpc>
                      </a:pPr>
                      <a:r>
                        <a:rPr sz="1100" spc="-5" dirty="0">
                          <a:latin typeface="Arial"/>
                          <a:cs typeface="Arial"/>
                        </a:rPr>
                        <a:t>External</a:t>
                      </a:r>
                      <a:r>
                        <a:rPr sz="1100" spc="-8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Resources:</a:t>
                      </a:r>
                    </a:p>
                    <a:p>
                      <a:pPr marL="85725">
                        <a:lnSpc>
                          <a:spcPct val="100000"/>
                        </a:lnSpc>
                      </a:pPr>
                      <a:r>
                        <a:rPr sz="1100" u="sng" spc="-5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3"/>
                        </a:rPr>
                        <a:t>Reliability </a:t>
                      </a:r>
                      <a:r>
                        <a:rPr sz="1100" u="sng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3"/>
                        </a:rPr>
                        <a:t>and </a:t>
                      </a:r>
                      <a:r>
                        <a:rPr sz="1100" u="sng" spc="-5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3"/>
                        </a:rPr>
                        <a:t>validity</a:t>
                      </a:r>
                      <a:r>
                        <a:rPr sz="1100" u="sng" spc="-25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3"/>
                        </a:rPr>
                        <a:t> </a:t>
                      </a:r>
                      <a:r>
                        <a:rPr sz="1100" u="sng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3"/>
                        </a:rPr>
                        <a:t>resources</a:t>
                      </a:r>
                      <a:endParaRPr sz="1100" dirty="0">
                        <a:latin typeface="Arial"/>
                        <a:cs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endParaRPr sz="1150" dirty="0">
                        <a:latin typeface="Times New Roman"/>
                        <a:cs typeface="Times New Roman"/>
                      </a:endParaRPr>
                    </a:p>
                    <a:p>
                      <a:pPr marL="85725">
                        <a:lnSpc>
                          <a:spcPct val="100000"/>
                        </a:lnSpc>
                      </a:pPr>
                      <a:r>
                        <a:rPr sz="1100" u="sng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4"/>
                        </a:rPr>
                        <a:t>Graphs </a:t>
                      </a:r>
                      <a:r>
                        <a:rPr sz="1100" u="sng" spc="-5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4"/>
                        </a:rPr>
                        <a:t>in </a:t>
                      </a:r>
                      <a:r>
                        <a:rPr sz="1100" u="sng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4"/>
                        </a:rPr>
                        <a:t>the</a:t>
                      </a:r>
                      <a:r>
                        <a:rPr sz="1100" u="sng" spc="-135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4"/>
                        </a:rPr>
                        <a:t> </a:t>
                      </a:r>
                      <a:r>
                        <a:rPr sz="1100" u="sng" spc="-5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4"/>
                        </a:rPr>
                        <a:t>Media</a:t>
                      </a:r>
                      <a:endParaRPr sz="11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8F001C">
                        <a:alpha val="3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5214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algn="r">
                        <a:lnSpc>
                          <a:spcPct val="100000"/>
                        </a:lnSpc>
                      </a:pPr>
                      <a:r>
                        <a:rPr sz="1100" spc="-5" dirty="0">
                          <a:latin typeface="Arial"/>
                          <a:cs typeface="Arial"/>
                        </a:rPr>
                        <a:t>e2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DDE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98425" marR="24130">
                        <a:lnSpc>
                          <a:spcPct val="100000"/>
                        </a:lnSpc>
                      </a:pPr>
                      <a:r>
                        <a:rPr sz="1100" spc="-5" dirty="0">
                          <a:latin typeface="Arial"/>
                          <a:cs typeface="Arial"/>
                        </a:rPr>
                        <a:t>Be able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to make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reasonable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estimates  of quantities met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in everyday life  without additional</a:t>
                      </a:r>
                      <a:r>
                        <a:rPr sz="1100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information.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DDE3"/>
                    </a:solidFill>
                  </a:tcPr>
                </a:tc>
                <a:tc>
                  <a:txBody>
                    <a:bodyPr/>
                    <a:lstStyle/>
                    <a:p>
                      <a:pPr marL="99060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sz="1100" dirty="0">
                          <a:latin typeface="Arial"/>
                          <a:cs typeface="Arial"/>
                        </a:rPr>
                        <a:t>Quantities such as the</a:t>
                      </a:r>
                      <a:r>
                        <a:rPr sz="1100" spc="-114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following:</a:t>
                      </a:r>
                      <a:endParaRPr sz="1100" dirty="0">
                        <a:latin typeface="Arial"/>
                        <a:cs typeface="Arial"/>
                      </a:endParaRPr>
                    </a:p>
                    <a:p>
                      <a:pPr marL="269875" marR="223520" indent="-170815">
                        <a:lnSpc>
                          <a:spcPct val="100000"/>
                        </a:lnSpc>
                        <a:spcBef>
                          <a:spcPts val="805"/>
                        </a:spcBef>
                        <a:buFont typeface="Arial"/>
                        <a:buChar char="•"/>
                        <a:tabLst>
                          <a:tab pos="270510" algn="l"/>
                        </a:tabLst>
                      </a:pPr>
                      <a:r>
                        <a:rPr sz="1100" dirty="0">
                          <a:latin typeface="Arial"/>
                          <a:cs typeface="Arial"/>
                        </a:rPr>
                        <a:t>Estimates of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adult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height,</a:t>
                      </a:r>
                      <a:r>
                        <a:rPr sz="1100" spc="-1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weight 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and other body</a:t>
                      </a:r>
                      <a:r>
                        <a:rPr sz="1100" spc="-1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measurements</a:t>
                      </a:r>
                    </a:p>
                    <a:p>
                      <a:pPr marL="269875" marR="289560" indent="-170815">
                        <a:lnSpc>
                          <a:spcPct val="100000"/>
                        </a:lnSpc>
                        <a:spcBef>
                          <a:spcPts val="790"/>
                        </a:spcBef>
                        <a:buFont typeface="Arial"/>
                        <a:buChar char="•"/>
                        <a:tabLst>
                          <a:tab pos="270510" algn="l"/>
                        </a:tabLst>
                      </a:pPr>
                      <a:r>
                        <a:rPr sz="1100" dirty="0">
                          <a:latin typeface="Arial"/>
                          <a:cs typeface="Arial"/>
                        </a:rPr>
                        <a:t>The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time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an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adult would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take</a:t>
                      </a:r>
                      <a:r>
                        <a:rPr sz="1100" spc="-9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to  perform an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everyday</a:t>
                      </a:r>
                      <a:r>
                        <a:rPr sz="1100" spc="-9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task.</a:t>
                      </a: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DDE3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B0111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5603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  <a:p>
                      <a:pPr algn="r">
                        <a:lnSpc>
                          <a:spcPct val="100000"/>
                        </a:lnSpc>
                        <a:spcBef>
                          <a:spcPts val="975"/>
                        </a:spcBef>
                      </a:pPr>
                      <a:r>
                        <a:rPr sz="1100" dirty="0">
                          <a:latin typeface="Arial"/>
                          <a:cs typeface="Arial"/>
                        </a:rPr>
                        <a:t>s10</a:t>
                      </a: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8F001C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7"/>
                        </a:spcBef>
                      </a:pPr>
                      <a:endParaRPr sz="1350" dirty="0">
                        <a:latin typeface="Times New Roman"/>
                        <a:cs typeface="Times New Roman"/>
                      </a:endParaRPr>
                    </a:p>
                    <a:p>
                      <a:pPr marL="98425" marR="108585">
                        <a:lnSpc>
                          <a:spcPct val="100000"/>
                        </a:lnSpc>
                      </a:pPr>
                      <a:r>
                        <a:rPr sz="1100" spc="-5" dirty="0">
                          <a:latin typeface="Arial"/>
                          <a:cs typeface="Arial"/>
                        </a:rPr>
                        <a:t>Be able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to find and use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relevant 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information from a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variety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of</a:t>
                      </a:r>
                      <a:r>
                        <a:rPr sz="1100" spc="-1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sources.</a:t>
                      </a: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8F001C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99060" algn="just">
                        <a:lnSpc>
                          <a:spcPct val="100000"/>
                        </a:lnSpc>
                        <a:spcBef>
                          <a:spcPts val="920"/>
                        </a:spcBef>
                      </a:pPr>
                      <a:r>
                        <a:rPr sz="1100" spc="5" dirty="0">
                          <a:latin typeface="Arial"/>
                          <a:cs typeface="Arial"/>
                        </a:rPr>
                        <a:t>When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familiarising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themselves </a:t>
                      </a:r>
                      <a:r>
                        <a:rPr sz="1100" spc="-10" dirty="0">
                          <a:latin typeface="Arial"/>
                          <a:cs typeface="Arial"/>
                        </a:rPr>
                        <a:t>with</a:t>
                      </a:r>
                      <a:r>
                        <a:rPr sz="1100" spc="-8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the  pre-release data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learners should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use a 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variety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of information</a:t>
                      </a:r>
                      <a:r>
                        <a:rPr sz="1100" spc="-1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sources.</a:t>
                      </a:r>
                    </a:p>
                  </a:txBody>
                  <a:tcPr marL="0" marR="0" marT="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8F001C">
                        <a:alpha val="30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B0111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2009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algn="r"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r>
                        <a:rPr sz="1100" dirty="0">
                          <a:latin typeface="Arial"/>
                          <a:cs typeface="Arial"/>
                        </a:rPr>
                        <a:t>s11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DDE3"/>
                    </a:solidFill>
                  </a:tcPr>
                </a:tc>
                <a:tc>
                  <a:txBody>
                    <a:bodyPr/>
                    <a:lstStyle/>
                    <a:p>
                      <a:pPr marL="98425" marR="104139">
                        <a:lnSpc>
                          <a:spcPct val="100000"/>
                        </a:lnSpc>
                        <a:spcBef>
                          <a:spcPts val="114"/>
                        </a:spcBef>
                      </a:pPr>
                      <a:r>
                        <a:rPr sz="1100" spc="-5" dirty="0">
                          <a:latin typeface="Arial"/>
                          <a:cs typeface="Arial"/>
                        </a:rPr>
                        <a:t>Be able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to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evaluate critically 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information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in public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statements</a:t>
                      </a:r>
                      <a:r>
                        <a:rPr sz="1100" spc="-114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such  as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news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reports and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political 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comments.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DDE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"/>
                        </a:spcBef>
                      </a:pPr>
                      <a:endParaRPr sz="1250" dirty="0">
                        <a:latin typeface="Times New Roman"/>
                        <a:cs typeface="Times New Roman"/>
                      </a:endParaRPr>
                    </a:p>
                    <a:p>
                      <a:pPr marL="99060" marR="283210">
                        <a:lnSpc>
                          <a:spcPct val="100000"/>
                        </a:lnSpc>
                      </a:pPr>
                      <a:r>
                        <a:rPr sz="1100" dirty="0">
                          <a:latin typeface="Arial"/>
                          <a:cs typeface="Arial"/>
                        </a:rPr>
                        <a:t>e.g.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Conclusions drawn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from</a:t>
                      </a:r>
                      <a:r>
                        <a:rPr sz="1100" spc="-8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data,  statements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involving</a:t>
                      </a:r>
                      <a:r>
                        <a:rPr sz="1100" spc="-9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percentages.</a:t>
                      </a: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DDE3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B0111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7607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9"/>
                        </a:spcBef>
                      </a:pPr>
                      <a:endParaRPr sz="1300" dirty="0">
                        <a:latin typeface="Times New Roman"/>
                        <a:cs typeface="Times New Roman"/>
                      </a:endParaRPr>
                    </a:p>
                    <a:p>
                      <a:pPr algn="r">
                        <a:lnSpc>
                          <a:spcPct val="100000"/>
                        </a:lnSpc>
                      </a:pPr>
                      <a:r>
                        <a:rPr sz="1100" dirty="0">
                          <a:latin typeface="Arial"/>
                          <a:cs typeface="Arial"/>
                        </a:rPr>
                        <a:t>s12</a:t>
                      </a: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8F001C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98425" marR="260985" algn="just">
                        <a:lnSpc>
                          <a:spcPct val="100000"/>
                        </a:lnSpc>
                        <a:spcBef>
                          <a:spcPts val="210"/>
                        </a:spcBef>
                      </a:pPr>
                      <a:r>
                        <a:rPr sz="1100" spc="-5" dirty="0">
                          <a:latin typeface="Arial"/>
                          <a:cs typeface="Arial"/>
                        </a:rPr>
                        <a:t>Be able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to understand accounts of  statistical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work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done by others</a:t>
                      </a:r>
                      <a:r>
                        <a:rPr sz="1100" spc="-1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and  comment on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its</a:t>
                      </a:r>
                      <a:r>
                        <a:rPr sz="1100" spc="-114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quality.</a:t>
                      </a:r>
                      <a:endParaRPr sz="11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8F001C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sz="11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8F001C">
                        <a:alpha val="30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B0111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667000" y="76200"/>
            <a:ext cx="3428999" cy="61555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ct val="100000"/>
              </a:lnSpc>
            </a:pPr>
            <a:r>
              <a:rPr sz="2000" b="1" dirty="0">
                <a:latin typeface="Arial" panose="020B0604020202020204" pitchFamily="34" charset="0"/>
                <a:cs typeface="Arial" panose="020B0604020202020204" pitchFamily="34" charset="0"/>
              </a:rPr>
              <a:t>USE </a:t>
            </a:r>
            <a:r>
              <a:rPr sz="2000" b="1" spc="-5" dirty="0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sz="2000" b="1" spc="-9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b="1" spc="-15" dirty="0">
                <a:latin typeface="Arial" panose="020B0604020202020204" pitchFamily="34" charset="0"/>
                <a:cs typeface="Arial" panose="020B0604020202020204" pitchFamily="34" charset="0"/>
              </a:rPr>
              <a:t>TECHNOLOGY</a:t>
            </a:r>
            <a:endParaRPr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" algn="ctr">
              <a:lnSpc>
                <a:spcPct val="100000"/>
              </a:lnSpc>
            </a:pPr>
            <a:r>
              <a:rPr sz="2000" b="1" spc="-5" dirty="0">
                <a:latin typeface="Arial" panose="020B0604020202020204" pitchFamily="34" charset="0"/>
                <a:cs typeface="Arial" panose="020B0604020202020204" pitchFamily="34" charset="0"/>
              </a:rPr>
              <a:t>Spreadsheets</a:t>
            </a:r>
            <a:endParaRPr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2968672"/>
              </p:ext>
            </p:extLst>
          </p:nvPr>
        </p:nvGraphicFramePr>
        <p:xfrm>
          <a:off x="461962" y="838200"/>
          <a:ext cx="8207437" cy="50292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873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2006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1993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88010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54295">
                <a:tc>
                  <a:txBody>
                    <a:bodyPr/>
                    <a:lstStyle/>
                    <a:p>
                      <a:endParaRPr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8F001C"/>
                    </a:solidFill>
                  </a:tcPr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sz="1800" b="1" spc="-1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Content</a:t>
                      </a:r>
                      <a:endParaRPr sz="18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8F001C"/>
                    </a:solidFill>
                  </a:tcPr>
                </a:tc>
                <a:tc>
                  <a:txBody>
                    <a:bodyPr/>
                    <a:lstStyle/>
                    <a:p>
                      <a:pPr marL="85725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sz="1800" b="1" spc="-1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Notes</a:t>
                      </a:r>
                      <a:endParaRPr sz="18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8F001C"/>
                    </a:solidFill>
                  </a:tcPr>
                </a:tc>
                <a:tc>
                  <a:txBody>
                    <a:bodyPr/>
                    <a:lstStyle/>
                    <a:p>
                      <a:pPr marL="85725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sz="1800" b="1" spc="-1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Resources</a:t>
                      </a:r>
                      <a:endParaRPr sz="18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8F001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2712">
                <a:tc>
                  <a:txBody>
                    <a:bodyPr/>
                    <a:lstStyle/>
                    <a:p>
                      <a:pPr marR="3175" algn="r">
                        <a:lnSpc>
                          <a:spcPct val="100000"/>
                        </a:lnSpc>
                        <a:spcBef>
                          <a:spcPts val="715"/>
                        </a:spcBef>
                      </a:pPr>
                      <a:r>
                        <a:rPr sz="1100" spc="1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q2</a:t>
                      </a:r>
                      <a:endParaRPr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8F001C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16205" marR="277495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sz="1100" spc="-5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 able </a:t>
                      </a:r>
                      <a:r>
                        <a:rPr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 read information from</a:t>
                      </a:r>
                      <a:r>
                        <a:rPr sz="1100" spc="-16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  standard</a:t>
                      </a:r>
                      <a:r>
                        <a:rPr sz="1100" spc="-12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spreadsheet.</a:t>
                      </a:r>
                    </a:p>
                  </a:txBody>
                  <a:tcPr marL="0" marR="0" marT="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8F001C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8F001C">
                        <a:alpha val="30000"/>
                      </a:srgbClr>
                    </a:solidFill>
                  </a:tcPr>
                </a:tc>
                <a:tc rowSpan="6">
                  <a:txBody>
                    <a:bodyPr/>
                    <a:lstStyle/>
                    <a:p>
                      <a:pPr marL="85725" marR="1269365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Integral Resources -  </a:t>
                      </a:r>
                      <a:r>
                        <a:rPr sz="1100" spc="-5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OCR (MEI) Level </a:t>
                      </a:r>
                      <a:r>
                        <a:rPr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r>
                        <a:rPr sz="1100" spc="-6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100" spc="-5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IQR:</a:t>
                      </a:r>
                      <a:endParaRPr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85725" marR="374015">
                        <a:lnSpc>
                          <a:spcPct val="100000"/>
                        </a:lnSpc>
                      </a:pPr>
                      <a:r>
                        <a:rPr sz="1100" u="sng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hlinkClick r:id="rId2"/>
                        </a:rPr>
                        <a:t>Reference: Spreadsheets 1</a:t>
                      </a:r>
                      <a:r>
                        <a:rPr sz="1100" u="sng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100" u="sng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hlinkClick r:id="rId2"/>
                        </a:rPr>
                        <a:t>–</a:t>
                      </a:r>
                      <a:r>
                        <a:rPr sz="1100" u="sng" spc="-135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100" u="sng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hlinkClick r:id="rId2"/>
                        </a:rPr>
                        <a:t>formulae  Reference: Spreadsheets 2</a:t>
                      </a:r>
                      <a:r>
                        <a:rPr sz="1100" u="sng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100" u="sng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hlinkClick r:id="rId2"/>
                        </a:rPr>
                        <a:t>–</a:t>
                      </a:r>
                      <a:r>
                        <a:rPr sz="1100" u="sng" spc="-135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100" u="sng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hlinkClick r:id="rId2"/>
                        </a:rPr>
                        <a:t>graphs</a:t>
                      </a:r>
                      <a:endParaRPr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85725" marR="677545">
                        <a:lnSpc>
                          <a:spcPct val="100000"/>
                        </a:lnSpc>
                      </a:pPr>
                      <a:r>
                        <a:rPr sz="1100" spc="-1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MEI </a:t>
                      </a:r>
                      <a:r>
                        <a:rPr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Free Resources –</a:t>
                      </a:r>
                      <a:r>
                        <a:rPr sz="1100" spc="-45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100" spc="-5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Integrating  Mathematical Problem</a:t>
                      </a:r>
                      <a:r>
                        <a:rPr sz="1100" spc="-25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100" spc="-5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Solving:</a:t>
                      </a:r>
                      <a:endParaRPr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85725">
                        <a:lnSpc>
                          <a:spcPct val="100000"/>
                        </a:lnSpc>
                      </a:pPr>
                      <a:r>
                        <a:rPr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 mathematics for </a:t>
                      </a:r>
                      <a:r>
                        <a:rPr sz="1100" spc="-5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business </a:t>
                      </a:r>
                      <a:r>
                        <a:rPr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</a:t>
                      </a:r>
                      <a:r>
                        <a:rPr sz="1100" spc="-85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100" spc="-5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science:</a:t>
                      </a:r>
                      <a:endParaRPr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85725">
                        <a:lnSpc>
                          <a:spcPct val="100000"/>
                        </a:lnSpc>
                      </a:pPr>
                      <a:r>
                        <a:rPr sz="1100" u="sng" spc="-5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hlinkClick r:id="rId3"/>
                        </a:rPr>
                        <a:t>Student loans</a:t>
                      </a:r>
                      <a:r>
                        <a:rPr sz="1100" u="sng" spc="-75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hlinkClick r:id="rId3"/>
                        </a:rPr>
                        <a:t> </a:t>
                      </a:r>
                      <a:r>
                        <a:rPr sz="1100" u="sng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hlinkClick r:id="rId3"/>
                        </a:rPr>
                        <a:t>1</a:t>
                      </a:r>
                      <a:endParaRPr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85725">
                        <a:lnSpc>
                          <a:spcPct val="100000"/>
                        </a:lnSpc>
                      </a:pPr>
                      <a:r>
                        <a:rPr sz="1100" u="sng" spc="-5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hlinkClick r:id="rId3"/>
                        </a:rPr>
                        <a:t>Student loans</a:t>
                      </a:r>
                      <a:r>
                        <a:rPr sz="1100" u="sng" spc="-7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hlinkClick r:id="rId3"/>
                        </a:rPr>
                        <a:t> </a:t>
                      </a:r>
                      <a:r>
                        <a:rPr sz="1100" u="sng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hlinkClick r:id="rId3"/>
                        </a:rPr>
                        <a:t>2</a:t>
                      </a:r>
                      <a:endParaRPr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85725">
                        <a:lnSpc>
                          <a:spcPct val="100000"/>
                        </a:lnSpc>
                      </a:pPr>
                      <a:r>
                        <a:rPr sz="1100" spc="-5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External</a:t>
                      </a:r>
                      <a:r>
                        <a:rPr sz="1100" spc="-8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Resources:</a:t>
                      </a:r>
                    </a:p>
                    <a:p>
                      <a:pPr marL="85725">
                        <a:lnSpc>
                          <a:spcPct val="100000"/>
                        </a:lnSpc>
                      </a:pPr>
                      <a:r>
                        <a:rPr sz="1100" u="sng" spc="-5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hlinkClick r:id="rId4"/>
                        </a:rPr>
                        <a:t>Finding </a:t>
                      </a:r>
                      <a:r>
                        <a:rPr sz="1100" u="sng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hlinkClick r:id="rId4"/>
                        </a:rPr>
                        <a:t>Averages </a:t>
                      </a:r>
                      <a:r>
                        <a:rPr sz="1100" u="sng" spc="-5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hlinkClick r:id="rId4"/>
                        </a:rPr>
                        <a:t>Using</a:t>
                      </a:r>
                      <a:r>
                        <a:rPr sz="1100" u="sng" spc="-4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hlinkClick r:id="rId4"/>
                        </a:rPr>
                        <a:t> </a:t>
                      </a:r>
                      <a:r>
                        <a:rPr sz="1100" u="sng" spc="-5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hlinkClick r:id="rId4"/>
                        </a:rPr>
                        <a:t>Excel</a:t>
                      </a:r>
                      <a:endParaRPr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85725" marR="431165">
                        <a:lnSpc>
                          <a:spcPct val="200000"/>
                        </a:lnSpc>
                      </a:pPr>
                      <a:r>
                        <a:rPr sz="1100" u="sng" spc="-5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hlinkClick r:id="rId5"/>
                        </a:rPr>
                        <a:t>Using Excel </a:t>
                      </a:r>
                      <a:r>
                        <a:rPr sz="1100" u="sng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hlinkClick r:id="rId5"/>
                        </a:rPr>
                        <a:t>For </a:t>
                      </a:r>
                      <a:r>
                        <a:rPr sz="1100" u="sng" spc="-5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hlinkClick r:id="rId5"/>
                        </a:rPr>
                        <a:t>Simple </a:t>
                      </a:r>
                      <a:r>
                        <a:rPr sz="1100" u="sng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hlinkClick r:id="rId5"/>
                        </a:rPr>
                        <a:t>Data </a:t>
                      </a:r>
                      <a:r>
                        <a:rPr sz="1100" u="sng" spc="-5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hlinkClick r:id="rId5"/>
                        </a:rPr>
                        <a:t>Analysis  </a:t>
                      </a:r>
                      <a:r>
                        <a:rPr sz="1100" u="sng" spc="-5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hlinkClick r:id="rId6"/>
                        </a:rPr>
                        <a:t>Exponential</a:t>
                      </a:r>
                      <a:r>
                        <a:rPr sz="1100" u="sng" spc="-25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hlinkClick r:id="rId6"/>
                        </a:rPr>
                        <a:t> </a:t>
                      </a:r>
                      <a:r>
                        <a:rPr sz="1100" u="sng" spc="-5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hlinkClick r:id="rId6"/>
                        </a:rPr>
                        <a:t>growth</a:t>
                      </a:r>
                      <a:endParaRPr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endParaRPr sz="115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85725">
                        <a:lnSpc>
                          <a:spcPct val="100000"/>
                        </a:lnSpc>
                      </a:pPr>
                      <a:r>
                        <a:rPr sz="1100" u="sng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hlinkClick r:id="rId7"/>
                        </a:rPr>
                        <a:t>Compound</a:t>
                      </a:r>
                      <a:r>
                        <a:rPr sz="1100" u="sng" spc="-105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hlinkClick r:id="rId7"/>
                        </a:rPr>
                        <a:t> </a:t>
                      </a:r>
                      <a:r>
                        <a:rPr sz="1100" u="sng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hlinkClick r:id="rId7"/>
                        </a:rPr>
                        <a:t>interest</a:t>
                      </a:r>
                      <a:endParaRPr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85725">
                        <a:lnSpc>
                          <a:spcPct val="100000"/>
                        </a:lnSpc>
                      </a:pPr>
                      <a:r>
                        <a:rPr sz="1100" u="sng" spc="-5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hlinkClick r:id="rId8"/>
                        </a:rPr>
                        <a:t>How Much Does </a:t>
                      </a:r>
                      <a:r>
                        <a:rPr sz="1100" u="sng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hlinkClick r:id="rId8"/>
                        </a:rPr>
                        <a:t>It </a:t>
                      </a:r>
                      <a:r>
                        <a:rPr sz="1100" u="sng" spc="-5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hlinkClick r:id="rId8"/>
                        </a:rPr>
                        <a:t>Cost </a:t>
                      </a:r>
                      <a:r>
                        <a:rPr sz="1100" u="sng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hlinkClick r:id="rId8"/>
                        </a:rPr>
                        <a:t>to be</a:t>
                      </a:r>
                      <a:r>
                        <a:rPr sz="1100" u="sng" spc="-75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hlinkClick r:id="rId8"/>
                        </a:rPr>
                        <a:t> </a:t>
                      </a:r>
                      <a:r>
                        <a:rPr sz="1100" u="sng" spc="-5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hlinkClick r:id="rId8"/>
                        </a:rPr>
                        <a:t>Cool?</a:t>
                      </a:r>
                      <a:endParaRPr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8F001C">
                        <a:alpha val="3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1067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4"/>
                        </a:spcBef>
                      </a:pPr>
                      <a:endParaRPr sz="135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R="3175" algn="r">
                        <a:lnSpc>
                          <a:spcPct val="100000"/>
                        </a:lnSpc>
                      </a:pPr>
                      <a:r>
                        <a:rPr sz="1100" spc="1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q3</a:t>
                      </a:r>
                      <a:endParaRPr sz="11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DDE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116205" marR="147955">
                        <a:lnSpc>
                          <a:spcPct val="100000"/>
                        </a:lnSpc>
                        <a:spcBef>
                          <a:spcPts val="890"/>
                        </a:spcBef>
                      </a:pPr>
                      <a:r>
                        <a:rPr sz="1100" spc="-5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 able </a:t>
                      </a:r>
                      <a:r>
                        <a:rPr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 enter formulae and data  </a:t>
                      </a:r>
                      <a:r>
                        <a:rPr sz="1100" spc="-5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into </a:t>
                      </a:r>
                      <a:r>
                        <a:rPr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 spreadsheet, </a:t>
                      </a:r>
                      <a:r>
                        <a:rPr sz="1100" spc="-5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knowing </a:t>
                      </a:r>
                      <a:r>
                        <a:rPr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that a  standard spreadsheet formula</a:t>
                      </a:r>
                      <a:r>
                        <a:rPr sz="1100" spc="-145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starts  </a:t>
                      </a:r>
                      <a:r>
                        <a:rPr sz="1100" spc="-1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with</a:t>
                      </a:r>
                      <a:r>
                        <a:rPr sz="1100" spc="-65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=.</a:t>
                      </a:r>
                    </a:p>
                  </a:txBody>
                  <a:tcPr marL="0" marR="0" marT="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DDE3"/>
                    </a:solidFill>
                  </a:tcPr>
                </a:tc>
                <a:tc>
                  <a:txBody>
                    <a:bodyPr/>
                    <a:lstStyle/>
                    <a:p>
                      <a:pPr marL="116839">
                        <a:lnSpc>
                          <a:spcPts val="1240"/>
                        </a:lnSpc>
                      </a:pPr>
                      <a:r>
                        <a:rPr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Formulae based on the 4 </a:t>
                      </a:r>
                      <a:r>
                        <a:rPr sz="1100" spc="-5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rules</a:t>
                      </a:r>
                      <a:r>
                        <a:rPr sz="1100" spc="-14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of</a:t>
                      </a:r>
                    </a:p>
                    <a:p>
                      <a:pPr marL="116839" marR="176530">
                        <a:lnSpc>
                          <a:spcPct val="100000"/>
                        </a:lnSpc>
                      </a:pPr>
                      <a:r>
                        <a:rPr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arithmetic and other standard  functions required by the rest of</a:t>
                      </a:r>
                      <a:r>
                        <a:rPr sz="1100" spc="-195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100" spc="-5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this  </a:t>
                      </a:r>
                      <a:r>
                        <a:rPr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specification, e.g. to the </a:t>
                      </a:r>
                      <a:r>
                        <a:rPr sz="1100" spc="-5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power </a:t>
                      </a:r>
                      <a:r>
                        <a:rPr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of,  square</a:t>
                      </a:r>
                      <a:r>
                        <a:rPr sz="1100" spc="-125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root.</a:t>
                      </a:r>
                    </a:p>
                    <a:p>
                      <a:pPr marL="116839">
                        <a:lnSpc>
                          <a:spcPct val="100000"/>
                        </a:lnSpc>
                        <a:spcBef>
                          <a:spcPts val="395"/>
                        </a:spcBef>
                      </a:pPr>
                      <a:r>
                        <a:rPr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e.g.</a:t>
                      </a:r>
                    </a:p>
                    <a:p>
                      <a:pPr marL="116839">
                        <a:lnSpc>
                          <a:spcPct val="100000"/>
                        </a:lnSpc>
                      </a:pPr>
                      <a:r>
                        <a:rPr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=B2*(C2+D2)</a:t>
                      </a:r>
                    </a:p>
                    <a:p>
                      <a:pPr marL="116839">
                        <a:lnSpc>
                          <a:spcPct val="100000"/>
                        </a:lnSpc>
                      </a:pPr>
                      <a:r>
                        <a:rPr sz="1100" spc="-5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=C3^4</a:t>
                      </a:r>
                      <a:endParaRPr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116839">
                        <a:lnSpc>
                          <a:spcPct val="100000"/>
                        </a:lnSpc>
                      </a:pPr>
                      <a:r>
                        <a:rPr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=SQRT(A10)</a:t>
                      </a: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DDE3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B0111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9874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R="3175" algn="r">
                        <a:lnSpc>
                          <a:spcPct val="100000"/>
                        </a:lnSpc>
                        <a:spcBef>
                          <a:spcPts val="840"/>
                        </a:spcBef>
                      </a:pPr>
                      <a:r>
                        <a:rPr sz="1100" spc="1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q4</a:t>
                      </a:r>
                      <a:endParaRPr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8F001C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16205" marR="177165">
                        <a:lnSpc>
                          <a:spcPct val="100000"/>
                        </a:lnSpc>
                        <a:spcBef>
                          <a:spcPts val="785"/>
                        </a:spcBef>
                      </a:pPr>
                      <a:r>
                        <a:rPr sz="1100" spc="-5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 able </a:t>
                      </a:r>
                      <a:r>
                        <a:rPr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 interpret </a:t>
                      </a:r>
                      <a:r>
                        <a:rPr sz="1100" spc="-5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simple</a:t>
                      </a:r>
                      <a:r>
                        <a:rPr sz="1100" spc="-7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formulae  on a spreadsheet </a:t>
                      </a:r>
                      <a:r>
                        <a:rPr sz="1100" spc="-5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given in </a:t>
                      </a:r>
                      <a:r>
                        <a:rPr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terms of  </a:t>
                      </a:r>
                      <a:r>
                        <a:rPr sz="1100" spc="-5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cell</a:t>
                      </a:r>
                      <a:r>
                        <a:rPr sz="1100" spc="-6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references.</a:t>
                      </a:r>
                    </a:p>
                  </a:txBody>
                  <a:tcPr marL="0" marR="0" marT="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8F001C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16839">
                        <a:lnSpc>
                          <a:spcPts val="1245"/>
                        </a:lnSpc>
                      </a:pPr>
                      <a:r>
                        <a:rPr sz="1100" spc="-5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Examples include money,</a:t>
                      </a:r>
                      <a:r>
                        <a:rPr sz="1100" spc="-1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number</a:t>
                      </a:r>
                    </a:p>
                    <a:p>
                      <a:pPr marL="116839">
                        <a:lnSpc>
                          <a:spcPct val="100000"/>
                        </a:lnSpc>
                      </a:pPr>
                      <a:r>
                        <a:rPr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patterns and </a:t>
                      </a:r>
                      <a:r>
                        <a:rPr sz="1100" spc="-5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simple</a:t>
                      </a:r>
                      <a:r>
                        <a:rPr sz="1100" spc="-105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sequences.</a:t>
                      </a:r>
                    </a:p>
                    <a:p>
                      <a:pPr marL="116839">
                        <a:lnSpc>
                          <a:spcPct val="100000"/>
                        </a:lnSpc>
                        <a:spcBef>
                          <a:spcPts val="395"/>
                        </a:spcBef>
                      </a:pPr>
                      <a:r>
                        <a:rPr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e.g.</a:t>
                      </a:r>
                    </a:p>
                    <a:p>
                      <a:pPr marL="116839">
                        <a:lnSpc>
                          <a:spcPct val="100000"/>
                        </a:lnSpc>
                      </a:pPr>
                      <a:r>
                        <a:rPr sz="1100" spc="-5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=AVERAGE(A1:A9)</a:t>
                      </a:r>
                      <a:endParaRPr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8F001C">
                        <a:alpha val="30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B0111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715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6"/>
                        </a:spcBef>
                      </a:pPr>
                      <a:endParaRPr sz="105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R="3175" algn="r">
                        <a:lnSpc>
                          <a:spcPct val="100000"/>
                        </a:lnSpc>
                      </a:pPr>
                      <a:r>
                        <a:rPr sz="1100" spc="1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q5</a:t>
                      </a:r>
                      <a:endParaRPr sz="11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DDE3"/>
                    </a:solidFill>
                  </a:tcPr>
                </a:tc>
                <a:tc>
                  <a:txBody>
                    <a:bodyPr/>
                    <a:lstStyle/>
                    <a:p>
                      <a:pPr marL="116205">
                        <a:lnSpc>
                          <a:spcPts val="1245"/>
                        </a:lnSpc>
                      </a:pPr>
                      <a:r>
                        <a:rPr sz="1100" spc="-5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 able </a:t>
                      </a:r>
                      <a:r>
                        <a:rPr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 copy a formula and</a:t>
                      </a:r>
                      <a:r>
                        <a:rPr sz="1100" spc="-125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</a:t>
                      </a:r>
                    </a:p>
                    <a:p>
                      <a:pPr marL="116205" marR="360045">
                        <a:lnSpc>
                          <a:spcPct val="100000"/>
                        </a:lnSpc>
                      </a:pPr>
                      <a:r>
                        <a:rPr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ensure that </a:t>
                      </a:r>
                      <a:r>
                        <a:rPr sz="1100" spc="-5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only </a:t>
                      </a:r>
                      <a:r>
                        <a:rPr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 required</a:t>
                      </a:r>
                      <a:r>
                        <a:rPr sz="1100" spc="-145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100" spc="-5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cell  </a:t>
                      </a:r>
                      <a:r>
                        <a:rPr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addresses</a:t>
                      </a:r>
                      <a:r>
                        <a:rPr sz="1100" spc="-105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increment.</a:t>
                      </a:r>
                    </a:p>
                  </a:txBody>
                  <a:tcPr marL="0" marR="0" marT="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DDE3"/>
                    </a:solidFill>
                  </a:tcPr>
                </a:tc>
                <a:tc>
                  <a:txBody>
                    <a:bodyPr/>
                    <a:lstStyle/>
                    <a:p>
                      <a:pPr marL="116839">
                        <a:lnSpc>
                          <a:spcPct val="100000"/>
                        </a:lnSpc>
                        <a:spcBef>
                          <a:spcPts val="585"/>
                        </a:spcBef>
                      </a:pPr>
                      <a:r>
                        <a:rPr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e.g.</a:t>
                      </a:r>
                    </a:p>
                    <a:p>
                      <a:pPr marL="116839">
                        <a:lnSpc>
                          <a:spcPct val="100000"/>
                        </a:lnSpc>
                      </a:pPr>
                      <a:r>
                        <a:rPr sz="1100" spc="-5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$A1, $A$1,</a:t>
                      </a:r>
                      <a:r>
                        <a:rPr sz="1100" spc="-75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A$1</a:t>
                      </a: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DDE3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B0111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8715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9"/>
                        </a:spcBef>
                      </a:pPr>
                      <a:endParaRPr sz="105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R="3175" algn="r">
                        <a:lnSpc>
                          <a:spcPct val="100000"/>
                        </a:lnSpc>
                      </a:pPr>
                      <a:r>
                        <a:rPr sz="1100" spc="1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q6</a:t>
                      </a:r>
                      <a:endParaRPr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8F001C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16205" marR="34290">
                        <a:lnSpc>
                          <a:spcPct val="100000"/>
                        </a:lnSpc>
                        <a:spcBef>
                          <a:spcPts val="585"/>
                        </a:spcBef>
                      </a:pPr>
                      <a:r>
                        <a:rPr sz="1100" spc="-5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 able </a:t>
                      </a:r>
                      <a:r>
                        <a:rPr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 use a spreadsheet to find</a:t>
                      </a:r>
                      <a:r>
                        <a:rPr sz="1100" spc="-135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  numerical </a:t>
                      </a:r>
                      <a:r>
                        <a:rPr sz="1100" spc="-5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solution </a:t>
                      </a:r>
                      <a:r>
                        <a:rPr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of an</a:t>
                      </a:r>
                      <a:r>
                        <a:rPr sz="1100" spc="-85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equation.</a:t>
                      </a:r>
                    </a:p>
                  </a:txBody>
                  <a:tcPr marL="0" marR="0" marT="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8F001C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16839">
                        <a:lnSpc>
                          <a:spcPts val="1245"/>
                        </a:lnSpc>
                      </a:pPr>
                      <a:r>
                        <a:rPr sz="1100" spc="-5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Equations in </a:t>
                      </a:r>
                      <a:r>
                        <a:rPr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one </a:t>
                      </a:r>
                      <a:r>
                        <a:rPr sz="1100" spc="-5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variable,</a:t>
                      </a:r>
                      <a:r>
                        <a:rPr sz="1100" spc="-35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100" spc="-5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involving</a:t>
                      </a:r>
                      <a:endParaRPr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116839" marR="242570">
                        <a:lnSpc>
                          <a:spcPct val="100000"/>
                        </a:lnSpc>
                      </a:pPr>
                      <a:r>
                        <a:rPr sz="1100" spc="-5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powers </a:t>
                      </a:r>
                      <a:r>
                        <a:rPr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and/or roots </a:t>
                      </a:r>
                      <a:r>
                        <a:rPr sz="1100" spc="-5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using trial</a:t>
                      </a:r>
                      <a:r>
                        <a:rPr sz="1100" spc="-9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  </a:t>
                      </a:r>
                      <a:r>
                        <a:rPr sz="1100" spc="-5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improvement.</a:t>
                      </a:r>
                      <a:endParaRPr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8F001C">
                        <a:alpha val="30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B0111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05492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6"/>
                        </a:spcBef>
                      </a:pPr>
                      <a:endParaRPr sz="13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R="3175" algn="r">
                        <a:lnSpc>
                          <a:spcPct val="100000"/>
                        </a:lnSpc>
                      </a:pPr>
                      <a:r>
                        <a:rPr sz="1100" spc="1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q7</a:t>
                      </a:r>
                      <a:endParaRPr sz="11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DDE3"/>
                    </a:solidFill>
                  </a:tcPr>
                </a:tc>
                <a:tc>
                  <a:txBody>
                    <a:bodyPr/>
                    <a:lstStyle/>
                    <a:p>
                      <a:pPr marL="116205" marR="71755"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r>
                        <a:rPr sz="1100" spc="-5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 able </a:t>
                      </a:r>
                      <a:r>
                        <a:rPr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 use a spreadsheet to</a:t>
                      </a:r>
                      <a:r>
                        <a:rPr sz="1100" spc="-114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draw  graphs and standard statistical  diagrams and interpret graphs  produced on</a:t>
                      </a:r>
                      <a:r>
                        <a:rPr sz="1100" spc="-105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spreadsheets.</a:t>
                      </a:r>
                    </a:p>
                  </a:txBody>
                  <a:tcPr marL="0" marR="0" marT="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DDE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"/>
                        </a:spcBef>
                      </a:pPr>
                      <a:endParaRPr sz="13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116839" marR="113030">
                        <a:lnSpc>
                          <a:spcPct val="100000"/>
                        </a:lnSpc>
                      </a:pPr>
                      <a:r>
                        <a:rPr sz="1100" spc="-5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Including awareness </a:t>
                      </a:r>
                      <a:r>
                        <a:rPr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of </a:t>
                      </a:r>
                      <a:r>
                        <a:rPr sz="1100" spc="-5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when </a:t>
                      </a:r>
                      <a:r>
                        <a:rPr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graphs  produced by a spreadsheet are  </a:t>
                      </a:r>
                      <a:r>
                        <a:rPr sz="1100" spc="-5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misleading </a:t>
                      </a:r>
                      <a:r>
                        <a:rPr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</a:t>
                      </a:r>
                      <a:r>
                        <a:rPr sz="1100" spc="-55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incorrect.</a:t>
                      </a: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DDE3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B0111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057400" y="134365"/>
            <a:ext cx="4800472" cy="73866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ct val="100000"/>
              </a:lnSpc>
            </a:pPr>
            <a:r>
              <a:rPr sz="2400" b="1" spc="-10" dirty="0">
                <a:latin typeface="Arial" panose="020B0604020202020204" pitchFamily="34" charset="0"/>
                <a:cs typeface="Arial" panose="020B0604020202020204" pitchFamily="34" charset="0"/>
              </a:rPr>
              <a:t>PROCESS </a:t>
            </a:r>
            <a:r>
              <a:rPr sz="2400" b="1" dirty="0"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sz="2400" b="1" spc="-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b="1" spc="-40" dirty="0">
                <a:latin typeface="Arial" panose="020B0604020202020204" pitchFamily="34" charset="0"/>
                <a:cs typeface="Arial" panose="020B0604020202020204" pitchFamily="34" charset="0"/>
              </a:rPr>
              <a:t>PRESENTATION</a:t>
            </a:r>
            <a:endParaRPr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" algn="ctr">
              <a:lnSpc>
                <a:spcPct val="100000"/>
              </a:lnSpc>
            </a:pPr>
            <a:r>
              <a:rPr sz="2400" b="1" spc="-10" dirty="0">
                <a:latin typeface="Arial" panose="020B0604020202020204" pitchFamily="34" charset="0"/>
                <a:cs typeface="Arial" panose="020B0604020202020204" pitchFamily="34" charset="0"/>
              </a:rPr>
              <a:t>Raw</a:t>
            </a:r>
            <a:r>
              <a:rPr sz="2400" b="1" spc="-8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b="1" spc="-20" dirty="0">
                <a:latin typeface="Arial" panose="020B0604020202020204" pitchFamily="34" charset="0"/>
                <a:cs typeface="Arial" panose="020B0604020202020204" pitchFamily="34" charset="0"/>
              </a:rPr>
              <a:t>data</a:t>
            </a:r>
            <a:endParaRPr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7214590"/>
              </p:ext>
            </p:extLst>
          </p:nvPr>
        </p:nvGraphicFramePr>
        <p:xfrm>
          <a:off x="461962" y="974725"/>
          <a:ext cx="8278812" cy="344487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587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1999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2006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87997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endParaRPr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8F001C"/>
                    </a:solidFill>
                  </a:tcPr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sz="1800" b="1" spc="-10" dirty="0">
                          <a:solidFill>
                            <a:srgbClr val="FFFF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Content</a:t>
                      </a:r>
                      <a:endParaRPr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8F001C"/>
                    </a:solidFill>
                  </a:tcPr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sz="1800" b="1" spc="-10" dirty="0">
                          <a:solidFill>
                            <a:srgbClr val="FFFF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Notes</a:t>
                      </a:r>
                      <a:endParaRPr sz="18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8F001C"/>
                    </a:solidFill>
                  </a:tcPr>
                </a:tc>
                <a:tc>
                  <a:txBody>
                    <a:bodyPr/>
                    <a:lstStyle/>
                    <a:p>
                      <a:pPr marL="85725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sz="1800" b="1" spc="-10" dirty="0">
                          <a:solidFill>
                            <a:srgbClr val="FFFF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Resources</a:t>
                      </a:r>
                      <a:endParaRPr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8F001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071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  <a:p>
                      <a:pPr algn="r">
                        <a:lnSpc>
                          <a:spcPct val="100000"/>
                        </a:lnSpc>
                      </a:pPr>
                      <a:r>
                        <a:rPr sz="1100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1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3</a:t>
                      </a: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8F001C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98425">
                        <a:lnSpc>
                          <a:spcPct val="100000"/>
                        </a:lnSpc>
                      </a:pPr>
                      <a:r>
                        <a:rPr sz="1100" spc="-5" dirty="0">
                          <a:latin typeface="Arial"/>
                          <a:cs typeface="Arial"/>
                        </a:rPr>
                        <a:t>Be able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to select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suitable</a:t>
                      </a:r>
                      <a:r>
                        <a:rPr sz="1100" spc="-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techniques</a:t>
                      </a:r>
                    </a:p>
                    <a:p>
                      <a:pPr marL="98425">
                        <a:lnSpc>
                          <a:spcPct val="100000"/>
                        </a:lnSpc>
                      </a:pPr>
                      <a:r>
                        <a:rPr sz="1100" spc="5" dirty="0">
                          <a:latin typeface="Arial"/>
                          <a:cs typeface="Arial"/>
                        </a:rPr>
                        <a:t>for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processing raw</a:t>
                      </a:r>
                      <a:r>
                        <a:rPr sz="1100" spc="-15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data.</a:t>
                      </a:r>
                    </a:p>
                  </a:txBody>
                  <a:tcPr marL="0" marR="0" marT="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8F001C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99060">
                        <a:lnSpc>
                          <a:spcPct val="100000"/>
                        </a:lnSpc>
                      </a:pPr>
                      <a:r>
                        <a:rPr sz="1100" spc="-5" dirty="0">
                          <a:latin typeface="Arial"/>
                          <a:cs typeface="Arial"/>
                        </a:rPr>
                        <a:t>Typically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these data </a:t>
                      </a:r>
                      <a:r>
                        <a:rPr sz="1100" spc="-10" dirty="0">
                          <a:latin typeface="Arial"/>
                          <a:cs typeface="Arial"/>
                        </a:rPr>
                        <a:t>will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have</a:t>
                      </a:r>
                      <a:r>
                        <a:rPr sz="1100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been</a:t>
                      </a:r>
                    </a:p>
                    <a:p>
                      <a:pPr marL="99060">
                        <a:lnSpc>
                          <a:spcPct val="100000"/>
                        </a:lnSpc>
                      </a:pPr>
                      <a:r>
                        <a:rPr sz="1100" spc="-5" dirty="0">
                          <a:latin typeface="Arial"/>
                          <a:cs typeface="Arial"/>
                        </a:rPr>
                        <a:t>obtained </a:t>
                      </a:r>
                      <a:r>
                        <a:rPr sz="1100" spc="5" dirty="0">
                          <a:latin typeface="Arial"/>
                          <a:cs typeface="Arial"/>
                        </a:rPr>
                        <a:t>from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100" spc="-1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sample.</a:t>
                      </a:r>
                    </a:p>
                  </a:txBody>
                  <a:tcPr marL="0" marR="0" marT="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8F001C">
                        <a:alpha val="30000"/>
                      </a:srgb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85725" marR="1240155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100" dirty="0">
                          <a:latin typeface="Arial"/>
                          <a:cs typeface="Arial"/>
                        </a:rPr>
                        <a:t>Integral Resources - 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OCR (MEI) Level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3</a:t>
                      </a:r>
                      <a:r>
                        <a:rPr sz="1100" spc="-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SPS:</a:t>
                      </a:r>
                      <a:endParaRPr sz="1100" dirty="0">
                        <a:latin typeface="Arial"/>
                        <a:cs typeface="Arial"/>
                      </a:endParaRPr>
                    </a:p>
                    <a:p>
                      <a:pPr marL="85725" marR="147320">
                        <a:lnSpc>
                          <a:spcPct val="100000"/>
                        </a:lnSpc>
                      </a:pPr>
                      <a:r>
                        <a:rPr sz="1100" u="sng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2"/>
                        </a:rPr>
                        <a:t>The </a:t>
                      </a:r>
                      <a:r>
                        <a:rPr sz="1100" u="sng" spc="-5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2"/>
                        </a:rPr>
                        <a:t>Problem Solving </a:t>
                      </a:r>
                      <a:r>
                        <a:rPr sz="1100" u="sng" spc="-10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2"/>
                        </a:rPr>
                        <a:t>Cycle</a:t>
                      </a:r>
                      <a:r>
                        <a:rPr sz="1100" u="sng" spc="-10" dirty="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100" u="sng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2"/>
                        </a:rPr>
                        <a:t>-</a:t>
                      </a:r>
                      <a:r>
                        <a:rPr sz="1100" u="sng" dirty="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100" u="sng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2"/>
                        </a:rPr>
                        <a:t>The </a:t>
                      </a:r>
                      <a:r>
                        <a:rPr sz="1100" u="sng" spc="-5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2"/>
                        </a:rPr>
                        <a:t>long </a:t>
                      </a:r>
                      <a:r>
                        <a:rPr sz="1100" u="sng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2"/>
                        </a:rPr>
                        <a:t>and  short of</a:t>
                      </a:r>
                      <a:r>
                        <a:rPr sz="1100" u="sng" spc="-145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2"/>
                        </a:rPr>
                        <a:t> </a:t>
                      </a:r>
                      <a:r>
                        <a:rPr sz="1100" u="sng" spc="-5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2"/>
                        </a:rPr>
                        <a:t>it</a:t>
                      </a:r>
                      <a:endParaRPr sz="1100" dirty="0">
                        <a:latin typeface="Arial"/>
                        <a:cs typeface="Arial"/>
                      </a:endParaRPr>
                    </a:p>
                    <a:p>
                      <a:pPr marL="85725">
                        <a:lnSpc>
                          <a:spcPct val="100000"/>
                        </a:lnSpc>
                      </a:pPr>
                      <a:r>
                        <a:rPr sz="1100" u="sng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2"/>
                        </a:rPr>
                        <a:t>Is </a:t>
                      </a:r>
                      <a:r>
                        <a:rPr sz="1100" u="sng" spc="-5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2"/>
                        </a:rPr>
                        <a:t>this </a:t>
                      </a:r>
                      <a:r>
                        <a:rPr sz="1100" u="sng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2"/>
                        </a:rPr>
                        <a:t>a </a:t>
                      </a:r>
                      <a:r>
                        <a:rPr sz="1100" u="sng" spc="-10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2"/>
                        </a:rPr>
                        <a:t>valid</a:t>
                      </a:r>
                      <a:r>
                        <a:rPr sz="1100" u="sng" spc="-50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2"/>
                        </a:rPr>
                        <a:t> </a:t>
                      </a:r>
                      <a:r>
                        <a:rPr sz="1100" u="sng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2"/>
                        </a:rPr>
                        <a:t>argument?</a:t>
                      </a:r>
                      <a:endParaRPr sz="1100" dirty="0">
                        <a:latin typeface="Arial"/>
                        <a:cs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2"/>
                        </a:spcBef>
                      </a:pPr>
                      <a:endParaRPr sz="1150" dirty="0">
                        <a:latin typeface="Times New Roman"/>
                        <a:cs typeface="Times New Roman"/>
                      </a:endParaRPr>
                    </a:p>
                    <a:p>
                      <a:pPr marL="85725" marR="1516380">
                        <a:lnSpc>
                          <a:spcPct val="100000"/>
                        </a:lnSpc>
                      </a:pPr>
                      <a:r>
                        <a:rPr sz="1100" spc="-5" dirty="0">
                          <a:latin typeface="Arial"/>
                          <a:cs typeface="Arial"/>
                        </a:rPr>
                        <a:t>External</a:t>
                      </a:r>
                      <a:r>
                        <a:rPr sz="1100" spc="-7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Resources:  </a:t>
                      </a:r>
                      <a:r>
                        <a:rPr sz="1100" u="sng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3"/>
                        </a:rPr>
                        <a:t>Are You</a:t>
                      </a:r>
                      <a:r>
                        <a:rPr sz="1100" u="sng" spc="-90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3"/>
                        </a:rPr>
                        <a:t> </a:t>
                      </a:r>
                      <a:r>
                        <a:rPr sz="1100" u="sng" spc="-5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3"/>
                        </a:rPr>
                        <a:t>Suited?</a:t>
                      </a:r>
                      <a:endParaRPr sz="1100" dirty="0">
                        <a:latin typeface="Arial"/>
                        <a:cs typeface="Arial"/>
                      </a:endParaRPr>
                    </a:p>
                    <a:p>
                      <a:pPr marL="85725" marR="798195">
                        <a:lnSpc>
                          <a:spcPct val="200000"/>
                        </a:lnSpc>
                      </a:pPr>
                      <a:r>
                        <a:rPr sz="1100" u="sng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4"/>
                        </a:rPr>
                        <a:t>The Standard </a:t>
                      </a:r>
                      <a:r>
                        <a:rPr sz="1100" u="sng" spc="-5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4"/>
                        </a:rPr>
                        <a:t>Deviation</a:t>
                      </a:r>
                      <a:r>
                        <a:rPr sz="1100" u="sng" spc="-80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4"/>
                        </a:rPr>
                        <a:t> </a:t>
                      </a:r>
                      <a:r>
                        <a:rPr sz="1100" u="sng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4"/>
                        </a:rPr>
                        <a:t>Tutorial  </a:t>
                      </a:r>
                      <a:r>
                        <a:rPr sz="1100" u="sng" spc="-5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5"/>
                        </a:rPr>
                        <a:t>Cleaning Dirty Data  </a:t>
                      </a:r>
                      <a:r>
                        <a:rPr sz="1100" u="sng" spc="-5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6"/>
                        </a:rPr>
                        <a:t>Height </a:t>
                      </a:r>
                      <a:r>
                        <a:rPr sz="1100" u="sng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6"/>
                        </a:rPr>
                        <a:t>Investigation </a:t>
                      </a:r>
                      <a:r>
                        <a:rPr sz="1100" u="sng" spc="-5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6"/>
                        </a:rPr>
                        <a:t>S1  </a:t>
                      </a:r>
                      <a:endParaRPr lang="en-GB" sz="1100" u="sng" spc="-5" dirty="0">
                        <a:solidFill>
                          <a:srgbClr val="0000FF"/>
                        </a:solidFill>
                        <a:latin typeface="Arial"/>
                        <a:cs typeface="Arial"/>
                      </a:endParaRPr>
                    </a:p>
                    <a:p>
                      <a:pPr marL="85725" marR="798195">
                        <a:lnSpc>
                          <a:spcPct val="200000"/>
                        </a:lnSpc>
                      </a:pPr>
                      <a:r>
                        <a:rPr sz="1100" u="sng" spc="-5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7"/>
                        </a:rPr>
                        <a:t>Application </a:t>
                      </a:r>
                      <a:r>
                        <a:rPr sz="1100" u="sng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7"/>
                        </a:rPr>
                        <a:t>Of</a:t>
                      </a:r>
                      <a:r>
                        <a:rPr sz="1100" u="sng" spc="-65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7"/>
                        </a:rPr>
                        <a:t> </a:t>
                      </a:r>
                      <a:r>
                        <a:rPr sz="1100" u="sng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7"/>
                        </a:rPr>
                        <a:t>Number</a:t>
                      </a:r>
                      <a:endParaRPr sz="11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8F001C">
                        <a:alpha val="3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384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algn="r">
                        <a:lnSpc>
                          <a:spcPct val="100000"/>
                        </a:lnSpc>
                        <a:spcBef>
                          <a:spcPts val="955"/>
                        </a:spcBef>
                      </a:pPr>
                      <a:r>
                        <a:rPr sz="1100" dirty="0">
                          <a:latin typeface="Arial"/>
                          <a:cs typeface="Arial"/>
                        </a:rPr>
                        <a:t>s14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DDE3"/>
                    </a:solidFill>
                  </a:tcPr>
                </a:tc>
                <a:tc>
                  <a:txBody>
                    <a:bodyPr/>
                    <a:lstStyle/>
                    <a:p>
                      <a:pPr marL="98425">
                        <a:lnSpc>
                          <a:spcPct val="100000"/>
                        </a:lnSpc>
                      </a:pPr>
                      <a:r>
                        <a:rPr sz="1100" spc="-5" dirty="0">
                          <a:latin typeface="Arial"/>
                          <a:cs typeface="Arial"/>
                        </a:rPr>
                        <a:t>Be able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to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clean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data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including</a:t>
                      </a:r>
                      <a:r>
                        <a:rPr sz="1100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dealing</a:t>
                      </a:r>
                      <a:endParaRPr sz="1100" dirty="0">
                        <a:latin typeface="Arial"/>
                        <a:cs typeface="Arial"/>
                      </a:endParaRPr>
                    </a:p>
                    <a:p>
                      <a:pPr marL="98425">
                        <a:lnSpc>
                          <a:spcPct val="100000"/>
                        </a:lnSpc>
                      </a:pPr>
                      <a:r>
                        <a:rPr sz="1100" spc="-10" dirty="0">
                          <a:latin typeface="Arial"/>
                          <a:cs typeface="Arial"/>
                        </a:rPr>
                        <a:t>with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missing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data and</a:t>
                      </a:r>
                      <a:r>
                        <a:rPr sz="1100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outliers.</a:t>
                      </a:r>
                      <a:endParaRPr sz="1100" dirty="0">
                        <a:latin typeface="Arial"/>
                        <a:cs typeface="Arial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DDE3"/>
                    </a:solidFill>
                  </a:tcPr>
                </a:tc>
                <a:tc>
                  <a:txBody>
                    <a:bodyPr/>
                    <a:lstStyle/>
                    <a:p>
                      <a:pPr marL="99060" marR="35560">
                        <a:lnSpc>
                          <a:spcPct val="100000"/>
                        </a:lnSpc>
                      </a:pPr>
                      <a:r>
                        <a:rPr sz="1100" spc="-5" dirty="0">
                          <a:latin typeface="Arial"/>
                          <a:cs typeface="Arial"/>
                        </a:rPr>
                        <a:t>An outlier is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an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item which is  inconsistent </a:t>
                      </a:r>
                      <a:r>
                        <a:rPr sz="1100" spc="-10" dirty="0">
                          <a:latin typeface="Arial"/>
                          <a:cs typeface="Arial"/>
                        </a:rPr>
                        <a:t>with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the rest of the</a:t>
                      </a:r>
                      <a:r>
                        <a:rPr sz="1100" spc="-9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data.</a:t>
                      </a:r>
                    </a:p>
                    <a:p>
                      <a:pPr marL="99060">
                        <a:lnSpc>
                          <a:spcPct val="100000"/>
                        </a:lnSpc>
                        <a:spcBef>
                          <a:spcPts val="805"/>
                        </a:spcBef>
                      </a:pPr>
                      <a:r>
                        <a:rPr sz="1100" dirty="0">
                          <a:latin typeface="Arial"/>
                          <a:cs typeface="Arial"/>
                        </a:rPr>
                        <a:t>The term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is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sometimes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applied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to</a:t>
                      </a:r>
                      <a:r>
                        <a:rPr sz="1100" spc="-14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data</a:t>
                      </a:r>
                    </a:p>
                    <a:p>
                      <a:pPr marL="99060">
                        <a:lnSpc>
                          <a:spcPct val="100000"/>
                        </a:lnSpc>
                      </a:pPr>
                      <a:r>
                        <a:rPr sz="1100" spc="-5" dirty="0">
                          <a:latin typeface="Arial"/>
                          <a:cs typeface="Arial"/>
                        </a:rPr>
                        <a:t>which</a:t>
                      </a:r>
                      <a:r>
                        <a:rPr sz="1100" spc="-7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are:</a:t>
                      </a:r>
                    </a:p>
                    <a:p>
                      <a:pPr marL="269875" marR="93980" indent="-170815">
                        <a:lnSpc>
                          <a:spcPct val="100000"/>
                        </a:lnSpc>
                        <a:spcBef>
                          <a:spcPts val="790"/>
                        </a:spcBef>
                        <a:buFont typeface="Arial"/>
                        <a:buChar char="•"/>
                        <a:tabLst>
                          <a:tab pos="270510" algn="l"/>
                        </a:tabLst>
                      </a:pPr>
                      <a:r>
                        <a:rPr sz="1100" dirty="0">
                          <a:latin typeface="Arial"/>
                          <a:cs typeface="Arial"/>
                        </a:rPr>
                        <a:t>at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least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2 standard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deviations</a:t>
                      </a:r>
                      <a:r>
                        <a:rPr sz="1100" spc="-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from  the</a:t>
                      </a:r>
                      <a:r>
                        <a:rPr sz="1100" spc="-114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mean</a:t>
                      </a:r>
                    </a:p>
                    <a:p>
                      <a:pPr marL="269875" marR="222250" indent="-170815">
                        <a:lnSpc>
                          <a:spcPct val="100000"/>
                        </a:lnSpc>
                        <a:spcBef>
                          <a:spcPts val="805"/>
                        </a:spcBef>
                        <a:buFont typeface="Arial"/>
                        <a:buChar char="•"/>
                        <a:tabLst>
                          <a:tab pos="270510" algn="l"/>
                        </a:tabLst>
                      </a:pPr>
                      <a:r>
                        <a:rPr sz="1100" dirty="0">
                          <a:latin typeface="Arial"/>
                          <a:cs typeface="Arial"/>
                        </a:rPr>
                        <a:t>at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least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1.5 </a:t>
                      </a:r>
                      <a:r>
                        <a:rPr sz="1100" dirty="0">
                          <a:latin typeface="Symbol"/>
                          <a:cs typeface="Symbol"/>
                        </a:rPr>
                        <a:t>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inter-quartile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range 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beyond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the nearer</a:t>
                      </a:r>
                      <a:r>
                        <a:rPr sz="1100" spc="-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quartile.</a:t>
                      </a:r>
                      <a:endParaRPr sz="1100" dirty="0">
                        <a:latin typeface="Arial"/>
                        <a:cs typeface="Arial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DDE3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B0111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676400" y="134365"/>
            <a:ext cx="6248400" cy="73866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ct val="100000"/>
              </a:lnSpc>
            </a:pPr>
            <a:r>
              <a:rPr sz="2400" b="1" spc="-10" dirty="0">
                <a:latin typeface="Arial" panose="020B0604020202020204" pitchFamily="34" charset="0"/>
                <a:cs typeface="Arial" panose="020B0604020202020204" pitchFamily="34" charset="0"/>
              </a:rPr>
              <a:t>PROCESS </a:t>
            </a:r>
            <a:r>
              <a:rPr sz="2400" b="1" dirty="0"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sz="2400" b="1" spc="-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b="1" spc="-40" dirty="0">
                <a:latin typeface="Arial" panose="020B0604020202020204" pitchFamily="34" charset="0"/>
                <a:cs typeface="Arial" panose="020B0604020202020204" pitchFamily="34" charset="0"/>
              </a:rPr>
              <a:t>PRESENTATION</a:t>
            </a:r>
            <a:endParaRPr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00000"/>
              </a:lnSpc>
            </a:pPr>
            <a:r>
              <a:rPr sz="2400" b="1" spc="-10" dirty="0">
                <a:latin typeface="Arial" panose="020B0604020202020204" pitchFamily="34" charset="0"/>
                <a:cs typeface="Arial" panose="020B0604020202020204" pitchFamily="34" charset="0"/>
              </a:rPr>
              <a:t>Graphs, </a:t>
            </a:r>
            <a:r>
              <a:rPr sz="2400" b="1" spc="-5" dirty="0">
                <a:latin typeface="Arial" panose="020B0604020202020204" pitchFamily="34" charset="0"/>
                <a:cs typeface="Arial" panose="020B0604020202020204" pitchFamily="34" charset="0"/>
              </a:rPr>
              <a:t>charts and </a:t>
            </a:r>
            <a:r>
              <a:rPr sz="2400" b="1" dirty="0">
                <a:latin typeface="Arial" panose="020B0604020202020204" pitchFamily="34" charset="0"/>
                <a:cs typeface="Arial" panose="020B0604020202020204" pitchFamily="34" charset="0"/>
              </a:rPr>
              <a:t>summary</a:t>
            </a:r>
            <a:r>
              <a:rPr sz="2400" b="1" spc="-6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b="1" spc="-5" dirty="0">
                <a:latin typeface="Arial" panose="020B0604020202020204" pitchFamily="34" charset="0"/>
                <a:cs typeface="Arial" panose="020B0604020202020204" pitchFamily="34" charset="0"/>
              </a:rPr>
              <a:t>measures</a:t>
            </a:r>
            <a:endParaRPr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5685779"/>
              </p:ext>
            </p:extLst>
          </p:nvPr>
        </p:nvGraphicFramePr>
        <p:xfrm>
          <a:off x="461962" y="974725"/>
          <a:ext cx="8278812" cy="309575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587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1999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2006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87997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65633">
                <a:tc>
                  <a:txBody>
                    <a:bodyPr/>
                    <a:lstStyle/>
                    <a:p>
                      <a:endParaRPr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8F001C"/>
                    </a:solidFill>
                  </a:tcPr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sz="1800" b="1" spc="-10" dirty="0">
                          <a:solidFill>
                            <a:srgbClr val="FFFF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Content</a:t>
                      </a:r>
                      <a:endParaRPr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8F001C"/>
                    </a:solidFill>
                  </a:tcPr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sz="1800" b="1" spc="-5" dirty="0">
                          <a:solidFill>
                            <a:srgbClr val="FFFF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Notes</a:t>
                      </a:r>
                      <a:endParaRPr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8F001C"/>
                    </a:solidFill>
                  </a:tcPr>
                </a:tc>
                <a:tc>
                  <a:txBody>
                    <a:bodyPr/>
                    <a:lstStyle/>
                    <a:p>
                      <a:pPr marL="85725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sz="1800" b="1" spc="-10" dirty="0">
                          <a:solidFill>
                            <a:srgbClr val="FFFF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Resources</a:t>
                      </a:r>
                      <a:endParaRPr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8F001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2199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  <a:p>
                      <a:pPr algn="r">
                        <a:lnSpc>
                          <a:spcPct val="100000"/>
                        </a:lnSpc>
                        <a:spcBef>
                          <a:spcPts val="880"/>
                        </a:spcBef>
                      </a:pPr>
                      <a:r>
                        <a:rPr sz="1100" dirty="0">
                          <a:latin typeface="Arial"/>
                          <a:cs typeface="Arial"/>
                        </a:rPr>
                        <a:t>s15</a:t>
                      </a: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8F001C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  <a:p>
                      <a:pPr marL="98425">
                        <a:lnSpc>
                          <a:spcPct val="100000"/>
                        </a:lnSpc>
                        <a:spcBef>
                          <a:spcPts val="825"/>
                        </a:spcBef>
                      </a:pPr>
                      <a:r>
                        <a:rPr sz="1100" spc="-5" dirty="0">
                          <a:latin typeface="Arial"/>
                          <a:cs typeface="Arial"/>
                        </a:rPr>
                        <a:t>Be able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to select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suitable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data</a:t>
                      </a:r>
                      <a:r>
                        <a:rPr sz="1100" spc="-5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displays 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and summary measures to show the 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main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features of raw</a:t>
                      </a:r>
                      <a:r>
                        <a:rPr sz="1100" spc="-14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data.</a:t>
                      </a: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8F001C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  <a:p>
                      <a:pPr marL="99060" marR="297180">
                        <a:lnSpc>
                          <a:spcPct val="100000"/>
                        </a:lnSpc>
                      </a:pPr>
                      <a:r>
                        <a:rPr sz="1100" dirty="0">
                          <a:latin typeface="Arial"/>
                          <a:cs typeface="Arial"/>
                        </a:rPr>
                        <a:t>e.g. Standard statistical</a:t>
                      </a:r>
                      <a:r>
                        <a:rPr sz="1100" spc="-14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diagrams,  Cartesian</a:t>
                      </a:r>
                      <a:r>
                        <a:rPr sz="1100" spc="-1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graphs.</a:t>
                      </a:r>
                    </a:p>
                    <a:p>
                      <a:pPr marL="99060">
                        <a:lnSpc>
                          <a:spcPct val="100000"/>
                        </a:lnSpc>
                        <a:spcBef>
                          <a:spcPts val="800"/>
                        </a:spcBef>
                      </a:pPr>
                      <a:r>
                        <a:rPr sz="1100" dirty="0">
                          <a:latin typeface="Arial"/>
                          <a:cs typeface="Arial"/>
                        </a:rPr>
                        <a:t>e.g.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Mean,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standard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deviation,</a:t>
                      </a:r>
                      <a:r>
                        <a:rPr sz="1100" spc="-8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median,  inter-quartile</a:t>
                      </a:r>
                      <a:r>
                        <a:rPr sz="1100" spc="-7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range.</a:t>
                      </a:r>
                    </a:p>
                    <a:p>
                      <a:pPr marL="99060" marR="45720">
                        <a:lnSpc>
                          <a:spcPct val="100000"/>
                        </a:lnSpc>
                        <a:spcBef>
                          <a:spcPts val="795"/>
                        </a:spcBef>
                      </a:pPr>
                      <a:r>
                        <a:rPr sz="1100" dirty="0">
                          <a:latin typeface="Arial"/>
                          <a:cs typeface="Arial"/>
                        </a:rPr>
                        <a:t>e.g. Index numbers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derived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from</a:t>
                      </a:r>
                      <a:r>
                        <a:rPr sz="1100" spc="-15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data.  (Learners </a:t>
                      </a:r>
                      <a:r>
                        <a:rPr sz="1100" spc="-10" dirty="0">
                          <a:latin typeface="Arial"/>
                          <a:cs typeface="Arial"/>
                        </a:rPr>
                        <a:t>will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be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given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sufficient  guidance.)</a:t>
                      </a: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8F001C">
                        <a:alpha val="30000"/>
                      </a:srgb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85725" marR="1240155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100" dirty="0">
                          <a:latin typeface="Arial"/>
                          <a:cs typeface="Arial"/>
                        </a:rPr>
                        <a:t>Integral Resources - 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OCR (MEI) Level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3</a:t>
                      </a:r>
                      <a:r>
                        <a:rPr sz="1100" spc="-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SPS:</a:t>
                      </a:r>
                      <a:endParaRPr sz="1100" dirty="0">
                        <a:latin typeface="Arial"/>
                        <a:cs typeface="Arial"/>
                      </a:endParaRPr>
                    </a:p>
                    <a:p>
                      <a:pPr marL="85725" marR="193675">
                        <a:lnSpc>
                          <a:spcPct val="100000"/>
                        </a:lnSpc>
                      </a:pPr>
                      <a:r>
                        <a:rPr sz="1100" u="sng" spc="-5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2"/>
                        </a:rPr>
                        <a:t>Problem Solving </a:t>
                      </a:r>
                      <a:r>
                        <a:rPr sz="1100" u="sng" spc="-10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2"/>
                        </a:rPr>
                        <a:t>Cycle</a:t>
                      </a:r>
                      <a:r>
                        <a:rPr sz="1100" u="sng" spc="-10" dirty="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100" u="sng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2"/>
                        </a:rPr>
                        <a:t>-</a:t>
                      </a:r>
                      <a:r>
                        <a:rPr sz="1100" u="sng" dirty="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100" u="sng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2"/>
                        </a:rPr>
                        <a:t>The </a:t>
                      </a:r>
                      <a:r>
                        <a:rPr sz="1100" u="sng" spc="-5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2"/>
                        </a:rPr>
                        <a:t>long </a:t>
                      </a:r>
                      <a:r>
                        <a:rPr sz="1100" u="sng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2"/>
                        </a:rPr>
                        <a:t>and the  short of</a:t>
                      </a:r>
                      <a:r>
                        <a:rPr sz="1100" u="sng" spc="-145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2"/>
                        </a:rPr>
                        <a:t> </a:t>
                      </a:r>
                      <a:r>
                        <a:rPr sz="1100" u="sng" spc="-5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2"/>
                        </a:rPr>
                        <a:t>it</a:t>
                      </a:r>
                      <a:endParaRPr sz="1100" dirty="0">
                        <a:latin typeface="Arial"/>
                        <a:cs typeface="Arial"/>
                      </a:endParaRPr>
                    </a:p>
                    <a:p>
                      <a:pPr marL="85725">
                        <a:lnSpc>
                          <a:spcPct val="100000"/>
                        </a:lnSpc>
                      </a:pPr>
                      <a:r>
                        <a:rPr sz="1100" u="sng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2"/>
                        </a:rPr>
                        <a:t>Is </a:t>
                      </a:r>
                      <a:r>
                        <a:rPr sz="1100" u="sng" spc="-5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2"/>
                        </a:rPr>
                        <a:t>this </a:t>
                      </a:r>
                      <a:r>
                        <a:rPr sz="1100" u="sng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2"/>
                        </a:rPr>
                        <a:t>a </a:t>
                      </a:r>
                      <a:r>
                        <a:rPr sz="1100" u="sng" spc="-10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2"/>
                        </a:rPr>
                        <a:t>valid</a:t>
                      </a:r>
                      <a:r>
                        <a:rPr sz="1100" u="sng" spc="-50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2"/>
                        </a:rPr>
                        <a:t> </a:t>
                      </a:r>
                      <a:r>
                        <a:rPr sz="1100" u="sng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2"/>
                        </a:rPr>
                        <a:t>argument?</a:t>
                      </a:r>
                      <a:endParaRPr sz="1100" dirty="0">
                        <a:latin typeface="Arial"/>
                        <a:cs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  <a:p>
                      <a:pPr marL="85725" marR="514984">
                        <a:lnSpc>
                          <a:spcPct val="100000"/>
                        </a:lnSpc>
                      </a:pPr>
                      <a:r>
                        <a:rPr sz="1100" spc="-5" dirty="0">
                          <a:latin typeface="Arial"/>
                          <a:cs typeface="Arial"/>
                        </a:rPr>
                        <a:t>External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Resources:  </a:t>
                      </a:r>
                      <a:r>
                        <a:rPr sz="1100" u="sng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3"/>
                        </a:rPr>
                        <a:t>Graphing </a:t>
                      </a:r>
                      <a:r>
                        <a:rPr sz="1100" u="sng" spc="-5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3"/>
                        </a:rPr>
                        <a:t>U.S. Presidential</a:t>
                      </a:r>
                      <a:r>
                        <a:rPr sz="1100" u="sng" spc="-30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3"/>
                        </a:rPr>
                        <a:t> </a:t>
                      </a:r>
                      <a:r>
                        <a:rPr sz="1100" u="sng" spc="-5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3"/>
                        </a:rPr>
                        <a:t>Elections</a:t>
                      </a:r>
                      <a:endParaRPr sz="1100" dirty="0">
                        <a:latin typeface="Arial"/>
                        <a:cs typeface="Arial"/>
                      </a:endParaRPr>
                    </a:p>
                    <a:p>
                      <a:pPr marL="85725" marR="798195">
                        <a:lnSpc>
                          <a:spcPts val="2640"/>
                        </a:lnSpc>
                        <a:spcBef>
                          <a:spcPts val="305"/>
                        </a:spcBef>
                      </a:pPr>
                      <a:r>
                        <a:rPr sz="1100" u="sng" spc="-5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4"/>
                        </a:rPr>
                        <a:t>How </a:t>
                      </a:r>
                      <a:r>
                        <a:rPr sz="1100" u="sng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4"/>
                        </a:rPr>
                        <a:t>Safe Is </a:t>
                      </a:r>
                      <a:r>
                        <a:rPr sz="1100" u="sng" spc="-10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4"/>
                        </a:rPr>
                        <a:t>My </a:t>
                      </a:r>
                      <a:r>
                        <a:rPr sz="1100" u="sng" spc="-5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4"/>
                        </a:rPr>
                        <a:t>Town?  </a:t>
                      </a:r>
                      <a:r>
                        <a:rPr sz="1100" u="sng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5"/>
                        </a:rPr>
                        <a:t>To </a:t>
                      </a:r>
                      <a:r>
                        <a:rPr sz="1100" u="sng" spc="-5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5"/>
                        </a:rPr>
                        <a:t>Invest </a:t>
                      </a:r>
                      <a:r>
                        <a:rPr sz="1100" u="sng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5"/>
                        </a:rPr>
                        <a:t>or </a:t>
                      </a:r>
                      <a:r>
                        <a:rPr sz="1100" u="sng" spc="-5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5"/>
                        </a:rPr>
                        <a:t>Not </a:t>
                      </a:r>
                      <a:r>
                        <a:rPr sz="1100" u="sng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5"/>
                        </a:rPr>
                        <a:t>to </a:t>
                      </a:r>
                      <a:r>
                        <a:rPr sz="1100" u="sng" spc="-5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5"/>
                        </a:rPr>
                        <a:t>Invest  </a:t>
                      </a:r>
                      <a:r>
                        <a:rPr sz="1100" u="sng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6"/>
                        </a:rPr>
                        <a:t>The Standard </a:t>
                      </a:r>
                      <a:r>
                        <a:rPr sz="1100" u="sng" spc="-5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6"/>
                        </a:rPr>
                        <a:t>Deviation</a:t>
                      </a:r>
                      <a:r>
                        <a:rPr sz="1100" u="sng" spc="-80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6"/>
                        </a:rPr>
                        <a:t> </a:t>
                      </a:r>
                      <a:r>
                        <a:rPr sz="1100" u="sng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6"/>
                        </a:rPr>
                        <a:t>Tutorial</a:t>
                      </a:r>
                      <a:endParaRPr sz="11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8F001C">
                        <a:alpha val="3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0799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algn="r">
                        <a:lnSpc>
                          <a:spcPct val="100000"/>
                        </a:lnSpc>
                        <a:spcBef>
                          <a:spcPts val="700"/>
                        </a:spcBef>
                      </a:pPr>
                      <a:r>
                        <a:rPr sz="1100" dirty="0">
                          <a:latin typeface="Arial"/>
                          <a:cs typeface="Arial"/>
                        </a:rPr>
                        <a:t>s16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DDE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98425" marR="96520">
                        <a:lnSpc>
                          <a:spcPct val="100000"/>
                        </a:lnSpc>
                        <a:spcBef>
                          <a:spcPts val="645"/>
                        </a:spcBef>
                      </a:pPr>
                      <a:r>
                        <a:rPr sz="1100" spc="-5" dirty="0">
                          <a:latin typeface="Arial"/>
                          <a:cs typeface="Arial"/>
                        </a:rPr>
                        <a:t>Be able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to use data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displays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to</a:t>
                      </a:r>
                      <a:r>
                        <a:rPr sz="1100" spc="-7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check 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whether distributions being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used are 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realistic.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DDE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  <a:p>
                      <a:pPr marL="99060" marR="149225">
                        <a:lnSpc>
                          <a:spcPct val="100000"/>
                        </a:lnSpc>
                        <a:spcBef>
                          <a:spcPts val="645"/>
                        </a:spcBef>
                      </a:pPr>
                      <a:r>
                        <a:rPr sz="1100" dirty="0">
                          <a:latin typeface="Arial"/>
                          <a:cs typeface="Arial"/>
                        </a:rPr>
                        <a:t>e.g. A histogram, frequency chart or  Normal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probability plot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to check a 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distribution is approximately</a:t>
                      </a:r>
                      <a:r>
                        <a:rPr sz="11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Normal.</a:t>
                      </a:r>
                      <a:endParaRPr sz="11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DDE3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B0111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524001" y="134365"/>
            <a:ext cx="6019800" cy="73866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ct val="100000"/>
              </a:lnSpc>
            </a:pPr>
            <a:r>
              <a:rPr sz="2400" b="1" spc="-10" dirty="0">
                <a:latin typeface="Arial" panose="020B0604020202020204" pitchFamily="34" charset="0"/>
                <a:cs typeface="Arial" panose="020B0604020202020204" pitchFamily="34" charset="0"/>
              </a:rPr>
              <a:t>PROCESS </a:t>
            </a:r>
            <a:r>
              <a:rPr sz="2400" b="1" dirty="0"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sz="2400" b="1" spc="-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b="1" spc="-40" dirty="0">
                <a:latin typeface="Arial" panose="020B0604020202020204" pitchFamily="34" charset="0"/>
                <a:cs typeface="Arial" panose="020B0604020202020204" pitchFamily="34" charset="0"/>
              </a:rPr>
              <a:t>PRESENTATION</a:t>
            </a:r>
            <a:endParaRPr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00000"/>
              </a:lnSpc>
            </a:pPr>
            <a:r>
              <a:rPr sz="2400" b="1" spc="-20" dirty="0">
                <a:latin typeface="Arial" panose="020B0604020202020204" pitchFamily="34" charset="0"/>
                <a:cs typeface="Arial" panose="020B0604020202020204" pitchFamily="34" charset="0"/>
              </a:rPr>
              <a:t>Parameters </a:t>
            </a:r>
            <a:r>
              <a:rPr sz="2400" b="1" dirty="0">
                <a:latin typeface="Arial" panose="020B0604020202020204" pitchFamily="34" charset="0"/>
                <a:cs typeface="Arial" panose="020B0604020202020204" pitchFamily="34" charset="0"/>
              </a:rPr>
              <a:t>and </a:t>
            </a:r>
            <a:r>
              <a:rPr sz="2400" b="1" spc="-5" dirty="0">
                <a:latin typeface="Arial" panose="020B0604020202020204" pitchFamily="34" charset="0"/>
                <a:cs typeface="Arial" panose="020B0604020202020204" pitchFamily="34" charset="0"/>
              </a:rPr>
              <a:t>inputs;</a:t>
            </a:r>
            <a:r>
              <a:rPr sz="2400" b="1" spc="-4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b="1" spc="-5" dirty="0">
                <a:latin typeface="Arial" panose="020B0604020202020204" pitchFamily="34" charset="0"/>
                <a:cs typeface="Arial" panose="020B0604020202020204" pitchFamily="34" charset="0"/>
              </a:rPr>
              <a:t>Calculations</a:t>
            </a:r>
            <a:endParaRPr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5781595"/>
              </p:ext>
            </p:extLst>
          </p:nvPr>
        </p:nvGraphicFramePr>
        <p:xfrm>
          <a:off x="461962" y="974725"/>
          <a:ext cx="8278812" cy="390207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587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1999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2006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87997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65887">
                <a:tc>
                  <a:txBody>
                    <a:bodyPr/>
                    <a:lstStyle/>
                    <a:p>
                      <a:endParaRPr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8F001C"/>
                    </a:solidFill>
                  </a:tcPr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sz="1800" b="1" spc="-10" dirty="0">
                          <a:solidFill>
                            <a:srgbClr val="FFFF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Content</a:t>
                      </a:r>
                      <a:endParaRPr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8F001C"/>
                    </a:solidFill>
                  </a:tcPr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sz="1800" b="1" spc="-5" dirty="0">
                          <a:solidFill>
                            <a:srgbClr val="FFFF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Notes</a:t>
                      </a:r>
                      <a:endParaRPr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8F001C"/>
                    </a:solidFill>
                  </a:tcPr>
                </a:tc>
                <a:tc>
                  <a:txBody>
                    <a:bodyPr/>
                    <a:lstStyle/>
                    <a:p>
                      <a:pPr marL="85725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sz="1800" b="1" spc="-10" dirty="0">
                          <a:solidFill>
                            <a:srgbClr val="FFFF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Resources</a:t>
                      </a:r>
                      <a:endParaRPr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8F001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8188">
                <a:tc>
                  <a:txBody>
                    <a:bodyPr/>
                    <a:lstStyle/>
                    <a:p>
                      <a:pPr algn="r">
                        <a:lnSpc>
                          <a:spcPts val="1140"/>
                        </a:lnSpc>
                      </a:pPr>
                      <a:r>
                        <a:rPr sz="1100" dirty="0">
                          <a:latin typeface="Arial"/>
                          <a:cs typeface="Arial"/>
                        </a:rPr>
                        <a:t>s17</a:t>
                      </a:r>
                    </a:p>
                  </a:txBody>
                  <a:tcPr marL="0" marR="0" marT="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8F001C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98425">
                        <a:lnSpc>
                          <a:spcPts val="1140"/>
                        </a:lnSpc>
                      </a:pPr>
                      <a:r>
                        <a:rPr sz="1100" spc="-5" dirty="0">
                          <a:latin typeface="Arial"/>
                          <a:cs typeface="Arial"/>
                        </a:rPr>
                        <a:t>Use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standard statistical notation</a:t>
                      </a:r>
                      <a:r>
                        <a:rPr sz="1100" spc="-1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for</a:t>
                      </a:r>
                    </a:p>
                    <a:p>
                      <a:pPr marL="98425">
                        <a:lnSpc>
                          <a:spcPct val="100000"/>
                        </a:lnSpc>
                      </a:pPr>
                      <a:r>
                        <a:rPr sz="1100" dirty="0">
                          <a:latin typeface="Arial"/>
                          <a:cs typeface="Arial"/>
                        </a:rPr>
                        <a:t>samples.</a:t>
                      </a:r>
                    </a:p>
                  </a:txBody>
                  <a:tcPr marL="0" marR="0" marT="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8F001C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sz="1100" dirty="0">
                        <a:latin typeface="Arial"/>
                        <a:cs typeface="Arial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8F001C">
                        <a:alpha val="30000"/>
                      </a:srgbClr>
                    </a:solidFill>
                  </a:tcPr>
                </a:tc>
                <a:tc rowSpan="6">
                  <a:txBody>
                    <a:bodyPr/>
                    <a:lstStyle/>
                    <a:p>
                      <a:pPr marL="85725" marR="1240155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100" dirty="0">
                          <a:latin typeface="Arial"/>
                          <a:cs typeface="Arial"/>
                        </a:rPr>
                        <a:t>Integral Resources - 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OCR (MEI) Level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3</a:t>
                      </a:r>
                      <a:r>
                        <a:rPr sz="1100" spc="-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SPS:</a:t>
                      </a:r>
                      <a:endParaRPr sz="1100" dirty="0">
                        <a:latin typeface="Arial"/>
                        <a:cs typeface="Arial"/>
                      </a:endParaRPr>
                    </a:p>
                    <a:p>
                      <a:pPr marL="85725" marR="678815">
                        <a:lnSpc>
                          <a:spcPct val="100000"/>
                        </a:lnSpc>
                      </a:pPr>
                      <a:r>
                        <a:rPr sz="1100" u="sng" spc="-5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2"/>
                        </a:rPr>
                        <a:t>Measures </a:t>
                      </a:r>
                      <a:r>
                        <a:rPr sz="1100" u="sng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2"/>
                        </a:rPr>
                        <a:t>of Location and</a:t>
                      </a:r>
                      <a:r>
                        <a:rPr sz="1100" u="sng" spc="-100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2"/>
                        </a:rPr>
                        <a:t> </a:t>
                      </a:r>
                      <a:r>
                        <a:rPr sz="1100" u="sng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2"/>
                        </a:rPr>
                        <a:t>Spread  </a:t>
                      </a:r>
                      <a:r>
                        <a:rPr sz="1100" u="sng" spc="-5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2"/>
                        </a:rPr>
                        <a:t>Linear</a:t>
                      </a:r>
                      <a:r>
                        <a:rPr sz="1100" u="sng" spc="-10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2"/>
                        </a:rPr>
                        <a:t> </a:t>
                      </a:r>
                      <a:r>
                        <a:rPr sz="1100" u="sng" spc="-5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2"/>
                        </a:rPr>
                        <a:t>Transformation</a:t>
                      </a:r>
                      <a:endParaRPr sz="1100" dirty="0">
                        <a:latin typeface="Arial"/>
                        <a:cs typeface="Arial"/>
                      </a:endParaRPr>
                    </a:p>
                    <a:p>
                      <a:pPr marL="85725">
                        <a:lnSpc>
                          <a:spcPct val="100000"/>
                        </a:lnSpc>
                      </a:pPr>
                      <a:r>
                        <a:rPr sz="1100" u="sng" spc="-5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2"/>
                        </a:rPr>
                        <a:t>Problem Solving Cycle</a:t>
                      </a:r>
                      <a:r>
                        <a:rPr sz="1100" u="sng" spc="-5" dirty="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100" u="sng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2"/>
                        </a:rPr>
                        <a:t>-</a:t>
                      </a:r>
                      <a:r>
                        <a:rPr sz="1100" u="sng" dirty="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100" u="sng" spc="5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2"/>
                        </a:rPr>
                        <a:t>The </a:t>
                      </a:r>
                      <a:r>
                        <a:rPr sz="1100" u="sng" spc="-5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2"/>
                        </a:rPr>
                        <a:t>long </a:t>
                      </a:r>
                      <a:r>
                        <a:rPr sz="1100" u="sng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2"/>
                        </a:rPr>
                        <a:t>and</a:t>
                      </a:r>
                      <a:r>
                        <a:rPr sz="1100" u="sng" spc="-35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2"/>
                        </a:rPr>
                        <a:t> </a:t>
                      </a:r>
                      <a:r>
                        <a:rPr sz="1100" u="sng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2"/>
                        </a:rPr>
                        <a:t>the</a:t>
                      </a:r>
                      <a:endParaRPr sz="1100" dirty="0">
                        <a:latin typeface="Arial"/>
                        <a:cs typeface="Arial"/>
                      </a:endParaRPr>
                    </a:p>
                    <a:p>
                      <a:pPr marL="85725">
                        <a:lnSpc>
                          <a:spcPct val="100000"/>
                        </a:lnSpc>
                      </a:pPr>
                      <a:r>
                        <a:rPr sz="1100" u="sng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2"/>
                        </a:rPr>
                        <a:t>short of</a:t>
                      </a:r>
                      <a:r>
                        <a:rPr sz="1100" u="sng" spc="-145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2"/>
                        </a:rPr>
                        <a:t> </a:t>
                      </a:r>
                      <a:r>
                        <a:rPr sz="1100" u="sng" spc="-5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2"/>
                        </a:rPr>
                        <a:t>it</a:t>
                      </a:r>
                      <a:endParaRPr sz="1100" dirty="0">
                        <a:latin typeface="Arial"/>
                        <a:cs typeface="Arial"/>
                      </a:endParaRPr>
                    </a:p>
                    <a:p>
                      <a:pPr marL="85725">
                        <a:lnSpc>
                          <a:spcPct val="100000"/>
                        </a:lnSpc>
                      </a:pPr>
                      <a:r>
                        <a:rPr sz="1100" u="sng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2"/>
                        </a:rPr>
                        <a:t>Is </a:t>
                      </a:r>
                      <a:r>
                        <a:rPr sz="1100" u="sng" spc="-5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2"/>
                        </a:rPr>
                        <a:t>this </a:t>
                      </a:r>
                      <a:r>
                        <a:rPr sz="1100" u="sng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2"/>
                        </a:rPr>
                        <a:t>a </a:t>
                      </a:r>
                      <a:r>
                        <a:rPr sz="1100" u="sng" spc="-10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2"/>
                        </a:rPr>
                        <a:t>valid</a:t>
                      </a:r>
                      <a:r>
                        <a:rPr sz="1100" u="sng" spc="-50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2"/>
                        </a:rPr>
                        <a:t> </a:t>
                      </a:r>
                      <a:r>
                        <a:rPr sz="1100" u="sng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2"/>
                        </a:rPr>
                        <a:t>argument?</a:t>
                      </a:r>
                      <a:endParaRPr sz="1100" dirty="0">
                        <a:latin typeface="Arial"/>
                        <a:cs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  <a:p>
                      <a:pPr marL="85725" marR="1482725">
                        <a:lnSpc>
                          <a:spcPct val="100000"/>
                        </a:lnSpc>
                      </a:pPr>
                      <a:r>
                        <a:rPr sz="1100" spc="-5" dirty="0">
                          <a:latin typeface="Arial"/>
                          <a:cs typeface="Arial"/>
                        </a:rPr>
                        <a:t>External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Resources:  </a:t>
                      </a:r>
                      <a:r>
                        <a:rPr sz="1100" u="sng" spc="-5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3"/>
                        </a:rPr>
                        <a:t>Spot </a:t>
                      </a:r>
                      <a:r>
                        <a:rPr sz="1100" u="sng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3"/>
                        </a:rPr>
                        <a:t>the error  </a:t>
                      </a:r>
                      <a:r>
                        <a:rPr sz="1100" u="sng" spc="-5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4"/>
                        </a:rPr>
                        <a:t>Descriptive</a:t>
                      </a:r>
                      <a:r>
                        <a:rPr sz="1100" u="sng" spc="-45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4"/>
                        </a:rPr>
                        <a:t> </a:t>
                      </a:r>
                      <a:r>
                        <a:rPr sz="1100" u="sng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4"/>
                        </a:rPr>
                        <a:t>Statistics  </a:t>
                      </a:r>
                      <a:r>
                        <a:rPr sz="1100" u="sng" spc="-5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5"/>
                        </a:rPr>
                        <a:t>Music</a:t>
                      </a:r>
                      <a:r>
                        <a:rPr sz="1100" u="sng" spc="-60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5"/>
                        </a:rPr>
                        <a:t> </a:t>
                      </a:r>
                      <a:r>
                        <a:rPr sz="1100" u="sng" spc="-5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5"/>
                        </a:rPr>
                        <a:t>Festival</a:t>
                      </a:r>
                      <a:endParaRPr sz="1100" dirty="0">
                        <a:latin typeface="Arial"/>
                        <a:cs typeface="Arial"/>
                      </a:endParaRPr>
                    </a:p>
                    <a:p>
                      <a:pPr marL="85725">
                        <a:lnSpc>
                          <a:spcPct val="100000"/>
                        </a:lnSpc>
                      </a:pPr>
                      <a:r>
                        <a:rPr sz="1100" u="sng" spc="-10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6"/>
                        </a:rPr>
                        <a:t>News </a:t>
                      </a:r>
                      <a:r>
                        <a:rPr sz="1100" u="sng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6"/>
                        </a:rPr>
                        <a:t>story</a:t>
                      </a:r>
                      <a:r>
                        <a:rPr sz="1100" u="sng" dirty="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100" u="sng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6"/>
                        </a:rPr>
                        <a:t>–</a:t>
                      </a:r>
                      <a:r>
                        <a:rPr sz="1100" u="sng" spc="-80" dirty="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100" u="sng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6"/>
                        </a:rPr>
                        <a:t>Texts</a:t>
                      </a:r>
                      <a:endParaRPr sz="1100" dirty="0">
                        <a:latin typeface="Arial"/>
                        <a:cs typeface="Arial"/>
                      </a:endParaRPr>
                    </a:p>
                    <a:p>
                      <a:pPr marL="85725">
                        <a:lnSpc>
                          <a:spcPct val="100000"/>
                        </a:lnSpc>
                      </a:pPr>
                      <a:r>
                        <a:rPr sz="1100" u="sng" spc="-10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7"/>
                        </a:rPr>
                        <a:t>Mr</a:t>
                      </a:r>
                      <a:r>
                        <a:rPr sz="1100" u="sng" spc="-10" dirty="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100" u="sng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7"/>
                        </a:rPr>
                        <a:t>and</a:t>
                      </a:r>
                      <a:r>
                        <a:rPr sz="1100" u="sng" dirty="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100" u="sng" spc="-5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7"/>
                        </a:rPr>
                        <a:t>Mrs</a:t>
                      </a:r>
                      <a:r>
                        <a:rPr sz="1100" u="sng" spc="-105" dirty="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100" u="sng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7"/>
                        </a:rPr>
                        <a:t>Average</a:t>
                      </a:r>
                      <a:endParaRPr sz="11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8F001C">
                        <a:alpha val="3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09600">
                <a:tc>
                  <a:txBody>
                    <a:bodyPr/>
                    <a:lstStyle/>
                    <a:p>
                      <a:pPr algn="r">
                        <a:lnSpc>
                          <a:spcPts val="1240"/>
                        </a:lnSpc>
                      </a:pPr>
                      <a:r>
                        <a:rPr sz="1100" dirty="0">
                          <a:latin typeface="Arial"/>
                          <a:cs typeface="Arial"/>
                        </a:rPr>
                        <a:t>s18</a:t>
                      </a:r>
                    </a:p>
                  </a:txBody>
                  <a:tcPr marL="0" marR="0" marT="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DDE3"/>
                    </a:solidFill>
                  </a:tcPr>
                </a:tc>
                <a:tc>
                  <a:txBody>
                    <a:bodyPr/>
                    <a:lstStyle/>
                    <a:p>
                      <a:pPr marL="98425">
                        <a:lnSpc>
                          <a:spcPts val="1240"/>
                        </a:lnSpc>
                      </a:pPr>
                      <a:r>
                        <a:rPr sz="1100" spc="-5" dirty="0">
                          <a:latin typeface="Arial"/>
                          <a:cs typeface="Arial"/>
                        </a:rPr>
                        <a:t>Be able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to use sample data to</a:t>
                      </a:r>
                      <a:r>
                        <a:rPr sz="1100" spc="-1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estimate</a:t>
                      </a:r>
                    </a:p>
                    <a:p>
                      <a:pPr marL="98425" marR="84455">
                        <a:lnSpc>
                          <a:spcPct val="100000"/>
                        </a:lnSpc>
                      </a:pPr>
                      <a:r>
                        <a:rPr sz="1100" dirty="0">
                          <a:latin typeface="Arial"/>
                          <a:cs typeface="Arial"/>
                        </a:rPr>
                        <a:t>the parameters of a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distribution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or</a:t>
                      </a:r>
                      <a:r>
                        <a:rPr sz="1100" spc="-14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the 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inputs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for a procedure or</a:t>
                      </a:r>
                      <a:r>
                        <a:rPr sz="1100" spc="-10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model.</a:t>
                      </a:r>
                      <a:endParaRPr sz="1100" dirty="0">
                        <a:latin typeface="Arial"/>
                        <a:cs typeface="Arial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DDE3"/>
                    </a:solidFill>
                  </a:tcPr>
                </a:tc>
                <a:tc>
                  <a:txBody>
                    <a:bodyPr/>
                    <a:lstStyle/>
                    <a:p>
                      <a:pPr marL="99060">
                        <a:lnSpc>
                          <a:spcPts val="1240"/>
                        </a:lnSpc>
                      </a:pPr>
                      <a:r>
                        <a:rPr sz="1100" dirty="0">
                          <a:latin typeface="Arial"/>
                          <a:cs typeface="Arial"/>
                        </a:rPr>
                        <a:t>Includes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variance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and</a:t>
                      </a:r>
                      <a:r>
                        <a:rPr sz="1100" spc="-8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standard</a:t>
                      </a:r>
                    </a:p>
                    <a:p>
                      <a:pPr marL="99060">
                        <a:lnSpc>
                          <a:spcPct val="100000"/>
                        </a:lnSpc>
                      </a:pPr>
                      <a:r>
                        <a:rPr sz="1100" spc="-5" dirty="0">
                          <a:latin typeface="Arial"/>
                          <a:cs typeface="Arial"/>
                        </a:rPr>
                        <a:t>deviation.</a:t>
                      </a:r>
                      <a:endParaRPr sz="1100" dirty="0">
                        <a:latin typeface="Arial"/>
                        <a:cs typeface="Arial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DDE3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B0111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85800">
                <a:tc>
                  <a:txBody>
                    <a:bodyPr/>
                    <a:lstStyle/>
                    <a:p>
                      <a:pPr algn="r">
                        <a:lnSpc>
                          <a:spcPts val="1240"/>
                        </a:lnSpc>
                      </a:pPr>
                      <a:r>
                        <a:rPr sz="1100" dirty="0">
                          <a:latin typeface="Arial"/>
                          <a:cs typeface="Arial"/>
                        </a:rPr>
                        <a:t>s19</a:t>
                      </a:r>
                    </a:p>
                  </a:txBody>
                  <a:tcPr marL="0" marR="0" marT="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8F001C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98425">
                        <a:lnSpc>
                          <a:spcPts val="1240"/>
                        </a:lnSpc>
                      </a:pPr>
                      <a:r>
                        <a:rPr sz="1100" spc="-5" dirty="0">
                          <a:latin typeface="Arial"/>
                          <a:cs typeface="Arial"/>
                        </a:rPr>
                        <a:t>Be able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to use the statistical</a:t>
                      </a:r>
                      <a:r>
                        <a:rPr sz="1100" spc="-1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functions</a:t>
                      </a:r>
                    </a:p>
                    <a:p>
                      <a:pPr marL="98425" marR="224790">
                        <a:lnSpc>
                          <a:spcPct val="100000"/>
                        </a:lnSpc>
                      </a:pPr>
                      <a:r>
                        <a:rPr sz="1100" dirty="0">
                          <a:latin typeface="Arial"/>
                          <a:cs typeface="Arial"/>
                        </a:rPr>
                        <a:t>of a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calculator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to find the mean</a:t>
                      </a:r>
                      <a:r>
                        <a:rPr sz="1100" spc="-14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and  standard</a:t>
                      </a:r>
                      <a:r>
                        <a:rPr sz="1100" spc="-1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deviation.</a:t>
                      </a:r>
                      <a:endParaRPr sz="1100" dirty="0">
                        <a:latin typeface="Arial"/>
                        <a:cs typeface="Arial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8F001C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99060">
                        <a:lnSpc>
                          <a:spcPts val="1240"/>
                        </a:lnSpc>
                      </a:pPr>
                      <a:r>
                        <a:rPr sz="1100" spc="-5" dirty="0">
                          <a:latin typeface="Arial"/>
                          <a:cs typeface="Arial"/>
                        </a:rPr>
                        <a:t>Most calculators have two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forms</a:t>
                      </a:r>
                      <a:r>
                        <a:rPr sz="1100" spc="-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of</a:t>
                      </a:r>
                    </a:p>
                    <a:p>
                      <a:pPr marL="99060" marR="695325">
                        <a:lnSpc>
                          <a:spcPct val="100000"/>
                        </a:lnSpc>
                      </a:pPr>
                      <a:r>
                        <a:rPr sz="1100" dirty="0">
                          <a:latin typeface="Arial"/>
                          <a:cs typeface="Arial"/>
                        </a:rPr>
                        <a:t>standard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deviation; either</a:t>
                      </a:r>
                      <a:r>
                        <a:rPr sz="1100" spc="-7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is 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acceptable.</a:t>
                      </a:r>
                    </a:p>
                  </a:txBody>
                  <a:tcPr marL="0" marR="0" marT="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8F001C">
                        <a:alpha val="30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B0111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09600">
                <a:tc>
                  <a:txBody>
                    <a:bodyPr/>
                    <a:lstStyle/>
                    <a:p>
                      <a:pPr algn="r">
                        <a:lnSpc>
                          <a:spcPts val="1245"/>
                        </a:lnSpc>
                      </a:pPr>
                      <a:r>
                        <a:rPr sz="1100" dirty="0">
                          <a:latin typeface="Arial"/>
                          <a:cs typeface="Arial"/>
                        </a:rPr>
                        <a:t>s20</a:t>
                      </a:r>
                    </a:p>
                  </a:txBody>
                  <a:tcPr marL="0" marR="0" marT="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DDE3"/>
                    </a:solidFill>
                  </a:tcPr>
                </a:tc>
                <a:tc>
                  <a:txBody>
                    <a:bodyPr/>
                    <a:lstStyle/>
                    <a:p>
                      <a:pPr marL="98425">
                        <a:lnSpc>
                          <a:spcPts val="1245"/>
                        </a:lnSpc>
                      </a:pPr>
                      <a:r>
                        <a:rPr sz="1100" dirty="0">
                          <a:latin typeface="Arial"/>
                          <a:cs typeface="Arial"/>
                        </a:rPr>
                        <a:t>Understand the use of a datum</a:t>
                      </a:r>
                      <a:r>
                        <a:rPr sz="1100" spc="-18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level</a:t>
                      </a:r>
                      <a:endParaRPr sz="1100" dirty="0">
                        <a:latin typeface="Arial"/>
                        <a:cs typeface="Arial"/>
                      </a:endParaRPr>
                    </a:p>
                    <a:p>
                      <a:pPr marL="98425" marR="541655">
                        <a:lnSpc>
                          <a:spcPct val="100000"/>
                        </a:lnSpc>
                      </a:pPr>
                      <a:r>
                        <a:rPr sz="1100" dirty="0">
                          <a:latin typeface="Arial"/>
                          <a:cs typeface="Arial"/>
                        </a:rPr>
                        <a:t>as a base for measurement</a:t>
                      </a:r>
                      <a:r>
                        <a:rPr sz="1100" spc="-1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or 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calculation.</a:t>
                      </a:r>
                      <a:endParaRPr sz="1100" dirty="0">
                        <a:latin typeface="Arial"/>
                        <a:cs typeface="Arial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DDE3"/>
                    </a:solidFill>
                  </a:tcPr>
                </a:tc>
                <a:tc>
                  <a:txBody>
                    <a:bodyPr/>
                    <a:lstStyle/>
                    <a:p>
                      <a:endParaRPr sz="1100" dirty="0">
                        <a:latin typeface="Arial"/>
                        <a:cs typeface="Arial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DDE3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B0111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85800">
                <a:tc>
                  <a:txBody>
                    <a:bodyPr/>
                    <a:lstStyle/>
                    <a:p>
                      <a:pPr algn="r">
                        <a:lnSpc>
                          <a:spcPts val="1245"/>
                        </a:lnSpc>
                      </a:pPr>
                      <a:r>
                        <a:rPr sz="1100" dirty="0">
                          <a:latin typeface="Arial"/>
                          <a:cs typeface="Arial"/>
                        </a:rPr>
                        <a:t>s21</a:t>
                      </a:r>
                    </a:p>
                  </a:txBody>
                  <a:tcPr marL="0" marR="0" marT="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8F001C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98425">
                        <a:lnSpc>
                          <a:spcPts val="1245"/>
                        </a:lnSpc>
                      </a:pPr>
                      <a:r>
                        <a:rPr sz="1100" spc="-5" dirty="0">
                          <a:latin typeface="Arial"/>
                          <a:cs typeface="Arial"/>
                        </a:rPr>
                        <a:t>Know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how the mean and</a:t>
                      </a:r>
                      <a:r>
                        <a:rPr sz="1100" spc="-114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standard</a:t>
                      </a:r>
                    </a:p>
                    <a:p>
                      <a:pPr marL="98425" marR="502284">
                        <a:lnSpc>
                          <a:spcPct val="100000"/>
                        </a:lnSpc>
                      </a:pPr>
                      <a:r>
                        <a:rPr sz="1100" spc="-5" dirty="0">
                          <a:latin typeface="Arial"/>
                          <a:cs typeface="Arial"/>
                        </a:rPr>
                        <a:t>deviation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are affected by</a:t>
                      </a:r>
                      <a:r>
                        <a:rPr sz="1100" spc="-9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linear  transformations.</a:t>
                      </a:r>
                      <a:endParaRPr sz="1100" dirty="0">
                        <a:latin typeface="Arial"/>
                        <a:cs typeface="Arial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8F001C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99060" marR="163830">
                        <a:lnSpc>
                          <a:spcPct val="100000"/>
                        </a:lnSpc>
                        <a:spcBef>
                          <a:spcPts val="780"/>
                        </a:spcBef>
                      </a:pPr>
                      <a:r>
                        <a:rPr sz="1100" spc="-5" dirty="0">
                          <a:latin typeface="Arial"/>
                          <a:cs typeface="Arial"/>
                        </a:rPr>
                        <a:t>Use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in change of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units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and origin</a:t>
                      </a:r>
                      <a:r>
                        <a:rPr sz="1100" spc="-1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for  measurement.</a:t>
                      </a:r>
                    </a:p>
                  </a:txBody>
                  <a:tcPr marL="0" marR="0" marT="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8F001C">
                        <a:alpha val="30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B0111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r">
                        <a:lnSpc>
                          <a:spcPts val="1245"/>
                        </a:lnSpc>
                      </a:pPr>
                      <a:r>
                        <a:rPr sz="1100" dirty="0">
                          <a:latin typeface="Arial"/>
                          <a:cs typeface="Arial"/>
                        </a:rPr>
                        <a:t>s22</a:t>
                      </a:r>
                    </a:p>
                  </a:txBody>
                  <a:tcPr marL="0" marR="0" marT="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DDE3"/>
                    </a:solidFill>
                  </a:tcPr>
                </a:tc>
                <a:tc>
                  <a:txBody>
                    <a:bodyPr/>
                    <a:lstStyle/>
                    <a:p>
                      <a:pPr marL="98425">
                        <a:lnSpc>
                          <a:spcPts val="1245"/>
                        </a:lnSpc>
                      </a:pPr>
                      <a:r>
                        <a:rPr sz="1100" spc="-5" dirty="0">
                          <a:latin typeface="Arial"/>
                          <a:cs typeface="Arial"/>
                        </a:rPr>
                        <a:t>Be able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to substitute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input values</a:t>
                      </a:r>
                      <a:r>
                        <a:rPr sz="1100" spc="-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into</a:t>
                      </a:r>
                      <a:endParaRPr sz="1100" dirty="0">
                        <a:latin typeface="Arial"/>
                        <a:cs typeface="Arial"/>
                      </a:endParaRPr>
                    </a:p>
                    <a:p>
                      <a:pPr marL="98425">
                        <a:lnSpc>
                          <a:spcPct val="100000"/>
                        </a:lnSpc>
                      </a:pPr>
                      <a:r>
                        <a:rPr sz="1100" dirty="0">
                          <a:latin typeface="Arial"/>
                          <a:cs typeface="Arial"/>
                        </a:rPr>
                        <a:t>a model or</a:t>
                      </a:r>
                      <a:r>
                        <a:rPr sz="1100" spc="-1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procedure.</a:t>
                      </a:r>
                    </a:p>
                  </a:txBody>
                  <a:tcPr marL="0" marR="0" marT="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DDE3"/>
                    </a:solidFill>
                  </a:tcPr>
                </a:tc>
                <a:tc>
                  <a:txBody>
                    <a:bodyPr/>
                    <a:lstStyle/>
                    <a:p>
                      <a:endParaRPr sz="11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DDE3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B0111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209800" y="134365"/>
            <a:ext cx="5181600" cy="73866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ct val="100000"/>
              </a:lnSpc>
            </a:pPr>
            <a:r>
              <a:rPr sz="2400" b="1" spc="-10" dirty="0">
                <a:latin typeface="Arial" panose="020B0604020202020204" pitchFamily="34" charset="0"/>
                <a:cs typeface="Arial" panose="020B0604020202020204" pitchFamily="34" charset="0"/>
              </a:rPr>
              <a:t>PROCESS </a:t>
            </a:r>
            <a:r>
              <a:rPr sz="2400" b="1" dirty="0"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sz="2400" b="1" spc="-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b="1" spc="-40" dirty="0">
                <a:latin typeface="Arial" panose="020B0604020202020204" pitchFamily="34" charset="0"/>
                <a:cs typeface="Arial" panose="020B0604020202020204" pitchFamily="34" charset="0"/>
              </a:rPr>
              <a:t>PRESENTATION</a:t>
            </a:r>
            <a:endParaRPr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00000"/>
              </a:lnSpc>
            </a:pPr>
            <a:r>
              <a:rPr sz="2400" b="1" spc="-5" dirty="0"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sz="2400" b="1" dirty="0">
                <a:latin typeface="Arial" panose="020B0604020202020204" pitchFamily="34" charset="0"/>
                <a:cs typeface="Arial" panose="020B0604020202020204" pitchFamily="34" charset="0"/>
              </a:rPr>
              <a:t>Normal</a:t>
            </a:r>
            <a:r>
              <a:rPr sz="2400" b="1" spc="-11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b="1" spc="-5" dirty="0">
                <a:latin typeface="Arial" panose="020B0604020202020204" pitchFamily="34" charset="0"/>
                <a:cs typeface="Arial" panose="020B0604020202020204" pitchFamily="34" charset="0"/>
              </a:rPr>
              <a:t>distribution</a:t>
            </a:r>
            <a:endParaRPr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3648111"/>
              </p:ext>
            </p:extLst>
          </p:nvPr>
        </p:nvGraphicFramePr>
        <p:xfrm>
          <a:off x="461962" y="974725"/>
          <a:ext cx="8278812" cy="326580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587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1999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2006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87997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65633">
                <a:tc>
                  <a:txBody>
                    <a:bodyPr/>
                    <a:lstStyle/>
                    <a:p>
                      <a:endParaRPr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8F001C"/>
                    </a:solidFill>
                  </a:tcPr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sz="1800" b="1" spc="-10" dirty="0">
                          <a:solidFill>
                            <a:srgbClr val="FFFF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Content</a:t>
                      </a:r>
                      <a:endParaRPr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8F001C"/>
                    </a:solidFill>
                  </a:tcPr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sz="1800" b="1" spc="-5" dirty="0">
                          <a:solidFill>
                            <a:srgbClr val="FFFF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Notes</a:t>
                      </a:r>
                      <a:endParaRPr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8F001C"/>
                    </a:solidFill>
                  </a:tcPr>
                </a:tc>
                <a:tc>
                  <a:txBody>
                    <a:bodyPr/>
                    <a:lstStyle/>
                    <a:p>
                      <a:pPr marL="85725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sz="1800" b="1" spc="-10" dirty="0">
                          <a:solidFill>
                            <a:srgbClr val="FFFF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Resources</a:t>
                      </a:r>
                      <a:endParaRPr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8F001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6668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  <a:p>
                      <a:pPr algn="r">
                        <a:lnSpc>
                          <a:spcPct val="100000"/>
                        </a:lnSpc>
                        <a:spcBef>
                          <a:spcPts val="880"/>
                        </a:spcBef>
                      </a:pPr>
                      <a:r>
                        <a:rPr sz="1100" spc="-5" dirty="0">
                          <a:latin typeface="Arial"/>
                          <a:cs typeface="Arial"/>
                        </a:rPr>
                        <a:t>u1</a:t>
                      </a:r>
                      <a:endParaRPr sz="11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8F001C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  <a:p>
                      <a:pPr marL="98425" marR="73660">
                        <a:lnSpc>
                          <a:spcPct val="100000"/>
                        </a:lnSpc>
                        <a:spcBef>
                          <a:spcPts val="825"/>
                        </a:spcBef>
                      </a:pPr>
                      <a:r>
                        <a:rPr sz="1100" spc="-5" dirty="0">
                          <a:latin typeface="Arial"/>
                          <a:cs typeface="Arial"/>
                        </a:rPr>
                        <a:t>Be able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to use the Normal</a:t>
                      </a:r>
                      <a:r>
                        <a:rPr sz="1100" spc="-8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distribution 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as a model and recognise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when it is  likely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to be appropriate to do</a:t>
                      </a:r>
                      <a:r>
                        <a:rPr sz="1100" spc="-1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so.</a:t>
                      </a: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8F001C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sz="1100" dirty="0">
                        <a:latin typeface="Arial"/>
                        <a:cs typeface="Arial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8F001C">
                        <a:alpha val="30000"/>
                      </a:srgbClr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85725" marR="1240155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100" dirty="0">
                          <a:latin typeface="Arial"/>
                          <a:cs typeface="Arial"/>
                        </a:rPr>
                        <a:t>Integral Resources - 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OCR (MEI) Level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3</a:t>
                      </a:r>
                      <a:r>
                        <a:rPr sz="1100" spc="-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SPS:</a:t>
                      </a:r>
                      <a:endParaRPr sz="1100" dirty="0">
                        <a:latin typeface="Arial"/>
                        <a:cs typeface="Arial"/>
                      </a:endParaRPr>
                    </a:p>
                    <a:p>
                      <a:pPr marL="85725">
                        <a:lnSpc>
                          <a:spcPct val="100000"/>
                        </a:lnSpc>
                      </a:pPr>
                      <a:r>
                        <a:rPr sz="1100" u="sng" spc="5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2"/>
                        </a:rPr>
                        <a:t>The </a:t>
                      </a:r>
                      <a:r>
                        <a:rPr sz="1100" u="sng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2"/>
                        </a:rPr>
                        <a:t>Normal </a:t>
                      </a:r>
                      <a:r>
                        <a:rPr sz="1100" u="sng" spc="-5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2"/>
                        </a:rPr>
                        <a:t>Distribution </a:t>
                      </a:r>
                      <a:r>
                        <a:rPr sz="1100" u="sng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2"/>
                        </a:rPr>
                        <a:t>and</a:t>
                      </a:r>
                      <a:r>
                        <a:rPr sz="1100" u="sng" spc="-75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2"/>
                        </a:rPr>
                        <a:t> </a:t>
                      </a:r>
                      <a:r>
                        <a:rPr sz="1100" u="sng" spc="-5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2"/>
                        </a:rPr>
                        <a:t>Probability</a:t>
                      </a:r>
                      <a:endParaRPr sz="1100" dirty="0">
                        <a:latin typeface="Arial"/>
                        <a:cs typeface="Arial"/>
                      </a:endParaRPr>
                    </a:p>
                    <a:p>
                      <a:pPr marL="85725">
                        <a:lnSpc>
                          <a:spcPct val="100000"/>
                        </a:lnSpc>
                      </a:pPr>
                      <a:r>
                        <a:rPr sz="1100" u="sng" spc="-5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2"/>
                        </a:rPr>
                        <a:t>Plots</a:t>
                      </a:r>
                      <a:r>
                        <a:rPr sz="1100" u="sng" spc="-5" dirty="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100" u="sng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2"/>
                        </a:rPr>
                        <a:t>-</a:t>
                      </a:r>
                      <a:r>
                        <a:rPr sz="1100" u="sng" dirty="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100" u="sng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2"/>
                        </a:rPr>
                        <a:t>Too short to be a</a:t>
                      </a:r>
                      <a:r>
                        <a:rPr sz="1100" u="sng" spc="-95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2"/>
                        </a:rPr>
                        <a:t> </a:t>
                      </a:r>
                      <a:r>
                        <a:rPr sz="1100" u="sng" spc="-5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2"/>
                        </a:rPr>
                        <a:t>footballer?</a:t>
                      </a:r>
                      <a:endParaRPr sz="1100" dirty="0">
                        <a:latin typeface="Arial"/>
                        <a:cs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  <a:p>
                      <a:pPr marL="85725" marR="677545">
                        <a:lnSpc>
                          <a:spcPct val="100000"/>
                        </a:lnSpc>
                      </a:pPr>
                      <a:r>
                        <a:rPr sz="1100" spc="-10" dirty="0">
                          <a:latin typeface="Arial"/>
                          <a:cs typeface="Arial"/>
                        </a:rPr>
                        <a:t>MEI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Free Resources –</a:t>
                      </a:r>
                      <a:r>
                        <a:rPr sz="1100" spc="-4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Integrating  Mathematical Problem</a:t>
                      </a:r>
                      <a:r>
                        <a:rPr sz="1100" spc="-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Solving:</a:t>
                      </a:r>
                      <a:endParaRPr sz="1100" dirty="0">
                        <a:latin typeface="Arial"/>
                        <a:cs typeface="Arial"/>
                      </a:endParaRPr>
                    </a:p>
                    <a:p>
                      <a:pPr marL="85725" marR="158115">
                        <a:lnSpc>
                          <a:spcPct val="100000"/>
                        </a:lnSpc>
                      </a:pPr>
                      <a:r>
                        <a:rPr sz="1100" dirty="0">
                          <a:latin typeface="Arial"/>
                          <a:cs typeface="Arial"/>
                        </a:rPr>
                        <a:t>The mathematics of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business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and</a:t>
                      </a:r>
                      <a:r>
                        <a:rPr sz="1100" spc="-1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finance:  </a:t>
                      </a:r>
                      <a:r>
                        <a:rPr sz="1100" u="sng" spc="-5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3"/>
                        </a:rPr>
                        <a:t>Modelling </a:t>
                      </a:r>
                      <a:r>
                        <a:rPr sz="1100" u="sng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3"/>
                        </a:rPr>
                        <a:t>the market (part</a:t>
                      </a:r>
                      <a:r>
                        <a:rPr sz="1100" u="sng" spc="-135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3"/>
                        </a:rPr>
                        <a:t> </a:t>
                      </a:r>
                      <a:r>
                        <a:rPr sz="1100" u="sng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3"/>
                        </a:rPr>
                        <a:t>1)</a:t>
                      </a:r>
                      <a:endParaRPr sz="1100" dirty="0">
                        <a:latin typeface="Arial"/>
                        <a:cs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  <a:p>
                      <a:pPr marL="85725">
                        <a:lnSpc>
                          <a:spcPct val="100000"/>
                        </a:lnSpc>
                      </a:pPr>
                      <a:r>
                        <a:rPr sz="1100" spc="-5" dirty="0">
                          <a:latin typeface="Arial"/>
                          <a:cs typeface="Arial"/>
                        </a:rPr>
                        <a:t>External</a:t>
                      </a:r>
                      <a:r>
                        <a:rPr sz="1100" spc="-8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Resources: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7"/>
                        </a:spcBef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  <a:p>
                      <a:pPr marL="85725" marR="213995">
                        <a:lnSpc>
                          <a:spcPct val="100000"/>
                        </a:lnSpc>
                      </a:pPr>
                      <a:r>
                        <a:rPr sz="1100" u="sng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4"/>
                        </a:rPr>
                        <a:t>Fundamentals of Statistics 2: The</a:t>
                      </a:r>
                      <a:r>
                        <a:rPr sz="1100" u="sng" spc="-160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4"/>
                        </a:rPr>
                        <a:t> </a:t>
                      </a:r>
                      <a:r>
                        <a:rPr sz="1100" u="sng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4"/>
                        </a:rPr>
                        <a:t>Normal  </a:t>
                      </a:r>
                      <a:r>
                        <a:rPr sz="1100" u="sng" spc="-5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4"/>
                        </a:rPr>
                        <a:t>Distribution</a:t>
                      </a:r>
                      <a:r>
                        <a:rPr sz="1100" u="sng" spc="-70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4"/>
                        </a:rPr>
                        <a:t> </a:t>
                      </a:r>
                      <a:r>
                        <a:rPr sz="1100" u="sng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4"/>
                        </a:rPr>
                        <a:t>Tutorial</a:t>
                      </a:r>
                      <a:endParaRPr sz="1100" dirty="0">
                        <a:latin typeface="Arial"/>
                        <a:cs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  <a:p>
                      <a:pPr marL="85725">
                        <a:lnSpc>
                          <a:spcPct val="100000"/>
                        </a:lnSpc>
                      </a:pPr>
                      <a:r>
                        <a:rPr sz="1100" u="sng" spc="-5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5"/>
                        </a:rPr>
                        <a:t>Census </a:t>
                      </a:r>
                      <a:r>
                        <a:rPr sz="1100" u="sng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5"/>
                        </a:rPr>
                        <a:t>at </a:t>
                      </a:r>
                      <a:r>
                        <a:rPr sz="1100" u="sng" spc="-5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5"/>
                        </a:rPr>
                        <a:t>School: </a:t>
                      </a:r>
                      <a:r>
                        <a:rPr sz="1100" u="sng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5"/>
                        </a:rPr>
                        <a:t>Is our height</a:t>
                      </a:r>
                      <a:r>
                        <a:rPr sz="1100" u="sng" spc="-60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5"/>
                        </a:rPr>
                        <a:t> </a:t>
                      </a:r>
                      <a:r>
                        <a:rPr sz="1100" u="sng" spc="-5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5"/>
                        </a:rPr>
                        <a:t>Normal?</a:t>
                      </a:r>
                      <a:endParaRPr sz="11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8F001C">
                        <a:alpha val="3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6668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algn="r">
                        <a:lnSpc>
                          <a:spcPct val="100000"/>
                        </a:lnSpc>
                        <a:spcBef>
                          <a:spcPts val="985"/>
                        </a:spcBef>
                      </a:pPr>
                      <a:r>
                        <a:rPr sz="1100" spc="-5" dirty="0">
                          <a:latin typeface="Arial"/>
                          <a:cs typeface="Arial"/>
                        </a:rPr>
                        <a:t>u2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DDE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98425" marR="71120" algn="just">
                        <a:lnSpc>
                          <a:spcPct val="100000"/>
                        </a:lnSpc>
                        <a:spcBef>
                          <a:spcPts val="930"/>
                        </a:spcBef>
                      </a:pPr>
                      <a:r>
                        <a:rPr sz="1100" spc="-5" dirty="0">
                          <a:latin typeface="Arial"/>
                          <a:cs typeface="Arial"/>
                        </a:rPr>
                        <a:t>Be able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to standardise a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value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from a  Normal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distribution </a:t>
                      </a:r>
                      <a:r>
                        <a:rPr sz="1100" spc="-10" dirty="0">
                          <a:latin typeface="Arial"/>
                          <a:cs typeface="Arial"/>
                        </a:rPr>
                        <a:t>with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a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given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mean  and standard</a:t>
                      </a:r>
                      <a:r>
                        <a:rPr sz="1100" spc="-1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deviation.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DDE3"/>
                    </a:solidFill>
                  </a:tcPr>
                </a:tc>
                <a:tc>
                  <a:txBody>
                    <a:bodyPr/>
                    <a:lstStyle/>
                    <a:p>
                      <a:pPr marL="99060">
                        <a:lnSpc>
                          <a:spcPct val="100000"/>
                        </a:lnSpc>
                        <a:spcBef>
                          <a:spcPts val="985"/>
                        </a:spcBef>
                      </a:pPr>
                      <a:r>
                        <a:rPr sz="1100" spc="-5" dirty="0" err="1">
                          <a:latin typeface="Arial"/>
                          <a:cs typeface="Arial"/>
                        </a:rPr>
                        <a:t>Standardised</a:t>
                      </a:r>
                      <a:r>
                        <a:rPr sz="1100" spc="-4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scores.</a:t>
                      </a:r>
                    </a:p>
                  </a:txBody>
                  <a:tcPr marL="0" marR="0" marT="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DDE3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B0111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6668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6"/>
                        </a:spcBef>
                      </a:pPr>
                      <a:endParaRPr sz="950" dirty="0">
                        <a:latin typeface="Times New Roman"/>
                        <a:cs typeface="Times New Roman"/>
                      </a:endParaRPr>
                    </a:p>
                    <a:p>
                      <a:pPr algn="r">
                        <a:lnSpc>
                          <a:spcPct val="100000"/>
                        </a:lnSpc>
                      </a:pPr>
                      <a:r>
                        <a:rPr sz="1100" spc="-5" dirty="0">
                          <a:latin typeface="Arial"/>
                          <a:cs typeface="Arial"/>
                        </a:rPr>
                        <a:t>u3</a:t>
                      </a:r>
                      <a:endParaRPr sz="11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8F001C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9"/>
                        </a:spcBef>
                      </a:pPr>
                      <a:endParaRPr sz="900" dirty="0">
                        <a:latin typeface="Times New Roman"/>
                        <a:cs typeface="Times New Roman"/>
                      </a:endParaRPr>
                    </a:p>
                    <a:p>
                      <a:pPr marL="98425" algn="just">
                        <a:lnSpc>
                          <a:spcPct val="100000"/>
                        </a:lnSpc>
                      </a:pPr>
                      <a:r>
                        <a:rPr sz="1100" spc="-5" dirty="0">
                          <a:latin typeface="Arial"/>
                          <a:cs typeface="Arial"/>
                        </a:rPr>
                        <a:t>Use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the Normal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distribution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to</a:t>
                      </a:r>
                      <a:r>
                        <a:rPr sz="1100" spc="-8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estimate 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population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proportions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in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the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context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of  a</a:t>
                      </a:r>
                      <a:r>
                        <a:rPr sz="1100" spc="-10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problem.</a:t>
                      </a: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8F001C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99060" marR="41910">
                        <a:lnSpc>
                          <a:spcPct val="100000"/>
                        </a:lnSpc>
                      </a:pPr>
                      <a:r>
                        <a:rPr sz="1100" spc="-5" dirty="0">
                          <a:latin typeface="Arial"/>
                          <a:cs typeface="Arial"/>
                        </a:rPr>
                        <a:t>Using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software,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calculator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functions</a:t>
                      </a:r>
                      <a:r>
                        <a:rPr sz="1100" spc="-8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or  statistical</a:t>
                      </a:r>
                      <a:r>
                        <a:rPr sz="1100" spc="-8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tables.</a:t>
                      </a:r>
                      <a:endParaRPr sz="1100" dirty="0">
                        <a:latin typeface="Arial"/>
                        <a:cs typeface="Arial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8F001C">
                        <a:alpha val="30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B0111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905000" y="134365"/>
            <a:ext cx="5181600" cy="73866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ct val="100000"/>
              </a:lnSpc>
            </a:pPr>
            <a:r>
              <a:rPr sz="2400" b="1" spc="-10" dirty="0">
                <a:latin typeface="Arial" panose="020B0604020202020204" pitchFamily="34" charset="0"/>
                <a:cs typeface="Arial" panose="020B0604020202020204" pitchFamily="34" charset="0"/>
              </a:rPr>
              <a:t>PROCESS </a:t>
            </a:r>
            <a:r>
              <a:rPr sz="2400" b="1" dirty="0"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sz="2400" b="1" spc="-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b="1" spc="-40" dirty="0">
                <a:latin typeface="Arial" panose="020B0604020202020204" pitchFamily="34" charset="0"/>
                <a:cs typeface="Arial" panose="020B0604020202020204" pitchFamily="34" charset="0"/>
              </a:rPr>
              <a:t>PRESENTATION</a:t>
            </a:r>
            <a:endParaRPr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540" algn="ctr">
              <a:lnSpc>
                <a:spcPct val="100000"/>
              </a:lnSpc>
            </a:pPr>
            <a:r>
              <a:rPr sz="2400" b="1" spc="-5" dirty="0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sz="2400" b="1" spc="-5" dirty="0">
                <a:latin typeface="Calibri"/>
                <a:cs typeface="Calibri"/>
              </a:rPr>
              <a:t> </a:t>
            </a:r>
            <a:r>
              <a:rPr sz="2400" b="1" i="1" spc="-5" dirty="0">
                <a:latin typeface="Calibri"/>
                <a:cs typeface="Calibri"/>
              </a:rPr>
              <a:t>χ</a:t>
            </a:r>
            <a:r>
              <a:rPr sz="2400" b="1" spc="-5" dirty="0">
                <a:latin typeface="Calibri"/>
                <a:cs typeface="Calibri"/>
              </a:rPr>
              <a:t>²</a:t>
            </a:r>
            <a:r>
              <a:rPr sz="2400" b="1" spc="-85" dirty="0">
                <a:latin typeface="Calibri"/>
                <a:cs typeface="Calibri"/>
              </a:rPr>
              <a:t> </a:t>
            </a:r>
            <a:r>
              <a:rPr sz="2400" b="1" spc="-15" dirty="0">
                <a:latin typeface="Arial" panose="020B0604020202020204" pitchFamily="34" charset="0"/>
                <a:cs typeface="Arial" panose="020B0604020202020204" pitchFamily="34" charset="0"/>
              </a:rPr>
              <a:t>test</a:t>
            </a:r>
            <a:endParaRPr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1618596"/>
              </p:ext>
            </p:extLst>
          </p:nvPr>
        </p:nvGraphicFramePr>
        <p:xfrm>
          <a:off x="461962" y="974725"/>
          <a:ext cx="8278812" cy="41122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587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1999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2006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87997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endParaRPr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8F001C"/>
                    </a:solidFill>
                  </a:tcPr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sz="1800" b="1" spc="-10" dirty="0">
                          <a:solidFill>
                            <a:srgbClr val="FFFF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Content</a:t>
                      </a:r>
                      <a:endParaRPr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8F001C"/>
                    </a:solidFill>
                  </a:tcPr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sz="1800" b="1" spc="-10" dirty="0">
                          <a:solidFill>
                            <a:srgbClr val="FFFF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Notes</a:t>
                      </a:r>
                      <a:endParaRPr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8F001C"/>
                    </a:solidFill>
                  </a:tcPr>
                </a:tc>
                <a:tc>
                  <a:txBody>
                    <a:bodyPr/>
                    <a:lstStyle/>
                    <a:p>
                      <a:pPr marL="85725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sz="1800" b="1" spc="-10" dirty="0">
                          <a:solidFill>
                            <a:srgbClr val="FFFF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Resources</a:t>
                      </a:r>
                      <a:endParaRPr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8F001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3611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150" dirty="0">
                        <a:latin typeface="Times New Roman"/>
                        <a:cs typeface="Times New Roman"/>
                      </a:endParaRPr>
                    </a:p>
                    <a:p>
                      <a:pPr algn="r">
                        <a:lnSpc>
                          <a:spcPct val="100000"/>
                        </a:lnSpc>
                      </a:pPr>
                      <a:r>
                        <a:rPr sz="1100" spc="-5" dirty="0">
                          <a:latin typeface="Arial"/>
                          <a:cs typeface="Arial"/>
                        </a:rPr>
                        <a:t>h3</a:t>
                      </a:r>
                      <a:endParaRPr sz="11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8F001C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  <a:p>
                      <a:pPr marL="98425" marR="49530">
                        <a:lnSpc>
                          <a:spcPct val="101800"/>
                        </a:lnSpc>
                        <a:spcBef>
                          <a:spcPts val="635"/>
                        </a:spcBef>
                      </a:pPr>
                      <a:r>
                        <a:rPr sz="1100" spc="-5" dirty="0">
                          <a:latin typeface="Arial"/>
                          <a:cs typeface="Arial"/>
                        </a:rPr>
                        <a:t>Be able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to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apply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the </a:t>
                      </a:r>
                      <a:r>
                        <a:rPr sz="1100" i="1" spc="-5" dirty="0">
                          <a:latin typeface="Calibri"/>
                          <a:cs typeface="Calibri"/>
                        </a:rPr>
                        <a:t>χ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²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hypothesis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test  to data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in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a contingency</a:t>
                      </a:r>
                      <a:r>
                        <a:rPr sz="1100" spc="-1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table.</a:t>
                      </a:r>
                      <a:endParaRPr sz="11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8F001C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2"/>
                        </a:spcBef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  <a:p>
                      <a:pPr marL="99060" marR="76200">
                        <a:lnSpc>
                          <a:spcPct val="100000"/>
                        </a:lnSpc>
                      </a:pPr>
                      <a:r>
                        <a:rPr sz="1100" spc="-5" dirty="0">
                          <a:latin typeface="Arial"/>
                          <a:cs typeface="Arial"/>
                        </a:rPr>
                        <a:t>Including calculating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the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contributions 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of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individual cells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to the test</a:t>
                      </a:r>
                      <a:r>
                        <a:rPr sz="1100" spc="-8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statistic.</a:t>
                      </a:r>
                    </a:p>
                    <a:p>
                      <a:pPr marL="99060" marR="158750">
                        <a:lnSpc>
                          <a:spcPct val="100000"/>
                        </a:lnSpc>
                        <a:spcBef>
                          <a:spcPts val="800"/>
                        </a:spcBef>
                      </a:pPr>
                      <a:r>
                        <a:rPr sz="1100" dirty="0">
                          <a:latin typeface="Arial"/>
                          <a:cs typeface="Arial"/>
                        </a:rPr>
                        <a:t>The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null hypothesis is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that the 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classifications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used for the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rows</a:t>
                      </a:r>
                      <a:r>
                        <a:rPr sz="1100" spc="-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and  columns are</a:t>
                      </a:r>
                      <a:r>
                        <a:rPr sz="1100" spc="-7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independent.</a:t>
                      </a:r>
                      <a:endParaRPr sz="1100" dirty="0">
                        <a:latin typeface="Arial"/>
                        <a:cs typeface="Arial"/>
                      </a:endParaRPr>
                    </a:p>
                    <a:p>
                      <a:pPr marL="99060" marR="520065">
                        <a:lnSpc>
                          <a:spcPct val="100000"/>
                        </a:lnSpc>
                        <a:spcBef>
                          <a:spcPts val="790"/>
                        </a:spcBef>
                      </a:pPr>
                      <a:r>
                        <a:rPr sz="1100" dirty="0">
                          <a:latin typeface="Arial"/>
                          <a:cs typeface="Arial"/>
                        </a:rPr>
                        <a:t>Tables of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critical values </a:t>
                      </a:r>
                      <a:r>
                        <a:rPr sz="1100" spc="-10" dirty="0">
                          <a:latin typeface="Arial"/>
                          <a:cs typeface="Arial"/>
                        </a:rPr>
                        <a:t>will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be 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provided.</a:t>
                      </a:r>
                      <a:endParaRPr sz="11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8F001C">
                        <a:alpha val="30000"/>
                      </a:srgb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85725" marR="1240155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100" dirty="0">
                          <a:latin typeface="Arial"/>
                          <a:cs typeface="Arial"/>
                        </a:rPr>
                        <a:t>Integral Resources - 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OCR (MEI) Level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3</a:t>
                      </a:r>
                      <a:r>
                        <a:rPr sz="1100" spc="-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SPS:</a:t>
                      </a:r>
                      <a:endParaRPr sz="1100" dirty="0">
                        <a:latin typeface="Arial"/>
                        <a:cs typeface="Arial"/>
                      </a:endParaRPr>
                    </a:p>
                    <a:p>
                      <a:pPr marL="85725" marR="138430">
                        <a:lnSpc>
                          <a:spcPct val="100000"/>
                        </a:lnSpc>
                      </a:pPr>
                      <a:r>
                        <a:rPr sz="1100" u="sng" spc="-5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2"/>
                        </a:rPr>
                        <a:t>Chi-Squared Hypothesis </a:t>
                      </a:r>
                      <a:r>
                        <a:rPr sz="1100" u="sng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2"/>
                        </a:rPr>
                        <a:t>Test</a:t>
                      </a:r>
                      <a:r>
                        <a:rPr sz="1100" u="sng" dirty="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100" u="sng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2"/>
                        </a:rPr>
                        <a:t>-</a:t>
                      </a:r>
                      <a:r>
                        <a:rPr sz="1100" u="sng" dirty="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100" u="sng" spc="-5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2"/>
                        </a:rPr>
                        <a:t>Don't Drink  </a:t>
                      </a:r>
                      <a:r>
                        <a:rPr sz="1100" u="sng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2"/>
                        </a:rPr>
                        <a:t>and</a:t>
                      </a:r>
                      <a:r>
                        <a:rPr sz="1100" u="sng" spc="-85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2"/>
                        </a:rPr>
                        <a:t> </a:t>
                      </a:r>
                      <a:r>
                        <a:rPr sz="1100" u="sng" spc="-10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2"/>
                        </a:rPr>
                        <a:t>Drive</a:t>
                      </a:r>
                      <a:endParaRPr sz="1100" dirty="0">
                        <a:latin typeface="Arial"/>
                        <a:cs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  <a:p>
                      <a:pPr marL="85725" marR="677545">
                        <a:lnSpc>
                          <a:spcPct val="100000"/>
                        </a:lnSpc>
                      </a:pPr>
                      <a:r>
                        <a:rPr sz="1100" spc="-10" dirty="0">
                          <a:latin typeface="Arial"/>
                          <a:cs typeface="Arial"/>
                        </a:rPr>
                        <a:t>MEI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Free Resources –</a:t>
                      </a:r>
                      <a:r>
                        <a:rPr sz="1100" spc="-4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Integrating  Mathematical Problem Solving:  </a:t>
                      </a:r>
                      <a:r>
                        <a:rPr sz="1100" spc="5" dirty="0">
                          <a:latin typeface="Arial"/>
                          <a:cs typeface="Arial"/>
                        </a:rPr>
                        <a:t>The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mathematics of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biology:  </a:t>
                      </a:r>
                      <a:r>
                        <a:rPr sz="1100" u="sng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3"/>
                        </a:rPr>
                        <a:t>Statistical testing </a:t>
                      </a:r>
                      <a:r>
                        <a:rPr sz="1100" u="sng" spc="-5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3"/>
                        </a:rPr>
                        <a:t>in</a:t>
                      </a:r>
                      <a:r>
                        <a:rPr sz="1100" u="sng" spc="-100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3"/>
                        </a:rPr>
                        <a:t> </a:t>
                      </a:r>
                      <a:r>
                        <a:rPr sz="1100" u="sng" spc="-5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3"/>
                        </a:rPr>
                        <a:t>medicine</a:t>
                      </a:r>
                      <a:endParaRPr sz="1100" dirty="0">
                        <a:latin typeface="Arial"/>
                        <a:cs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  <a:p>
                      <a:pPr marL="85725">
                        <a:lnSpc>
                          <a:spcPct val="100000"/>
                        </a:lnSpc>
                      </a:pPr>
                      <a:r>
                        <a:rPr sz="1100" spc="-5" dirty="0">
                          <a:latin typeface="Arial"/>
                          <a:cs typeface="Arial"/>
                        </a:rPr>
                        <a:t>External</a:t>
                      </a:r>
                      <a:r>
                        <a:rPr sz="1100" spc="-8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Resources:</a:t>
                      </a:r>
                    </a:p>
                    <a:p>
                      <a:pPr marL="85725" marR="201930">
                        <a:lnSpc>
                          <a:spcPct val="100000"/>
                        </a:lnSpc>
                      </a:pPr>
                      <a:r>
                        <a:rPr sz="1100" u="sng" spc="-5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4"/>
                        </a:rPr>
                        <a:t>Calculating Expected </a:t>
                      </a:r>
                      <a:r>
                        <a:rPr sz="1100" u="sng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4"/>
                        </a:rPr>
                        <a:t>Frequencies </a:t>
                      </a:r>
                      <a:r>
                        <a:rPr sz="1100" u="sng" spc="-5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4"/>
                        </a:rPr>
                        <a:t>in Two  </a:t>
                      </a:r>
                      <a:r>
                        <a:rPr sz="1100" u="sng" spc="5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4"/>
                        </a:rPr>
                        <a:t>Way </a:t>
                      </a:r>
                      <a:r>
                        <a:rPr sz="1100" u="sng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4"/>
                        </a:rPr>
                        <a:t>Tables</a:t>
                      </a:r>
                      <a:r>
                        <a:rPr sz="1100" u="sng" spc="-135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4"/>
                        </a:rPr>
                        <a:t> </a:t>
                      </a:r>
                      <a:r>
                        <a:rPr sz="1100" u="sng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4"/>
                        </a:rPr>
                        <a:t>resources</a:t>
                      </a:r>
                      <a:endParaRPr sz="1100" dirty="0">
                        <a:latin typeface="Arial"/>
                        <a:cs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  <a:p>
                      <a:pPr marL="85725" marR="775335">
                        <a:lnSpc>
                          <a:spcPct val="100000"/>
                        </a:lnSpc>
                      </a:pPr>
                      <a:r>
                        <a:rPr sz="1100" u="sng" spc="-5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5"/>
                        </a:rPr>
                        <a:t>Chi-Squared </a:t>
                      </a:r>
                      <a:r>
                        <a:rPr sz="1100" u="sng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5"/>
                        </a:rPr>
                        <a:t>Tests for</a:t>
                      </a:r>
                      <a:r>
                        <a:rPr sz="1100" u="sng" spc="-65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5"/>
                        </a:rPr>
                        <a:t> </a:t>
                      </a:r>
                      <a:r>
                        <a:rPr sz="1100" u="sng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5"/>
                        </a:rPr>
                        <a:t>Two-Way  </a:t>
                      </a:r>
                      <a:r>
                        <a:rPr sz="1100" u="sng" spc="-5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5"/>
                        </a:rPr>
                        <a:t>(Contingency) </a:t>
                      </a:r>
                      <a:r>
                        <a:rPr sz="1100" u="sng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5"/>
                        </a:rPr>
                        <a:t>Tables</a:t>
                      </a:r>
                      <a:r>
                        <a:rPr sz="1100" u="sng" spc="-60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5"/>
                        </a:rPr>
                        <a:t> </a:t>
                      </a:r>
                      <a:r>
                        <a:rPr sz="1100" u="sng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5"/>
                        </a:rPr>
                        <a:t>resources</a:t>
                      </a:r>
                      <a:endParaRPr sz="1100" dirty="0">
                        <a:latin typeface="Arial"/>
                        <a:cs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endParaRPr sz="1150" dirty="0">
                        <a:latin typeface="Times New Roman"/>
                        <a:cs typeface="Times New Roman"/>
                      </a:endParaRPr>
                    </a:p>
                    <a:p>
                      <a:pPr marL="85725" marR="433705">
                        <a:lnSpc>
                          <a:spcPct val="100000"/>
                        </a:lnSpc>
                      </a:pPr>
                      <a:r>
                        <a:rPr sz="1100" u="sng" spc="-5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6"/>
                        </a:rPr>
                        <a:t>Chi-Squared </a:t>
                      </a:r>
                      <a:r>
                        <a:rPr sz="1100" u="sng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6"/>
                        </a:rPr>
                        <a:t>Tests of Goodness of</a:t>
                      </a:r>
                      <a:r>
                        <a:rPr sz="1100" u="sng" spc="-120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6"/>
                        </a:rPr>
                        <a:t> </a:t>
                      </a:r>
                      <a:r>
                        <a:rPr sz="1100" u="sng" spc="-5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6"/>
                        </a:rPr>
                        <a:t>Fit  </a:t>
                      </a:r>
                      <a:r>
                        <a:rPr sz="1100" u="sng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6"/>
                        </a:rPr>
                        <a:t>resources</a:t>
                      </a:r>
                      <a:endParaRPr sz="1100" dirty="0">
                        <a:latin typeface="Arial"/>
                        <a:cs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  <a:p>
                      <a:pPr marL="85725" marR="308610">
                        <a:lnSpc>
                          <a:spcPct val="100000"/>
                        </a:lnSpc>
                      </a:pPr>
                      <a:r>
                        <a:rPr sz="1100" u="sng" spc="-5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7"/>
                        </a:rPr>
                        <a:t>Contingency Analysis </a:t>
                      </a:r>
                      <a:r>
                        <a:rPr sz="1100" u="sng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7"/>
                        </a:rPr>
                        <a:t>of </a:t>
                      </a:r>
                      <a:r>
                        <a:rPr sz="1100" u="sng" spc="-5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7"/>
                        </a:rPr>
                        <a:t>Prison </a:t>
                      </a:r>
                      <a:r>
                        <a:rPr sz="1100" u="sng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7"/>
                        </a:rPr>
                        <a:t>Inmates  and</a:t>
                      </a:r>
                      <a:r>
                        <a:rPr sz="1100" u="sng" spc="-100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7"/>
                        </a:rPr>
                        <a:t> </a:t>
                      </a:r>
                      <a:r>
                        <a:rPr sz="1100" u="sng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7"/>
                        </a:rPr>
                        <a:t>Staff</a:t>
                      </a:r>
                      <a:endParaRPr sz="1100" dirty="0">
                        <a:latin typeface="Arial"/>
                        <a:cs typeface="Arial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8F001C">
                        <a:alpha val="3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1912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 algn="r">
                        <a:lnSpc>
                          <a:spcPct val="100000"/>
                        </a:lnSpc>
                      </a:pPr>
                      <a:r>
                        <a:rPr sz="1100" spc="-5" dirty="0">
                          <a:latin typeface="Arial"/>
                          <a:cs typeface="Arial"/>
                        </a:rPr>
                        <a:t>h4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DDE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1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98425">
                        <a:lnSpc>
                          <a:spcPct val="100000"/>
                        </a:lnSpc>
                      </a:pPr>
                      <a:r>
                        <a:rPr sz="1100" spc="-5" dirty="0">
                          <a:latin typeface="Arial"/>
                          <a:cs typeface="Arial"/>
                        </a:rPr>
                        <a:t>Be able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to interpret the </a:t>
                      </a:r>
                      <a:r>
                        <a:rPr sz="1100" i="1" spc="-5" dirty="0">
                          <a:latin typeface="Calibri"/>
                          <a:cs typeface="Calibri"/>
                        </a:rPr>
                        <a:t>χ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²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results of</a:t>
                      </a:r>
                      <a:r>
                        <a:rPr sz="1100" spc="-8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a</a:t>
                      </a:r>
                      <a:endParaRPr sz="1100">
                        <a:latin typeface="Arial"/>
                        <a:cs typeface="Arial"/>
                      </a:endParaRPr>
                    </a:p>
                    <a:p>
                      <a:pPr marL="98425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sz="1100" dirty="0">
                          <a:latin typeface="Arial"/>
                          <a:cs typeface="Arial"/>
                        </a:rPr>
                        <a:t>test.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DDE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550" dirty="0">
                        <a:latin typeface="Times New Roman"/>
                        <a:cs typeface="Times New Roman"/>
                      </a:endParaRPr>
                    </a:p>
                    <a:p>
                      <a:pPr marL="99060" marR="334645" algn="just">
                        <a:lnSpc>
                          <a:spcPct val="100000"/>
                        </a:lnSpc>
                      </a:pPr>
                      <a:r>
                        <a:rPr sz="1100" dirty="0">
                          <a:latin typeface="Arial"/>
                          <a:cs typeface="Arial"/>
                        </a:rPr>
                        <a:t>This may </a:t>
                      </a:r>
                      <a:r>
                        <a:rPr sz="1100" spc="-10" dirty="0">
                          <a:latin typeface="Arial"/>
                          <a:cs typeface="Arial"/>
                        </a:rPr>
                        <a:t>involve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considering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the 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individual contributions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to the test  statistic.</a:t>
                      </a: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DDE3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B0111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60" algn="ctr">
              <a:lnSpc>
                <a:spcPct val="100000"/>
              </a:lnSpc>
            </a:pPr>
            <a:r>
              <a:rPr spc="-10" dirty="0">
                <a:latin typeface="Arial" panose="020B0604020202020204" pitchFamily="34" charset="0"/>
                <a:cs typeface="Arial" panose="020B0604020202020204" pitchFamily="34" charset="0"/>
              </a:rPr>
              <a:t>PROCESS </a:t>
            </a:r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spc="-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40" dirty="0">
                <a:latin typeface="Arial" panose="020B0604020202020204" pitchFamily="34" charset="0"/>
                <a:cs typeface="Arial" panose="020B0604020202020204" pitchFamily="34" charset="0"/>
              </a:rPr>
              <a:t>PRESENTATION</a:t>
            </a:r>
          </a:p>
          <a:p>
            <a:pPr marL="31115" algn="ctr">
              <a:lnSpc>
                <a:spcPct val="100000"/>
              </a:lnSpc>
              <a:spcBef>
                <a:spcPts val="105"/>
              </a:spcBef>
            </a:pPr>
            <a:r>
              <a:rPr sz="1900" spc="-10" dirty="0">
                <a:latin typeface="Arial" panose="020B0604020202020204" pitchFamily="34" charset="0"/>
                <a:cs typeface="Arial" panose="020B0604020202020204" pitchFamily="34" charset="0"/>
              </a:rPr>
              <a:t>Bivariate </a:t>
            </a:r>
            <a:r>
              <a:rPr sz="1900" spc="-5" dirty="0">
                <a:latin typeface="Arial" panose="020B0604020202020204" pitchFamily="34" charset="0"/>
                <a:cs typeface="Arial" panose="020B0604020202020204" pitchFamily="34" charset="0"/>
              </a:rPr>
              <a:t>data; </a:t>
            </a:r>
            <a:r>
              <a:rPr sz="1900" spc="-15" dirty="0">
                <a:latin typeface="Arial" panose="020B0604020202020204" pitchFamily="34" charset="0"/>
                <a:cs typeface="Arial" panose="020B0604020202020204" pitchFamily="34" charset="0"/>
              </a:rPr>
              <a:t>Spearman’s </a:t>
            </a:r>
            <a:r>
              <a:rPr sz="1900" spc="-5" dirty="0">
                <a:latin typeface="Arial" panose="020B0604020202020204" pitchFamily="34" charset="0"/>
                <a:cs typeface="Arial" panose="020B0604020202020204" pitchFamily="34" charset="0"/>
              </a:rPr>
              <a:t>rank correlation; Product moment</a:t>
            </a:r>
            <a:r>
              <a:rPr sz="1900" spc="30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900" spc="-5" dirty="0">
                <a:latin typeface="Arial" panose="020B0604020202020204" pitchFamily="34" charset="0"/>
                <a:cs typeface="Arial" panose="020B0604020202020204" pitchFamily="34" charset="0"/>
              </a:rPr>
              <a:t>correlation</a:t>
            </a:r>
            <a:endParaRPr sz="1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1937504"/>
              </p:ext>
            </p:extLst>
          </p:nvPr>
        </p:nvGraphicFramePr>
        <p:xfrm>
          <a:off x="461962" y="974725"/>
          <a:ext cx="8278812" cy="417829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587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1999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2006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87997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endParaRPr sz="1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8F001C"/>
                    </a:solidFill>
                  </a:tcPr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sz="1800" b="1" spc="-10" dirty="0">
                          <a:solidFill>
                            <a:srgbClr val="FFFF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Content</a:t>
                      </a:r>
                      <a:endParaRPr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8F001C"/>
                    </a:solidFill>
                  </a:tcPr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sz="1800" b="1" spc="-10" dirty="0">
                          <a:solidFill>
                            <a:srgbClr val="FFFF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Notes</a:t>
                      </a:r>
                      <a:endParaRPr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8F001C"/>
                    </a:solidFill>
                  </a:tcPr>
                </a:tc>
                <a:tc>
                  <a:txBody>
                    <a:bodyPr/>
                    <a:lstStyle/>
                    <a:p>
                      <a:pPr marL="85725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sz="1800" b="1" spc="-10" dirty="0">
                          <a:solidFill>
                            <a:srgbClr val="FFFF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Resources</a:t>
                      </a:r>
                      <a:endParaRPr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8F001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7180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4"/>
                        </a:spcBef>
                      </a:pPr>
                      <a:endParaRPr sz="1450" dirty="0">
                        <a:latin typeface="Times New Roman"/>
                        <a:cs typeface="Times New Roman"/>
                      </a:endParaRPr>
                    </a:p>
                    <a:p>
                      <a:pPr algn="r">
                        <a:lnSpc>
                          <a:spcPct val="100000"/>
                        </a:lnSpc>
                      </a:pPr>
                      <a:r>
                        <a:rPr sz="1100" spc="-5" dirty="0">
                          <a:latin typeface="Arial"/>
                          <a:cs typeface="Arial"/>
                        </a:rPr>
                        <a:t>b1</a:t>
                      </a:r>
                      <a:endParaRPr sz="11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8F001C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7"/>
                        </a:spcBef>
                      </a:pPr>
                      <a:endParaRPr sz="900" dirty="0">
                        <a:latin typeface="Times New Roman"/>
                        <a:cs typeface="Times New Roman"/>
                      </a:endParaRPr>
                    </a:p>
                    <a:p>
                      <a:pPr marL="98425" marR="111760">
                        <a:lnSpc>
                          <a:spcPct val="100000"/>
                        </a:lnSpc>
                      </a:pPr>
                      <a:r>
                        <a:rPr sz="1100" spc="-5" dirty="0">
                          <a:latin typeface="Arial"/>
                          <a:cs typeface="Arial"/>
                        </a:rPr>
                        <a:t>Know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the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vocabulary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associated </a:t>
                      </a:r>
                      <a:r>
                        <a:rPr sz="1100" spc="-10" dirty="0">
                          <a:latin typeface="Arial"/>
                          <a:cs typeface="Arial"/>
                        </a:rPr>
                        <a:t>with 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bivariate</a:t>
                      </a:r>
                      <a:r>
                        <a:rPr sz="1100" spc="-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data.</a:t>
                      </a: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8F001C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7"/>
                        </a:spcBef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  <a:p>
                      <a:pPr marL="99060" marR="16510">
                        <a:lnSpc>
                          <a:spcPct val="100000"/>
                        </a:lnSpc>
                      </a:pPr>
                      <a:r>
                        <a:rPr sz="1100" dirty="0">
                          <a:latin typeface="Arial"/>
                          <a:cs typeface="Arial"/>
                        </a:rPr>
                        <a:t>Association, correlation,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line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of best</a:t>
                      </a:r>
                      <a:r>
                        <a:rPr sz="1100" spc="-1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fit, 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dependent variable, independent  variable.</a:t>
                      </a:r>
                      <a:endParaRPr sz="11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8F001C">
                        <a:alpha val="30000"/>
                      </a:srgbClr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85725" marR="1240155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100" dirty="0">
                          <a:latin typeface="Arial"/>
                          <a:cs typeface="Arial"/>
                        </a:rPr>
                        <a:t>Integral Resources - 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OCR (MEI) Level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3</a:t>
                      </a:r>
                      <a:r>
                        <a:rPr sz="1100" spc="-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SPS:</a:t>
                      </a:r>
                      <a:endParaRPr sz="1100" dirty="0">
                        <a:latin typeface="Arial"/>
                        <a:cs typeface="Arial"/>
                      </a:endParaRPr>
                    </a:p>
                    <a:p>
                      <a:pPr marL="85725" marR="800735"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r>
                        <a:rPr sz="1100" u="sng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2"/>
                        </a:rPr>
                        <a:t>Are </a:t>
                      </a:r>
                      <a:r>
                        <a:rPr sz="1100" u="sng" spc="-10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2"/>
                        </a:rPr>
                        <a:t>we </a:t>
                      </a:r>
                      <a:r>
                        <a:rPr sz="1100" u="sng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2"/>
                        </a:rPr>
                        <a:t>equal?</a:t>
                      </a:r>
                      <a:r>
                        <a:rPr sz="1100" u="sng" dirty="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100" u="sng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2"/>
                        </a:rPr>
                        <a:t>-</a:t>
                      </a:r>
                      <a:r>
                        <a:rPr sz="1100" u="sng" dirty="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100" u="sng" spc="-5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2"/>
                        </a:rPr>
                        <a:t>Correlation</a:t>
                      </a:r>
                      <a:r>
                        <a:rPr sz="1100" u="sng" spc="-55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2"/>
                        </a:rPr>
                        <a:t> </a:t>
                      </a:r>
                      <a:r>
                        <a:rPr sz="1100" u="sng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2"/>
                        </a:rPr>
                        <a:t>and  </a:t>
                      </a:r>
                      <a:r>
                        <a:rPr sz="1100" u="sng" spc="-5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2"/>
                        </a:rPr>
                        <a:t>Hypothesis</a:t>
                      </a:r>
                      <a:r>
                        <a:rPr sz="1100" u="sng" spc="-60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2"/>
                        </a:rPr>
                        <a:t> </a:t>
                      </a:r>
                      <a:r>
                        <a:rPr sz="1100" u="sng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2"/>
                        </a:rPr>
                        <a:t>Tests</a:t>
                      </a:r>
                      <a:endParaRPr sz="1100" dirty="0">
                        <a:latin typeface="Arial"/>
                        <a:cs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  <a:p>
                      <a:pPr marL="85725" marR="677545">
                        <a:lnSpc>
                          <a:spcPct val="100000"/>
                        </a:lnSpc>
                      </a:pPr>
                      <a:r>
                        <a:rPr sz="1100" spc="-10" dirty="0">
                          <a:latin typeface="Arial"/>
                          <a:cs typeface="Arial"/>
                        </a:rPr>
                        <a:t>MEI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Free Resources –</a:t>
                      </a:r>
                      <a:r>
                        <a:rPr sz="1100" spc="-4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Integrating  Mathematical Problem Solving: 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The mathematics of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psychology:  </a:t>
                      </a:r>
                      <a:r>
                        <a:rPr sz="1100" u="sng" spc="-5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3"/>
                        </a:rPr>
                        <a:t>Correlational </a:t>
                      </a:r>
                      <a:r>
                        <a:rPr sz="1100" u="sng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3"/>
                        </a:rPr>
                        <a:t>study  Take </a:t>
                      </a:r>
                      <a:r>
                        <a:rPr sz="1100" u="sng" spc="-5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3"/>
                        </a:rPr>
                        <a:t>your</a:t>
                      </a:r>
                      <a:r>
                        <a:rPr sz="1100" u="sng" spc="-110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3"/>
                        </a:rPr>
                        <a:t> </a:t>
                      </a:r>
                      <a:r>
                        <a:rPr sz="1100" u="sng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3"/>
                        </a:rPr>
                        <a:t>partners</a:t>
                      </a:r>
                      <a:endParaRPr sz="1100" dirty="0">
                        <a:latin typeface="Arial"/>
                        <a:cs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  <a:p>
                      <a:pPr marL="85725" marR="108585">
                        <a:lnSpc>
                          <a:spcPct val="100000"/>
                        </a:lnSpc>
                      </a:pPr>
                      <a:r>
                        <a:rPr sz="1100" spc="-5" dirty="0">
                          <a:latin typeface="Arial"/>
                          <a:cs typeface="Arial"/>
                        </a:rPr>
                        <a:t>External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Resources:  </a:t>
                      </a:r>
                      <a:r>
                        <a:rPr sz="1100" u="sng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4"/>
                        </a:rPr>
                        <a:t>Pearsons</a:t>
                      </a:r>
                      <a:r>
                        <a:rPr sz="1100" u="sng" dirty="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100" u="sng" spc="-5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4"/>
                        </a:rPr>
                        <a:t>Correlation Coefficient</a:t>
                      </a:r>
                      <a:r>
                        <a:rPr sz="1100" u="sng" spc="-30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4"/>
                        </a:rPr>
                        <a:t> </a:t>
                      </a:r>
                      <a:r>
                        <a:rPr sz="1100" u="sng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4"/>
                        </a:rPr>
                        <a:t>resources</a:t>
                      </a:r>
                      <a:endParaRPr sz="1100" dirty="0">
                        <a:latin typeface="Arial"/>
                        <a:cs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  <a:p>
                      <a:pPr marL="85725" marR="636270">
                        <a:lnSpc>
                          <a:spcPct val="100000"/>
                        </a:lnSpc>
                      </a:pPr>
                      <a:r>
                        <a:rPr sz="1100" u="sng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5"/>
                        </a:rPr>
                        <a:t>Spearmans </a:t>
                      </a:r>
                      <a:r>
                        <a:rPr sz="1100" u="sng" spc="-5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5"/>
                        </a:rPr>
                        <a:t>Correlation Coefficient  </a:t>
                      </a:r>
                      <a:r>
                        <a:rPr sz="1100" u="sng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5"/>
                        </a:rPr>
                        <a:t>resources</a:t>
                      </a:r>
                      <a:endParaRPr sz="11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8F001C">
                        <a:alpha val="3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3992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6"/>
                        </a:spcBef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  <a:p>
                      <a:pPr algn="r">
                        <a:lnSpc>
                          <a:spcPct val="100000"/>
                        </a:lnSpc>
                      </a:pPr>
                      <a:r>
                        <a:rPr sz="1100" spc="-5" dirty="0">
                          <a:latin typeface="Arial"/>
                          <a:cs typeface="Arial"/>
                        </a:rPr>
                        <a:t>b2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DDE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6"/>
                        </a:spcBef>
                      </a:pPr>
                      <a:endParaRPr sz="900" dirty="0">
                        <a:latin typeface="Times New Roman"/>
                        <a:cs typeface="Times New Roman"/>
                      </a:endParaRPr>
                    </a:p>
                    <a:p>
                      <a:pPr marL="98425" marR="150495">
                        <a:lnSpc>
                          <a:spcPct val="100000"/>
                        </a:lnSpc>
                      </a:pPr>
                      <a:r>
                        <a:rPr sz="1100" spc="-5" dirty="0">
                          <a:latin typeface="Arial"/>
                          <a:cs typeface="Arial"/>
                        </a:rPr>
                        <a:t>Know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how to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calculate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Spearman's  rank correlation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coefficient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and</a:t>
                      </a:r>
                      <a:r>
                        <a:rPr sz="1100" spc="-9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carry  out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hypothesis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tests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using</a:t>
                      </a:r>
                      <a:r>
                        <a:rPr sz="1100" spc="-7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it.</a:t>
                      </a:r>
                      <a:endParaRPr sz="11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DDE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3"/>
                        </a:spcBef>
                      </a:pPr>
                      <a:endParaRPr sz="1050" dirty="0">
                        <a:latin typeface="Times New Roman"/>
                        <a:cs typeface="Times New Roman"/>
                      </a:endParaRPr>
                    </a:p>
                    <a:p>
                      <a:pPr marL="99060" marR="97790">
                        <a:lnSpc>
                          <a:spcPct val="100000"/>
                        </a:lnSpc>
                      </a:pPr>
                      <a:r>
                        <a:rPr sz="1100" dirty="0">
                          <a:latin typeface="Arial"/>
                          <a:cs typeface="Arial"/>
                        </a:rPr>
                        <a:t>The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null hypothesis is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that there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is</a:t>
                      </a:r>
                      <a:r>
                        <a:rPr sz="1100" spc="-9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no  association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between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the</a:t>
                      </a:r>
                      <a:r>
                        <a:rPr sz="1100" spc="-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variables.</a:t>
                      </a:r>
                      <a:endParaRPr sz="1100" dirty="0">
                        <a:latin typeface="Arial"/>
                        <a:cs typeface="Arial"/>
                      </a:endParaRPr>
                    </a:p>
                    <a:p>
                      <a:pPr marL="99060" marR="398780">
                        <a:lnSpc>
                          <a:spcPct val="100000"/>
                        </a:lnSpc>
                      </a:pPr>
                      <a:r>
                        <a:rPr sz="1100" dirty="0">
                          <a:latin typeface="Arial"/>
                          <a:cs typeface="Arial"/>
                        </a:rPr>
                        <a:t>Both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1-tail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and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2-tail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tests </a:t>
                      </a:r>
                      <a:r>
                        <a:rPr sz="1100" spc="-10" dirty="0">
                          <a:latin typeface="Arial"/>
                          <a:cs typeface="Arial"/>
                        </a:rPr>
                        <a:t>will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be  tested.</a:t>
                      </a:r>
                    </a:p>
                    <a:p>
                      <a:pPr marL="99060" marR="520065">
                        <a:lnSpc>
                          <a:spcPct val="100000"/>
                        </a:lnSpc>
                        <a:spcBef>
                          <a:spcPts val="800"/>
                        </a:spcBef>
                      </a:pPr>
                      <a:r>
                        <a:rPr sz="1100" dirty="0">
                          <a:latin typeface="Arial"/>
                          <a:cs typeface="Arial"/>
                        </a:rPr>
                        <a:t>Tables of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critical values </a:t>
                      </a:r>
                      <a:r>
                        <a:rPr sz="1100" spc="-10" dirty="0">
                          <a:latin typeface="Arial"/>
                          <a:cs typeface="Arial"/>
                        </a:rPr>
                        <a:t>will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be 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provided.</a:t>
                      </a:r>
                      <a:endParaRPr sz="11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DDE3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B0111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0081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  <a:p>
                      <a:pPr algn="r">
                        <a:lnSpc>
                          <a:spcPct val="100000"/>
                        </a:lnSpc>
                        <a:spcBef>
                          <a:spcPts val="985"/>
                        </a:spcBef>
                      </a:pPr>
                      <a:r>
                        <a:rPr sz="1100" spc="-5" dirty="0">
                          <a:latin typeface="Arial"/>
                          <a:cs typeface="Arial"/>
                        </a:rPr>
                        <a:t>b3</a:t>
                      </a:r>
                      <a:endParaRPr sz="11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8F001C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300" dirty="0">
                        <a:latin typeface="Times New Roman"/>
                        <a:cs typeface="Times New Roman"/>
                      </a:endParaRPr>
                    </a:p>
                    <a:p>
                      <a:pPr marL="98425" marR="103505">
                        <a:lnSpc>
                          <a:spcPct val="100000"/>
                        </a:lnSpc>
                      </a:pPr>
                      <a:r>
                        <a:rPr sz="1100" spc="-5" dirty="0">
                          <a:latin typeface="Arial"/>
                          <a:cs typeface="Arial"/>
                        </a:rPr>
                        <a:t>Be able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to use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suitable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technology to  find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Pearson’s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product moment  correlation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coefficient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and to</a:t>
                      </a:r>
                      <a:r>
                        <a:rPr sz="1100" spc="-1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interpret  the correlation</a:t>
                      </a:r>
                      <a:r>
                        <a:rPr sz="1100" spc="-1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coefficient.</a:t>
                      </a: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8F001C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  <a:p>
                      <a:pPr marL="99060" marR="90805">
                        <a:lnSpc>
                          <a:spcPct val="100000"/>
                        </a:lnSpc>
                        <a:spcBef>
                          <a:spcPts val="930"/>
                        </a:spcBef>
                      </a:pPr>
                      <a:r>
                        <a:rPr sz="1100" dirty="0">
                          <a:latin typeface="Arial"/>
                          <a:cs typeface="Arial"/>
                        </a:rPr>
                        <a:t>Learners may be asked to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calculate</a:t>
                      </a:r>
                      <a:r>
                        <a:rPr sz="1100" spc="-1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it  using calculator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functions for a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small 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data</a:t>
                      </a:r>
                      <a:r>
                        <a:rPr sz="1100" spc="-114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set.</a:t>
                      </a: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8F001C">
                        <a:alpha val="30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B0111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57200" y="134365"/>
            <a:ext cx="8305800" cy="7537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ct val="100000"/>
              </a:lnSpc>
            </a:pPr>
            <a:r>
              <a:rPr sz="2400" b="1" spc="-20" dirty="0">
                <a:latin typeface="Arial" panose="020B0604020202020204" pitchFamily="34" charset="0"/>
                <a:cs typeface="Arial" panose="020B0604020202020204" pitchFamily="34" charset="0"/>
              </a:rPr>
              <a:t>REPORTING/INTERPRETATION</a:t>
            </a:r>
            <a:endParaRPr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00000"/>
              </a:lnSpc>
              <a:spcBef>
                <a:spcPts val="95"/>
              </a:spcBef>
            </a:pPr>
            <a:r>
              <a:rPr sz="2400" b="1" dirty="0">
                <a:latin typeface="Arial" panose="020B0604020202020204" pitchFamily="34" charset="0"/>
                <a:cs typeface="Arial" panose="020B0604020202020204" pitchFamily="34" charset="0"/>
              </a:rPr>
              <a:t>Interpretation; </a:t>
            </a:r>
            <a:r>
              <a:rPr sz="2400" b="1" spc="-5" dirty="0">
                <a:latin typeface="Arial" panose="020B0604020202020204" pitchFamily="34" charset="0"/>
                <a:cs typeface="Arial" panose="020B0604020202020204" pitchFamily="34" charset="0"/>
              </a:rPr>
              <a:t>Checking; </a:t>
            </a:r>
            <a:r>
              <a:rPr sz="2400" b="1" dirty="0">
                <a:latin typeface="Arial" panose="020B0604020202020204" pitchFamily="34" charset="0"/>
                <a:cs typeface="Arial" panose="020B0604020202020204" pitchFamily="34" charset="0"/>
              </a:rPr>
              <a:t>Evaluation;</a:t>
            </a:r>
            <a:r>
              <a:rPr sz="2400" b="1" spc="-3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b="1" spc="-5" dirty="0">
                <a:latin typeface="Arial" panose="020B0604020202020204" pitchFamily="34" charset="0"/>
                <a:cs typeface="Arial" panose="020B0604020202020204" pitchFamily="34" charset="0"/>
              </a:rPr>
              <a:t>Communication</a:t>
            </a:r>
            <a:endParaRPr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1745803"/>
              </p:ext>
            </p:extLst>
          </p:nvPr>
        </p:nvGraphicFramePr>
        <p:xfrm>
          <a:off x="461962" y="974725"/>
          <a:ext cx="8278812" cy="48324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587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1999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2006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87997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endParaRPr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8F001C"/>
                    </a:solidFill>
                  </a:tcPr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sz="1800" b="1" spc="-10" dirty="0">
                          <a:solidFill>
                            <a:srgbClr val="FFFF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Content</a:t>
                      </a:r>
                      <a:endParaRPr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8F001C"/>
                    </a:solidFill>
                  </a:tcPr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sz="1800" b="1" spc="-10" dirty="0">
                          <a:solidFill>
                            <a:srgbClr val="FFFF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Notes</a:t>
                      </a:r>
                      <a:endParaRPr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8F001C"/>
                    </a:solidFill>
                  </a:tcPr>
                </a:tc>
                <a:tc>
                  <a:txBody>
                    <a:bodyPr/>
                    <a:lstStyle/>
                    <a:p>
                      <a:pPr marL="85725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sz="1800" b="1" spc="-10" dirty="0">
                          <a:solidFill>
                            <a:srgbClr val="FFFF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Resources</a:t>
                      </a:r>
                      <a:endParaRPr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8F001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291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8"/>
                        </a:spcBef>
                      </a:pPr>
                      <a:endParaRPr sz="950" dirty="0">
                        <a:latin typeface="Times New Roman"/>
                        <a:cs typeface="Times New Roman"/>
                      </a:endParaRPr>
                    </a:p>
                    <a:p>
                      <a:pPr algn="r">
                        <a:lnSpc>
                          <a:spcPct val="100000"/>
                        </a:lnSpc>
                      </a:pPr>
                      <a:r>
                        <a:rPr sz="1100" dirty="0">
                          <a:latin typeface="Arial"/>
                          <a:cs typeface="Arial"/>
                        </a:rPr>
                        <a:t>s23</a:t>
                      </a: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8F001C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98425">
                        <a:lnSpc>
                          <a:spcPts val="1140"/>
                        </a:lnSpc>
                      </a:pPr>
                      <a:r>
                        <a:rPr sz="1100" spc="-5" dirty="0">
                          <a:latin typeface="Arial"/>
                          <a:cs typeface="Arial"/>
                        </a:rPr>
                        <a:t>Be able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to interpret the</a:t>
                      </a:r>
                      <a:r>
                        <a:rPr sz="1100" spc="-1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proposed</a:t>
                      </a:r>
                    </a:p>
                    <a:p>
                      <a:pPr marL="98425" marR="509270">
                        <a:lnSpc>
                          <a:spcPct val="100000"/>
                        </a:lnSpc>
                      </a:pPr>
                      <a:r>
                        <a:rPr sz="1100" spc="-5" dirty="0">
                          <a:latin typeface="Arial"/>
                          <a:cs typeface="Arial"/>
                        </a:rPr>
                        <a:t>solution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in terms of the</a:t>
                      </a:r>
                      <a:r>
                        <a:rPr sz="1100" spc="-1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original  problem.</a:t>
                      </a:r>
                    </a:p>
                  </a:txBody>
                  <a:tcPr marL="0" marR="0" marT="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8F001C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99060" marR="39878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sz="1100" spc="-5" dirty="0">
                          <a:latin typeface="Arial"/>
                          <a:cs typeface="Arial"/>
                        </a:rPr>
                        <a:t>Recognise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the uncertainty of</a:t>
                      </a:r>
                      <a:r>
                        <a:rPr sz="1100" spc="-114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the  outcome.</a:t>
                      </a: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8F001C">
                        <a:alpha val="30000"/>
                      </a:srgbClr>
                    </a:solidFill>
                  </a:tcPr>
                </a:tc>
                <a:tc rowSpan="9">
                  <a:txBody>
                    <a:bodyPr/>
                    <a:lstStyle/>
                    <a:p>
                      <a:pPr marL="85725" marR="1240155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100" dirty="0">
                          <a:latin typeface="Arial"/>
                          <a:cs typeface="Arial"/>
                        </a:rPr>
                        <a:t>Integral Resources - 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OCR (MEI) Level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3</a:t>
                      </a:r>
                      <a:r>
                        <a:rPr sz="1100" spc="-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SPS:</a:t>
                      </a:r>
                      <a:endParaRPr sz="1100" dirty="0">
                        <a:latin typeface="Arial"/>
                        <a:cs typeface="Arial"/>
                      </a:endParaRPr>
                    </a:p>
                    <a:p>
                      <a:pPr marL="85725" marR="147320">
                        <a:lnSpc>
                          <a:spcPct val="100000"/>
                        </a:lnSpc>
                      </a:pPr>
                      <a:r>
                        <a:rPr sz="1100" u="sng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2"/>
                        </a:rPr>
                        <a:t>The </a:t>
                      </a:r>
                      <a:r>
                        <a:rPr sz="1100" u="sng" spc="-5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2"/>
                        </a:rPr>
                        <a:t>Problem Solving </a:t>
                      </a:r>
                      <a:r>
                        <a:rPr sz="1100" u="sng" spc="-10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2"/>
                        </a:rPr>
                        <a:t>Cycle</a:t>
                      </a:r>
                      <a:r>
                        <a:rPr sz="1100" u="sng" spc="-10" dirty="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100" u="sng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2"/>
                        </a:rPr>
                        <a:t>-</a:t>
                      </a:r>
                      <a:r>
                        <a:rPr sz="1100" u="sng" dirty="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100" u="sng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2"/>
                        </a:rPr>
                        <a:t>The </a:t>
                      </a:r>
                      <a:r>
                        <a:rPr sz="1100" u="sng" spc="-5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2"/>
                        </a:rPr>
                        <a:t>long </a:t>
                      </a:r>
                      <a:r>
                        <a:rPr sz="1100" u="sng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2"/>
                        </a:rPr>
                        <a:t>and  short of</a:t>
                      </a:r>
                      <a:r>
                        <a:rPr sz="1100" u="sng" spc="-145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2"/>
                        </a:rPr>
                        <a:t> </a:t>
                      </a:r>
                      <a:r>
                        <a:rPr sz="1100" u="sng" spc="-5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2"/>
                        </a:rPr>
                        <a:t>it</a:t>
                      </a:r>
                      <a:endParaRPr sz="1100" dirty="0">
                        <a:latin typeface="Arial"/>
                        <a:cs typeface="Arial"/>
                      </a:endParaRPr>
                    </a:p>
                    <a:p>
                      <a:pPr marL="85725" marR="800735">
                        <a:lnSpc>
                          <a:spcPct val="100000"/>
                        </a:lnSpc>
                      </a:pPr>
                      <a:r>
                        <a:rPr sz="1100" u="sng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2"/>
                        </a:rPr>
                        <a:t>Is </a:t>
                      </a:r>
                      <a:r>
                        <a:rPr sz="1100" u="sng" spc="-5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2"/>
                        </a:rPr>
                        <a:t>this </a:t>
                      </a:r>
                      <a:r>
                        <a:rPr sz="1100" u="sng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2"/>
                        </a:rPr>
                        <a:t>a </a:t>
                      </a:r>
                      <a:r>
                        <a:rPr sz="1100" u="sng" spc="-10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2"/>
                        </a:rPr>
                        <a:t>valid </a:t>
                      </a:r>
                      <a:r>
                        <a:rPr sz="1100" u="sng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2"/>
                        </a:rPr>
                        <a:t>argument?  </a:t>
                      </a:r>
                      <a:endParaRPr lang="en-GB" sz="1100" u="sng" dirty="0">
                        <a:solidFill>
                          <a:srgbClr val="0000FF"/>
                        </a:solidFill>
                        <a:latin typeface="Arial"/>
                        <a:cs typeface="Arial"/>
                        <a:hlinkClick r:id="rId2"/>
                      </a:endParaRPr>
                    </a:p>
                    <a:p>
                      <a:pPr marL="85725" marR="800735">
                        <a:lnSpc>
                          <a:spcPct val="100000"/>
                        </a:lnSpc>
                      </a:pPr>
                      <a:r>
                        <a:rPr sz="1100" u="sng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2"/>
                        </a:rPr>
                        <a:t>Are </a:t>
                      </a:r>
                      <a:r>
                        <a:rPr sz="1100" u="sng" spc="-10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2"/>
                        </a:rPr>
                        <a:t>we </a:t>
                      </a:r>
                      <a:r>
                        <a:rPr sz="1100" u="sng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2"/>
                        </a:rPr>
                        <a:t>equal?</a:t>
                      </a:r>
                      <a:r>
                        <a:rPr sz="1100" u="sng" dirty="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100" u="sng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2"/>
                        </a:rPr>
                        <a:t>-</a:t>
                      </a:r>
                      <a:r>
                        <a:rPr sz="1100" u="sng" dirty="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100" u="sng" spc="-5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2"/>
                        </a:rPr>
                        <a:t>Correlation</a:t>
                      </a:r>
                      <a:r>
                        <a:rPr sz="1100" u="sng" spc="-55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2"/>
                        </a:rPr>
                        <a:t> </a:t>
                      </a:r>
                      <a:r>
                        <a:rPr sz="1100" u="sng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2"/>
                        </a:rPr>
                        <a:t>and </a:t>
                      </a:r>
                      <a:r>
                        <a:rPr sz="1100" u="sng" spc="-5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2"/>
                        </a:rPr>
                        <a:t>Hypothesis</a:t>
                      </a:r>
                      <a:r>
                        <a:rPr sz="1100" u="sng" spc="-60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2"/>
                        </a:rPr>
                        <a:t> </a:t>
                      </a:r>
                      <a:r>
                        <a:rPr sz="1100" u="sng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2"/>
                        </a:rPr>
                        <a:t>Tests</a:t>
                      </a:r>
                      <a:endParaRPr sz="1100" dirty="0">
                        <a:latin typeface="Arial"/>
                        <a:cs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  <a:p>
                      <a:pPr marL="85725" marR="1398270">
                        <a:lnSpc>
                          <a:spcPct val="100000"/>
                        </a:lnSpc>
                      </a:pPr>
                      <a:r>
                        <a:rPr sz="1100" spc="-5" dirty="0">
                          <a:latin typeface="Arial"/>
                          <a:cs typeface="Arial"/>
                        </a:rPr>
                        <a:t>External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Resources:  </a:t>
                      </a:r>
                      <a:r>
                        <a:rPr sz="1100" u="sng" spc="-5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3"/>
                        </a:rPr>
                        <a:t>How old </a:t>
                      </a:r>
                      <a:r>
                        <a:rPr sz="1100" u="sng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3"/>
                        </a:rPr>
                        <a:t>is </a:t>
                      </a:r>
                      <a:r>
                        <a:rPr sz="1100" u="sng" spc="-5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3"/>
                        </a:rPr>
                        <a:t>your</a:t>
                      </a:r>
                      <a:r>
                        <a:rPr sz="1100" u="sng" spc="-65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3"/>
                        </a:rPr>
                        <a:t> </a:t>
                      </a:r>
                      <a:r>
                        <a:rPr sz="1100" u="sng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3"/>
                        </a:rPr>
                        <a:t>height</a:t>
                      </a:r>
                      <a:endParaRPr sz="1100" dirty="0">
                        <a:latin typeface="Arial"/>
                        <a:cs typeface="Arial"/>
                      </a:endParaRPr>
                    </a:p>
                    <a:p>
                      <a:pPr marL="85725" marR="1543685">
                        <a:lnSpc>
                          <a:spcPct val="200000"/>
                        </a:lnSpc>
                      </a:pPr>
                      <a:r>
                        <a:rPr sz="1100" u="sng" spc="-5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4"/>
                        </a:rPr>
                        <a:t>Height</a:t>
                      </a:r>
                      <a:r>
                        <a:rPr sz="1100" u="sng" spc="-65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4"/>
                        </a:rPr>
                        <a:t> </a:t>
                      </a:r>
                      <a:r>
                        <a:rPr sz="1100" u="sng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4"/>
                        </a:rPr>
                        <a:t>Investigation  </a:t>
                      </a:r>
                      <a:r>
                        <a:rPr sz="1100" u="sng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5"/>
                        </a:rPr>
                        <a:t>The best song</a:t>
                      </a:r>
                      <a:r>
                        <a:rPr sz="1100" u="sng" spc="-120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5"/>
                        </a:rPr>
                        <a:t> </a:t>
                      </a:r>
                      <a:r>
                        <a:rPr sz="1100" u="sng" spc="-5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5"/>
                        </a:rPr>
                        <a:t>ever</a:t>
                      </a:r>
                      <a:endParaRPr sz="1100" dirty="0">
                        <a:latin typeface="Arial"/>
                        <a:cs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  <a:p>
                      <a:pPr marL="85725" marR="664210">
                        <a:lnSpc>
                          <a:spcPct val="100000"/>
                        </a:lnSpc>
                      </a:pPr>
                      <a:r>
                        <a:rPr sz="1100" u="sng" spc="-5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6"/>
                        </a:rPr>
                        <a:t>Maui's Dolphin: Uncovering </a:t>
                      </a:r>
                      <a:r>
                        <a:rPr sz="1100" u="sng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6"/>
                        </a:rPr>
                        <a:t>a new  </a:t>
                      </a:r>
                      <a:r>
                        <a:rPr sz="1100" u="sng" spc="-5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6"/>
                        </a:rPr>
                        <a:t>subspecies</a:t>
                      </a:r>
                      <a:endParaRPr sz="11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8F001C">
                        <a:alpha val="3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29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3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r">
                        <a:lnSpc>
                          <a:spcPct val="100000"/>
                        </a:lnSpc>
                      </a:pPr>
                      <a:r>
                        <a:rPr sz="1100" dirty="0">
                          <a:latin typeface="Arial"/>
                          <a:cs typeface="Arial"/>
                        </a:rPr>
                        <a:t>s24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DDE3"/>
                    </a:solidFill>
                  </a:tcPr>
                </a:tc>
                <a:tc>
                  <a:txBody>
                    <a:bodyPr/>
                    <a:lstStyle/>
                    <a:p>
                      <a:pPr marL="98425">
                        <a:lnSpc>
                          <a:spcPts val="1240"/>
                        </a:lnSpc>
                      </a:pPr>
                      <a:r>
                        <a:rPr sz="1100" spc="-5" dirty="0">
                          <a:latin typeface="Arial"/>
                          <a:cs typeface="Arial"/>
                        </a:rPr>
                        <a:t>Be able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to interpret the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result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of</a:t>
                      </a:r>
                      <a:r>
                        <a:rPr sz="1100" spc="-14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a</a:t>
                      </a:r>
                    </a:p>
                    <a:p>
                      <a:pPr marL="98425" marR="61594">
                        <a:lnSpc>
                          <a:spcPct val="100000"/>
                        </a:lnSpc>
                      </a:pPr>
                      <a:r>
                        <a:rPr sz="1100" spc="-5" dirty="0">
                          <a:latin typeface="Arial"/>
                          <a:cs typeface="Arial"/>
                        </a:rPr>
                        <a:t>hypothesis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test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in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terms of the</a:t>
                      </a:r>
                      <a:r>
                        <a:rPr sz="1100" spc="-1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original  problem.</a:t>
                      </a:r>
                    </a:p>
                  </a:txBody>
                  <a:tcPr marL="0" marR="0" marT="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DDE3"/>
                    </a:solidFill>
                  </a:tcPr>
                </a:tc>
                <a:tc>
                  <a:txBody>
                    <a:bodyPr/>
                    <a:lstStyle/>
                    <a:p>
                      <a:endParaRPr sz="11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DDE3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B0111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1221"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720"/>
                        </a:spcBef>
                      </a:pPr>
                      <a:r>
                        <a:rPr sz="1100" dirty="0">
                          <a:latin typeface="Arial"/>
                          <a:cs typeface="Arial"/>
                        </a:rPr>
                        <a:t>s25</a:t>
                      </a: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8F001C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98425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sz="1100" spc="-5" dirty="0">
                          <a:latin typeface="Arial"/>
                          <a:cs typeface="Arial"/>
                        </a:rPr>
                        <a:t>Recognise when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the proposed</a:t>
                      </a:r>
                      <a:r>
                        <a:rPr sz="1100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solution</a:t>
                      </a:r>
                      <a:endParaRPr sz="1100" dirty="0">
                        <a:latin typeface="Arial"/>
                        <a:cs typeface="Arial"/>
                      </a:endParaRPr>
                    </a:p>
                    <a:p>
                      <a:pPr marL="98425">
                        <a:lnSpc>
                          <a:spcPct val="100000"/>
                        </a:lnSpc>
                      </a:pPr>
                      <a:r>
                        <a:rPr sz="1100" spc="-5" dirty="0">
                          <a:latin typeface="Arial"/>
                          <a:cs typeface="Arial"/>
                        </a:rPr>
                        <a:t>is</a:t>
                      </a:r>
                      <a:r>
                        <a:rPr sz="1100" spc="-9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unreasonable.</a:t>
                      </a:r>
                    </a:p>
                  </a:txBody>
                  <a:tcPr marL="0" marR="0" marT="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8F001C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sz="11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8F001C">
                        <a:alpha val="30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B0111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7055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algn="r">
                        <a:lnSpc>
                          <a:spcPct val="100000"/>
                        </a:lnSpc>
                        <a:spcBef>
                          <a:spcPts val="640"/>
                        </a:spcBef>
                      </a:pPr>
                      <a:r>
                        <a:rPr sz="1100" dirty="0">
                          <a:latin typeface="Arial"/>
                          <a:cs typeface="Arial"/>
                        </a:rPr>
                        <a:t>s26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DDE3"/>
                    </a:solidFill>
                  </a:tcPr>
                </a:tc>
                <a:tc>
                  <a:txBody>
                    <a:bodyPr/>
                    <a:lstStyle/>
                    <a:p>
                      <a:pPr marL="98425">
                        <a:lnSpc>
                          <a:spcPts val="1245"/>
                        </a:lnSpc>
                      </a:pPr>
                      <a:r>
                        <a:rPr sz="1100" spc="-5" dirty="0">
                          <a:latin typeface="Arial"/>
                          <a:cs typeface="Arial"/>
                        </a:rPr>
                        <a:t>Be able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to identify and comment</a:t>
                      </a:r>
                      <a:r>
                        <a:rPr sz="1100" spc="-1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on</a:t>
                      </a:r>
                    </a:p>
                    <a:p>
                      <a:pPr marL="98425" marR="23495">
                        <a:lnSpc>
                          <a:spcPct val="100000"/>
                        </a:lnSpc>
                      </a:pPr>
                      <a:r>
                        <a:rPr sz="1100" spc="-5" dirty="0">
                          <a:latin typeface="Arial"/>
                          <a:cs typeface="Arial"/>
                        </a:rPr>
                        <a:t>possible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sources of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bias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or error</a:t>
                      </a:r>
                      <a:r>
                        <a:rPr sz="1100" spc="-9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which 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may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have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affected the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solution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to a  problem.</a:t>
                      </a:r>
                    </a:p>
                  </a:txBody>
                  <a:tcPr marL="0" marR="0" marT="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DDE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6"/>
                        </a:spcBef>
                      </a:pPr>
                      <a:endParaRPr sz="1050" dirty="0">
                        <a:latin typeface="Times New Roman"/>
                        <a:cs typeface="Times New Roman"/>
                      </a:endParaRPr>
                    </a:p>
                    <a:p>
                      <a:pPr marL="99060">
                        <a:lnSpc>
                          <a:spcPct val="100000"/>
                        </a:lnSpc>
                      </a:pPr>
                      <a:r>
                        <a:rPr sz="1100" dirty="0">
                          <a:latin typeface="Arial"/>
                          <a:cs typeface="Arial"/>
                        </a:rPr>
                        <a:t>E.g. make reference to the sampling</a:t>
                      </a:r>
                      <a:r>
                        <a:rPr sz="1100" spc="-204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or 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experiment.</a:t>
                      </a:r>
                      <a:endParaRPr sz="11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DDE3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B0111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1348"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725"/>
                        </a:spcBef>
                      </a:pPr>
                      <a:r>
                        <a:rPr sz="1100" dirty="0">
                          <a:latin typeface="Arial"/>
                          <a:cs typeface="Arial"/>
                        </a:rPr>
                        <a:t>s27</a:t>
                      </a: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8F001C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98425" marR="129539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sz="1100" spc="-5" dirty="0">
                          <a:latin typeface="Arial"/>
                          <a:cs typeface="Arial"/>
                        </a:rPr>
                        <a:t>Recognise when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the approach taken  needs to be refined or</a:t>
                      </a:r>
                      <a:r>
                        <a:rPr sz="1100" spc="-1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replaced.</a:t>
                      </a:r>
                      <a:endParaRPr sz="1100" dirty="0">
                        <a:latin typeface="Arial"/>
                        <a:cs typeface="Arial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8F001C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sz="11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8F001C">
                        <a:alpha val="30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B0111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1347"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725"/>
                        </a:spcBef>
                      </a:pPr>
                      <a:r>
                        <a:rPr sz="1100" dirty="0">
                          <a:latin typeface="Arial"/>
                          <a:cs typeface="Arial"/>
                        </a:rPr>
                        <a:t>s28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DDE3"/>
                    </a:solidFill>
                  </a:tcPr>
                </a:tc>
                <a:tc>
                  <a:txBody>
                    <a:bodyPr/>
                    <a:lstStyle/>
                    <a:p>
                      <a:pPr marL="98425" marR="191770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sz="1100" spc="-5" dirty="0">
                          <a:latin typeface="Arial"/>
                          <a:cs typeface="Arial"/>
                        </a:rPr>
                        <a:t>Be able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to propose a refined or</a:t>
                      </a:r>
                      <a:r>
                        <a:rPr sz="1100" spc="-14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new  approach.</a:t>
                      </a:r>
                    </a:p>
                  </a:txBody>
                  <a:tcPr marL="0" marR="0" marT="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DDE3"/>
                    </a:solidFill>
                  </a:tcPr>
                </a:tc>
                <a:tc>
                  <a:txBody>
                    <a:bodyPr/>
                    <a:lstStyle/>
                    <a:p>
                      <a:endParaRPr sz="11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DDE3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B0111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705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  <a:p>
                      <a:pPr algn="r">
                        <a:lnSpc>
                          <a:spcPct val="100000"/>
                        </a:lnSpc>
                        <a:spcBef>
                          <a:spcPts val="640"/>
                        </a:spcBef>
                      </a:pPr>
                      <a:r>
                        <a:rPr sz="1100" dirty="0">
                          <a:latin typeface="Arial"/>
                          <a:cs typeface="Arial"/>
                        </a:rPr>
                        <a:t>s29</a:t>
                      </a: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8F001C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98425">
                        <a:lnSpc>
                          <a:spcPts val="1245"/>
                        </a:lnSpc>
                      </a:pPr>
                      <a:r>
                        <a:rPr sz="1100" spc="-5" dirty="0">
                          <a:latin typeface="Arial"/>
                          <a:cs typeface="Arial"/>
                        </a:rPr>
                        <a:t>Recognise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that a “good</a:t>
                      </a:r>
                      <a:r>
                        <a:rPr sz="1100" spc="-10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enough”</a:t>
                      </a:r>
                    </a:p>
                    <a:p>
                      <a:pPr marL="98425" marR="204470">
                        <a:lnSpc>
                          <a:spcPct val="100000"/>
                        </a:lnSpc>
                      </a:pPr>
                      <a:r>
                        <a:rPr sz="1100" spc="-5" dirty="0">
                          <a:latin typeface="Arial"/>
                          <a:cs typeface="Arial"/>
                        </a:rPr>
                        <a:t>solution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to a problem can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save</a:t>
                      </a:r>
                      <a:r>
                        <a:rPr sz="1100" spc="-8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time  and money compared to a more  accurate</a:t>
                      </a:r>
                      <a:r>
                        <a:rPr sz="1100" spc="-8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solution.</a:t>
                      </a:r>
                      <a:endParaRPr sz="1100" dirty="0">
                        <a:latin typeface="Arial"/>
                        <a:cs typeface="Arial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8F001C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sz="11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8F001C">
                        <a:alpha val="30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B0111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0291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9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r">
                        <a:lnSpc>
                          <a:spcPct val="100000"/>
                        </a:lnSpc>
                      </a:pPr>
                      <a:r>
                        <a:rPr sz="1100" dirty="0">
                          <a:latin typeface="Arial"/>
                          <a:cs typeface="Arial"/>
                        </a:rPr>
                        <a:t>s30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DDE3"/>
                    </a:solidFill>
                  </a:tcPr>
                </a:tc>
                <a:tc>
                  <a:txBody>
                    <a:bodyPr/>
                    <a:lstStyle/>
                    <a:p>
                      <a:pPr marL="98425">
                        <a:lnSpc>
                          <a:spcPts val="1245"/>
                        </a:lnSpc>
                      </a:pPr>
                      <a:r>
                        <a:rPr sz="1100" spc="-5" dirty="0">
                          <a:latin typeface="Arial"/>
                          <a:cs typeface="Arial"/>
                        </a:rPr>
                        <a:t>Recognise when additional</a:t>
                      </a:r>
                      <a:r>
                        <a:rPr sz="11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data</a:t>
                      </a:r>
                    </a:p>
                    <a:p>
                      <a:pPr marL="98425" marR="439420">
                        <a:lnSpc>
                          <a:spcPct val="100000"/>
                        </a:lnSpc>
                      </a:pPr>
                      <a:r>
                        <a:rPr sz="1100" spc="-5" dirty="0">
                          <a:latin typeface="Arial"/>
                          <a:cs typeface="Arial"/>
                        </a:rPr>
                        <a:t>collection would enable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a better 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solution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to a</a:t>
                      </a:r>
                      <a:r>
                        <a:rPr sz="1100" spc="-7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problem.</a:t>
                      </a:r>
                    </a:p>
                  </a:txBody>
                  <a:tcPr marL="0" marR="0" marT="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DDE3"/>
                    </a:solidFill>
                  </a:tcPr>
                </a:tc>
                <a:tc>
                  <a:txBody>
                    <a:bodyPr/>
                    <a:lstStyle/>
                    <a:p>
                      <a:endParaRPr sz="11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DDE3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B0111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0290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9"/>
                        </a:spcBef>
                      </a:pPr>
                      <a:endParaRPr sz="1050" dirty="0">
                        <a:latin typeface="Times New Roman"/>
                        <a:cs typeface="Times New Roman"/>
                      </a:endParaRPr>
                    </a:p>
                    <a:p>
                      <a:pPr algn="r">
                        <a:lnSpc>
                          <a:spcPct val="100000"/>
                        </a:lnSpc>
                      </a:pPr>
                      <a:r>
                        <a:rPr sz="1100" dirty="0">
                          <a:latin typeface="Arial"/>
                          <a:cs typeface="Arial"/>
                        </a:rPr>
                        <a:t>s31</a:t>
                      </a: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8F001C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98425">
                        <a:lnSpc>
                          <a:spcPts val="1245"/>
                        </a:lnSpc>
                      </a:pPr>
                      <a:r>
                        <a:rPr sz="1100" spc="-5" dirty="0">
                          <a:latin typeface="Arial"/>
                          <a:cs typeface="Arial"/>
                        </a:rPr>
                        <a:t>Be able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to communicate the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solution</a:t>
                      </a:r>
                      <a:r>
                        <a:rPr sz="1100" spc="-8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to</a:t>
                      </a:r>
                    </a:p>
                    <a:p>
                      <a:pPr marL="98425" marR="490855">
                        <a:lnSpc>
                          <a:spcPct val="100000"/>
                        </a:lnSpc>
                      </a:pPr>
                      <a:r>
                        <a:rPr sz="1100" dirty="0">
                          <a:latin typeface="Arial"/>
                          <a:cs typeface="Arial"/>
                        </a:rPr>
                        <a:t>someone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who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understands</a:t>
                      </a:r>
                      <a:r>
                        <a:rPr sz="1100" spc="-114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the  problem.</a:t>
                      </a:r>
                    </a:p>
                  </a:txBody>
                  <a:tcPr marL="0" marR="0" marT="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8F001C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sz="11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8F001C">
                        <a:alpha val="30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B0111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50442" y="1156461"/>
            <a:ext cx="6153785" cy="20364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b="1" dirty="0">
                <a:latin typeface="Calibri"/>
                <a:cs typeface="Calibri"/>
              </a:rPr>
              <a:t>Do </a:t>
            </a:r>
            <a:r>
              <a:rPr sz="1800" b="1" spc="-10" dirty="0">
                <a:latin typeface="Calibri"/>
                <a:cs typeface="Calibri"/>
              </a:rPr>
              <a:t>you have </a:t>
            </a:r>
            <a:r>
              <a:rPr sz="1800" b="1" spc="-15" dirty="0">
                <a:latin typeface="Calibri"/>
                <a:cs typeface="Calibri"/>
              </a:rPr>
              <a:t>any </a:t>
            </a:r>
            <a:r>
              <a:rPr sz="1800" b="1" spc="-5" dirty="0">
                <a:latin typeface="Calibri"/>
                <a:cs typeface="Calibri"/>
              </a:rPr>
              <a:t>questions </a:t>
            </a:r>
            <a:r>
              <a:rPr sz="1800" b="1" dirty="0">
                <a:latin typeface="Calibri"/>
                <a:cs typeface="Calibri"/>
              </a:rPr>
              <a:t>and </a:t>
            </a:r>
            <a:r>
              <a:rPr sz="1800" b="1" spc="-10" dirty="0">
                <a:latin typeface="Calibri"/>
                <a:cs typeface="Calibri"/>
              </a:rPr>
              <a:t>want to </a:t>
            </a:r>
            <a:r>
              <a:rPr sz="1800" b="1" spc="-5" dirty="0">
                <a:latin typeface="Calibri"/>
                <a:cs typeface="Calibri"/>
              </a:rPr>
              <a:t>talk </a:t>
            </a:r>
            <a:r>
              <a:rPr sz="1800" b="1" spc="-10" dirty="0">
                <a:latin typeface="Calibri"/>
                <a:cs typeface="Calibri"/>
              </a:rPr>
              <a:t>to</a:t>
            </a:r>
            <a:r>
              <a:rPr sz="1800" b="1" spc="-125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us?</a:t>
            </a:r>
            <a:endParaRPr sz="18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2"/>
              </a:spcBef>
            </a:pPr>
            <a:endParaRPr sz="18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800" dirty="0">
                <a:latin typeface="Calibri"/>
                <a:cs typeface="Calibri"/>
              </a:rPr>
              <a:t>If </a:t>
            </a:r>
            <a:r>
              <a:rPr sz="1800" spc="-10" dirty="0">
                <a:latin typeface="Calibri"/>
                <a:cs typeface="Calibri"/>
              </a:rPr>
              <a:t>you </a:t>
            </a:r>
            <a:r>
              <a:rPr sz="1800" dirty="0">
                <a:latin typeface="Calibri"/>
                <a:cs typeface="Calibri"/>
              </a:rPr>
              <a:t>need </a:t>
            </a:r>
            <a:r>
              <a:rPr sz="1800" spc="-5" dirty="0">
                <a:latin typeface="Calibri"/>
                <a:cs typeface="Calibri"/>
              </a:rPr>
              <a:t>specialist advice, guidance or support, </a:t>
            </a:r>
            <a:r>
              <a:rPr sz="1800" spc="-10" dirty="0">
                <a:latin typeface="Calibri"/>
                <a:cs typeface="Calibri"/>
              </a:rPr>
              <a:t>get </a:t>
            </a:r>
            <a:r>
              <a:rPr sz="1800" spc="-5" dirty="0">
                <a:latin typeface="Calibri"/>
                <a:cs typeface="Calibri"/>
              </a:rPr>
              <a:t>in </a:t>
            </a:r>
            <a:r>
              <a:rPr sz="1800" spc="-10" dirty="0">
                <a:latin typeface="Calibri"/>
                <a:cs typeface="Calibri"/>
              </a:rPr>
              <a:t>touch</a:t>
            </a:r>
            <a:r>
              <a:rPr sz="1800" spc="13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by:</a:t>
            </a:r>
            <a:endParaRPr sz="1800">
              <a:latin typeface="Calibri"/>
              <a:cs typeface="Calibri"/>
            </a:endParaRPr>
          </a:p>
          <a:p>
            <a:pPr marL="927100">
              <a:lnSpc>
                <a:spcPct val="100000"/>
              </a:lnSpc>
              <a:spcBef>
                <a:spcPts val="960"/>
              </a:spcBef>
            </a:pPr>
            <a:r>
              <a:rPr sz="1800" b="1" dirty="0">
                <a:latin typeface="Calibri"/>
                <a:cs typeface="Calibri"/>
              </a:rPr>
              <a:t>01223</a:t>
            </a:r>
            <a:r>
              <a:rPr sz="1800" b="1" spc="-95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553998</a:t>
            </a:r>
            <a:endParaRPr sz="1800">
              <a:latin typeface="Calibri"/>
              <a:cs typeface="Calibri"/>
            </a:endParaRPr>
          </a:p>
          <a:p>
            <a:pPr marL="927100">
              <a:lnSpc>
                <a:spcPct val="100000"/>
              </a:lnSpc>
              <a:spcBef>
                <a:spcPts val="960"/>
              </a:spcBef>
            </a:pPr>
            <a:r>
              <a:rPr sz="1800" b="1" u="heavy" spc="-20" dirty="0">
                <a:solidFill>
                  <a:srgbClr val="0000FF"/>
                </a:solidFill>
                <a:latin typeface="Calibri"/>
                <a:cs typeface="Calibri"/>
                <a:hlinkClick r:id="rId2"/>
              </a:rPr>
              <a:t>maths@ocr.org.uk</a:t>
            </a:r>
            <a:endParaRPr sz="1800">
              <a:latin typeface="Calibri"/>
              <a:cs typeface="Calibri"/>
            </a:endParaRPr>
          </a:p>
          <a:p>
            <a:pPr marL="927100">
              <a:lnSpc>
                <a:spcPct val="100000"/>
              </a:lnSpc>
              <a:spcBef>
                <a:spcPts val="960"/>
              </a:spcBef>
            </a:pPr>
            <a:r>
              <a:rPr sz="1800" b="1" u="heavy" spc="-5" dirty="0">
                <a:solidFill>
                  <a:srgbClr val="0000FF"/>
                </a:solidFill>
                <a:latin typeface="Calibri"/>
                <a:cs typeface="Calibri"/>
                <a:hlinkClick r:id="rId3"/>
              </a:rPr>
              <a:t>@OCR_Maths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547622" y="2060829"/>
            <a:ext cx="352425" cy="39052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547622" y="2511425"/>
            <a:ext cx="361950" cy="36195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557147" y="2917698"/>
            <a:ext cx="352425" cy="295275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2" descr="We value your feedback" title="We value your feedback">
            <a:hlinkClick r:id="rId3"/>
          </p:cNvPr>
          <p:cNvPicPr/>
          <p:nvPr/>
        </p:nvPicPr>
        <p:blipFill>
          <a:blip r:embed="rId4"/>
          <a:stretch>
            <a:fillRect/>
          </a:stretch>
        </p:blipFill>
        <p:spPr>
          <a:xfrm>
            <a:off x="3708400" y="374650"/>
            <a:ext cx="1573213" cy="1212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01135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819400" y="134365"/>
            <a:ext cx="3505200" cy="73866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" algn="ctr">
              <a:lnSpc>
                <a:spcPct val="100000"/>
              </a:lnSpc>
            </a:pPr>
            <a:r>
              <a:rPr sz="2400" b="1" dirty="0">
                <a:latin typeface="Arial" panose="020B0604020202020204" pitchFamily="34" charset="0"/>
                <a:cs typeface="Arial" panose="020B0604020202020204" pitchFamily="34" charset="0"/>
              </a:rPr>
              <a:t>MODELLING</a:t>
            </a:r>
            <a:endParaRPr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00000"/>
              </a:lnSpc>
            </a:pPr>
            <a:r>
              <a:rPr sz="2400" b="1" spc="-5" dirty="0">
                <a:latin typeface="Arial" panose="020B0604020202020204" pitchFamily="34" charset="0"/>
                <a:cs typeface="Arial" panose="020B0604020202020204" pitchFamily="34" charset="0"/>
              </a:rPr>
              <a:t>The modelling</a:t>
            </a:r>
            <a:r>
              <a:rPr sz="2400" b="1" spc="-7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b="1" spc="-10" dirty="0">
                <a:latin typeface="Arial" panose="020B0604020202020204" pitchFamily="34" charset="0"/>
                <a:cs typeface="Arial" panose="020B0604020202020204" pitchFamily="34" charset="0"/>
              </a:rPr>
              <a:t>cycle</a:t>
            </a:r>
            <a:endParaRPr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308254"/>
              </p:ext>
            </p:extLst>
          </p:nvPr>
        </p:nvGraphicFramePr>
        <p:xfrm>
          <a:off x="461962" y="974725"/>
          <a:ext cx="8207437" cy="464819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873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2006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1993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88010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endParaRPr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8F001C"/>
                    </a:solidFill>
                  </a:tcPr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sz="1800" b="1" spc="-10" dirty="0">
                          <a:solidFill>
                            <a:srgbClr val="FFFF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Content</a:t>
                      </a:r>
                      <a:endParaRPr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8F001C"/>
                    </a:solidFill>
                  </a:tcPr>
                </a:tc>
                <a:tc>
                  <a:txBody>
                    <a:bodyPr/>
                    <a:lstStyle/>
                    <a:p>
                      <a:pPr marL="85725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sz="1800" b="1" spc="-10" dirty="0">
                          <a:solidFill>
                            <a:srgbClr val="FFFF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Notes</a:t>
                      </a:r>
                      <a:endParaRPr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8F001C"/>
                    </a:solidFill>
                  </a:tcPr>
                </a:tc>
                <a:tc>
                  <a:txBody>
                    <a:bodyPr/>
                    <a:lstStyle/>
                    <a:p>
                      <a:pPr marL="85725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sz="1800" b="1" spc="-10" dirty="0">
                          <a:solidFill>
                            <a:srgbClr val="FFFF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Resources</a:t>
                      </a:r>
                      <a:endParaRPr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8F001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962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R="3810" algn="r">
                        <a:lnSpc>
                          <a:spcPct val="100000"/>
                        </a:lnSpc>
                      </a:pPr>
                      <a:r>
                        <a:rPr sz="11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p1</a:t>
                      </a:r>
                      <a:endParaRPr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8F001C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16205" marR="139700">
                        <a:lnSpc>
                          <a:spcPts val="1320"/>
                        </a:lnSpc>
                        <a:spcBef>
                          <a:spcPts val="10"/>
                        </a:spcBef>
                      </a:pPr>
                      <a:r>
                        <a:rPr sz="11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 able </a:t>
                      </a: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 identify </a:t>
                      </a:r>
                      <a:r>
                        <a:rPr sz="11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simplifying  </a:t>
                      </a: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assumptions that </a:t>
                      </a:r>
                      <a:r>
                        <a:rPr sz="11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allow </a:t>
                      </a: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 </a:t>
                      </a:r>
                      <a:r>
                        <a:rPr sz="11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situation</a:t>
                      </a:r>
                      <a:r>
                        <a:rPr sz="1100" spc="-9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  be</a:t>
                      </a:r>
                      <a:r>
                        <a:rPr sz="1100" spc="-7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1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modelled.</a:t>
                      </a:r>
                      <a:endParaRPr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8F001C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8F001C">
                        <a:alpha val="30000"/>
                      </a:srgbClr>
                    </a:solidFill>
                  </a:tcPr>
                </a:tc>
                <a:tc rowSpan="7">
                  <a:txBody>
                    <a:bodyPr/>
                    <a:lstStyle/>
                    <a:p>
                      <a:pPr marL="85725" marR="1269365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Integral Resources -  </a:t>
                      </a:r>
                      <a:r>
                        <a:rPr sz="11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OCR (MEI) Level </a:t>
                      </a: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r>
                        <a:rPr sz="1100" spc="-6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1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IQR:</a:t>
                      </a:r>
                      <a:endParaRPr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85725" marR="95250">
                        <a:lnSpc>
                          <a:spcPct val="100000"/>
                        </a:lnSpc>
                      </a:pPr>
                      <a:r>
                        <a:rPr sz="1100" u="sng" spc="-5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hlinkClick r:id="rId2"/>
                        </a:rPr>
                        <a:t>Representing </a:t>
                      </a:r>
                      <a:r>
                        <a:rPr sz="1100" u="sng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hlinkClick r:id="rId2"/>
                        </a:rPr>
                        <a:t>the real </a:t>
                      </a:r>
                      <a:r>
                        <a:rPr sz="1100" u="sng" spc="-5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hlinkClick r:id="rId2"/>
                        </a:rPr>
                        <a:t>world mathematically  </a:t>
                      </a:r>
                      <a:r>
                        <a:rPr sz="1100" u="sng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hlinkClick r:id="rId2"/>
                        </a:rPr>
                        <a:t>3:</a:t>
                      </a:r>
                      <a:r>
                        <a:rPr sz="1100" u="sng" spc="-110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hlinkClick r:id="rId2"/>
                        </a:rPr>
                        <a:t> </a:t>
                      </a:r>
                      <a:r>
                        <a:rPr sz="1100" u="sng" spc="-5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hlinkClick r:id="rId2"/>
                        </a:rPr>
                        <a:t>Modelling</a:t>
                      </a:r>
                      <a:endParaRPr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85725" marR="677545">
                        <a:lnSpc>
                          <a:spcPct val="100000"/>
                        </a:lnSpc>
                      </a:pPr>
                      <a:r>
                        <a:rPr sz="1100" spc="-1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MEI </a:t>
                      </a: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Free Resources –</a:t>
                      </a:r>
                      <a:r>
                        <a:rPr sz="1100" spc="-4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1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Integrating  Mathematical Problem</a:t>
                      </a:r>
                      <a:r>
                        <a:rPr sz="1100" spc="-2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1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Solving:</a:t>
                      </a:r>
                      <a:endParaRPr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85725">
                        <a:lnSpc>
                          <a:spcPct val="100000"/>
                        </a:lnSpc>
                      </a:pPr>
                      <a:r>
                        <a:rPr sz="1100" spc="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 </a:t>
                      </a: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mathematics of </a:t>
                      </a:r>
                      <a:r>
                        <a:rPr sz="11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business </a:t>
                      </a: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</a:t>
                      </a:r>
                      <a:r>
                        <a:rPr sz="1100" spc="-13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finance:</a:t>
                      </a:r>
                    </a:p>
                    <a:p>
                      <a:pPr marL="85725">
                        <a:lnSpc>
                          <a:spcPct val="100000"/>
                        </a:lnSpc>
                      </a:pPr>
                      <a:r>
                        <a:rPr sz="1100" u="sng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hlinkClick r:id="rId3"/>
                        </a:rPr>
                        <a:t>Statistical</a:t>
                      </a:r>
                      <a:r>
                        <a:rPr sz="1100" u="sng" spc="-85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hlinkClick r:id="rId3"/>
                        </a:rPr>
                        <a:t> </a:t>
                      </a:r>
                      <a:r>
                        <a:rPr sz="1100" u="sng" spc="-5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hlinkClick r:id="rId3"/>
                        </a:rPr>
                        <a:t>modelling</a:t>
                      </a:r>
                      <a:endParaRPr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2"/>
                        </a:spcBef>
                      </a:pPr>
                      <a:endParaRPr sz="11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85725" marR="1516380">
                        <a:lnSpc>
                          <a:spcPct val="100000"/>
                        </a:lnSpc>
                      </a:pPr>
                      <a:r>
                        <a:rPr sz="11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External</a:t>
                      </a:r>
                      <a:r>
                        <a:rPr sz="1100" spc="-7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Resources:  </a:t>
                      </a:r>
                      <a:r>
                        <a:rPr sz="1100" u="sng" spc="-5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hlinkClick r:id="rId4"/>
                        </a:rPr>
                        <a:t>Malthus</a:t>
                      </a:r>
                      <a:endParaRPr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85725" marR="171450">
                        <a:lnSpc>
                          <a:spcPct val="100000"/>
                        </a:lnSpc>
                      </a:pPr>
                      <a:r>
                        <a:rPr sz="1100" u="sng" spc="-5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hlinkClick r:id="rId5"/>
                        </a:rPr>
                        <a:t>Modelling </a:t>
                      </a:r>
                      <a:r>
                        <a:rPr sz="1100" u="sng" spc="5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hlinkClick r:id="rId5"/>
                        </a:rPr>
                        <a:t>With </a:t>
                      </a:r>
                      <a:r>
                        <a:rPr sz="1100" u="sng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hlinkClick r:id="rId5"/>
                        </a:rPr>
                        <a:t>Spreadsheets</a:t>
                      </a:r>
                      <a:r>
                        <a:rPr sz="1100" u="sng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100" u="sng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hlinkClick r:id="rId5"/>
                        </a:rPr>
                        <a:t>-</a:t>
                      </a:r>
                      <a:r>
                        <a:rPr sz="1100" u="sng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100" u="sng" spc="-5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hlinkClick r:id="rId5"/>
                        </a:rPr>
                        <a:t>Planning</a:t>
                      </a:r>
                      <a:r>
                        <a:rPr sz="1100" u="sng" spc="-85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hlinkClick r:id="rId5"/>
                        </a:rPr>
                        <a:t> </a:t>
                      </a:r>
                      <a:r>
                        <a:rPr sz="1100" u="sng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hlinkClick r:id="rId5"/>
                        </a:rPr>
                        <a:t>a  </a:t>
                      </a:r>
                      <a:r>
                        <a:rPr sz="1100" u="sng" spc="-5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hlinkClick r:id="rId5"/>
                        </a:rPr>
                        <a:t>Festival</a:t>
                      </a:r>
                      <a:endParaRPr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endParaRPr sz="11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85725">
                        <a:lnSpc>
                          <a:spcPct val="100000"/>
                        </a:lnSpc>
                      </a:pPr>
                      <a:r>
                        <a:rPr sz="1100" u="sng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hlinkClick r:id="rId6"/>
                        </a:rPr>
                        <a:t>Mathematics Assessment</a:t>
                      </a:r>
                      <a:r>
                        <a:rPr sz="1100" u="sng" spc="-125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hlinkClick r:id="rId6"/>
                        </a:rPr>
                        <a:t> </a:t>
                      </a:r>
                      <a:r>
                        <a:rPr sz="1100" u="sng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hlinkClick r:id="rId6"/>
                        </a:rPr>
                        <a:t>Project</a:t>
                      </a:r>
                      <a:endParaRPr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8F001C">
                        <a:alpha val="3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975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"/>
                        </a:spcBef>
                      </a:pPr>
                      <a:endParaRPr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R="3810" algn="r">
                        <a:lnSpc>
                          <a:spcPct val="100000"/>
                        </a:lnSpc>
                      </a:pPr>
                      <a:r>
                        <a:rPr sz="11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p2</a:t>
                      </a:r>
                      <a:endParaRPr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DDE3"/>
                    </a:solidFill>
                  </a:tcPr>
                </a:tc>
                <a:tc>
                  <a:txBody>
                    <a:bodyPr/>
                    <a:lstStyle/>
                    <a:p>
                      <a:pPr marL="116205" marR="15875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sz="11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 able </a:t>
                      </a: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 </a:t>
                      </a:r>
                      <a:r>
                        <a:rPr sz="11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develop </a:t>
                      </a: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 choose a</a:t>
                      </a:r>
                      <a:r>
                        <a:rPr sz="1100" spc="-7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simple  mathematical model for a </a:t>
                      </a:r>
                      <a:r>
                        <a:rPr sz="11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real-world  situation.</a:t>
                      </a:r>
                      <a:endParaRPr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DDE3"/>
                    </a:solidFill>
                  </a:tcPr>
                </a:tc>
                <a:tc>
                  <a:txBody>
                    <a:bodyPr/>
                    <a:lstStyle/>
                    <a:p>
                      <a:pPr marL="116839" marR="53340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sz="11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Model in words, numerically,  algebraically, </a:t>
                      </a: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diagrammatically or </a:t>
                      </a:r>
                      <a:r>
                        <a:rPr sz="11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</a:t>
                      </a:r>
                      <a:r>
                        <a:rPr sz="1100" spc="-7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  spreadsheet.</a:t>
                      </a: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DDE3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B0111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2059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R="3810" algn="r"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r>
                        <a:rPr sz="11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p3</a:t>
                      </a:r>
                      <a:endParaRPr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8F001C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16205" marR="81915">
                        <a:lnSpc>
                          <a:spcPct val="100000"/>
                        </a:lnSpc>
                        <a:spcBef>
                          <a:spcPts val="780"/>
                        </a:spcBef>
                      </a:pPr>
                      <a:r>
                        <a:rPr sz="11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 able </a:t>
                      </a: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 use a model to make  </a:t>
                      </a:r>
                      <a:r>
                        <a:rPr sz="11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predictions </a:t>
                      </a: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 get information about</a:t>
                      </a:r>
                      <a:r>
                        <a:rPr sz="1100" spc="-14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  </a:t>
                      </a:r>
                      <a:r>
                        <a:rPr sz="11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situation.</a:t>
                      </a:r>
                      <a:endParaRPr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8F001C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16839" marR="151130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For </a:t>
                      </a:r>
                      <a:r>
                        <a:rPr sz="11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example, </a:t>
                      </a: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use a </a:t>
                      </a:r>
                      <a:r>
                        <a:rPr sz="11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simple </a:t>
                      </a: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demand  </a:t>
                      </a:r>
                      <a:r>
                        <a:rPr sz="11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curve </a:t>
                      </a: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(e.g. a </a:t>
                      </a:r>
                      <a:r>
                        <a:rPr sz="11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linear model) </a:t>
                      </a: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</a:t>
                      </a:r>
                      <a:r>
                        <a:rPr sz="1100" spc="-8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predict  the change </a:t>
                      </a:r>
                      <a:r>
                        <a:rPr sz="11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 revenue following </a:t>
                      </a: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  </a:t>
                      </a:r>
                      <a:r>
                        <a:rPr sz="11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given </a:t>
                      </a: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change </a:t>
                      </a:r>
                      <a:r>
                        <a:rPr sz="11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</a:t>
                      </a:r>
                      <a:r>
                        <a:rPr sz="1100" spc="-9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price.</a:t>
                      </a: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8F001C">
                        <a:alpha val="30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B0111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0787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R="3810" algn="r">
                        <a:lnSpc>
                          <a:spcPct val="100000"/>
                        </a:lnSpc>
                        <a:spcBef>
                          <a:spcPts val="700"/>
                        </a:spcBef>
                      </a:pPr>
                      <a:r>
                        <a:rPr sz="11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p4</a:t>
                      </a:r>
                      <a:endParaRPr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DDE3"/>
                    </a:solidFill>
                  </a:tcPr>
                </a:tc>
                <a:tc>
                  <a:txBody>
                    <a:bodyPr/>
                    <a:lstStyle/>
                    <a:p>
                      <a:pPr marL="116205" marR="194945">
                        <a:lnSpc>
                          <a:spcPct val="100000"/>
                        </a:lnSpc>
                        <a:spcBef>
                          <a:spcPts val="590"/>
                        </a:spcBef>
                      </a:pPr>
                      <a:r>
                        <a:rPr sz="11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 able </a:t>
                      </a: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 compare the outcomes  from a model </a:t>
                      </a:r>
                      <a:r>
                        <a:rPr sz="1100" spc="-1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with </a:t>
                      </a: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actual data,  information, </a:t>
                      </a:r>
                      <a:r>
                        <a:rPr sz="11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experience </a:t>
                      </a: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</a:t>
                      </a:r>
                      <a:r>
                        <a:rPr sz="1100" spc="-9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common  sense and comment on the  appropriateness of the</a:t>
                      </a:r>
                      <a:r>
                        <a:rPr sz="1100" spc="-13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1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model.</a:t>
                      </a:r>
                      <a:endParaRPr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DDE3"/>
                    </a:solidFill>
                  </a:tcPr>
                </a:tc>
                <a:tc>
                  <a:txBody>
                    <a:bodyPr/>
                    <a:lstStyle/>
                    <a:p>
                      <a:pPr marL="116839" marR="40640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For </a:t>
                      </a:r>
                      <a:r>
                        <a:rPr sz="11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example, </a:t>
                      </a: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compare an</a:t>
                      </a:r>
                      <a:r>
                        <a:rPr sz="1100" spc="-4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1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exponential  growth </a:t>
                      </a: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model </a:t>
                      </a:r>
                      <a:r>
                        <a:rPr sz="1100" spc="-1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with </a:t>
                      </a: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actual </a:t>
                      </a:r>
                      <a:r>
                        <a:rPr sz="11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population  </a:t>
                      </a: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figures.</a:t>
                      </a:r>
                    </a:p>
                    <a:p>
                      <a:pPr marL="116839" marR="398780">
                        <a:lnSpc>
                          <a:spcPct val="100000"/>
                        </a:lnSpc>
                        <a:spcBef>
                          <a:spcPts val="805"/>
                        </a:spcBef>
                      </a:pP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 information may be </a:t>
                      </a:r>
                      <a:r>
                        <a:rPr sz="11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given</a:t>
                      </a:r>
                      <a:r>
                        <a:rPr sz="1100" spc="-14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1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  </a:t>
                      </a: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diagrammatic or graphical</a:t>
                      </a:r>
                      <a:r>
                        <a:rPr sz="1100" spc="-14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form.</a:t>
                      </a: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DDE3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B0111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5224">
                <a:tc>
                  <a:txBody>
                    <a:bodyPr/>
                    <a:lstStyle/>
                    <a:p>
                      <a:pPr marR="3810" algn="r">
                        <a:lnSpc>
                          <a:spcPct val="100000"/>
                        </a:lnSpc>
                        <a:spcBef>
                          <a:spcPts val="819"/>
                        </a:spcBef>
                      </a:pPr>
                      <a:r>
                        <a:rPr sz="11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p5</a:t>
                      </a:r>
                      <a:endParaRPr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8F001C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16205" marR="122555"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r>
                        <a:rPr sz="11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 able </a:t>
                      </a: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 appraise the</a:t>
                      </a:r>
                      <a:r>
                        <a:rPr sz="1100" spc="-9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assumptions  </a:t>
                      </a:r>
                      <a:r>
                        <a:rPr sz="11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underlying </a:t>
                      </a: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 model</a:t>
                      </a:r>
                      <a:r>
                        <a:rPr sz="1100" spc="-7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1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critically.</a:t>
                      </a:r>
                      <a:endParaRPr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8F001C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8F001C">
                        <a:alpha val="30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B0111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3975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R="3810" algn="r">
                        <a:lnSpc>
                          <a:spcPct val="100000"/>
                        </a:lnSpc>
                      </a:pPr>
                      <a:r>
                        <a:rPr sz="11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p6</a:t>
                      </a:r>
                      <a:endParaRPr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DDE3"/>
                    </a:solidFill>
                  </a:tcPr>
                </a:tc>
                <a:tc>
                  <a:txBody>
                    <a:bodyPr/>
                    <a:lstStyle/>
                    <a:p>
                      <a:pPr marL="116205" marR="118110" algn="just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Understand that a </a:t>
                      </a:r>
                      <a:r>
                        <a:rPr sz="11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simple </a:t>
                      </a: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model can  </a:t>
                      </a:r>
                      <a:r>
                        <a:rPr sz="11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give </a:t>
                      </a: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useful </a:t>
                      </a:r>
                      <a:r>
                        <a:rPr sz="11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answers </a:t>
                      </a: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but may need</a:t>
                      </a:r>
                      <a:r>
                        <a:rPr sz="1100" spc="-9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  be</a:t>
                      </a:r>
                      <a:r>
                        <a:rPr sz="1100" spc="-7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1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improved.</a:t>
                      </a:r>
                      <a:endParaRPr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DDE3"/>
                    </a:solidFill>
                  </a:tcPr>
                </a:tc>
                <a:tc>
                  <a:txBody>
                    <a:bodyPr/>
                    <a:lstStyle/>
                    <a:p>
                      <a:pPr marL="116839" marR="207010">
                        <a:lnSpc>
                          <a:spcPct val="100000"/>
                        </a:lnSpc>
                        <a:spcBef>
                          <a:spcPts val="730"/>
                        </a:spcBef>
                      </a:pP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Includes comparing outcomes</a:t>
                      </a:r>
                      <a:r>
                        <a:rPr sz="1100" spc="-12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from  </a:t>
                      </a:r>
                      <a:r>
                        <a:rPr sz="11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two</a:t>
                      </a:r>
                      <a:r>
                        <a:rPr sz="1100" spc="-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models.</a:t>
                      </a: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DDE3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B0111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3962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1"/>
                        </a:spcBef>
                      </a:pPr>
                      <a:endParaRPr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R="3810" algn="r">
                        <a:lnSpc>
                          <a:spcPct val="100000"/>
                        </a:lnSpc>
                      </a:pPr>
                      <a:r>
                        <a:rPr sz="11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p7</a:t>
                      </a:r>
                      <a:endParaRPr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8F001C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16205" marR="14604">
                        <a:lnSpc>
                          <a:spcPct val="100000"/>
                        </a:lnSpc>
                        <a:spcBef>
                          <a:spcPts val="730"/>
                        </a:spcBef>
                      </a:pPr>
                      <a:r>
                        <a:rPr sz="11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 able </a:t>
                      </a: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 communicate</a:t>
                      </a:r>
                      <a:r>
                        <a:rPr sz="1100" spc="-9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mathematical  </a:t>
                      </a:r>
                      <a:r>
                        <a:rPr sz="11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results clearly </a:t>
                      </a: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</a:t>
                      </a:r>
                      <a:r>
                        <a:rPr sz="1100" spc="-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1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effectively.</a:t>
                      </a:r>
                      <a:endParaRPr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8F001C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16839" marR="320040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1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Including </a:t>
                      </a: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 a person or</a:t>
                      </a:r>
                      <a:r>
                        <a:rPr sz="1100" spc="-8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1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audience  </a:t>
                      </a: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unfamiliar </a:t>
                      </a:r>
                      <a:r>
                        <a:rPr sz="1100" spc="-1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with </a:t>
                      </a: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 </a:t>
                      </a:r>
                      <a:r>
                        <a:rPr sz="11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underlying  </a:t>
                      </a: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mathematics.</a:t>
                      </a: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8F001C">
                        <a:alpha val="30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B0111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971800" y="134365"/>
            <a:ext cx="2971800" cy="7594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ct val="100000"/>
              </a:lnSpc>
            </a:pPr>
            <a:r>
              <a:rPr sz="2400" b="1" dirty="0">
                <a:latin typeface="Arial" panose="020B0604020202020204" pitchFamily="34" charset="0"/>
                <a:cs typeface="Arial" panose="020B0604020202020204" pitchFamily="34" charset="0"/>
              </a:rPr>
              <a:t>MODEL</a:t>
            </a:r>
            <a:r>
              <a:rPr sz="2400" b="1" spc="5" dirty="0"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sz="2400" b="1" dirty="0">
                <a:latin typeface="Arial" panose="020B0604020202020204" pitchFamily="34" charset="0"/>
                <a:cs typeface="Arial" panose="020B0604020202020204" pitchFamily="34" charset="0"/>
              </a:rPr>
              <a:t>ING</a:t>
            </a:r>
            <a:endParaRPr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" algn="ctr">
              <a:lnSpc>
                <a:spcPct val="100000"/>
              </a:lnSpc>
            </a:pPr>
            <a:r>
              <a:rPr sz="2400" b="1" spc="-5" dirty="0">
                <a:latin typeface="Arial" panose="020B0604020202020204" pitchFamily="34" charset="0"/>
                <a:cs typeface="Arial" panose="020B0604020202020204" pitchFamily="34" charset="0"/>
              </a:rPr>
              <a:t>Estimation</a:t>
            </a:r>
            <a:endParaRPr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2591195"/>
              </p:ext>
            </p:extLst>
          </p:nvPr>
        </p:nvGraphicFramePr>
        <p:xfrm>
          <a:off x="461962" y="974725"/>
          <a:ext cx="8207437" cy="385762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873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2006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1993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88010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endParaRPr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8F001C"/>
                    </a:solidFill>
                  </a:tcPr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sz="1800" b="1" spc="-10" dirty="0">
                          <a:solidFill>
                            <a:srgbClr val="FFFF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Content</a:t>
                      </a:r>
                      <a:endParaRPr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8F001C"/>
                    </a:solidFill>
                  </a:tcPr>
                </a:tc>
                <a:tc>
                  <a:txBody>
                    <a:bodyPr/>
                    <a:lstStyle/>
                    <a:p>
                      <a:pPr marL="85725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sz="1800" b="1" spc="-10" dirty="0">
                          <a:solidFill>
                            <a:srgbClr val="FFFF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Notes</a:t>
                      </a:r>
                      <a:endParaRPr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8F001C"/>
                    </a:solidFill>
                  </a:tcPr>
                </a:tc>
                <a:tc>
                  <a:txBody>
                    <a:bodyPr/>
                    <a:lstStyle/>
                    <a:p>
                      <a:pPr marL="85725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sz="1800" b="1" spc="-10" dirty="0">
                          <a:solidFill>
                            <a:srgbClr val="FFFF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Resources</a:t>
                      </a:r>
                      <a:endParaRPr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8F001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2059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R="3810" algn="r">
                        <a:lnSpc>
                          <a:spcPct val="100000"/>
                        </a:lnSpc>
                        <a:spcBef>
                          <a:spcPts val="730"/>
                        </a:spcBef>
                      </a:pPr>
                      <a:r>
                        <a:rPr sz="11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e1</a:t>
                      </a:r>
                      <a:endParaRPr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8F001C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16205" marR="29209">
                        <a:lnSpc>
                          <a:spcPct val="100000"/>
                        </a:lnSpc>
                      </a:pPr>
                      <a:r>
                        <a:rPr sz="11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 able </a:t>
                      </a: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 make a rough estimate of</a:t>
                      </a:r>
                      <a:r>
                        <a:rPr sz="1100" spc="-16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  quantity from </a:t>
                      </a:r>
                      <a:r>
                        <a:rPr sz="11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available</a:t>
                      </a:r>
                      <a:r>
                        <a:rPr sz="1100" spc="-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information.</a:t>
                      </a:r>
                    </a:p>
                  </a:txBody>
                  <a:tcPr marL="0" marR="0" marT="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8F001C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16839" marR="42545" algn="just">
                        <a:lnSpc>
                          <a:spcPct val="100000"/>
                        </a:lnSpc>
                        <a:spcBef>
                          <a:spcPts val="675"/>
                        </a:spcBef>
                      </a:pP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This </a:t>
                      </a:r>
                      <a:r>
                        <a:rPr sz="11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includes financial </a:t>
                      </a: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estimates such  as </a:t>
                      </a:r>
                      <a:r>
                        <a:rPr sz="11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conversion </a:t>
                      </a: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from a foreign</a:t>
                      </a:r>
                      <a:r>
                        <a:rPr sz="1100" spc="-10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currency  to pounds </a:t>
                      </a:r>
                      <a:r>
                        <a:rPr sz="11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without </a:t>
                      </a: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</a:t>
                      </a:r>
                      <a:r>
                        <a:rPr sz="1100" spc="-6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1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calculator.</a:t>
                      </a:r>
                      <a:endParaRPr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8F001C">
                        <a:alpha val="30000"/>
                      </a:srgbClr>
                    </a:solidFill>
                  </a:tcPr>
                </a:tc>
                <a:tc rowSpan="4">
                  <a:txBody>
                    <a:bodyPr/>
                    <a:lstStyle/>
                    <a:p>
                      <a:pPr marL="85725" marR="1269365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Integral Resources -  </a:t>
                      </a:r>
                      <a:r>
                        <a:rPr sz="11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OCR (MEI) Level </a:t>
                      </a: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r>
                        <a:rPr sz="1100" spc="-6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1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IQR:</a:t>
                      </a:r>
                      <a:endParaRPr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85725">
                        <a:lnSpc>
                          <a:spcPct val="100000"/>
                        </a:lnSpc>
                      </a:pPr>
                      <a:r>
                        <a:rPr sz="1100" u="sng" spc="-5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hlinkClick r:id="rId2"/>
                        </a:rPr>
                        <a:t>Roughly</a:t>
                      </a:r>
                      <a:r>
                        <a:rPr sz="1100" u="sng" spc="-85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hlinkClick r:id="rId2"/>
                        </a:rPr>
                        <a:t> </a:t>
                      </a:r>
                      <a:r>
                        <a:rPr sz="1100" u="sng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hlinkClick r:id="rId2"/>
                        </a:rPr>
                        <a:t>Speaking</a:t>
                      </a:r>
                      <a:endParaRPr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85725" marR="266700">
                        <a:lnSpc>
                          <a:spcPct val="100000"/>
                        </a:lnSpc>
                      </a:pPr>
                      <a:r>
                        <a:rPr sz="11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External </a:t>
                      </a: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Resources:  </a:t>
                      </a:r>
                      <a:r>
                        <a:rPr sz="1100" u="sng" spc="-5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hlinkClick r:id="rId3"/>
                        </a:rPr>
                        <a:t>Estimation </a:t>
                      </a:r>
                      <a:r>
                        <a:rPr sz="1100" u="sng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hlinkClick r:id="rId3"/>
                        </a:rPr>
                        <a:t>of </a:t>
                      </a:r>
                      <a:r>
                        <a:rPr sz="1100" u="sng" spc="-5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hlinkClick r:id="rId3"/>
                        </a:rPr>
                        <a:t>population size </a:t>
                      </a:r>
                      <a:r>
                        <a:rPr sz="1100" u="sng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hlinkClick r:id="rId3"/>
                        </a:rPr>
                        <a:t>based on a  sample</a:t>
                      </a:r>
                      <a:endParaRPr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85725" marR="511175">
                        <a:lnSpc>
                          <a:spcPct val="200000"/>
                        </a:lnSpc>
                      </a:pPr>
                      <a:r>
                        <a:rPr sz="1100" u="sng" spc="-5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hlinkClick r:id="rId4"/>
                        </a:rPr>
                        <a:t>Estimation </a:t>
                      </a:r>
                      <a:r>
                        <a:rPr sz="1100" u="sng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hlinkClick r:id="rId4"/>
                        </a:rPr>
                        <a:t>of height from step</a:t>
                      </a:r>
                      <a:r>
                        <a:rPr sz="1100" u="sng" spc="-150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hlinkClick r:id="rId4"/>
                        </a:rPr>
                        <a:t> </a:t>
                      </a:r>
                      <a:r>
                        <a:rPr sz="1100" u="sng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hlinkClick r:id="rId4"/>
                        </a:rPr>
                        <a:t>length  </a:t>
                      </a:r>
                      <a:r>
                        <a:rPr sz="1100" u="sng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hlinkClick r:id="rId5"/>
                        </a:rPr>
                        <a:t>MathsIsFun  </a:t>
                      </a:r>
                      <a:r>
                        <a:rPr sz="1100" u="sng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hlinkClick r:id="rId6"/>
                        </a:rPr>
                        <a:t>Introduction to confidence </a:t>
                      </a:r>
                      <a:r>
                        <a:rPr sz="1100" u="sng" spc="-5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hlinkClick r:id="rId6"/>
                        </a:rPr>
                        <a:t>intervals  </a:t>
                      </a:r>
                      <a:r>
                        <a:rPr sz="1100" u="sng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hlinkClick r:id="rId7"/>
                        </a:rPr>
                        <a:t>Mathematics Assessment</a:t>
                      </a:r>
                      <a:r>
                        <a:rPr sz="1100" u="sng" spc="-125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hlinkClick r:id="rId7"/>
                        </a:rPr>
                        <a:t> </a:t>
                      </a:r>
                      <a:r>
                        <a:rPr sz="1100" u="sng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hlinkClick r:id="rId7"/>
                        </a:rPr>
                        <a:t>Project</a:t>
                      </a:r>
                      <a:endParaRPr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8F001C">
                        <a:alpha val="3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962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7"/>
                        </a:spcBef>
                      </a:pPr>
                      <a:endParaRPr sz="12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R="3810" algn="r">
                        <a:lnSpc>
                          <a:spcPct val="100000"/>
                        </a:lnSpc>
                      </a:pPr>
                      <a:r>
                        <a:rPr sz="11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e2</a:t>
                      </a:r>
                      <a:endParaRPr sz="1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DDE3"/>
                    </a:solidFill>
                  </a:tcPr>
                </a:tc>
                <a:tc>
                  <a:txBody>
                    <a:bodyPr/>
                    <a:lstStyle/>
                    <a:p>
                      <a:pPr marL="116205" marR="485140">
                        <a:lnSpc>
                          <a:spcPct val="100000"/>
                        </a:lnSpc>
                        <a:spcBef>
                          <a:spcPts val="725"/>
                        </a:spcBef>
                      </a:pPr>
                      <a:r>
                        <a:rPr sz="11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 able </a:t>
                      </a: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 use estimates</a:t>
                      </a:r>
                      <a:r>
                        <a:rPr sz="1100" spc="-11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1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when  </a:t>
                      </a: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checking</a:t>
                      </a:r>
                      <a:r>
                        <a:rPr sz="1100" spc="-5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1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calculations.</a:t>
                      </a:r>
                      <a:endParaRPr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DDE3"/>
                    </a:solidFill>
                  </a:tcPr>
                </a:tc>
                <a:tc>
                  <a:txBody>
                    <a:bodyPr/>
                    <a:lstStyle/>
                    <a:p>
                      <a:endParaRPr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DDE3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B0111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6022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7"/>
                        </a:spcBef>
                      </a:pPr>
                      <a:endParaRPr sz="14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R="3810" algn="r">
                        <a:lnSpc>
                          <a:spcPct val="100000"/>
                        </a:lnSpc>
                      </a:pPr>
                      <a:r>
                        <a:rPr sz="11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e3</a:t>
                      </a:r>
                      <a:endParaRPr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8F001C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16205" marR="42545">
                        <a:lnSpc>
                          <a:spcPct val="100000"/>
                        </a:lnSpc>
                      </a:pPr>
                      <a:r>
                        <a:rPr sz="11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 able </a:t>
                      </a: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 make and justify upper</a:t>
                      </a:r>
                      <a:r>
                        <a:rPr sz="1100" spc="-14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  </a:t>
                      </a:r>
                      <a:r>
                        <a:rPr sz="11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lower </a:t>
                      </a: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bounds for a</a:t>
                      </a:r>
                      <a:r>
                        <a:rPr sz="1100" spc="-5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1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calculation.</a:t>
                      </a:r>
                      <a:endParaRPr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8F001C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16839" marR="61594">
                        <a:lnSpc>
                          <a:spcPct val="100000"/>
                        </a:lnSpc>
                      </a:pP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Includes selecting and/or justifying</a:t>
                      </a:r>
                      <a:r>
                        <a:rPr sz="1100" spc="-14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  appropriate </a:t>
                      </a:r>
                      <a:r>
                        <a:rPr sz="11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level </a:t>
                      </a: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of accuracy for an  </a:t>
                      </a:r>
                      <a:r>
                        <a:rPr sz="11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answer </a:t>
                      </a: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 a</a:t>
                      </a:r>
                      <a:r>
                        <a:rPr sz="1100" spc="-4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1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calculation.</a:t>
                      </a:r>
                      <a:endParaRPr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116839">
                        <a:lnSpc>
                          <a:spcPct val="100000"/>
                        </a:lnSpc>
                        <a:spcBef>
                          <a:spcPts val="805"/>
                        </a:spcBef>
                      </a:pPr>
                      <a:r>
                        <a:rPr sz="11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Maximum, minimum, </a:t>
                      </a: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upper</a:t>
                      </a:r>
                      <a:r>
                        <a:rPr sz="1100" spc="-8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bound,</a:t>
                      </a:r>
                    </a:p>
                    <a:p>
                      <a:pPr marL="116839">
                        <a:lnSpc>
                          <a:spcPct val="100000"/>
                        </a:lnSpc>
                      </a:pPr>
                      <a:r>
                        <a:rPr sz="11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lower</a:t>
                      </a:r>
                      <a:r>
                        <a:rPr sz="1100" spc="-6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1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bound</a:t>
                      </a:r>
                      <a:endParaRPr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8F001C">
                        <a:alpha val="30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B0111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7142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1"/>
                        </a:spcBef>
                      </a:pPr>
                      <a:endParaRPr sz="155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R="3810" algn="r">
                        <a:lnSpc>
                          <a:spcPct val="100000"/>
                        </a:lnSpc>
                      </a:pPr>
                      <a:r>
                        <a:rPr sz="11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e4</a:t>
                      </a:r>
                      <a:endParaRPr sz="1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DDE3"/>
                    </a:solidFill>
                  </a:tcPr>
                </a:tc>
                <a:tc>
                  <a:txBody>
                    <a:bodyPr/>
                    <a:lstStyle/>
                    <a:p>
                      <a:pPr marL="116205" marR="95885">
                        <a:lnSpc>
                          <a:spcPct val="100000"/>
                        </a:lnSpc>
                        <a:spcBef>
                          <a:spcPts val="450"/>
                        </a:spcBef>
                      </a:pPr>
                      <a:r>
                        <a:rPr sz="11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 able </a:t>
                      </a: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 interpret and present</a:t>
                      </a:r>
                      <a:r>
                        <a:rPr sz="1100" spc="-13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error  bounds or tolerances on diagrams  and </a:t>
                      </a:r>
                      <a:r>
                        <a:rPr sz="11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 writing, </a:t>
                      </a: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understanding that  different </a:t>
                      </a:r>
                      <a:r>
                        <a:rPr sz="11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levels </a:t>
                      </a: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of tolerance are  appropriate </a:t>
                      </a:r>
                      <a:r>
                        <a:rPr sz="11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 </a:t>
                      </a: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different</a:t>
                      </a:r>
                      <a:r>
                        <a:rPr sz="1100" spc="-9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1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situations.</a:t>
                      </a:r>
                      <a:endParaRPr sz="1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DDE3"/>
                    </a:solidFill>
                  </a:tcPr>
                </a:tc>
                <a:tc>
                  <a:txBody>
                    <a:bodyPr/>
                    <a:lstStyle/>
                    <a:p>
                      <a:pPr marL="116839">
                        <a:lnSpc>
                          <a:spcPct val="100000"/>
                        </a:lnSpc>
                      </a:pP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Error bounds may be required</a:t>
                      </a:r>
                      <a:r>
                        <a:rPr sz="1100" spc="-17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1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</a:t>
                      </a:r>
                      <a:endParaRPr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116839">
                        <a:lnSpc>
                          <a:spcPct val="100000"/>
                        </a:lnSpc>
                      </a:pP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percentage</a:t>
                      </a:r>
                      <a:r>
                        <a:rPr sz="1100" spc="-12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100" spc="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form.</a:t>
                      </a:r>
                      <a:endParaRPr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DDE3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B0111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048000" y="134365"/>
            <a:ext cx="2743199" cy="73866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ct val="100000"/>
              </a:lnSpc>
            </a:pPr>
            <a:r>
              <a:rPr sz="2400" b="1" dirty="0">
                <a:latin typeface="Arial" panose="020B0604020202020204" pitchFamily="34" charset="0"/>
                <a:cs typeface="Arial" panose="020B0604020202020204" pitchFamily="34" charset="0"/>
              </a:rPr>
              <a:t>MODEL</a:t>
            </a:r>
            <a:r>
              <a:rPr sz="2400" b="1" spc="5" dirty="0"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sz="2400" b="1" dirty="0">
                <a:latin typeface="Arial" panose="020B0604020202020204" pitchFamily="34" charset="0"/>
                <a:cs typeface="Arial" panose="020B0604020202020204" pitchFamily="34" charset="0"/>
              </a:rPr>
              <a:t>ING</a:t>
            </a:r>
            <a:endParaRPr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00000"/>
              </a:lnSpc>
            </a:pPr>
            <a:r>
              <a:rPr sz="2400" b="1" spc="-15" dirty="0">
                <a:latin typeface="Arial" panose="020B0604020202020204" pitchFamily="34" charset="0"/>
                <a:cs typeface="Arial" panose="020B0604020202020204" pitchFamily="34" charset="0"/>
              </a:rPr>
              <a:t>Algebra</a:t>
            </a:r>
            <a:endParaRPr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8162831"/>
              </p:ext>
            </p:extLst>
          </p:nvPr>
        </p:nvGraphicFramePr>
        <p:xfrm>
          <a:off x="461962" y="974725"/>
          <a:ext cx="8207437" cy="410997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873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5110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8889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88010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endParaRPr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8F001C"/>
                    </a:solidFill>
                  </a:tcPr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sz="1800" b="1" spc="-10" dirty="0">
                          <a:solidFill>
                            <a:srgbClr val="FFFF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Content</a:t>
                      </a:r>
                      <a:endParaRPr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8F001C"/>
                    </a:solidFill>
                  </a:tcPr>
                </a:tc>
                <a:tc>
                  <a:txBody>
                    <a:bodyPr/>
                    <a:lstStyle/>
                    <a:p>
                      <a:pPr marL="85725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sz="1800" b="1" spc="-10" dirty="0">
                          <a:solidFill>
                            <a:srgbClr val="FFFF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Notes</a:t>
                      </a:r>
                      <a:endParaRPr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8F001C"/>
                    </a:solidFill>
                  </a:tcPr>
                </a:tc>
                <a:tc>
                  <a:txBody>
                    <a:bodyPr/>
                    <a:lstStyle/>
                    <a:p>
                      <a:pPr marL="85725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sz="1800" b="1" spc="-10" dirty="0">
                          <a:solidFill>
                            <a:srgbClr val="FFFF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Resources</a:t>
                      </a:r>
                      <a:endParaRPr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8F001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2059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R="3810" algn="r">
                        <a:lnSpc>
                          <a:spcPct val="100000"/>
                        </a:lnSpc>
                        <a:spcBef>
                          <a:spcPts val="730"/>
                        </a:spcBef>
                      </a:pPr>
                      <a:r>
                        <a:rPr sz="11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a1</a:t>
                      </a:r>
                      <a:endParaRPr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8F001C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16205" marR="295910">
                        <a:lnSpc>
                          <a:spcPct val="100000"/>
                        </a:lnSpc>
                        <a:spcBef>
                          <a:spcPts val="675"/>
                        </a:spcBef>
                      </a:pPr>
                      <a:r>
                        <a:rPr sz="11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 able </a:t>
                      </a: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 represent a </a:t>
                      </a:r>
                      <a:r>
                        <a:rPr sz="11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situation  mathematically using </a:t>
                      </a: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 formula</a:t>
                      </a:r>
                      <a:r>
                        <a:rPr sz="1100" spc="-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  equation.</a:t>
                      </a:r>
                    </a:p>
                  </a:txBody>
                  <a:tcPr marL="0" marR="0" marT="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8F001C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1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116839" marR="293370">
                        <a:lnSpc>
                          <a:spcPct val="100000"/>
                        </a:lnSpc>
                      </a:pPr>
                      <a:r>
                        <a:rPr sz="11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Using </a:t>
                      </a: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both </a:t>
                      </a:r>
                      <a:r>
                        <a:rPr sz="11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traditional </a:t>
                      </a: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algebra</a:t>
                      </a:r>
                      <a:r>
                        <a:rPr sz="1100" spc="-7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  spreadsheet</a:t>
                      </a:r>
                      <a:r>
                        <a:rPr sz="1100" spc="-114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notation.</a:t>
                      </a: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8F001C">
                        <a:alpha val="30000"/>
                      </a:srgbClr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85725" marR="1269365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Integral Resources -  </a:t>
                      </a:r>
                      <a:r>
                        <a:rPr sz="11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OCR (MEI) Level </a:t>
                      </a: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r>
                        <a:rPr sz="1100" spc="-6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1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IQR:</a:t>
                      </a:r>
                      <a:endParaRPr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85725" marR="95250">
                        <a:lnSpc>
                          <a:spcPct val="100000"/>
                        </a:lnSpc>
                      </a:pPr>
                      <a:r>
                        <a:rPr sz="1100" u="sng" spc="-5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hlinkClick r:id="rId2"/>
                        </a:rPr>
                        <a:t>Representing </a:t>
                      </a:r>
                      <a:r>
                        <a:rPr sz="1100" u="sng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hlinkClick r:id="rId2"/>
                        </a:rPr>
                        <a:t>the real </a:t>
                      </a:r>
                      <a:r>
                        <a:rPr sz="1100" u="sng" spc="-5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hlinkClick r:id="rId2"/>
                        </a:rPr>
                        <a:t>world mathematically  </a:t>
                      </a:r>
                      <a:r>
                        <a:rPr sz="1100" u="sng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hlinkClick r:id="rId2"/>
                        </a:rPr>
                        <a:t>1:</a:t>
                      </a:r>
                      <a:r>
                        <a:rPr sz="1100" u="sng" spc="-80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hlinkClick r:id="rId2"/>
                        </a:rPr>
                        <a:t> </a:t>
                      </a:r>
                      <a:r>
                        <a:rPr sz="1100" u="sng" spc="-5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hlinkClick r:id="rId2"/>
                        </a:rPr>
                        <a:t>Algebra</a:t>
                      </a:r>
                      <a:endParaRPr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85725">
                        <a:lnSpc>
                          <a:spcPct val="100000"/>
                        </a:lnSpc>
                      </a:pPr>
                      <a:r>
                        <a:rPr sz="11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External</a:t>
                      </a:r>
                      <a:r>
                        <a:rPr sz="1100" spc="-8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Resources:</a:t>
                      </a:r>
                    </a:p>
                    <a:p>
                      <a:pPr marL="85725" marR="166370">
                        <a:lnSpc>
                          <a:spcPct val="100000"/>
                        </a:lnSpc>
                      </a:pPr>
                      <a:r>
                        <a:rPr sz="1100" u="sng" spc="-5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hlinkClick r:id="rId3"/>
                        </a:rPr>
                        <a:t>Improving learning in </a:t>
                      </a:r>
                      <a:r>
                        <a:rPr sz="1100" u="sng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hlinkClick r:id="rId3"/>
                        </a:rPr>
                        <a:t>mathematics: mostly  algebra</a:t>
                      </a:r>
                      <a:endParaRPr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85725" marR="437515">
                        <a:lnSpc>
                          <a:spcPct val="200000"/>
                        </a:lnSpc>
                      </a:pPr>
                      <a:r>
                        <a:rPr sz="1100" u="sng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hlinkClick r:id="rId4"/>
                        </a:rPr>
                        <a:t>Formulas used </a:t>
                      </a:r>
                      <a:r>
                        <a:rPr sz="1100" u="sng" spc="-5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hlinkClick r:id="rId4"/>
                        </a:rPr>
                        <a:t>in </a:t>
                      </a:r>
                      <a:r>
                        <a:rPr sz="1100" u="sng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hlinkClick r:id="rId4"/>
                        </a:rPr>
                        <a:t>nursing</a:t>
                      </a:r>
                      <a:r>
                        <a:rPr sz="1100" u="sng" spc="-70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hlinkClick r:id="rId4"/>
                        </a:rPr>
                        <a:t> </a:t>
                      </a:r>
                      <a:r>
                        <a:rPr sz="1100" u="sng" spc="-5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hlinkClick r:id="rId4"/>
                        </a:rPr>
                        <a:t>calculations  </a:t>
                      </a:r>
                      <a:r>
                        <a:rPr sz="1100" u="sng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hlinkClick r:id="rId5"/>
                        </a:rPr>
                        <a:t>Mathematics Assessment</a:t>
                      </a:r>
                      <a:r>
                        <a:rPr sz="1100" u="sng" spc="-125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hlinkClick r:id="rId5"/>
                        </a:rPr>
                        <a:t> </a:t>
                      </a:r>
                      <a:r>
                        <a:rPr sz="1100" u="sng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hlinkClick r:id="rId5"/>
                        </a:rPr>
                        <a:t>Project</a:t>
                      </a:r>
                      <a:endParaRPr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8F001C">
                        <a:alpha val="3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9997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R="3810" algn="r">
                        <a:lnSpc>
                          <a:spcPct val="100000"/>
                        </a:lnSpc>
                      </a:pPr>
                      <a:r>
                        <a:rPr sz="11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a2</a:t>
                      </a:r>
                      <a:endParaRPr sz="1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DDE3"/>
                    </a:solidFill>
                  </a:tcPr>
                </a:tc>
                <a:tc>
                  <a:txBody>
                    <a:bodyPr/>
                    <a:lstStyle/>
                    <a:p>
                      <a:pPr marL="116205" marR="49530">
                        <a:lnSpc>
                          <a:spcPct val="100000"/>
                        </a:lnSpc>
                      </a:pPr>
                      <a:r>
                        <a:rPr sz="11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 able </a:t>
                      </a: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 substitute </a:t>
                      </a:r>
                      <a:r>
                        <a:rPr sz="11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values into </a:t>
                      </a: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  formula </a:t>
                      </a:r>
                      <a:r>
                        <a:rPr sz="11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given in symbols, words </a:t>
                      </a: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</a:t>
                      </a:r>
                      <a:r>
                        <a:rPr sz="1100" spc="-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as  a flow</a:t>
                      </a:r>
                      <a:r>
                        <a:rPr sz="1100" spc="-11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chart.</a:t>
                      </a:r>
                    </a:p>
                  </a:txBody>
                  <a:tcPr marL="0" marR="0" marT="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DDE3"/>
                    </a:solidFill>
                  </a:tcPr>
                </a:tc>
                <a:tc>
                  <a:txBody>
                    <a:bodyPr/>
                    <a:lstStyle/>
                    <a:p>
                      <a:pPr marL="116839" marR="40894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Formulae </a:t>
                      </a:r>
                      <a:r>
                        <a:rPr sz="1100" spc="-1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will </a:t>
                      </a: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 confined to</a:t>
                      </a:r>
                      <a:r>
                        <a:rPr sz="1100" spc="-9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  </a:t>
                      </a:r>
                      <a:r>
                        <a:rPr sz="11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following </a:t>
                      </a: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cases (or </a:t>
                      </a:r>
                      <a:r>
                        <a:rPr sz="11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simple  combinations </a:t>
                      </a: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of</a:t>
                      </a:r>
                      <a:r>
                        <a:rPr sz="1100" spc="-6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these):</a:t>
                      </a:r>
                    </a:p>
                    <a:p>
                      <a:pPr marL="288289" indent="-171450">
                        <a:lnSpc>
                          <a:spcPct val="100000"/>
                        </a:lnSpc>
                        <a:spcBef>
                          <a:spcPts val="875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sz="1100" spc="-5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polynomials</a:t>
                      </a:r>
                      <a:endParaRPr sz="110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171450" indent="-171450">
                        <a:lnSpc>
                          <a:spcPct val="100000"/>
                        </a:lnSpc>
                        <a:spcBef>
                          <a:spcPts val="18"/>
                        </a:spcBef>
                        <a:buFont typeface="Arial" panose="020B0604020202020204" pitchFamily="34" charset="0"/>
                        <a:buChar char="•"/>
                      </a:pPr>
                      <a:endParaRPr sz="85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288289" indent="-171450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sz="1100" spc="-5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simple </a:t>
                      </a:r>
                      <a:r>
                        <a:rPr sz="11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rational</a:t>
                      </a:r>
                      <a:r>
                        <a:rPr sz="1100" spc="-3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100" spc="-5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expressions</a:t>
                      </a:r>
                      <a:endParaRPr sz="110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171450" indent="-171450">
                        <a:lnSpc>
                          <a:spcPct val="100000"/>
                        </a:lnSpc>
                        <a:spcBef>
                          <a:spcPts val="18"/>
                        </a:spcBef>
                        <a:buFont typeface="Arial" panose="020B0604020202020204" pitchFamily="34" charset="0"/>
                        <a:buChar char="•"/>
                      </a:pPr>
                      <a:endParaRPr sz="85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288289" indent="-171450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sz="1100" spc="-5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exponential growth </a:t>
                      </a:r>
                      <a:r>
                        <a:rPr sz="11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</a:t>
                      </a:r>
                      <a:r>
                        <a:rPr sz="1100" spc="-35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1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decay</a:t>
                      </a:r>
                    </a:p>
                    <a:p>
                      <a:pPr marL="171450" indent="-171450">
                        <a:lnSpc>
                          <a:spcPct val="100000"/>
                        </a:lnSpc>
                        <a:spcBef>
                          <a:spcPts val="18"/>
                        </a:spcBef>
                        <a:buFont typeface="Arial" panose="020B0604020202020204" pitchFamily="34" charset="0"/>
                        <a:buChar char="•"/>
                      </a:pPr>
                      <a:endParaRPr sz="85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288289" indent="-171450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sz="1100" spc="-5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trigonometric </a:t>
                      </a:r>
                      <a:r>
                        <a:rPr sz="11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functions </a:t>
                      </a:r>
                      <a:r>
                        <a:rPr sz="1100" spc="-5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(sin </a:t>
                      </a:r>
                      <a:r>
                        <a:rPr sz="11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</a:t>
                      </a:r>
                      <a:r>
                        <a:rPr sz="1100" spc="-85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1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cos</a:t>
                      </a: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).</a:t>
                      </a: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DDE3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B0111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2364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"/>
                        </a:spcBef>
                      </a:pPr>
                      <a:endParaRPr sz="13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R="3810" algn="r">
                        <a:lnSpc>
                          <a:spcPct val="100000"/>
                        </a:lnSpc>
                      </a:pPr>
                      <a:r>
                        <a:rPr sz="11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a3</a:t>
                      </a:r>
                      <a:endParaRPr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8F001C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16205" marR="396240">
                        <a:lnSpc>
                          <a:spcPct val="100000"/>
                        </a:lnSpc>
                        <a:spcBef>
                          <a:spcPts val="895"/>
                        </a:spcBef>
                      </a:pPr>
                      <a:r>
                        <a:rPr sz="11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 able </a:t>
                      </a: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 </a:t>
                      </a:r>
                      <a:r>
                        <a:rPr sz="11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solve </a:t>
                      </a: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equations and  change the subject of a</a:t>
                      </a:r>
                      <a:r>
                        <a:rPr sz="1100" spc="-1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formula.</a:t>
                      </a:r>
                    </a:p>
                  </a:txBody>
                  <a:tcPr marL="0" marR="0" marT="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8F001C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"/>
                        </a:spcBef>
                      </a:pPr>
                      <a:endParaRPr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116839" marR="534670">
                        <a:lnSpc>
                          <a:spcPct val="100000"/>
                        </a:lnSpc>
                      </a:pP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 </a:t>
                      </a:r>
                      <a:r>
                        <a:rPr sz="11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simple </a:t>
                      </a: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cases </a:t>
                      </a:r>
                      <a:r>
                        <a:rPr sz="11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using </a:t>
                      </a: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</a:t>
                      </a:r>
                      <a:r>
                        <a:rPr sz="1100" spc="-7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four  operations, </a:t>
                      </a:r>
                      <a:r>
                        <a:rPr sz="11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powers </a:t>
                      </a: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</a:t>
                      </a:r>
                      <a:r>
                        <a:rPr sz="1100" spc="-11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roots.</a:t>
                      </a:r>
                    </a:p>
                    <a:p>
                      <a:pPr marL="116839" marR="100330">
                        <a:lnSpc>
                          <a:spcPct val="100000"/>
                        </a:lnSpc>
                        <a:spcBef>
                          <a:spcPts val="805"/>
                        </a:spcBef>
                      </a:pPr>
                      <a:r>
                        <a:rPr sz="11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Solve </a:t>
                      </a: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more complex equations</a:t>
                      </a:r>
                      <a:r>
                        <a:rPr sz="1100" spc="-9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1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using  trial </a:t>
                      </a: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 </a:t>
                      </a:r>
                      <a:r>
                        <a:rPr sz="11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improvement </a:t>
                      </a: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 a graphical  method.</a:t>
                      </a: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8F001C">
                        <a:alpha val="30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B0111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590800" y="134365"/>
            <a:ext cx="3371849" cy="73866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905" algn="ctr">
              <a:lnSpc>
                <a:spcPct val="100000"/>
              </a:lnSpc>
            </a:pPr>
            <a:r>
              <a:rPr sz="2400" b="1" dirty="0">
                <a:latin typeface="Arial" panose="020B0604020202020204" pitchFamily="34" charset="0"/>
                <a:cs typeface="Arial" panose="020B0604020202020204" pitchFamily="34" charset="0"/>
              </a:rPr>
              <a:t>MODELLING</a:t>
            </a:r>
            <a:endParaRPr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00000"/>
              </a:lnSpc>
            </a:pPr>
            <a:r>
              <a:rPr sz="2400" b="1" spc="-5" dirty="0">
                <a:latin typeface="Arial" panose="020B0604020202020204" pitchFamily="34" charset="0"/>
                <a:cs typeface="Arial" panose="020B0604020202020204" pitchFamily="34" charset="0"/>
              </a:rPr>
              <a:t>Geometry </a:t>
            </a:r>
            <a:r>
              <a:rPr sz="2400" b="1" dirty="0">
                <a:latin typeface="Arial" panose="020B0604020202020204" pitchFamily="34" charset="0"/>
                <a:cs typeface="Arial" panose="020B0604020202020204" pitchFamily="34" charset="0"/>
              </a:rPr>
              <a:t>&amp;</a:t>
            </a:r>
            <a:r>
              <a:rPr sz="2400" b="1" spc="-10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b="1" spc="-5" dirty="0">
                <a:latin typeface="Arial" panose="020B0604020202020204" pitchFamily="34" charset="0"/>
                <a:cs typeface="Arial" panose="020B0604020202020204" pitchFamily="34" charset="0"/>
              </a:rPr>
              <a:t>measures</a:t>
            </a:r>
            <a:endParaRPr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2930021"/>
              </p:ext>
            </p:extLst>
          </p:nvPr>
        </p:nvGraphicFramePr>
        <p:xfrm>
          <a:off x="461962" y="974725"/>
          <a:ext cx="8207437" cy="489273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873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2006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1993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88010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endParaRPr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8F001C"/>
                    </a:solidFill>
                  </a:tcPr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sz="1800" b="1" spc="-10" dirty="0">
                          <a:solidFill>
                            <a:srgbClr val="FFFF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Content</a:t>
                      </a:r>
                      <a:endParaRPr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8F001C"/>
                    </a:solidFill>
                  </a:tcPr>
                </a:tc>
                <a:tc>
                  <a:txBody>
                    <a:bodyPr/>
                    <a:lstStyle/>
                    <a:p>
                      <a:pPr marL="85725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sz="1800" b="1" spc="-10" dirty="0">
                          <a:solidFill>
                            <a:srgbClr val="FFFF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Notes</a:t>
                      </a:r>
                      <a:endParaRPr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8F001C"/>
                    </a:solidFill>
                  </a:tcPr>
                </a:tc>
                <a:tc>
                  <a:txBody>
                    <a:bodyPr/>
                    <a:lstStyle/>
                    <a:p>
                      <a:pPr marL="85725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sz="1800" b="1" spc="-10" dirty="0">
                          <a:solidFill>
                            <a:srgbClr val="FFFF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Resources</a:t>
                      </a:r>
                      <a:endParaRPr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8F001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1691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4"/>
                        </a:spcBef>
                      </a:pPr>
                      <a:endParaRPr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R="3175" algn="r">
                        <a:lnSpc>
                          <a:spcPct val="100000"/>
                        </a:lnSpc>
                      </a:pP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m1</a:t>
                      </a: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8F001C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16205">
                        <a:lnSpc>
                          <a:spcPts val="1195"/>
                        </a:lnSpc>
                      </a:pPr>
                      <a:r>
                        <a:rPr sz="11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 able </a:t>
                      </a: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 recognise and</a:t>
                      </a:r>
                      <a:r>
                        <a:rPr sz="1100" spc="-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use</a:t>
                      </a:r>
                    </a:p>
                    <a:p>
                      <a:pPr marL="116205" marR="20320">
                        <a:lnSpc>
                          <a:spcPct val="100000"/>
                        </a:lnSpc>
                      </a:pPr>
                      <a:r>
                        <a:rPr sz="11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relationships between </a:t>
                      </a: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lengths, areas,  </a:t>
                      </a:r>
                      <a:r>
                        <a:rPr sz="11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weights </a:t>
                      </a: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 </a:t>
                      </a:r>
                      <a:r>
                        <a:rPr sz="11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volumes </a:t>
                      </a: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of </a:t>
                      </a:r>
                      <a:r>
                        <a:rPr sz="11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similar </a:t>
                      </a: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figures  to model </a:t>
                      </a:r>
                      <a:r>
                        <a:rPr sz="11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real-world</a:t>
                      </a:r>
                      <a:r>
                        <a:rPr sz="1100" spc="-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1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situations.</a:t>
                      </a:r>
                      <a:endParaRPr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8F001C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8F001C">
                        <a:alpha val="30000"/>
                      </a:srgbClr>
                    </a:solidFill>
                  </a:tcPr>
                </a:tc>
                <a:tc rowSpan="6">
                  <a:txBody>
                    <a:bodyPr/>
                    <a:lstStyle/>
                    <a:p>
                      <a:pPr marL="85725" marR="1269365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Integral Resources -  </a:t>
                      </a:r>
                      <a:r>
                        <a:rPr sz="11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OCR (MEI) Level </a:t>
                      </a: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r>
                        <a:rPr sz="1100" spc="-6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1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IQR:</a:t>
                      </a:r>
                      <a:endParaRPr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85725" marR="553720">
                        <a:lnSpc>
                          <a:spcPct val="100000"/>
                        </a:lnSpc>
                      </a:pPr>
                      <a:r>
                        <a:rPr sz="1100" u="sng" spc="-5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hlinkClick r:id="rId2"/>
                        </a:rPr>
                        <a:t>Measures </a:t>
                      </a:r>
                      <a:r>
                        <a:rPr sz="1100" u="sng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hlinkClick r:id="rId2"/>
                        </a:rPr>
                        <a:t>and </a:t>
                      </a:r>
                      <a:r>
                        <a:rPr sz="1100" u="sng" spc="-5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hlinkClick r:id="rId2"/>
                        </a:rPr>
                        <a:t>scaling </a:t>
                      </a:r>
                      <a:r>
                        <a:rPr sz="1100" u="sng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hlinkClick r:id="rId2"/>
                        </a:rPr>
                        <a:t>1: 2D and</a:t>
                      </a:r>
                      <a:r>
                        <a:rPr sz="1100" u="sng" spc="-60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hlinkClick r:id="rId2"/>
                        </a:rPr>
                        <a:t> </a:t>
                      </a:r>
                      <a:r>
                        <a:rPr sz="1100" u="sng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hlinkClick r:id="rId2"/>
                        </a:rPr>
                        <a:t>3D  shapes</a:t>
                      </a:r>
                      <a:endParaRPr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85725" marR="677545">
                        <a:lnSpc>
                          <a:spcPct val="100000"/>
                        </a:lnSpc>
                      </a:pPr>
                      <a:r>
                        <a:rPr sz="1100" spc="-1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MEI </a:t>
                      </a: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Free Resources –</a:t>
                      </a:r>
                      <a:r>
                        <a:rPr sz="1100" spc="-4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1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Integrating  Mathematical Problem Solving:  </a:t>
                      </a: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 mathematics of </a:t>
                      </a:r>
                      <a:r>
                        <a:rPr sz="11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chemistry:  </a:t>
                      </a:r>
                      <a:r>
                        <a:rPr sz="1100" u="sng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hlinkClick r:id="rId2"/>
                        </a:rPr>
                        <a:t>Concentrations</a:t>
                      </a:r>
                      <a:endParaRPr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85725" marR="1031240">
                        <a:lnSpc>
                          <a:spcPct val="100000"/>
                        </a:lnSpc>
                      </a:pP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 mathematics of</a:t>
                      </a:r>
                      <a:r>
                        <a:rPr sz="1100" spc="-13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1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biology:  </a:t>
                      </a:r>
                      <a:r>
                        <a:rPr sz="1100" u="sng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hlinkClick r:id="rId2"/>
                        </a:rPr>
                        <a:t>The</a:t>
                      </a:r>
                      <a:r>
                        <a:rPr sz="1100" u="sng" spc="-110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hlinkClick r:id="rId2"/>
                        </a:rPr>
                        <a:t> </a:t>
                      </a:r>
                      <a:r>
                        <a:rPr sz="1100" u="sng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hlinkClick r:id="rId2"/>
                        </a:rPr>
                        <a:t>microscope</a:t>
                      </a:r>
                      <a:endParaRPr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85725" marR="1253490">
                        <a:lnSpc>
                          <a:spcPct val="100000"/>
                        </a:lnSpc>
                      </a:pPr>
                      <a:r>
                        <a:rPr sz="11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External </a:t>
                      </a: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Resources:  </a:t>
                      </a:r>
                      <a:r>
                        <a:rPr sz="1100" u="sng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hlinkClick r:id="rId3"/>
                        </a:rPr>
                        <a:t>Nuffield: </a:t>
                      </a:r>
                      <a:r>
                        <a:rPr sz="1100" u="sng" spc="-5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hlinkClick r:id="rId3"/>
                        </a:rPr>
                        <a:t>Costing </a:t>
                      </a:r>
                      <a:r>
                        <a:rPr sz="1100" u="sng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hlinkClick r:id="rId3"/>
                        </a:rPr>
                        <a:t>the</a:t>
                      </a:r>
                      <a:r>
                        <a:rPr sz="1100" u="sng" spc="-105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hlinkClick r:id="rId3"/>
                        </a:rPr>
                        <a:t> </a:t>
                      </a:r>
                      <a:r>
                        <a:rPr sz="1100" u="sng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hlinkClick r:id="rId3"/>
                        </a:rPr>
                        <a:t>Job  Nuffield: </a:t>
                      </a:r>
                      <a:r>
                        <a:rPr sz="1100" u="sng" spc="-5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hlinkClick r:id="rId3"/>
                        </a:rPr>
                        <a:t>Points </a:t>
                      </a:r>
                      <a:r>
                        <a:rPr sz="1100" u="sng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hlinkClick r:id="rId3"/>
                        </a:rPr>
                        <a:t>of</a:t>
                      </a:r>
                      <a:r>
                        <a:rPr sz="1100" u="sng" spc="-100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hlinkClick r:id="rId3"/>
                        </a:rPr>
                        <a:t> </a:t>
                      </a:r>
                      <a:r>
                        <a:rPr sz="1100" u="sng" spc="-5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hlinkClick r:id="rId3"/>
                        </a:rPr>
                        <a:t>View</a:t>
                      </a:r>
                      <a:endParaRPr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endParaRPr sz="11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85725" marR="600710">
                        <a:lnSpc>
                          <a:spcPct val="100000"/>
                        </a:lnSpc>
                      </a:pPr>
                      <a:r>
                        <a:rPr sz="1100" u="sng" spc="-5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hlinkClick r:id="rId4"/>
                        </a:rPr>
                        <a:t>MAP: Developing </a:t>
                      </a:r>
                      <a:r>
                        <a:rPr sz="1100" u="sng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hlinkClick r:id="rId4"/>
                        </a:rPr>
                        <a:t>a Sense of</a:t>
                      </a:r>
                      <a:r>
                        <a:rPr sz="1100" u="sng" spc="-40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hlinkClick r:id="rId4"/>
                        </a:rPr>
                        <a:t> </a:t>
                      </a:r>
                      <a:r>
                        <a:rPr sz="1100" u="sng" spc="-5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hlinkClick r:id="rId4"/>
                        </a:rPr>
                        <a:t>Scale  </a:t>
                      </a:r>
                      <a:r>
                        <a:rPr sz="1100" u="sng" spc="-5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hlinkClick r:id="rId5"/>
                        </a:rPr>
                        <a:t>MAP: </a:t>
                      </a:r>
                      <a:r>
                        <a:rPr sz="1100" u="sng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hlinkClick r:id="rId5"/>
                        </a:rPr>
                        <a:t>A </a:t>
                      </a:r>
                      <a:r>
                        <a:rPr sz="1100" u="sng" spc="-5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hlinkClick r:id="rId5"/>
                        </a:rPr>
                        <a:t>Golden</a:t>
                      </a:r>
                      <a:r>
                        <a:rPr sz="1100" u="sng" spc="-70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hlinkClick r:id="rId5"/>
                        </a:rPr>
                        <a:t> </a:t>
                      </a:r>
                      <a:r>
                        <a:rPr sz="1100" u="sng" spc="-5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hlinkClick r:id="rId5"/>
                        </a:rPr>
                        <a:t>Crown</a:t>
                      </a:r>
                      <a:endParaRPr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85725">
                        <a:lnSpc>
                          <a:spcPct val="100000"/>
                        </a:lnSpc>
                      </a:pPr>
                      <a:r>
                        <a:rPr sz="1100" u="sng" spc="-5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hlinkClick r:id="rId4"/>
                        </a:rPr>
                        <a:t>MAP: Developing </a:t>
                      </a:r>
                      <a:r>
                        <a:rPr sz="1100" u="sng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hlinkClick r:id="rId4"/>
                        </a:rPr>
                        <a:t>a Sense of</a:t>
                      </a:r>
                      <a:r>
                        <a:rPr sz="1100" u="sng" spc="-45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hlinkClick r:id="rId4"/>
                        </a:rPr>
                        <a:t> </a:t>
                      </a:r>
                      <a:r>
                        <a:rPr sz="1100" u="sng" spc="-5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hlinkClick r:id="rId4"/>
                        </a:rPr>
                        <a:t>Scale</a:t>
                      </a:r>
                      <a:endParaRPr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85725">
                        <a:lnSpc>
                          <a:spcPct val="100000"/>
                        </a:lnSpc>
                      </a:pPr>
                      <a:r>
                        <a:rPr sz="1100" u="sng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hlinkClick r:id="rId6"/>
                        </a:rPr>
                        <a:t>Mathematics Assessment</a:t>
                      </a:r>
                      <a:r>
                        <a:rPr sz="1100" u="sng" spc="-125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hlinkClick r:id="rId6"/>
                        </a:rPr>
                        <a:t> </a:t>
                      </a:r>
                      <a:r>
                        <a:rPr sz="1100" u="sng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hlinkClick r:id="rId6"/>
                        </a:rPr>
                        <a:t>Project</a:t>
                      </a:r>
                      <a:endParaRPr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8F001C">
                        <a:alpha val="3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291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3"/>
                        </a:spcBef>
                      </a:pPr>
                      <a:endParaRPr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R="3175" algn="r">
                        <a:lnSpc>
                          <a:spcPct val="100000"/>
                        </a:lnSpc>
                      </a:pP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m2</a:t>
                      </a: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DDE3"/>
                    </a:solidFill>
                  </a:tcPr>
                </a:tc>
                <a:tc>
                  <a:txBody>
                    <a:bodyPr/>
                    <a:lstStyle/>
                    <a:p>
                      <a:pPr marL="116205" marR="18415">
                        <a:lnSpc>
                          <a:spcPct val="100000"/>
                        </a:lnSpc>
                        <a:spcBef>
                          <a:spcPts val="580"/>
                        </a:spcBef>
                      </a:pPr>
                      <a:r>
                        <a:rPr sz="11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 able </a:t>
                      </a: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 </a:t>
                      </a:r>
                      <a:r>
                        <a:rPr sz="11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work </a:t>
                      </a:r>
                      <a:r>
                        <a:rPr sz="1100" spc="-1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with </a:t>
                      </a:r>
                      <a:r>
                        <a:rPr sz="11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time, </a:t>
                      </a: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length, area  and </a:t>
                      </a:r>
                      <a:r>
                        <a:rPr sz="11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volume </a:t>
                      </a: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 meet </a:t>
                      </a:r>
                      <a:r>
                        <a:rPr sz="11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given</a:t>
                      </a:r>
                      <a:r>
                        <a:rPr sz="1100" spc="-10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regulations.</a:t>
                      </a:r>
                    </a:p>
                  </a:txBody>
                  <a:tcPr marL="0" marR="0" marT="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DDE3"/>
                    </a:solidFill>
                  </a:tcPr>
                </a:tc>
                <a:tc>
                  <a:txBody>
                    <a:bodyPr/>
                    <a:lstStyle/>
                    <a:p>
                      <a:pPr marL="116839">
                        <a:lnSpc>
                          <a:spcPts val="1240"/>
                        </a:lnSpc>
                      </a:pP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e.g. In the </a:t>
                      </a:r>
                      <a:r>
                        <a:rPr sz="11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context </a:t>
                      </a: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of </a:t>
                      </a:r>
                      <a:r>
                        <a:rPr sz="11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meeting</a:t>
                      </a:r>
                      <a:r>
                        <a:rPr sz="1100" spc="-12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1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health</a:t>
                      </a:r>
                      <a:endParaRPr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116839" marR="32384">
                        <a:lnSpc>
                          <a:spcPct val="100000"/>
                        </a:lnSpc>
                      </a:pP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 safety requirements. Regulations  to be met </a:t>
                      </a:r>
                      <a:r>
                        <a:rPr sz="1100" spc="-1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will </a:t>
                      </a: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 </a:t>
                      </a:r>
                      <a:r>
                        <a:rPr sz="11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given </a:t>
                      </a: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</a:t>
                      </a:r>
                      <a:r>
                        <a:rPr sz="1100" spc="-6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1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learners.</a:t>
                      </a:r>
                      <a:endParaRPr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DDE3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3068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3"/>
                        </a:spcBef>
                      </a:pPr>
                      <a:endParaRPr sz="13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R="3175" algn="r">
                        <a:lnSpc>
                          <a:spcPct val="100000"/>
                        </a:lnSpc>
                      </a:pP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m3</a:t>
                      </a: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8F001C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16205" marR="116839">
                        <a:lnSpc>
                          <a:spcPct val="100000"/>
                        </a:lnSpc>
                        <a:spcBef>
                          <a:spcPts val="830"/>
                        </a:spcBef>
                      </a:pPr>
                      <a:r>
                        <a:rPr sz="11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 able </a:t>
                      </a: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 </a:t>
                      </a:r>
                      <a:r>
                        <a:rPr sz="11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work </a:t>
                      </a:r>
                      <a:r>
                        <a:rPr sz="1100" spc="-1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with </a:t>
                      </a: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commonly used  </a:t>
                      </a:r>
                      <a:r>
                        <a:rPr sz="11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units </a:t>
                      </a: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 know that quantities </a:t>
                      </a:r>
                      <a:r>
                        <a:rPr sz="11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being  </a:t>
                      </a: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compared </a:t>
                      </a:r>
                      <a:r>
                        <a:rPr sz="11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should have </a:t>
                      </a: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 same  </a:t>
                      </a:r>
                      <a:r>
                        <a:rPr sz="11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units; this includes </a:t>
                      </a: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compound</a:t>
                      </a:r>
                      <a:r>
                        <a:rPr sz="1100" spc="-2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1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units.</a:t>
                      </a:r>
                      <a:endParaRPr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8F001C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16839">
                        <a:lnSpc>
                          <a:spcPts val="1240"/>
                        </a:lnSpc>
                      </a:pP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e.g. </a:t>
                      </a:r>
                      <a:r>
                        <a:rPr sz="11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Units </a:t>
                      </a: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of </a:t>
                      </a:r>
                      <a:r>
                        <a:rPr sz="11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time,</a:t>
                      </a:r>
                      <a:r>
                        <a:rPr sz="1100" spc="-14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speed.</a:t>
                      </a:r>
                    </a:p>
                    <a:p>
                      <a:pPr marL="116839" marR="363855">
                        <a:lnSpc>
                          <a:spcPct val="100000"/>
                        </a:lnSpc>
                        <a:spcBef>
                          <a:spcPts val="805"/>
                        </a:spcBef>
                      </a:pP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e.g. </a:t>
                      </a:r>
                      <a:r>
                        <a:rPr sz="11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Units </a:t>
                      </a: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of speed are </a:t>
                      </a:r>
                      <a:r>
                        <a:rPr sz="11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units </a:t>
                      </a: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of  distance </a:t>
                      </a:r>
                      <a:r>
                        <a:rPr sz="11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divided </a:t>
                      </a: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by </a:t>
                      </a:r>
                      <a:r>
                        <a:rPr sz="11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units </a:t>
                      </a: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of</a:t>
                      </a:r>
                      <a:r>
                        <a:rPr sz="1100" spc="-7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1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time.</a:t>
                      </a:r>
                      <a:endParaRPr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116839" marR="64769">
                        <a:lnSpc>
                          <a:spcPct val="100000"/>
                        </a:lnSpc>
                        <a:spcBef>
                          <a:spcPts val="790"/>
                        </a:spcBef>
                      </a:pP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e.g. Understanding that the </a:t>
                      </a:r>
                      <a:r>
                        <a:rPr sz="11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units </a:t>
                      </a: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of  quantities arise from the </a:t>
                      </a:r>
                      <a:r>
                        <a:rPr sz="11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way </a:t>
                      </a: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they</a:t>
                      </a:r>
                      <a:r>
                        <a:rPr sz="1100" spc="-16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are  </a:t>
                      </a:r>
                      <a:r>
                        <a:rPr sz="11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calculated. </a:t>
                      </a: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Where appropriate,  </a:t>
                      </a:r>
                      <a:r>
                        <a:rPr sz="11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conversion </a:t>
                      </a: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factors </a:t>
                      </a:r>
                      <a:r>
                        <a:rPr sz="11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between </a:t>
                      </a: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metric  and </a:t>
                      </a:r>
                      <a:r>
                        <a:rPr sz="11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imperial units </a:t>
                      </a:r>
                      <a:r>
                        <a:rPr sz="1100" spc="-1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will </a:t>
                      </a: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</a:t>
                      </a:r>
                      <a:r>
                        <a:rPr sz="1100" spc="-1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1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given.</a:t>
                      </a:r>
                      <a:endParaRPr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8F001C">
                        <a:alpha val="30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304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7"/>
                        </a:spcBef>
                      </a:pPr>
                      <a:endParaRPr sz="105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R="3175" algn="r">
                        <a:lnSpc>
                          <a:spcPct val="100000"/>
                        </a:lnSpc>
                      </a:pP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m4</a:t>
                      </a:r>
                      <a:endParaRPr sz="1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DDE3"/>
                    </a:solidFill>
                  </a:tcPr>
                </a:tc>
                <a:tc>
                  <a:txBody>
                    <a:bodyPr/>
                    <a:lstStyle/>
                    <a:p>
                      <a:pPr marL="116205">
                        <a:lnSpc>
                          <a:spcPts val="1245"/>
                        </a:lnSpc>
                      </a:pPr>
                      <a:r>
                        <a:rPr sz="11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 able </a:t>
                      </a: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 interpret diagrams,</a:t>
                      </a:r>
                      <a:r>
                        <a:rPr sz="1100" spc="-14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maps</a:t>
                      </a:r>
                    </a:p>
                    <a:p>
                      <a:pPr marL="116205" marR="261620">
                        <a:lnSpc>
                          <a:spcPct val="100000"/>
                        </a:lnSpc>
                      </a:pP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 </a:t>
                      </a:r>
                      <a:r>
                        <a:rPr sz="11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scale drawings </a:t>
                      </a: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 be </a:t>
                      </a:r>
                      <a:r>
                        <a:rPr sz="11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able </a:t>
                      </a: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  use them </a:t>
                      </a:r>
                      <a:r>
                        <a:rPr sz="11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 problem</a:t>
                      </a:r>
                      <a:r>
                        <a:rPr sz="1100" spc="-9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1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solving.</a:t>
                      </a:r>
                      <a:endParaRPr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DDE3"/>
                    </a:solidFill>
                  </a:tcPr>
                </a:tc>
                <a:tc>
                  <a:txBody>
                    <a:bodyPr/>
                    <a:lstStyle/>
                    <a:p>
                      <a:endParaRPr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DDE3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29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6"/>
                        </a:spcBef>
                      </a:pPr>
                      <a:endParaRPr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R="3175" algn="r">
                        <a:lnSpc>
                          <a:spcPct val="100000"/>
                        </a:lnSpc>
                      </a:pP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m5</a:t>
                      </a: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8F001C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16205">
                        <a:lnSpc>
                          <a:spcPct val="100000"/>
                        </a:lnSpc>
                        <a:spcBef>
                          <a:spcPts val="585"/>
                        </a:spcBef>
                      </a:pPr>
                      <a:r>
                        <a:rPr sz="11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 able </a:t>
                      </a: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 </a:t>
                      </a:r>
                      <a:r>
                        <a:rPr sz="11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work </a:t>
                      </a:r>
                      <a:r>
                        <a:rPr sz="1100" spc="-1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with</a:t>
                      </a:r>
                      <a:r>
                        <a:rPr sz="1100" spc="2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1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representations</a:t>
                      </a:r>
                      <a:endParaRPr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116205">
                        <a:lnSpc>
                          <a:spcPct val="100000"/>
                        </a:lnSpc>
                      </a:pP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of 3-D objects </a:t>
                      </a:r>
                      <a:r>
                        <a:rPr sz="11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</a:t>
                      </a:r>
                      <a:r>
                        <a:rPr sz="1100" spc="-13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1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2-D.</a:t>
                      </a:r>
                      <a:endParaRPr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8F001C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16839">
                        <a:lnSpc>
                          <a:spcPts val="1245"/>
                        </a:lnSpc>
                      </a:pPr>
                      <a:r>
                        <a:rPr sz="11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Representations include plans</a:t>
                      </a:r>
                      <a:r>
                        <a:rPr sz="1100" spc="1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</a:t>
                      </a:r>
                    </a:p>
                    <a:p>
                      <a:pPr marL="116839" marR="255270">
                        <a:lnSpc>
                          <a:spcPct val="100000"/>
                        </a:lnSpc>
                      </a:pPr>
                      <a:r>
                        <a:rPr sz="11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elevations, </a:t>
                      </a: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sketches and </a:t>
                      </a:r>
                      <a:r>
                        <a:rPr sz="11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isometric  drawings.</a:t>
                      </a:r>
                      <a:endParaRPr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8F001C">
                        <a:alpha val="30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7049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R="3175" algn="r">
                        <a:lnSpc>
                          <a:spcPct val="100000"/>
                        </a:lnSpc>
                        <a:spcBef>
                          <a:spcPts val="640"/>
                        </a:spcBef>
                      </a:pP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m6</a:t>
                      </a:r>
                      <a:endParaRPr sz="1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DDE3"/>
                    </a:solidFill>
                  </a:tcPr>
                </a:tc>
                <a:tc>
                  <a:txBody>
                    <a:bodyPr/>
                    <a:lstStyle/>
                    <a:p>
                      <a:pPr marL="116205">
                        <a:lnSpc>
                          <a:spcPts val="1245"/>
                        </a:lnSpc>
                      </a:pP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Understand the terms</a:t>
                      </a:r>
                      <a:r>
                        <a:rPr sz="1100" spc="-11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1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displacement,</a:t>
                      </a:r>
                      <a:endParaRPr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116205" marR="367030">
                        <a:lnSpc>
                          <a:spcPct val="100000"/>
                        </a:lnSpc>
                      </a:pP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distance, </a:t>
                      </a:r>
                      <a:r>
                        <a:rPr sz="11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velocity, </a:t>
                      </a: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speed and  </a:t>
                      </a:r>
                      <a:r>
                        <a:rPr sz="11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acceleration; </a:t>
                      </a: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perform</a:t>
                      </a:r>
                      <a:r>
                        <a:rPr sz="1100" spc="-8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associated  </a:t>
                      </a:r>
                      <a:r>
                        <a:rPr sz="11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calculations.</a:t>
                      </a:r>
                      <a:endParaRPr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DDE3"/>
                    </a:solidFill>
                  </a:tcPr>
                </a:tc>
                <a:tc>
                  <a:txBody>
                    <a:bodyPr/>
                    <a:lstStyle/>
                    <a:p>
                      <a:pPr marL="116839" marR="254635">
                        <a:lnSpc>
                          <a:spcPct val="100000"/>
                        </a:lnSpc>
                        <a:spcBef>
                          <a:spcPts val="585"/>
                        </a:spcBef>
                      </a:pPr>
                      <a:r>
                        <a:rPr sz="11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Displacement </a:t>
                      </a: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as directed</a:t>
                      </a:r>
                      <a:r>
                        <a:rPr sz="1100" spc="-8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distance  from a starting </a:t>
                      </a:r>
                      <a:r>
                        <a:rPr sz="11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point; velocity </a:t>
                      </a: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as  directed</a:t>
                      </a:r>
                      <a:r>
                        <a:rPr sz="1100" spc="-114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speed.</a:t>
                      </a:r>
                    </a:p>
                  </a:txBody>
                  <a:tcPr marL="0" marR="0" marT="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DDE3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276600" y="134365"/>
            <a:ext cx="2514600" cy="7594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ct val="100000"/>
              </a:lnSpc>
            </a:pPr>
            <a:r>
              <a:rPr sz="2400" b="1" dirty="0">
                <a:latin typeface="Arial" panose="020B0604020202020204" pitchFamily="34" charset="0"/>
                <a:cs typeface="Arial" panose="020B0604020202020204" pitchFamily="34" charset="0"/>
              </a:rPr>
              <a:t>MODEL</a:t>
            </a:r>
            <a:r>
              <a:rPr sz="2400" b="1" spc="5" dirty="0"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sz="2400" b="1" dirty="0">
                <a:latin typeface="Arial" panose="020B0604020202020204" pitchFamily="34" charset="0"/>
                <a:cs typeface="Arial" panose="020B0604020202020204" pitchFamily="34" charset="0"/>
              </a:rPr>
              <a:t>ING</a:t>
            </a:r>
            <a:endParaRPr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35" algn="ctr">
              <a:lnSpc>
                <a:spcPct val="100000"/>
              </a:lnSpc>
            </a:pPr>
            <a:r>
              <a:rPr sz="2400" b="1" dirty="0">
                <a:latin typeface="Arial" panose="020B0604020202020204" pitchFamily="34" charset="0"/>
                <a:cs typeface="Arial" panose="020B0604020202020204" pitchFamily="34" charset="0"/>
              </a:rPr>
              <a:t>Number</a:t>
            </a:r>
            <a:endParaRPr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655752"/>
              </p:ext>
            </p:extLst>
          </p:nvPr>
        </p:nvGraphicFramePr>
        <p:xfrm>
          <a:off x="461962" y="974725"/>
          <a:ext cx="8207437" cy="73672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873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2006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1993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88010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65633">
                <a:tc>
                  <a:txBody>
                    <a:bodyPr/>
                    <a:lstStyle/>
                    <a:p>
                      <a:endParaRPr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8F001C"/>
                    </a:solidFill>
                  </a:tcPr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sz="1800" b="1" spc="-10" dirty="0">
                          <a:solidFill>
                            <a:srgbClr val="FFFF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Content</a:t>
                      </a:r>
                      <a:endParaRPr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8F001C"/>
                    </a:solidFill>
                  </a:tcPr>
                </a:tc>
                <a:tc>
                  <a:txBody>
                    <a:bodyPr/>
                    <a:lstStyle/>
                    <a:p>
                      <a:pPr marL="85725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sz="1800" b="1" spc="-5" dirty="0">
                          <a:solidFill>
                            <a:srgbClr val="FFFF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Notes</a:t>
                      </a:r>
                      <a:endParaRPr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8F001C"/>
                    </a:solidFill>
                  </a:tcPr>
                </a:tc>
                <a:tc>
                  <a:txBody>
                    <a:bodyPr/>
                    <a:lstStyle/>
                    <a:p>
                      <a:pPr marL="85725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sz="1800" b="1" spc="-10" dirty="0">
                          <a:solidFill>
                            <a:srgbClr val="FFFF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Resources</a:t>
                      </a:r>
                      <a:endParaRPr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8F001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966">
                <a:tc>
                  <a:txBody>
                    <a:bodyPr/>
                    <a:lstStyle/>
                    <a:p>
                      <a:pPr marL="107314">
                        <a:lnSpc>
                          <a:spcPct val="100000"/>
                        </a:lnSpc>
                        <a:spcBef>
                          <a:spcPts val="620"/>
                        </a:spcBef>
                      </a:pPr>
                      <a:r>
                        <a:rPr sz="11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n1</a:t>
                      </a:r>
                      <a:endParaRPr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8F001C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16205" marR="247650">
                        <a:lnSpc>
                          <a:spcPts val="1320"/>
                        </a:lnSpc>
                        <a:spcBef>
                          <a:spcPts val="5"/>
                        </a:spcBef>
                      </a:pPr>
                      <a:r>
                        <a:rPr sz="11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 able </a:t>
                      </a: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 use ratio and  </a:t>
                      </a:r>
                      <a:r>
                        <a:rPr sz="11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proportionality in realistic</a:t>
                      </a:r>
                      <a:r>
                        <a:rPr sz="1100" spc="2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1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contexts.</a:t>
                      </a:r>
                      <a:endParaRPr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8F001C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8F001C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8F001C">
                        <a:alpha val="3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124200" y="134365"/>
            <a:ext cx="2971800" cy="7594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635" algn="ctr">
              <a:lnSpc>
                <a:spcPct val="100000"/>
              </a:lnSpc>
            </a:pPr>
            <a:r>
              <a:rPr sz="2400" b="1" spc="-50" dirty="0">
                <a:latin typeface="Arial" panose="020B0604020202020204" pitchFamily="34" charset="0"/>
                <a:cs typeface="Arial" panose="020B0604020202020204" pitchFamily="34" charset="0"/>
              </a:rPr>
              <a:t>STATISTICS</a:t>
            </a:r>
            <a:endParaRPr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00000"/>
              </a:lnSpc>
            </a:pPr>
            <a:r>
              <a:rPr sz="2400" b="1" spc="-5" dirty="0"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sz="2400" b="1" spc="-15" dirty="0">
                <a:latin typeface="Arial" panose="020B0604020202020204" pitchFamily="34" charset="0"/>
                <a:cs typeface="Arial" panose="020B0604020202020204" pitchFamily="34" charset="0"/>
              </a:rPr>
              <a:t>statistics</a:t>
            </a:r>
            <a:r>
              <a:rPr sz="2400" b="1" spc="-3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b="1" spc="-10" dirty="0">
                <a:latin typeface="Arial" panose="020B0604020202020204" pitchFamily="34" charset="0"/>
                <a:cs typeface="Arial" panose="020B0604020202020204" pitchFamily="34" charset="0"/>
              </a:rPr>
              <a:t>cycle</a:t>
            </a:r>
            <a:endParaRPr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5401200"/>
              </p:ext>
            </p:extLst>
          </p:nvPr>
        </p:nvGraphicFramePr>
        <p:xfrm>
          <a:off x="461962" y="1054100"/>
          <a:ext cx="8207438" cy="42799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889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193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1942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8797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83251">
                <a:tc>
                  <a:txBody>
                    <a:bodyPr/>
                    <a:lstStyle/>
                    <a:p>
                      <a:endParaRPr sz="24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8F001C"/>
                    </a:solidFill>
                  </a:tcPr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sz="1800" b="1" spc="-10" dirty="0">
                          <a:solidFill>
                            <a:srgbClr val="FFFF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Content</a:t>
                      </a:r>
                      <a:endParaRPr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8F001C"/>
                    </a:solidFill>
                  </a:tcPr>
                </a:tc>
                <a:tc>
                  <a:txBody>
                    <a:bodyPr/>
                    <a:lstStyle/>
                    <a:p>
                      <a:pPr marL="85725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sz="1800" b="1" spc="-5" dirty="0">
                          <a:solidFill>
                            <a:srgbClr val="FFFF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Notes</a:t>
                      </a:r>
                      <a:endParaRPr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8F001C"/>
                    </a:solidFill>
                  </a:tcPr>
                </a:tc>
                <a:tc>
                  <a:txBody>
                    <a:bodyPr/>
                    <a:lstStyle/>
                    <a:p>
                      <a:pPr marL="85725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sz="1800" b="1" spc="-10" dirty="0">
                          <a:solidFill>
                            <a:srgbClr val="FFFF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Resources</a:t>
                      </a:r>
                      <a:endParaRPr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8F001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0503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1"/>
                        </a:spcBef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  <a:p>
                      <a:pPr algn="r">
                        <a:lnSpc>
                          <a:spcPct val="100000"/>
                        </a:lnSpc>
                      </a:pPr>
                      <a:r>
                        <a:rPr sz="1100" dirty="0">
                          <a:latin typeface="Arial"/>
                          <a:cs typeface="Arial"/>
                        </a:rPr>
                        <a:t>s1</a:t>
                      </a: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8F001C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3"/>
                        </a:spcBef>
                      </a:pPr>
                      <a:endParaRPr sz="1050" dirty="0">
                        <a:latin typeface="Times New Roman"/>
                        <a:cs typeface="Times New Roman"/>
                      </a:endParaRPr>
                    </a:p>
                    <a:p>
                      <a:pPr marL="98425" marR="41910">
                        <a:lnSpc>
                          <a:spcPct val="100000"/>
                        </a:lnSpc>
                      </a:pPr>
                      <a:r>
                        <a:rPr sz="1100" spc="-5" dirty="0">
                          <a:latin typeface="Arial"/>
                          <a:cs typeface="Arial"/>
                        </a:rPr>
                        <a:t>Be able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to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decide what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data need to  be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collected in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order to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answer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a  question requiring statistical</a:t>
                      </a:r>
                      <a:r>
                        <a:rPr sz="1100" spc="-1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evidence.</a:t>
                      </a:r>
                      <a:endParaRPr sz="11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8F001C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sz="11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8F001C">
                        <a:alpha val="30000"/>
                      </a:srgbClr>
                    </a:solidFill>
                  </a:tcPr>
                </a:tc>
                <a:tc rowSpan="4">
                  <a:txBody>
                    <a:bodyPr/>
                    <a:lstStyle/>
                    <a:p>
                      <a:pPr marL="85725" marR="1268730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100" dirty="0">
                          <a:latin typeface="Arial"/>
                          <a:cs typeface="Arial"/>
                        </a:rPr>
                        <a:t>Integral Resources - 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OCR (MEI) Level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3</a:t>
                      </a:r>
                      <a:r>
                        <a:rPr sz="1100" spc="-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IQR:</a:t>
                      </a:r>
                      <a:endParaRPr sz="1100" dirty="0">
                        <a:latin typeface="Arial"/>
                        <a:cs typeface="Arial"/>
                      </a:endParaRPr>
                    </a:p>
                    <a:p>
                      <a:pPr marL="85725" marR="227965">
                        <a:lnSpc>
                          <a:spcPct val="100000"/>
                        </a:lnSpc>
                      </a:pPr>
                      <a:r>
                        <a:rPr sz="1100" u="sng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2"/>
                        </a:rPr>
                        <a:t>Statistics 1: Introduction &amp; </a:t>
                      </a:r>
                      <a:r>
                        <a:rPr sz="1100" u="sng" spc="-5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2"/>
                        </a:rPr>
                        <a:t>collecting</a:t>
                      </a:r>
                      <a:r>
                        <a:rPr sz="1100" u="sng" spc="-110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2"/>
                        </a:rPr>
                        <a:t> </a:t>
                      </a:r>
                      <a:r>
                        <a:rPr sz="1100" u="sng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2"/>
                        </a:rPr>
                        <a:t>data  Statistics 4: </a:t>
                      </a:r>
                      <a:r>
                        <a:rPr sz="1100" u="sng" spc="-5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2"/>
                        </a:rPr>
                        <a:t>Bringing it all</a:t>
                      </a:r>
                      <a:r>
                        <a:rPr sz="1100" u="sng" spc="-55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2"/>
                        </a:rPr>
                        <a:t> </a:t>
                      </a:r>
                      <a:r>
                        <a:rPr sz="1100" u="sng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2"/>
                        </a:rPr>
                        <a:t>together</a:t>
                      </a:r>
                      <a:endParaRPr sz="1100" dirty="0">
                        <a:latin typeface="Arial"/>
                        <a:cs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  <a:p>
                      <a:pPr marL="85725" marR="676910">
                        <a:lnSpc>
                          <a:spcPct val="100000"/>
                        </a:lnSpc>
                        <a:spcBef>
                          <a:spcPts val="894"/>
                        </a:spcBef>
                      </a:pPr>
                      <a:r>
                        <a:rPr sz="1100" spc="-10" dirty="0">
                          <a:latin typeface="Arial"/>
                          <a:cs typeface="Arial"/>
                        </a:rPr>
                        <a:t>MEI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Free Resources –</a:t>
                      </a:r>
                      <a:r>
                        <a:rPr sz="1100" spc="-4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Integrating  Mathematical Problem</a:t>
                      </a:r>
                      <a:r>
                        <a:rPr sz="1100" spc="-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Solving:</a:t>
                      </a:r>
                      <a:endParaRPr sz="1100" dirty="0">
                        <a:latin typeface="Arial"/>
                        <a:cs typeface="Arial"/>
                      </a:endParaRPr>
                    </a:p>
                    <a:p>
                      <a:pPr marL="85725" marR="157480">
                        <a:lnSpc>
                          <a:spcPct val="100000"/>
                        </a:lnSpc>
                      </a:pPr>
                      <a:r>
                        <a:rPr sz="1100" dirty="0">
                          <a:latin typeface="Arial"/>
                          <a:cs typeface="Arial"/>
                        </a:rPr>
                        <a:t>The mathematics of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business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and</a:t>
                      </a:r>
                      <a:r>
                        <a:rPr sz="1100" spc="-1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finance:  </a:t>
                      </a:r>
                      <a:r>
                        <a:rPr sz="1100" u="sng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3"/>
                        </a:rPr>
                        <a:t>Statistical</a:t>
                      </a:r>
                      <a:r>
                        <a:rPr sz="1100" u="sng" spc="-85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3"/>
                        </a:rPr>
                        <a:t> </a:t>
                      </a:r>
                      <a:r>
                        <a:rPr sz="1100" u="sng" spc="-5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3"/>
                        </a:rPr>
                        <a:t>modelling</a:t>
                      </a:r>
                      <a:endParaRPr sz="1100" dirty="0">
                        <a:latin typeface="Arial"/>
                        <a:cs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  <a:p>
                      <a:pPr marL="85725" marR="403860">
                        <a:lnSpc>
                          <a:spcPct val="100000"/>
                        </a:lnSpc>
                      </a:pPr>
                      <a:r>
                        <a:rPr sz="1100" spc="-5" dirty="0">
                          <a:latin typeface="Arial"/>
                          <a:cs typeface="Arial"/>
                        </a:rPr>
                        <a:t>External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Resources:  </a:t>
                      </a:r>
                      <a:r>
                        <a:rPr sz="1100" u="sng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4"/>
                        </a:rPr>
                        <a:t>200 countries, 200 </a:t>
                      </a:r>
                      <a:r>
                        <a:rPr sz="1100" u="sng" spc="-5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4"/>
                        </a:rPr>
                        <a:t>years, </a:t>
                      </a:r>
                      <a:r>
                        <a:rPr sz="1100" u="sng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4"/>
                        </a:rPr>
                        <a:t>4</a:t>
                      </a:r>
                      <a:r>
                        <a:rPr sz="1100" u="sng" spc="-105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4"/>
                        </a:rPr>
                        <a:t> </a:t>
                      </a:r>
                      <a:r>
                        <a:rPr sz="1100" u="sng" spc="-5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4"/>
                        </a:rPr>
                        <a:t>minutes</a:t>
                      </a:r>
                      <a:endParaRPr sz="1100" dirty="0">
                        <a:latin typeface="Arial"/>
                        <a:cs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  <a:p>
                      <a:pPr marL="85725">
                        <a:lnSpc>
                          <a:spcPct val="100000"/>
                        </a:lnSpc>
                      </a:pPr>
                      <a:r>
                        <a:rPr sz="1100" u="sng" spc="-5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5"/>
                        </a:rPr>
                        <a:t>KS4 </a:t>
                      </a:r>
                      <a:r>
                        <a:rPr sz="1100" u="sng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5"/>
                        </a:rPr>
                        <a:t>statistics statements: true or</a:t>
                      </a:r>
                      <a:r>
                        <a:rPr sz="1100" u="sng" spc="-175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5"/>
                        </a:rPr>
                        <a:t> </a:t>
                      </a:r>
                      <a:r>
                        <a:rPr sz="1100" u="sng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5"/>
                        </a:rPr>
                        <a:t>false</a:t>
                      </a:r>
                      <a:endParaRPr sz="1100" dirty="0">
                        <a:latin typeface="Arial"/>
                        <a:cs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  <a:p>
                      <a:pPr marL="85725" marR="398780">
                        <a:lnSpc>
                          <a:spcPct val="100000"/>
                        </a:lnSpc>
                      </a:pPr>
                      <a:r>
                        <a:rPr sz="1100" u="sng" spc="-5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6"/>
                        </a:rPr>
                        <a:t>Relevant </a:t>
                      </a:r>
                      <a:r>
                        <a:rPr sz="1100" u="sng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6"/>
                        </a:rPr>
                        <a:t>and engaging stats:</a:t>
                      </a:r>
                      <a:r>
                        <a:rPr sz="1100" u="sng" spc="-114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6"/>
                        </a:rPr>
                        <a:t> </a:t>
                      </a:r>
                      <a:r>
                        <a:rPr sz="1100" u="sng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6"/>
                        </a:rPr>
                        <a:t>teaching  through statistical</a:t>
                      </a:r>
                      <a:r>
                        <a:rPr sz="1100" u="sng" spc="-75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6"/>
                        </a:rPr>
                        <a:t> </a:t>
                      </a:r>
                      <a:r>
                        <a:rPr sz="1100" u="sng" spc="-5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6"/>
                        </a:rPr>
                        <a:t>investigations</a:t>
                      </a:r>
                      <a:endParaRPr sz="1100" dirty="0">
                        <a:latin typeface="Arial"/>
                        <a:cs typeface="Arial"/>
                      </a:endParaRPr>
                    </a:p>
                    <a:p>
                      <a:pPr marL="85725" marR="1087120">
                        <a:lnSpc>
                          <a:spcPts val="2640"/>
                        </a:lnSpc>
                        <a:spcBef>
                          <a:spcPts val="305"/>
                        </a:spcBef>
                      </a:pPr>
                      <a:r>
                        <a:rPr sz="1100" u="sng" dirty="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Getting To School  </a:t>
                      </a:r>
                      <a:endParaRPr lang="en-GB" sz="1100" u="sng" dirty="0">
                        <a:solidFill>
                          <a:srgbClr val="0000FF"/>
                        </a:solidFill>
                        <a:latin typeface="Arial"/>
                        <a:cs typeface="Arial"/>
                      </a:endParaRPr>
                    </a:p>
                    <a:p>
                      <a:pPr marL="85725" marR="1087120">
                        <a:lnSpc>
                          <a:spcPts val="2640"/>
                        </a:lnSpc>
                        <a:spcBef>
                          <a:spcPts val="305"/>
                        </a:spcBef>
                      </a:pPr>
                      <a:r>
                        <a:rPr sz="1100" u="sng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7"/>
                        </a:rPr>
                        <a:t>Sample</a:t>
                      </a:r>
                      <a:r>
                        <a:rPr lang="en-GB" sz="1100" u="sng" baseline="0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7"/>
                        </a:rPr>
                        <a:t> </a:t>
                      </a:r>
                      <a:r>
                        <a:rPr sz="1100" u="sng" spc="-5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7"/>
                        </a:rPr>
                        <a:t>Handling Data</a:t>
                      </a:r>
                      <a:r>
                        <a:rPr sz="1100" u="sng" spc="-45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7"/>
                        </a:rPr>
                        <a:t> </a:t>
                      </a:r>
                      <a:r>
                        <a:rPr sz="1100" u="sng" spc="-5" dirty="0">
                          <a:solidFill>
                            <a:srgbClr val="0000FF"/>
                          </a:solidFill>
                          <a:latin typeface="Arial"/>
                          <a:cs typeface="Arial"/>
                          <a:hlinkClick r:id="rId7"/>
                        </a:rPr>
                        <a:t>Unit</a:t>
                      </a:r>
                      <a:endParaRPr sz="11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8F001C">
                        <a:alpha val="3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3112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algn="r">
                        <a:lnSpc>
                          <a:spcPct val="100000"/>
                        </a:lnSpc>
                        <a:spcBef>
                          <a:spcPts val="980"/>
                        </a:spcBef>
                      </a:pPr>
                      <a:r>
                        <a:rPr sz="1100" dirty="0">
                          <a:latin typeface="Arial"/>
                          <a:cs typeface="Arial"/>
                        </a:rPr>
                        <a:t>s2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DDE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6"/>
                        </a:spcBef>
                      </a:pPr>
                      <a:endParaRPr sz="1300" dirty="0">
                        <a:latin typeface="Times New Roman"/>
                        <a:cs typeface="Times New Roman"/>
                      </a:endParaRPr>
                    </a:p>
                    <a:p>
                      <a:pPr marL="98425" marR="15240">
                        <a:lnSpc>
                          <a:spcPct val="100000"/>
                        </a:lnSpc>
                      </a:pPr>
                      <a:r>
                        <a:rPr sz="1100" spc="-5" dirty="0">
                          <a:latin typeface="Arial"/>
                          <a:cs typeface="Arial"/>
                        </a:rPr>
                        <a:t>Be able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to use a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suitable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method for 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collecting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data, taking ethical  considerations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into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account, and</a:t>
                      </a:r>
                      <a:r>
                        <a:rPr sz="1100" spc="-114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judge 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whether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data are of sufficient</a:t>
                      </a:r>
                      <a:r>
                        <a:rPr sz="1100" spc="-14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quality.</a:t>
                      </a:r>
                      <a:endParaRPr sz="11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DDE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  <a:p>
                      <a:pPr marL="99060" marR="325120">
                        <a:lnSpc>
                          <a:spcPct val="100000"/>
                        </a:lnSpc>
                        <a:spcBef>
                          <a:spcPts val="925"/>
                        </a:spcBef>
                      </a:pPr>
                      <a:r>
                        <a:rPr sz="1100" spc="5" dirty="0">
                          <a:latin typeface="Arial"/>
                          <a:cs typeface="Arial"/>
                        </a:rPr>
                        <a:t>The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data may be primary or 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secondary,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and may be read off</a:t>
                      </a:r>
                      <a:r>
                        <a:rPr sz="1100" spc="-1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a  graph or</a:t>
                      </a:r>
                      <a:r>
                        <a:rPr sz="1100" spc="-1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diagram.</a:t>
                      </a: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DDE3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B0111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6843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r">
                        <a:lnSpc>
                          <a:spcPct val="100000"/>
                        </a:lnSpc>
                      </a:pPr>
                      <a:r>
                        <a:rPr sz="1100">
                          <a:latin typeface="Arial"/>
                          <a:cs typeface="Arial"/>
                        </a:rPr>
                        <a:t>s3</a:t>
                      </a:r>
                      <a:endParaRPr sz="11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8F001C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98425" marR="104139">
                        <a:lnSpc>
                          <a:spcPct val="100000"/>
                        </a:lnSpc>
                      </a:pPr>
                      <a:r>
                        <a:rPr sz="1100" spc="-5">
                          <a:latin typeface="Arial"/>
                          <a:cs typeface="Arial"/>
                        </a:rPr>
                        <a:t>Be able </a:t>
                      </a:r>
                      <a:r>
                        <a:rPr sz="1100">
                          <a:latin typeface="Arial"/>
                          <a:cs typeface="Arial"/>
                        </a:rPr>
                        <a:t>to process and present the  data and so </a:t>
                      </a:r>
                      <a:r>
                        <a:rPr sz="1100" spc="-5">
                          <a:latin typeface="Arial"/>
                          <a:cs typeface="Arial"/>
                        </a:rPr>
                        <a:t>provide </a:t>
                      </a:r>
                      <a:r>
                        <a:rPr sz="1100">
                          <a:latin typeface="Arial"/>
                          <a:cs typeface="Arial"/>
                        </a:rPr>
                        <a:t>an </a:t>
                      </a:r>
                      <a:r>
                        <a:rPr sz="1100" spc="-5">
                          <a:latin typeface="Arial"/>
                          <a:cs typeface="Arial"/>
                        </a:rPr>
                        <a:t>answer </a:t>
                      </a:r>
                      <a:r>
                        <a:rPr sz="1100">
                          <a:latin typeface="Arial"/>
                          <a:cs typeface="Arial"/>
                        </a:rPr>
                        <a:t>to</a:t>
                      </a:r>
                      <a:r>
                        <a:rPr sz="1100" spc="-95">
                          <a:latin typeface="Arial"/>
                          <a:cs typeface="Arial"/>
                        </a:rPr>
                        <a:t> </a:t>
                      </a:r>
                      <a:r>
                        <a:rPr sz="1100">
                          <a:latin typeface="Arial"/>
                          <a:cs typeface="Arial"/>
                        </a:rPr>
                        <a:t>the  original</a:t>
                      </a:r>
                      <a:r>
                        <a:rPr sz="1100" spc="-100">
                          <a:latin typeface="Arial"/>
                          <a:cs typeface="Arial"/>
                        </a:rPr>
                        <a:t> </a:t>
                      </a:r>
                      <a:r>
                        <a:rPr sz="1100">
                          <a:latin typeface="Arial"/>
                          <a:cs typeface="Arial"/>
                        </a:rPr>
                        <a:t>question.</a:t>
                      </a:r>
                      <a:endParaRPr sz="11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8F001C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sz="11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8F001C">
                        <a:alpha val="30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B0111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9206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"/>
                        </a:spcBef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  <a:p>
                      <a:pPr algn="r">
                        <a:lnSpc>
                          <a:spcPct val="100000"/>
                        </a:lnSpc>
                      </a:pPr>
                      <a:r>
                        <a:rPr sz="1100" dirty="0">
                          <a:latin typeface="Arial"/>
                          <a:cs typeface="Arial"/>
                        </a:rPr>
                        <a:t>s4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DDE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450">
                        <a:latin typeface="Times New Roman"/>
                        <a:cs typeface="Times New Roman"/>
                      </a:endParaRPr>
                    </a:p>
                    <a:p>
                      <a:pPr marL="98425" marR="114300">
                        <a:lnSpc>
                          <a:spcPct val="100000"/>
                        </a:lnSpc>
                      </a:pPr>
                      <a:r>
                        <a:rPr sz="1100" spc="-5" dirty="0">
                          <a:latin typeface="Arial"/>
                          <a:cs typeface="Arial"/>
                        </a:rPr>
                        <a:t>Be able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to interpret the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answer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to</a:t>
                      </a:r>
                      <a:r>
                        <a:rPr sz="1100" spc="-1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the  question and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decide whether it is  realistic.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DDE3"/>
                    </a:solidFill>
                  </a:tcPr>
                </a:tc>
                <a:tc>
                  <a:txBody>
                    <a:bodyPr/>
                    <a:lstStyle/>
                    <a:p>
                      <a:endParaRPr sz="11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DDE3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B0111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280</TotalTime>
  <Words>6011</Words>
  <Application>Microsoft Office PowerPoint</Application>
  <PresentationFormat>On-screen Show (4:3)</PresentationFormat>
  <Paragraphs>1277</Paragraphs>
  <Slides>38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43" baseType="lpstr">
      <vt:lpstr>Arial</vt:lpstr>
      <vt:lpstr>Calibri</vt:lpstr>
      <vt:lpstr>Symbol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PROCESS AND PRESENTATION Bivariate data; Spearman’s rank correlation; Product moment correlation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OCR Level 3 in Core Maths B (MEI) H869 - Quantitative Problem Solving - Resources</dc:title>
  <dc:creator>OCR</dc:creator>
  <cp:keywords>Quantitative Problem Solving; MEI; Level 3; Core; Maths;</cp:keywords>
  <cp:lastModifiedBy>Rachel Davis</cp:lastModifiedBy>
  <cp:revision>38</cp:revision>
  <dcterms:created xsi:type="dcterms:W3CDTF">2019-06-18T11:19:12Z</dcterms:created>
  <dcterms:modified xsi:type="dcterms:W3CDTF">2020-05-20T08:44:12Z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2015-09-18T00:00:00Z</vt:filetime>
  </property>
  <property fmtid="{D5CDD505-2E9C-101B-9397-08002B2CF9AE}" pid="3" name="Creator">
    <vt:lpwstr>Microsoft® PowerPoint® 2010</vt:lpwstr>
  </property>
  <property fmtid="{D5CDD505-2E9C-101B-9397-08002B2CF9AE}" pid="4" name="LastSaved">
    <vt:filetime>2019-06-18T00:00:00Z</vt:filetime>
  </property>
</Properties>
</file>