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4" r:id="rId6"/>
    <p:sldId id="275" r:id="rId7"/>
    <p:sldId id="276" r:id="rId8"/>
    <p:sldId id="263" r:id="rId9"/>
    <p:sldId id="264" r:id="rId10"/>
    <p:sldId id="265" r:id="rId11"/>
    <p:sldId id="266" r:id="rId12"/>
    <p:sldId id="277" r:id="rId13"/>
    <p:sldId id="282" r:id="rId14"/>
    <p:sldId id="278" r:id="rId15"/>
    <p:sldId id="283" r:id="rId16"/>
    <p:sldId id="279" r:id="rId17"/>
    <p:sldId id="280" r:id="rId18"/>
    <p:sldId id="28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arren Macey" initials="D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742" autoAdjust="0"/>
  </p:normalViewPr>
  <p:slideViewPr>
    <p:cSldViewPr snapToGrid="0" showGuides="1">
      <p:cViewPr>
        <p:scale>
          <a:sx n="107" d="100"/>
          <a:sy n="107" d="100"/>
        </p:scale>
        <p:origin x="-1192" y="-784"/>
      </p:cViewPr>
      <p:guideLst>
        <p:guide orient="horz" pos="1696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CE958-62B6-4E55-8AF4-8735C7E3F95E}" type="datetimeFigureOut">
              <a:rPr lang="en-GB" smtClean="0"/>
              <a:pPr/>
              <a:t>4/10/15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1A20-B00C-4C55-96A0-E8EC64D4F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1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02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1) 34580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2) 3213 3) 22698 4) 28660 5) 1665 6) 5562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6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365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662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18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1) 3471 2) 38.43 3) 105.3 4) 6.6 5) 15.96 6) 5.768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15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ABEB57-AD60-4539-B31A-974B5D1E3C54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8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E55438-3951-49AA-B8AE-699C94227B2D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72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F751D-1DFC-4AA1-8A3F-D447E3214A30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66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8FD835-55FA-4A1E-BE74-4F43F5D07DA9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4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CSE_PPT_ski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287588" y="2255838"/>
            <a:ext cx="6199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67DE1-8ECE-4FBF-92BD-730EE738475F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0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F079E0-8207-4398-92C3-05184FAFBD7C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31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066B2-6D65-465E-B093-896376937562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9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220928-2CED-4749-B70C-6F6548D6D2F3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80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22E5D-FB17-41C1-8CB0-79E84885EE76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62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2F79A-817B-4DA1-8642-08FA2201B2B7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33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27BACA-7BCE-4916-BF2F-8EE8EDECD525}" type="datetime1">
              <a:rPr lang="en-GB" smtClean="0"/>
              <a:pPr/>
              <a:t>4/10/15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BC371-638F-4BAC-B8A5-577985E273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78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 descr="GCSE_PPT_foot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96013"/>
            <a:ext cx="9144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29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1947332" y="3200753"/>
            <a:ext cx="6985001" cy="1752600"/>
          </a:xfrm>
        </p:spPr>
        <p:txBody>
          <a:bodyPr/>
          <a:lstStyle/>
          <a:p>
            <a:pPr marR="0" algn="ctr" eaLnBrk="1" hangingPunct="1">
              <a:buNone/>
            </a:pP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Lattice Method</a:t>
            </a:r>
          </a:p>
          <a:p>
            <a:pPr marR="0" algn="ctr" eaLnBrk="1" hangingPunct="1">
              <a:buNone/>
            </a:pP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multiplication of decimals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7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 </a:t>
            </a: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answer)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237 × 14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3319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2    </a:t>
            </a:r>
            <a:r>
              <a:rPr lang="en-GB" altLang="en-US" sz="240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3     </a:t>
            </a:r>
            <a:r>
              <a:rPr lang="en-GB" altLang="en-US" sz="2400" dirty="0" smtClean="0">
                <a:solidFill>
                  <a:srgbClr val="000000"/>
                </a:solidFill>
                <a:latin typeface="Arial"/>
              </a:rPr>
              <a:t> 7</a:t>
            </a:r>
            <a:endParaRPr lang="en-GB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58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2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3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7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8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2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8      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0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3  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716463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3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00475" y="4246563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00725" y="5567363"/>
            <a:ext cx="214471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237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14 = 3318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544888" y="40259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1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48575" y="550427"/>
            <a:ext cx="8637973" cy="2725444"/>
          </a:xfrm>
          <a:extLst/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/>
              <a:t/>
            </a:r>
            <a:br>
              <a:rPr lang="en-GB" sz="1400" dirty="0"/>
            </a:br>
            <a:endParaRPr lang="en-GB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52413" y="1298575"/>
            <a:ext cx="86391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532 × 65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63 × 51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234 × 97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7165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 4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	37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 45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103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 54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1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3.5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31            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step is identical to whole numbers.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step – draw a line through the decimal point.</a:t>
            </a:r>
          </a:p>
        </p:txBody>
      </p:sp>
      <p:sp>
        <p:nvSpPr>
          <p:cNvPr id="6" name="Freeform 5"/>
          <p:cNvSpPr/>
          <p:nvPr/>
        </p:nvSpPr>
        <p:spPr>
          <a:xfrm>
            <a:off x="1653672" y="3429000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5400000" flipH="1">
            <a:off x="1697228" y="3425045"/>
            <a:ext cx="1447801" cy="1438183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  <a:gd name="connsiteX0" fmla="*/ 0 w 1438182"/>
              <a:gd name="connsiteY0" fmla="*/ 707185 h 1426276"/>
              <a:gd name="connsiteX1" fmla="*/ 0 w 1438182"/>
              <a:gd name="connsiteY1" fmla="*/ 1426276 h 1426276"/>
              <a:gd name="connsiteX2" fmla="*/ 1438182 w 1438182"/>
              <a:gd name="connsiteY2" fmla="*/ 5849 h 1426276"/>
              <a:gd name="connsiteX3" fmla="*/ 719045 w 1438182"/>
              <a:gd name="connsiteY3" fmla="*/ 0 h 1426276"/>
              <a:gd name="connsiteX4" fmla="*/ 0 w 1438182"/>
              <a:gd name="connsiteY4" fmla="*/ 707185 h 1426276"/>
              <a:gd name="connsiteX0" fmla="*/ 9525 w 1447707"/>
              <a:gd name="connsiteY0" fmla="*/ 707185 h 1438090"/>
              <a:gd name="connsiteX1" fmla="*/ 0 w 1447707"/>
              <a:gd name="connsiteY1" fmla="*/ 1438090 h 1438090"/>
              <a:gd name="connsiteX2" fmla="*/ 1447707 w 1447707"/>
              <a:gd name="connsiteY2" fmla="*/ 5849 h 1438090"/>
              <a:gd name="connsiteX3" fmla="*/ 728570 w 1447707"/>
              <a:gd name="connsiteY3" fmla="*/ 0 h 1438090"/>
              <a:gd name="connsiteX4" fmla="*/ 9525 w 1447707"/>
              <a:gd name="connsiteY4" fmla="*/ 707185 h 1438090"/>
              <a:gd name="connsiteX0" fmla="*/ 0 w 1457231"/>
              <a:gd name="connsiteY0" fmla="*/ 714282 h 1438090"/>
              <a:gd name="connsiteX1" fmla="*/ 9524 w 1457231"/>
              <a:gd name="connsiteY1" fmla="*/ 1438090 h 1438090"/>
              <a:gd name="connsiteX2" fmla="*/ 1457231 w 1457231"/>
              <a:gd name="connsiteY2" fmla="*/ 5849 h 1438090"/>
              <a:gd name="connsiteX3" fmla="*/ 738094 w 1457231"/>
              <a:gd name="connsiteY3" fmla="*/ 0 h 1438090"/>
              <a:gd name="connsiteX4" fmla="*/ 0 w 1457231"/>
              <a:gd name="connsiteY4" fmla="*/ 714282 h 1438090"/>
              <a:gd name="connsiteX0" fmla="*/ 2379 w 1447707"/>
              <a:gd name="connsiteY0" fmla="*/ 714235 h 1438090"/>
              <a:gd name="connsiteX1" fmla="*/ 0 w 1447707"/>
              <a:gd name="connsiteY1" fmla="*/ 1438090 h 1438090"/>
              <a:gd name="connsiteX2" fmla="*/ 1447707 w 1447707"/>
              <a:gd name="connsiteY2" fmla="*/ 5849 h 1438090"/>
              <a:gd name="connsiteX3" fmla="*/ 728570 w 1447707"/>
              <a:gd name="connsiteY3" fmla="*/ 0 h 1438090"/>
              <a:gd name="connsiteX4" fmla="*/ 2379 w 1447707"/>
              <a:gd name="connsiteY4" fmla="*/ 714235 h 14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707" h="1438090">
                <a:moveTo>
                  <a:pt x="2379" y="714235"/>
                </a:moveTo>
                <a:lnTo>
                  <a:pt x="0" y="1438090"/>
                </a:lnTo>
                <a:lnTo>
                  <a:pt x="1447707" y="5849"/>
                </a:lnTo>
                <a:lnTo>
                  <a:pt x="728570" y="0"/>
                </a:lnTo>
                <a:lnTo>
                  <a:pt x="2379" y="71423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443695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5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01153" y="3429000"/>
            <a:ext cx="1439863" cy="1441450"/>
            <a:chOff x="6894590" y="3429000"/>
            <a:chExt cx="1439863" cy="144145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894590" y="3429000"/>
              <a:ext cx="1439863" cy="1441450"/>
              <a:chOff x="1692275" y="3284538"/>
              <a:chExt cx="1439863" cy="1441450"/>
            </a:xfrm>
          </p:grpSpPr>
          <p:sp>
            <p:nvSpPr>
              <p:cNvPr id="16413" name="Rectangle 7"/>
              <p:cNvSpPr>
                <a:spLocks noChangeArrowheads="1"/>
              </p:cNvSpPr>
              <p:nvPr/>
            </p:nvSpPr>
            <p:spPr bwMode="auto">
              <a:xfrm>
                <a:off x="1692275" y="3284538"/>
                <a:ext cx="719138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4" name="Rectangle 8"/>
              <p:cNvSpPr>
                <a:spLocks noChangeArrowheads="1"/>
              </p:cNvSpPr>
              <p:nvPr/>
            </p:nvSpPr>
            <p:spPr bwMode="auto">
              <a:xfrm>
                <a:off x="1692275" y="4005263"/>
                <a:ext cx="719138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5" name="Rectangle 9"/>
              <p:cNvSpPr>
                <a:spLocks noChangeArrowheads="1"/>
              </p:cNvSpPr>
              <p:nvPr/>
            </p:nvSpPr>
            <p:spPr bwMode="auto">
              <a:xfrm>
                <a:off x="2411413" y="3284538"/>
                <a:ext cx="719137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6" name="Rectangle 12"/>
              <p:cNvSpPr>
                <a:spLocks noChangeArrowheads="1"/>
              </p:cNvSpPr>
              <p:nvPr/>
            </p:nvSpPr>
            <p:spPr bwMode="auto">
              <a:xfrm>
                <a:off x="2411413" y="4005263"/>
                <a:ext cx="719137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7" name="Line 15"/>
              <p:cNvSpPr>
                <a:spLocks noChangeShapeType="1"/>
              </p:cNvSpPr>
              <p:nvPr/>
            </p:nvSpPr>
            <p:spPr bwMode="auto">
              <a:xfrm flipV="1">
                <a:off x="2411413" y="3284538"/>
                <a:ext cx="720725" cy="720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8" name="Line 16"/>
              <p:cNvSpPr>
                <a:spLocks noChangeShapeType="1"/>
              </p:cNvSpPr>
              <p:nvPr/>
            </p:nvSpPr>
            <p:spPr bwMode="auto">
              <a:xfrm flipV="1">
                <a:off x="1692275" y="4005263"/>
                <a:ext cx="719138" cy="720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9" name="Line 17"/>
              <p:cNvSpPr>
                <a:spLocks noChangeShapeType="1"/>
              </p:cNvSpPr>
              <p:nvPr/>
            </p:nvSpPr>
            <p:spPr bwMode="auto">
              <a:xfrm flipV="1">
                <a:off x="2411413" y="4005263"/>
                <a:ext cx="720725" cy="720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411" name="Line 14"/>
            <p:cNvSpPr>
              <a:spLocks noChangeShapeType="1"/>
            </p:cNvSpPr>
            <p:nvPr/>
          </p:nvSpPr>
          <p:spPr bwMode="auto">
            <a:xfrm flipV="1">
              <a:off x="6899732" y="3429000"/>
              <a:ext cx="718767" cy="720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Decimal Multiplication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(one decimal number)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876090" y="3008012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GB" altLang="en-US" dirty="0">
                <a:solidFill>
                  <a:srgbClr val="000000"/>
                </a:solidFill>
                <a:latin typeface="Arial"/>
              </a:rPr>
              <a:t>5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 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624316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3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272016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1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624316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00000"/>
                </a:solidFill>
                <a:latin typeface="Arial"/>
              </a:rPr>
              <a:t>1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272016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0</a:t>
            </a: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919716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8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572000" y="5558954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3.5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31 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108.5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45322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9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416442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3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4146957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5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619246" y="4914513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5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42597" y="3559746"/>
            <a:ext cx="1428750" cy="1428750"/>
          </a:xfrm>
          <a:custGeom>
            <a:avLst/>
            <a:gdLst>
              <a:gd name="connsiteX0" fmla="*/ 0 w 1429305"/>
              <a:gd name="connsiteY0" fmla="*/ 719091 h 1429305"/>
              <a:gd name="connsiteX1" fmla="*/ 719091 w 1429305"/>
              <a:gd name="connsiteY1" fmla="*/ 0 h 1429305"/>
              <a:gd name="connsiteX2" fmla="*/ 1429305 w 1429305"/>
              <a:gd name="connsiteY2" fmla="*/ 0 h 1429305"/>
              <a:gd name="connsiteX3" fmla="*/ 17755 w 1429305"/>
              <a:gd name="connsiteY3" fmla="*/ 1429305 h 1429305"/>
              <a:gd name="connsiteX4" fmla="*/ 0 w 1429305"/>
              <a:gd name="connsiteY4" fmla="*/ 719091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29305">
                <a:moveTo>
                  <a:pt x="0" y="719091"/>
                </a:moveTo>
                <a:lnTo>
                  <a:pt x="719091" y="0"/>
                </a:lnTo>
                <a:lnTo>
                  <a:pt x="1429305" y="0"/>
                </a:lnTo>
                <a:lnTo>
                  <a:pt x="17755" y="1429305"/>
                </a:lnTo>
                <a:lnTo>
                  <a:pt x="0" y="71909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3117241"/>
            <a:ext cx="300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ym typeface="Wingdings" pitchFamily="2" charset="2"/>
              </a:rPr>
              <a:t></a:t>
            </a:r>
            <a:endParaRPr lang="en-GB" altLang="en-US" sz="12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32724" y="364552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17763" y="3425809"/>
            <a:ext cx="0" cy="14398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71713" y="4999091"/>
            <a:ext cx="30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ym typeface="Wingdings" pitchFamily="2" charset="2"/>
              </a:rPr>
              <a:t></a:t>
            </a:r>
            <a:endParaRPr lang="en-GB" altLang="en-US" sz="1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0198" y="5295421"/>
            <a:ext cx="29738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latin typeface="Arial"/>
              </a:rPr>
              <a:t>Decimal point goes </a:t>
            </a:r>
          </a:p>
          <a:p>
            <a:pPr eaLnBrk="1" hangingPunct="1"/>
            <a:r>
              <a:rPr lang="en-GB" altLang="en-US" dirty="0">
                <a:latin typeface="Arial"/>
              </a:rPr>
              <a:t>at the end of the line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2000" y="3429000"/>
            <a:ext cx="313597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latin typeface="Arial"/>
              </a:rPr>
              <a:t>**Put the decimal </a:t>
            </a:r>
          </a:p>
          <a:p>
            <a:pPr eaLnBrk="1" hangingPunct="1"/>
            <a:r>
              <a:rPr lang="en-GB" altLang="en-US" dirty="0">
                <a:latin typeface="Arial"/>
              </a:rPr>
              <a:t>   </a:t>
            </a:r>
            <a:r>
              <a:rPr lang="en-GB" altLang="en-US" sz="1200" dirty="0">
                <a:latin typeface="Arial"/>
              </a:rPr>
              <a:t> </a:t>
            </a:r>
            <a:r>
              <a:rPr lang="en-GB" altLang="en-US" dirty="0">
                <a:latin typeface="Arial"/>
              </a:rPr>
              <a:t>number at the top**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16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2" grpId="0"/>
      <p:bldP spid="28" grpId="0"/>
      <p:bldP spid="29" grpId="0"/>
      <p:bldP spid="9" grpId="0"/>
      <p:bldP spid="33" grpId="0"/>
      <p:bldP spid="36" grpId="0"/>
      <p:bldP spid="14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3.5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31            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step is identical to whole numbers.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step – draw a line through the decimal point.</a:t>
            </a:r>
          </a:p>
        </p:txBody>
      </p:sp>
      <p:sp>
        <p:nvSpPr>
          <p:cNvPr id="6" name="Freeform 5"/>
          <p:cNvSpPr/>
          <p:nvPr/>
        </p:nvSpPr>
        <p:spPr>
          <a:xfrm>
            <a:off x="1653672" y="3429000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5400000" flipH="1">
            <a:off x="1697228" y="3425045"/>
            <a:ext cx="1447801" cy="1438183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  <a:gd name="connsiteX0" fmla="*/ 0 w 1438182"/>
              <a:gd name="connsiteY0" fmla="*/ 707185 h 1426276"/>
              <a:gd name="connsiteX1" fmla="*/ 0 w 1438182"/>
              <a:gd name="connsiteY1" fmla="*/ 1426276 h 1426276"/>
              <a:gd name="connsiteX2" fmla="*/ 1438182 w 1438182"/>
              <a:gd name="connsiteY2" fmla="*/ 5849 h 1426276"/>
              <a:gd name="connsiteX3" fmla="*/ 719045 w 1438182"/>
              <a:gd name="connsiteY3" fmla="*/ 0 h 1426276"/>
              <a:gd name="connsiteX4" fmla="*/ 0 w 1438182"/>
              <a:gd name="connsiteY4" fmla="*/ 707185 h 1426276"/>
              <a:gd name="connsiteX0" fmla="*/ 9525 w 1447707"/>
              <a:gd name="connsiteY0" fmla="*/ 707185 h 1438090"/>
              <a:gd name="connsiteX1" fmla="*/ 0 w 1447707"/>
              <a:gd name="connsiteY1" fmla="*/ 1438090 h 1438090"/>
              <a:gd name="connsiteX2" fmla="*/ 1447707 w 1447707"/>
              <a:gd name="connsiteY2" fmla="*/ 5849 h 1438090"/>
              <a:gd name="connsiteX3" fmla="*/ 728570 w 1447707"/>
              <a:gd name="connsiteY3" fmla="*/ 0 h 1438090"/>
              <a:gd name="connsiteX4" fmla="*/ 9525 w 1447707"/>
              <a:gd name="connsiteY4" fmla="*/ 707185 h 1438090"/>
              <a:gd name="connsiteX0" fmla="*/ 0 w 1457231"/>
              <a:gd name="connsiteY0" fmla="*/ 714282 h 1438090"/>
              <a:gd name="connsiteX1" fmla="*/ 9524 w 1457231"/>
              <a:gd name="connsiteY1" fmla="*/ 1438090 h 1438090"/>
              <a:gd name="connsiteX2" fmla="*/ 1457231 w 1457231"/>
              <a:gd name="connsiteY2" fmla="*/ 5849 h 1438090"/>
              <a:gd name="connsiteX3" fmla="*/ 738094 w 1457231"/>
              <a:gd name="connsiteY3" fmla="*/ 0 h 1438090"/>
              <a:gd name="connsiteX4" fmla="*/ 0 w 1457231"/>
              <a:gd name="connsiteY4" fmla="*/ 714282 h 1438090"/>
              <a:gd name="connsiteX0" fmla="*/ 2379 w 1447707"/>
              <a:gd name="connsiteY0" fmla="*/ 714235 h 1438090"/>
              <a:gd name="connsiteX1" fmla="*/ 0 w 1447707"/>
              <a:gd name="connsiteY1" fmla="*/ 1438090 h 1438090"/>
              <a:gd name="connsiteX2" fmla="*/ 1447707 w 1447707"/>
              <a:gd name="connsiteY2" fmla="*/ 5849 h 1438090"/>
              <a:gd name="connsiteX3" fmla="*/ 728570 w 1447707"/>
              <a:gd name="connsiteY3" fmla="*/ 0 h 1438090"/>
              <a:gd name="connsiteX4" fmla="*/ 2379 w 1447707"/>
              <a:gd name="connsiteY4" fmla="*/ 714235 h 143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707" h="1438090">
                <a:moveTo>
                  <a:pt x="2379" y="714235"/>
                </a:moveTo>
                <a:lnTo>
                  <a:pt x="0" y="1438090"/>
                </a:lnTo>
                <a:lnTo>
                  <a:pt x="1447707" y="5849"/>
                </a:lnTo>
                <a:lnTo>
                  <a:pt x="728570" y="0"/>
                </a:lnTo>
                <a:lnTo>
                  <a:pt x="2379" y="71423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443695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5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01153" y="3429000"/>
            <a:ext cx="1439863" cy="1441450"/>
            <a:chOff x="6894590" y="3429000"/>
            <a:chExt cx="1439863" cy="144145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894590" y="3429000"/>
              <a:ext cx="1439863" cy="1441450"/>
              <a:chOff x="1692275" y="3284538"/>
              <a:chExt cx="1439863" cy="1441450"/>
            </a:xfrm>
          </p:grpSpPr>
          <p:sp>
            <p:nvSpPr>
              <p:cNvPr id="16413" name="Rectangle 7"/>
              <p:cNvSpPr>
                <a:spLocks noChangeArrowheads="1"/>
              </p:cNvSpPr>
              <p:nvPr/>
            </p:nvSpPr>
            <p:spPr bwMode="auto">
              <a:xfrm>
                <a:off x="1692275" y="3284538"/>
                <a:ext cx="719138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4" name="Rectangle 8"/>
              <p:cNvSpPr>
                <a:spLocks noChangeArrowheads="1"/>
              </p:cNvSpPr>
              <p:nvPr/>
            </p:nvSpPr>
            <p:spPr bwMode="auto">
              <a:xfrm>
                <a:off x="1692275" y="4005263"/>
                <a:ext cx="719138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5" name="Rectangle 9"/>
              <p:cNvSpPr>
                <a:spLocks noChangeArrowheads="1"/>
              </p:cNvSpPr>
              <p:nvPr/>
            </p:nvSpPr>
            <p:spPr bwMode="auto">
              <a:xfrm>
                <a:off x="2411413" y="3284538"/>
                <a:ext cx="719137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6" name="Rectangle 12"/>
              <p:cNvSpPr>
                <a:spLocks noChangeArrowheads="1"/>
              </p:cNvSpPr>
              <p:nvPr/>
            </p:nvSpPr>
            <p:spPr bwMode="auto">
              <a:xfrm>
                <a:off x="2411413" y="4005263"/>
                <a:ext cx="719137" cy="7191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7" name="Line 15"/>
              <p:cNvSpPr>
                <a:spLocks noChangeShapeType="1"/>
              </p:cNvSpPr>
              <p:nvPr/>
            </p:nvSpPr>
            <p:spPr bwMode="auto">
              <a:xfrm flipV="1">
                <a:off x="2411413" y="3284538"/>
                <a:ext cx="720725" cy="720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418" name="Line 16"/>
              <p:cNvSpPr>
                <a:spLocks noChangeShapeType="1"/>
              </p:cNvSpPr>
              <p:nvPr/>
            </p:nvSpPr>
            <p:spPr bwMode="auto">
              <a:xfrm flipV="1">
                <a:off x="1692275" y="4005263"/>
                <a:ext cx="719138" cy="720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419" name="Line 17"/>
              <p:cNvSpPr>
                <a:spLocks noChangeShapeType="1"/>
              </p:cNvSpPr>
              <p:nvPr/>
            </p:nvSpPr>
            <p:spPr bwMode="auto">
              <a:xfrm flipV="1">
                <a:off x="2411413" y="4005263"/>
                <a:ext cx="720725" cy="720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411" name="Line 14"/>
            <p:cNvSpPr>
              <a:spLocks noChangeShapeType="1"/>
            </p:cNvSpPr>
            <p:nvPr/>
          </p:nvSpPr>
          <p:spPr bwMode="auto">
            <a:xfrm flipV="1">
              <a:off x="6899732" y="3429000"/>
              <a:ext cx="718767" cy="720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Decimal Multiplication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(one decimal number)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876090" y="3008012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GB" altLang="en-US" dirty="0">
                <a:solidFill>
                  <a:srgbClr val="000000"/>
                </a:solidFill>
                <a:latin typeface="Arial"/>
              </a:rPr>
              <a:t>5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 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624316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3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272016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1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624316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00000"/>
                </a:solidFill>
                <a:latin typeface="Arial"/>
              </a:rPr>
              <a:t>1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272016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0</a:t>
            </a: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919716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8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982428" y="4818272"/>
            <a:ext cx="21463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eaLnBrk="1" hangingPunct="1">
              <a:spcBef>
                <a:spcPts val="2400"/>
              </a:spcBef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35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31 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1085</a:t>
            </a:r>
          </a:p>
          <a:p>
            <a:pPr lvl="0" eaLnBrk="1" hangingPunct="1">
              <a:spcBef>
                <a:spcPts val="1200"/>
              </a:spcBef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and so</a:t>
            </a:r>
            <a:endParaRPr lang="en-GB" altLang="en-US" sz="2000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3.5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31 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108.5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45322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9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416442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3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4146957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5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619246" y="4914513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5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42597" y="3559746"/>
            <a:ext cx="1428750" cy="1428750"/>
          </a:xfrm>
          <a:custGeom>
            <a:avLst/>
            <a:gdLst>
              <a:gd name="connsiteX0" fmla="*/ 0 w 1429305"/>
              <a:gd name="connsiteY0" fmla="*/ 719091 h 1429305"/>
              <a:gd name="connsiteX1" fmla="*/ 719091 w 1429305"/>
              <a:gd name="connsiteY1" fmla="*/ 0 h 1429305"/>
              <a:gd name="connsiteX2" fmla="*/ 1429305 w 1429305"/>
              <a:gd name="connsiteY2" fmla="*/ 0 h 1429305"/>
              <a:gd name="connsiteX3" fmla="*/ 17755 w 1429305"/>
              <a:gd name="connsiteY3" fmla="*/ 1429305 h 1429305"/>
              <a:gd name="connsiteX4" fmla="*/ 0 w 1429305"/>
              <a:gd name="connsiteY4" fmla="*/ 719091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29305">
                <a:moveTo>
                  <a:pt x="0" y="719091"/>
                </a:moveTo>
                <a:lnTo>
                  <a:pt x="719091" y="0"/>
                </a:lnTo>
                <a:lnTo>
                  <a:pt x="1429305" y="0"/>
                </a:lnTo>
                <a:lnTo>
                  <a:pt x="17755" y="1429305"/>
                </a:lnTo>
                <a:lnTo>
                  <a:pt x="0" y="71909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3117241"/>
            <a:ext cx="300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prstClr val="black"/>
                </a:solidFill>
                <a:sym typeface="Wingdings" pitchFamily="2" charset="2"/>
              </a:rPr>
              <a:t></a:t>
            </a:r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32724" y="364552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17763" y="3425809"/>
            <a:ext cx="0" cy="14398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71713" y="4999091"/>
            <a:ext cx="30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prstClr val="black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3217333"/>
            <a:ext cx="34199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Arial"/>
              </a:rPr>
              <a:t>Decimal point goes </a:t>
            </a: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Arial"/>
              </a:rPr>
              <a:t>at the end of the </a:t>
            </a:r>
            <a:r>
              <a:rPr lang="en-GB" altLang="en-US" dirty="0" smtClean="0">
                <a:solidFill>
                  <a:srgbClr val="002060"/>
                </a:solidFill>
                <a:latin typeface="Arial"/>
              </a:rPr>
              <a:t>line.</a:t>
            </a:r>
          </a:p>
          <a:p>
            <a:pPr eaLnBrk="1" hangingPunct="1"/>
            <a:endParaRPr lang="en-GB" altLang="en-US" dirty="0" smtClean="0">
              <a:solidFill>
                <a:prstClr val="black"/>
              </a:solidFill>
              <a:latin typeface="Arial"/>
            </a:endParaRPr>
          </a:p>
          <a:p>
            <a:pPr eaLnBrk="1" hangingPunct="1"/>
            <a:r>
              <a:rPr lang="en-GB" altLang="en-US" dirty="0" smtClean="0">
                <a:solidFill>
                  <a:prstClr val="black"/>
                </a:solidFill>
                <a:latin typeface="Arial"/>
              </a:rPr>
              <a:t>Explain why this works.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2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Decimal Multiplication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(two decimal numbers)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15.6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7.4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7415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Arial"/>
              </a:rPr>
              <a:t>1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 </a:t>
            </a:r>
            <a:r>
              <a:rPr lang="en-GB" altLang="en-US" dirty="0">
                <a:solidFill>
                  <a:srgbClr val="000000"/>
                </a:solidFill>
                <a:latin typeface="Arial"/>
              </a:rPr>
              <a:t>5     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6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58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7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7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3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5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4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2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0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1</a:t>
            </a: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69160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4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48156" y="4689369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4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6990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latin typeface="Arial"/>
              </a:rPr>
              <a:t>5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551238" y="40513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00725" y="5567363"/>
            <a:ext cx="2527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15.6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7.4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115.44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27600" y="2814638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ym typeface="Wingdings" pitchFamily="2" charset="2"/>
              </a:rPr>
              <a:t></a:t>
            </a:r>
            <a:endParaRPr lang="en-GB" altLang="en-US" sz="12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15013" y="3719513"/>
            <a:ext cx="30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ym typeface="Wingdings" pitchFamily="2" charset="2"/>
              </a:rPr>
              <a:t></a:t>
            </a:r>
            <a:endParaRPr lang="en-GB" alt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80000" y="3162300"/>
            <a:ext cx="0" cy="71913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5713" y="3883025"/>
            <a:ext cx="72072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2888" y="2598738"/>
            <a:ext cx="23920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If the lines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meet in the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middle of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then go 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down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slide.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59275" y="3852863"/>
            <a:ext cx="709613" cy="7286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00525" y="4795838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ym typeface="Wingdings" pitchFamily="2" charset="2"/>
              </a:rPr>
              <a:t></a:t>
            </a:r>
            <a:endParaRPr lang="en-GB" altLang="en-US" sz="12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70471" y="3315933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27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25" grpId="0"/>
      <p:bldP spid="26" grpId="0"/>
      <p:bldP spid="29" grpId="0"/>
      <p:bldP spid="32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Decimal Multiplication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(two decimal numbers)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15.6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7.4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7415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Arial"/>
              </a:rPr>
              <a:t>1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 5      6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58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7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7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3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5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4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2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0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1</a:t>
            </a: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4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4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6990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latin typeface="Arial"/>
              </a:rPr>
              <a:t>5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551238" y="40513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322836" y="4610698"/>
            <a:ext cx="25273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156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74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11544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and so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15.6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7.4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115.44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27600" y="2814638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prstClr val="black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15013" y="3719513"/>
            <a:ext cx="30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prstClr val="black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80000" y="3162300"/>
            <a:ext cx="0" cy="71913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5713" y="3883025"/>
            <a:ext cx="72072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2888" y="2598738"/>
            <a:ext cx="336823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lines </a:t>
            </a: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in the</a:t>
            </a: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of</a:t>
            </a: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box </a:t>
            </a: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go </a:t>
            </a: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the </a:t>
            </a:r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slide.</a:t>
            </a:r>
          </a:p>
          <a:p>
            <a:pPr eaLnBrk="1" hangingPunct="1"/>
            <a:endParaRPr lang="en-GB" altLang="en-US" dirty="0" smtClean="0">
              <a:solidFill>
                <a:srgbClr val="002060"/>
              </a:solidFill>
              <a:latin typeface="Calibri"/>
            </a:endParaRPr>
          </a:p>
          <a:p>
            <a:pPr eaLnBrk="1" hangingPunct="1"/>
            <a:endParaRPr lang="en-GB" altLang="en-US" dirty="0">
              <a:solidFill>
                <a:srgbClr val="002060"/>
              </a:solidFill>
              <a:latin typeface="Calibri"/>
            </a:endParaRP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why this works.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59275" y="3852863"/>
            <a:ext cx="709613" cy="7286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00525" y="4795838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prstClr val="black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70471" y="3315933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0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answer)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254125"/>
            <a:ext cx="8637587" cy="448151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9.37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8439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40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Arial"/>
              </a:rPr>
              <a:t>9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 3      7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58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18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9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3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7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8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6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00000"/>
                </a:solidFill>
                <a:latin typeface="Arial"/>
              </a:rPr>
              <a:t>1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1</a:t>
            </a: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4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4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716463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2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00475" y="4273197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00725" y="5567363"/>
            <a:ext cx="239395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000000"/>
                </a:solidFill>
                <a:latin typeface="Arial"/>
              </a:rPr>
              <a:t>9</a:t>
            </a: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.37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1.2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11.244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98938" y="2814638"/>
            <a:ext cx="30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ym typeface="Wingdings" pitchFamily="2" charset="2"/>
              </a:rPr>
              <a:t></a:t>
            </a:r>
            <a:endParaRPr lang="en-GB" altLang="en-US" sz="12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80088" y="3729038"/>
            <a:ext cx="30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ym typeface="Wingdings" pitchFamily="2" charset="2"/>
              </a:rPr>
              <a:t></a:t>
            </a:r>
            <a:endParaRPr lang="en-GB" altLang="en-US" sz="1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70388" y="3136900"/>
            <a:ext cx="0" cy="7207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38638" y="3873500"/>
            <a:ext cx="143986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648075" y="3879850"/>
            <a:ext cx="711200" cy="7270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95650" y="4714875"/>
            <a:ext cx="300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ym typeface="Wingdings" pitchFamily="2" charset="2"/>
              </a:rPr>
              <a:t></a:t>
            </a:r>
            <a:endParaRPr lang="en-GB" altLang="en-US" sz="12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819710" y="3795282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580012" y="334252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60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26" grpId="0"/>
      <p:bldP spid="27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 </a:t>
            </a:r>
            <a:b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answer)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000" dirty="0" smtClean="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19484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9485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9487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9488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9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0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9</a:t>
            </a: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      8       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6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1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00000"/>
                </a:solidFill>
                <a:latin typeface="Arial"/>
              </a:rPr>
              <a:t>5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9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7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5826125" y="5549900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6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</a:t>
            </a: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9.8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597.8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5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4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8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9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8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8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19482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2884488"/>
            <a:ext cx="300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52233" y="418431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17763" y="3268663"/>
            <a:ext cx="0" cy="14398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71713" y="4803775"/>
            <a:ext cx="30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3429000"/>
            <a:ext cx="2990272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Arial"/>
              </a:rPr>
              <a:t>Remember – put the 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Arial"/>
              </a:rPr>
              <a:t>decimal at the top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14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  <p:bldP spid="9" grpId="0"/>
      <p:bldP spid="33" grpId="0"/>
      <p:bldP spid="3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6 </a:t>
            </a:r>
            <a:b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answer)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000" dirty="0" smtClean="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20509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10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11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12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13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4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5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7      </a:t>
            </a:r>
            <a:r>
              <a:rPr lang="en-GB" altLang="en-US" dirty="0">
                <a:solidFill>
                  <a:srgbClr val="000000"/>
                </a:solidFill>
                <a:latin typeface="Arial"/>
              </a:rPr>
              <a:t>5       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/>
              </a:rPr>
              <a:t>0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  <a:latin typeface="Arial"/>
              </a:rPr>
              <a:t>3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  <a:latin typeface="Arial"/>
              </a:rPr>
              <a:t>0</a:t>
            </a: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C00000"/>
                </a:solidFill>
                <a:latin typeface="Arial"/>
              </a:rPr>
              <a:t>2</a:t>
            </a:r>
            <a:r>
              <a:rPr lang="en-GB" altLang="en-US" dirty="0" smtClean="0">
                <a:solidFill>
                  <a:srgbClr val="C00000"/>
                </a:solidFill>
                <a:latin typeface="Arial"/>
              </a:rPr>
              <a:t>  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  <a:latin typeface="Arial"/>
              </a:rPr>
              <a:t>2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5826125" y="5549900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7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.5</a:t>
            </a: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latin typeface="Arial"/>
              </a:rPr>
              <a:t>0.3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2.25</a:t>
            </a:r>
            <a:endParaRPr lang="en-US" altLang="en-US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0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0      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1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5     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C00000"/>
                </a:solidFill>
                <a:latin typeface="Arial"/>
              </a:rPr>
              <a:t>5</a:t>
            </a:r>
            <a:endParaRPr lang="en-US" altLang="en-US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20507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2884488"/>
            <a:ext cx="300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17763" y="3268663"/>
            <a:ext cx="0" cy="71913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82713" y="4732338"/>
            <a:ext cx="30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14688" y="3871913"/>
            <a:ext cx="30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sym typeface="Wingdings" pitchFamily="2" charset="2"/>
              </a:rPr>
              <a:t></a:t>
            </a:r>
            <a:endParaRPr lang="en-GB" altLang="en-US" sz="1200"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438400" y="4016375"/>
            <a:ext cx="72072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730375" y="3986213"/>
            <a:ext cx="711200" cy="7270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3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  <p:bldP spid="9" grpId="0"/>
      <p:bldP spid="36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6"/>
          <p:cNvSpPr txBox="1">
            <a:spLocks noChangeArrowheads="1"/>
          </p:cNvSpPr>
          <p:nvPr/>
        </p:nvSpPr>
        <p:spPr bwMode="auto">
          <a:xfrm>
            <a:off x="252413" y="1270178"/>
            <a:ext cx="86391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	53.4 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	6.3 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	2.34 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	1.65 × 4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	3.8 × 4.2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	1.03 × 5.6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60350" y="687388"/>
            <a:ext cx="8631238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It All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0350" y="1381125"/>
            <a:ext cx="8631238" cy="48688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learn: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multiply two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whole numbers.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skills should you have already?</a:t>
            </a:r>
          </a:p>
          <a:p>
            <a:pPr marL="0" indent="0" eaLnBrk="1" hangingPunct="1">
              <a:buNone/>
              <a:defRPr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 be able to multiply up to 9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 and add single digit numbers.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0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822" y="2923022"/>
            <a:ext cx="8511330" cy="505978"/>
          </a:xfrm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09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0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Using Lattice Demo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454025" y="1336675"/>
            <a:ext cx="8228013" cy="3825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572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× 14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Draw a box.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squares across and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squares down.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52929" y="270986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273654" y="270986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994379" y="270986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552929" y="343058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273654" y="343058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994379" y="343058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293" y="4732154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5 7 2 has three digits and 1 4 has two digits 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1" grpId="0" animBg="1"/>
      <p:bldP spid="15372" grpId="0" animBg="1"/>
      <p:bldP spid="1537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532438" y="2709416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267805" y="2707936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Cut each square diagonally in half.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numbers to be multiplied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top and right edges.</a:t>
            </a: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a highlighter pen to highlight every other diagonal stripe.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634587" y="2284413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Arial"/>
              </a:rPr>
              <a:t> 5       7      </a:t>
            </a:r>
            <a:r>
              <a:rPr lang="en-GB" altLang="en-US" sz="2400" dirty="0">
                <a:latin typeface="Arial"/>
              </a:rPr>
              <a:t>2</a:t>
            </a:r>
            <a:endParaRPr lang="en-US" altLang="en-US" sz="2400" dirty="0"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Using Lattice Demo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802111" y="28336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Arial"/>
              </a:rPr>
              <a:t>1</a:t>
            </a:r>
            <a:endParaRPr lang="en-US" altLang="en-US" sz="2400" dirty="0">
              <a:latin typeface="Arial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766599" y="34813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4</a:t>
            </a:r>
            <a:endParaRPr lang="en-US" altLang="en-US" sz="2400" dirty="0"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32987" y="269240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253712" y="269240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974437" y="269240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532987" y="341312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253712" y="341312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974437" y="341312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39836" y="2701278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39836" y="2701278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53068" y="2720509"/>
            <a:ext cx="1427786" cy="1416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979498" y="3430727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4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67611" grpId="0"/>
      <p:bldP spid="67612" grpId="0"/>
      <p:bldP spid="676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544332" y="2700538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79699" y="2699058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lvl="0" indent="0"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the digits at the top and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cell and write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cell.</a:t>
            </a: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646481" y="2275535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5       7      2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Using Lattice Demo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814005" y="282481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Arial"/>
              </a:rPr>
              <a:t>1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778493" y="347251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4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44881" y="268352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265606" y="268352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986331" y="268352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544881" y="34042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265606" y="34042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986331" y="34042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51730" y="2692400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51730" y="2692400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64962" y="2711631"/>
            <a:ext cx="1427786" cy="1408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991392" y="3421849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90319" y="2141538"/>
            <a:ext cx="719137" cy="720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12099" y="2684463"/>
            <a:ext cx="720725" cy="720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604998" y="269240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/>
              </a:rPr>
              <a:t>0</a:t>
            </a:r>
            <a:endParaRPr lang="en-GB" altLang="en-US" sz="2000" dirty="0">
              <a:solidFill>
                <a:srgbClr val="FF000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5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34" name="Oval 33"/>
          <p:cNvSpPr/>
          <p:nvPr/>
        </p:nvSpPr>
        <p:spPr>
          <a:xfrm>
            <a:off x="6246423" y="2143012"/>
            <a:ext cx="719137" cy="720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320837" y="269240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8000"/>
                </a:solidFill>
                <a:latin typeface="Arial"/>
              </a:rPr>
              <a:t>7</a:t>
            </a:r>
            <a:r>
              <a:rPr lang="en-GB" altLang="en-US" sz="2000" dirty="0" smtClean="0">
                <a:solidFill>
                  <a:srgbClr val="FF000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9161" y="2153364"/>
            <a:ext cx="719137" cy="7207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004462" y="269240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</a:t>
            </a:r>
            <a:r>
              <a:rPr lang="en-GB" altLang="en-US" sz="200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GB" altLang="en-US" sz="2000" dirty="0" smtClean="0">
                <a:solidFill>
                  <a:srgbClr val="990099"/>
                </a:solidFill>
                <a:latin typeface="Arial"/>
              </a:rPr>
              <a:t>2</a:t>
            </a:r>
            <a:r>
              <a:rPr lang="en-GB" altLang="en-US" sz="2000" dirty="0" smtClean="0">
                <a:solidFill>
                  <a:srgbClr val="7030A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546468" y="340995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    0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338631" y="340995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8000"/>
                </a:solidFill>
                <a:latin typeface="Arial"/>
              </a:rPr>
              <a:t>2</a:t>
            </a:r>
            <a:endParaRPr lang="en-GB" altLang="en-US" sz="2000" dirty="0">
              <a:solidFill>
                <a:srgbClr val="00800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990099"/>
                </a:solidFill>
                <a:latin typeface="Arial"/>
              </a:rPr>
              <a:t>8</a:t>
            </a:r>
            <a:r>
              <a:rPr lang="en-GB" altLang="en-US" sz="2000" dirty="0" smtClean="0">
                <a:solidFill>
                  <a:srgbClr val="FF000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057768" y="340995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8</a:t>
            </a:r>
            <a:r>
              <a:rPr lang="en-GB" altLang="en-US" sz="200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en-GB" altLang="en-US" sz="2000" dirty="0">
                <a:latin typeface="Arial"/>
              </a:rPr>
              <a:t>  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556977" y="2861796"/>
            <a:ext cx="2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Ten</a:t>
            </a:r>
            <a:r>
              <a:rPr lang="en-GB" altLang="en-US" sz="2000" dirty="0">
                <a:latin typeface="Arial"/>
              </a:rPr>
              <a:t> 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Thousands</a:t>
            </a:r>
            <a:endParaRPr lang="en-US" alt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098141" y="3633788"/>
            <a:ext cx="2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Thousands  </a:t>
            </a:r>
            <a:endParaRPr lang="en-US" altLang="en-US" sz="20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6906429" y="4281488"/>
            <a:ext cx="93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Units</a:t>
            </a:r>
            <a:endParaRPr lang="en-US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4961741" y="4281488"/>
            <a:ext cx="1296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Hundreds</a:t>
            </a:r>
            <a:endParaRPr lang="en-US" altLang="en-US" sz="200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6212338" y="4281488"/>
            <a:ext cx="201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Tens</a:t>
            </a:r>
            <a:endParaRPr lang="en-US" altLang="en-US" sz="2000" dirty="0">
              <a:solidFill>
                <a:srgbClr val="990099"/>
              </a:solidFill>
              <a:latin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88854" y="4695054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digits in each diagonal stripe all have the same place value...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/>
      <p:bldP spid="34" grpId="0" animBg="1"/>
      <p:bldP spid="34" grpId="1" animBg="1"/>
      <p:bldP spid="36" grpId="0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554862" y="2736148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90229" y="2734668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up each stripe.                                                                    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total for each stripe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the stripe.</a:t>
            </a: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657011" y="2311145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Arial"/>
              </a:rPr>
              <a:t> 5       </a:t>
            </a: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7      2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Using Lattice Demo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824535" y="286042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1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789023" y="350812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4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55411" y="271913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276136" y="271913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996861" y="271913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555411" y="343985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276136" y="343985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996861" y="343985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62260" y="2728010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62260" y="2728010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71902" y="2747241"/>
            <a:ext cx="1431376" cy="1415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001922" y="3457459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615528" y="272801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5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331367" y="272801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7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014992" y="272801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</a:t>
            </a:r>
            <a:r>
              <a:rPr lang="en-GB" altLang="en-US" sz="200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2</a:t>
            </a:r>
            <a:r>
              <a:rPr lang="en-GB" altLang="en-US" sz="2000" dirty="0">
                <a:solidFill>
                  <a:srgbClr val="7030A0"/>
                </a:solidFill>
                <a:latin typeface="Arial"/>
              </a:rPr>
              <a:t>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556998" y="344556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    0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349161" y="344556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8000"/>
                </a:solidFill>
                <a:latin typeface="Arial"/>
              </a:rPr>
              <a:t>2</a:t>
            </a:r>
            <a:endParaRPr lang="en-GB" altLang="en-US" sz="2000" dirty="0">
              <a:solidFill>
                <a:srgbClr val="00800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990099"/>
                </a:solidFill>
                <a:latin typeface="Arial"/>
              </a:rPr>
              <a:t>8</a:t>
            </a:r>
            <a:r>
              <a:rPr lang="en-GB" altLang="en-US" sz="2000" dirty="0" smtClean="0">
                <a:solidFill>
                  <a:srgbClr val="FF000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068298" y="3445560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8</a:t>
            </a:r>
            <a:r>
              <a:rPr lang="en-GB" altLang="en-US" sz="2000" dirty="0">
                <a:solidFill>
                  <a:srgbClr val="C0504D"/>
                </a:solidFill>
                <a:latin typeface="Arial"/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567507" y="2897406"/>
            <a:ext cx="2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Ten</a:t>
            </a:r>
            <a:r>
              <a:rPr lang="en-GB" altLang="en-US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Thousands</a:t>
            </a:r>
            <a:endParaRPr lang="en-US" alt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108671" y="3669398"/>
            <a:ext cx="2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Thousands  </a:t>
            </a:r>
            <a:endParaRPr lang="en-US" altLang="en-US" sz="20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6916959" y="4317098"/>
            <a:ext cx="93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Units</a:t>
            </a:r>
            <a:endParaRPr lang="en-US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4972271" y="4317098"/>
            <a:ext cx="1296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Hundreds</a:t>
            </a:r>
            <a:endParaRPr lang="en-US" altLang="en-US" sz="200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6222868" y="4317098"/>
            <a:ext cx="201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Tens</a:t>
            </a:r>
            <a:endParaRPr lang="en-US" altLang="en-US" sz="2000" dirty="0">
              <a:solidFill>
                <a:srgbClr val="990099"/>
              </a:solidFill>
              <a:latin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18298" y="4695054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add up the digits, starting with the units corner...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530302" y="2720866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65669" y="2719386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up each stripe.                                                                    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total for each stripe at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the stripe.</a:t>
            </a: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632451" y="2295863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5       7      2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Using Lattice Demo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799975" y="28451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1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764463" y="34928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/>
              </a:rPr>
              <a:t>4</a:t>
            </a:r>
            <a:endParaRPr lang="en-US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30851" y="270385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251576" y="270385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972301" y="270385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530851" y="342457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251576" y="342457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972301" y="342457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37700" y="2712728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37700" y="2712728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47313" y="2731959"/>
            <a:ext cx="1431405" cy="1416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977362" y="3442177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590968" y="271272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5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306807" y="2712728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7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990432" y="2712728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</a:t>
            </a:r>
            <a:r>
              <a:rPr lang="en-GB" altLang="en-US" sz="200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2</a:t>
            </a:r>
            <a:r>
              <a:rPr lang="en-GB" altLang="en-US" sz="2000" dirty="0">
                <a:solidFill>
                  <a:srgbClr val="7030A0"/>
                </a:solidFill>
                <a:latin typeface="Arial"/>
              </a:rPr>
              <a:t>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532438" y="3430278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/>
              </a:rPr>
              <a:t>    0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324601" y="3430278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8000"/>
                </a:solidFill>
                <a:latin typeface="Arial"/>
              </a:rPr>
              <a:t>2</a:t>
            </a:r>
            <a:endParaRPr lang="en-GB" altLang="en-US" sz="2000" dirty="0">
              <a:solidFill>
                <a:srgbClr val="00800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990099"/>
                </a:solidFill>
                <a:latin typeface="Arial"/>
              </a:rPr>
              <a:t>8</a:t>
            </a:r>
            <a:r>
              <a:rPr lang="en-GB" altLang="en-US" sz="2000" dirty="0" smtClean="0">
                <a:solidFill>
                  <a:srgbClr val="FF0000"/>
                </a:solidFill>
                <a:latin typeface="Arial"/>
              </a:rPr>
              <a:t>      </a:t>
            </a:r>
            <a:endParaRPr lang="en-GB" alt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043738" y="3430278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/>
              </a:rPr>
              <a:t>    </a:t>
            </a: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8</a:t>
            </a:r>
            <a:r>
              <a:rPr lang="en-GB" altLang="en-US" sz="2000" dirty="0">
                <a:solidFill>
                  <a:srgbClr val="C0504D"/>
                </a:solidFill>
                <a:latin typeface="Arial"/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GB" altLang="en-US" sz="2000" dirty="0">
                <a:solidFill>
                  <a:srgbClr val="FF0000"/>
                </a:solidFill>
                <a:latin typeface="Arial"/>
              </a:rPr>
              <a:t>   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494090" y="4141478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13228" y="4141478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/>
              </a:rPr>
              <a:t>8 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776446" y="4134074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65482" y="3531872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165482" y="2848291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999124" y="3584558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16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537700" y="3683692"/>
            <a:ext cx="29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16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75964" y="4737387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write down your answer ...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539577" y="5058264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Arial"/>
              </a:rPr>
              <a:t>572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latin typeface="Arial"/>
                <a:cs typeface="Times New Roman" pitchFamily="18" charset="0"/>
              </a:rPr>
              <a:t> 14 </a:t>
            </a:r>
            <a:r>
              <a:rPr lang="en-US" altLang="en-US" sz="2000" dirty="0">
                <a:latin typeface="Arial"/>
                <a:cs typeface="Times New Roman" pitchFamily="18" charset="0"/>
              </a:rPr>
              <a:t>= </a:t>
            </a:r>
            <a:r>
              <a:rPr lang="en-US" altLang="en-US" sz="2000" dirty="0" smtClean="0">
                <a:latin typeface="Arial"/>
                <a:cs typeface="Times New Roman" pitchFamily="18" charset="0"/>
              </a:rPr>
              <a:t>8008</a:t>
            </a:r>
            <a:endParaRPr lang="en-US" altLang="en-US" sz="2000" dirty="0"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1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7" grpId="0"/>
      <p:bldP spid="48" grpId="0"/>
      <p:bldP spid="49" grpId="0"/>
      <p:bldP spid="50" grpId="0"/>
      <p:bldP spid="51" grpId="0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answer)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76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× 21             </a:t>
            </a:r>
          </a:p>
          <a:p>
            <a:pPr marL="0" indent="0" eaLnBrk="1" hangingPunct="1">
              <a:buFontTx/>
              <a:buNone/>
            </a:pPr>
            <a:endParaRPr lang="en-US" altLang="en-US" sz="20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dirty="0" smtClean="0">
                <a:cs typeface="Times New Roman" pitchFamily="18" charset="0"/>
              </a:rPr>
              <a:t>                                                                  </a:t>
            </a:r>
            <a:endParaRPr lang="en-US" altLang="en-US" sz="2400" dirty="0" smtClean="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11287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88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89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90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91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3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7       6       </a:t>
            </a:r>
            <a:endParaRPr lang="en-US" altLang="en-US" sz="2400" dirty="0">
              <a:latin typeface="Arial"/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2</a:t>
            </a:r>
            <a:endParaRPr lang="en-US" altLang="en-US" sz="2400" dirty="0">
              <a:latin typeface="Arial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1</a:t>
            </a:r>
            <a:endParaRPr lang="en-US" altLang="en-US" sz="2400" dirty="0">
              <a:latin typeface="Arial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5  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9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787900" y="4652963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Arial"/>
              </a:rPr>
              <a:t>76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latin typeface="Arial"/>
                <a:cs typeface="Times New Roman" pitchFamily="18" charset="0"/>
              </a:rPr>
              <a:t>21 = 1596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4      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2      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7      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0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6     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6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5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 </a:t>
            </a:r>
            <a:br>
              <a:rPr lang="en-GB" sz="4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(with answer)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152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2295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"/>
            </a:endParaRP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1     </a:t>
            </a:r>
            <a:r>
              <a:rPr lang="en-GB" altLang="en-US" sz="2400" dirty="0" smtClean="0">
                <a:latin typeface="Arial"/>
              </a:rPr>
              <a:t>  5      2</a:t>
            </a:r>
            <a:endParaRPr lang="en-GB" altLang="en-US" sz="2400" dirty="0">
              <a:latin typeface="Aria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58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3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3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1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5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6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4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2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0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/>
              </a:rPr>
              <a:t>8      </a:t>
            </a:r>
            <a:endParaRPr lang="en-GB" altLang="en-US" sz="2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0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5  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6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7244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69900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551238" y="40513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00725" y="5567363"/>
            <a:ext cx="214471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Arial"/>
              </a:rPr>
              <a:t>152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dirty="0">
                <a:latin typeface="Arial"/>
                <a:cs typeface="Times New Roman" pitchFamily="18" charset="0"/>
              </a:rPr>
              <a:t>34 = 5168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7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1025</Words>
  <Application>Microsoft Macintosh PowerPoint</Application>
  <PresentationFormat>On-screen Show (4:3)</PresentationFormat>
  <Paragraphs>449</Paragraphs>
  <Slides>20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Multiplication  </vt:lpstr>
      <vt:lpstr>What’s It All About?</vt:lpstr>
      <vt:lpstr>Multiplication Using Lattice Demo</vt:lpstr>
      <vt:lpstr>Multiplication Using Lattice Demo</vt:lpstr>
      <vt:lpstr>Multiplication Using Lattice Demo</vt:lpstr>
      <vt:lpstr>Multiplication Using Lattice Demo</vt:lpstr>
      <vt:lpstr>Multiplication Using Lattice Demo</vt:lpstr>
      <vt:lpstr>Question 1  (with answer)</vt:lpstr>
      <vt:lpstr>Question 2  (with answer)</vt:lpstr>
      <vt:lpstr>Question 3  (with answer)</vt:lpstr>
      <vt:lpstr>Your Turn   </vt:lpstr>
      <vt:lpstr>Decimal Multiplication  (one decimal number)</vt:lpstr>
      <vt:lpstr>Decimal Multiplication  (one decimal number)</vt:lpstr>
      <vt:lpstr>Decimal Multiplication  (two decimal numbers)</vt:lpstr>
      <vt:lpstr>Decimal Multiplication  (two decimal numbers)</vt:lpstr>
      <vt:lpstr>Question 4  (with answer)</vt:lpstr>
      <vt:lpstr>Question 5  (with answer)</vt:lpstr>
      <vt:lpstr>Question 6  (with answer)</vt:lpstr>
      <vt:lpstr>Your Turn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Julianne</dc:creator>
  <cp:lastModifiedBy>Stephen Moulds</cp:lastModifiedBy>
  <cp:revision>44</cp:revision>
  <dcterms:created xsi:type="dcterms:W3CDTF">2015-04-10T14:42:01Z</dcterms:created>
  <dcterms:modified xsi:type="dcterms:W3CDTF">2015-04-10T14:46:24Z</dcterms:modified>
</cp:coreProperties>
</file>