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57" r:id="rId6"/>
    <p:sldId id="263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9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4136AA3E-7741-4975-A8C7-CC57ACFE94FA}" type="datetimeFigureOut">
              <a:rPr lang="en-GB" smtClean="0"/>
              <a:pPr/>
              <a:t>5/11/15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B00775E-A541-4C9A-9A53-2B71A252B8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34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http://en.wikipedia.org/wiki/Laboratory#mediaviewer/File:Chemistry_Laboratory_-_Bench.jpg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775E-A541-4C9A-9A53-2B71A252B8A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761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Extend for pupils and ask them the other products made…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0775E-A541-4C9A-9A53-2B71A252B8A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284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GB" smtClean="0">
              <a:ea typeface="+mn-ea"/>
              <a:cs typeface="+mn-cs"/>
            </a:endParaRPr>
          </a:p>
        </p:txBody>
      </p:sp>
      <p:pic>
        <p:nvPicPr>
          <p:cNvPr id="9" name="Picture 3" descr="AS_ChemA_ppt_ski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452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811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362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Content Placeholder 5" descr="AS_CheA_ppt_foot.png"/>
          <p:cNvPicPr>
            <a:picLocks noChangeAspect="1"/>
          </p:cNvPicPr>
          <p:nvPr userDrawn="1"/>
        </p:nvPicPr>
        <p:blipFill>
          <a:blip r:embed="rId5"/>
          <a:srcRect t="-333813" b="-333813"/>
          <a:stretch>
            <a:fillRect/>
          </a:stretch>
        </p:blipFill>
        <p:spPr bwMode="auto">
          <a:xfrm>
            <a:off x="0" y="4014788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768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05000" y="2130425"/>
            <a:ext cx="7010400" cy="1470025"/>
          </a:xfrm>
        </p:spPr>
        <p:txBody>
          <a:bodyPr/>
          <a:lstStyle/>
          <a:p>
            <a:r>
              <a:rPr lang="en-US" b="1" dirty="0" smtClean="0"/>
              <a:t>Name that salt!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66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many acids can you name?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95400"/>
            <a:ext cx="6228184" cy="467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48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790"/>
            <a:ext cx="8229600" cy="1143000"/>
          </a:xfrm>
        </p:spPr>
        <p:txBody>
          <a:bodyPr/>
          <a:lstStyle/>
          <a:p>
            <a:r>
              <a:rPr lang="en-GB" dirty="0" smtClean="0"/>
              <a:t>Match the name to the formula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322015" y="1268760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Hydrochloric acid</a:t>
            </a:r>
            <a:endParaRPr lang="en-GB" sz="3600" dirty="0"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58258" y="2438400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Sulphuric acid </a:t>
            </a:r>
            <a:endParaRPr lang="en-GB" sz="3600" dirty="0"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60032" y="1246690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Nitric acid</a:t>
            </a:r>
            <a:endParaRPr lang="en-GB" sz="3600" dirty="0"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3528" y="3709606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/>
              </a:rPr>
              <a:t>Ethanoic</a:t>
            </a:r>
            <a:r>
              <a:rPr lang="en-GB" sz="3600" dirty="0" smtClean="0">
                <a:latin typeface="Arial"/>
              </a:rPr>
              <a:t> acid </a:t>
            </a:r>
            <a:endParaRPr lang="en-GB" sz="3600" dirty="0"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59632" y="4953000"/>
            <a:ext cx="2296230" cy="1040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/>
              </a:rPr>
              <a:t>HC</a:t>
            </a:r>
            <a:r>
              <a:rPr lang="en-GB" sz="3600" i="1" dirty="0" err="1" smtClean="0">
                <a:latin typeface="Times New Roman"/>
                <a:cs typeface="Times New Roman"/>
              </a:rPr>
              <a:t>l</a:t>
            </a:r>
            <a:endParaRPr lang="en-GB" sz="3600" i="1" dirty="0">
              <a:latin typeface="Times New Roman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24128" y="3657600"/>
            <a:ext cx="2296230" cy="1040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H</a:t>
            </a:r>
            <a:r>
              <a:rPr lang="en-GB" sz="3600" baseline="-25000" dirty="0" smtClean="0">
                <a:latin typeface="Arial"/>
              </a:rPr>
              <a:t>2</a:t>
            </a:r>
            <a:r>
              <a:rPr lang="en-GB" sz="3600" dirty="0" smtClean="0">
                <a:latin typeface="Arial"/>
              </a:rPr>
              <a:t>SO</a:t>
            </a:r>
            <a:r>
              <a:rPr lang="en-GB" sz="3600" baseline="-25000" dirty="0" smtClean="0">
                <a:latin typeface="Arial"/>
              </a:rPr>
              <a:t>4</a:t>
            </a:r>
            <a:endParaRPr lang="en-GB" sz="3600" baseline="-25000" dirty="0"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99592" y="2480872"/>
            <a:ext cx="2296230" cy="1040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HNO</a:t>
            </a:r>
            <a:r>
              <a:rPr lang="en-GB" sz="3600" baseline="-25000" dirty="0" smtClean="0">
                <a:latin typeface="Arial"/>
              </a:rPr>
              <a:t>3</a:t>
            </a:r>
            <a:endParaRPr lang="en-GB" sz="3600" baseline="-25000" dirty="0"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105400" y="4953000"/>
            <a:ext cx="2695937" cy="1040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CH</a:t>
            </a:r>
            <a:r>
              <a:rPr lang="en-GB" sz="3600" baseline="-25000" dirty="0" smtClean="0">
                <a:latin typeface="Arial"/>
              </a:rPr>
              <a:t>3</a:t>
            </a:r>
            <a:r>
              <a:rPr lang="en-GB" sz="3600" dirty="0" smtClean="0">
                <a:latin typeface="Arial"/>
              </a:rPr>
              <a:t>COOH</a:t>
            </a:r>
            <a:endParaRPr lang="en-GB" sz="36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50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3690"/>
            <a:ext cx="8229600" cy="1143000"/>
          </a:xfrm>
        </p:spPr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467544" y="1246690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Hydrochloric acid</a:t>
            </a:r>
            <a:endParaRPr lang="en-GB" sz="3600" dirty="0"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670" y="2340496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Sulphuric acid </a:t>
            </a:r>
            <a:endParaRPr lang="en-GB" sz="3600" dirty="0"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7544" y="3429000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Nitric acid</a:t>
            </a:r>
            <a:endParaRPr lang="en-GB" sz="3600" dirty="0"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7544" y="4572000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/>
              </a:rPr>
              <a:t>Ethanoic</a:t>
            </a:r>
            <a:r>
              <a:rPr lang="en-GB" sz="3600" dirty="0" smtClean="0">
                <a:latin typeface="Arial"/>
              </a:rPr>
              <a:t> acid </a:t>
            </a:r>
            <a:endParaRPr lang="en-GB" sz="3600" dirty="0"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75004" y="1246690"/>
            <a:ext cx="2559195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/>
              </a:rPr>
              <a:t>HC</a:t>
            </a:r>
            <a:r>
              <a:rPr lang="en-GB" sz="3600" i="1" dirty="0" err="1" smtClean="0">
                <a:latin typeface="Times New Roman"/>
                <a:cs typeface="Times New Roman"/>
              </a:rPr>
              <a:t>l</a:t>
            </a:r>
            <a:endParaRPr lang="en-GB" sz="3600" i="1" dirty="0">
              <a:latin typeface="Times New Roman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75005" y="2340496"/>
            <a:ext cx="2559196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H</a:t>
            </a:r>
            <a:r>
              <a:rPr lang="en-GB" sz="3600" baseline="-25000" dirty="0" smtClean="0">
                <a:latin typeface="Arial"/>
              </a:rPr>
              <a:t>2</a:t>
            </a:r>
            <a:r>
              <a:rPr lang="en-GB" sz="3600" dirty="0" smtClean="0">
                <a:latin typeface="Arial"/>
              </a:rPr>
              <a:t>SO</a:t>
            </a:r>
            <a:r>
              <a:rPr lang="en-GB" sz="3600" baseline="-25000" dirty="0" smtClean="0">
                <a:latin typeface="Arial"/>
              </a:rPr>
              <a:t>4</a:t>
            </a:r>
            <a:endParaRPr lang="en-GB" sz="3600" baseline="-25000" dirty="0">
              <a:latin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75004" y="3429000"/>
            <a:ext cx="2559195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HNO</a:t>
            </a:r>
            <a:r>
              <a:rPr lang="en-GB" sz="3600" baseline="-25000" dirty="0" smtClean="0">
                <a:latin typeface="Arial"/>
              </a:rPr>
              <a:t>3</a:t>
            </a:r>
            <a:endParaRPr lang="en-GB" sz="3600" baseline="-25000" dirty="0"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83150" y="4572000"/>
            <a:ext cx="2551050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CH</a:t>
            </a:r>
            <a:r>
              <a:rPr lang="en-GB" sz="3600" baseline="-25000" dirty="0" smtClean="0">
                <a:latin typeface="Arial"/>
              </a:rPr>
              <a:t>3</a:t>
            </a:r>
            <a:r>
              <a:rPr lang="en-GB" sz="3600" dirty="0" smtClean="0">
                <a:latin typeface="Arial"/>
              </a:rPr>
              <a:t>COOH</a:t>
            </a:r>
            <a:endParaRPr lang="en-GB" sz="36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04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Key reactions with acids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7542968"/>
              </p:ext>
            </p:extLst>
          </p:nvPr>
        </p:nvGraphicFramePr>
        <p:xfrm>
          <a:off x="323528" y="1268760"/>
          <a:ext cx="8677469" cy="503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638"/>
                <a:gridCol w="360040"/>
                <a:gridCol w="1709194"/>
                <a:gridCol w="451046"/>
                <a:gridCol w="1152128"/>
                <a:gridCol w="432048"/>
                <a:gridCol w="1584176"/>
                <a:gridCol w="419202"/>
                <a:gridCol w="1380997"/>
              </a:tblGrid>
              <a:tr h="75499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acid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Arial"/>
                          <a:sym typeface="Wingdings" panose="05000000000000000000" pitchFamily="2" charset="2"/>
                        </a:rPr>
                        <a:t>+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Arial"/>
                        </a:rPr>
                        <a:t>metal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Arial"/>
                          <a:sym typeface="Wingdings" panose="05000000000000000000" pitchFamily="2" charset="2"/>
                        </a:rPr>
                        <a:t>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Arial"/>
                          <a:sym typeface="Wingdings" panose="05000000000000000000" pitchFamily="2" charset="2"/>
                        </a:rPr>
                        <a:t>salt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Arial"/>
                          <a:sym typeface="Wingdings" panose="05000000000000000000" pitchFamily="2" charset="2"/>
                        </a:rPr>
                        <a:t>+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Arial"/>
                          <a:sym typeface="Wingdings" panose="05000000000000000000" pitchFamily="2" charset="2"/>
                        </a:rPr>
                        <a:t>hydrogen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441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acid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Arial"/>
                          <a:sym typeface="Wingdings" panose="05000000000000000000" pitchFamily="2" charset="2"/>
                        </a:rPr>
                        <a:t>+</a:t>
                      </a:r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ysClr val="windowText" lastClr="000000"/>
                          </a:solidFill>
                          <a:latin typeface="Arial"/>
                          <a:sym typeface="Wingdings" panose="05000000000000000000" pitchFamily="2" charset="2"/>
                        </a:rPr>
                        <a:t>metal oxide </a:t>
                      </a:r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Arial"/>
                          <a:sym typeface="Wingdings" panose="05000000000000000000" pitchFamily="2" charset="2"/>
                        </a:rPr>
                        <a:t></a:t>
                      </a:r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solidFill>
                            <a:sysClr val="windowText" lastClr="000000"/>
                          </a:solidFill>
                          <a:latin typeface="Arial"/>
                          <a:sym typeface="Wingdings" panose="05000000000000000000" pitchFamily="2" charset="2"/>
                        </a:rPr>
                        <a:t>salt</a:t>
                      </a:r>
                      <a:endParaRPr lang="en-GB" sz="2200" b="1" dirty="0" smtClean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Arial"/>
                          <a:sym typeface="Wingdings" panose="05000000000000000000" pitchFamily="2" charset="2"/>
                        </a:rPr>
                        <a:t>+</a:t>
                      </a:r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solidFill>
                            <a:sysClr val="windowText" lastClr="000000"/>
                          </a:solidFill>
                          <a:latin typeface="Arial"/>
                          <a:sym typeface="Wingdings" panose="05000000000000000000" pitchFamily="2" charset="2"/>
                        </a:rPr>
                        <a:t>water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441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4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acid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Arial"/>
                          <a:sym typeface="Wingdings" panose="05000000000000000000" pitchFamily="2" charset="2"/>
                        </a:rPr>
                        <a:t>+</a:t>
                      </a:r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ysClr val="windowText" lastClr="000000"/>
                          </a:solidFill>
                          <a:latin typeface="Arial"/>
                          <a:sym typeface="Wingdings" panose="05000000000000000000" pitchFamily="2" charset="2"/>
                        </a:rPr>
                        <a:t>metal hydroxide </a:t>
                      </a:r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Arial"/>
                          <a:sym typeface="Wingdings" panose="05000000000000000000" pitchFamily="2" charset="2"/>
                        </a:rPr>
                        <a:t></a:t>
                      </a:r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solidFill>
                            <a:sysClr val="windowText" lastClr="000000"/>
                          </a:solidFill>
                          <a:latin typeface="Arial"/>
                          <a:sym typeface="Wingdings" panose="05000000000000000000" pitchFamily="2" charset="2"/>
                        </a:rPr>
                        <a:t>salt</a:t>
                      </a:r>
                      <a:endParaRPr lang="en-GB" sz="2200" b="1" dirty="0" smtClean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Arial"/>
                          <a:sym typeface="Wingdings" panose="05000000000000000000" pitchFamily="2" charset="2"/>
                        </a:rPr>
                        <a:t>+</a:t>
                      </a:r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solidFill>
                            <a:sysClr val="windowText" lastClr="000000"/>
                          </a:solidFill>
                          <a:latin typeface="Arial"/>
                          <a:sym typeface="Wingdings" panose="05000000000000000000" pitchFamily="2" charset="2"/>
                        </a:rPr>
                        <a:t>water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441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0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acid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Arial"/>
                          <a:sym typeface="Wingdings" panose="05000000000000000000" pitchFamily="2" charset="2"/>
                        </a:rPr>
                        <a:t>+</a:t>
                      </a:r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ysClr val="windowText" lastClr="000000"/>
                          </a:solidFill>
                          <a:latin typeface="Arial"/>
                          <a:sym typeface="Wingdings" panose="05000000000000000000" pitchFamily="2" charset="2"/>
                        </a:rPr>
                        <a:t>metal carbonate </a:t>
                      </a:r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Arial"/>
                          <a:sym typeface="Wingdings" panose="05000000000000000000" pitchFamily="2" charset="2"/>
                        </a:rPr>
                        <a:t></a:t>
                      </a:r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solidFill>
                            <a:sysClr val="windowText" lastClr="000000"/>
                          </a:solidFill>
                          <a:latin typeface="Arial"/>
                          <a:sym typeface="Wingdings" panose="05000000000000000000" pitchFamily="2" charset="2"/>
                        </a:rPr>
                        <a:t>salt</a:t>
                      </a:r>
                      <a:endParaRPr lang="en-GB" sz="2200" b="1" dirty="0" smtClean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Arial"/>
                          <a:sym typeface="Wingdings" panose="05000000000000000000" pitchFamily="2" charset="2"/>
                        </a:rPr>
                        <a:t>+</a:t>
                      </a:r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solidFill>
                            <a:sysClr val="windowText" lastClr="000000"/>
                          </a:solidFill>
                          <a:latin typeface="Arial"/>
                          <a:sym typeface="Wingdings" panose="05000000000000000000" pitchFamily="2" charset="2"/>
                        </a:rPr>
                        <a:t>water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Arial"/>
                          <a:sym typeface="Wingdings" panose="05000000000000000000" pitchFamily="2" charset="2"/>
                        </a:rPr>
                        <a:t>+</a:t>
                      </a:r>
                      <a:endParaRPr lang="en-GB" sz="22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 smtClean="0">
                          <a:solidFill>
                            <a:sysClr val="windowText" lastClr="000000"/>
                          </a:solidFill>
                          <a:latin typeface="Arial"/>
                          <a:sym typeface="Wingdings" panose="05000000000000000000" pitchFamily="2" charset="2"/>
                        </a:rPr>
                        <a:t>carbon dioxide</a:t>
                      </a:r>
                      <a:endParaRPr lang="en-GB" sz="2200" b="1" dirty="0" smtClean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553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46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acid makes which salt?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943600" y="4931296"/>
            <a:ext cx="2436798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Chloride </a:t>
            </a:r>
            <a:endParaRPr lang="en-GB" sz="3600" i="1" dirty="0">
              <a:latin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1556792"/>
            <a:ext cx="2461528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Sulphate</a:t>
            </a:r>
            <a:endParaRPr lang="en-GB" sz="3600" baseline="-25000" dirty="0"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43600" y="3810000"/>
            <a:ext cx="2436798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Nitrate </a:t>
            </a:r>
            <a:endParaRPr lang="en-GB" sz="3600" baseline="-25000" dirty="0"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600" y="2667000"/>
            <a:ext cx="2436798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/>
              </a:rPr>
              <a:t>Ethanoate</a:t>
            </a:r>
            <a:r>
              <a:rPr lang="en-GB" sz="3600" dirty="0" smtClean="0">
                <a:latin typeface="Arial"/>
              </a:rPr>
              <a:t> </a:t>
            </a:r>
            <a:endParaRPr lang="en-GB" sz="3600" dirty="0"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2556" y="1556792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Hydrochloric acid</a:t>
            </a:r>
            <a:endParaRPr lang="en-GB" sz="3600" dirty="0"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2556" y="2673474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Sulphuric acid </a:t>
            </a:r>
            <a:endParaRPr lang="en-GB" sz="3600" dirty="0"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2556" y="3810000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Nitric acid</a:t>
            </a:r>
            <a:endParaRPr lang="en-GB" sz="3600" dirty="0"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2556" y="4916226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/>
              </a:rPr>
              <a:t>Ethanoic</a:t>
            </a:r>
            <a:r>
              <a:rPr lang="en-GB" sz="3600" dirty="0" smtClean="0">
                <a:latin typeface="Arial"/>
              </a:rPr>
              <a:t> acid </a:t>
            </a:r>
            <a:endParaRPr lang="en-GB" sz="36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6983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acid makes which salt?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331640" y="1524000"/>
            <a:ext cx="2373960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Chloride </a:t>
            </a:r>
            <a:endParaRPr lang="en-GB" sz="3600" i="1" dirty="0">
              <a:latin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12962" y="2667000"/>
            <a:ext cx="2392638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Sulphate</a:t>
            </a:r>
            <a:endParaRPr lang="en-GB" sz="3600" baseline="-25000" dirty="0"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31640" y="3810000"/>
            <a:ext cx="2373960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Nitrate </a:t>
            </a:r>
            <a:endParaRPr lang="en-GB" sz="3600" baseline="-25000" dirty="0">
              <a:latin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12962" y="4896247"/>
            <a:ext cx="2392638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/>
              </a:rPr>
              <a:t>Ethanoate</a:t>
            </a:r>
            <a:r>
              <a:rPr lang="en-GB" sz="3600" dirty="0" smtClean="0">
                <a:latin typeface="Arial"/>
              </a:rPr>
              <a:t> </a:t>
            </a:r>
            <a:endParaRPr lang="en-GB" sz="3600" dirty="0"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1234" y="1524000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Hydrochloric acid</a:t>
            </a:r>
            <a:endParaRPr lang="en-GB" sz="3600" dirty="0"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2556" y="2667000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Sulphuric acid </a:t>
            </a:r>
            <a:endParaRPr lang="en-GB" sz="3600" dirty="0"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2556" y="3810000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Arial"/>
              </a:rPr>
              <a:t>Nitric acid</a:t>
            </a:r>
            <a:endParaRPr lang="en-GB" sz="3600" dirty="0"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2556" y="4931296"/>
            <a:ext cx="3880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latin typeface="Arial"/>
              </a:rPr>
              <a:t>Ethanoic</a:t>
            </a:r>
            <a:r>
              <a:rPr lang="en-GB" sz="3600" dirty="0" smtClean="0">
                <a:latin typeface="Arial"/>
              </a:rPr>
              <a:t> acid </a:t>
            </a:r>
            <a:endParaRPr lang="en-GB" sz="36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739182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4567570"/>
              </p:ext>
            </p:extLst>
          </p:nvPr>
        </p:nvGraphicFramePr>
        <p:xfrm>
          <a:off x="251520" y="2492896"/>
          <a:ext cx="8784976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504056"/>
                <a:gridCol w="1697630"/>
                <a:gridCol w="735860"/>
                <a:gridCol w="1471720"/>
                <a:gridCol w="551895"/>
                <a:gridCol w="2023615"/>
              </a:tblGrid>
              <a:tr h="419441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44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hydro</a:t>
                      </a:r>
                      <a:r>
                        <a:rPr lang="en-GB" sz="2000" b="1" dirty="0" smtClean="0">
                          <a:solidFill>
                            <a:srgbClr val="FF0000"/>
                          </a:solidFill>
                          <a:latin typeface="Arial"/>
                        </a:rPr>
                        <a:t>chloric</a:t>
                      </a:r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 acid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+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00B050"/>
                          </a:solidFill>
                          <a:latin typeface="Arial"/>
                        </a:rPr>
                        <a:t>sodium</a:t>
                      </a:r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 hydroxide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  <a:latin typeface="Arial"/>
                          <a:sym typeface="Wingdings" panose="05000000000000000000" pitchFamily="2" charset="2"/>
                        </a:rPr>
                        <a:t>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00B050"/>
                          </a:solidFill>
                          <a:latin typeface="Arial"/>
                        </a:rPr>
                        <a:t>sodium</a:t>
                      </a:r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FF0000"/>
                          </a:solidFill>
                          <a:latin typeface="Arial"/>
                        </a:rPr>
                        <a:t>chloride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/>
                          <a:sym typeface="Wingdings" panose="05000000000000000000" pitchFamily="2" charset="2"/>
                        </a:rPr>
                        <a:t>+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/>
                      <a:endParaRPr lang="en-GB" sz="20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water </a:t>
                      </a:r>
                      <a:endParaRPr lang="en-GB" sz="20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441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620687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/>
              </a:rPr>
              <a:t>The name of the </a:t>
            </a:r>
            <a:r>
              <a:rPr lang="en-GB" sz="2800" b="1" dirty="0" smtClean="0">
                <a:solidFill>
                  <a:srgbClr val="FF0000"/>
                </a:solidFill>
                <a:latin typeface="Arial"/>
              </a:rPr>
              <a:t>acid</a:t>
            </a:r>
            <a:r>
              <a:rPr lang="en-GB" sz="2800" b="1" dirty="0" smtClean="0">
                <a:latin typeface="Arial"/>
              </a:rPr>
              <a:t> and the name of the </a:t>
            </a:r>
            <a:r>
              <a:rPr lang="en-GB" sz="2800" b="1" dirty="0" smtClean="0">
                <a:solidFill>
                  <a:srgbClr val="00B050"/>
                </a:solidFill>
                <a:latin typeface="Arial"/>
              </a:rPr>
              <a:t>metal</a:t>
            </a:r>
            <a:r>
              <a:rPr lang="en-GB" sz="2800" b="1" dirty="0" smtClean="0">
                <a:latin typeface="Arial"/>
              </a:rPr>
              <a:t> are joined together to make the name of the </a:t>
            </a:r>
            <a:r>
              <a:rPr lang="en-GB" sz="2800" b="1" dirty="0" smtClean="0">
                <a:solidFill>
                  <a:srgbClr val="00B050"/>
                </a:solidFill>
                <a:latin typeface="Arial"/>
              </a:rPr>
              <a:t>sa</a:t>
            </a:r>
            <a:r>
              <a:rPr lang="en-GB" sz="2800" b="1" dirty="0" smtClean="0">
                <a:solidFill>
                  <a:srgbClr val="FF0000"/>
                </a:solidFill>
                <a:latin typeface="Arial"/>
              </a:rPr>
              <a:t>lt</a:t>
            </a:r>
            <a:endParaRPr lang="en-GB" sz="2800" b="1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1982194"/>
              </p:ext>
            </p:extLst>
          </p:nvPr>
        </p:nvGraphicFramePr>
        <p:xfrm>
          <a:off x="251520" y="4869160"/>
          <a:ext cx="878497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504056"/>
                <a:gridCol w="1697630"/>
                <a:gridCol w="735860"/>
                <a:gridCol w="1471720"/>
                <a:gridCol w="551895"/>
                <a:gridCol w="2023615"/>
              </a:tblGrid>
              <a:tr h="4194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2H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  <a:latin typeface="Arial"/>
                        </a:rPr>
                        <a:t>C</a:t>
                      </a:r>
                      <a:r>
                        <a:rPr lang="en-GB" sz="2400" b="0" i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endParaRPr lang="en-GB" sz="2400" b="0" i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+</a:t>
                      </a:r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2</a:t>
                      </a:r>
                      <a:r>
                        <a:rPr lang="en-GB" sz="2400" b="1" dirty="0" smtClean="0">
                          <a:solidFill>
                            <a:srgbClr val="00B050"/>
                          </a:solidFill>
                          <a:latin typeface="Arial"/>
                        </a:rPr>
                        <a:t>Na</a:t>
                      </a:r>
                      <a:r>
                        <a:rPr lang="en-GB" sz="24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OH</a:t>
                      </a:r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ysClr val="windowText" lastClr="000000"/>
                          </a:solidFill>
                          <a:latin typeface="Arial"/>
                          <a:sym typeface="Wingdings" panose="05000000000000000000" pitchFamily="2" charset="2"/>
                        </a:rPr>
                        <a:t></a:t>
                      </a:r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2</a:t>
                      </a:r>
                      <a:r>
                        <a:rPr lang="en-GB" sz="2400" b="1" dirty="0" smtClean="0">
                          <a:solidFill>
                            <a:srgbClr val="00B050"/>
                          </a:solidFill>
                          <a:latin typeface="Arial"/>
                        </a:rPr>
                        <a:t>Na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  <a:latin typeface="Arial"/>
                        </a:rPr>
                        <a:t>C</a:t>
                      </a:r>
                      <a:r>
                        <a:rPr lang="en-GB" sz="2400" b="0" i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+</a:t>
                      </a:r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H</a:t>
                      </a:r>
                      <a:r>
                        <a:rPr lang="en-GB" sz="2400" b="1" baseline="-25000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2</a:t>
                      </a:r>
                      <a:r>
                        <a:rPr lang="en-GB" sz="2400" b="1" baseline="0" dirty="0" smtClean="0">
                          <a:solidFill>
                            <a:sysClr val="windowText" lastClr="000000"/>
                          </a:solidFill>
                          <a:latin typeface="Arial"/>
                        </a:rPr>
                        <a:t>O</a:t>
                      </a:r>
                      <a:endParaRPr lang="en-GB" sz="2400" b="1" baseline="-25000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441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ysClr val="windowText" lastClr="000000"/>
                        </a:solidFill>
                        <a:latin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85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salt will you make?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7486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GB" b="1" dirty="0">
                <a:latin typeface="Arial"/>
              </a:rPr>
              <a:t>h</a:t>
            </a:r>
            <a:r>
              <a:rPr lang="en-GB" b="1" dirty="0" smtClean="0">
                <a:latin typeface="Arial"/>
              </a:rPr>
              <a:t>ydrochloric acid + potassium hydroxide</a:t>
            </a:r>
            <a:endParaRPr lang="en-GB" b="1" dirty="0">
              <a:latin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12268"/>
            <a:ext cx="8291264" cy="74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latin typeface="Arial"/>
              </a:rPr>
              <a:t>s</a:t>
            </a:r>
            <a:r>
              <a:rPr lang="en-GB" b="1" dirty="0" smtClean="0">
                <a:latin typeface="Arial"/>
              </a:rPr>
              <a:t>ulphuric acid + copper oxide</a:t>
            </a:r>
            <a:endParaRPr lang="en-GB" b="1" dirty="0"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109" y="3124200"/>
            <a:ext cx="8291264" cy="74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latin typeface="Arial"/>
              </a:rPr>
              <a:t>n</a:t>
            </a:r>
            <a:r>
              <a:rPr lang="en-GB" b="1" dirty="0" smtClean="0">
                <a:latin typeface="Arial"/>
              </a:rPr>
              <a:t>itric acid + sodium hydroxide</a:t>
            </a:r>
            <a:endParaRPr lang="en-GB" b="1" dirty="0">
              <a:latin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038600"/>
            <a:ext cx="8291264" cy="74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err="1">
                <a:latin typeface="Arial"/>
              </a:rPr>
              <a:t>e</a:t>
            </a:r>
            <a:r>
              <a:rPr lang="en-GB" b="1" dirty="0" err="1" smtClean="0">
                <a:latin typeface="Arial"/>
              </a:rPr>
              <a:t>thanoic</a:t>
            </a:r>
            <a:r>
              <a:rPr lang="en-GB" b="1" dirty="0" smtClean="0">
                <a:latin typeface="Arial"/>
              </a:rPr>
              <a:t> acid+ magnesium oxide</a:t>
            </a:r>
            <a:endParaRPr lang="en-GB" b="1" dirty="0">
              <a:latin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6109" y="1340768"/>
            <a:ext cx="8291264" cy="74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latin typeface="Arial"/>
              </a:rPr>
              <a:t>p</a:t>
            </a:r>
            <a:r>
              <a:rPr lang="en-GB" b="1" dirty="0" smtClean="0">
                <a:latin typeface="Arial"/>
              </a:rPr>
              <a:t>otassium chloride</a:t>
            </a:r>
            <a:endParaRPr lang="en-GB" b="1" dirty="0"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6109" y="2209800"/>
            <a:ext cx="8291264" cy="74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latin typeface="Arial"/>
              </a:rPr>
              <a:t>copper sulphate</a:t>
            </a:r>
            <a:endParaRPr lang="en-GB" b="1" dirty="0">
              <a:latin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6109" y="3124200"/>
            <a:ext cx="8291264" cy="74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latin typeface="Arial"/>
              </a:rPr>
              <a:t>sodium nitrate</a:t>
            </a:r>
            <a:endParaRPr lang="en-GB" b="1" dirty="0">
              <a:latin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0110" y="4038600"/>
            <a:ext cx="8291264" cy="74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>
                <a:latin typeface="Arial"/>
              </a:rPr>
              <a:t>magnesium </a:t>
            </a:r>
            <a:r>
              <a:rPr lang="en-GB" b="1" dirty="0" err="1" smtClean="0">
                <a:latin typeface="Arial"/>
              </a:rPr>
              <a:t>ethanoate</a:t>
            </a:r>
            <a:endParaRPr lang="en-GB" b="1" dirty="0"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7637" y="4966320"/>
            <a:ext cx="8291264" cy="74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latin typeface="Arial"/>
              </a:rPr>
              <a:t>n</a:t>
            </a:r>
            <a:r>
              <a:rPr lang="en-GB" b="1" dirty="0" smtClean="0">
                <a:latin typeface="Arial"/>
              </a:rPr>
              <a:t>itric acid + ammonium hydroxide</a:t>
            </a:r>
            <a:endParaRPr lang="en-GB" b="1" dirty="0">
              <a:latin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6843" y="4966320"/>
            <a:ext cx="8291264" cy="74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latin typeface="Arial"/>
              </a:rPr>
              <a:t>a</a:t>
            </a:r>
            <a:r>
              <a:rPr lang="en-GB" b="1" dirty="0" smtClean="0">
                <a:latin typeface="Arial"/>
              </a:rPr>
              <a:t>mmonium nitrate</a:t>
            </a:r>
            <a:endParaRPr lang="en-GB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086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223</Words>
  <Application>Microsoft Macintosh PowerPoint</Application>
  <PresentationFormat>On-screen Show (4:3)</PresentationFormat>
  <Paragraphs>99</Paragraphs>
  <Slides>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Name that salt!</vt:lpstr>
      <vt:lpstr>How many acids can you name?</vt:lpstr>
      <vt:lpstr>Match the name to the formula</vt:lpstr>
      <vt:lpstr>Answers</vt:lpstr>
      <vt:lpstr>Key reactions with acids</vt:lpstr>
      <vt:lpstr>Which acid makes which salt?</vt:lpstr>
      <vt:lpstr>Which acid makes which salt?</vt:lpstr>
      <vt:lpstr>Slide 8</vt:lpstr>
      <vt:lpstr>What salt will you make?</vt:lpstr>
    </vt:vector>
  </TitlesOfParts>
  <Company>Cambridge Assessment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that salt</dc:title>
  <dc:creator>Rachael Tomkins</dc:creator>
  <cp:lastModifiedBy>Stephen Moulds</cp:lastModifiedBy>
  <cp:revision>10</cp:revision>
  <dcterms:created xsi:type="dcterms:W3CDTF">2015-05-11T08:59:51Z</dcterms:created>
  <dcterms:modified xsi:type="dcterms:W3CDTF">2015-05-11T09:21:49Z</dcterms:modified>
</cp:coreProperties>
</file>