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0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025"/>
    <a:srgbClr val="8F001C"/>
    <a:srgbClr val="DA8AAD"/>
    <a:srgbClr val="2C6350"/>
    <a:srgbClr val="D1E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6" autoAdjust="0"/>
    <p:restoredTop sz="96141" autoAdjust="0"/>
  </p:normalViewPr>
  <p:slideViewPr>
    <p:cSldViewPr>
      <p:cViewPr varScale="1">
        <p:scale>
          <a:sx n="100" d="100"/>
          <a:sy n="100" d="100"/>
        </p:scale>
        <p:origin x="3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80D0-2621-4903-A1D6-EBFF93A986A8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04A1C-9E4B-4B82-A6B7-35B44FEF54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09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16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84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106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53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407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106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938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45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4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1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2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447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41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61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96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04A1C-9E4B-4B82-A6B7-35B44FEF547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29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53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1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0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73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04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41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228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54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75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291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37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5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80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15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09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2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29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71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69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6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80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91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5EC3-80C8-4741-9230-EB675F868D6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178A0-EEA4-4FE8-B115-522DCBD7C78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16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30B2-F145-4B5C-9F28-4DB5FE83DE52}" type="datetimeFigureOut">
              <a:rPr lang="en-GB" smtClean="0"/>
              <a:t>17/05/2019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30B4-78F6-47E8-AA0B-62E7BDE291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09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ncerscreening.nhs.uk/breastscreen/publications/ia-02.htm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vel 3 Certificate Core Maths A (MEI)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005064"/>
            <a:ext cx="5328592" cy="150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Teaching Activity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altLang="en-US" sz="2400" b="1" dirty="0" smtClean="0">
                <a:solidFill>
                  <a:srgbClr val="2C63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frequencies in tree diagrams to calculate probabilities</a:t>
            </a:r>
            <a:endParaRPr lang="en-GB" altLang="en-US" sz="1600" b="1" dirty="0" smtClean="0">
              <a:solidFill>
                <a:srgbClr val="2C63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69720" y="1403484"/>
            <a:ext cx="5004557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In a typical school with 80 Year 10 students, 64 of them will have a profile on the social media site Face-ache.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1659" y="517504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Myriad Pro" pitchFamily="34" charset="0"/>
              </a:rPr>
              <a:t>What is the probability that if we pick a Year 10 student at random, they will not have a profile?</a:t>
            </a:r>
            <a:endParaRPr lang="en-GB" dirty="0">
              <a:latin typeface="Myriad Pro" pitchFamily="34" charset="0"/>
            </a:endParaRPr>
          </a:p>
        </p:txBody>
      </p:sp>
      <p:pic>
        <p:nvPicPr>
          <p:cNvPr id="7" name="Picture 6" descr="Representation of 80 students&#10;" title="Representation of 80 student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32" y="2781828"/>
            <a:ext cx="6796744" cy="179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11660" y="1403484"/>
            <a:ext cx="5562618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In a typical school with 80 Year 10 students, 64 of them will have a profile on the social media site Face-ache.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1659" y="517504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Myriad Pro" pitchFamily="34" charset="0"/>
              </a:rPr>
              <a:t>What is the probability that if we pick a Year 10 student at random, they will NOT have a profile?</a:t>
            </a:r>
            <a:endParaRPr lang="en-GB" dirty="0">
              <a:latin typeface="Myriad Pro" pitchFamily="34" charset="0"/>
            </a:endParaRPr>
          </a:p>
        </p:txBody>
      </p:sp>
      <p:pic>
        <p:nvPicPr>
          <p:cNvPr id="7" name="Picture 6" descr="Face-ache frequency tree with the following branches:&#10;Students (80) Face-ache (64)&#10;Students (80) No Face-ache (16)" title="Face-ache frequency tre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76154"/>
            <a:ext cx="2689200" cy="29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11660" y="1403484"/>
            <a:ext cx="5562618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A newspaper headline says that eating radishes doubles your change of getting Smith’s Disease. </a:t>
            </a:r>
            <a:r>
              <a:rPr lang="en-GB" sz="1800" dirty="0">
                <a:latin typeface="Myriad Pro" pitchFamily="34" charset="0"/>
              </a:rPr>
              <a:t> </a:t>
            </a:r>
            <a:r>
              <a:rPr lang="en-GB" sz="1800" dirty="0" smtClean="0">
                <a:latin typeface="Myriad Pro" pitchFamily="34" charset="0"/>
              </a:rPr>
              <a:t>1% of people who don’t eat radishes get Smith’s Disease anyway.</a:t>
            </a:r>
          </a:p>
        </p:txBody>
      </p:sp>
      <p:pic>
        <p:nvPicPr>
          <p:cNvPr id="6" name="Picture 5" descr="Two 'Don't eat radishes Frequency trees'.&#10;The first frequency tree has the following branches:&#10;Hate radishes (0.01) Smith's Disease&#10;Hate radishes (0.99) No Smith's Disease&#10;&#10;The second frequency tree has the following branches:&#10;Hate radishes (200) Smith's Disease (2)&#10;Hate radishes (200) No Smith's Disease (198)" title="Two frequency trees for 'Don't eat radishes'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38" y="2758248"/>
            <a:ext cx="6412462" cy="26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7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11660" y="1403484"/>
            <a:ext cx="5562618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A newspaper headline says that eating radishes doubles your change of getting Smith’s Disease. </a:t>
            </a:r>
            <a:r>
              <a:rPr lang="en-GB" sz="1800" dirty="0">
                <a:latin typeface="Myriad Pro" pitchFamily="34" charset="0"/>
              </a:rPr>
              <a:t> </a:t>
            </a:r>
            <a:r>
              <a:rPr lang="en-GB" sz="1800" dirty="0" smtClean="0">
                <a:latin typeface="Myriad Pro" pitchFamily="34" charset="0"/>
              </a:rPr>
              <a:t>1% of people who don’t eat radishes get Smith’s Disease anyway.</a:t>
            </a:r>
          </a:p>
        </p:txBody>
      </p:sp>
      <p:pic>
        <p:nvPicPr>
          <p:cNvPr id="6" name="Picture 5" descr="Two 'Eat radishes Frequency trees'.&#10;The first frequency tree has the following branches:&#10;Love radishes (0.02) Smith's Disease&#10;Love radishes (0.98) No Smith's Disease&#10;&#10;The second frequency tree has the following branches:&#10;Love radishes (200) Smith's Disease (4)&#10;Love radishes (200) No Smith's Disease (196)" title="Two frequency trees for 'Eat radishes'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58248"/>
            <a:ext cx="6412462" cy="261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7634" y="1353512"/>
            <a:ext cx="630070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A weather forecast is generally right. When it forecasts ‘rain’, 90% of the time it rains. When it forecasts ‘no rain’, 70% of the time it does not rain.</a:t>
            </a:r>
          </a:p>
        </p:txBody>
      </p:sp>
      <p:pic>
        <p:nvPicPr>
          <p:cNvPr id="6" name="Picture 5" descr="Rain forecast frequency tree with the following branches:&#10;September (2/3) Forecast rain (0.9) Rains&#10;September (2/3) Forecast rain (0.1) Doesn't rain&#10;September (1/3) Forecast no rain (0.3) Rains&#10;September (1/3) Forecast no rain (0.7) Doesn't rain" title="Rain forecast frequency tr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03" y="2429570"/>
            <a:ext cx="3570106" cy="34477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92080" y="3392678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itchFamily="34" charset="0"/>
              </a:rPr>
              <a:t>In a typical September they forecast rain on two-thirds days and no rain on one-third of days.</a:t>
            </a:r>
          </a:p>
        </p:txBody>
      </p:sp>
    </p:spTree>
    <p:extLst>
      <p:ext uri="{BB962C8B-B14F-4D97-AF65-F5344CB8AC3E}">
        <p14:creationId xmlns:p14="http://schemas.microsoft.com/office/powerpoint/2010/main" val="33281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77634" y="1353512"/>
            <a:ext cx="6300700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A weather forecast is generally right. When it forecasts ‘rain’, 90% of the time it rains. When it forecasts ‘no rain’, 70% of the time it does not rain.</a:t>
            </a:r>
          </a:p>
        </p:txBody>
      </p:sp>
      <p:pic>
        <p:nvPicPr>
          <p:cNvPr id="6" name="Picture 5" descr="Rain forecast frequency tree with the following branches:&#10;September (30) Forecast rain (20) Rains (18)&#10;September (30) Forecast rain (20) Doesn't rain (2)&#10;September (30) Forecast no rain (10) Rains (3)&#10;September (30) Forecast no rain (10) Doesn't rain (7)" title="Rain forecast frequency tre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3489"/>
            <a:ext cx="3565015" cy="36057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71494" y="3546219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yriad Pro" pitchFamily="34" charset="0"/>
              </a:rPr>
              <a:t>In a typical September they forecast rain on two-thirds days and no rain on one-third of days.</a:t>
            </a:r>
          </a:p>
        </p:txBody>
      </p:sp>
    </p:spTree>
    <p:extLst>
      <p:ext uri="{BB962C8B-B14F-4D97-AF65-F5344CB8AC3E}">
        <p14:creationId xmlns:p14="http://schemas.microsoft.com/office/powerpoint/2010/main" val="371924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"/>
            <a:ext cx="9144000" cy="685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59632" y="1398786"/>
            <a:ext cx="6264696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Use frequencies with </a:t>
            </a:r>
            <a:r>
              <a:rPr lang="en-GB" sz="1800" dirty="0" smtClean="0">
                <a:latin typeface="Myriad Pro" pitchFamily="34" charset="0"/>
              </a:rPr>
              <a:t>tree </a:t>
            </a:r>
            <a:r>
              <a:rPr lang="en-GB" sz="1800" dirty="0" smtClean="0">
                <a:latin typeface="Myriad Pro" pitchFamily="34" charset="0"/>
              </a:rPr>
              <a:t>diagrams and other forms of representation to calculate or estimate  probabilities, including conditional probabilities:</a:t>
            </a:r>
          </a:p>
        </p:txBody>
      </p:sp>
      <p:pic>
        <p:nvPicPr>
          <p:cNvPr id="8" name="Picture 7" descr="Radishes tree diagram with the following branches:&#10;Hate radishes (200) Smith's Disease (2)&#10;Hate radishes (200) No Smith's Disease (198)" title="Radishes tree diagra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22922"/>
            <a:ext cx="2377244" cy="260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9632" y="1398786"/>
            <a:ext cx="6264696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Use frequencies with tree diagrams and other forms of representation to calculate or estimate  probabilities, including conditional probabilities:</a:t>
            </a:r>
          </a:p>
        </p:txBody>
      </p:sp>
      <p:pic>
        <p:nvPicPr>
          <p:cNvPr id="6" name="Picture 5" descr="Rains (3)&#10;Forecast rain (2)&#10;Overlap (18)&#10;7" title="Rain/Forecast rain Venn diagra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21073"/>
            <a:ext cx="2511345" cy="20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9632" y="1398786"/>
            <a:ext cx="6264696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Use frequencies with tree diagrams and other forms of representation to calculate or estimate  probabilities, including conditional probabilities: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60631"/>
              </p:ext>
            </p:extLst>
          </p:nvPr>
        </p:nvGraphicFramePr>
        <p:xfrm>
          <a:off x="1187624" y="2708920"/>
          <a:ext cx="6096000" cy="1953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2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Forecast</a:t>
                      </a:r>
                      <a:r>
                        <a:rPr lang="en-GB" sz="1800" b="1" baseline="0" dirty="0" smtClean="0"/>
                        <a:t> ‘rain’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Forecast</a:t>
                      </a:r>
                      <a:r>
                        <a:rPr lang="en-GB" sz="1800" b="1" baseline="0" dirty="0" smtClean="0"/>
                        <a:t> </a:t>
                      </a:r>
                    </a:p>
                    <a:p>
                      <a:pPr algn="ctr"/>
                      <a:r>
                        <a:rPr lang="en-GB" sz="1800" b="1" baseline="0" dirty="0" smtClean="0"/>
                        <a:t>‘no rain’</a:t>
                      </a:r>
                      <a:endParaRPr lang="en-GB" sz="1800" b="1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23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Rains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18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21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239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/>
                        <a:t>Does not rain</a:t>
                      </a:r>
                      <a:endParaRPr lang="en-GB" sz="1800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7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9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239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10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30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9632" y="1398786"/>
            <a:ext cx="6264696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An image from an NHS Screening programme leaflet which uses expected frequencies to communicate the chances of different events following a mammogram: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40152" y="3813745"/>
            <a:ext cx="26682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Myriad Pro" pitchFamily="34" charset="0"/>
              </a:rPr>
              <a:t>What is the chance that someone referred for more tests is diagnosed with cancer?</a:t>
            </a:r>
            <a:endParaRPr lang="en-GB" dirty="0">
              <a:latin typeface="Myriad Pro" pitchFamily="34" charset="0"/>
            </a:endParaRPr>
          </a:p>
        </p:txBody>
      </p:sp>
      <p:pic>
        <p:nvPicPr>
          <p:cNvPr id="12" name="Picture 11" descr="Breast screening frequency tree with the following branches:&#10;100 women have breast screening, 4 women need more tests, 1 woman is diagnosed with cancer&#10;100 women have breast screening, 4 women need more tests, 3 women have no cancer, these women will receive further invitations for breast screening every 3 years&#10;100 women have breast screening, 96 women have a normal result, these women will receive further invitations for breast screening every 3 years" title="NHS screening programme leaflet freq tr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3816424" cy="31352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07704" y="5661248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Myriad Pro" pitchFamily="34" charset="0"/>
              </a:rPr>
              <a:t>Image from </a:t>
            </a:r>
            <a:r>
              <a:rPr lang="en-GB" sz="1200" dirty="0">
                <a:latin typeface="Myriad Pro" pitchFamily="34" charset="0"/>
                <a:hlinkClick r:id="rId5"/>
              </a:rPr>
              <a:t>http://www.cancerscreening.nhs.uk/breastscreen/publications/ia-02.html</a:t>
            </a:r>
            <a:endParaRPr lang="en-GB" sz="1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27683" y="1387997"/>
            <a:ext cx="568863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Some balanced dice have probability 1/6 of coming up ‘4’.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1659" y="5175049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Myriad Pro" pitchFamily="34" charset="0"/>
              </a:rPr>
              <a:t>Out of 60 throws, how many ‘4’s would we expect to come up? </a:t>
            </a:r>
          </a:p>
        </p:txBody>
      </p:sp>
      <p:pic>
        <p:nvPicPr>
          <p:cNvPr id="7" name="Picture 6" descr="Fair dice frequency tree with the following branches:&#10;Fair dice (1/6) 4&#10;Fair dice (5/6) Not 4" title="Fair dice frequency tre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71" y="2132856"/>
            <a:ext cx="2697725" cy="275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9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27683" y="1387997"/>
            <a:ext cx="568863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Some balanced dice have probability 1/6 of coming up ‘4’.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1659" y="5175049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Myriad Pro" pitchFamily="34" charset="0"/>
              </a:rPr>
              <a:t>Out of 60 throws, how many ‘4’s would we expect to come up? </a:t>
            </a:r>
          </a:p>
        </p:txBody>
      </p:sp>
      <p:pic>
        <p:nvPicPr>
          <p:cNvPr id="7" name="Picture 6" descr="Fair dice frequency tree with the following branches:&#10;Fair dice (60) 4 (10)&#10;Fair dice (60) Not 4 (50)" title="Fair dice frequency tre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696" y="2002783"/>
            <a:ext cx="2696400" cy="29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69720" y="1403484"/>
            <a:ext cx="500455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80% of the school students can roll their tongues.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1659" y="517504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Myriad Pro" pitchFamily="34" charset="0"/>
              </a:rPr>
              <a:t>If I pick 1000 students at random, how many do you expect will NOT be able to roll their tongues?</a:t>
            </a:r>
            <a:endParaRPr lang="en-GB" dirty="0">
              <a:latin typeface="Myriad Pro" pitchFamily="34" charset="0"/>
            </a:endParaRPr>
          </a:p>
        </p:txBody>
      </p:sp>
      <p:pic>
        <p:nvPicPr>
          <p:cNvPr id="7" name="Picture 6" descr="Tongue rolling frequency tree with the following branches:&#10;Students (0.8) Roll tongue&#10;Students (0.2) Can't roll tongue" title="Tongue rolling frequency tre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04864"/>
            <a:ext cx="2697725" cy="27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1439"/>
            <a:ext cx="9144000" cy="82951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768752" cy="70609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Myriad Pro" pitchFamily="34" charset="0"/>
              </a:rPr>
              <a:t>Using frequencies to find probabilities</a:t>
            </a:r>
            <a:endParaRPr lang="en-GB" sz="3200" dirty="0">
              <a:latin typeface="Myriad Pro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69720" y="1403484"/>
            <a:ext cx="500455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 smtClean="0">
                <a:latin typeface="Myriad Pro" pitchFamily="34" charset="0"/>
              </a:rPr>
              <a:t>80% of the school students can roll their tongues.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1659" y="5175049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Myriad Pro" pitchFamily="34" charset="0"/>
              </a:rPr>
              <a:t>If I pick 1000 students at random, how many do you expect will NOT be able to roll their tongues?</a:t>
            </a:r>
            <a:endParaRPr lang="en-GB" dirty="0">
              <a:latin typeface="Myriad Pro" pitchFamily="34" charset="0"/>
            </a:endParaRPr>
          </a:p>
        </p:txBody>
      </p:sp>
      <p:pic>
        <p:nvPicPr>
          <p:cNvPr id="7" name="Picture 6" descr="Tongue rolling frequency tree with the following branches:&#10;Students (1000) Roll tongue (800)&#10;Students (1000) Can't roll tongue (200)" title="Tongue rolling frequency tre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026" y="2002783"/>
            <a:ext cx="2690070" cy="29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603</Words>
  <Application>Microsoft Office PowerPoint</Application>
  <PresentationFormat>On-screen Show (4:3)</PresentationFormat>
  <Paragraphs>70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Myriad Pro</vt:lpstr>
      <vt:lpstr>Office Theme</vt:lpstr>
      <vt:lpstr>Custom Design</vt:lpstr>
      <vt:lpstr>PowerPoint Presentation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Using frequencies to find probabilities</vt:lpstr>
      <vt:lpstr>PowerPoint Presentation</vt:lpstr>
    </vt:vector>
  </TitlesOfParts>
  <Company>Cambridge Assessment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 3 Certificate Core Maths B (MEI) H867</dc:title>
  <dc:creator>OCR</dc:creator>
  <cp:keywords>Level 3; Core Maths B; MEI; H867;</cp:keywords>
  <cp:lastModifiedBy>Ceri Mullen</cp:lastModifiedBy>
  <cp:revision>31</cp:revision>
  <dcterms:created xsi:type="dcterms:W3CDTF">2018-10-01T14:21:10Z</dcterms:created>
  <dcterms:modified xsi:type="dcterms:W3CDTF">2019-05-17T14:27:13Z</dcterms:modified>
</cp:coreProperties>
</file>