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3"/>
  </p:notesMasterIdLst>
  <p:handoutMasterIdLst>
    <p:handoutMasterId r:id="rId14"/>
  </p:handoutMasterIdLst>
  <p:sldIdLst>
    <p:sldId id="264" r:id="rId3"/>
    <p:sldId id="263" r:id="rId4"/>
    <p:sldId id="261" r:id="rId5"/>
    <p:sldId id="270" r:id="rId6"/>
    <p:sldId id="273" r:id="rId7"/>
    <p:sldId id="266" r:id="rId8"/>
    <p:sldId id="271" r:id="rId9"/>
    <p:sldId id="267" r:id="rId10"/>
    <p:sldId id="269" r:id="rId11"/>
    <p:sldId id="272" r:id="rId12"/>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x Boyes" initials="A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7AA00"/>
    <a:srgbClr val="7BAF95"/>
    <a:srgbClr val="2A7F49"/>
    <a:srgbClr val="ABCDBC"/>
    <a:srgbClr val="3CB668"/>
    <a:srgbClr val="369D5C"/>
    <a:srgbClr val="9BD19A"/>
    <a:srgbClr val="76D0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99" d="100"/>
          <a:sy n="99" d="100"/>
        </p:scale>
        <p:origin x="-2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17D84649-2D12-44A3-A388-0DFC5FDC0DF3}" type="datetimeFigureOut">
              <a:rPr lang="en-GB" smtClean="0"/>
              <a:t>01/06/2016</a:t>
            </a:fld>
            <a:endParaRPr lang="en-GB"/>
          </a:p>
        </p:txBody>
      </p:sp>
      <p:sp>
        <p:nvSpPr>
          <p:cNvPr id="4" name="Footer Placeholder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97EB8960-068C-498F-9A79-15F57BB0F772}" type="slidenum">
              <a:rPr lang="en-GB" smtClean="0"/>
              <a:t>‹#›</a:t>
            </a:fld>
            <a:endParaRPr lang="en-GB"/>
          </a:p>
        </p:txBody>
      </p:sp>
    </p:spTree>
    <p:extLst>
      <p:ext uri="{BB962C8B-B14F-4D97-AF65-F5344CB8AC3E}">
        <p14:creationId xmlns:p14="http://schemas.microsoft.com/office/powerpoint/2010/main" val="2180958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275" y="0"/>
            <a:ext cx="2946400" cy="496888"/>
          </a:xfrm>
          <a:prstGeom prst="rect">
            <a:avLst/>
          </a:prstGeom>
        </p:spPr>
        <p:txBody>
          <a:bodyPr vert="horz" lIns="91440" tIns="45720" rIns="91440" bIns="45720" rtlCol="0"/>
          <a:lstStyle>
            <a:lvl1pPr algn="r">
              <a:defRPr sz="1200"/>
            </a:lvl1pPr>
          </a:lstStyle>
          <a:p>
            <a:fld id="{2C983B16-6C1A-4F33-8A10-7664C2B7B02E}" type="datetimeFigureOut">
              <a:rPr lang="en-GB" smtClean="0"/>
              <a:t>01/06/2016</a:t>
            </a:fld>
            <a:endParaRPr lang="en-GB"/>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40363" cy="44688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275" y="9431338"/>
            <a:ext cx="2946400" cy="496887"/>
          </a:xfrm>
          <a:prstGeom prst="rect">
            <a:avLst/>
          </a:prstGeom>
        </p:spPr>
        <p:txBody>
          <a:bodyPr vert="horz" lIns="91440" tIns="45720" rIns="91440" bIns="45720" rtlCol="0" anchor="b"/>
          <a:lstStyle>
            <a:lvl1pPr algn="r">
              <a:defRPr sz="1200"/>
            </a:lvl1pPr>
          </a:lstStyle>
          <a:p>
            <a:fld id="{4C43C671-43E9-42DC-998D-FC5C0C4A7C1B}" type="slidenum">
              <a:rPr lang="en-GB" smtClean="0"/>
              <a:t>‹#›</a:t>
            </a:fld>
            <a:endParaRPr lang="en-GB"/>
          </a:p>
        </p:txBody>
      </p:sp>
    </p:spTree>
    <p:extLst>
      <p:ext uri="{BB962C8B-B14F-4D97-AF65-F5344CB8AC3E}">
        <p14:creationId xmlns:p14="http://schemas.microsoft.com/office/powerpoint/2010/main" val="30118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43C671-43E9-42DC-998D-FC5C0C4A7C1B}" type="slidenum">
              <a:rPr lang="en-GB" smtClean="0"/>
              <a:t>2</a:t>
            </a:fld>
            <a:endParaRPr lang="en-GB"/>
          </a:p>
        </p:txBody>
      </p:sp>
    </p:spTree>
    <p:extLst>
      <p:ext uri="{BB962C8B-B14F-4D97-AF65-F5344CB8AC3E}">
        <p14:creationId xmlns:p14="http://schemas.microsoft.com/office/powerpoint/2010/main" val="142711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01/06/2016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192263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01/06/2016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3923492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01/06/2016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727400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C843091-1B9A-478B-9EAA-24E9825647CF}" type="datetimeFigureOut">
              <a:rPr lang="en-GB" smtClean="0"/>
              <a:t>01/06/2016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67F9DE-B8CA-42AC-B963-866F5C60F47C}" type="slidenum">
              <a:rPr lang="en-GB" smtClean="0"/>
              <a:t>‹#›</a:t>
            </a:fld>
            <a:endParaRPr lang="en-GB"/>
          </a:p>
        </p:txBody>
      </p:sp>
    </p:spTree>
    <p:extLst>
      <p:ext uri="{BB962C8B-B14F-4D97-AF65-F5344CB8AC3E}">
        <p14:creationId xmlns:p14="http://schemas.microsoft.com/office/powerpoint/2010/main" val="170802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C843091-1B9A-478B-9EAA-24E9825647CF}" type="datetimeFigureOut">
              <a:rPr lang="en-GB" smtClean="0"/>
              <a:t>01/06/2016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67F9DE-B8CA-42AC-B963-866F5C60F47C}" type="slidenum">
              <a:rPr lang="en-GB" smtClean="0"/>
              <a:t>‹#›</a:t>
            </a:fld>
            <a:endParaRPr lang="en-GB"/>
          </a:p>
        </p:txBody>
      </p:sp>
    </p:spTree>
    <p:extLst>
      <p:ext uri="{BB962C8B-B14F-4D97-AF65-F5344CB8AC3E}">
        <p14:creationId xmlns:p14="http://schemas.microsoft.com/office/powerpoint/2010/main" val="4132264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C843091-1B9A-478B-9EAA-24E9825647CF}" type="datetimeFigureOut">
              <a:rPr lang="en-GB" smtClean="0"/>
              <a:t>01/06/2016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67F9DE-B8CA-42AC-B963-866F5C60F47C}" type="slidenum">
              <a:rPr lang="en-GB" smtClean="0"/>
              <a:t>‹#›</a:t>
            </a:fld>
            <a:endParaRPr lang="en-GB"/>
          </a:p>
        </p:txBody>
      </p:sp>
    </p:spTree>
    <p:extLst>
      <p:ext uri="{BB962C8B-B14F-4D97-AF65-F5344CB8AC3E}">
        <p14:creationId xmlns:p14="http://schemas.microsoft.com/office/powerpoint/2010/main" val="39412594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C843091-1B9A-478B-9EAA-24E9825647CF}" type="datetimeFigureOut">
              <a:rPr lang="en-GB" smtClean="0"/>
              <a:t>01/06/2016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67F9DE-B8CA-42AC-B963-866F5C60F47C}" type="slidenum">
              <a:rPr lang="en-GB" smtClean="0"/>
              <a:t>‹#›</a:t>
            </a:fld>
            <a:endParaRPr lang="en-GB"/>
          </a:p>
        </p:txBody>
      </p:sp>
    </p:spTree>
    <p:extLst>
      <p:ext uri="{BB962C8B-B14F-4D97-AF65-F5344CB8AC3E}">
        <p14:creationId xmlns:p14="http://schemas.microsoft.com/office/powerpoint/2010/main" val="2851188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C843091-1B9A-478B-9EAA-24E9825647CF}" type="datetimeFigureOut">
              <a:rPr lang="en-GB" smtClean="0"/>
              <a:t>01/06/2016</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467F9DE-B8CA-42AC-B963-866F5C60F47C}" type="slidenum">
              <a:rPr lang="en-GB" smtClean="0"/>
              <a:t>‹#›</a:t>
            </a:fld>
            <a:endParaRPr lang="en-GB"/>
          </a:p>
        </p:txBody>
      </p:sp>
    </p:spTree>
    <p:extLst>
      <p:ext uri="{BB962C8B-B14F-4D97-AF65-F5344CB8AC3E}">
        <p14:creationId xmlns:p14="http://schemas.microsoft.com/office/powerpoint/2010/main" val="2755837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C843091-1B9A-478B-9EAA-24E9825647CF}" type="datetimeFigureOut">
              <a:rPr lang="en-GB" smtClean="0"/>
              <a:t>01/06/2016</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467F9DE-B8CA-42AC-B963-866F5C60F47C}" type="slidenum">
              <a:rPr lang="en-GB" smtClean="0"/>
              <a:t>‹#›</a:t>
            </a:fld>
            <a:endParaRPr lang="en-GB"/>
          </a:p>
        </p:txBody>
      </p:sp>
    </p:spTree>
    <p:extLst>
      <p:ext uri="{BB962C8B-B14F-4D97-AF65-F5344CB8AC3E}">
        <p14:creationId xmlns:p14="http://schemas.microsoft.com/office/powerpoint/2010/main" val="1199726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C843091-1B9A-478B-9EAA-24E9825647CF}" type="datetimeFigureOut">
              <a:rPr lang="en-GB" smtClean="0"/>
              <a:t>01/06/2016</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467F9DE-B8CA-42AC-B963-866F5C60F47C}" type="slidenum">
              <a:rPr lang="en-GB" smtClean="0"/>
              <a:t>‹#›</a:t>
            </a:fld>
            <a:endParaRPr lang="en-GB"/>
          </a:p>
        </p:txBody>
      </p:sp>
    </p:spTree>
    <p:extLst>
      <p:ext uri="{BB962C8B-B14F-4D97-AF65-F5344CB8AC3E}">
        <p14:creationId xmlns:p14="http://schemas.microsoft.com/office/powerpoint/2010/main" val="64794420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C843091-1B9A-478B-9EAA-24E9825647CF}" type="datetimeFigureOut">
              <a:rPr lang="en-GB" smtClean="0"/>
              <a:t>01/06/2016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67F9DE-B8CA-42AC-B963-866F5C60F47C}" type="slidenum">
              <a:rPr lang="en-GB" smtClean="0"/>
              <a:t>‹#›</a:t>
            </a:fld>
            <a:endParaRPr lang="en-GB"/>
          </a:p>
        </p:txBody>
      </p:sp>
    </p:spTree>
    <p:extLst>
      <p:ext uri="{BB962C8B-B14F-4D97-AF65-F5344CB8AC3E}">
        <p14:creationId xmlns:p14="http://schemas.microsoft.com/office/powerpoint/2010/main" val="482468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B7AA0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4489538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C843091-1B9A-478B-9EAA-24E9825647CF}" type="datetimeFigureOut">
              <a:rPr lang="en-GB" smtClean="0"/>
              <a:t>01/06/2016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467F9DE-B8CA-42AC-B963-866F5C60F47C}" type="slidenum">
              <a:rPr lang="en-GB" smtClean="0"/>
              <a:t>‹#›</a:t>
            </a:fld>
            <a:endParaRPr lang="en-GB"/>
          </a:p>
        </p:txBody>
      </p:sp>
    </p:spTree>
    <p:extLst>
      <p:ext uri="{BB962C8B-B14F-4D97-AF65-F5344CB8AC3E}">
        <p14:creationId xmlns:p14="http://schemas.microsoft.com/office/powerpoint/2010/main" val="2983639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C843091-1B9A-478B-9EAA-24E9825647CF}" type="datetimeFigureOut">
              <a:rPr lang="en-GB" smtClean="0"/>
              <a:t>01/06/2016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67F9DE-B8CA-42AC-B963-866F5C60F47C}" type="slidenum">
              <a:rPr lang="en-GB" smtClean="0"/>
              <a:t>‹#›</a:t>
            </a:fld>
            <a:endParaRPr lang="en-GB"/>
          </a:p>
        </p:txBody>
      </p:sp>
    </p:spTree>
    <p:extLst>
      <p:ext uri="{BB962C8B-B14F-4D97-AF65-F5344CB8AC3E}">
        <p14:creationId xmlns:p14="http://schemas.microsoft.com/office/powerpoint/2010/main" val="23809758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C843091-1B9A-478B-9EAA-24E9825647CF}" type="datetimeFigureOut">
              <a:rPr lang="en-GB" smtClean="0"/>
              <a:t>01/06/2016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467F9DE-B8CA-42AC-B963-866F5C60F47C}" type="slidenum">
              <a:rPr lang="en-GB" smtClean="0"/>
              <a:t>‹#›</a:t>
            </a:fld>
            <a:endParaRPr lang="en-GB"/>
          </a:p>
        </p:txBody>
      </p:sp>
    </p:spTree>
    <p:extLst>
      <p:ext uri="{BB962C8B-B14F-4D97-AF65-F5344CB8AC3E}">
        <p14:creationId xmlns:p14="http://schemas.microsoft.com/office/powerpoint/2010/main" val="130466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01/06/2016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71522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01/06/2016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339271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01/06/2016</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314508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01/06/2016</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422716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01/06/2016</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238970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01/06/2016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41221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01/06/2016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a:p>
        </p:txBody>
      </p:sp>
    </p:spTree>
    <p:extLst>
      <p:ext uri="{BB962C8B-B14F-4D97-AF65-F5344CB8AC3E}">
        <p14:creationId xmlns:p14="http://schemas.microsoft.com/office/powerpoint/2010/main" val="95227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1"/>
            <a:ext cx="8229600" cy="427765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extBox 6"/>
          <p:cNvSpPr txBox="1"/>
          <p:nvPr userDrawn="1"/>
        </p:nvSpPr>
        <p:spPr>
          <a:xfrm>
            <a:off x="179512" y="5805264"/>
            <a:ext cx="1728192" cy="21544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 OCR 2016</a:t>
            </a:r>
            <a:endParaRPr lang="en-GB" sz="800" dirty="0">
              <a:latin typeface="Arial" panose="020B0604020202020204" pitchFamily="34" charset="0"/>
              <a:cs typeface="Arial" panose="020B0604020202020204" pitchFamily="34" charset="0"/>
            </a:endParaRPr>
          </a:p>
        </p:txBody>
      </p:sp>
      <p:sp>
        <p:nvSpPr>
          <p:cNvPr id="4" name="Rectangle 3"/>
          <p:cNvSpPr/>
          <p:nvPr userDrawn="1"/>
        </p:nvSpPr>
        <p:spPr>
          <a:xfrm>
            <a:off x="8244408" y="5759678"/>
            <a:ext cx="576064" cy="261610"/>
          </a:xfrm>
          <a:prstGeom prst="rect">
            <a:avLst/>
          </a:prstGeom>
        </p:spPr>
        <p:txBody>
          <a:bodyPr wrap="square">
            <a:spAutoFit/>
          </a:bodyPr>
          <a:lstStyle/>
          <a:p>
            <a:r>
              <a:rPr lang="en-GB" sz="1100" b="1" dirty="0" smtClean="0">
                <a:solidFill>
                  <a:srgbClr val="B7AA00"/>
                </a:solidFill>
                <a:latin typeface="Arial" panose="020B0604020202020204" pitchFamily="34" charset="0"/>
                <a:cs typeface="Arial" panose="020B0604020202020204" pitchFamily="34" charset="0"/>
              </a:rPr>
              <a:t>J410</a:t>
            </a:r>
          </a:p>
        </p:txBody>
      </p:sp>
      <p:pic>
        <p:nvPicPr>
          <p:cNvPr id="5" name="Picture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028738"/>
            <a:ext cx="9144000" cy="829262"/>
          </a:xfrm>
          <a:prstGeom prst="rect">
            <a:avLst/>
          </a:prstGeom>
        </p:spPr>
      </p:pic>
    </p:spTree>
    <p:extLst>
      <p:ext uri="{BB962C8B-B14F-4D97-AF65-F5344CB8AC3E}">
        <p14:creationId xmlns:p14="http://schemas.microsoft.com/office/powerpoint/2010/main" val="77763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B7AA0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119505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CR GCSE (9-1) History A (Explaining the Modern World)&#10;J410/02 For first teaching 2016&#10;International Relations:&#10;the changing international order 1918-c.2001 with Germany 1925-1955: The People and the State&#10;Annotated Sample Question Paper" title="OCR GCSE (9-1) History A (Explaining the Modern Worl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95536" y="2404620"/>
            <a:ext cx="3312368" cy="5416868"/>
          </a:xfrm>
          <a:prstGeom prst="rect">
            <a:avLst/>
          </a:prstGeom>
          <a:noFill/>
        </p:spPr>
        <p:txBody>
          <a:bodyPr wrap="square" rtlCol="0">
            <a:spAutoFit/>
          </a:bodyPr>
          <a:lstStyle/>
          <a:p>
            <a:r>
              <a:rPr lang="en-GB" sz="2000" b="1" dirty="0" smtClean="0">
                <a:solidFill>
                  <a:schemeClr val="bg1"/>
                </a:solidFill>
                <a:latin typeface="Arial" panose="020B0604020202020204" pitchFamily="34" charset="0"/>
                <a:cs typeface="Arial" panose="020B0604020202020204" pitchFamily="34" charset="0"/>
              </a:rPr>
              <a:t>International Relations: the changing international order 1918–c.2001 with Germany 1925–1955: The People and the State</a:t>
            </a:r>
          </a:p>
          <a:p>
            <a:endParaRPr lang="en-GB" sz="800" b="1" dirty="0" smtClean="0">
              <a:solidFill>
                <a:schemeClr val="bg1"/>
              </a:solidFill>
              <a:latin typeface="Arial" panose="020B0604020202020204" pitchFamily="34" charset="0"/>
              <a:cs typeface="Arial" panose="020B0604020202020204" pitchFamily="34" charset="0"/>
            </a:endParaRPr>
          </a:p>
          <a:p>
            <a:r>
              <a:rPr lang="en-GB" sz="2000" dirty="0" smtClean="0">
                <a:solidFill>
                  <a:schemeClr val="bg1"/>
                </a:solidFill>
                <a:latin typeface="Arial" panose="020B0604020202020204" pitchFamily="34" charset="0"/>
                <a:cs typeface="Arial" panose="020B0604020202020204" pitchFamily="34" charset="0"/>
              </a:rPr>
              <a:t>Annotated Sample Question Paper</a:t>
            </a:r>
          </a:p>
          <a:p>
            <a:endParaRPr lang="en-GB" sz="2000" b="1" dirty="0">
              <a:solidFill>
                <a:schemeClr val="bg1"/>
              </a:solidFill>
              <a:latin typeface="Arial" panose="020B0604020202020204" pitchFamily="34" charset="0"/>
              <a:cs typeface="Arial" panose="020B0604020202020204" pitchFamily="34" charset="0"/>
            </a:endParaRPr>
          </a:p>
          <a:p>
            <a:endParaRPr lang="en-GB" sz="2000" b="1" dirty="0" smtClean="0">
              <a:solidFill>
                <a:schemeClr val="bg1"/>
              </a:solidFill>
              <a:latin typeface="Arial" panose="020B0604020202020204" pitchFamily="34" charset="0"/>
              <a:cs typeface="Arial" panose="020B0604020202020204" pitchFamily="34" charset="0"/>
            </a:endParaRPr>
          </a:p>
          <a:p>
            <a:endParaRPr lang="en-GB" b="1" dirty="0">
              <a:solidFill>
                <a:schemeClr val="bg1"/>
              </a:solidFill>
              <a:latin typeface="Arial" panose="020B0604020202020204" pitchFamily="34" charset="0"/>
              <a:cs typeface="Arial" panose="020B0604020202020204" pitchFamily="34" charset="0"/>
            </a:endParaRPr>
          </a:p>
          <a:p>
            <a:endParaRPr lang="en-GB" b="1" dirty="0" smtClean="0">
              <a:solidFill>
                <a:schemeClr val="bg1"/>
              </a:solidFill>
              <a:latin typeface="Arial" panose="020B0604020202020204" pitchFamily="34" charset="0"/>
              <a:cs typeface="Arial" panose="020B0604020202020204" pitchFamily="34" charset="0"/>
            </a:endParaRPr>
          </a:p>
          <a:p>
            <a:endParaRPr lang="en-GB" b="1" dirty="0">
              <a:solidFill>
                <a:schemeClr val="bg1"/>
              </a:solidFill>
              <a:latin typeface="Arial" panose="020B0604020202020204" pitchFamily="34" charset="0"/>
              <a:cs typeface="Arial" panose="020B0604020202020204" pitchFamily="34" charset="0"/>
            </a:endParaRPr>
          </a:p>
          <a:p>
            <a:endParaRPr lang="en-GB" b="1" dirty="0" smtClean="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endParaRPr lang="en-GB" b="1" dirty="0" smtClean="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p:txBody>
      </p:sp>
      <p:sp>
        <p:nvSpPr>
          <p:cNvPr id="6" name="TextBox 5"/>
          <p:cNvSpPr txBox="1"/>
          <p:nvPr/>
        </p:nvSpPr>
        <p:spPr>
          <a:xfrm>
            <a:off x="582685" y="1907207"/>
            <a:ext cx="504056" cy="230832"/>
          </a:xfrm>
          <a:prstGeom prst="rect">
            <a:avLst/>
          </a:prstGeom>
          <a:noFill/>
        </p:spPr>
        <p:txBody>
          <a:bodyPr wrap="square" rtlCol="0">
            <a:spAutoFit/>
          </a:bodyPr>
          <a:lstStyle/>
          <a:p>
            <a:r>
              <a:rPr lang="en-GB" sz="900" b="1" dirty="0" smtClean="0">
                <a:solidFill>
                  <a:schemeClr val="bg1"/>
                </a:solidFill>
              </a:rPr>
              <a:t>/02</a:t>
            </a:r>
            <a:endParaRPr lang="en-GB" sz="900" b="1" dirty="0">
              <a:solidFill>
                <a:schemeClr val="bg1"/>
              </a:solidFill>
            </a:endParaRPr>
          </a:p>
        </p:txBody>
      </p:sp>
    </p:spTree>
    <p:extLst>
      <p:ext uri="{BB962C8B-B14F-4D97-AF65-F5344CB8AC3E}">
        <p14:creationId xmlns:p14="http://schemas.microsoft.com/office/powerpoint/2010/main" val="621758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580112" y="1268760"/>
            <a:ext cx="2952328" cy="1072944"/>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US" sz="1000" dirty="0">
                <a:latin typeface="Arial" panose="020B0604020202020204" pitchFamily="34" charset="0"/>
                <a:cs typeface="Arial" panose="020B0604020202020204" pitchFamily="34" charset="0"/>
              </a:rPr>
              <a:t>The question stem will typically be a statement followed by 'How far do you agree'. The question </a:t>
            </a:r>
            <a:r>
              <a:rPr lang="en-US" sz="1000" dirty="0" smtClean="0">
                <a:latin typeface="Arial" panose="020B0604020202020204" pitchFamily="34" charset="0"/>
                <a:cs typeface="Arial" panose="020B0604020202020204" pitchFamily="34" charset="0"/>
              </a:rPr>
              <a:t>will target </a:t>
            </a:r>
            <a:r>
              <a:rPr lang="en-US" sz="1000" dirty="0">
                <a:latin typeface="Arial" panose="020B0604020202020204" pitchFamily="34" charset="0"/>
                <a:cs typeface="Arial" panose="020B0604020202020204" pitchFamily="34" charset="0"/>
              </a:rPr>
              <a:t>analysis of </a:t>
            </a:r>
            <a:r>
              <a:rPr lang="en-US" sz="1000" dirty="0" smtClean="0">
                <a:latin typeface="Arial" panose="020B0604020202020204" pitchFamily="34" charset="0"/>
                <a:cs typeface="Arial" panose="020B0604020202020204" pitchFamily="34" charset="0"/>
              </a:rPr>
              <a:t>a given </a:t>
            </a:r>
            <a:r>
              <a:rPr lang="en-US" sz="1000" dirty="0">
                <a:latin typeface="Arial" panose="020B0604020202020204" pitchFamily="34" charset="0"/>
                <a:cs typeface="Arial" panose="020B0604020202020204" pitchFamily="34" charset="0"/>
              </a:rPr>
              <a:t>statement using second order historical concepts, and knowledge </a:t>
            </a:r>
            <a:r>
              <a:rPr lang="en-US" sz="1000" dirty="0" smtClean="0">
                <a:latin typeface="Arial" panose="020B0604020202020204" pitchFamily="34" charset="0"/>
                <a:cs typeface="Arial" panose="020B0604020202020204" pitchFamily="34" charset="0"/>
              </a:rPr>
              <a:t>and understanding</a:t>
            </a:r>
            <a:r>
              <a:rPr lang="en-US" sz="1000" dirty="0">
                <a:latin typeface="Arial" panose="020B0604020202020204" pitchFamily="34" charset="0"/>
                <a:cs typeface="Arial" panose="020B0604020202020204" pitchFamily="34" charset="0"/>
              </a:rPr>
              <a:t>, to </a:t>
            </a:r>
            <a:r>
              <a:rPr lang="en-US" sz="1000" dirty="0" err="1">
                <a:latin typeface="Arial" panose="020B0604020202020204" pitchFamily="34" charset="0"/>
                <a:cs typeface="Arial" panose="020B0604020202020204" pitchFamily="34" charset="0"/>
              </a:rPr>
              <a:t>analyse</a:t>
            </a:r>
            <a:r>
              <a:rPr lang="en-US" sz="1000" dirty="0">
                <a:latin typeface="Arial" panose="020B0604020202020204" pitchFamily="34" charset="0"/>
                <a:cs typeface="Arial" panose="020B0604020202020204" pitchFamily="34" charset="0"/>
              </a:rPr>
              <a:t>, explain and reach a conclusion.</a:t>
            </a:r>
            <a:endParaRPr lang="en-GB" sz="1000" dirty="0">
              <a:latin typeface="Arial" panose="020B0604020202020204" pitchFamily="34" charset="0"/>
              <a:cs typeface="Arial" panose="020B0604020202020204" pitchFamily="34" charset="0"/>
            </a:endParaRPr>
          </a:p>
        </p:txBody>
      </p:sp>
      <p:cxnSp>
        <p:nvCxnSpPr>
          <p:cNvPr id="6" name="Straight Arrow Connector 5" descr="arrow"/>
          <p:cNvCxnSpPr/>
          <p:nvPr/>
        </p:nvCxnSpPr>
        <p:spPr>
          <a:xfrm flipH="1" flipV="1">
            <a:off x="4860032" y="1041272"/>
            <a:ext cx="780096" cy="317069"/>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426314" y="1370460"/>
            <a:ext cx="2016224" cy="906412"/>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This question is marked against both AO1 and AO2 assessment objectives. The majority of marks will be awarded for AO1.</a:t>
            </a:r>
            <a:endParaRPr lang="en-GB" sz="1000" dirty="0">
              <a:latin typeface="Arial" panose="020B0604020202020204" pitchFamily="34" charset="0"/>
              <a:cs typeface="Arial" panose="020B0604020202020204" pitchFamily="34" charset="0"/>
            </a:endParaRPr>
          </a:p>
        </p:txBody>
      </p:sp>
      <p:cxnSp>
        <p:nvCxnSpPr>
          <p:cNvPr id="8" name="Straight Arrow Connector 7" descr="arrow"/>
          <p:cNvCxnSpPr/>
          <p:nvPr/>
        </p:nvCxnSpPr>
        <p:spPr>
          <a:xfrm flipV="1">
            <a:off x="2411760" y="1069724"/>
            <a:ext cx="864096" cy="415060"/>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551690" y="5733256"/>
            <a:ext cx="504056" cy="307777"/>
          </a:xfrm>
          <a:prstGeom prst="rect">
            <a:avLst/>
          </a:prstGeom>
          <a:noFill/>
        </p:spPr>
        <p:txBody>
          <a:bodyPr wrap="square" rtlCol="0">
            <a:spAutoFit/>
          </a:bodyPr>
          <a:lstStyle/>
          <a:p>
            <a:r>
              <a:rPr lang="en-GB" sz="1400" b="1" dirty="0" smtClean="0">
                <a:solidFill>
                  <a:srgbClr val="B7AA00"/>
                </a:solidFill>
              </a:rPr>
              <a:t>/02</a:t>
            </a:r>
            <a:endParaRPr lang="en-GB" sz="1400" b="1" dirty="0">
              <a:solidFill>
                <a:srgbClr val="B7AA00"/>
              </a:solidFill>
            </a:endParaRPr>
          </a:p>
        </p:txBody>
      </p:sp>
      <p:sp>
        <p:nvSpPr>
          <p:cNvPr id="3" name="Content Placeholder 2"/>
          <p:cNvSpPr>
            <a:spLocks noGrp="1"/>
          </p:cNvSpPr>
          <p:nvPr>
            <p:ph idx="1"/>
          </p:nvPr>
        </p:nvSpPr>
        <p:spPr>
          <a:xfrm>
            <a:off x="457200" y="476672"/>
            <a:ext cx="8579296" cy="5256583"/>
          </a:xfrm>
        </p:spPr>
        <p:txBody>
          <a:bodyPr>
            <a:noAutofit/>
          </a:bodyPr>
          <a:lstStyle/>
          <a:p>
            <a:pPr>
              <a:buFont typeface="+mj-lt"/>
              <a:buAutoNum type="arabicPeriod" startAt="8"/>
            </a:pPr>
            <a:r>
              <a:rPr lang="en-US" sz="1400" dirty="0" smtClean="0"/>
              <a:t>* </a:t>
            </a:r>
            <a:r>
              <a:rPr lang="en-US" sz="1400" dirty="0"/>
              <a:t>‘The Nazi regime in Germany in the 1930s faced relatively little opposition because </a:t>
            </a:r>
            <a:br>
              <a:rPr lang="en-US" sz="1400" dirty="0"/>
            </a:br>
            <a:r>
              <a:rPr lang="en-US" sz="1400" dirty="0"/>
              <a:t>most Germans were afraid of it’. How far do you agree with this statement? 		</a:t>
            </a:r>
            <a:r>
              <a:rPr lang="en-GB" sz="1400" b="1" dirty="0"/>
              <a:t>[18] </a:t>
            </a:r>
            <a:endParaRPr lang="en-US" sz="1400" b="1"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314908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7039058" y="4077072"/>
            <a:ext cx="2016224"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AO3 (5%) </a:t>
            </a:r>
            <a:endParaRPr lang="en-GB" sz="1000" dirty="0">
              <a:latin typeface="Arial" panose="020B0604020202020204" pitchFamily="34" charset="0"/>
              <a:cs typeface="Arial" panose="020B0604020202020204" pitchFamily="34" charset="0"/>
            </a:endParaRPr>
          </a:p>
        </p:txBody>
      </p:sp>
      <p:cxnSp>
        <p:nvCxnSpPr>
          <p:cNvPr id="8" name="Straight Arrow Connector 7" descr="arrow"/>
          <p:cNvCxnSpPr/>
          <p:nvPr/>
        </p:nvCxnSpPr>
        <p:spPr>
          <a:xfrm flipH="1" flipV="1">
            <a:off x="6202813" y="4203666"/>
            <a:ext cx="844956" cy="126594"/>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6994902" y="2527740"/>
            <a:ext cx="2016224" cy="111728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This will always be a comparison of two primary sources requiring evaluation of the sources in their historical context.</a:t>
            </a:r>
            <a:endParaRPr lang="en-GB" sz="1000" dirty="0">
              <a:latin typeface="Arial" panose="020B0604020202020204" pitchFamily="34" charset="0"/>
              <a:cs typeface="Arial" panose="020B0604020202020204" pitchFamily="34" charset="0"/>
            </a:endParaRPr>
          </a:p>
        </p:txBody>
      </p:sp>
      <p:cxnSp>
        <p:nvCxnSpPr>
          <p:cNvPr id="5" name="Straight Arrow Connector 4" descr="arrow"/>
          <p:cNvCxnSpPr/>
          <p:nvPr/>
        </p:nvCxnSpPr>
        <p:spPr>
          <a:xfrm flipH="1">
            <a:off x="6202814" y="3139897"/>
            <a:ext cx="792088" cy="0"/>
          </a:xfrm>
          <a:prstGeom prst="straightConnector1">
            <a:avLst/>
          </a:prstGeom>
          <a:ln w="28575">
            <a:solidFill>
              <a:srgbClr val="F69240"/>
            </a:solidFill>
            <a:tailEnd type="arrow"/>
          </a:ln>
        </p:spPr>
        <p:style>
          <a:lnRef idx="1">
            <a:schemeClr val="accent6"/>
          </a:lnRef>
          <a:fillRef idx="2">
            <a:schemeClr val="accent6"/>
          </a:fillRef>
          <a:effectRef idx="1">
            <a:schemeClr val="accent6"/>
          </a:effectRef>
          <a:fontRef idx="minor">
            <a:schemeClr val="dk1"/>
          </a:fontRef>
        </p:style>
      </p:cxnSp>
      <p:sp>
        <p:nvSpPr>
          <p:cNvPr id="3" name="Content Placeholder 2"/>
          <p:cNvSpPr>
            <a:spLocks noGrp="1"/>
          </p:cNvSpPr>
          <p:nvPr>
            <p:ph idx="1"/>
          </p:nvPr>
        </p:nvSpPr>
        <p:spPr/>
        <p:txBody>
          <a:bodyPr>
            <a:normAutofit/>
          </a:bodyPr>
          <a:lstStyle/>
          <a:p>
            <a:pPr marL="0" indent="0">
              <a:buNone/>
            </a:pPr>
            <a:r>
              <a:rPr lang="en-GB" sz="1400" dirty="0" smtClean="0"/>
              <a:t>This guide is designed to take you though J410/02 GCSE (9</a:t>
            </a:r>
            <a:r>
              <a:rPr lang="en-GB" sz="1400" b="1" dirty="0" smtClean="0"/>
              <a:t>–1)</a:t>
            </a:r>
            <a:r>
              <a:rPr lang="en-GB" sz="1400" dirty="0" smtClean="0"/>
              <a:t> History A (Explaining the Modern World) </a:t>
            </a:r>
            <a:r>
              <a:rPr lang="en-GB" sz="1400" dirty="0"/>
              <a:t>exam paper.  </a:t>
            </a:r>
            <a:r>
              <a:rPr lang="en-GB" sz="1400" dirty="0" smtClean="0"/>
              <a:t>Its aim is to explain how candidates should approach each paper and how marks are awarded to the different questions.  </a:t>
            </a:r>
          </a:p>
          <a:p>
            <a:pPr marL="0" indent="0">
              <a:buNone/>
            </a:pPr>
            <a:endParaRPr lang="en-GB" sz="1400" dirty="0" smtClean="0"/>
          </a:p>
          <a:p>
            <a:pPr marL="0" indent="0">
              <a:buNone/>
            </a:pPr>
            <a:r>
              <a:rPr lang="en-GB" sz="1400" dirty="0" smtClean="0"/>
              <a:t>The orange text boxes offer further explanation on the questions on the exam </a:t>
            </a:r>
          </a:p>
          <a:p>
            <a:pPr marL="0" indent="0">
              <a:buNone/>
            </a:pPr>
            <a:r>
              <a:rPr lang="en-GB" sz="1400" dirty="0" smtClean="0"/>
              <a:t>paper. They offer guidance on the wording of questions and what candidates </a:t>
            </a:r>
          </a:p>
          <a:p>
            <a:pPr marL="0" indent="0">
              <a:buNone/>
            </a:pPr>
            <a:r>
              <a:rPr lang="en-GB" sz="1400" dirty="0" smtClean="0"/>
              <a:t>should do in response to them.</a:t>
            </a:r>
          </a:p>
          <a:p>
            <a:pPr marL="0" indent="0">
              <a:buNone/>
            </a:pPr>
            <a:endParaRPr lang="en-GB" sz="1400" dirty="0" smtClean="0"/>
          </a:p>
          <a:p>
            <a:pPr marL="0" indent="0">
              <a:buNone/>
            </a:pPr>
            <a:r>
              <a:rPr lang="en-GB" sz="1400" dirty="0" smtClean="0"/>
              <a:t>The green text boxes focus on the awarding of marks for each question.  They give </a:t>
            </a:r>
          </a:p>
          <a:p>
            <a:pPr marL="0" indent="0">
              <a:buNone/>
            </a:pPr>
            <a:r>
              <a:rPr lang="en-GB" sz="1400" dirty="0" smtClean="0"/>
              <a:t>further information on </a:t>
            </a:r>
            <a:r>
              <a:rPr lang="en-GB" sz="1400" dirty="0"/>
              <a:t>the percentage of </a:t>
            </a:r>
            <a:r>
              <a:rPr lang="en-GB" sz="1400" dirty="0" smtClean="0"/>
              <a:t>each assessment objective attributed </a:t>
            </a:r>
          </a:p>
          <a:p>
            <a:pPr marL="0" indent="0">
              <a:buNone/>
            </a:pPr>
            <a:r>
              <a:rPr lang="en-GB" sz="1400" dirty="0" smtClean="0"/>
              <a:t>to each question</a:t>
            </a:r>
            <a:r>
              <a:rPr lang="en-GB" sz="1400" dirty="0"/>
              <a:t>. The percentage given is over the whole qualification.</a:t>
            </a:r>
          </a:p>
          <a:p>
            <a:pPr marL="0" indent="0">
              <a:buNone/>
            </a:pPr>
            <a:endParaRPr lang="en-GB" sz="1400" dirty="0" smtClean="0"/>
          </a:p>
          <a:p>
            <a:pPr marL="0" indent="0">
              <a:buNone/>
            </a:pPr>
            <a:r>
              <a:rPr lang="en-GB" sz="1400" dirty="0" smtClean="0"/>
              <a:t>This Guidance has been produced using the Germany 1925-1955 Depth Study as an example, but it is also applicable to all the other non-British Depth Studies (J410/01 to J410/07).</a:t>
            </a:r>
            <a:endParaRPr lang="en-GB" sz="1400" dirty="0"/>
          </a:p>
          <a:p>
            <a:pPr marL="0" indent="0">
              <a:buNone/>
            </a:pPr>
            <a:endParaRPr lang="en-GB" sz="1400" dirty="0"/>
          </a:p>
        </p:txBody>
      </p:sp>
      <p:sp>
        <p:nvSpPr>
          <p:cNvPr id="2" name="Title 1"/>
          <p:cNvSpPr>
            <a:spLocks noGrp="1"/>
          </p:cNvSpPr>
          <p:nvPr>
            <p:ph type="title"/>
          </p:nvPr>
        </p:nvSpPr>
        <p:spPr/>
        <p:txBody>
          <a:bodyPr/>
          <a:lstStyle/>
          <a:p>
            <a:r>
              <a:rPr lang="en-GB" dirty="0" smtClean="0">
                <a:solidFill>
                  <a:srgbClr val="B7AA00"/>
                </a:solidFill>
              </a:rPr>
              <a:t>Guidance</a:t>
            </a:r>
            <a:endParaRPr lang="en-GB" dirty="0">
              <a:solidFill>
                <a:srgbClr val="B7AA00"/>
              </a:solidFill>
            </a:endParaRPr>
          </a:p>
        </p:txBody>
      </p:sp>
      <p:sp>
        <p:nvSpPr>
          <p:cNvPr id="9" name="TextBox 8"/>
          <p:cNvSpPr txBox="1"/>
          <p:nvPr/>
        </p:nvSpPr>
        <p:spPr>
          <a:xfrm>
            <a:off x="8551690" y="5733256"/>
            <a:ext cx="504056" cy="307777"/>
          </a:xfrm>
          <a:prstGeom prst="rect">
            <a:avLst/>
          </a:prstGeom>
          <a:noFill/>
        </p:spPr>
        <p:txBody>
          <a:bodyPr wrap="square" rtlCol="0">
            <a:spAutoFit/>
          </a:bodyPr>
          <a:lstStyle/>
          <a:p>
            <a:r>
              <a:rPr lang="en-GB" sz="1400" b="1" dirty="0" smtClean="0">
                <a:solidFill>
                  <a:srgbClr val="B7AA00"/>
                </a:solidFill>
              </a:rPr>
              <a:t>/02</a:t>
            </a:r>
            <a:endParaRPr lang="en-GB" sz="1400" b="1" dirty="0">
              <a:solidFill>
                <a:srgbClr val="B7AA00"/>
              </a:solidFill>
            </a:endParaRPr>
          </a:p>
        </p:txBody>
      </p:sp>
    </p:spTree>
    <p:extLst>
      <p:ext uri="{BB962C8B-B14F-4D97-AF65-F5344CB8AC3E}">
        <p14:creationId xmlns:p14="http://schemas.microsoft.com/office/powerpoint/2010/main" val="161013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326194" y="974363"/>
            <a:ext cx="3607073" cy="654437"/>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GB" sz="1000" dirty="0" smtClean="0">
                <a:latin typeface="Arial" panose="020B0604020202020204" pitchFamily="34" charset="0"/>
                <a:cs typeface="Arial" panose="020B0604020202020204" pitchFamily="34" charset="0"/>
              </a:rPr>
              <a:t>Section A will always be the International Relations core. It is worth 65 out of the 105 marks (including 5 marks for </a:t>
            </a:r>
            <a:r>
              <a:rPr lang="en-GB" sz="1000" dirty="0" err="1" smtClean="0">
                <a:latin typeface="Arial" panose="020B0604020202020204" pitchFamily="34" charset="0"/>
                <a:cs typeface="Arial" panose="020B0604020202020204" pitchFamily="34" charset="0"/>
              </a:rPr>
              <a:t>SPaG</a:t>
            </a:r>
            <a:r>
              <a:rPr lang="en-GB" sz="1000" dirty="0" smtClean="0">
                <a:latin typeface="Arial" panose="020B0604020202020204" pitchFamily="34" charset="0"/>
                <a:cs typeface="Arial" panose="020B0604020202020204" pitchFamily="34" charset="0"/>
              </a:rPr>
              <a:t>) and candidates should spend one hour completing it.</a:t>
            </a:r>
            <a:endParaRPr lang="en-GB" sz="1000" dirty="0">
              <a:latin typeface="Arial" panose="020B0604020202020204" pitchFamily="34" charset="0"/>
              <a:cs typeface="Arial" panose="020B0604020202020204" pitchFamily="34" charset="0"/>
            </a:endParaRPr>
          </a:p>
        </p:txBody>
      </p:sp>
      <p:cxnSp>
        <p:nvCxnSpPr>
          <p:cNvPr id="5" name="Straight Arrow Connector 4" descr="arrow" title="arrow"/>
          <p:cNvCxnSpPr/>
          <p:nvPr/>
        </p:nvCxnSpPr>
        <p:spPr>
          <a:xfrm flipH="1" flipV="1">
            <a:off x="2267744" y="836714"/>
            <a:ext cx="3058450" cy="216022"/>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5148064" y="3147935"/>
            <a:ext cx="3858673" cy="857129"/>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US" sz="1000" dirty="0">
                <a:latin typeface="Arial" panose="020B0604020202020204" pitchFamily="34" charset="0"/>
                <a:cs typeface="Arial" panose="020B0604020202020204" pitchFamily="34" charset="0"/>
              </a:rPr>
              <a:t>The question stem </a:t>
            </a:r>
            <a:r>
              <a:rPr lang="en-US" sz="1000" dirty="0" smtClean="0">
                <a:latin typeface="Arial" panose="020B0604020202020204" pitchFamily="34" charset="0"/>
                <a:cs typeface="Arial" panose="020B0604020202020204" pitchFamily="34" charset="0"/>
              </a:rPr>
              <a:t>will always </a:t>
            </a:r>
            <a:r>
              <a:rPr lang="en-US" sz="1000" dirty="0">
                <a:latin typeface="Arial" panose="020B0604020202020204" pitchFamily="34" charset="0"/>
                <a:cs typeface="Arial" panose="020B0604020202020204" pitchFamily="34" charset="0"/>
              </a:rPr>
              <a:t>be 'Outline</a:t>
            </a:r>
            <a:r>
              <a:rPr lang="en-US" sz="1000" dirty="0" smtClean="0">
                <a:latin typeface="Arial" panose="020B0604020202020204" pitchFamily="34" charset="0"/>
                <a:cs typeface="Arial" panose="020B0604020202020204" pitchFamily="34" charset="0"/>
              </a:rPr>
              <a:t>…'</a:t>
            </a:r>
          </a:p>
          <a:p>
            <a:endParaRPr lang="en-US" sz="1000" dirty="0" smtClean="0">
              <a:latin typeface="Arial" panose="020B0604020202020204" pitchFamily="34" charset="0"/>
              <a:cs typeface="Arial" panose="020B0604020202020204" pitchFamily="34" charset="0"/>
            </a:endParaRPr>
          </a:p>
          <a:p>
            <a:r>
              <a:rPr lang="en-US" sz="1000" dirty="0" smtClean="0">
                <a:latin typeface="Arial" panose="020B0604020202020204" pitchFamily="34" charset="0"/>
                <a:cs typeface="Arial" panose="020B0604020202020204" pitchFamily="34" charset="0"/>
              </a:rPr>
              <a:t>It tests knowledge </a:t>
            </a:r>
            <a:r>
              <a:rPr lang="en-US" sz="1000" dirty="0">
                <a:latin typeface="Arial" panose="020B0604020202020204" pitchFamily="34" charset="0"/>
                <a:cs typeface="Arial" panose="020B0604020202020204" pitchFamily="34" charset="0"/>
              </a:rPr>
              <a:t>and understanding of a historical event or </a:t>
            </a:r>
            <a:r>
              <a:rPr lang="en-US" sz="1000" dirty="0" smtClean="0">
                <a:latin typeface="Arial" panose="020B0604020202020204" pitchFamily="34" charset="0"/>
                <a:cs typeface="Arial" panose="020B0604020202020204" pitchFamily="34" charset="0"/>
              </a:rPr>
              <a:t>situation named in the specification, and requires a brief structured </a:t>
            </a:r>
            <a:r>
              <a:rPr lang="en-US" sz="1000" dirty="0">
                <a:latin typeface="Arial" panose="020B0604020202020204" pitchFamily="34" charset="0"/>
                <a:cs typeface="Arial" panose="020B0604020202020204" pitchFamily="34" charset="0"/>
              </a:rPr>
              <a:t>account giving an </a:t>
            </a:r>
            <a:r>
              <a:rPr lang="en-US" sz="1000" dirty="0" smtClean="0">
                <a:latin typeface="Arial" panose="020B0604020202020204" pitchFamily="34" charset="0"/>
                <a:cs typeface="Arial" panose="020B0604020202020204" pitchFamily="34" charset="0"/>
              </a:rPr>
              <a:t>outline narrative.</a:t>
            </a:r>
            <a:endParaRPr lang="en-GB" sz="1000" dirty="0">
              <a:latin typeface="Arial" panose="020B0604020202020204" pitchFamily="34" charset="0"/>
              <a:cs typeface="Arial" panose="020B0604020202020204" pitchFamily="34" charset="0"/>
            </a:endParaRPr>
          </a:p>
        </p:txBody>
      </p:sp>
      <p:cxnSp>
        <p:nvCxnSpPr>
          <p:cNvPr id="13" name="Straight Arrow Connector 12" descr="arrow"/>
          <p:cNvCxnSpPr/>
          <p:nvPr/>
        </p:nvCxnSpPr>
        <p:spPr>
          <a:xfrm flipH="1" flipV="1">
            <a:off x="3524168" y="3099447"/>
            <a:ext cx="1623896" cy="144887"/>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6942211" y="2060848"/>
            <a:ext cx="2016224" cy="612946"/>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GB" sz="1000" dirty="0" smtClean="0">
                <a:latin typeface="Arial" panose="020B0604020202020204" pitchFamily="34" charset="0"/>
                <a:cs typeface="Arial" panose="020B0604020202020204" pitchFamily="34" charset="0"/>
              </a:rPr>
              <a:t>There will never be optional questions in this exam paper. </a:t>
            </a:r>
            <a:endParaRPr lang="en-GB" sz="1000" dirty="0">
              <a:latin typeface="Arial" panose="020B0604020202020204" pitchFamily="34" charset="0"/>
              <a:cs typeface="Arial" panose="020B0604020202020204" pitchFamily="34" charset="0"/>
            </a:endParaRPr>
          </a:p>
        </p:txBody>
      </p:sp>
      <p:cxnSp>
        <p:nvCxnSpPr>
          <p:cNvPr id="19" name="Straight Arrow Connector 18" descr="arrow"/>
          <p:cNvCxnSpPr/>
          <p:nvPr/>
        </p:nvCxnSpPr>
        <p:spPr>
          <a:xfrm flipH="1" flipV="1">
            <a:off x="4283969" y="2060849"/>
            <a:ext cx="2660577" cy="153235"/>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334467" y="3407050"/>
            <a:ext cx="2016224"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a:latin typeface="Arial" panose="020B0604020202020204" pitchFamily="34" charset="0"/>
                <a:cs typeface="Arial" panose="020B0604020202020204" pitchFamily="34" charset="0"/>
              </a:rPr>
              <a:t>This question is marked against the AO1 assessment objective.</a:t>
            </a:r>
          </a:p>
        </p:txBody>
      </p:sp>
      <p:cxnSp>
        <p:nvCxnSpPr>
          <p:cNvPr id="30" name="Straight Arrow Connector 29" descr="arrow"/>
          <p:cNvCxnSpPr/>
          <p:nvPr/>
        </p:nvCxnSpPr>
        <p:spPr>
          <a:xfrm flipV="1">
            <a:off x="2267744" y="3068960"/>
            <a:ext cx="277093" cy="347382"/>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5069192" y="4707704"/>
            <a:ext cx="3750708" cy="977875"/>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US" sz="1000" dirty="0">
                <a:latin typeface="Arial" panose="020B0604020202020204" pitchFamily="34" charset="0"/>
                <a:cs typeface="Arial" panose="020B0604020202020204" pitchFamily="34" charset="0"/>
              </a:rPr>
              <a:t>The question stem will typically be 'Explain…' </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It tests </a:t>
            </a:r>
            <a:r>
              <a:rPr lang="en-US" sz="1000" dirty="0" smtClean="0">
                <a:latin typeface="Arial" panose="020B0604020202020204" pitchFamily="34" charset="0"/>
                <a:cs typeface="Arial" panose="020B0604020202020204" pitchFamily="34" charset="0"/>
              </a:rPr>
              <a:t>use </a:t>
            </a:r>
            <a:r>
              <a:rPr lang="en-US" sz="1000" dirty="0">
                <a:latin typeface="Arial" panose="020B0604020202020204" pitchFamily="34" charset="0"/>
                <a:cs typeface="Arial" panose="020B0604020202020204" pitchFamily="34" charset="0"/>
              </a:rPr>
              <a:t>of second order historical concepts (e.g. explaining cause, consequence, similarity/difference, </a:t>
            </a:r>
            <a:r>
              <a:rPr lang="en-US" sz="1000" dirty="0" smtClean="0">
                <a:latin typeface="Arial" panose="020B0604020202020204" pitchFamily="34" charset="0"/>
                <a:cs typeface="Arial" panose="020B0604020202020204" pitchFamily="34" charset="0"/>
              </a:rPr>
              <a:t>or change/continuity) </a:t>
            </a:r>
            <a:r>
              <a:rPr lang="en-US" sz="1000" dirty="0">
                <a:latin typeface="Arial" panose="020B0604020202020204" pitchFamily="34" charset="0"/>
                <a:cs typeface="Arial" panose="020B0604020202020204" pitchFamily="34" charset="0"/>
              </a:rPr>
              <a:t>as well as knowledge and understanding.</a:t>
            </a:r>
            <a:endParaRPr lang="en-GB" sz="1000" dirty="0">
              <a:latin typeface="Arial" panose="020B0604020202020204" pitchFamily="34" charset="0"/>
              <a:cs typeface="Arial" panose="020B0604020202020204" pitchFamily="34" charset="0"/>
            </a:endParaRPr>
          </a:p>
        </p:txBody>
      </p:sp>
      <p:cxnSp>
        <p:nvCxnSpPr>
          <p:cNvPr id="41" name="Straight Arrow Connector 40" descr="arrow"/>
          <p:cNvCxnSpPr/>
          <p:nvPr/>
        </p:nvCxnSpPr>
        <p:spPr>
          <a:xfrm flipH="1" flipV="1">
            <a:off x="2713946" y="4419674"/>
            <a:ext cx="2355246" cy="388484"/>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395536" y="5010856"/>
            <a:ext cx="2016224"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a:latin typeface="Arial" panose="020B0604020202020204" pitchFamily="34" charset="0"/>
                <a:cs typeface="Arial" panose="020B0604020202020204" pitchFamily="34" charset="0"/>
              </a:rPr>
              <a:t>This question is marked against both AO1 and AO2 assessment objectives. </a:t>
            </a:r>
          </a:p>
        </p:txBody>
      </p:sp>
      <p:cxnSp>
        <p:nvCxnSpPr>
          <p:cNvPr id="44" name="Straight Arrow Connector 43" descr="arrow"/>
          <p:cNvCxnSpPr/>
          <p:nvPr/>
        </p:nvCxnSpPr>
        <p:spPr>
          <a:xfrm flipV="1">
            <a:off x="2262300" y="4597390"/>
            <a:ext cx="221468" cy="415786"/>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476673"/>
            <a:ext cx="8291264" cy="5184576"/>
          </a:xfrm>
        </p:spPr>
        <p:txBody>
          <a:bodyPr>
            <a:normAutofit/>
          </a:bodyPr>
          <a:lstStyle/>
          <a:p>
            <a:pPr marL="0" indent="0" algn="ctr">
              <a:buNone/>
            </a:pPr>
            <a:r>
              <a:rPr lang="en-GB" sz="1400" b="1" dirty="0" smtClean="0">
                <a:solidFill>
                  <a:srgbClr val="B7AA00"/>
                </a:solidFill>
              </a:rPr>
              <a:t>Section </a:t>
            </a:r>
            <a:r>
              <a:rPr lang="en-GB" sz="1400" b="1" dirty="0">
                <a:solidFill>
                  <a:srgbClr val="B7AA00"/>
                </a:solidFill>
              </a:rPr>
              <a:t>A – </a:t>
            </a:r>
            <a:r>
              <a:rPr lang="en-US" sz="1400" dirty="0">
                <a:solidFill>
                  <a:srgbClr val="B7AA00"/>
                </a:solidFill>
              </a:rPr>
              <a:t>International Relations: the changing international order </a:t>
            </a:r>
            <a:r>
              <a:rPr lang="en-US" sz="1400" dirty="0" smtClean="0">
                <a:solidFill>
                  <a:srgbClr val="B7AA00"/>
                </a:solidFill>
              </a:rPr>
              <a:t>1918–c.2001</a:t>
            </a:r>
          </a:p>
          <a:p>
            <a:pPr marL="0" indent="0" algn="ctr">
              <a:buNone/>
            </a:pPr>
            <a:r>
              <a:rPr lang="en-GB" sz="1400" b="1" dirty="0" smtClean="0"/>
              <a:t> </a:t>
            </a:r>
            <a:endParaRPr lang="en-GB" sz="1400" dirty="0"/>
          </a:p>
          <a:p>
            <a:pPr marL="0" indent="0" algn="ctr">
              <a:buNone/>
            </a:pPr>
            <a:endParaRPr lang="en-US" sz="1400" dirty="0" smtClean="0"/>
          </a:p>
          <a:p>
            <a:pPr marL="0" indent="0" algn="ctr">
              <a:buNone/>
            </a:pPr>
            <a:endParaRPr lang="en-US" sz="1400" dirty="0" smtClean="0"/>
          </a:p>
          <a:p>
            <a:pPr marL="0" indent="0" algn="ctr">
              <a:buNone/>
            </a:pPr>
            <a:endParaRPr lang="en-US" sz="1400" dirty="0"/>
          </a:p>
          <a:p>
            <a:pPr marL="0" indent="0" algn="ctr">
              <a:buNone/>
            </a:pPr>
            <a:r>
              <a:rPr lang="en-US" sz="1400" dirty="0" smtClean="0"/>
              <a:t>Answer </a:t>
            </a:r>
            <a:r>
              <a:rPr lang="en-US" sz="1400" b="1" dirty="0"/>
              <a:t>all </a:t>
            </a:r>
            <a:r>
              <a:rPr lang="en-US" sz="1400" dirty="0"/>
              <a:t>the questions. You are advised to spend about 1 hour </a:t>
            </a:r>
            <a:r>
              <a:rPr lang="en-US" sz="1400" dirty="0" smtClean="0"/>
              <a:t>on </a:t>
            </a:r>
            <a:r>
              <a:rPr lang="en-US" sz="1400" dirty="0"/>
              <a:t>this section. </a:t>
            </a:r>
            <a:endParaRPr lang="en-GB" sz="1400" dirty="0"/>
          </a:p>
          <a:p>
            <a:pPr marL="0" indent="0">
              <a:buNone/>
            </a:pPr>
            <a:endParaRPr lang="en-GB" sz="1400" b="1" dirty="0" smtClean="0"/>
          </a:p>
          <a:p>
            <a:pPr marL="0" indent="0">
              <a:buNone/>
            </a:pPr>
            <a:endParaRPr lang="en-GB" sz="1400" b="1" dirty="0" smtClean="0"/>
          </a:p>
          <a:p>
            <a:pPr marL="0" indent="0">
              <a:buNone/>
            </a:pPr>
            <a:endParaRPr lang="en-GB" sz="1400" b="1" dirty="0"/>
          </a:p>
          <a:p>
            <a:pPr>
              <a:buFont typeface="+mj-lt"/>
              <a:buAutoNum type="arabicPeriod"/>
            </a:pPr>
            <a:r>
              <a:rPr lang="en-US" sz="1400" dirty="0" smtClean="0"/>
              <a:t>Outline </a:t>
            </a:r>
            <a:r>
              <a:rPr lang="en-US" sz="1400" dirty="0"/>
              <a:t>the actions of the USSR in Eastern Europe from 1945 to 1948. </a:t>
            </a:r>
            <a:r>
              <a:rPr lang="en-US" sz="1400" dirty="0" smtClean="0"/>
              <a:t>		</a:t>
            </a:r>
            <a:r>
              <a:rPr lang="en-GB" sz="1400" b="1" dirty="0" smtClean="0"/>
              <a:t>[</a:t>
            </a:r>
            <a:r>
              <a:rPr lang="en-GB" sz="1400" b="1" dirty="0"/>
              <a:t>5] </a:t>
            </a:r>
            <a:endParaRPr lang="en-GB" sz="1400" b="1" dirty="0" smtClean="0"/>
          </a:p>
          <a:p>
            <a:pPr>
              <a:buFont typeface="+mj-lt"/>
              <a:buAutoNum type="arabicPeriod"/>
            </a:pPr>
            <a:endParaRPr lang="en-GB" sz="1400" b="1" dirty="0" smtClean="0"/>
          </a:p>
          <a:p>
            <a:pPr>
              <a:buFont typeface="+mj-lt"/>
              <a:buAutoNum type="arabicPeriod"/>
            </a:pPr>
            <a:endParaRPr lang="en-GB" sz="1400" b="1" dirty="0" smtClean="0"/>
          </a:p>
          <a:p>
            <a:pPr>
              <a:buFont typeface="+mj-lt"/>
              <a:buAutoNum type="arabicPeriod"/>
            </a:pPr>
            <a:endParaRPr lang="en-GB" sz="1400" b="1" dirty="0" smtClean="0"/>
          </a:p>
          <a:p>
            <a:pPr>
              <a:buFont typeface="+mj-lt"/>
              <a:buAutoNum type="arabicPeriod"/>
            </a:pPr>
            <a:endParaRPr lang="en-GB" sz="1400" b="1" dirty="0" smtClean="0"/>
          </a:p>
          <a:p>
            <a:pPr>
              <a:buFont typeface="+mj-lt"/>
              <a:buAutoNum type="arabicPeriod"/>
            </a:pPr>
            <a:r>
              <a:rPr lang="en-US" sz="1400" dirty="0" smtClean="0"/>
              <a:t>How </a:t>
            </a:r>
            <a:r>
              <a:rPr lang="en-US" sz="1400" dirty="0"/>
              <a:t>successful were attempts at international co-operation in the 1920s? </a:t>
            </a:r>
            <a:r>
              <a:rPr lang="en-US" sz="1400" dirty="0" smtClean="0"/>
              <a:t/>
            </a:r>
            <a:br>
              <a:rPr lang="en-US" sz="1400" dirty="0" smtClean="0"/>
            </a:br>
            <a:r>
              <a:rPr lang="en-US" sz="1400" dirty="0" smtClean="0"/>
              <a:t>Explain </a:t>
            </a:r>
            <a:r>
              <a:rPr lang="en-US" sz="1400" dirty="0"/>
              <a:t>your answer</a:t>
            </a:r>
            <a:r>
              <a:rPr lang="en-US" sz="1400" dirty="0" smtClean="0"/>
              <a:t>.						</a:t>
            </a:r>
            <a:r>
              <a:rPr lang="en-GB" sz="1400" b="1" dirty="0" smtClean="0"/>
              <a:t>[10]</a:t>
            </a:r>
          </a:p>
          <a:p>
            <a:pPr>
              <a:buFont typeface="+mj-lt"/>
              <a:buAutoNum type="arabicPeriod"/>
            </a:pPr>
            <a:endParaRPr lang="en-GB" sz="1400" b="1" dirty="0" smtClean="0"/>
          </a:p>
        </p:txBody>
      </p:sp>
      <p:sp>
        <p:nvSpPr>
          <p:cNvPr id="15" name="TextBox 14"/>
          <p:cNvSpPr txBox="1"/>
          <p:nvPr/>
        </p:nvSpPr>
        <p:spPr>
          <a:xfrm>
            <a:off x="8551690" y="5733256"/>
            <a:ext cx="504056" cy="307777"/>
          </a:xfrm>
          <a:prstGeom prst="rect">
            <a:avLst/>
          </a:prstGeom>
          <a:noFill/>
        </p:spPr>
        <p:txBody>
          <a:bodyPr wrap="square" rtlCol="0">
            <a:spAutoFit/>
          </a:bodyPr>
          <a:lstStyle/>
          <a:p>
            <a:r>
              <a:rPr lang="en-GB" sz="1400" b="1" dirty="0" smtClean="0">
                <a:solidFill>
                  <a:srgbClr val="B7AA00"/>
                </a:solidFill>
              </a:rPr>
              <a:t>/02</a:t>
            </a:r>
            <a:endParaRPr lang="en-GB" sz="1400" b="1" dirty="0">
              <a:solidFill>
                <a:srgbClr val="B7AA00"/>
              </a:solidFill>
            </a:endParaRPr>
          </a:p>
        </p:txBody>
      </p:sp>
    </p:spTree>
    <p:extLst>
      <p:ext uri="{BB962C8B-B14F-4D97-AF65-F5344CB8AC3E}">
        <p14:creationId xmlns:p14="http://schemas.microsoft.com/office/powerpoint/2010/main" val="83953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subTnLst>
                                    <p:set>
                                      <p:cBhvr override="childStyle">
                                        <p:cTn dur="1" fill="hold" display="0" masterRel="nextClick" afterEffect="1"/>
                                        <p:tgtEl>
                                          <p:spTgt spid="18"/>
                                        </p:tgtEl>
                                        <p:attrNameLst>
                                          <p:attrName>style.visibility</p:attrName>
                                        </p:attrNameLst>
                                      </p:cBhvr>
                                      <p:to>
                                        <p:strVal val="hidden"/>
                                      </p:to>
                                    </p:set>
                                  </p:subTnLst>
                                </p:cTn>
                              </p:par>
                              <p:par>
                                <p:cTn id="24" presetID="10" presetClass="entr" presetSubtype="0"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par>
                                <p:cTn id="32" presetID="10" presetClass="entr" presetSubtype="0" fill="hold"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500"/>
                                        <p:tgtEl>
                                          <p:spTgt spid="40"/>
                                        </p:tgtEl>
                                      </p:cBhvr>
                                    </p:animEffect>
                                  </p:childTnLst>
                                  <p:subTnLst>
                                    <p:set>
                                      <p:cBhvr override="childStyle">
                                        <p:cTn dur="1" fill="hold" display="0" masterRel="nextClick" afterEffect="1"/>
                                        <p:tgtEl>
                                          <p:spTgt spid="40"/>
                                        </p:tgtEl>
                                        <p:attrNameLst>
                                          <p:attrName>style.visibility</p:attrName>
                                        </p:attrNameLst>
                                      </p:cBhvr>
                                      <p:to>
                                        <p:strVal val="hidden"/>
                                      </p:to>
                                    </p:set>
                                  </p:subTnLst>
                                </p:cTn>
                              </p:par>
                              <p:par>
                                <p:cTn id="40" presetID="10" presetClass="entr" presetSubtype="0" fill="hold" nodeType="with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500"/>
                                        <p:tgtEl>
                                          <p:spTgt spid="41"/>
                                        </p:tgtEl>
                                      </p:cBhvr>
                                    </p:animEffect>
                                  </p:childTnLst>
                                  <p:subTnLst>
                                    <p:set>
                                      <p:cBhvr override="childStyle">
                                        <p:cTn dur="1" fill="hold" display="0" masterRel="nextClick" afterEffect="1"/>
                                        <p:tgtEl>
                                          <p:spTgt spid="41"/>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par>
                                <p:cTn id="48" presetID="10" presetClass="entr" presetSubtype="0" fill="hold"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fade">
                                      <p:cBhvr>
                                        <p:cTn id="5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8" grpId="0" animBg="1"/>
      <p:bldP spid="29" grpId="0" animBg="1"/>
      <p:bldP spid="40" grpId="0" animBg="1"/>
      <p:bldP spid="4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664366" y="2164213"/>
            <a:ext cx="4368150" cy="1080121"/>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US" sz="1000" dirty="0">
                <a:latin typeface="Arial" panose="020B0604020202020204" pitchFamily="34" charset="0"/>
                <a:cs typeface="Arial" panose="020B0604020202020204" pitchFamily="34" charset="0"/>
              </a:rPr>
              <a:t>The question </a:t>
            </a:r>
            <a:r>
              <a:rPr lang="en-US" sz="1000" dirty="0" smtClean="0">
                <a:latin typeface="Arial" panose="020B0604020202020204" pitchFamily="34" charset="0"/>
                <a:cs typeface="Arial" panose="020B0604020202020204" pitchFamily="34" charset="0"/>
              </a:rPr>
              <a:t>will always use a stem such as </a:t>
            </a:r>
            <a:r>
              <a:rPr lang="en-US" sz="1000" dirty="0">
                <a:latin typeface="Arial" panose="020B0604020202020204" pitchFamily="34" charset="0"/>
                <a:cs typeface="Arial" panose="020B0604020202020204" pitchFamily="34" charset="0"/>
              </a:rPr>
              <a:t>'Do you think this interpretation is a fair comment on</a:t>
            </a:r>
            <a:r>
              <a:rPr lang="en-US" sz="1000" dirty="0" smtClean="0">
                <a:latin typeface="Arial" panose="020B0604020202020204" pitchFamily="34" charset="0"/>
                <a:cs typeface="Arial" panose="020B0604020202020204" pitchFamily="34" charset="0"/>
              </a:rPr>
              <a:t>…‘</a:t>
            </a:r>
          </a:p>
          <a:p>
            <a:endParaRPr lang="en-US" sz="1000" dirty="0">
              <a:latin typeface="Arial" panose="020B0604020202020204" pitchFamily="34" charset="0"/>
              <a:cs typeface="Arial" panose="020B0604020202020204" pitchFamily="34" charset="0"/>
            </a:endParaRPr>
          </a:p>
          <a:p>
            <a:r>
              <a:rPr lang="en-US" sz="1000" dirty="0" smtClean="0">
                <a:latin typeface="Arial" panose="020B0604020202020204" pitchFamily="34" charset="0"/>
                <a:cs typeface="Arial" panose="020B0604020202020204" pitchFamily="34" charset="0"/>
              </a:rPr>
              <a:t>It requires </a:t>
            </a:r>
            <a:r>
              <a:rPr lang="en-US" sz="1000" dirty="0">
                <a:latin typeface="Arial" panose="020B0604020202020204" pitchFamily="34" charset="0"/>
                <a:cs typeface="Arial" panose="020B0604020202020204" pitchFamily="34" charset="0"/>
              </a:rPr>
              <a:t>analysis and evaluation of </a:t>
            </a:r>
            <a:r>
              <a:rPr lang="en-US" sz="1000" dirty="0" smtClean="0">
                <a:latin typeface="Arial" panose="020B0604020202020204" pitchFamily="34" charset="0"/>
                <a:cs typeface="Arial" panose="020B0604020202020204" pitchFamily="34" charset="0"/>
              </a:rPr>
              <a:t> the interpretation </a:t>
            </a:r>
            <a:r>
              <a:rPr lang="en-US" sz="1000" dirty="0">
                <a:latin typeface="Arial" panose="020B0604020202020204" pitchFamily="34" charset="0"/>
                <a:cs typeface="Arial" panose="020B0604020202020204" pitchFamily="34" charset="0"/>
              </a:rPr>
              <a:t>using knowledge </a:t>
            </a:r>
            <a:r>
              <a:rPr lang="en-US" sz="1000" dirty="0" smtClean="0">
                <a:latin typeface="Arial" panose="020B0604020202020204" pitchFamily="34" charset="0"/>
                <a:cs typeface="Arial" panose="020B0604020202020204" pitchFamily="34" charset="0"/>
              </a:rPr>
              <a:t>and understanding </a:t>
            </a:r>
            <a:r>
              <a:rPr lang="en-US" sz="1000" dirty="0">
                <a:latin typeface="Arial" panose="020B0604020202020204" pitchFamily="34" charset="0"/>
                <a:cs typeface="Arial" panose="020B0604020202020204" pitchFamily="34" charset="0"/>
              </a:rPr>
              <a:t>of historical context and other interpretations</a:t>
            </a:r>
            <a:r>
              <a:rPr lang="en-US" sz="1000" dirty="0" smtClean="0">
                <a:latin typeface="Arial" panose="020B0604020202020204" pitchFamily="34" charset="0"/>
                <a:cs typeface="Arial" panose="020B0604020202020204" pitchFamily="34" charset="0"/>
              </a:rPr>
              <a:t>. However names of historians and/or schools of thought will </a:t>
            </a:r>
            <a:r>
              <a:rPr lang="en-US" sz="1000" b="1" dirty="0" smtClean="0">
                <a:latin typeface="Arial" panose="020B0604020202020204" pitchFamily="34" charset="0"/>
                <a:cs typeface="Arial" panose="020B0604020202020204" pitchFamily="34" charset="0"/>
              </a:rPr>
              <a:t>not</a:t>
            </a:r>
            <a:r>
              <a:rPr lang="en-US" sz="1000" dirty="0" smtClean="0">
                <a:latin typeface="Arial" panose="020B0604020202020204" pitchFamily="34" charset="0"/>
                <a:cs typeface="Arial" panose="020B0604020202020204" pitchFamily="34" charset="0"/>
              </a:rPr>
              <a:t> be required.</a:t>
            </a:r>
            <a:endParaRPr lang="en-GB" sz="1000" dirty="0">
              <a:latin typeface="Arial" panose="020B0604020202020204" pitchFamily="34" charset="0"/>
              <a:cs typeface="Arial" panose="020B0604020202020204" pitchFamily="34" charset="0"/>
            </a:endParaRPr>
          </a:p>
        </p:txBody>
      </p:sp>
      <p:cxnSp>
        <p:nvCxnSpPr>
          <p:cNvPr id="5" name="Straight Arrow Connector 4" descr="arrow"/>
          <p:cNvCxnSpPr/>
          <p:nvPr/>
        </p:nvCxnSpPr>
        <p:spPr>
          <a:xfrm flipH="1" flipV="1">
            <a:off x="3707904" y="2034446"/>
            <a:ext cx="971638" cy="242426"/>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251520" y="4077072"/>
            <a:ext cx="2016224" cy="7224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This question is marked against both AO1, AO2 and AO4 assessment objectives. </a:t>
            </a:r>
            <a:endParaRPr lang="en-GB" sz="1000" dirty="0">
              <a:latin typeface="Arial" panose="020B0604020202020204" pitchFamily="34" charset="0"/>
              <a:cs typeface="Arial" panose="020B0604020202020204" pitchFamily="34" charset="0"/>
            </a:endParaRPr>
          </a:p>
        </p:txBody>
      </p:sp>
      <p:cxnSp>
        <p:nvCxnSpPr>
          <p:cNvPr id="7" name="Straight Arrow Connector 6" descr="arrow"/>
          <p:cNvCxnSpPr/>
          <p:nvPr/>
        </p:nvCxnSpPr>
        <p:spPr>
          <a:xfrm flipV="1">
            <a:off x="2252888" y="3723998"/>
            <a:ext cx="590920" cy="425082"/>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2293023" y="804290"/>
            <a:ext cx="6552728" cy="504056"/>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GB" sz="1000" dirty="0">
                <a:latin typeface="Arial" panose="020B0604020202020204" pitchFamily="34" charset="0"/>
                <a:cs typeface="Arial" panose="020B0604020202020204" pitchFamily="34" charset="0"/>
              </a:rPr>
              <a:t>Both of the historical </a:t>
            </a:r>
            <a:r>
              <a:rPr lang="en-GB" sz="1000" dirty="0" smtClean="0">
                <a:latin typeface="Arial" panose="020B0604020202020204" pitchFamily="34" charset="0"/>
                <a:cs typeface="Arial" panose="020B0604020202020204" pitchFamily="34" charset="0"/>
              </a:rPr>
              <a:t>controversies </a:t>
            </a:r>
            <a:r>
              <a:rPr lang="en-GB" sz="1000" dirty="0">
                <a:latin typeface="Arial" panose="020B0604020202020204" pitchFamily="34" charset="0"/>
                <a:cs typeface="Arial" panose="020B0604020202020204" pitchFamily="34" charset="0"/>
              </a:rPr>
              <a:t>named in the </a:t>
            </a:r>
            <a:r>
              <a:rPr lang="en-GB" sz="1000" dirty="0" smtClean="0">
                <a:latin typeface="Arial" panose="020B0604020202020204" pitchFamily="34" charset="0"/>
                <a:cs typeface="Arial" panose="020B0604020202020204" pitchFamily="34" charset="0"/>
              </a:rPr>
              <a:t>specification </a:t>
            </a:r>
            <a:r>
              <a:rPr lang="en-GB" sz="1000" dirty="0">
                <a:latin typeface="Arial" panose="020B0604020202020204" pitchFamily="34" charset="0"/>
                <a:cs typeface="Arial" panose="020B0604020202020204" pitchFamily="34" charset="0"/>
              </a:rPr>
              <a:t>(Appeasement and Cold War) will always be </a:t>
            </a:r>
            <a:r>
              <a:rPr lang="en-GB" sz="1000" dirty="0" smtClean="0">
                <a:latin typeface="Arial" panose="020B0604020202020204" pitchFamily="34" charset="0"/>
                <a:cs typeface="Arial" panose="020B0604020202020204" pitchFamily="34" charset="0"/>
              </a:rPr>
              <a:t>tested </a:t>
            </a:r>
            <a:r>
              <a:rPr lang="en-GB" sz="1000" dirty="0">
                <a:latin typeface="Arial" panose="020B0604020202020204" pitchFamily="34" charset="0"/>
                <a:cs typeface="Arial" panose="020B0604020202020204" pitchFamily="34" charset="0"/>
              </a:rPr>
              <a:t>but </a:t>
            </a:r>
            <a:r>
              <a:rPr lang="en-GB" sz="1000" dirty="0" smtClean="0">
                <a:latin typeface="Arial" panose="020B0604020202020204" pitchFamily="34" charset="0"/>
                <a:cs typeface="Arial" panose="020B0604020202020204" pitchFamily="34" charset="0"/>
              </a:rPr>
              <a:t>the order will vary. </a:t>
            </a:r>
            <a:r>
              <a:rPr lang="en-GB" sz="1000" dirty="0">
                <a:latin typeface="Arial" panose="020B0604020202020204" pitchFamily="34" charset="0"/>
                <a:cs typeface="Arial" panose="020B0604020202020204" pitchFamily="34" charset="0"/>
              </a:rPr>
              <a:t>One of them will be the focus of question </a:t>
            </a:r>
            <a:r>
              <a:rPr lang="en-GB" sz="1000" dirty="0" smtClean="0">
                <a:latin typeface="Arial" panose="020B0604020202020204" pitchFamily="34" charset="0"/>
                <a:cs typeface="Arial" panose="020B0604020202020204" pitchFamily="34" charset="0"/>
              </a:rPr>
              <a:t>3, </a:t>
            </a:r>
            <a:r>
              <a:rPr lang="en-GB" sz="1000" dirty="0">
                <a:latin typeface="Arial" panose="020B0604020202020204" pitchFamily="34" charset="0"/>
                <a:cs typeface="Arial" panose="020B0604020202020204" pitchFamily="34" charset="0"/>
              </a:rPr>
              <a:t>and the other for question 4</a:t>
            </a:r>
            <a:r>
              <a:rPr lang="en-GB" sz="1000" dirty="0" smtClean="0">
                <a:latin typeface="Arial" panose="020B0604020202020204" pitchFamily="34" charset="0"/>
                <a:cs typeface="Arial" panose="020B0604020202020204" pitchFamily="34" charset="0"/>
              </a:rPr>
              <a:t>. </a:t>
            </a:r>
            <a:endParaRPr lang="en-GB" sz="1000" dirty="0">
              <a:latin typeface="Arial" panose="020B0604020202020204" pitchFamily="34" charset="0"/>
              <a:cs typeface="Arial" panose="020B0604020202020204" pitchFamily="34" charset="0"/>
            </a:endParaRPr>
          </a:p>
        </p:txBody>
      </p:sp>
      <p:cxnSp>
        <p:nvCxnSpPr>
          <p:cNvPr id="9" name="Straight Arrow Connector 8" descr="arrow"/>
          <p:cNvCxnSpPr/>
          <p:nvPr/>
        </p:nvCxnSpPr>
        <p:spPr>
          <a:xfrm flipH="1" flipV="1">
            <a:off x="2051720" y="692696"/>
            <a:ext cx="249996" cy="180020"/>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3275856" y="4077072"/>
            <a:ext cx="5630174" cy="1088563"/>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US" sz="1000" dirty="0">
                <a:latin typeface="Arial" panose="020B0604020202020204" pitchFamily="34" charset="0"/>
                <a:cs typeface="Arial" panose="020B0604020202020204" pitchFamily="34" charset="0"/>
              </a:rPr>
              <a:t>The question stem will typically be ‘Explain why not all historians and commentators have agreed with </a:t>
            </a:r>
            <a:r>
              <a:rPr lang="en-US" sz="1000" dirty="0" smtClean="0">
                <a:latin typeface="Arial" panose="020B0604020202020204" pitchFamily="34" charset="0"/>
                <a:cs typeface="Arial" panose="020B0604020202020204" pitchFamily="34" charset="0"/>
              </a:rPr>
              <a:t>this </a:t>
            </a:r>
            <a:r>
              <a:rPr lang="en-GB" sz="1000" dirty="0" smtClean="0">
                <a:latin typeface="Arial" panose="020B0604020202020204" pitchFamily="34" charset="0"/>
                <a:cs typeface="Arial" panose="020B0604020202020204" pitchFamily="34" charset="0"/>
              </a:rPr>
              <a:t>interpretation</a:t>
            </a:r>
            <a:r>
              <a:rPr lang="en-GB" sz="1000" dirty="0">
                <a:latin typeface="Arial" panose="020B0604020202020204" pitchFamily="34" charset="0"/>
                <a:cs typeface="Arial" panose="020B0604020202020204" pitchFamily="34" charset="0"/>
              </a:rPr>
              <a:t>’ </a:t>
            </a:r>
            <a:endParaRPr lang="en-GB" sz="1000" dirty="0" smtClean="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The question requires the comparison of the given interpretation with other interpretations and </a:t>
            </a:r>
            <a:r>
              <a:rPr lang="en-US" sz="1000" dirty="0" smtClean="0">
                <a:latin typeface="Arial" panose="020B0604020202020204" pitchFamily="34" charset="0"/>
                <a:cs typeface="Arial" panose="020B0604020202020204" pitchFamily="34" charset="0"/>
              </a:rPr>
              <a:t>an explanation </a:t>
            </a:r>
            <a:r>
              <a:rPr lang="en-US" sz="1000" dirty="0">
                <a:latin typeface="Arial" panose="020B0604020202020204" pitchFamily="34" charset="0"/>
                <a:cs typeface="Arial" panose="020B0604020202020204" pitchFamily="34" charset="0"/>
              </a:rPr>
              <a:t>of the differences. It targets analysis of how and why interpretations differ, use of </a:t>
            </a:r>
            <a:r>
              <a:rPr lang="en-US" sz="1000" dirty="0" smtClean="0">
                <a:latin typeface="Arial" panose="020B0604020202020204" pitchFamily="34" charset="0"/>
                <a:cs typeface="Arial" panose="020B0604020202020204" pitchFamily="34" charset="0"/>
              </a:rPr>
              <a:t>own knowledge </a:t>
            </a:r>
            <a:r>
              <a:rPr lang="en-US" sz="1000" dirty="0">
                <a:latin typeface="Arial" panose="020B0604020202020204" pitchFamily="34" charset="0"/>
                <a:cs typeface="Arial" panose="020B0604020202020204" pitchFamily="34" charset="0"/>
              </a:rPr>
              <a:t>and understanding, and explanation and analysis using second order historical concepts.</a:t>
            </a:r>
            <a:endParaRPr lang="en-GB" sz="1000" dirty="0">
              <a:latin typeface="Arial" panose="020B0604020202020204" pitchFamily="34" charset="0"/>
              <a:cs typeface="Arial" panose="020B0604020202020204" pitchFamily="34" charset="0"/>
            </a:endParaRPr>
          </a:p>
        </p:txBody>
      </p:sp>
      <p:cxnSp>
        <p:nvCxnSpPr>
          <p:cNvPr id="23" name="Straight Arrow Connector 22" descr="arrow"/>
          <p:cNvCxnSpPr/>
          <p:nvPr/>
        </p:nvCxnSpPr>
        <p:spPr>
          <a:xfrm flipH="1" flipV="1">
            <a:off x="3092681" y="3717032"/>
            <a:ext cx="315132" cy="360040"/>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179512" y="2328120"/>
            <a:ext cx="2122204" cy="812848"/>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This question is marked against both AO1 and AO4 assessment objectives, with the majority of marks being allocated for AO4.</a:t>
            </a:r>
            <a:endParaRPr lang="en-GB" sz="1000" dirty="0">
              <a:latin typeface="Arial" panose="020B0604020202020204" pitchFamily="34" charset="0"/>
              <a:cs typeface="Arial" panose="020B0604020202020204" pitchFamily="34" charset="0"/>
            </a:endParaRPr>
          </a:p>
        </p:txBody>
      </p:sp>
      <p:cxnSp>
        <p:nvCxnSpPr>
          <p:cNvPr id="27" name="Straight Arrow Connector 26" descr="arrow"/>
          <p:cNvCxnSpPr/>
          <p:nvPr/>
        </p:nvCxnSpPr>
        <p:spPr>
          <a:xfrm flipV="1">
            <a:off x="2294388" y="2060848"/>
            <a:ext cx="1053476" cy="362035"/>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4788024" y="5543907"/>
            <a:ext cx="2951924" cy="405373"/>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Marks are awarded for </a:t>
            </a:r>
            <a:r>
              <a:rPr lang="en-GB" sz="1000" dirty="0" err="1" smtClean="0">
                <a:latin typeface="Arial" panose="020B0604020202020204" pitchFamily="34" charset="0"/>
                <a:cs typeface="Arial" panose="020B0604020202020204" pitchFamily="34" charset="0"/>
              </a:rPr>
              <a:t>SPaG</a:t>
            </a:r>
            <a:r>
              <a:rPr lang="en-GB" sz="1000" dirty="0" smtClean="0">
                <a:latin typeface="Arial" panose="020B0604020202020204" pitchFamily="34" charset="0"/>
                <a:cs typeface="Arial" panose="020B0604020202020204" pitchFamily="34" charset="0"/>
              </a:rPr>
              <a:t> on question 4 only.</a:t>
            </a:r>
            <a:endParaRPr lang="en-GB" sz="1000" dirty="0">
              <a:latin typeface="Arial" panose="020B0604020202020204" pitchFamily="34" charset="0"/>
              <a:cs typeface="Arial" panose="020B0604020202020204" pitchFamily="34" charset="0"/>
            </a:endParaRPr>
          </a:p>
        </p:txBody>
      </p:sp>
      <p:cxnSp>
        <p:nvCxnSpPr>
          <p:cNvPr id="36" name="Straight Arrow Connector 35" descr="arrow"/>
          <p:cNvCxnSpPr>
            <a:stCxn id="35" idx="1"/>
          </p:cNvCxnSpPr>
          <p:nvPr/>
        </p:nvCxnSpPr>
        <p:spPr>
          <a:xfrm flipH="1" flipV="1">
            <a:off x="3710446" y="5648257"/>
            <a:ext cx="1077578" cy="98337"/>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551690" y="5733256"/>
            <a:ext cx="504056" cy="307777"/>
          </a:xfrm>
          <a:prstGeom prst="rect">
            <a:avLst/>
          </a:prstGeom>
          <a:noFill/>
        </p:spPr>
        <p:txBody>
          <a:bodyPr wrap="square" rtlCol="0">
            <a:spAutoFit/>
          </a:bodyPr>
          <a:lstStyle/>
          <a:p>
            <a:r>
              <a:rPr lang="en-GB" sz="1400" b="1" dirty="0" smtClean="0">
                <a:solidFill>
                  <a:srgbClr val="B7AA00"/>
                </a:solidFill>
              </a:rPr>
              <a:t>/02</a:t>
            </a:r>
            <a:endParaRPr lang="en-GB" sz="1400" b="1" dirty="0">
              <a:solidFill>
                <a:srgbClr val="B7AA00"/>
              </a:solidFill>
            </a:endParaRPr>
          </a:p>
        </p:txBody>
      </p:sp>
      <p:sp>
        <p:nvSpPr>
          <p:cNvPr id="3" name="Content Placeholder 2"/>
          <p:cNvSpPr>
            <a:spLocks noGrp="1"/>
          </p:cNvSpPr>
          <p:nvPr>
            <p:ph idx="1"/>
          </p:nvPr>
        </p:nvSpPr>
        <p:spPr>
          <a:xfrm>
            <a:off x="457200" y="476672"/>
            <a:ext cx="8291264" cy="5328591"/>
          </a:xfrm>
        </p:spPr>
        <p:txBody>
          <a:bodyPr>
            <a:normAutofit fontScale="77500" lnSpcReduction="20000"/>
          </a:bodyPr>
          <a:lstStyle/>
          <a:p>
            <a:pPr marL="0" indent="0" algn="ctr">
              <a:buNone/>
            </a:pPr>
            <a:r>
              <a:rPr lang="en-GB" sz="1800" b="1" dirty="0">
                <a:solidFill>
                  <a:srgbClr val="B7AA00"/>
                </a:solidFill>
              </a:rPr>
              <a:t>Section A – </a:t>
            </a:r>
            <a:r>
              <a:rPr lang="en-US" sz="1800" dirty="0">
                <a:solidFill>
                  <a:srgbClr val="B7AA00"/>
                </a:solidFill>
              </a:rPr>
              <a:t>International Relations: the changing international order </a:t>
            </a:r>
            <a:r>
              <a:rPr lang="en-US" sz="1800" dirty="0" smtClean="0">
                <a:solidFill>
                  <a:srgbClr val="B7AA00"/>
                </a:solidFill>
              </a:rPr>
              <a:t>1918–c.2001</a:t>
            </a:r>
          </a:p>
          <a:p>
            <a:pPr marL="0" indent="0" algn="ctr">
              <a:buNone/>
            </a:pPr>
            <a:endParaRPr lang="en-US" sz="1400" dirty="0" smtClean="0">
              <a:solidFill>
                <a:srgbClr val="B7AA00"/>
              </a:solidFill>
            </a:endParaRPr>
          </a:p>
          <a:p>
            <a:pPr marL="0" indent="0" algn="ctr">
              <a:buNone/>
            </a:pPr>
            <a:endParaRPr lang="en-US" sz="1400" dirty="0" smtClean="0">
              <a:solidFill>
                <a:srgbClr val="B7AA00"/>
              </a:solidFill>
            </a:endParaRPr>
          </a:p>
          <a:p>
            <a:pPr marL="0" indent="0" algn="ctr">
              <a:buNone/>
            </a:pPr>
            <a:endParaRPr lang="en-GB" sz="1800" b="1" dirty="0" smtClean="0"/>
          </a:p>
          <a:p>
            <a:pPr marL="0" indent="0" algn="ctr">
              <a:buNone/>
            </a:pPr>
            <a:r>
              <a:rPr lang="en-GB" sz="1800" b="1" dirty="0" smtClean="0"/>
              <a:t> </a:t>
            </a:r>
            <a:r>
              <a:rPr lang="en-US" sz="1800" dirty="0" smtClean="0"/>
              <a:t>	</a:t>
            </a:r>
            <a:endParaRPr lang="en-GB" sz="1800" b="1" dirty="0" smtClean="0"/>
          </a:p>
          <a:p>
            <a:pPr>
              <a:buFont typeface="+mj-lt"/>
              <a:buAutoNum type="arabicPeriod" startAt="3"/>
            </a:pPr>
            <a:r>
              <a:rPr lang="en-US" sz="1800" dirty="0" smtClean="0"/>
              <a:t>Study Interpretation A. Do you think this interpretation is a fair comment on the </a:t>
            </a:r>
            <a:br>
              <a:rPr lang="en-US" sz="1800" dirty="0" smtClean="0"/>
            </a:br>
            <a:r>
              <a:rPr lang="en-US" sz="1800" dirty="0" smtClean="0"/>
              <a:t>policies of Neville Chamberlain in the period 1937–1939? Use your knowledge </a:t>
            </a:r>
            <a:br>
              <a:rPr lang="en-US" sz="1800" dirty="0" smtClean="0"/>
            </a:br>
            <a:r>
              <a:rPr lang="en-US" sz="1800" dirty="0" smtClean="0"/>
              <a:t>and other interpretations of the events of 1937–1939 to support your answer. </a:t>
            </a:r>
            <a:r>
              <a:rPr lang="en-GB" sz="1800" b="1" dirty="0" smtClean="0"/>
              <a:t> 	[25]</a:t>
            </a:r>
          </a:p>
          <a:p>
            <a:pPr>
              <a:buFont typeface="+mj-lt"/>
              <a:buAutoNum type="arabicPeriod" startAt="3"/>
            </a:pPr>
            <a:endParaRPr lang="en-GB" sz="1800" b="1" dirty="0" smtClean="0"/>
          </a:p>
          <a:p>
            <a:pPr>
              <a:buFont typeface="+mj-lt"/>
              <a:buAutoNum type="arabicPeriod" startAt="3"/>
            </a:pPr>
            <a:endParaRPr lang="en-GB" sz="1800" b="1" dirty="0" smtClean="0"/>
          </a:p>
          <a:p>
            <a:pPr>
              <a:buFont typeface="+mj-lt"/>
              <a:buAutoNum type="arabicPeriod" startAt="3"/>
            </a:pPr>
            <a:endParaRPr lang="en-GB" sz="1800" b="1" dirty="0" smtClean="0"/>
          </a:p>
          <a:p>
            <a:pPr>
              <a:buFont typeface="+mj-lt"/>
              <a:buAutoNum type="arabicPeriod" startAt="3"/>
            </a:pPr>
            <a:endParaRPr lang="en-GB" sz="1800" b="1" dirty="0"/>
          </a:p>
          <a:p>
            <a:pPr>
              <a:buFont typeface="+mj-lt"/>
              <a:buAutoNum type="arabicPeriod" startAt="3"/>
            </a:pPr>
            <a:endParaRPr lang="en-GB" sz="1800" b="1" dirty="0" smtClean="0"/>
          </a:p>
          <a:p>
            <a:pPr>
              <a:buFont typeface="+mj-lt"/>
              <a:buAutoNum type="arabicPeriod" startAt="3"/>
            </a:pPr>
            <a:endParaRPr lang="en-GB" sz="1800" b="1" dirty="0" smtClean="0"/>
          </a:p>
          <a:p>
            <a:pPr>
              <a:buFont typeface="+mj-lt"/>
              <a:buAutoNum type="arabicPeriod" startAt="3"/>
            </a:pPr>
            <a:r>
              <a:rPr lang="en-US" sz="1800" dirty="0" smtClean="0"/>
              <a:t>Study Interpretation B. Explain why </a:t>
            </a:r>
            <a:r>
              <a:rPr lang="en-US" sz="1800" b="1" dirty="0" smtClean="0"/>
              <a:t>not </a:t>
            </a:r>
            <a:r>
              <a:rPr lang="en-US" sz="1800" dirty="0" smtClean="0"/>
              <a:t>all historians and commentators have agreed </a:t>
            </a:r>
            <a:br>
              <a:rPr lang="en-US" sz="1800" dirty="0" smtClean="0"/>
            </a:br>
            <a:r>
              <a:rPr lang="en-US" sz="1800" dirty="0" smtClean="0"/>
              <a:t>with this interpretation. Use other interpretations and your knowledge to support </a:t>
            </a:r>
            <a:br>
              <a:rPr lang="en-US" sz="1800" dirty="0" smtClean="0"/>
            </a:br>
            <a:r>
              <a:rPr lang="en-US" sz="1800" dirty="0" smtClean="0"/>
              <a:t>your answer. 							</a:t>
            </a:r>
            <a:r>
              <a:rPr lang="en-US" sz="1800" b="1" dirty="0" smtClean="0"/>
              <a:t>[20]  </a:t>
            </a:r>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a:buFont typeface="Wingdings" panose="05000000000000000000" pitchFamily="2" charset="2"/>
              <a:buChar char="Ø"/>
            </a:pPr>
            <a:r>
              <a:rPr lang="en-US" sz="1800" dirty="0" smtClean="0"/>
              <a:t>	Spelling, punctuation and grammar and the use of specialist terminology 	</a:t>
            </a:r>
            <a:r>
              <a:rPr lang="en-US" sz="1800" b="1" dirty="0" smtClean="0"/>
              <a:t>[5] </a:t>
            </a:r>
            <a:r>
              <a:rPr lang="en-GB" sz="1800" b="1" dirty="0" smtClean="0"/>
              <a:t>                                                                                                                                    </a:t>
            </a:r>
            <a:endParaRPr lang="en-GB" sz="1800" b="1" dirty="0"/>
          </a:p>
        </p:txBody>
      </p:sp>
    </p:spTree>
    <p:extLst>
      <p:ext uri="{BB962C8B-B14F-4D97-AF65-F5344CB8AC3E}">
        <p14:creationId xmlns:p14="http://schemas.microsoft.com/office/powerpoint/2010/main" val="374541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par>
                                <p:cTn id="24" presetID="10"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subTnLst>
                                    <p:set>
                                      <p:cBhvr override="childStyle">
                                        <p:cTn dur="1" fill="hold" display="0" masterRel="nextClick" afterEffect="1"/>
                                        <p:tgtEl>
                                          <p:spTgt spid="22"/>
                                        </p:tgtEl>
                                        <p:attrNameLst>
                                          <p:attrName>style.visibility</p:attrName>
                                        </p:attrNameLst>
                                      </p:cBhvr>
                                      <p:to>
                                        <p:strVal val="hidden"/>
                                      </p:to>
                                    </p:set>
                                  </p:subTnLst>
                                </p:cTn>
                              </p:par>
                              <p:par>
                                <p:cTn id="32" presetID="10" presetClass="entr" presetSubtype="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par>
                                <p:cTn id="40" presetID="10" presetClass="entr" presetSubtype="0" fill="hold"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500"/>
                                        <p:tgtEl>
                                          <p:spTgt spid="35"/>
                                        </p:tgtEl>
                                      </p:cBhvr>
                                    </p:animEffect>
                                  </p:childTnLst>
                                </p:cTn>
                              </p:par>
                              <p:par>
                                <p:cTn id="48" presetID="10" presetClass="entr" presetSubtype="0" fill="hold" nodeType="with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fade">
                                      <p:cBhvr>
                                        <p:cTn id="5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22" grpId="0" animBg="1"/>
      <p:bldP spid="26" grpId="0" animBg="1"/>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627784" y="2521620"/>
            <a:ext cx="5895456" cy="695276"/>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US" sz="1000" dirty="0">
                <a:latin typeface="Arial" panose="020B0604020202020204" pitchFamily="34" charset="0"/>
                <a:cs typeface="Arial" panose="020B0604020202020204" pitchFamily="34" charset="0"/>
              </a:rPr>
              <a:t>There will always be </a:t>
            </a:r>
            <a:r>
              <a:rPr lang="en-US" sz="1000" b="1" dirty="0">
                <a:latin typeface="Arial" panose="020B0604020202020204" pitchFamily="34" charset="0"/>
                <a:cs typeface="Arial" panose="020B0604020202020204" pitchFamily="34" charset="0"/>
              </a:rPr>
              <a:t>two </a:t>
            </a:r>
            <a:r>
              <a:rPr lang="en-US" sz="1000" dirty="0">
                <a:latin typeface="Arial" panose="020B0604020202020204" pitchFamily="34" charset="0"/>
                <a:cs typeface="Arial" panose="020B0604020202020204" pitchFamily="34" charset="0"/>
              </a:rPr>
              <a:t>interpretations set for examination in the International Relations Period </a:t>
            </a:r>
            <a:r>
              <a:rPr lang="en-US" sz="1000" dirty="0" smtClean="0">
                <a:latin typeface="Arial" panose="020B0604020202020204" pitchFamily="34" charset="0"/>
                <a:cs typeface="Arial" panose="020B0604020202020204" pitchFamily="34" charset="0"/>
              </a:rPr>
              <a:t>Study. The </a:t>
            </a:r>
            <a:r>
              <a:rPr lang="en-US" sz="1000" dirty="0">
                <a:latin typeface="Arial" panose="020B0604020202020204" pitchFamily="34" charset="0"/>
                <a:cs typeface="Arial" panose="020B0604020202020204" pitchFamily="34" charset="0"/>
              </a:rPr>
              <a:t>interpretations </a:t>
            </a:r>
            <a:r>
              <a:rPr lang="en-US" sz="1000" dirty="0" smtClean="0">
                <a:latin typeface="Arial" panose="020B0604020202020204" pitchFamily="34" charset="0"/>
                <a:cs typeface="Arial" panose="020B0604020202020204" pitchFamily="34" charset="0"/>
              </a:rPr>
              <a:t>shown here are indicative of both the length and  types of interpretation that will be set.</a:t>
            </a:r>
            <a:r>
              <a:rPr lang="en-GB" sz="1000" dirty="0" smtClean="0">
                <a:latin typeface="Arial" panose="020B0604020202020204" pitchFamily="34" charset="0"/>
                <a:cs typeface="Arial" panose="020B0604020202020204" pitchFamily="34" charset="0"/>
              </a:rPr>
              <a:t> </a:t>
            </a:r>
            <a:endParaRPr lang="en-GB" sz="1000" dirty="0">
              <a:latin typeface="Arial" panose="020B0604020202020204" pitchFamily="34" charset="0"/>
              <a:cs typeface="Arial" panose="020B0604020202020204" pitchFamily="34" charset="0"/>
            </a:endParaRPr>
          </a:p>
        </p:txBody>
      </p:sp>
      <p:cxnSp>
        <p:nvCxnSpPr>
          <p:cNvPr id="5" name="Straight Arrow Connector 4" descr="arrow"/>
          <p:cNvCxnSpPr/>
          <p:nvPr/>
        </p:nvCxnSpPr>
        <p:spPr>
          <a:xfrm flipH="1" flipV="1">
            <a:off x="2179603" y="2474444"/>
            <a:ext cx="443015" cy="180020"/>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descr="arrow"/>
          <p:cNvCxnSpPr/>
          <p:nvPr/>
        </p:nvCxnSpPr>
        <p:spPr>
          <a:xfrm flipH="1">
            <a:off x="2051720" y="3140968"/>
            <a:ext cx="576064" cy="225907"/>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551690" y="5733256"/>
            <a:ext cx="504056" cy="307777"/>
          </a:xfrm>
          <a:prstGeom prst="rect">
            <a:avLst/>
          </a:prstGeom>
          <a:noFill/>
        </p:spPr>
        <p:txBody>
          <a:bodyPr wrap="square" rtlCol="0">
            <a:spAutoFit/>
          </a:bodyPr>
          <a:lstStyle/>
          <a:p>
            <a:r>
              <a:rPr lang="en-GB" sz="1400" b="1" dirty="0" smtClean="0">
                <a:solidFill>
                  <a:srgbClr val="B7AA00"/>
                </a:solidFill>
              </a:rPr>
              <a:t>/02</a:t>
            </a:r>
            <a:endParaRPr lang="en-GB" sz="1400" b="1" dirty="0">
              <a:solidFill>
                <a:srgbClr val="B7AA00"/>
              </a:solidFill>
            </a:endParaRPr>
          </a:p>
        </p:txBody>
      </p:sp>
      <p:sp>
        <p:nvSpPr>
          <p:cNvPr id="3" name="Content Placeholder 2"/>
          <p:cNvSpPr>
            <a:spLocks noGrp="1"/>
          </p:cNvSpPr>
          <p:nvPr>
            <p:ph idx="1"/>
          </p:nvPr>
        </p:nvSpPr>
        <p:spPr>
          <a:xfrm>
            <a:off x="457200" y="476673"/>
            <a:ext cx="8291264" cy="5184576"/>
          </a:xfrm>
        </p:spPr>
        <p:txBody>
          <a:bodyPr>
            <a:normAutofit/>
          </a:bodyPr>
          <a:lstStyle/>
          <a:p>
            <a:pPr marL="0" indent="0">
              <a:buNone/>
            </a:pPr>
            <a:r>
              <a:rPr lang="en-GB" sz="1400" b="1" dirty="0" smtClean="0"/>
              <a:t>Interpretation A</a:t>
            </a:r>
            <a:endParaRPr lang="en-GB" sz="1400" dirty="0" smtClean="0"/>
          </a:p>
          <a:p>
            <a:pPr marL="0" indent="0">
              <a:buNone/>
            </a:pPr>
            <a:r>
              <a:rPr lang="en-US" sz="1400" dirty="0" smtClean="0"/>
              <a:t>There was widespread and sincere admiration for Mr. Chamberlain’s efforts to maintain peace. However, in writing this account it is impossible for me not to refer to the long series of miscalculations, and </a:t>
            </a:r>
            <a:r>
              <a:rPr lang="en-US" sz="1400" dirty="0" err="1" smtClean="0"/>
              <a:t>misjudgements</a:t>
            </a:r>
            <a:r>
              <a:rPr lang="en-US" sz="1400" dirty="0" smtClean="0"/>
              <a:t> which he made. The motives which inspired him have never been questioned. The course he followed required the highest degree of moral courage. To this I paid tribute two years later in my speech after his death. </a:t>
            </a:r>
          </a:p>
          <a:p>
            <a:pPr marL="0" indent="0">
              <a:buNone/>
            </a:pPr>
            <a:endParaRPr lang="en-US" sz="1400" dirty="0" smtClean="0"/>
          </a:p>
          <a:p>
            <a:pPr marL="0" indent="0">
              <a:buNone/>
            </a:pPr>
            <a:r>
              <a:rPr lang="en-US" sz="1400" i="1" dirty="0" smtClean="0"/>
              <a:t>From ‘The Gathering Storm’, a history of the Second World War by Winston Churchill, </a:t>
            </a:r>
            <a:br>
              <a:rPr lang="en-US" sz="1400" i="1" dirty="0" smtClean="0"/>
            </a:br>
            <a:r>
              <a:rPr lang="en-US" sz="1400" i="1" dirty="0" smtClean="0"/>
              <a:t>published in 1948.</a:t>
            </a:r>
            <a:r>
              <a:rPr lang="en-US" sz="1400" dirty="0" smtClean="0"/>
              <a:t>	</a:t>
            </a:r>
          </a:p>
          <a:p>
            <a:pPr marL="0" indent="0">
              <a:buNone/>
            </a:pPr>
            <a:endParaRPr lang="en-US" sz="1400" b="1" dirty="0"/>
          </a:p>
          <a:p>
            <a:pPr marL="0" indent="0">
              <a:buNone/>
            </a:pPr>
            <a:endParaRPr lang="en-US" sz="1400" b="1" dirty="0" smtClean="0"/>
          </a:p>
          <a:p>
            <a:pPr marL="0" indent="0">
              <a:buNone/>
            </a:pPr>
            <a:endParaRPr lang="en-US" sz="1400" b="1" dirty="0"/>
          </a:p>
          <a:p>
            <a:pPr marL="0" indent="0">
              <a:buNone/>
            </a:pPr>
            <a:r>
              <a:rPr lang="en-US" sz="1400" b="1" dirty="0" smtClean="0"/>
              <a:t>Interpretation B</a:t>
            </a:r>
            <a:r>
              <a:rPr lang="en-GB" sz="1400" b="1" dirty="0" smtClean="0"/>
              <a:t> </a:t>
            </a:r>
          </a:p>
          <a:p>
            <a:pPr marL="0" indent="0">
              <a:buNone/>
            </a:pPr>
            <a:r>
              <a:rPr lang="en-US" sz="1400" dirty="0" smtClean="0"/>
              <a:t>Here</a:t>
            </a:r>
            <a:r>
              <a:rPr lang="en-US" sz="1400" dirty="0"/>
              <a:t>, then, was the difficulty after the war. The Western democracies wanted a form of security that would reject violence. Security was to be for everyone, it was not to be a benefit denied to some in order to provide it to others. Stalin saw things very differently: security came only by intimidating or eliminating potential challengers. The contrast, or so it would seem, made conflict unavoidable. </a:t>
            </a:r>
            <a:endParaRPr lang="en-US" sz="1400" dirty="0" smtClean="0"/>
          </a:p>
          <a:p>
            <a:pPr marL="0" indent="0">
              <a:buNone/>
            </a:pPr>
            <a:endParaRPr lang="en-US" sz="1400" dirty="0"/>
          </a:p>
          <a:p>
            <a:pPr marL="0" indent="0">
              <a:buNone/>
            </a:pPr>
            <a:r>
              <a:rPr lang="en-US" sz="1400" i="1" dirty="0" smtClean="0"/>
              <a:t>From </a:t>
            </a:r>
            <a:r>
              <a:rPr lang="en-US" sz="1400" i="1" dirty="0"/>
              <a:t>‘We Now Know: Rethinking the Cold War’ by the American historian John Lewis Gaddis, published in 1997. Gaddis was writing about relations between the USA and the USSR immediately after the Second World War. </a:t>
            </a:r>
            <a:endParaRPr lang="en-GB" sz="1400" b="1" i="1" dirty="0" smtClean="0"/>
          </a:p>
        </p:txBody>
      </p:sp>
    </p:spTree>
    <p:extLst>
      <p:ext uri="{BB962C8B-B14F-4D97-AF65-F5344CB8AC3E}">
        <p14:creationId xmlns:p14="http://schemas.microsoft.com/office/powerpoint/2010/main" val="401001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364088" y="2233336"/>
            <a:ext cx="3168352" cy="905197"/>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US" sz="1000" dirty="0">
                <a:latin typeface="Arial" panose="020B0604020202020204" pitchFamily="34" charset="0"/>
                <a:cs typeface="Arial" panose="020B0604020202020204" pitchFamily="34" charset="0"/>
              </a:rPr>
              <a:t>The question stem will be ‘Describe one…' </a:t>
            </a:r>
            <a:endParaRPr lang="en-US" sz="1000" dirty="0" smtClean="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The question targets factual recall of knowledge and </a:t>
            </a:r>
            <a:r>
              <a:rPr lang="en-US" sz="1000" dirty="0" smtClean="0">
                <a:latin typeface="Arial" panose="020B0604020202020204" pitchFamily="34" charset="0"/>
                <a:cs typeface="Arial" panose="020B0604020202020204" pitchFamily="34" charset="0"/>
              </a:rPr>
              <a:t>understanding</a:t>
            </a:r>
            <a:r>
              <a:rPr lang="en-US" sz="1000" dirty="0">
                <a:latin typeface="Arial" panose="020B0604020202020204" pitchFamily="34" charset="0"/>
                <a:cs typeface="Arial" panose="020B0604020202020204" pitchFamily="34" charset="0"/>
              </a:rPr>
              <a:t> </a:t>
            </a:r>
            <a:r>
              <a:rPr lang="en-US" sz="1000" dirty="0" smtClean="0">
                <a:latin typeface="Arial" panose="020B0604020202020204" pitchFamily="34" charset="0"/>
                <a:cs typeface="Arial" panose="020B0604020202020204" pitchFamily="34" charset="0"/>
              </a:rPr>
              <a:t>of an aspect of content from the specification.</a:t>
            </a:r>
            <a:endParaRPr lang="en-GB" sz="1000" dirty="0">
              <a:latin typeface="Arial" panose="020B0604020202020204" pitchFamily="34" charset="0"/>
              <a:cs typeface="Arial" panose="020B0604020202020204" pitchFamily="34" charset="0"/>
            </a:endParaRPr>
          </a:p>
        </p:txBody>
      </p:sp>
      <p:cxnSp>
        <p:nvCxnSpPr>
          <p:cNvPr id="5" name="Straight Arrow Connector 4" descr="arrow"/>
          <p:cNvCxnSpPr/>
          <p:nvPr/>
        </p:nvCxnSpPr>
        <p:spPr>
          <a:xfrm flipH="1" flipV="1">
            <a:off x="5148064" y="1916832"/>
            <a:ext cx="360040" cy="316504"/>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5457776" y="4455347"/>
            <a:ext cx="2952328" cy="1061885"/>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US" sz="1000" dirty="0">
                <a:latin typeface="Arial" panose="020B0604020202020204" pitchFamily="34" charset="0"/>
                <a:cs typeface="Arial" panose="020B0604020202020204" pitchFamily="34" charset="0"/>
              </a:rPr>
              <a:t>The question stem will typically be 'Explain…' </a:t>
            </a:r>
            <a:endParaRPr lang="en-US" sz="1000" dirty="0" smtClean="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It tests </a:t>
            </a:r>
            <a:r>
              <a:rPr lang="en-US" sz="1000" dirty="0" smtClean="0">
                <a:latin typeface="Arial" panose="020B0604020202020204" pitchFamily="34" charset="0"/>
                <a:cs typeface="Arial" panose="020B0604020202020204" pitchFamily="34" charset="0"/>
              </a:rPr>
              <a:t>use </a:t>
            </a:r>
            <a:r>
              <a:rPr lang="en-US" sz="1000" dirty="0">
                <a:latin typeface="Arial" panose="020B0604020202020204" pitchFamily="34" charset="0"/>
                <a:cs typeface="Arial" panose="020B0604020202020204" pitchFamily="34" charset="0"/>
              </a:rPr>
              <a:t>of second order historical concepts (e.g. explaining cause, consequence, similarity/difference</a:t>
            </a:r>
            <a:r>
              <a:rPr lang="en-US" sz="1000" dirty="0" smtClean="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or </a:t>
            </a:r>
            <a:r>
              <a:rPr lang="en-US" sz="1000" dirty="0" smtClean="0">
                <a:latin typeface="Arial" panose="020B0604020202020204" pitchFamily="34" charset="0"/>
                <a:cs typeface="Arial" panose="020B0604020202020204" pitchFamily="34" charset="0"/>
              </a:rPr>
              <a:t>change/continuity) </a:t>
            </a:r>
            <a:r>
              <a:rPr lang="en-US" sz="1000" dirty="0">
                <a:latin typeface="Arial" panose="020B0604020202020204" pitchFamily="34" charset="0"/>
                <a:cs typeface="Arial" panose="020B0604020202020204" pitchFamily="34" charset="0"/>
              </a:rPr>
              <a:t>as well as knowledge and understanding.</a:t>
            </a:r>
            <a:endParaRPr lang="en-GB" sz="1000" dirty="0">
              <a:latin typeface="Arial" panose="020B0604020202020204" pitchFamily="34" charset="0"/>
              <a:cs typeface="Arial" panose="020B0604020202020204" pitchFamily="34" charset="0"/>
            </a:endParaRPr>
          </a:p>
        </p:txBody>
      </p:sp>
      <p:cxnSp>
        <p:nvCxnSpPr>
          <p:cNvPr id="10" name="Straight Arrow Connector 9" descr="arrow"/>
          <p:cNvCxnSpPr/>
          <p:nvPr/>
        </p:nvCxnSpPr>
        <p:spPr>
          <a:xfrm flipH="1" flipV="1">
            <a:off x="4860034" y="4078115"/>
            <a:ext cx="648070" cy="431005"/>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323528" y="2560034"/>
            <a:ext cx="3024336" cy="108499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a:latin typeface="Arial" panose="020B0604020202020204" pitchFamily="34" charset="0"/>
                <a:cs typeface="Arial" panose="020B0604020202020204" pitchFamily="34" charset="0"/>
              </a:rPr>
              <a:t>This question is marked against the AO1 assessment objective. </a:t>
            </a:r>
            <a:r>
              <a:rPr lang="en-US" sz="1000" dirty="0">
                <a:latin typeface="Arial" panose="020B0604020202020204" pitchFamily="34" charset="0"/>
                <a:cs typeface="Arial" panose="020B0604020202020204" pitchFamily="34" charset="0"/>
              </a:rPr>
              <a:t>It is point marked with the first </a:t>
            </a:r>
            <a:r>
              <a:rPr lang="en-US" sz="1000" dirty="0" smtClean="0">
                <a:latin typeface="Arial" panose="020B0604020202020204" pitchFamily="34" charset="0"/>
                <a:cs typeface="Arial" panose="020B0604020202020204" pitchFamily="34" charset="0"/>
              </a:rPr>
              <a:t>mark being </a:t>
            </a:r>
            <a:r>
              <a:rPr lang="en-US" sz="1000" dirty="0">
                <a:latin typeface="Arial" panose="020B0604020202020204" pitchFamily="34" charset="0"/>
                <a:cs typeface="Arial" panose="020B0604020202020204" pitchFamily="34" charset="0"/>
              </a:rPr>
              <a:t>available for identifying a relevant thing and the second mark for the detail of the </a:t>
            </a:r>
            <a:r>
              <a:rPr lang="en-US" sz="1000" dirty="0" smtClean="0">
                <a:latin typeface="Arial" panose="020B0604020202020204" pitchFamily="34" charset="0"/>
                <a:cs typeface="Arial" panose="020B0604020202020204" pitchFamily="34" charset="0"/>
              </a:rPr>
              <a:t>description.</a:t>
            </a:r>
            <a:endParaRPr lang="en-GB" sz="1000" dirty="0">
              <a:latin typeface="Arial" panose="020B0604020202020204" pitchFamily="34" charset="0"/>
              <a:cs typeface="Arial" panose="020B0604020202020204" pitchFamily="34" charset="0"/>
            </a:endParaRPr>
          </a:p>
        </p:txBody>
      </p:sp>
      <p:cxnSp>
        <p:nvCxnSpPr>
          <p:cNvPr id="13" name="Straight Arrow Connector 12" descr="arrow"/>
          <p:cNvCxnSpPr/>
          <p:nvPr/>
        </p:nvCxnSpPr>
        <p:spPr>
          <a:xfrm flipV="1">
            <a:off x="3311860" y="2130686"/>
            <a:ext cx="612068" cy="506226"/>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683568" y="4395183"/>
            <a:ext cx="2016224" cy="834018"/>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This question is marked against both AO1 and AO2 assessment objectives, </a:t>
            </a:r>
            <a:r>
              <a:rPr lang="en-GB" sz="1000" dirty="0">
                <a:latin typeface="Arial" panose="020B0604020202020204" pitchFamily="34" charset="0"/>
                <a:cs typeface="Arial" panose="020B0604020202020204" pitchFamily="34" charset="0"/>
              </a:rPr>
              <a:t>i</a:t>
            </a:r>
            <a:r>
              <a:rPr lang="en-GB" sz="1000" dirty="0" smtClean="0">
                <a:latin typeface="Arial" panose="020B0604020202020204" pitchFamily="34" charset="0"/>
                <a:cs typeface="Arial" panose="020B0604020202020204" pitchFamily="34" charset="0"/>
              </a:rPr>
              <a:t>n the same way as question 2.</a:t>
            </a:r>
            <a:endParaRPr lang="en-GB" sz="1000" dirty="0">
              <a:latin typeface="Arial" panose="020B0604020202020204" pitchFamily="34" charset="0"/>
              <a:cs typeface="Arial" panose="020B0604020202020204" pitchFamily="34" charset="0"/>
            </a:endParaRPr>
          </a:p>
        </p:txBody>
      </p:sp>
      <p:cxnSp>
        <p:nvCxnSpPr>
          <p:cNvPr id="15" name="Straight Arrow Connector 14" descr="arrow"/>
          <p:cNvCxnSpPr/>
          <p:nvPr/>
        </p:nvCxnSpPr>
        <p:spPr>
          <a:xfrm flipV="1">
            <a:off x="2681790" y="4120042"/>
            <a:ext cx="738082" cy="335305"/>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551690" y="5733256"/>
            <a:ext cx="504056" cy="307777"/>
          </a:xfrm>
          <a:prstGeom prst="rect">
            <a:avLst/>
          </a:prstGeom>
          <a:noFill/>
        </p:spPr>
        <p:txBody>
          <a:bodyPr wrap="square" rtlCol="0">
            <a:spAutoFit/>
          </a:bodyPr>
          <a:lstStyle/>
          <a:p>
            <a:r>
              <a:rPr lang="en-GB" sz="1400" b="1" dirty="0" smtClean="0">
                <a:solidFill>
                  <a:srgbClr val="B7AA00"/>
                </a:solidFill>
              </a:rPr>
              <a:t>/02</a:t>
            </a:r>
            <a:endParaRPr lang="en-GB" sz="1400" b="1" dirty="0">
              <a:solidFill>
                <a:srgbClr val="B7AA00"/>
              </a:solidFill>
            </a:endParaRPr>
          </a:p>
        </p:txBody>
      </p:sp>
      <p:sp>
        <p:nvSpPr>
          <p:cNvPr id="3" name="Content Placeholder 2"/>
          <p:cNvSpPr>
            <a:spLocks noGrp="1"/>
          </p:cNvSpPr>
          <p:nvPr>
            <p:ph idx="1"/>
          </p:nvPr>
        </p:nvSpPr>
        <p:spPr>
          <a:xfrm>
            <a:off x="457200" y="476672"/>
            <a:ext cx="8291264" cy="5256583"/>
          </a:xfrm>
        </p:spPr>
        <p:txBody>
          <a:bodyPr>
            <a:noAutofit/>
          </a:bodyPr>
          <a:lstStyle/>
          <a:p>
            <a:pPr marL="0" indent="0" algn="ctr">
              <a:buNone/>
            </a:pPr>
            <a:r>
              <a:rPr lang="en-GB" sz="1400" b="1" dirty="0">
                <a:solidFill>
                  <a:srgbClr val="B7AA00"/>
                </a:solidFill>
              </a:rPr>
              <a:t>Section </a:t>
            </a:r>
            <a:r>
              <a:rPr lang="en-GB" sz="1400" b="1" dirty="0" smtClean="0">
                <a:solidFill>
                  <a:srgbClr val="B7AA00"/>
                </a:solidFill>
              </a:rPr>
              <a:t>B </a:t>
            </a:r>
            <a:r>
              <a:rPr lang="en-GB" sz="1400" b="1" dirty="0">
                <a:solidFill>
                  <a:srgbClr val="B7AA00"/>
                </a:solidFill>
              </a:rPr>
              <a:t>– </a:t>
            </a:r>
            <a:r>
              <a:rPr lang="en-US" sz="1400" dirty="0">
                <a:solidFill>
                  <a:srgbClr val="B7AA00"/>
                </a:solidFill>
              </a:rPr>
              <a:t>Germany 1925–1955: The People and the State </a:t>
            </a:r>
          </a:p>
          <a:p>
            <a:pPr marL="0" indent="0" algn="ctr">
              <a:buNone/>
            </a:pPr>
            <a:r>
              <a:rPr lang="en-GB" sz="1400" b="1" dirty="0" smtClean="0"/>
              <a:t> </a:t>
            </a:r>
            <a:endParaRPr lang="en-GB" sz="1400" dirty="0"/>
          </a:p>
          <a:p>
            <a:pPr marL="0" indent="0" algn="ctr">
              <a:buNone/>
            </a:pPr>
            <a:r>
              <a:rPr lang="en-US" sz="1400" dirty="0"/>
              <a:t>Answer </a:t>
            </a:r>
            <a:r>
              <a:rPr lang="en-US" sz="1400" b="1" dirty="0"/>
              <a:t>all </a:t>
            </a:r>
            <a:r>
              <a:rPr lang="en-US" sz="1400" dirty="0"/>
              <a:t>the questions. You are advised to spend about 45 minutes on this section. </a:t>
            </a:r>
            <a:endParaRPr lang="en-US" sz="1400" dirty="0" smtClean="0"/>
          </a:p>
          <a:p>
            <a:pPr marL="0" indent="0" algn="ctr">
              <a:buNone/>
            </a:pPr>
            <a:r>
              <a:rPr lang="en-US" sz="1400" dirty="0" smtClean="0"/>
              <a:t> </a:t>
            </a:r>
            <a:endParaRPr lang="en-GB" sz="1400" dirty="0"/>
          </a:p>
          <a:p>
            <a:pPr marL="0" indent="0">
              <a:buNone/>
            </a:pPr>
            <a:endParaRPr lang="en-GB" sz="1400" b="1" dirty="0"/>
          </a:p>
          <a:p>
            <a:pPr>
              <a:buFont typeface="+mj-lt"/>
              <a:buAutoNum type="arabicPeriod" startAt="5"/>
            </a:pPr>
            <a:r>
              <a:rPr lang="en-US" sz="1400" dirty="0"/>
              <a:t>Describe </a:t>
            </a:r>
            <a:r>
              <a:rPr lang="en-US" sz="1400" b="1" dirty="0"/>
              <a:t>one</a:t>
            </a:r>
            <a:r>
              <a:rPr lang="en-US" sz="1400" dirty="0"/>
              <a:t> example of Nazi policies in the 1920s. </a:t>
            </a:r>
            <a:r>
              <a:rPr lang="en-US" sz="1400" dirty="0" smtClean="0"/>
              <a:t>				</a:t>
            </a:r>
            <a:r>
              <a:rPr lang="en-GB" sz="1400" b="1" dirty="0" smtClean="0"/>
              <a:t>[</a:t>
            </a:r>
            <a:r>
              <a:rPr lang="en-GB" sz="1400" b="1" dirty="0"/>
              <a:t>2</a:t>
            </a:r>
            <a:r>
              <a:rPr lang="en-GB" sz="1400" b="1" dirty="0" smtClean="0"/>
              <a:t>] </a:t>
            </a:r>
          </a:p>
          <a:p>
            <a:pPr>
              <a:buFont typeface="+mj-lt"/>
              <a:buAutoNum type="arabicPeriod" startAt="5"/>
            </a:pPr>
            <a:endParaRPr lang="en-GB" sz="1400" b="1" dirty="0" smtClean="0"/>
          </a:p>
          <a:p>
            <a:pPr>
              <a:buFont typeface="+mj-lt"/>
              <a:buAutoNum type="arabicPeriod" startAt="5"/>
            </a:pPr>
            <a:endParaRPr lang="en-GB" sz="1400" b="1" dirty="0"/>
          </a:p>
          <a:p>
            <a:pPr>
              <a:buFont typeface="+mj-lt"/>
              <a:buAutoNum type="arabicPeriod" startAt="5"/>
            </a:pPr>
            <a:endParaRPr lang="en-GB" sz="1400" b="1" dirty="0" smtClean="0"/>
          </a:p>
          <a:p>
            <a:pPr>
              <a:buFont typeface="+mj-lt"/>
              <a:buAutoNum type="arabicPeriod" startAt="5"/>
            </a:pPr>
            <a:endParaRPr lang="en-GB" sz="1400" b="1" dirty="0" smtClean="0"/>
          </a:p>
          <a:p>
            <a:pPr marL="0" indent="0">
              <a:buNone/>
            </a:pPr>
            <a:endParaRPr lang="en-GB" sz="1400" b="1" dirty="0" smtClean="0"/>
          </a:p>
          <a:p>
            <a:pPr>
              <a:buFont typeface="+mj-lt"/>
              <a:buAutoNum type="arabicPeriod" startAt="5"/>
            </a:pPr>
            <a:endParaRPr lang="en-GB" sz="1400" b="1" dirty="0"/>
          </a:p>
          <a:p>
            <a:pPr>
              <a:buFont typeface="+mj-lt"/>
              <a:buAutoNum type="arabicPeriod" startAt="5"/>
            </a:pPr>
            <a:endParaRPr lang="en-GB" sz="1400" b="1" dirty="0" smtClean="0"/>
          </a:p>
          <a:p>
            <a:pPr>
              <a:buFont typeface="+mj-lt"/>
              <a:buAutoNum type="arabicPeriod" startAt="6"/>
            </a:pPr>
            <a:r>
              <a:rPr lang="en-US" sz="1400" dirty="0"/>
              <a:t>Explain how the Reichstag Fire helped the Nazis to secure control of Germany in 1933. </a:t>
            </a:r>
            <a:r>
              <a:rPr lang="en-US" sz="1400" dirty="0" smtClean="0"/>
              <a:t>									</a:t>
            </a:r>
            <a:r>
              <a:rPr lang="en-GB" sz="1400" b="1" dirty="0" smtClean="0"/>
              <a:t>[10]</a:t>
            </a:r>
          </a:p>
          <a:p>
            <a:pPr marL="0" indent="0">
              <a:buNone/>
            </a:pPr>
            <a:r>
              <a:rPr lang="en-US" sz="1400" dirty="0" smtClean="0"/>
              <a:t>							</a:t>
            </a:r>
            <a:r>
              <a:rPr lang="en-US" sz="1400" b="1" dirty="0" smtClean="0"/>
              <a:t> </a:t>
            </a:r>
          </a:p>
          <a:p>
            <a:pPr marL="0" indent="0">
              <a:buNone/>
            </a:pPr>
            <a:endParaRPr lang="en-US" sz="1400" dirty="0"/>
          </a:p>
        </p:txBody>
      </p:sp>
    </p:spTree>
    <p:extLst>
      <p:ext uri="{BB962C8B-B14F-4D97-AF65-F5344CB8AC3E}">
        <p14:creationId xmlns:p14="http://schemas.microsoft.com/office/powerpoint/2010/main" val="89587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2"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076056" y="2060848"/>
            <a:ext cx="3456384" cy="1458599"/>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US" sz="1000" dirty="0">
                <a:latin typeface="Arial" panose="020B0604020202020204" pitchFamily="34" charset="0"/>
                <a:cs typeface="Arial" panose="020B0604020202020204" pitchFamily="34" charset="0"/>
              </a:rPr>
              <a:t>The question stem will always be 'Study Source/Study Sources' – This will be either a two part question (as shown here), each of the parts a) and b) requiring the analysis of a single source, or it will be a single 10 mark question requiring the comparison of two sources. </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The question targets source analysis only - knowledge</a:t>
            </a:r>
          </a:p>
          <a:p>
            <a:r>
              <a:rPr lang="en-US" sz="1000" dirty="0">
                <a:latin typeface="Arial" panose="020B0604020202020204" pitchFamily="34" charset="0"/>
                <a:cs typeface="Arial" panose="020B0604020202020204" pitchFamily="34" charset="0"/>
              </a:rPr>
              <a:t>and understanding can only  be credited when directly used in </a:t>
            </a:r>
            <a:r>
              <a:rPr lang="en-US" sz="1000" dirty="0" err="1">
                <a:latin typeface="Arial" panose="020B0604020202020204" pitchFamily="34" charset="0"/>
                <a:cs typeface="Arial" panose="020B0604020202020204" pitchFamily="34" charset="0"/>
              </a:rPr>
              <a:t>analysing</a:t>
            </a:r>
            <a:r>
              <a:rPr lang="en-US" sz="1000" dirty="0">
                <a:latin typeface="Arial" panose="020B0604020202020204" pitchFamily="34" charset="0"/>
                <a:cs typeface="Arial" panose="020B0604020202020204" pitchFamily="34" charset="0"/>
              </a:rPr>
              <a:t> the source(s).</a:t>
            </a:r>
            <a:endParaRPr lang="en-GB" sz="1000" dirty="0">
              <a:latin typeface="Arial" panose="020B0604020202020204" pitchFamily="34" charset="0"/>
              <a:cs typeface="Arial" panose="020B0604020202020204" pitchFamily="34" charset="0"/>
            </a:endParaRPr>
          </a:p>
        </p:txBody>
      </p:sp>
      <p:cxnSp>
        <p:nvCxnSpPr>
          <p:cNvPr id="5" name="Straight Arrow Connector 4" descr="arrow"/>
          <p:cNvCxnSpPr/>
          <p:nvPr/>
        </p:nvCxnSpPr>
        <p:spPr>
          <a:xfrm flipH="1" flipV="1">
            <a:off x="4572000" y="1628800"/>
            <a:ext cx="576064" cy="504056"/>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539552" y="2284813"/>
            <a:ext cx="2016224"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This question is marked against the AO3 assessment objective. </a:t>
            </a:r>
            <a:endParaRPr lang="en-GB" sz="1000" dirty="0">
              <a:latin typeface="Arial" panose="020B0604020202020204" pitchFamily="34" charset="0"/>
              <a:cs typeface="Arial" panose="020B0604020202020204" pitchFamily="34" charset="0"/>
            </a:endParaRPr>
          </a:p>
        </p:txBody>
      </p:sp>
      <p:cxnSp>
        <p:nvCxnSpPr>
          <p:cNvPr id="9" name="Straight Arrow Connector 8" descr="arrow"/>
          <p:cNvCxnSpPr/>
          <p:nvPr/>
        </p:nvCxnSpPr>
        <p:spPr>
          <a:xfrm flipV="1">
            <a:off x="2483768" y="1556792"/>
            <a:ext cx="1060231" cy="728021"/>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descr="arrow"/>
          <p:cNvCxnSpPr/>
          <p:nvPr/>
        </p:nvCxnSpPr>
        <p:spPr>
          <a:xfrm flipH="1">
            <a:off x="4572000" y="3356992"/>
            <a:ext cx="504056" cy="360040"/>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descr="arrow"/>
          <p:cNvCxnSpPr/>
          <p:nvPr/>
        </p:nvCxnSpPr>
        <p:spPr>
          <a:xfrm>
            <a:off x="2483768" y="2791189"/>
            <a:ext cx="1060231" cy="925843"/>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551690" y="5733256"/>
            <a:ext cx="504056" cy="307777"/>
          </a:xfrm>
          <a:prstGeom prst="rect">
            <a:avLst/>
          </a:prstGeom>
          <a:noFill/>
        </p:spPr>
        <p:txBody>
          <a:bodyPr wrap="square" rtlCol="0">
            <a:spAutoFit/>
          </a:bodyPr>
          <a:lstStyle/>
          <a:p>
            <a:r>
              <a:rPr lang="en-GB" sz="1400" b="1" dirty="0" smtClean="0">
                <a:solidFill>
                  <a:srgbClr val="B7AA00"/>
                </a:solidFill>
              </a:rPr>
              <a:t>/02</a:t>
            </a:r>
            <a:endParaRPr lang="en-GB" sz="1400" b="1" dirty="0">
              <a:solidFill>
                <a:srgbClr val="B7AA00"/>
              </a:solidFill>
            </a:endParaRPr>
          </a:p>
        </p:txBody>
      </p:sp>
      <p:sp>
        <p:nvSpPr>
          <p:cNvPr id="3" name="Content Placeholder 2"/>
          <p:cNvSpPr>
            <a:spLocks noGrp="1"/>
          </p:cNvSpPr>
          <p:nvPr>
            <p:ph idx="1"/>
          </p:nvPr>
        </p:nvSpPr>
        <p:spPr>
          <a:xfrm>
            <a:off x="457200" y="476672"/>
            <a:ext cx="8291264" cy="5256583"/>
          </a:xfrm>
        </p:spPr>
        <p:txBody>
          <a:bodyPr>
            <a:noAutofit/>
          </a:bodyPr>
          <a:lstStyle/>
          <a:p>
            <a:pPr marL="0" indent="0" algn="ctr">
              <a:buNone/>
            </a:pPr>
            <a:r>
              <a:rPr lang="en-GB" sz="1400" b="1" dirty="0">
                <a:solidFill>
                  <a:srgbClr val="B7AA00"/>
                </a:solidFill>
              </a:rPr>
              <a:t>Section </a:t>
            </a:r>
            <a:r>
              <a:rPr lang="en-GB" sz="1400" b="1" dirty="0" smtClean="0">
                <a:solidFill>
                  <a:srgbClr val="B7AA00"/>
                </a:solidFill>
              </a:rPr>
              <a:t>B </a:t>
            </a:r>
            <a:r>
              <a:rPr lang="en-GB" sz="1400" b="1" dirty="0">
                <a:solidFill>
                  <a:srgbClr val="B7AA00"/>
                </a:solidFill>
              </a:rPr>
              <a:t>– </a:t>
            </a:r>
            <a:r>
              <a:rPr lang="en-US" sz="1400" dirty="0">
                <a:solidFill>
                  <a:srgbClr val="B7AA00"/>
                </a:solidFill>
              </a:rPr>
              <a:t>Germany 1925–1955: The People and the State </a:t>
            </a:r>
          </a:p>
          <a:p>
            <a:pPr marL="0" indent="0" algn="ctr">
              <a:buNone/>
            </a:pPr>
            <a:r>
              <a:rPr lang="en-GB" sz="1400" b="1" dirty="0" smtClean="0"/>
              <a:t> </a:t>
            </a:r>
            <a:endParaRPr lang="en-GB" sz="1400" dirty="0"/>
          </a:p>
          <a:p>
            <a:pPr>
              <a:buFont typeface="+mj-lt"/>
              <a:buAutoNum type="arabicPeriod" startAt="5"/>
            </a:pPr>
            <a:endParaRPr lang="en-GB" sz="1400" b="1" dirty="0" smtClean="0"/>
          </a:p>
          <a:p>
            <a:pPr>
              <a:buFont typeface="+mj-lt"/>
              <a:buAutoNum type="arabicPeriod" startAt="7"/>
            </a:pPr>
            <a:r>
              <a:rPr lang="en-US" sz="1400" dirty="0" smtClean="0"/>
              <a:t>(a) Study Source A. Explain how this source is useful to a historian studying </a:t>
            </a:r>
            <a:br>
              <a:rPr lang="en-US" sz="1400" dirty="0" smtClean="0"/>
            </a:br>
            <a:r>
              <a:rPr lang="en-US" sz="1400" dirty="0" smtClean="0"/>
              <a:t>Nazi Germany.</a:t>
            </a:r>
            <a:r>
              <a:rPr lang="en-US" sz="1400" b="1" dirty="0" smtClean="0"/>
              <a:t> 							[5] </a:t>
            </a:r>
          </a:p>
          <a:p>
            <a:pPr marL="0" indent="0">
              <a:buNone/>
            </a:pPr>
            <a:endParaRPr lang="en-US" sz="1400" b="1" dirty="0" smtClean="0"/>
          </a:p>
          <a:p>
            <a:pPr marL="0" indent="0">
              <a:buNone/>
            </a:pPr>
            <a:endParaRPr lang="en-US" sz="1400" b="1" dirty="0"/>
          </a:p>
          <a:p>
            <a:pPr marL="0" indent="0">
              <a:buNone/>
            </a:pPr>
            <a:endParaRPr lang="en-US" sz="1400" b="1" dirty="0" smtClean="0"/>
          </a:p>
          <a:p>
            <a:pPr marL="0" indent="0">
              <a:buNone/>
            </a:pPr>
            <a:endParaRPr lang="en-US" sz="1400" b="1" dirty="0"/>
          </a:p>
          <a:p>
            <a:pPr marL="0" indent="0">
              <a:buNone/>
            </a:pPr>
            <a:endParaRPr lang="en-US" sz="1400" b="1" dirty="0" smtClean="0"/>
          </a:p>
          <a:p>
            <a:pPr marL="0" indent="0">
              <a:buNone/>
            </a:pPr>
            <a:endParaRPr lang="en-US" sz="1400" b="1" dirty="0"/>
          </a:p>
          <a:p>
            <a:pPr marL="0" indent="0">
              <a:buNone/>
            </a:pPr>
            <a:endParaRPr lang="en-US" sz="1400" b="1" dirty="0" smtClean="0"/>
          </a:p>
          <a:p>
            <a:pPr marL="714375" indent="-363538">
              <a:buNone/>
            </a:pPr>
            <a:endParaRPr lang="en-US" sz="1400" dirty="0" smtClean="0"/>
          </a:p>
          <a:p>
            <a:pPr marL="625475" indent="-274638">
              <a:buNone/>
            </a:pPr>
            <a:r>
              <a:rPr lang="en-US" sz="1400" dirty="0" smtClean="0"/>
              <a:t>(b) Study Source B. Explain why this source was published in Germany at </a:t>
            </a:r>
            <a:br>
              <a:rPr lang="en-US" sz="1400" dirty="0" smtClean="0"/>
            </a:br>
            <a:r>
              <a:rPr lang="en-US" sz="1400" dirty="0" smtClean="0"/>
              <a:t>this time. 							</a:t>
            </a:r>
            <a:r>
              <a:rPr lang="en-US" sz="1400" b="1" dirty="0" smtClean="0"/>
              <a:t>[5]</a:t>
            </a:r>
            <a:r>
              <a:rPr lang="en-US" sz="1400" dirty="0" smtClean="0"/>
              <a:t>							</a:t>
            </a:r>
            <a:r>
              <a:rPr lang="en-US" sz="1400" b="1" dirty="0" smtClean="0"/>
              <a:t> </a:t>
            </a:r>
          </a:p>
          <a:p>
            <a:pPr marL="0" indent="0">
              <a:buNone/>
            </a:pPr>
            <a:endParaRPr lang="en-US" sz="1400" dirty="0"/>
          </a:p>
        </p:txBody>
      </p:sp>
    </p:spTree>
    <p:extLst>
      <p:ext uri="{BB962C8B-B14F-4D97-AF65-F5344CB8AC3E}">
        <p14:creationId xmlns:p14="http://schemas.microsoft.com/office/powerpoint/2010/main" val="329238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par>
                                <p:cTn id="22" presetID="10" presetClass="entr" presetSubtype="0"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483768" y="4027920"/>
            <a:ext cx="5895456" cy="625216"/>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GB" sz="1000" dirty="0" smtClean="0">
                <a:latin typeface="Arial" panose="020B0604020202020204" pitchFamily="34" charset="0"/>
                <a:cs typeface="Arial" panose="020B0604020202020204" pitchFamily="34" charset="0"/>
              </a:rPr>
              <a:t>Sources set for this question will be contemporary to the period and will include a short explanation of their provenance. This is typical of the length of sources set.</a:t>
            </a:r>
            <a:endParaRPr lang="en-GB" sz="1000" dirty="0">
              <a:latin typeface="Arial" panose="020B0604020202020204" pitchFamily="34" charset="0"/>
              <a:cs typeface="Arial" panose="020B0604020202020204" pitchFamily="34" charset="0"/>
            </a:endParaRPr>
          </a:p>
        </p:txBody>
      </p:sp>
      <p:cxnSp>
        <p:nvCxnSpPr>
          <p:cNvPr id="5" name="Straight Arrow Connector 4" descr="arrow"/>
          <p:cNvCxnSpPr/>
          <p:nvPr/>
        </p:nvCxnSpPr>
        <p:spPr>
          <a:xfrm flipH="1" flipV="1">
            <a:off x="2179603" y="3573016"/>
            <a:ext cx="443016" cy="452234"/>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551690" y="5733256"/>
            <a:ext cx="504056" cy="307777"/>
          </a:xfrm>
          <a:prstGeom prst="rect">
            <a:avLst/>
          </a:prstGeom>
          <a:noFill/>
        </p:spPr>
        <p:txBody>
          <a:bodyPr wrap="square" rtlCol="0">
            <a:spAutoFit/>
          </a:bodyPr>
          <a:lstStyle/>
          <a:p>
            <a:r>
              <a:rPr lang="en-GB" sz="1400" b="1" dirty="0" smtClean="0">
                <a:solidFill>
                  <a:srgbClr val="B7AA00"/>
                </a:solidFill>
              </a:rPr>
              <a:t>/02</a:t>
            </a:r>
            <a:endParaRPr lang="en-GB" sz="1400" b="1" dirty="0">
              <a:solidFill>
                <a:srgbClr val="B7AA00"/>
              </a:solidFill>
            </a:endParaRPr>
          </a:p>
        </p:txBody>
      </p:sp>
      <p:sp>
        <p:nvSpPr>
          <p:cNvPr id="3" name="Content Placeholder 2"/>
          <p:cNvSpPr>
            <a:spLocks noGrp="1"/>
          </p:cNvSpPr>
          <p:nvPr>
            <p:ph idx="1"/>
          </p:nvPr>
        </p:nvSpPr>
        <p:spPr>
          <a:xfrm>
            <a:off x="457200" y="476672"/>
            <a:ext cx="8291264" cy="5256583"/>
          </a:xfrm>
        </p:spPr>
        <p:txBody>
          <a:bodyPr>
            <a:noAutofit/>
          </a:bodyPr>
          <a:lstStyle/>
          <a:p>
            <a:pPr marL="0" indent="0">
              <a:buNone/>
            </a:pPr>
            <a:r>
              <a:rPr lang="en-US" sz="1400" b="1" dirty="0"/>
              <a:t>Source A</a:t>
            </a:r>
          </a:p>
          <a:p>
            <a:pPr marL="0" indent="0">
              <a:buNone/>
            </a:pPr>
            <a:r>
              <a:rPr lang="en-US" sz="1400" dirty="0"/>
              <a:t>The number of those who consciously </a:t>
            </a:r>
            <a:r>
              <a:rPr lang="en-US" sz="1400" dirty="0" err="1"/>
              <a:t>criticise</a:t>
            </a:r>
            <a:r>
              <a:rPr lang="en-US" sz="1400" dirty="0"/>
              <a:t> the regime is very small, quite apart from the fact that they have no way to express this criticism. The regime controls all of the press and radio stations. </a:t>
            </a:r>
          </a:p>
          <a:p>
            <a:pPr marL="0" indent="0">
              <a:buNone/>
            </a:pPr>
            <a:endParaRPr lang="en-US" sz="1400" dirty="0" smtClean="0"/>
          </a:p>
          <a:p>
            <a:pPr marL="0" indent="0">
              <a:buNone/>
            </a:pPr>
            <a:r>
              <a:rPr lang="en-US" sz="1400" dirty="0" smtClean="0"/>
              <a:t>Propaganda </a:t>
            </a:r>
            <a:r>
              <a:rPr lang="en-US" sz="1400" dirty="0"/>
              <a:t>is everywhere. It does not stop people feeling discontent but propaganda tells them that to complain is to threaten the Third Reich – a prospect which would leave them horrified. They have seen what happens to the Jews and do not wish to share their fate. It becomes increasingly evident that the majority of the people have two faces; one which they show to their family and friends and people they see as reliable. The other face is for the authorities. The private face shows the sharpest criticism of everything that is going on now; the official face beams with optimism and contentment. </a:t>
            </a:r>
          </a:p>
          <a:p>
            <a:pPr marL="0" indent="0">
              <a:buNone/>
            </a:pPr>
            <a:endParaRPr lang="en-US" sz="1400" dirty="0"/>
          </a:p>
          <a:p>
            <a:pPr marL="0" indent="0">
              <a:buNone/>
            </a:pPr>
            <a:r>
              <a:rPr lang="en-US" sz="1400" i="1" dirty="0"/>
              <a:t>Extract from a secret report on attitudes in Nazi Germany in June 1937. It was written by Socialists inside Germany and sent to Socialist leaders who were in exile outside Germany. </a:t>
            </a:r>
          </a:p>
          <a:p>
            <a:pPr marL="0" indent="0">
              <a:buNone/>
            </a:pPr>
            <a:endParaRPr lang="en-US" sz="1400" dirty="0" smtClean="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374145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erman poster 1943, caption means ‘The enemy sees your lights! Blackou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7131" y="476672"/>
            <a:ext cx="2841602" cy="4032448"/>
          </a:xfrm>
          <a:prstGeom prst="rect">
            <a:avLst/>
          </a:prstGeom>
        </p:spPr>
      </p:pic>
      <p:sp>
        <p:nvSpPr>
          <p:cNvPr id="5" name="Rounded Rectangle 4"/>
          <p:cNvSpPr/>
          <p:nvPr/>
        </p:nvSpPr>
        <p:spPr>
          <a:xfrm>
            <a:off x="3027131" y="5195172"/>
            <a:ext cx="2453438" cy="466076"/>
          </a:xfrm>
          <a:prstGeom prst="roundRect">
            <a:avLst/>
          </a:prstGeom>
          <a:ln>
            <a:solidFill>
              <a:srgbClr val="F69240"/>
            </a:solidFill>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p>
            <a:r>
              <a:rPr lang="en-GB" sz="1000" dirty="0" smtClean="0">
                <a:latin typeface="Arial" panose="020B0604020202020204" pitchFamily="34" charset="0"/>
                <a:cs typeface="Arial" panose="020B0604020202020204" pitchFamily="34" charset="0"/>
              </a:rPr>
              <a:t>Sources can be written or visual.</a:t>
            </a:r>
            <a:endParaRPr lang="en-GB" sz="1000" dirty="0">
              <a:latin typeface="Arial" panose="020B0604020202020204" pitchFamily="34" charset="0"/>
              <a:cs typeface="Arial" panose="020B0604020202020204" pitchFamily="34" charset="0"/>
            </a:endParaRPr>
          </a:p>
        </p:txBody>
      </p:sp>
      <p:cxnSp>
        <p:nvCxnSpPr>
          <p:cNvPr id="6" name="Straight Arrow Connector 5" descr="arrow"/>
          <p:cNvCxnSpPr/>
          <p:nvPr/>
        </p:nvCxnSpPr>
        <p:spPr>
          <a:xfrm flipH="1" flipV="1">
            <a:off x="1979712" y="4869160"/>
            <a:ext cx="1047420" cy="416022"/>
          </a:xfrm>
          <a:prstGeom prst="straightConnector1">
            <a:avLst/>
          </a:prstGeom>
          <a:ln w="28575">
            <a:solidFill>
              <a:srgbClr val="F6924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551690" y="5733256"/>
            <a:ext cx="504056" cy="307777"/>
          </a:xfrm>
          <a:prstGeom prst="rect">
            <a:avLst/>
          </a:prstGeom>
          <a:noFill/>
        </p:spPr>
        <p:txBody>
          <a:bodyPr wrap="square" rtlCol="0">
            <a:spAutoFit/>
          </a:bodyPr>
          <a:lstStyle/>
          <a:p>
            <a:r>
              <a:rPr lang="en-GB" sz="1400" b="1" dirty="0" smtClean="0">
                <a:solidFill>
                  <a:srgbClr val="B7AA00"/>
                </a:solidFill>
              </a:rPr>
              <a:t>/02</a:t>
            </a:r>
            <a:endParaRPr lang="en-GB" sz="1400" b="1" dirty="0">
              <a:solidFill>
                <a:srgbClr val="B7AA00"/>
              </a:solidFill>
            </a:endParaRPr>
          </a:p>
        </p:txBody>
      </p:sp>
      <p:sp>
        <p:nvSpPr>
          <p:cNvPr id="3" name="Content Placeholder 2"/>
          <p:cNvSpPr>
            <a:spLocks noGrp="1"/>
          </p:cNvSpPr>
          <p:nvPr>
            <p:ph idx="1"/>
          </p:nvPr>
        </p:nvSpPr>
        <p:spPr>
          <a:xfrm>
            <a:off x="457200" y="476672"/>
            <a:ext cx="8579296" cy="5256583"/>
          </a:xfrm>
        </p:spPr>
        <p:txBody>
          <a:bodyPr>
            <a:noAutofit/>
          </a:bodyPr>
          <a:lstStyle/>
          <a:p>
            <a:pPr marL="0" indent="0">
              <a:buNone/>
            </a:pPr>
            <a:r>
              <a:rPr lang="en-US" sz="1400" b="1" dirty="0" smtClean="0"/>
              <a:t>Source B</a:t>
            </a:r>
          </a:p>
          <a:p>
            <a:pPr marL="0" indent="0">
              <a:buNone/>
            </a:pPr>
            <a:endParaRPr lang="en-US" sz="1400" b="1" dirty="0"/>
          </a:p>
          <a:p>
            <a:pPr marL="0" indent="0">
              <a:buNone/>
            </a:pPr>
            <a:endParaRPr lang="en-US" sz="1400" b="1" dirty="0" smtClean="0"/>
          </a:p>
          <a:p>
            <a:pPr marL="0" indent="0">
              <a:buNone/>
            </a:pPr>
            <a:endParaRPr lang="en-US" sz="1400" b="1" dirty="0"/>
          </a:p>
          <a:p>
            <a:pPr marL="0" indent="0">
              <a:buNone/>
            </a:pPr>
            <a:endParaRPr lang="en-US" sz="1400" b="1" dirty="0" smtClean="0"/>
          </a:p>
          <a:p>
            <a:pPr marL="0" indent="0">
              <a:buNone/>
            </a:pPr>
            <a:endParaRPr lang="en-US" sz="1400" b="1" dirty="0"/>
          </a:p>
          <a:p>
            <a:pPr marL="0" indent="0">
              <a:buNone/>
            </a:pPr>
            <a:endParaRPr lang="en-US" sz="1400" b="1" dirty="0" smtClean="0"/>
          </a:p>
          <a:p>
            <a:pPr marL="0" indent="0">
              <a:buNone/>
            </a:pPr>
            <a:endParaRPr lang="en-US" sz="1400" b="1" dirty="0"/>
          </a:p>
          <a:p>
            <a:pPr marL="0" indent="0">
              <a:buNone/>
            </a:pPr>
            <a:endParaRPr lang="en-US" sz="1400" b="1" dirty="0" smtClean="0"/>
          </a:p>
          <a:p>
            <a:pPr marL="0" indent="0">
              <a:buNone/>
            </a:pPr>
            <a:endParaRPr lang="en-US" sz="1400" b="1" dirty="0"/>
          </a:p>
          <a:p>
            <a:pPr marL="0" indent="0">
              <a:buNone/>
            </a:pPr>
            <a:endParaRPr lang="en-US" sz="1400" b="1" dirty="0" smtClean="0"/>
          </a:p>
          <a:p>
            <a:pPr marL="0" indent="0">
              <a:buNone/>
            </a:pPr>
            <a:endParaRPr lang="en-US" sz="1400" b="1" dirty="0"/>
          </a:p>
          <a:p>
            <a:pPr marL="0" indent="0">
              <a:buNone/>
            </a:pPr>
            <a:endParaRPr lang="en-US" sz="1400" b="1" dirty="0" smtClean="0"/>
          </a:p>
          <a:p>
            <a:pPr marL="0" indent="0">
              <a:buNone/>
            </a:pPr>
            <a:endParaRPr lang="en-US" sz="1400" b="1" dirty="0"/>
          </a:p>
          <a:p>
            <a:pPr marL="0" indent="0">
              <a:buNone/>
            </a:pPr>
            <a:endParaRPr lang="en-US" sz="1400" b="1" dirty="0" smtClean="0"/>
          </a:p>
          <a:p>
            <a:pPr marL="0" indent="0">
              <a:buNone/>
            </a:pPr>
            <a:endParaRPr lang="en-US" sz="1400" b="1" dirty="0"/>
          </a:p>
          <a:p>
            <a:pPr marL="0" indent="0">
              <a:buNone/>
            </a:pPr>
            <a:r>
              <a:rPr lang="en-US" sz="1400" b="1" dirty="0" smtClean="0"/>
              <a:t>A </a:t>
            </a:r>
            <a:r>
              <a:rPr lang="en-US" sz="1400" b="1" dirty="0"/>
              <a:t>poster published in Germany in 1943. The caption means ‘The enemy sees your lights! Blackout</a:t>
            </a:r>
            <a:r>
              <a:rPr lang="en-US" sz="1400" b="1" dirty="0" smtClean="0"/>
              <a:t>!’</a:t>
            </a:r>
          </a:p>
          <a:p>
            <a:pPr marL="0" indent="0">
              <a:buNone/>
            </a:pPr>
            <a:endParaRPr lang="en-US" sz="1400" b="1" dirty="0" smtClean="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229190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1284</TotalTime>
  <Words>1355</Words>
  <Application>Microsoft Office PowerPoint</Application>
  <PresentationFormat>On-screen Show (4:3)</PresentationFormat>
  <Paragraphs>174</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1_Custom Design</vt:lpstr>
      <vt:lpstr>Custom Design</vt:lpstr>
      <vt:lpstr>PowerPoint Presentation</vt:lpstr>
      <vt:lpstr>Guidance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Cambridge Assessment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(9-1) History A (Explaining the Modern World) Annotated Sample Question Paper</dc:title>
  <dc:subject>GCSE (9-1) History A (Explaining the Modern World) Annotated Sample Question Paper</dc:subject>
  <dc:creator>OCR</dc:creator>
  <cp:keywords>GCSE, History A, Explaining the Modern World</cp:keywords>
  <dc:description/>
  <cp:lastModifiedBy>Zoe Wells</cp:lastModifiedBy>
  <cp:revision>77</cp:revision>
  <cp:lastPrinted>2016-05-10T10:26:50Z</cp:lastPrinted>
  <dcterms:created xsi:type="dcterms:W3CDTF">2015-10-07T12:54:48Z</dcterms:created>
  <dcterms:modified xsi:type="dcterms:W3CDTF">2016-06-01T09:31:43Z</dcterms:modified>
</cp:coreProperties>
</file>