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70" r:id="rId2"/>
    <p:sldId id="271" r:id="rId3"/>
    <p:sldId id="272" r:id="rId4"/>
    <p:sldId id="273" r:id="rId5"/>
    <p:sldId id="274" r:id="rId6"/>
    <p:sldId id="275" r:id="rId7"/>
    <p:sldId id="276" r:id="rId8"/>
    <p:sldId id="277" r:id="rId9"/>
    <p:sldId id="278"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ette Green" initials="SG" lastIdx="1" clrIdx="0"/>
  <p:cmAuthor id="1" name="Michelle Hawley" initials="M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4B8D2"/>
    <a:srgbClr val="231D23"/>
    <a:srgbClr val="B4A5C7"/>
    <a:srgbClr val="7EC246"/>
    <a:srgbClr val="D31920"/>
    <a:srgbClr val="5C9330"/>
    <a:srgbClr val="3CB668"/>
    <a:srgbClr val="2A7F49"/>
    <a:srgbClr val="369D5C"/>
    <a:srgbClr val="9BD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3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16/01/2017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16/01/2017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16/01/2017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27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4A5C7"/>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489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ln>
            <a:solidFill>
              <a:srgbClr val="B4A5C7"/>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a:ln>
            <a:solidFill>
              <a:srgbClr val="B4A5C7"/>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2017</a:t>
            </a:r>
            <a:endParaRPr lang="en-GB" sz="8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0" y="6030023"/>
            <a:ext cx="9129563" cy="827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rgbClr val="B4A5C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resources.feedback@ocr.org.uk?subject=I%20liked%20the%20GCSE%20(9-1)%20Physics%20Lesson%20Element%20Electromagnetic%20Spectrum" TargetMode="External"/><Relationship Id="rId7" Type="http://schemas.openxmlformats.org/officeDocument/2006/relationships/hyperlink" Target="http://www.ocr.org.uk/i-want-to/find-resources/" TargetMode="External"/><Relationship Id="rId2" Type="http://schemas.openxmlformats.org/officeDocument/2006/relationships/hyperlink" Target="mailto:resources.feedback@ocr.org.uk" TargetMode="External"/><Relationship Id="rId1" Type="http://schemas.openxmlformats.org/officeDocument/2006/relationships/slideLayout" Target="../slideLayouts/slideLayout2.xml"/><Relationship Id="rId6" Type="http://schemas.openxmlformats.org/officeDocument/2006/relationships/hyperlink" Target="http://www.ocr.org.uk/expression-of-interest" TargetMode="External"/><Relationship Id="rId5" Type="http://schemas.openxmlformats.org/officeDocument/2006/relationships/hyperlink" Target="mailto:resources.feedback@ocr.org.uk?subject=I%20disliked%20the%20GCSE%20(9-1)%20Physics%20Lesson%20Element%20-%20Electromagnetic%20Spectrum" TargetMode="External"/><Relationship Id="rId4" Type="http://schemas.openxmlformats.org/officeDocument/2006/relationships/hyperlink" Target="mailto:resources.feedback@ocr.org.uk?subject=I%20dislike%20this%20GCSE%20(9-1)%20Gateway%20Science%20Biology%20A%20Microscopes%20Power%20Po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Electromagnetic spectrum</a:t>
            </a:r>
            <a:endParaRPr lang="en-GB" dirty="0"/>
          </a:p>
        </p:txBody>
      </p:sp>
      <p:sp>
        <p:nvSpPr>
          <p:cNvPr id="5" name="Subtitle 4"/>
          <p:cNvSpPr>
            <a:spLocks noGrp="1"/>
          </p:cNvSpPr>
          <p:nvPr>
            <p:ph type="subTitle" idx="1"/>
          </p:nvPr>
        </p:nvSpPr>
        <p:spPr/>
        <p:txBody>
          <a:bodyPr/>
          <a:lstStyle/>
          <a:p>
            <a:r>
              <a:rPr lang="en-GB" dirty="0">
                <a:solidFill>
                  <a:schemeClr val="tx1"/>
                </a:solidFill>
              </a:rPr>
              <a:t>Lesson </a:t>
            </a:r>
            <a:r>
              <a:rPr lang="en-GB" dirty="0" smtClean="0">
                <a:solidFill>
                  <a:schemeClr val="tx1"/>
                </a:solidFill>
              </a:rPr>
              <a:t>Element</a:t>
            </a:r>
            <a:endParaRPr lang="en-GB" dirty="0">
              <a:solidFill>
                <a:schemeClr val="tx1"/>
              </a:solidFill>
            </a:endParaRPr>
          </a:p>
        </p:txBody>
      </p:sp>
    </p:spTree>
    <p:extLst>
      <p:ext uri="{BB962C8B-B14F-4D97-AF65-F5344CB8AC3E}">
        <p14:creationId xmlns:p14="http://schemas.microsoft.com/office/powerpoint/2010/main" val="405158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Answers</a:t>
            </a:r>
            <a:endParaRPr lang="en-US" dirty="0"/>
          </a:p>
        </p:txBody>
      </p:sp>
      <p:pic>
        <p:nvPicPr>
          <p:cNvPr id="3" name="Picture 2" descr="Electromagnetic spectr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172" y="1412776"/>
            <a:ext cx="6769656" cy="41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696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00" dirty="0" smtClean="0">
                <a:solidFill>
                  <a:schemeClr val="bg1"/>
                </a:solidFill>
              </a:rPr>
              <a:t>11</a:t>
            </a:r>
            <a:endParaRPr lang="en-GB" sz="100" dirty="0">
              <a:solidFill>
                <a:schemeClr val="bg1"/>
              </a:solidFill>
            </a:endParaRPr>
          </a:p>
        </p:txBody>
      </p:sp>
      <p:sp>
        <p:nvSpPr>
          <p:cNvPr id="4" name="Rounded Rectangle 3"/>
          <p:cNvSpPr/>
          <p:nvPr/>
        </p:nvSpPr>
        <p:spPr bwMode="auto">
          <a:xfrm>
            <a:off x="803523" y="4797152"/>
            <a:ext cx="7536954" cy="1008112"/>
          </a:xfrm>
          <a:prstGeom prst="roundRect">
            <a:avLst/>
          </a:prstGeom>
          <a:solidFill>
            <a:schemeClr val="tx1">
              <a:alpha val="20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spcAft>
                <a:spcPts val="300"/>
              </a:spcAft>
            </a:pPr>
            <a:r>
              <a:rPr lang="en-GB" sz="900" b="1" dirty="0">
                <a:latin typeface="Arial" panose="020B0604020202020204" pitchFamily="34" charset="0"/>
                <a:cs typeface="Arial" panose="020B0604020202020204" pitchFamily="34" charset="0"/>
              </a:rPr>
              <a:t>OCR Resources</a:t>
            </a:r>
            <a:r>
              <a:rPr lang="en-GB" sz="900" dirty="0">
                <a:latin typeface="Arial" panose="020B0604020202020204" pitchFamily="34" charset="0"/>
                <a:cs typeface="Arial" panose="020B0604020202020204" pitchFamily="34" charset="0"/>
              </a:rPr>
              <a:t>: </a:t>
            </a:r>
            <a:r>
              <a:rPr lang="en-GB" sz="900" i="1" dirty="0">
                <a:latin typeface="Arial" panose="020B0604020202020204" pitchFamily="34" charset="0"/>
                <a:cs typeface="Arial" panose="020B0604020202020204" pitchFamily="34" charset="0"/>
              </a:rPr>
              <a:t>the small print</a:t>
            </a:r>
            <a:r>
              <a:rPr lang="en-GB" sz="900" i="1" dirty="0"/>
              <a:t/>
            </a:r>
            <a:br>
              <a:rPr lang="en-GB" sz="900" i="1" dirty="0"/>
            </a:br>
            <a:r>
              <a:rPr lang="en-GB" sz="700" dirty="0">
                <a:latin typeface="Arial" panose="020B0604020202020204" pitchFamily="34" charset="0"/>
                <a:cs typeface="Arial" panose="020B0604020202020204" pitchFamily="34" charset="0"/>
              </a:rPr>
              <a:t>OCR’s resources are provided to support the delivery of OCR qualifications,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br>
              <a:rPr lang="en-GB" sz="700" dirty="0">
                <a:latin typeface="Arial" panose="020B0604020202020204" pitchFamily="34" charset="0"/>
                <a:cs typeface="Arial" panose="020B0604020202020204" pitchFamily="34" charset="0"/>
              </a:rPr>
            </a:br>
            <a:r>
              <a:rPr lang="en-GB" sz="700" dirty="0">
                <a:latin typeface="Arial" panose="020B0604020202020204" pitchFamily="34" charset="0"/>
                <a:cs typeface="Arial" panose="020B0604020202020204" pitchFamily="34" charset="0"/>
              </a:rPr>
              <a:t>© OCR 2017 - This resource may be freely copied and distributed, as long as the OCR logo and this message remain intact and OCR is acknowledged as the originator of this work.</a:t>
            </a:r>
          </a:p>
          <a:p>
            <a:pPr>
              <a:spcAft>
                <a:spcPts val="300"/>
              </a:spcAft>
            </a:pPr>
            <a:r>
              <a:rPr lang="en-GB" sz="700" dirty="0">
                <a:latin typeface="Arial" panose="020B0604020202020204" pitchFamily="34" charset="0"/>
                <a:cs typeface="Arial" panose="020B0604020202020204" pitchFamily="34" charset="0"/>
              </a:rPr>
              <a:t>OCR acknowledges the use of the following content: </a:t>
            </a:r>
            <a:r>
              <a:rPr lang="en-GB" sz="700" dirty="0" smtClean="0">
                <a:latin typeface="Arial" panose="020B0604020202020204" pitchFamily="34" charset="0"/>
                <a:cs typeface="Arial" panose="020B0604020202020204" pitchFamily="34" charset="0"/>
              </a:rPr>
              <a:t>slide 10: electromagnetic spectrum – Designua/Shutterstock.com</a:t>
            </a:r>
            <a:endParaRPr lang="en-GB" sz="700" dirty="0">
              <a:latin typeface="Arial" panose="020B0604020202020204" pitchFamily="34" charset="0"/>
              <a:cs typeface="Arial" panose="020B0604020202020204" pitchFamily="34" charset="0"/>
            </a:endParaRPr>
          </a:p>
          <a:p>
            <a:pPr>
              <a:spcAft>
                <a:spcPts val="300"/>
              </a:spcAft>
            </a:pPr>
            <a:r>
              <a:rPr lang="en-GB" altLang="en-US" sz="700" dirty="0">
                <a:solidFill>
                  <a:srgbClr val="000000"/>
                </a:solidFill>
                <a:latin typeface="Arial" pitchFamily="34" charset="0"/>
                <a:cs typeface="Arial" pitchFamily="34" charset="0"/>
              </a:rPr>
              <a:t>Please get in touch if you want to discuss the accessibility of resources we offer to support delivery of our qualifications: </a:t>
            </a:r>
            <a:r>
              <a:rPr lang="en-GB" altLang="en-US" sz="700" dirty="0">
                <a:solidFill>
                  <a:schemeClr val="tx1"/>
                </a:solidFill>
                <a:latin typeface="Arial" panose="020B0604020202020204" pitchFamily="34" charset="0"/>
                <a:cs typeface="Arial" panose="020B0604020202020204" pitchFamily="34" charset="0"/>
                <a:hlinkClick r:id="rId2"/>
              </a:rPr>
              <a:t>resources.feedback@ocr.org.uk</a:t>
            </a:r>
            <a:endParaRPr lang="en-US" altLang="en-US" sz="700" dirty="0">
              <a:solidFill>
                <a:schemeClr val="tx1"/>
              </a:solidFill>
              <a:latin typeface="Arial" pitchFamily="34" charset="0"/>
              <a:cs typeface="Arial" pitchFamily="34" charset="0"/>
            </a:endParaRPr>
          </a:p>
        </p:txBody>
      </p:sp>
      <p:sp>
        <p:nvSpPr>
          <p:cNvPr id="5" name="TextBox 4"/>
          <p:cNvSpPr txBox="1"/>
          <p:nvPr/>
        </p:nvSpPr>
        <p:spPr>
          <a:xfrm>
            <a:off x="611560" y="3789040"/>
            <a:ext cx="8136904" cy="907941"/>
          </a:xfrm>
          <a:prstGeom prst="rect">
            <a:avLst/>
          </a:prstGeom>
          <a:noFill/>
        </p:spPr>
        <p:txBody>
          <a:bodyPr wrap="square" rtlCol="0">
            <a:spAutoFit/>
          </a:bodyPr>
          <a:lstStyle/>
          <a:p>
            <a:pPr>
              <a:spcAft>
                <a:spcPts val="300"/>
              </a:spcAft>
            </a:pPr>
            <a:r>
              <a:rPr lang="en-GB" sz="800" dirty="0">
                <a:latin typeface="Arial" panose="020B0604020202020204" pitchFamily="34" charset="0"/>
                <a:cs typeface="Arial" panose="020B0604020202020204" pitchFamily="34" charset="0"/>
              </a:rPr>
              <a:t>We’d like to know your view on the resources we produce. By clicking on ‘</a:t>
            </a:r>
            <a:r>
              <a:rPr lang="en-GB" sz="800" u="sng" dirty="0">
                <a:latin typeface="Arial" panose="020B0604020202020204" pitchFamily="34" charset="0"/>
                <a:cs typeface="Arial" panose="020B0604020202020204" pitchFamily="34" charset="0"/>
                <a:hlinkClick r:id="rId3"/>
              </a:rPr>
              <a:t>Like</a:t>
            </a:r>
            <a:r>
              <a:rPr lang="en-GB" sz="800" dirty="0">
                <a:latin typeface="Arial" panose="020B0604020202020204" pitchFamily="34" charset="0"/>
                <a:cs typeface="Arial" panose="020B0604020202020204" pitchFamily="34" charset="0"/>
              </a:rPr>
              <a:t>’ or </a:t>
            </a:r>
            <a:r>
              <a:rPr lang="en-GB" sz="800" dirty="0">
                <a:latin typeface="Arial" panose="020B0604020202020204" pitchFamily="34" charset="0"/>
                <a:cs typeface="Arial" panose="020B0604020202020204" pitchFamily="34" charset="0"/>
                <a:hlinkClick r:id="rId4"/>
              </a:rPr>
              <a:t>‘</a:t>
            </a:r>
            <a:r>
              <a:rPr lang="en-GB" sz="800" u="sng" dirty="0">
                <a:latin typeface="Arial" panose="020B0604020202020204" pitchFamily="34" charset="0"/>
                <a:cs typeface="Arial" panose="020B0604020202020204" pitchFamily="34" charset="0"/>
                <a:hlinkClick r:id="rId5"/>
              </a:rPr>
              <a:t>Dislike</a:t>
            </a:r>
            <a:r>
              <a:rPr lang="en-GB" sz="800" dirty="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you </a:t>
            </a:r>
            <a:r>
              <a:rPr lang="en-GB" sz="800" dirty="0">
                <a:latin typeface="Arial" panose="020B0604020202020204" pitchFamily="34" charset="0"/>
                <a:cs typeface="Arial" panose="020B0604020202020204" pitchFamily="34" charset="0"/>
              </a:rPr>
              <a:t>can help us to ensure that our resources work for you. When the email template pops up please add additional comments if you wish and then just click ‘Send’. Thank you.</a:t>
            </a:r>
          </a:p>
          <a:p>
            <a:pPr fontAlgn="ctr">
              <a:spcAft>
                <a:spcPts val="300"/>
              </a:spcAft>
            </a:pPr>
            <a:r>
              <a:rPr lang="en-GB" sz="800" dirty="0">
                <a:latin typeface="Arial" panose="020B0604020202020204" pitchFamily="34" charset="0"/>
                <a:cs typeface="Arial" panose="020B0604020202020204" pitchFamily="34" charset="0"/>
              </a:rPr>
              <a:t>Whether you already offer OCR qualifications, are new to OCR, or are considering switching from your current provider/awarding organisation, you can request more information by completing the Expression of Interest form which can be found here: </a:t>
            </a:r>
            <a:r>
              <a:rPr lang="en-GB" sz="800" u="sng" dirty="0">
                <a:latin typeface="Arial" panose="020B0604020202020204" pitchFamily="34" charset="0"/>
                <a:cs typeface="Arial" panose="020B0604020202020204" pitchFamily="34" charset="0"/>
                <a:hlinkClick r:id="rId6"/>
              </a:rPr>
              <a:t>www.ocr.org.uk/expression-of-interest</a:t>
            </a:r>
            <a:endParaRPr lang="en-GB" sz="800" dirty="0">
              <a:latin typeface="Arial" panose="020B0604020202020204" pitchFamily="34" charset="0"/>
              <a:cs typeface="Arial" panose="020B0604020202020204" pitchFamily="34" charset="0"/>
            </a:endParaRPr>
          </a:p>
          <a:p>
            <a:pPr fontAlgn="ctr">
              <a:spcAft>
                <a:spcPts val="300"/>
              </a:spcAft>
            </a:pPr>
            <a:r>
              <a:rPr lang="en-GB" sz="800" dirty="0">
                <a:latin typeface="Arial" panose="020B0604020202020204" pitchFamily="34" charset="0"/>
                <a:cs typeface="Arial" panose="020B0604020202020204" pitchFamily="34" charset="0"/>
              </a:rPr>
              <a:t>Looking for a resource? There is now a quick and easy search tool to help find free resources for your qualification: </a:t>
            </a:r>
            <a:br>
              <a:rPr lang="en-GB" sz="800" dirty="0">
                <a:latin typeface="Arial" panose="020B0604020202020204" pitchFamily="34" charset="0"/>
                <a:cs typeface="Arial" panose="020B0604020202020204" pitchFamily="34" charset="0"/>
              </a:rPr>
            </a:br>
            <a:r>
              <a:rPr lang="en-GB" sz="800" u="heavy" dirty="0">
                <a:latin typeface="Arial" panose="020B0604020202020204" pitchFamily="34" charset="0"/>
                <a:cs typeface="Arial" panose="020B0604020202020204" pitchFamily="34" charset="0"/>
                <a:hlinkClick r:id="rId7"/>
              </a:rPr>
              <a:t>www.ocr.org.uk/i-want-to/find-resources</a:t>
            </a:r>
            <a:r>
              <a:rPr lang="en-GB" sz="800" u="heavy" dirty="0" smtClean="0">
                <a:latin typeface="Arial" panose="020B0604020202020204" pitchFamily="34" charset="0"/>
                <a:cs typeface="Arial" panose="020B0604020202020204" pitchFamily="34" charset="0"/>
                <a:hlinkClick r:id="rId7"/>
              </a:rPr>
              <a:t>/</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080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Task 1 </a:t>
            </a:r>
            <a:endParaRPr lang="en-US" dirty="0"/>
          </a:p>
        </p:txBody>
      </p:sp>
      <p:sp>
        <p:nvSpPr>
          <p:cNvPr id="3" name="Content Placeholder 2"/>
          <p:cNvSpPr>
            <a:spLocks noGrp="1"/>
          </p:cNvSpPr>
          <p:nvPr>
            <p:ph idx="1"/>
          </p:nvPr>
        </p:nvSpPr>
        <p:spPr/>
        <p:txBody>
          <a:bodyPr/>
          <a:lstStyle/>
          <a:p>
            <a:pPr marL="0" indent="0">
              <a:buNone/>
            </a:pPr>
            <a:r>
              <a:rPr lang="en-US" dirty="0" smtClean="0"/>
              <a:t>Using the wavelength and frequency of each wave place them in the correct place on the spectrum.</a:t>
            </a:r>
            <a:endParaRPr lang="en-US" dirty="0"/>
          </a:p>
        </p:txBody>
      </p:sp>
    </p:spTree>
    <p:extLst>
      <p:ext uri="{BB962C8B-B14F-4D97-AF65-F5344CB8AC3E}">
        <p14:creationId xmlns:p14="http://schemas.microsoft.com/office/powerpoint/2010/main" val="113069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Visible light</a:t>
            </a:r>
            <a:endParaRPr lang="en-GB" dirty="0"/>
          </a:p>
        </p:txBody>
      </p:sp>
      <p:sp>
        <p:nvSpPr>
          <p:cNvPr id="3" name="Content Placeholder 2"/>
          <p:cNvSpPr>
            <a:spLocks noGrp="1"/>
          </p:cNvSpPr>
          <p:nvPr>
            <p:ph idx="1"/>
          </p:nvPr>
        </p:nvSpPr>
        <p:spPr>
          <a:xfrm>
            <a:off x="457200" y="1600201"/>
            <a:ext cx="8229600" cy="3917031"/>
          </a:xfrm>
        </p:spPr>
        <p:txBody>
          <a:bodyPr/>
          <a:lstStyle/>
          <a:p>
            <a:pPr marL="0" indent="0">
              <a:buNone/>
            </a:pPr>
            <a:endParaRPr lang="en-US" dirty="0" smtClean="0"/>
          </a:p>
          <a:p>
            <a:pPr marL="0" indent="0">
              <a:buNone/>
            </a:pPr>
            <a:r>
              <a:rPr lang="en-US" b="1" dirty="0" smtClean="0"/>
              <a:t>Wavelength: 	</a:t>
            </a:r>
            <a:r>
              <a:rPr lang="en-US" dirty="0" smtClean="0"/>
              <a:t>0.5 x 10</a:t>
            </a:r>
            <a:r>
              <a:rPr lang="en-US" baseline="30000" dirty="0" smtClean="0"/>
              <a:t>-6</a:t>
            </a:r>
          </a:p>
          <a:p>
            <a:pPr marL="0" indent="0">
              <a:buNone/>
            </a:pPr>
            <a:r>
              <a:rPr lang="en-US" b="1" dirty="0" smtClean="0"/>
              <a:t>Frequency:</a:t>
            </a:r>
            <a:r>
              <a:rPr lang="en-US" dirty="0" smtClean="0"/>
              <a:t> 	10</a:t>
            </a:r>
            <a:r>
              <a:rPr lang="en-US" baseline="30000" dirty="0" smtClean="0"/>
              <a:t>15</a:t>
            </a:r>
            <a:endParaRPr lang="en-US" baseline="30000" dirty="0"/>
          </a:p>
        </p:txBody>
      </p:sp>
    </p:spTree>
    <p:extLst>
      <p:ext uri="{BB962C8B-B14F-4D97-AF65-F5344CB8AC3E}">
        <p14:creationId xmlns:p14="http://schemas.microsoft.com/office/powerpoint/2010/main" val="84129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Microwave</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Wavelength: 	</a:t>
            </a:r>
            <a:r>
              <a:rPr lang="en-US" dirty="0" smtClean="0"/>
              <a:t>10</a:t>
            </a:r>
            <a:r>
              <a:rPr lang="en-US" baseline="30000" dirty="0" smtClean="0"/>
              <a:t>-2</a:t>
            </a:r>
          </a:p>
          <a:p>
            <a:pPr marL="0" indent="0">
              <a:buNone/>
            </a:pPr>
            <a:r>
              <a:rPr lang="en-US" b="1" dirty="0" smtClean="0"/>
              <a:t>Frequency: 	</a:t>
            </a:r>
            <a:r>
              <a:rPr lang="en-US" dirty="0" smtClean="0"/>
              <a:t>10</a:t>
            </a:r>
            <a:r>
              <a:rPr lang="en-US" baseline="30000" dirty="0" smtClean="0"/>
              <a:t>8</a:t>
            </a:r>
            <a:endParaRPr lang="en-US" baseline="30000" dirty="0"/>
          </a:p>
        </p:txBody>
      </p:sp>
    </p:spTree>
    <p:extLst>
      <p:ext uri="{BB962C8B-B14F-4D97-AF65-F5344CB8AC3E}">
        <p14:creationId xmlns:p14="http://schemas.microsoft.com/office/powerpoint/2010/main" val="212839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Ultraviolet</a:t>
            </a:r>
            <a:endParaRPr lang="en-GB"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smtClean="0"/>
              <a:t>Wavelength:</a:t>
            </a:r>
            <a:r>
              <a:rPr lang="en-US" dirty="0" smtClean="0"/>
              <a:t> 	10</a:t>
            </a:r>
            <a:r>
              <a:rPr lang="en-US" baseline="30000" dirty="0" smtClean="0"/>
              <a:t>-8</a:t>
            </a:r>
          </a:p>
          <a:p>
            <a:pPr marL="0" indent="0">
              <a:buNone/>
            </a:pPr>
            <a:r>
              <a:rPr lang="en-US" b="1" dirty="0" smtClean="0"/>
              <a:t>Frequency:</a:t>
            </a:r>
            <a:r>
              <a:rPr lang="en-US" dirty="0" smtClean="0"/>
              <a:t> 	10</a:t>
            </a:r>
            <a:r>
              <a:rPr lang="en-US" baseline="30000" dirty="0" smtClean="0"/>
              <a:t>16</a:t>
            </a:r>
            <a:endParaRPr lang="en-US" baseline="30000" dirty="0"/>
          </a:p>
        </p:txBody>
      </p:sp>
    </p:spTree>
    <p:extLst>
      <p:ext uri="{BB962C8B-B14F-4D97-AF65-F5344CB8AC3E}">
        <p14:creationId xmlns:p14="http://schemas.microsoft.com/office/powerpoint/2010/main" val="53249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X-ray</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Wavelength: 	</a:t>
            </a:r>
            <a:r>
              <a:rPr lang="en-US" dirty="0" smtClean="0"/>
              <a:t>10</a:t>
            </a:r>
            <a:r>
              <a:rPr lang="en-US" baseline="30000" dirty="0" smtClean="0"/>
              <a:t>-10</a:t>
            </a:r>
          </a:p>
          <a:p>
            <a:pPr marL="0" indent="0">
              <a:buNone/>
            </a:pPr>
            <a:r>
              <a:rPr lang="en-US" b="1" dirty="0" smtClean="0"/>
              <a:t>Frequency: 	</a:t>
            </a:r>
            <a:r>
              <a:rPr lang="en-US" dirty="0" smtClean="0"/>
              <a:t>10</a:t>
            </a:r>
            <a:r>
              <a:rPr lang="en-US" baseline="30000" dirty="0" smtClean="0"/>
              <a:t>18</a:t>
            </a:r>
            <a:endParaRPr lang="en-US" baseline="30000" dirty="0"/>
          </a:p>
        </p:txBody>
      </p:sp>
    </p:spTree>
    <p:extLst>
      <p:ext uri="{BB962C8B-B14F-4D97-AF65-F5344CB8AC3E}">
        <p14:creationId xmlns:p14="http://schemas.microsoft.com/office/powerpoint/2010/main" val="2882161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Radio</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Wavelength: 	</a:t>
            </a:r>
            <a:r>
              <a:rPr lang="en-US" dirty="0" smtClean="0"/>
              <a:t>10</a:t>
            </a:r>
            <a:r>
              <a:rPr lang="en-US" baseline="30000" dirty="0" smtClean="0"/>
              <a:t>3</a:t>
            </a:r>
          </a:p>
          <a:p>
            <a:pPr marL="0" indent="0">
              <a:buNone/>
            </a:pPr>
            <a:r>
              <a:rPr lang="en-US" b="1" dirty="0" smtClean="0"/>
              <a:t>Frequency: 	</a:t>
            </a:r>
            <a:r>
              <a:rPr lang="en-US" dirty="0" smtClean="0"/>
              <a:t>10</a:t>
            </a:r>
            <a:r>
              <a:rPr lang="en-US" baseline="30000" dirty="0" smtClean="0"/>
              <a:t>4</a:t>
            </a:r>
            <a:endParaRPr lang="en-US" baseline="30000" dirty="0"/>
          </a:p>
        </p:txBody>
      </p:sp>
    </p:spTree>
    <p:extLst>
      <p:ext uri="{BB962C8B-B14F-4D97-AF65-F5344CB8AC3E}">
        <p14:creationId xmlns:p14="http://schemas.microsoft.com/office/powerpoint/2010/main" val="204070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Gamma ray</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Wavelength: 	</a:t>
            </a:r>
            <a:r>
              <a:rPr lang="en-US" dirty="0" smtClean="0"/>
              <a:t>10</a:t>
            </a:r>
            <a:r>
              <a:rPr lang="en-US" baseline="30000" dirty="0" smtClean="0"/>
              <a:t>-12</a:t>
            </a:r>
          </a:p>
          <a:p>
            <a:pPr marL="0" indent="0">
              <a:buNone/>
            </a:pPr>
            <a:r>
              <a:rPr lang="en-US" b="1" dirty="0" smtClean="0"/>
              <a:t>Frequency: 	</a:t>
            </a:r>
            <a:r>
              <a:rPr lang="en-US" dirty="0" smtClean="0"/>
              <a:t>10</a:t>
            </a:r>
            <a:r>
              <a:rPr lang="en-US" baseline="30000" dirty="0" smtClean="0"/>
              <a:t>20</a:t>
            </a:r>
            <a:endParaRPr lang="en-US" baseline="30000" dirty="0"/>
          </a:p>
        </p:txBody>
      </p:sp>
    </p:spTree>
    <p:extLst>
      <p:ext uri="{BB962C8B-B14F-4D97-AF65-F5344CB8AC3E}">
        <p14:creationId xmlns:p14="http://schemas.microsoft.com/office/powerpoint/2010/main" val="84796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Infrared</a:t>
            </a:r>
            <a:endParaRPr lang="en-GB"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smtClean="0"/>
              <a:t>Wavelength: 	</a:t>
            </a:r>
            <a:r>
              <a:rPr lang="en-US" dirty="0" smtClean="0"/>
              <a:t>10</a:t>
            </a:r>
            <a:r>
              <a:rPr lang="en-US" baseline="30000" dirty="0" smtClean="0"/>
              <a:t>-5</a:t>
            </a:r>
          </a:p>
          <a:p>
            <a:pPr marL="0" indent="0">
              <a:buNone/>
            </a:pPr>
            <a:r>
              <a:rPr lang="en-US" b="1" dirty="0" smtClean="0"/>
              <a:t>Frequency: 	</a:t>
            </a:r>
            <a:r>
              <a:rPr lang="en-US" dirty="0" smtClean="0"/>
              <a:t>10</a:t>
            </a:r>
            <a:r>
              <a:rPr lang="en-US" baseline="30000" dirty="0" smtClean="0"/>
              <a:t>12</a:t>
            </a:r>
            <a:endParaRPr lang="en-US" baseline="30000" dirty="0"/>
          </a:p>
        </p:txBody>
      </p:sp>
    </p:spTree>
    <p:extLst>
      <p:ext uri="{BB962C8B-B14F-4D97-AF65-F5344CB8AC3E}">
        <p14:creationId xmlns:p14="http://schemas.microsoft.com/office/powerpoint/2010/main" val="380547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177</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1_Custom Design</vt:lpstr>
      <vt:lpstr>Electromagnetic spectrum</vt:lpstr>
      <vt:lpstr>Task 1 </vt:lpstr>
      <vt:lpstr>Visible light</vt:lpstr>
      <vt:lpstr>Microwave</vt:lpstr>
      <vt:lpstr>Ultraviolet</vt:lpstr>
      <vt:lpstr>X-ray</vt:lpstr>
      <vt:lpstr>Radio</vt:lpstr>
      <vt:lpstr>Gamma ray</vt:lpstr>
      <vt:lpstr>Infrared</vt:lpstr>
      <vt:lpstr>Answers</vt:lpstr>
      <vt:lpstr>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(9-1) Gateway Science Physics Lesson Element supporting PowerPoint (Electromagnetic spectrum)</dc:title>
  <dc:creator>OCR</dc:creator>
  <cp:keywords>GCSE, (9-1), Gateway Science, Physics, Electromagnetic spectrum</cp:keywords>
  <cp:lastModifiedBy>Rachel Trolove</cp:lastModifiedBy>
  <cp:revision>27</cp:revision>
  <dcterms:created xsi:type="dcterms:W3CDTF">2015-10-07T12:54:48Z</dcterms:created>
  <dcterms:modified xsi:type="dcterms:W3CDTF">2017-01-16T15:05:36Z</dcterms:modified>
</cp:coreProperties>
</file>