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9"/>
  </p:notesMasterIdLst>
  <p:handoutMasterIdLst>
    <p:handoutMasterId r:id="rId10"/>
  </p:handoutMasterIdLst>
  <p:sldIdLst>
    <p:sldId id="264" r:id="rId3"/>
    <p:sldId id="263" r:id="rId4"/>
    <p:sldId id="261" r:id="rId5"/>
    <p:sldId id="271" r:id="rId6"/>
    <p:sldId id="270" r:id="rId7"/>
    <p:sldId id="273" r:id="rId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x Boyes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A00"/>
    <a:srgbClr val="7BAF95"/>
    <a:srgbClr val="2A7F49"/>
    <a:srgbClr val="ABCDBC"/>
    <a:srgbClr val="3CB668"/>
    <a:srgbClr val="369D5C"/>
    <a:srgbClr val="9BD19A"/>
    <a:srgbClr val="76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84649-2D12-44A3-A388-0DFC5FDC0DF3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8960-068C-498F-9A79-15F57BB0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58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83B16-6C1A-4F33-8A10-7664C2B7B02E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C671-43E9-42DC-998D-FC5C0C4A7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3C671-43E9-42DC-998D-FC5C0C4A7C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3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9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0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6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5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8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37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2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94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46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7AA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9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39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75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843091-1B9A-478B-9EAA-24E9825647C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67F9DE-B8CA-42AC-B963-866F5C6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6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2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1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0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9512" y="5805264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© OCR 2016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244408" y="5759678"/>
            <a:ext cx="720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solidFill>
                  <a:srgbClr val="B7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J410/12</a:t>
            </a:r>
          </a:p>
        </p:txBody>
      </p:sp>
      <p:pic>
        <p:nvPicPr>
          <p:cNvPr id="5" name="Picture 4" descr="GCSE (9-1) History A (Explaining the Modern World)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738"/>
            <a:ext cx="9144000" cy="8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B7AA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9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r.org.uk/histor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R GCSE (9-1) History A (Explaining the Modern World)&#10;J410/12 For first teaching 2016&#10;The English Reformation c.1520-c.1550 with Castles: Form and Function c.1000-1750&#10;Annotated Sample Question Paper" title="OCR GCSE (9-1) History A (Explaining the Modern World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404620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English Reformation c.1520–c.1550 with Castles: Form and Function c.1000–1750</a:t>
            </a:r>
          </a:p>
          <a:p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Annotated Sample Question Paper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213" y="1911983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/12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395536" y="53732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7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7AA00"/>
                </a:solidFill>
              </a:rPr>
              <a:t>Guidance</a:t>
            </a:r>
            <a:endParaRPr lang="en-GB" dirty="0">
              <a:solidFill>
                <a:srgbClr val="B7AA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 smtClean="0"/>
              <a:t>This guide is designed to take you though J410/12 GCSE (9–1) History A (Explaining the Modern World) </a:t>
            </a:r>
            <a:r>
              <a:rPr lang="en-GB" sz="1400" dirty="0"/>
              <a:t>exam paper.  </a:t>
            </a:r>
            <a:r>
              <a:rPr lang="en-GB" sz="1400" dirty="0" smtClean="0"/>
              <a:t>Its aim is to explain how candidates should approach each paper and how marks are awarded to the different questions.  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The orange text boxes offer further explanation on the questions on the exam </a:t>
            </a:r>
          </a:p>
          <a:p>
            <a:pPr marL="0" indent="0">
              <a:buNone/>
            </a:pPr>
            <a:r>
              <a:rPr lang="en-GB" sz="1400" dirty="0" smtClean="0"/>
              <a:t>paper. They offer guidance on the wording of questions and what candidates </a:t>
            </a:r>
          </a:p>
          <a:p>
            <a:pPr marL="0" indent="0">
              <a:buNone/>
            </a:pPr>
            <a:r>
              <a:rPr lang="en-GB" sz="1400" dirty="0" smtClean="0"/>
              <a:t>should do in response to them.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The green text boxes focus on the awarding of marks for each question.  They give </a:t>
            </a:r>
          </a:p>
          <a:p>
            <a:pPr marL="0" indent="0">
              <a:buNone/>
            </a:pPr>
            <a:r>
              <a:rPr lang="en-GB" sz="1400" dirty="0" smtClean="0"/>
              <a:t>further information on </a:t>
            </a:r>
            <a:r>
              <a:rPr lang="en-GB" sz="1400" dirty="0"/>
              <a:t>the percentage of </a:t>
            </a:r>
            <a:r>
              <a:rPr lang="en-GB" sz="1400" dirty="0" smtClean="0"/>
              <a:t>each assessment objective attributed </a:t>
            </a:r>
          </a:p>
          <a:p>
            <a:pPr marL="0" indent="0">
              <a:buNone/>
            </a:pPr>
            <a:r>
              <a:rPr lang="en-GB" sz="1400" dirty="0" smtClean="0"/>
              <a:t>to each question</a:t>
            </a:r>
            <a:r>
              <a:rPr lang="en-GB" sz="1400" dirty="0"/>
              <a:t>. The percentage given is over the whole qualification.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This Guidance has been produced using The </a:t>
            </a:r>
            <a:r>
              <a:rPr lang="en-GB" sz="1400" dirty="0"/>
              <a:t>English Reformation c.1250-c.1550 with castles: Form and Function c.1000-1750 Depth Study </a:t>
            </a:r>
            <a:r>
              <a:rPr lang="en-GB" sz="1400" dirty="0" smtClean="0"/>
              <a:t>as an example, but it is also applicable to both of the other British Depth Studies (J410/11 and J410/13).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6994902" y="2527740"/>
            <a:ext cx="2016224" cy="11172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will always be a comparison of two primary sources requiring evaluation of the sources in their historical context.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02814" y="3139897"/>
            <a:ext cx="792088" cy="0"/>
          </a:xfrm>
          <a:prstGeom prst="straightConnector1">
            <a:avLst/>
          </a:prstGeom>
          <a:ln w="28575">
            <a:solidFill>
              <a:srgbClr val="F6924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7" name="Rounded Rectangle 6"/>
          <p:cNvSpPr/>
          <p:nvPr/>
        </p:nvSpPr>
        <p:spPr>
          <a:xfrm>
            <a:off x="7039058" y="4077072"/>
            <a:ext cx="2016224" cy="5063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AO3 (5%)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202813" y="4203666"/>
            <a:ext cx="844956" cy="126594"/>
          </a:xfrm>
          <a:prstGeom prst="straightConnector1">
            <a:avLst/>
          </a:prstGeom>
          <a:ln w="28575">
            <a:solidFill>
              <a:srgbClr val="B7D4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1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3"/>
            <a:ext cx="829126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/>
              <a:t>Section A The English Reformation c.1520–c.1550</a:t>
            </a:r>
          </a:p>
          <a:p>
            <a:pPr marL="0" indent="0" algn="ctr">
              <a:buNone/>
            </a:pPr>
            <a:r>
              <a:rPr lang="en-US" sz="1400" dirty="0" smtClean="0"/>
              <a:t>Answer </a:t>
            </a:r>
            <a:r>
              <a:rPr lang="en-US" sz="1400" dirty="0"/>
              <a:t>all the questions You are advised to spend about 45 minutes on this section. </a:t>
            </a:r>
            <a:endParaRPr lang="en-GB" sz="1400" b="1" dirty="0" smtClean="0"/>
          </a:p>
          <a:p>
            <a:pPr marL="0" indent="0">
              <a:buNone/>
            </a:pPr>
            <a:endParaRPr lang="en-GB" sz="1400" b="1" dirty="0" smtClean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1</a:t>
            </a:r>
            <a:r>
              <a:rPr lang="en-US" sz="1400" dirty="0"/>
              <a:t>. Explain why the church was wealthy in the early 1530s. </a:t>
            </a:r>
            <a:r>
              <a:rPr lang="en-US" sz="1400" dirty="0" smtClean="0"/>
              <a:t>1979-1990</a:t>
            </a:r>
            <a:r>
              <a:rPr lang="en-US" sz="1400" dirty="0"/>
              <a:t>.</a:t>
            </a:r>
            <a:r>
              <a:rPr lang="en-US" sz="1400" dirty="0" smtClean="0"/>
              <a:t>										</a:t>
            </a:r>
            <a:r>
              <a:rPr lang="en-GB" sz="1400" b="1" dirty="0" smtClean="0"/>
              <a:t>[10] </a:t>
            </a:r>
          </a:p>
          <a:p>
            <a:pPr>
              <a:buFont typeface="+mj-lt"/>
              <a:buAutoNum type="arabicPeriod"/>
            </a:pPr>
            <a:endParaRPr lang="en-GB" sz="1400" b="1" dirty="0" smtClean="0"/>
          </a:p>
          <a:p>
            <a:pPr>
              <a:buFont typeface="+mj-lt"/>
              <a:buAutoNum type="arabicPeriod"/>
            </a:pPr>
            <a:endParaRPr lang="en-GB" sz="1400" b="1" dirty="0" smtClean="0"/>
          </a:p>
          <a:p>
            <a:pPr>
              <a:buFont typeface="+mj-lt"/>
              <a:buAutoNum type="arabicPeriod"/>
            </a:pPr>
            <a:endParaRPr lang="en-GB" sz="1400" b="1" dirty="0" smtClean="0"/>
          </a:p>
          <a:p>
            <a:pPr>
              <a:buFont typeface="+mj-lt"/>
              <a:buAutoNum type="arabicPeriod"/>
            </a:pPr>
            <a:endParaRPr lang="en-GB" sz="14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Study </a:t>
            </a:r>
            <a:r>
              <a:rPr lang="en-GB" sz="1400" dirty="0"/>
              <a:t>Sources A–C</a:t>
            </a:r>
            <a:r>
              <a:rPr lang="en-GB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‘</a:t>
            </a:r>
            <a:r>
              <a:rPr lang="en-US" sz="1400" dirty="0"/>
              <a:t>The Dissolution of the monasteries was a popular measure.’ How far do Sources A-C convince you that this statement is correct? Use the sources and your knowledge to explain your answer. </a:t>
            </a:r>
            <a:r>
              <a:rPr lang="en-US" sz="1400" dirty="0" smtClean="0"/>
              <a:t>									</a:t>
            </a:r>
            <a:r>
              <a:rPr lang="en-GB" sz="1400" b="1" dirty="0" smtClean="0"/>
              <a:t>[20]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Spelling</a:t>
            </a:r>
            <a:r>
              <a:rPr lang="en-US" sz="1400" dirty="0"/>
              <a:t>, punctuation and grammar and the use of specialist terminology </a:t>
            </a:r>
            <a:r>
              <a:rPr lang="en-US" sz="1400" dirty="0" smtClean="0"/>
              <a:t>		</a:t>
            </a:r>
            <a:r>
              <a:rPr lang="en-GB" sz="1400" b="1" dirty="0" smtClean="0"/>
              <a:t>[</a:t>
            </a:r>
            <a:r>
              <a:rPr lang="en-GB" sz="1400" b="1" dirty="0"/>
              <a:t>5</a:t>
            </a:r>
            <a:r>
              <a:rPr lang="en-GB" sz="1400" b="1" dirty="0" smtClean="0"/>
              <a:t>]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79635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572000" y="1908701"/>
            <a:ext cx="4501394" cy="1016243"/>
          </a:xfrm>
          <a:prstGeom prst="roundRect">
            <a:avLst/>
          </a:prstGeom>
          <a:ln>
            <a:solidFill>
              <a:srgbClr val="F6924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question stem will always be 'Explain…'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question will target conceptual understanding, for example why something happened/the reasons for something -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cause, results consequence, how something is the same/different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diversity/change/continuity etc.) as well as knowledge and understanding.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407716" y="1556792"/>
            <a:ext cx="310411" cy="351910"/>
          </a:xfrm>
          <a:prstGeom prst="straightConnector1">
            <a:avLst/>
          </a:prstGeom>
          <a:ln w="28575">
            <a:solidFill>
              <a:srgbClr val="F692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355976" y="4005064"/>
            <a:ext cx="4708206" cy="1080120"/>
          </a:xfrm>
          <a:prstGeom prst="roundRect">
            <a:avLst/>
          </a:prstGeom>
          <a:ln>
            <a:solidFill>
              <a:srgbClr val="F6924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question stem will always be 'Study sources A-C…' and then a statement.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Learners will be asked how far the sources convince them that the statement is correct.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sources is the primary focus here, supported by knowledge and understanding and explanation using conceptual understanding. The statement has to be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using the sources critically.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4006070" y="3472564"/>
            <a:ext cx="421914" cy="604508"/>
          </a:xfrm>
          <a:prstGeom prst="straightConnector1">
            <a:avLst/>
          </a:prstGeom>
          <a:ln w="28575">
            <a:solidFill>
              <a:srgbClr val="F692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75605" y="1700808"/>
            <a:ext cx="2888283" cy="8522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question is marked against both AO1 and AO2 assessment objectives.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question is marked against the same levels mark scheme as the ‘explain’ question in paper 1 J410/01-07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568455" y="1492915"/>
            <a:ext cx="221468" cy="415786"/>
          </a:xfrm>
          <a:prstGeom prst="straightConnector1">
            <a:avLst/>
          </a:prstGeom>
          <a:ln w="28575">
            <a:solidFill>
              <a:srgbClr val="B7D4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71395" y="3708901"/>
            <a:ext cx="2264080" cy="101624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This question is marked against both AO1, AO2  and AO3 assessment objectives, with half the marks allocated to source analysis and evaluation (AO3)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5475" y="3501008"/>
            <a:ext cx="221468" cy="415786"/>
          </a:xfrm>
          <a:prstGeom prst="straightConnector1">
            <a:avLst/>
          </a:prstGeom>
          <a:ln w="28575">
            <a:solidFill>
              <a:srgbClr val="B7D4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665992" y="5574178"/>
            <a:ext cx="3074360" cy="35663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Marks are awarded for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SPaG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on question 2 only.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 flipV="1">
            <a:off x="3667892" y="5574179"/>
            <a:ext cx="998100" cy="178314"/>
          </a:xfrm>
          <a:prstGeom prst="straightConnector1">
            <a:avLst/>
          </a:prstGeom>
          <a:ln w="28575">
            <a:solidFill>
              <a:srgbClr val="B7D4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854272" y="84248"/>
            <a:ext cx="2016224" cy="464432"/>
          </a:xfrm>
          <a:prstGeom prst="roundRect">
            <a:avLst/>
          </a:prstGeom>
          <a:ln>
            <a:solidFill>
              <a:srgbClr val="F6924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will never be optional questions in this exam paper.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263986" y="331778"/>
            <a:ext cx="590286" cy="144894"/>
          </a:xfrm>
          <a:prstGeom prst="straightConnector1">
            <a:avLst/>
          </a:prstGeom>
          <a:ln w="28575">
            <a:solidFill>
              <a:srgbClr val="F692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3" grpId="0" animBg="1"/>
      <p:bldP spid="17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507288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b="1" dirty="0"/>
              <a:t>Source A 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dirty="0" err="1" smtClean="0"/>
              <a:t>Lichfield</a:t>
            </a:r>
            <a:r>
              <a:rPr lang="en-US" sz="1400" dirty="0"/>
              <a:t>: “two of the nuns were with child”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Whitby</a:t>
            </a:r>
            <a:r>
              <a:rPr lang="en-US" sz="1400" dirty="0"/>
              <a:t>: “Abbot </a:t>
            </a:r>
            <a:r>
              <a:rPr lang="en-US" sz="1400" dirty="0" err="1"/>
              <a:t>Hexham</a:t>
            </a:r>
            <a:r>
              <a:rPr lang="en-US" sz="1400" dirty="0"/>
              <a:t> took a share of the proceeds from piracy”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Bradley</a:t>
            </a:r>
            <a:r>
              <a:rPr lang="en-US" sz="1400" dirty="0"/>
              <a:t>: “the prior has six children”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Abbotsbury</a:t>
            </a:r>
            <a:r>
              <a:rPr lang="en-US" sz="1400" dirty="0"/>
              <a:t>: “abbot wrongfully selling timber”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Pershore</a:t>
            </a:r>
            <a:r>
              <a:rPr lang="en-US" sz="1400" dirty="0"/>
              <a:t>: “monks drunk at mass”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i="1" dirty="0" smtClean="0"/>
              <a:t>From </a:t>
            </a:r>
            <a:r>
              <a:rPr lang="en-US" sz="1400" i="1" dirty="0"/>
              <a:t>a report on monastic houses published in 1535. The report was commissioned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by </a:t>
            </a:r>
            <a:r>
              <a:rPr lang="en-US" sz="1400" i="1" dirty="0"/>
              <a:t>King Henry VIII and supervised by the king’s chief minister Thomas Cromwell </a:t>
            </a:r>
            <a:endParaRPr lang="en-US" sz="1400" i="1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 smtClean="0"/>
              <a:t>Source B</a:t>
            </a:r>
          </a:p>
          <a:p>
            <a:pPr marL="0" indent="0">
              <a:buNone/>
            </a:pPr>
            <a:r>
              <a:rPr lang="en-US" sz="1400" dirty="0" smtClean="0"/>
              <a:t>So </a:t>
            </a:r>
            <a:r>
              <a:rPr lang="en-US" sz="1400" dirty="0"/>
              <a:t>much sin and disgusting living is seen daily in the small abbeys, priories, and other religious houses of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monks</a:t>
            </a:r>
            <a:r>
              <a:rPr lang="en-US" sz="1400" dirty="0"/>
              <a:t>, canons and nuns. This is upsetting to Almighty God and the king. Therefore these small houses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will </a:t>
            </a:r>
            <a:r>
              <a:rPr lang="en-US" sz="1400" dirty="0"/>
              <a:t>be utterly suppressed. The monks and nuns in them will be moved to the great and </a:t>
            </a:r>
            <a:r>
              <a:rPr lang="en-US" sz="1400" dirty="0" err="1"/>
              <a:t>honourable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monasteries </a:t>
            </a:r>
            <a:r>
              <a:rPr lang="en-US" sz="1400" dirty="0"/>
              <a:t>in this realm, where they may be required to improve their lives. The possessions of these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houses </a:t>
            </a:r>
            <a:r>
              <a:rPr lang="en-US" sz="1400" dirty="0"/>
              <a:t>shall be put to better uses. They will be given to the king and his heirs to </a:t>
            </a:r>
            <a:r>
              <a:rPr lang="en-US" sz="1400" dirty="0" err="1"/>
              <a:t>honour</a:t>
            </a:r>
            <a:r>
              <a:rPr lang="en-US" sz="1400" dirty="0"/>
              <a:t> God and for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</a:t>
            </a:r>
            <a:r>
              <a:rPr lang="en-US" sz="1400" dirty="0"/>
              <a:t>good of the realm.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i="1" dirty="0" smtClean="0"/>
              <a:t>From </a:t>
            </a:r>
            <a:r>
              <a:rPr lang="en-US" sz="1400" i="1" dirty="0"/>
              <a:t>the Act to Suppress the Lesser Houses (the smaller monasteries and convents), 1535. </a:t>
            </a:r>
            <a:endParaRPr lang="en-US" sz="1400" i="1" dirty="0" smtClean="0"/>
          </a:p>
          <a:p>
            <a:pPr marL="0" indent="0">
              <a:buNone/>
            </a:pPr>
            <a:endParaRPr lang="en-US" sz="1400" i="1" dirty="0" smtClean="0"/>
          </a:p>
          <a:p>
            <a:pPr marL="0" indent="0">
              <a:buNone/>
            </a:pPr>
            <a:r>
              <a:rPr lang="en-US" sz="1400" b="1" dirty="0"/>
              <a:t>Source C </a:t>
            </a:r>
          </a:p>
          <a:p>
            <a:pPr marL="0" indent="0">
              <a:buNone/>
            </a:pPr>
            <a:r>
              <a:rPr lang="en-US" sz="1400" dirty="0"/>
              <a:t>The closing of the monasteries means that religious services will not be carried out, and the poor will not be looked after. The monasteries are much loved by the people.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i="1" dirty="0"/>
              <a:t>From a letter by Robert Aske, one of the leaders of the Pilgrimage of Grace, 1536.</a:t>
            </a:r>
            <a:endParaRPr lang="en-GB" sz="1400" b="1" i="1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79635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4067944" y="1124744"/>
            <a:ext cx="5004048" cy="720080"/>
          </a:xfrm>
          <a:prstGeom prst="roundRect">
            <a:avLst/>
          </a:prstGeom>
          <a:ln>
            <a:solidFill>
              <a:srgbClr val="F6924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set for this question will be contemporary to the period and will include a short explanation of their provenance. This is typical of the length of sources set.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can be written or visual.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31840" y="1412776"/>
            <a:ext cx="936104" cy="238880"/>
          </a:xfrm>
          <a:prstGeom prst="straightConnector1">
            <a:avLst/>
          </a:prstGeom>
          <a:ln w="28575">
            <a:solidFill>
              <a:srgbClr val="F692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88224" y="1844824"/>
            <a:ext cx="504056" cy="936104"/>
          </a:xfrm>
          <a:prstGeom prst="straightConnector1">
            <a:avLst/>
          </a:prstGeom>
          <a:ln w="28575">
            <a:solidFill>
              <a:srgbClr val="F692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748670" y="1844824"/>
            <a:ext cx="1143810" cy="2836943"/>
          </a:xfrm>
          <a:prstGeom prst="straightConnector1">
            <a:avLst/>
          </a:prstGeom>
          <a:ln w="28575">
            <a:solidFill>
              <a:srgbClr val="F692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328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/>
              <a:t>Section B </a:t>
            </a:r>
            <a:endParaRPr lang="en-US" sz="1400" b="1" dirty="0" smtClean="0"/>
          </a:p>
          <a:p>
            <a:pPr marL="0" indent="0" algn="ctr">
              <a:buNone/>
            </a:pPr>
            <a:r>
              <a:rPr lang="en-US" sz="1400" dirty="0" smtClean="0"/>
              <a:t>Castles</a:t>
            </a:r>
            <a:r>
              <a:rPr lang="en-US" sz="1400" dirty="0"/>
              <a:t>: Form and Function c.1000–1750 Answer all the </a:t>
            </a:r>
            <a:r>
              <a:rPr lang="en-US" sz="1400" dirty="0" smtClean="0"/>
              <a:t>questions. </a:t>
            </a:r>
            <a:br>
              <a:rPr lang="en-US" sz="1400" dirty="0" smtClean="0"/>
            </a:br>
            <a:r>
              <a:rPr lang="en-US" sz="1400" dirty="0" smtClean="0"/>
              <a:t>You </a:t>
            </a:r>
            <a:r>
              <a:rPr lang="en-US" sz="1400" dirty="0"/>
              <a:t>are advised to spend about 30 minutes on this section. </a:t>
            </a:r>
            <a:endParaRPr lang="en-US" sz="1400" dirty="0" smtClean="0">
              <a:solidFill>
                <a:srgbClr val="B7AA00"/>
              </a:solidFill>
            </a:endParaRPr>
          </a:p>
          <a:p>
            <a:pPr marL="0" indent="0" algn="ctr">
              <a:buNone/>
            </a:pPr>
            <a:endParaRPr lang="en-US" sz="1400" dirty="0" smtClean="0">
              <a:solidFill>
                <a:srgbClr val="B7AA00"/>
              </a:solidFill>
            </a:endParaRPr>
          </a:p>
          <a:p>
            <a:pPr marL="0" indent="0" algn="ctr">
              <a:buNone/>
            </a:pPr>
            <a:endParaRPr lang="en-GB" sz="1800" b="1" dirty="0" smtClean="0"/>
          </a:p>
          <a:p>
            <a:pPr>
              <a:buFont typeface="+mj-lt"/>
              <a:buAutoNum type="arabicPeriod" startAt="3"/>
            </a:pPr>
            <a:r>
              <a:rPr lang="en-US" sz="1400" dirty="0"/>
              <a:t>Explain why </a:t>
            </a:r>
            <a:r>
              <a:rPr lang="en-US" sz="1400" dirty="0" err="1"/>
              <a:t>Conwy</a:t>
            </a:r>
            <a:r>
              <a:rPr lang="en-US" sz="1400" dirty="0"/>
              <a:t> Castle fell into disrepair in the period 1400–1600 </a:t>
            </a:r>
            <a:r>
              <a:rPr lang="en-GB" sz="1400" b="1" dirty="0" smtClean="0"/>
              <a:t>	[10]</a:t>
            </a:r>
          </a:p>
          <a:p>
            <a:pPr>
              <a:buFont typeface="+mj-lt"/>
              <a:buAutoNum type="arabicPeriod" startAt="3"/>
            </a:pPr>
            <a:endParaRPr lang="en-GB" sz="1400" b="1" dirty="0" smtClean="0"/>
          </a:p>
          <a:p>
            <a:pPr>
              <a:buFont typeface="+mj-lt"/>
              <a:buAutoNum type="arabicPeriod" startAt="3"/>
            </a:pPr>
            <a:endParaRPr lang="en-GB" sz="1400" b="1" dirty="0" smtClean="0"/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 smtClean="0"/>
          </a:p>
          <a:p>
            <a:pPr>
              <a:buFont typeface="+mj-lt"/>
              <a:buAutoNum type="arabicPeriod" startAt="3"/>
            </a:pPr>
            <a:endParaRPr lang="en-GB" sz="1400" b="1" dirty="0" smtClean="0"/>
          </a:p>
          <a:p>
            <a:pPr>
              <a:buFont typeface="+mj-lt"/>
              <a:buAutoNum type="arabicPeriod" startAt="4"/>
            </a:pPr>
            <a:r>
              <a:rPr lang="en-US" sz="1400" dirty="0"/>
              <a:t>Study Sources D and E. Which of these sources is more useful to a historian studying the first hundred years of </a:t>
            </a:r>
            <a:r>
              <a:rPr lang="en-US" sz="1400" dirty="0" err="1"/>
              <a:t>Conwy</a:t>
            </a:r>
            <a:r>
              <a:rPr lang="en-US" sz="1400" dirty="0"/>
              <a:t> Castle (from the 1280s to the 1380s)? </a:t>
            </a:r>
            <a:r>
              <a:rPr lang="en-US" sz="1400" dirty="0" smtClean="0"/>
              <a:t>										</a:t>
            </a:r>
            <a:r>
              <a:rPr lang="en-US" sz="1400" b="1" dirty="0" smtClean="0"/>
              <a:t>[10] 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479635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64656" y="4365104"/>
            <a:ext cx="2016224" cy="9391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/>
              <a:t>The question therefore targets AO3, with knowledge and understanding only</a:t>
            </a:r>
          </a:p>
          <a:p>
            <a:r>
              <a:rPr lang="en-US" sz="1000" dirty="0"/>
              <a:t>being credited here where it is explicitly used to </a:t>
            </a:r>
            <a:r>
              <a:rPr lang="en-US" sz="1000" dirty="0" err="1"/>
              <a:t>analyse</a:t>
            </a:r>
            <a:r>
              <a:rPr lang="en-US" sz="1000" dirty="0"/>
              <a:t> sources.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80880" y="4115554"/>
            <a:ext cx="590920" cy="425082"/>
          </a:xfrm>
          <a:prstGeom prst="straightConnector1">
            <a:avLst/>
          </a:prstGeom>
          <a:ln w="28575">
            <a:solidFill>
              <a:srgbClr val="B7D4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64656" y="2394472"/>
            <a:ext cx="2016224" cy="93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question is marked against both AO1 and AO2 assessment objectives.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This question is marked against the same levels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 Question 1 on this paper.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80880" y="2103904"/>
            <a:ext cx="590920" cy="425082"/>
          </a:xfrm>
          <a:prstGeom prst="straightConnector1">
            <a:avLst/>
          </a:prstGeom>
          <a:ln w="28575">
            <a:solidFill>
              <a:srgbClr val="B7D4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857620" y="4470054"/>
            <a:ext cx="5178876" cy="759146"/>
          </a:xfrm>
          <a:prstGeom prst="roundRect">
            <a:avLst/>
          </a:prstGeom>
          <a:ln>
            <a:solidFill>
              <a:srgbClr val="F6924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question stem will always be 'Study sources D and E...' (about or relating to the set site) and then a question in which the sources are compared. The question targets analysis and evaluation of sources and of the site.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110440" y="4115554"/>
            <a:ext cx="747180" cy="465574"/>
          </a:xfrm>
          <a:prstGeom prst="straightConnector1">
            <a:avLst/>
          </a:prstGeom>
          <a:ln w="28575">
            <a:solidFill>
              <a:srgbClr val="F692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465831" y="2276872"/>
            <a:ext cx="4570665" cy="1143135"/>
          </a:xfrm>
          <a:prstGeom prst="roundRect">
            <a:avLst/>
          </a:prstGeom>
          <a:ln>
            <a:solidFill>
              <a:srgbClr val="F6924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question stem will always be 'Explain…'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question will target conceptual understanding, for example why something happened/the reasons for something -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cause, results consequence, how something is the same/different -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diversity/change/continuity etc.) as well as knowledge and understanding.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425572" y="2103904"/>
            <a:ext cx="1049487" cy="388990"/>
          </a:xfrm>
          <a:prstGeom prst="straightConnector1">
            <a:avLst/>
          </a:prstGeom>
          <a:ln w="28575">
            <a:solidFill>
              <a:srgbClr val="F692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3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Source 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800" i="1" dirty="0" smtClean="0"/>
          </a:p>
          <a:p>
            <a:pPr marL="0" indent="0">
              <a:buNone/>
            </a:pPr>
            <a:r>
              <a:rPr lang="en-US" sz="1400" i="1" dirty="0" smtClean="0"/>
              <a:t>An </a:t>
            </a:r>
            <a:r>
              <a:rPr lang="en-US" sz="1400" i="1" dirty="0"/>
              <a:t>aerial photograph of the remains of </a:t>
            </a:r>
            <a:r>
              <a:rPr lang="en-US" sz="1400" i="1" dirty="0" err="1"/>
              <a:t>Conwy</a:t>
            </a:r>
            <a:r>
              <a:rPr lang="en-US" sz="1400" i="1" dirty="0"/>
              <a:t> Castle in North Wales.</a:t>
            </a:r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Source </a:t>
            </a:r>
            <a:r>
              <a:rPr lang="en-US" sz="1400" b="1" dirty="0"/>
              <a:t>E</a:t>
            </a:r>
          </a:p>
          <a:p>
            <a:pPr marL="0" indent="0">
              <a:buNone/>
            </a:pPr>
            <a:r>
              <a:rPr lang="en-US" sz="1400" dirty="0" smtClean="0"/>
              <a:t>March </a:t>
            </a:r>
            <a:r>
              <a:rPr lang="en-US" sz="1400" dirty="0"/>
              <a:t>1283 to November 1284 </a:t>
            </a:r>
            <a:r>
              <a:rPr lang="en-US" sz="1400" dirty="0" smtClean="0"/>
              <a:t>		£</a:t>
            </a:r>
            <a:r>
              <a:rPr lang="en-US" sz="1400" dirty="0"/>
              <a:t>5819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December </a:t>
            </a:r>
            <a:r>
              <a:rPr lang="en-US" sz="1400" dirty="0"/>
              <a:t>1284 to December 1292 </a:t>
            </a:r>
            <a:r>
              <a:rPr lang="en-US" sz="1400" dirty="0" smtClean="0"/>
              <a:t>	£</a:t>
            </a:r>
            <a:r>
              <a:rPr lang="en-US" sz="1400" dirty="0"/>
              <a:t>7870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February </a:t>
            </a:r>
            <a:r>
              <a:rPr lang="en-US" sz="1400" dirty="0"/>
              <a:t>1296 to February 1301 </a:t>
            </a:r>
            <a:r>
              <a:rPr lang="en-US" sz="1400" dirty="0" smtClean="0"/>
              <a:t>		£</a:t>
            </a:r>
            <a:r>
              <a:rPr lang="en-US" sz="1400" dirty="0"/>
              <a:t>500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December </a:t>
            </a:r>
            <a:r>
              <a:rPr lang="en-US" sz="1400" dirty="0"/>
              <a:t>1304 to December 1330 </a:t>
            </a:r>
            <a:r>
              <a:rPr lang="en-US" sz="1400" dirty="0" smtClean="0"/>
              <a:t>	£</a:t>
            </a:r>
            <a:r>
              <a:rPr lang="en-US" sz="1400" dirty="0"/>
              <a:t>88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i="1" dirty="0" smtClean="0"/>
              <a:t>Extracts </a:t>
            </a:r>
            <a:r>
              <a:rPr lang="en-US" sz="1400" i="1" dirty="0"/>
              <a:t>from accounts showing spending on </a:t>
            </a:r>
            <a:r>
              <a:rPr lang="en-US" sz="1400" i="1" dirty="0" err="1"/>
              <a:t>Conwy</a:t>
            </a:r>
            <a:r>
              <a:rPr lang="en-US" sz="1400" i="1" dirty="0"/>
              <a:t> Castle in the period 1283-1330.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[</a:t>
            </a:r>
            <a:r>
              <a:rPr lang="en-US" sz="1400" i="1" dirty="0"/>
              <a:t>From History of the King’s Works by HM Colvin]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79635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" name="Picture 1" descr="Conwy Castle image" title="Conwy Castl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390"/>
            <a:ext cx="3351584" cy="223642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926874" y="2060848"/>
            <a:ext cx="2453438" cy="466076"/>
          </a:xfrm>
          <a:prstGeom prst="roundRect">
            <a:avLst/>
          </a:prstGeom>
          <a:ln>
            <a:solidFill>
              <a:srgbClr val="F6924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can be written or visual.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79455" y="1734836"/>
            <a:ext cx="1047420" cy="416022"/>
          </a:xfrm>
          <a:prstGeom prst="straightConnector1">
            <a:avLst/>
          </a:prstGeom>
          <a:ln w="28575">
            <a:solidFill>
              <a:srgbClr val="F692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713</Words>
  <Application>Microsoft Office PowerPoint</Application>
  <PresentationFormat>On-screen Show (4:3)</PresentationFormat>
  <Paragraphs>113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1_Custom Design</vt:lpstr>
      <vt:lpstr>Custom Design</vt:lpstr>
      <vt:lpstr>PowerPoint Presentation</vt:lpstr>
      <vt:lpstr>Guidance</vt:lpstr>
      <vt:lpstr>PowerPoint Presentation</vt:lpstr>
      <vt:lpstr>PowerPoint Presentation</vt:lpstr>
      <vt:lpstr>PowerPoint Presentation</vt:lpstr>
      <vt:lpstr>PowerPoint Presentation</vt:lpstr>
    </vt:vector>
  </TitlesOfParts>
  <Company>Cambridge 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(9-1) History A (Explaining the Modern World) Annotated Sample Question Paper</dc:title>
  <dc:subject>GCSE (9-1) History A (Explaining the Modern World)</dc:subject>
  <dc:creator>OCR</dc:creator>
  <cp:keywords>GCSE, History A, Explaining the Modern World, Annotated SAM, J410</cp:keywords>
  <cp:lastModifiedBy>Zoe Wells</cp:lastModifiedBy>
  <cp:revision>95</cp:revision>
  <cp:lastPrinted>2016-05-10T10:26:50Z</cp:lastPrinted>
  <dcterms:created xsi:type="dcterms:W3CDTF">2015-10-07T12:54:48Z</dcterms:created>
  <dcterms:modified xsi:type="dcterms:W3CDTF">2016-07-18T08:49:59Z</dcterms:modified>
</cp:coreProperties>
</file>