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  <p:sldId id="258" r:id="rId3"/>
    <p:sldId id="260" r:id="rId4"/>
    <p:sldId id="261" r:id="rId5"/>
    <p:sldId id="263" r:id="rId6"/>
    <p:sldId id="262" r:id="rId7"/>
    <p:sldId id="265" r:id="rId8"/>
    <p:sldId id="266" r:id="rId9"/>
    <p:sldId id="267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7DAB"/>
    <a:srgbClr val="C1A0BF"/>
    <a:srgbClr val="845164"/>
    <a:srgbClr val="BB8092"/>
    <a:srgbClr val="9E6375"/>
    <a:srgbClr val="D31920"/>
    <a:srgbClr val="231D23"/>
    <a:srgbClr val="7EC246"/>
    <a:srgbClr val="5C9330"/>
    <a:srgbClr val="3CB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87DA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  <a:ln>
            <a:solidFill>
              <a:srgbClr val="A87DAB"/>
            </a:solidFill>
          </a:ln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  <a:ln>
            <a:solidFill>
              <a:srgbClr val="A87DAB"/>
            </a:solidFill>
          </a:ln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79512" y="5805264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© OCR 2016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AS Level Drama and Theatr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670"/>
            <a:ext cx="9133200" cy="828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A87DA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23528" y="3501008"/>
            <a:ext cx="360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H070 Topic Title</a:t>
            </a:r>
            <a:endParaRPr lang="en-GB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928" y="3653408"/>
            <a:ext cx="360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H470 </a:t>
            </a:r>
            <a:r>
              <a:rPr lang="en-GB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 Title</a:t>
            </a:r>
            <a:endParaRPr lang="en-GB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AS Level Drama and Theatre&#10;H059&#10;For first teaching in 2016&#10;www.ocr.org.uk/dra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4" y="-9706"/>
            <a:ext cx="9143999" cy="685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85192" y="3792652"/>
            <a:ext cx="3034680" cy="1436548"/>
          </a:xfrm>
        </p:spPr>
        <p:txBody>
          <a:bodyPr>
            <a:noAutofit/>
          </a:bodyPr>
          <a:lstStyle/>
          <a:p>
            <a:pPr algn="l"/>
            <a:r>
              <a:rPr lang="en-GB" sz="2600" b="1" dirty="0">
                <a:solidFill>
                  <a:schemeClr val="bg1"/>
                </a:solidFill>
              </a:rPr>
              <a:t>Introduction to </a:t>
            </a:r>
            <a:br>
              <a:rPr lang="en-GB" sz="2600" b="1" dirty="0">
                <a:solidFill>
                  <a:schemeClr val="bg1"/>
                </a:solidFill>
              </a:rPr>
            </a:br>
            <a:r>
              <a:rPr lang="en-GB" sz="2600" b="1" dirty="0">
                <a:solidFill>
                  <a:schemeClr val="bg1"/>
                </a:solidFill>
              </a:rPr>
              <a:t>AS Level Drama and Theatre</a:t>
            </a:r>
            <a:r>
              <a:rPr lang="en-GB" sz="2600" dirty="0"/>
              <a:t/>
            </a:r>
            <a:br>
              <a:rPr lang="en-GB" sz="2600" dirty="0"/>
            </a:b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417870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Any questions?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78971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Drama and Theatre?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Level </a:t>
            </a:r>
            <a:r>
              <a:rPr lang="en-US" dirty="0" smtClean="0"/>
              <a:t>Drama </a:t>
            </a:r>
            <a:r>
              <a:rPr lang="en-US" dirty="0"/>
              <a:t>and Theatre </a:t>
            </a:r>
            <a:r>
              <a:rPr lang="en-US" dirty="0" smtClean="0"/>
              <a:t>is a course </a:t>
            </a:r>
            <a:r>
              <a:rPr lang="en-US" dirty="0"/>
              <a:t>designed to be </a:t>
            </a:r>
            <a:r>
              <a:rPr lang="en-US" dirty="0" smtClean="0"/>
              <a:t>a practical</a:t>
            </a:r>
            <a:r>
              <a:rPr lang="en-US" dirty="0"/>
              <a:t>, engaging and </a:t>
            </a:r>
            <a:r>
              <a:rPr lang="en-US" dirty="0" smtClean="0"/>
              <a:t>creative course. </a:t>
            </a:r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will provide </a:t>
            </a:r>
            <a:r>
              <a:rPr lang="en-US" dirty="0" smtClean="0"/>
              <a:t>you with </a:t>
            </a:r>
            <a:r>
              <a:rPr lang="en-US" dirty="0"/>
              <a:t>opportunities </a:t>
            </a:r>
            <a:r>
              <a:rPr lang="en-US" dirty="0" smtClean="0"/>
              <a:t>to:</a:t>
            </a:r>
          </a:p>
          <a:p>
            <a:r>
              <a:rPr lang="en-US" dirty="0" smtClean="0"/>
              <a:t>interrogate </a:t>
            </a:r>
            <a:r>
              <a:rPr lang="en-US" dirty="0"/>
              <a:t>drama and the work of </a:t>
            </a:r>
            <a:r>
              <a:rPr lang="en-US" dirty="0" smtClean="0"/>
              <a:t>others</a:t>
            </a:r>
          </a:p>
          <a:p>
            <a:r>
              <a:rPr lang="en-US" dirty="0" smtClean="0"/>
              <a:t>explore </a:t>
            </a:r>
            <a:r>
              <a:rPr lang="en-US" dirty="0"/>
              <a:t>a range of drama as a practical art </a:t>
            </a:r>
            <a:r>
              <a:rPr lang="en-US" dirty="0" smtClean="0"/>
              <a:t>form</a:t>
            </a:r>
          </a:p>
          <a:p>
            <a:r>
              <a:rPr lang="en-US" dirty="0" smtClean="0"/>
              <a:t>work </a:t>
            </a:r>
            <a:r>
              <a:rPr lang="en-US" dirty="0"/>
              <a:t>independently to create </a:t>
            </a:r>
            <a:r>
              <a:rPr lang="en-US" dirty="0" smtClean="0"/>
              <a:t>your own performances </a:t>
            </a:r>
            <a:r>
              <a:rPr lang="en-US" dirty="0"/>
              <a:t>making informed artistic choices.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00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is the course structured?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AS Level is </a:t>
            </a:r>
            <a:r>
              <a:rPr lang="en-US" dirty="0"/>
              <a:t>made up of </a:t>
            </a:r>
            <a:r>
              <a:rPr lang="en-US" dirty="0" smtClean="0"/>
              <a:t>two </a:t>
            </a:r>
            <a:r>
              <a:rPr lang="en-US" dirty="0"/>
              <a:t>components. </a:t>
            </a:r>
          </a:p>
          <a:p>
            <a:r>
              <a:rPr lang="en-US" dirty="0"/>
              <a:t>There </a:t>
            </a:r>
            <a:r>
              <a:rPr lang="en-US" dirty="0" smtClean="0"/>
              <a:t>is one non-exam assessment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60% of the overall qualification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There </a:t>
            </a:r>
            <a:r>
              <a:rPr lang="en-US" dirty="0" smtClean="0"/>
              <a:t>is one examined assessment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40% of the overall qualification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Theory and practical work will be integrated throughout the course and all texts studied should be explored practically.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10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will I study?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Process to performance (60%)</a:t>
            </a:r>
          </a:p>
          <a:p>
            <a:r>
              <a:rPr lang="en-US" dirty="0" smtClean="0"/>
              <a:t>You will </a:t>
            </a:r>
            <a:r>
              <a:rPr lang="en-US" dirty="0"/>
              <a:t>create </a:t>
            </a:r>
            <a:r>
              <a:rPr lang="en-US" dirty="0" smtClean="0"/>
              <a:t>your </a:t>
            </a:r>
            <a:r>
              <a:rPr lang="en-US" dirty="0"/>
              <a:t>own </a:t>
            </a:r>
            <a:r>
              <a:rPr lang="en-US" dirty="0" smtClean="0"/>
              <a:t>performance from a text influenced </a:t>
            </a:r>
            <a:r>
              <a:rPr lang="en-US" dirty="0"/>
              <a:t>by the work of others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</a:t>
            </a:r>
            <a:r>
              <a:rPr lang="en-US" dirty="0"/>
              <a:t>must include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study of </a:t>
            </a:r>
            <a:r>
              <a:rPr lang="en-US" dirty="0" smtClean="0"/>
              <a:t>a practitioners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study/exploration of </a:t>
            </a:r>
            <a:r>
              <a:rPr lang="en-US" dirty="0" smtClean="0"/>
              <a:t>a </a:t>
            </a:r>
            <a:r>
              <a:rPr lang="en-US" dirty="0" smtClean="0"/>
              <a:t>play.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63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will I study?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Process to performance (60%)</a:t>
            </a:r>
          </a:p>
          <a:p>
            <a:r>
              <a:rPr lang="en-US" dirty="0" smtClean="0"/>
              <a:t>You will perform an extract or extracts </a:t>
            </a:r>
            <a:r>
              <a:rPr lang="en-US" dirty="0"/>
              <a:t>from </a:t>
            </a:r>
            <a:r>
              <a:rPr lang="en-US" dirty="0" smtClean="0"/>
              <a:t>a play.</a:t>
            </a:r>
          </a:p>
          <a:p>
            <a:r>
              <a:rPr lang="en-US" dirty="0" smtClean="0"/>
              <a:t>Performance </a:t>
            </a:r>
            <a:r>
              <a:rPr lang="en-US" dirty="0"/>
              <a:t>lengths will vary according to the size of the group. The time range is between </a:t>
            </a:r>
            <a:r>
              <a:rPr lang="en-US" dirty="0" smtClean="0"/>
              <a:t>8 </a:t>
            </a:r>
            <a:r>
              <a:rPr lang="en-US" dirty="0"/>
              <a:t>and </a:t>
            </a:r>
            <a:r>
              <a:rPr lang="en-US" dirty="0" smtClean="0"/>
              <a:t>20 minutes in </a:t>
            </a:r>
            <a:r>
              <a:rPr lang="en-US" dirty="0" smtClean="0"/>
              <a:t>total.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work in a group of up to 8 </a:t>
            </a:r>
            <a:r>
              <a:rPr lang="en-US" dirty="0" smtClean="0"/>
              <a:t>performers.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1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will I study?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Process to performance (60%)</a:t>
            </a:r>
          </a:p>
          <a:p>
            <a:r>
              <a:rPr lang="en-US" dirty="0" smtClean="0"/>
              <a:t>In </a:t>
            </a:r>
            <a:r>
              <a:rPr lang="en-US" dirty="0"/>
              <a:t>addition to the performance, </a:t>
            </a:r>
            <a:r>
              <a:rPr lang="en-US" dirty="0" smtClean="0"/>
              <a:t>you </a:t>
            </a:r>
            <a:r>
              <a:rPr lang="en-US" dirty="0"/>
              <a:t>will </a:t>
            </a:r>
            <a:r>
              <a:rPr lang="en-US" dirty="0" smtClean="0"/>
              <a:t>complete </a:t>
            </a:r>
            <a:r>
              <a:rPr lang="en-US" dirty="0"/>
              <a:t>an accompanying research report and portfolio with evidence of the </a:t>
            </a:r>
            <a:r>
              <a:rPr lang="en-US" dirty="0" smtClean="0"/>
              <a:t>process you went through creating your performance.</a:t>
            </a:r>
          </a:p>
          <a:p>
            <a:r>
              <a:rPr lang="en-GB" dirty="0"/>
              <a:t>6</a:t>
            </a:r>
            <a:r>
              <a:rPr lang="en-GB" dirty="0" smtClean="0"/>
              <a:t>0 marks: Devised </a:t>
            </a:r>
            <a:r>
              <a:rPr lang="en-GB" dirty="0" smtClean="0"/>
              <a:t>performance.</a:t>
            </a:r>
            <a:endParaRPr lang="en-GB" dirty="0" smtClean="0"/>
          </a:p>
          <a:p>
            <a:r>
              <a:rPr lang="en-GB" dirty="0"/>
              <a:t>6</a:t>
            </a:r>
            <a:r>
              <a:rPr lang="en-GB" dirty="0" smtClean="0"/>
              <a:t>0 marks: Research report and </a:t>
            </a:r>
            <a:r>
              <a:rPr lang="en-GB" dirty="0" smtClean="0"/>
              <a:t>portfolio.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606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will I study?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Exploring performance (40%)</a:t>
            </a:r>
          </a:p>
          <a:p>
            <a:r>
              <a:rPr lang="en-US" dirty="0" smtClean="0"/>
              <a:t>This is a written exam that will be completed at the end of year </a:t>
            </a:r>
            <a:r>
              <a:rPr lang="en-US" dirty="0" smtClean="0"/>
              <a:t>13.</a:t>
            </a:r>
            <a:endParaRPr lang="en-US" dirty="0" smtClean="0"/>
          </a:p>
          <a:p>
            <a:r>
              <a:rPr lang="en-US" dirty="0" smtClean="0"/>
              <a:t>The exam is 2 ¼ hours </a:t>
            </a:r>
            <a:r>
              <a:rPr lang="en-US" dirty="0" smtClean="0"/>
              <a:t>long.</a:t>
            </a:r>
            <a:endParaRPr lang="en-US" dirty="0" smtClean="0"/>
          </a:p>
          <a:p>
            <a:r>
              <a:rPr lang="en-US" dirty="0" smtClean="0"/>
              <a:t>There are two sections (A and B</a:t>
            </a:r>
            <a:r>
              <a:rPr lang="en-US" dirty="0" smtClean="0"/>
              <a:t>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600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will I study?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Exploring performance (40</a:t>
            </a:r>
            <a:r>
              <a:rPr lang="en-GB" b="1" dirty="0"/>
              <a:t>%)</a:t>
            </a:r>
          </a:p>
          <a:p>
            <a:pPr marL="0" indent="0">
              <a:buNone/>
            </a:pPr>
            <a:r>
              <a:rPr lang="en-US" b="1" dirty="0" smtClean="0"/>
              <a:t>Section A</a:t>
            </a:r>
          </a:p>
          <a:p>
            <a:r>
              <a:rPr lang="en-US" dirty="0" smtClean="0"/>
              <a:t>You will </a:t>
            </a:r>
            <a:r>
              <a:rPr lang="en-US" dirty="0"/>
              <a:t>be asked about </a:t>
            </a:r>
            <a:r>
              <a:rPr lang="en-US" dirty="0" smtClean="0"/>
              <a:t>exploring a theme and how this can be bought out in a performance of two set texts from </a:t>
            </a:r>
            <a:r>
              <a:rPr lang="en-US" dirty="0"/>
              <a:t>a list set by the exam </a:t>
            </a:r>
            <a:r>
              <a:rPr lang="en-US" dirty="0" smtClean="0"/>
              <a:t>board.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questions will focus on the process of creating and developing a performance, working as a director, performer </a:t>
            </a:r>
            <a:r>
              <a:rPr lang="en-US" dirty="0" smtClean="0"/>
              <a:t>and or </a:t>
            </a:r>
            <a:r>
              <a:rPr lang="en-US" dirty="0"/>
              <a:t>designer, as well as the </a:t>
            </a:r>
            <a:r>
              <a:rPr lang="en-US" dirty="0" smtClean="0"/>
              <a:t>performance characteristics of the </a:t>
            </a:r>
            <a:r>
              <a:rPr lang="en-US" dirty="0" smtClean="0"/>
              <a:t>text.</a:t>
            </a:r>
            <a:endParaRPr lang="en-US" dirty="0" smtClean="0"/>
          </a:p>
          <a:p>
            <a:r>
              <a:rPr lang="en-US" dirty="0" smtClean="0"/>
              <a:t>This section is worth 40 </a:t>
            </a:r>
            <a:r>
              <a:rPr lang="en-US" dirty="0" smtClean="0"/>
              <a:t>marks.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838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will I study?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Exploring performance (40</a:t>
            </a:r>
            <a:r>
              <a:rPr lang="en-GB" b="1" dirty="0"/>
              <a:t>%)</a:t>
            </a:r>
          </a:p>
          <a:p>
            <a:pPr marL="0" indent="0">
              <a:buNone/>
            </a:pPr>
            <a:r>
              <a:rPr lang="en-US" b="1" dirty="0" smtClean="0"/>
              <a:t>Section B</a:t>
            </a:r>
          </a:p>
          <a:p>
            <a:r>
              <a:rPr lang="en-US" dirty="0" smtClean="0"/>
              <a:t>You will </a:t>
            </a:r>
            <a:r>
              <a:rPr lang="en-US" dirty="0"/>
              <a:t>be asked </a:t>
            </a:r>
            <a:r>
              <a:rPr lang="en-US" dirty="0" smtClean="0"/>
              <a:t>to analyse and/or evaluate a theatrical performance you have </a:t>
            </a:r>
            <a:r>
              <a:rPr lang="en-US" dirty="0" smtClean="0"/>
              <a:t>seen.</a:t>
            </a:r>
            <a:endParaRPr lang="en-US" dirty="0" smtClean="0"/>
          </a:p>
          <a:p>
            <a:r>
              <a:rPr lang="en-US" dirty="0" smtClean="0"/>
              <a:t>The question </a:t>
            </a:r>
            <a:r>
              <a:rPr lang="en-US" dirty="0"/>
              <a:t>will focus on </a:t>
            </a:r>
            <a:r>
              <a:rPr lang="en-US" dirty="0" smtClean="0"/>
              <a:t>a specific aspect of the </a:t>
            </a:r>
            <a:r>
              <a:rPr lang="en-US" dirty="0" smtClean="0"/>
              <a:t>performance.</a:t>
            </a:r>
            <a:endParaRPr lang="en-US" dirty="0" smtClean="0"/>
          </a:p>
          <a:p>
            <a:r>
              <a:rPr lang="en-US" dirty="0" smtClean="0"/>
              <a:t>This section is worth 40 </a:t>
            </a:r>
            <a:r>
              <a:rPr lang="en-US" dirty="0" smtClean="0"/>
              <a:t>marks.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11998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419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1_Custom Design</vt:lpstr>
      <vt:lpstr>Introduction to  AS Level Drama and Theatre </vt:lpstr>
      <vt:lpstr>What is Drama and Theatre?</vt:lpstr>
      <vt:lpstr>How is the course structured?</vt:lpstr>
      <vt:lpstr>What will I study?</vt:lpstr>
      <vt:lpstr>What will I study?</vt:lpstr>
      <vt:lpstr>What will I study?</vt:lpstr>
      <vt:lpstr>What will I study?</vt:lpstr>
      <vt:lpstr>What will I study?</vt:lpstr>
      <vt:lpstr>What will I study?</vt:lpstr>
      <vt:lpstr>Any questions?</vt:lpstr>
    </vt:vector>
  </TitlesOfParts>
  <Company>Cambridge Assessment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OCR AS Level Drama and Theatre - Introduction to AS Level Drama and Theatre</dc:title>
  <dc:creator>OCR</dc:creator>
  <cp:keywords>AS Level, Drama and Theatre, Drama</cp:keywords>
  <cp:lastModifiedBy>Nicola Williams</cp:lastModifiedBy>
  <cp:revision>30</cp:revision>
  <dcterms:created xsi:type="dcterms:W3CDTF">2015-10-07T12:54:48Z</dcterms:created>
  <dcterms:modified xsi:type="dcterms:W3CDTF">2016-09-30T12:07:18Z</dcterms:modified>
</cp:coreProperties>
</file>