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5D9B"/>
    <a:srgbClr val="A87DAB"/>
    <a:srgbClr val="C1A0BF"/>
    <a:srgbClr val="845164"/>
    <a:srgbClr val="BB8092"/>
    <a:srgbClr val="9E6375"/>
    <a:srgbClr val="D31920"/>
    <a:srgbClr val="231D23"/>
    <a:srgbClr val="7EC246"/>
    <a:srgbClr val="5C9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35D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  <a:ln>
            <a:solidFill>
              <a:srgbClr val="935D9B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  <a:ln>
            <a:solidFill>
              <a:srgbClr val="935D9B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2016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A Level Drama and Theatr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670"/>
            <a:ext cx="9133200" cy="8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35D9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A Level Drama and Theatre&#10;H459&#10;For first teaching in 2016&#10;www.ocr.org.uk/dra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3178696" cy="1143000"/>
          </a:xfrm>
        </p:spPr>
        <p:txBody>
          <a:bodyPr>
            <a:noAutofit/>
          </a:bodyPr>
          <a:lstStyle/>
          <a:p>
            <a:pPr algn="l"/>
            <a:r>
              <a:rPr lang="en-GB" sz="2600" b="1" dirty="0">
                <a:solidFill>
                  <a:schemeClr val="bg1"/>
                </a:solidFill>
              </a:rPr>
              <a:t>Introduction to </a:t>
            </a:r>
            <a:br>
              <a:rPr lang="en-GB" sz="2600" b="1" dirty="0">
                <a:solidFill>
                  <a:schemeClr val="bg1"/>
                </a:solidFill>
              </a:rPr>
            </a:br>
            <a:r>
              <a:rPr lang="en-GB" sz="2600" b="1" dirty="0">
                <a:solidFill>
                  <a:schemeClr val="bg1"/>
                </a:solidFill>
              </a:rPr>
              <a:t>A Level Drama and </a:t>
            </a:r>
            <a:r>
              <a:rPr lang="en-GB" sz="2600" b="1" dirty="0" smtClean="0">
                <a:solidFill>
                  <a:schemeClr val="bg1"/>
                </a:solidFill>
              </a:rPr>
              <a:t>Theatre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Analysing performance (20%)</a:t>
            </a:r>
          </a:p>
          <a:p>
            <a:pPr marL="0" indent="0">
              <a:buNone/>
            </a:pPr>
            <a:r>
              <a:rPr lang="en-US" b="1" dirty="0" smtClean="0"/>
              <a:t>Section B</a:t>
            </a:r>
          </a:p>
          <a:p>
            <a:r>
              <a:rPr lang="en-US" dirty="0" smtClean="0"/>
              <a:t>You will </a:t>
            </a:r>
            <a:r>
              <a:rPr lang="en-US" dirty="0"/>
              <a:t>be asked </a:t>
            </a:r>
            <a:r>
              <a:rPr lang="en-US" dirty="0" smtClean="0"/>
              <a:t>to analyse and/or evaluate a theatrical performance you have </a:t>
            </a:r>
            <a:r>
              <a:rPr lang="en-US" dirty="0" smtClean="0"/>
              <a:t>seen.</a:t>
            </a:r>
            <a:endParaRPr lang="en-US" dirty="0" smtClean="0"/>
          </a:p>
          <a:p>
            <a:r>
              <a:rPr lang="en-US" dirty="0" smtClean="0"/>
              <a:t>The question </a:t>
            </a:r>
            <a:r>
              <a:rPr lang="en-US" dirty="0"/>
              <a:t>will focus on </a:t>
            </a:r>
            <a:r>
              <a:rPr lang="en-US" dirty="0" smtClean="0"/>
              <a:t>a specific aspect of the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 smtClean="0"/>
              <a:t>This section is worth 30 </a:t>
            </a:r>
            <a:r>
              <a:rPr lang="en-US" dirty="0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98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Deconstructing texts for performance (20%)</a:t>
            </a:r>
          </a:p>
          <a:p>
            <a:r>
              <a:rPr lang="en-US" dirty="0" smtClean="0"/>
              <a:t>This is a written exam that will be completed at the end of year </a:t>
            </a:r>
            <a:r>
              <a:rPr lang="en-US" dirty="0" smtClean="0"/>
              <a:t>13.</a:t>
            </a:r>
            <a:endParaRPr lang="en-US" dirty="0" smtClean="0"/>
          </a:p>
          <a:p>
            <a:r>
              <a:rPr lang="en-US" dirty="0" smtClean="0"/>
              <a:t>The exam is 1 ¾ hours </a:t>
            </a:r>
            <a:r>
              <a:rPr lang="en-US" dirty="0" smtClean="0"/>
              <a:t>long.</a:t>
            </a:r>
            <a:endParaRPr lang="en-US" dirty="0" smtClean="0"/>
          </a:p>
          <a:p>
            <a:r>
              <a:rPr lang="en-US" dirty="0" smtClean="0"/>
              <a:t>There are two questions in the </a:t>
            </a:r>
            <a:r>
              <a:rPr lang="en-US" dirty="0" smtClean="0"/>
              <a:t>paper.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665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Deconstructing texts for performance (20%)</a:t>
            </a:r>
          </a:p>
          <a:p>
            <a:r>
              <a:rPr lang="en-US" dirty="0" smtClean="0"/>
              <a:t>In question 1, you will </a:t>
            </a:r>
            <a:r>
              <a:rPr lang="en-US" dirty="0"/>
              <a:t>be </a:t>
            </a:r>
            <a:r>
              <a:rPr lang="en-US" dirty="0" smtClean="0"/>
              <a:t>given an extract from a set text you have studied from </a:t>
            </a:r>
            <a:r>
              <a:rPr lang="en-US" dirty="0"/>
              <a:t>a list set by the exam </a:t>
            </a:r>
            <a:r>
              <a:rPr lang="en-US" dirty="0" smtClean="0"/>
              <a:t>board. </a:t>
            </a:r>
          </a:p>
          <a:p>
            <a:r>
              <a:rPr lang="en-US" dirty="0" smtClean="0"/>
              <a:t>The question will ask you to annotate how you would direct a specific aspect of that </a:t>
            </a:r>
            <a:r>
              <a:rPr lang="en-US" dirty="0" smtClean="0"/>
              <a:t>theme.</a:t>
            </a:r>
            <a:endParaRPr lang="en-US" dirty="0" smtClean="0"/>
          </a:p>
          <a:p>
            <a:r>
              <a:rPr lang="en-US" dirty="0" smtClean="0"/>
              <a:t>This question is worth 30 </a:t>
            </a:r>
            <a:r>
              <a:rPr lang="en-US" dirty="0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331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Deconstructing texts for performance (20%)</a:t>
            </a:r>
          </a:p>
          <a:p>
            <a:r>
              <a:rPr lang="en-US" dirty="0"/>
              <a:t>The </a:t>
            </a:r>
            <a:r>
              <a:rPr lang="en-US" dirty="0" smtClean="0"/>
              <a:t>second question </a:t>
            </a:r>
            <a:r>
              <a:rPr lang="en-US" dirty="0"/>
              <a:t>will focus on the process of creating and developing a </a:t>
            </a:r>
            <a:r>
              <a:rPr lang="en-US" dirty="0" smtClean="0"/>
              <a:t>performance </a:t>
            </a:r>
            <a:r>
              <a:rPr lang="en-US" dirty="0"/>
              <a:t>as well as the performance characteristics of the </a:t>
            </a:r>
            <a:r>
              <a:rPr lang="en-US" dirty="0" smtClean="0"/>
              <a:t>text.</a:t>
            </a:r>
            <a:endParaRPr lang="en-US" dirty="0" smtClean="0"/>
          </a:p>
          <a:p>
            <a:r>
              <a:rPr lang="en-US" dirty="0" smtClean="0"/>
              <a:t>This question is worth 30 </a:t>
            </a:r>
            <a:r>
              <a:rPr lang="en-US" dirty="0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9303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85385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Drama and Theatre?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Level in Drama and Theatre </a:t>
            </a:r>
            <a:r>
              <a:rPr lang="en-US" dirty="0" smtClean="0"/>
              <a:t>is a course </a:t>
            </a:r>
            <a:r>
              <a:rPr lang="en-US" dirty="0"/>
              <a:t>designed to be </a:t>
            </a:r>
            <a:r>
              <a:rPr lang="en-US" dirty="0" smtClean="0"/>
              <a:t>a practical</a:t>
            </a:r>
            <a:r>
              <a:rPr lang="en-US" dirty="0"/>
              <a:t>, engaging and </a:t>
            </a:r>
            <a:r>
              <a:rPr lang="en-US" dirty="0" smtClean="0"/>
              <a:t>creative course. </a:t>
            </a:r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will provide </a:t>
            </a:r>
            <a:r>
              <a:rPr lang="en-US" dirty="0" smtClean="0"/>
              <a:t>you with </a:t>
            </a:r>
            <a:r>
              <a:rPr lang="en-US" dirty="0"/>
              <a:t>opportunities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interrogate </a:t>
            </a:r>
            <a:r>
              <a:rPr lang="en-US" dirty="0"/>
              <a:t>drama and the work of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explore </a:t>
            </a:r>
            <a:r>
              <a:rPr lang="en-US" dirty="0"/>
              <a:t>a range of drama as a practical art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work </a:t>
            </a:r>
            <a:r>
              <a:rPr lang="en-US" dirty="0"/>
              <a:t>independently to create </a:t>
            </a:r>
            <a:r>
              <a:rPr lang="en-US" dirty="0" smtClean="0"/>
              <a:t>your own performances </a:t>
            </a:r>
            <a:r>
              <a:rPr lang="en-US" dirty="0"/>
              <a:t>making informed artistic choices.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12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is the course structured?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A Level is </a:t>
            </a:r>
            <a:r>
              <a:rPr lang="en-US" dirty="0"/>
              <a:t>made up of </a:t>
            </a:r>
            <a:r>
              <a:rPr lang="en-US" dirty="0" smtClean="0"/>
              <a:t>four </a:t>
            </a:r>
            <a:r>
              <a:rPr lang="en-US" dirty="0"/>
              <a:t>components. </a:t>
            </a:r>
          </a:p>
          <a:p>
            <a:r>
              <a:rPr lang="en-US" dirty="0"/>
              <a:t>There are two non-exam assessments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60% of the overall qualification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There </a:t>
            </a:r>
            <a:r>
              <a:rPr lang="en-US" dirty="0" smtClean="0"/>
              <a:t>are two examined assessments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40% of the overall qualification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Theory and practical work will be integrated throughout the course and all texts studied should be explored practically.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96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Practitioners in practice (40%)</a:t>
            </a:r>
          </a:p>
          <a:p>
            <a:r>
              <a:rPr lang="en-US" dirty="0" smtClean="0"/>
              <a:t>You will </a:t>
            </a:r>
            <a:r>
              <a:rPr lang="en-US" dirty="0"/>
              <a:t>create </a:t>
            </a:r>
            <a:r>
              <a:rPr lang="en-US" dirty="0" smtClean="0"/>
              <a:t>your </a:t>
            </a:r>
            <a:r>
              <a:rPr lang="en-US" dirty="0"/>
              <a:t>own devised performance based on and influenced by the work of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must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study of </a:t>
            </a:r>
            <a:r>
              <a:rPr lang="en-US" dirty="0" smtClean="0"/>
              <a:t>two practitioners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study/exploration of an extract from a </a:t>
            </a:r>
            <a:r>
              <a:rPr lang="en-US" dirty="0" smtClean="0"/>
              <a:t>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30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Practitioners in practice (40%)</a:t>
            </a:r>
          </a:p>
          <a:p>
            <a:r>
              <a:rPr lang="en-US" dirty="0"/>
              <a:t>In addition to the performance, </a:t>
            </a:r>
            <a:r>
              <a:rPr lang="en-US" dirty="0" smtClean="0"/>
              <a:t>you </a:t>
            </a:r>
            <a:r>
              <a:rPr lang="en-US" dirty="0"/>
              <a:t>will </a:t>
            </a:r>
            <a:r>
              <a:rPr lang="en-US" dirty="0" smtClean="0"/>
              <a:t>complete </a:t>
            </a:r>
            <a:r>
              <a:rPr lang="en-US" dirty="0"/>
              <a:t>an accompanying research report and portfolio with evidence of the </a:t>
            </a:r>
            <a:r>
              <a:rPr lang="en-US" dirty="0" smtClean="0"/>
              <a:t>process you went through creating your performance.</a:t>
            </a:r>
          </a:p>
          <a:p>
            <a:r>
              <a:rPr lang="en-GB" dirty="0" smtClean="0"/>
              <a:t>40 marks: Devised </a:t>
            </a:r>
            <a:r>
              <a:rPr lang="en-GB" dirty="0" smtClean="0"/>
              <a:t>performance.</a:t>
            </a:r>
            <a:endParaRPr lang="en-GB" dirty="0" smtClean="0"/>
          </a:p>
          <a:p>
            <a:r>
              <a:rPr lang="en-GB" dirty="0" smtClean="0"/>
              <a:t>80 marks: Research report and </a:t>
            </a:r>
            <a:r>
              <a:rPr lang="en-GB" dirty="0" smtClean="0"/>
              <a:t>portfolio.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76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Exploring &amp; Performing Texts (20%)</a:t>
            </a:r>
          </a:p>
          <a:p>
            <a:r>
              <a:rPr lang="en-US" dirty="0" smtClean="0"/>
              <a:t>You will perform an extract </a:t>
            </a:r>
            <a:r>
              <a:rPr lang="en-US" dirty="0"/>
              <a:t>from </a:t>
            </a:r>
            <a:r>
              <a:rPr lang="en-US" dirty="0" smtClean="0"/>
              <a:t>a play to a visiting examiner during Year </a:t>
            </a:r>
            <a:r>
              <a:rPr lang="en-US" dirty="0" smtClean="0"/>
              <a:t>13.</a:t>
            </a:r>
            <a:endParaRPr lang="en-US" dirty="0" smtClean="0"/>
          </a:p>
          <a:p>
            <a:r>
              <a:rPr lang="en-US" dirty="0" smtClean="0"/>
              <a:t>Performance </a:t>
            </a:r>
            <a:r>
              <a:rPr lang="en-US" dirty="0"/>
              <a:t>lengths will vary according to the size of the group. The time range is between </a:t>
            </a:r>
            <a:r>
              <a:rPr lang="en-US" dirty="0" smtClean="0"/>
              <a:t>15 </a:t>
            </a:r>
            <a:r>
              <a:rPr lang="en-US" dirty="0"/>
              <a:t>and </a:t>
            </a:r>
            <a:r>
              <a:rPr lang="en-US" dirty="0" smtClean="0"/>
              <a:t>45 </a:t>
            </a:r>
            <a:r>
              <a:rPr lang="en-US" dirty="0" smtClean="0"/>
              <a:t>minutes.</a:t>
            </a:r>
            <a:endParaRPr lang="en-US" dirty="0" smtClean="0"/>
          </a:p>
          <a:p>
            <a:r>
              <a:rPr lang="en-US" dirty="0" smtClean="0"/>
              <a:t>You can </a:t>
            </a:r>
            <a:r>
              <a:rPr lang="en-US" dirty="0"/>
              <a:t>work </a:t>
            </a:r>
            <a:r>
              <a:rPr lang="en-US" dirty="0" smtClean="0"/>
              <a:t>in </a:t>
            </a:r>
            <a:r>
              <a:rPr lang="en-US" dirty="0"/>
              <a:t>a group of up to </a:t>
            </a:r>
            <a:r>
              <a:rPr lang="en-US" dirty="0" smtClean="0"/>
              <a:t>8 </a:t>
            </a:r>
            <a:r>
              <a:rPr lang="en-US" dirty="0" smtClean="0"/>
              <a:t>performers.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401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Exploring &amp; Performing Texts (20%)</a:t>
            </a:r>
          </a:p>
          <a:p>
            <a:r>
              <a:rPr lang="en-US" dirty="0" smtClean="0"/>
              <a:t>You will complete an </a:t>
            </a:r>
            <a:r>
              <a:rPr lang="en-US" dirty="0"/>
              <a:t>accompanying concept </a:t>
            </a:r>
            <a:r>
              <a:rPr lang="en-US" dirty="0" smtClean="0"/>
              <a:t>pro forma document </a:t>
            </a:r>
            <a:r>
              <a:rPr lang="en-US" dirty="0"/>
              <a:t>which outlines </a:t>
            </a:r>
            <a:r>
              <a:rPr lang="en-US" dirty="0" smtClean="0"/>
              <a:t>your intentions </a:t>
            </a:r>
            <a:r>
              <a:rPr lang="en-US" dirty="0"/>
              <a:t>for the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0 </a:t>
            </a:r>
            <a:r>
              <a:rPr lang="en-US" dirty="0"/>
              <a:t>marks: Interpretation of the text and creating an intention for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0 </a:t>
            </a:r>
            <a:r>
              <a:rPr lang="en-US" dirty="0"/>
              <a:t>marks: For the </a:t>
            </a:r>
            <a:r>
              <a:rPr lang="en-US" dirty="0" smtClean="0"/>
              <a:t>presentation </a:t>
            </a:r>
            <a:r>
              <a:rPr lang="en-US" dirty="0"/>
              <a:t>of </a:t>
            </a:r>
            <a:r>
              <a:rPr lang="en-US" dirty="0" smtClean="0"/>
              <a:t>theatrical skills </a:t>
            </a:r>
            <a:r>
              <a:rPr lang="en-US" dirty="0"/>
              <a:t>in the final </a:t>
            </a:r>
            <a:r>
              <a:rPr lang="en-US" dirty="0" smtClean="0"/>
              <a:t>performances.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879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Analysing performance (20%)</a:t>
            </a:r>
          </a:p>
          <a:p>
            <a:r>
              <a:rPr lang="en-US" dirty="0" smtClean="0"/>
              <a:t>This is a written exam that will be completed at the end of year </a:t>
            </a:r>
            <a:r>
              <a:rPr lang="en-US" dirty="0" smtClean="0"/>
              <a:t>13.</a:t>
            </a:r>
            <a:endParaRPr lang="en-US" dirty="0" smtClean="0"/>
          </a:p>
          <a:p>
            <a:r>
              <a:rPr lang="en-US" dirty="0" smtClean="0"/>
              <a:t>The exam is 2 ¼ hours </a:t>
            </a:r>
            <a:r>
              <a:rPr lang="en-US" dirty="0" smtClean="0"/>
              <a:t>long.</a:t>
            </a:r>
            <a:endParaRPr lang="en-US" dirty="0" smtClean="0"/>
          </a:p>
          <a:p>
            <a:r>
              <a:rPr lang="en-US" dirty="0" smtClean="0"/>
              <a:t>There are two sections (A and B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58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Analysing performance (20%)</a:t>
            </a:r>
          </a:p>
          <a:p>
            <a:pPr marL="0" indent="0">
              <a:buNone/>
            </a:pPr>
            <a:r>
              <a:rPr lang="en-US" b="1" dirty="0" smtClean="0"/>
              <a:t>Section A</a:t>
            </a:r>
          </a:p>
          <a:p>
            <a:r>
              <a:rPr lang="en-US" dirty="0" smtClean="0"/>
              <a:t>You will </a:t>
            </a:r>
            <a:r>
              <a:rPr lang="en-US" dirty="0"/>
              <a:t>be asked about </a:t>
            </a:r>
            <a:r>
              <a:rPr lang="en-US" dirty="0" smtClean="0"/>
              <a:t>exploring a theme and how this can be bought out in a performance of two set texts from </a:t>
            </a:r>
            <a:r>
              <a:rPr lang="en-US" dirty="0"/>
              <a:t>a list set by the exam </a:t>
            </a:r>
            <a:r>
              <a:rPr lang="en-US" dirty="0" smtClean="0"/>
              <a:t>board.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questions will focus on the process of creating and developing a performance, working as a director, performer </a:t>
            </a:r>
            <a:r>
              <a:rPr lang="en-US" dirty="0" smtClean="0"/>
              <a:t>and or </a:t>
            </a:r>
            <a:r>
              <a:rPr lang="en-US" dirty="0"/>
              <a:t>designer, as well as the </a:t>
            </a:r>
            <a:r>
              <a:rPr lang="en-US" dirty="0" smtClean="0"/>
              <a:t>performance characteristics of the </a:t>
            </a:r>
            <a:r>
              <a:rPr lang="en-US" dirty="0" smtClean="0"/>
              <a:t>text.</a:t>
            </a:r>
            <a:endParaRPr lang="en-US" dirty="0" smtClean="0"/>
          </a:p>
          <a:p>
            <a:r>
              <a:rPr lang="en-US" dirty="0" smtClean="0"/>
              <a:t>This section is worth </a:t>
            </a:r>
            <a:r>
              <a:rPr lang="en-US" dirty="0"/>
              <a:t>3</a:t>
            </a:r>
            <a:r>
              <a:rPr lang="en-US" dirty="0" smtClean="0"/>
              <a:t>0 </a:t>
            </a:r>
            <a:r>
              <a:rPr lang="en-US" dirty="0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4920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629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1_Custom Design</vt:lpstr>
      <vt:lpstr>Introduction to  A Level Drama and Theatre</vt:lpstr>
      <vt:lpstr>What is Drama and Theatre?</vt:lpstr>
      <vt:lpstr>How is the course structured?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Any questions?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A Level Drama and Theatre - Introduction to A Level Drama</dc:title>
  <dc:creator>OCR</dc:creator>
  <cp:keywords>OCR, A Level, Drama and Theatre, Drama</cp:keywords>
  <cp:lastModifiedBy>Nicola Williams</cp:lastModifiedBy>
  <cp:revision>29</cp:revision>
  <dcterms:created xsi:type="dcterms:W3CDTF">2015-10-07T12:54:48Z</dcterms:created>
  <dcterms:modified xsi:type="dcterms:W3CDTF">2016-09-30T12:04:37Z</dcterms:modified>
</cp:coreProperties>
</file>