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60" r:id="rId3"/>
    <p:sldId id="261" r:id="rId4"/>
    <p:sldId id="273" r:id="rId5"/>
    <p:sldId id="274" r:id="rId6"/>
    <p:sldId id="275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68" r:id="rId16"/>
    <p:sldId id="27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5D9B"/>
    <a:srgbClr val="A87DAB"/>
    <a:srgbClr val="C1A0BF"/>
    <a:srgbClr val="845164"/>
    <a:srgbClr val="BB8092"/>
    <a:srgbClr val="9E6375"/>
    <a:srgbClr val="D31920"/>
    <a:srgbClr val="231D23"/>
    <a:srgbClr val="7EC246"/>
    <a:srgbClr val="5C9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35D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  <a:ln>
            <a:solidFill>
              <a:srgbClr val="935D9B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  <a:ln>
            <a:solidFill>
              <a:srgbClr val="935D9B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2016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S and A Level Drama and Theatr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0708"/>
            <a:ext cx="9144000" cy="82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35D9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A Level Drama and Theatre&#10;H459&#10;For first teaching in 2016&#10;www.ocr.org.uk/dra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079"/>
            <a:ext cx="9143999" cy="685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717032"/>
            <a:ext cx="3312368" cy="1143000"/>
          </a:xfrm>
        </p:spPr>
        <p:txBody>
          <a:bodyPr>
            <a:noAutofit/>
          </a:bodyPr>
          <a:lstStyle/>
          <a:p>
            <a:pPr algn="l"/>
            <a:r>
              <a:rPr lang="en-GB" sz="2600" b="1" dirty="0">
                <a:solidFill>
                  <a:schemeClr val="bg1"/>
                </a:solidFill>
              </a:rPr>
              <a:t>Introduction to </a:t>
            </a:r>
            <a:br>
              <a:rPr lang="en-GB" sz="2600" b="1" dirty="0">
                <a:solidFill>
                  <a:schemeClr val="bg1"/>
                </a:solidFill>
              </a:rPr>
            </a:br>
            <a:r>
              <a:rPr lang="en-GB" sz="2600" b="1" dirty="0">
                <a:solidFill>
                  <a:schemeClr val="bg1"/>
                </a:solidFill>
              </a:rPr>
              <a:t>AS and A Level Drama and </a:t>
            </a:r>
            <a:r>
              <a:rPr lang="en-GB" sz="2600" b="1" dirty="0" smtClean="0">
                <a:solidFill>
                  <a:schemeClr val="bg1"/>
                </a:solidFill>
              </a:rPr>
              <a:t>Theatre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17870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Exploring &amp; Performing Texts </a:t>
            </a:r>
            <a:r>
              <a:rPr lang="en-GB" b="1" i="1" dirty="0" smtClean="0"/>
              <a:t>(20% A Level)</a:t>
            </a:r>
          </a:p>
          <a:p>
            <a:r>
              <a:rPr lang="en-US" dirty="0" smtClean="0"/>
              <a:t>You will perform an extract </a:t>
            </a:r>
            <a:r>
              <a:rPr lang="en-US" dirty="0"/>
              <a:t>from </a:t>
            </a:r>
            <a:r>
              <a:rPr lang="en-US" dirty="0" smtClean="0"/>
              <a:t>a play to a visiting examiner during Year </a:t>
            </a:r>
            <a:r>
              <a:rPr lang="en-US" dirty="0" smtClean="0"/>
              <a:t>13.</a:t>
            </a:r>
            <a:endParaRPr lang="en-US" dirty="0" smtClean="0"/>
          </a:p>
          <a:p>
            <a:r>
              <a:rPr lang="en-US" dirty="0" smtClean="0"/>
              <a:t>Performance </a:t>
            </a:r>
            <a:r>
              <a:rPr lang="en-US" dirty="0"/>
              <a:t>lengths will vary according to the size of the group. The time range is between </a:t>
            </a:r>
            <a:r>
              <a:rPr lang="en-US" dirty="0" smtClean="0"/>
              <a:t>15 </a:t>
            </a:r>
            <a:r>
              <a:rPr lang="en-US" dirty="0"/>
              <a:t>and </a:t>
            </a:r>
            <a:r>
              <a:rPr lang="en-US" dirty="0" smtClean="0"/>
              <a:t>45 </a:t>
            </a:r>
            <a:r>
              <a:rPr lang="en-US" dirty="0" smtClean="0"/>
              <a:t>minutes.</a:t>
            </a:r>
            <a:endParaRPr lang="en-US" dirty="0" smtClean="0"/>
          </a:p>
          <a:p>
            <a:r>
              <a:rPr lang="en-US" dirty="0" smtClean="0"/>
              <a:t>You can </a:t>
            </a:r>
            <a:r>
              <a:rPr lang="en-US" dirty="0"/>
              <a:t>work </a:t>
            </a:r>
            <a:r>
              <a:rPr lang="en-US" dirty="0" smtClean="0"/>
              <a:t>in </a:t>
            </a:r>
            <a:r>
              <a:rPr lang="en-US" dirty="0"/>
              <a:t>a group of up to </a:t>
            </a:r>
            <a:r>
              <a:rPr lang="en-US" dirty="0" smtClean="0"/>
              <a:t>8 </a:t>
            </a:r>
            <a:r>
              <a:rPr lang="en-US" dirty="0" smtClean="0"/>
              <a:t>performers.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401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/>
              <a:t>Exploring &amp; Performing Texts </a:t>
            </a:r>
            <a:r>
              <a:rPr lang="en-GB" b="1" i="1" dirty="0" smtClean="0"/>
              <a:t>(20% A Level)</a:t>
            </a:r>
          </a:p>
          <a:p>
            <a:r>
              <a:rPr lang="en-US" dirty="0" smtClean="0"/>
              <a:t>You will complete an </a:t>
            </a:r>
            <a:r>
              <a:rPr lang="en-US" dirty="0"/>
              <a:t>accompanying concept </a:t>
            </a:r>
            <a:r>
              <a:rPr lang="en-US" dirty="0" smtClean="0"/>
              <a:t>pro forma document </a:t>
            </a:r>
            <a:r>
              <a:rPr lang="en-US" dirty="0"/>
              <a:t>which outlines </a:t>
            </a:r>
            <a:r>
              <a:rPr lang="en-US" dirty="0" smtClean="0"/>
              <a:t>your intentions </a:t>
            </a:r>
            <a:r>
              <a:rPr lang="en-US" dirty="0"/>
              <a:t>for the </a:t>
            </a:r>
            <a:r>
              <a:rPr lang="en-US" dirty="0" smtClean="0"/>
              <a:t>performance.</a:t>
            </a: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0 </a:t>
            </a:r>
            <a:r>
              <a:rPr lang="en-US" dirty="0"/>
              <a:t>marks: Interpretation of the text and creating an intention for </a:t>
            </a:r>
            <a:r>
              <a:rPr lang="en-US" dirty="0" smtClean="0"/>
              <a:t>performance.</a:t>
            </a:r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0 </a:t>
            </a:r>
            <a:r>
              <a:rPr lang="en-US" dirty="0"/>
              <a:t>marks: For the </a:t>
            </a:r>
            <a:r>
              <a:rPr lang="en-US" dirty="0" smtClean="0"/>
              <a:t>presentation </a:t>
            </a:r>
            <a:r>
              <a:rPr lang="en-US" dirty="0"/>
              <a:t>of </a:t>
            </a:r>
            <a:r>
              <a:rPr lang="en-US" dirty="0" smtClean="0"/>
              <a:t>theatrical skills </a:t>
            </a:r>
            <a:r>
              <a:rPr lang="en-US" dirty="0"/>
              <a:t>in the final </a:t>
            </a:r>
            <a:r>
              <a:rPr lang="en-US" dirty="0" smtClean="0"/>
              <a:t>performances.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3879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Exploring performance (40% AS) / </a:t>
            </a:r>
          </a:p>
          <a:p>
            <a:pPr marL="0" indent="0">
              <a:buNone/>
            </a:pPr>
            <a:r>
              <a:rPr lang="en-GB" b="1" dirty="0" smtClean="0"/>
              <a:t>Analysing performance </a:t>
            </a:r>
            <a:r>
              <a:rPr lang="en-GB" b="1" i="1" dirty="0" smtClean="0"/>
              <a:t>(20% A Level)</a:t>
            </a:r>
          </a:p>
          <a:p>
            <a:r>
              <a:rPr lang="en-US" dirty="0" smtClean="0"/>
              <a:t>This is a written exam that will be completed at the end of year 12 for your AS </a:t>
            </a:r>
            <a:r>
              <a:rPr lang="en-US" b="1" dirty="0" smtClean="0"/>
              <a:t>and </a:t>
            </a:r>
            <a:r>
              <a:rPr lang="en-US" dirty="0" smtClean="0"/>
              <a:t>the end of year 13 for your A </a:t>
            </a:r>
            <a:r>
              <a:rPr lang="en-US" dirty="0" smtClean="0"/>
              <a:t>Level.</a:t>
            </a:r>
            <a:endParaRPr lang="en-US" dirty="0" smtClean="0"/>
          </a:p>
          <a:p>
            <a:r>
              <a:rPr lang="en-US" dirty="0" smtClean="0"/>
              <a:t>The exam is 2 ¼ hours </a:t>
            </a:r>
            <a:r>
              <a:rPr lang="en-US" dirty="0" smtClean="0"/>
              <a:t>long.</a:t>
            </a:r>
            <a:endParaRPr lang="en-US" dirty="0" smtClean="0"/>
          </a:p>
          <a:p>
            <a:r>
              <a:rPr lang="en-US" dirty="0" smtClean="0"/>
              <a:t>There are two sections (A and B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589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Exploring performance (40% AS) / </a:t>
            </a:r>
          </a:p>
          <a:p>
            <a:pPr marL="0" indent="0">
              <a:buNone/>
            </a:pPr>
            <a:r>
              <a:rPr lang="en-GB" b="1" dirty="0"/>
              <a:t>Analysing performance </a:t>
            </a:r>
            <a:r>
              <a:rPr lang="en-GB" b="1" i="1" dirty="0"/>
              <a:t>(20% A Level)</a:t>
            </a:r>
          </a:p>
          <a:p>
            <a:pPr marL="0" indent="0">
              <a:buNone/>
            </a:pPr>
            <a:r>
              <a:rPr lang="en-US" b="1" dirty="0" smtClean="0"/>
              <a:t>Section A</a:t>
            </a:r>
          </a:p>
          <a:p>
            <a:r>
              <a:rPr lang="en-US" dirty="0" smtClean="0"/>
              <a:t>You will </a:t>
            </a:r>
            <a:r>
              <a:rPr lang="en-US" dirty="0"/>
              <a:t>be asked about </a:t>
            </a:r>
            <a:r>
              <a:rPr lang="en-US" dirty="0" smtClean="0"/>
              <a:t>exploring a theme and how this can be bought out in a performance of two set texts from </a:t>
            </a:r>
            <a:r>
              <a:rPr lang="en-US" dirty="0"/>
              <a:t>a list set by the exam </a:t>
            </a:r>
            <a:r>
              <a:rPr lang="en-US" dirty="0" smtClean="0"/>
              <a:t>board.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questions will focus on the process of creating and developing a performance, working as a director, performer </a:t>
            </a:r>
            <a:r>
              <a:rPr lang="en-US" dirty="0" smtClean="0"/>
              <a:t>and or </a:t>
            </a:r>
            <a:r>
              <a:rPr lang="en-US" dirty="0"/>
              <a:t>designer, as well as the </a:t>
            </a:r>
            <a:r>
              <a:rPr lang="en-US" dirty="0" smtClean="0"/>
              <a:t>performance characteristics of the </a:t>
            </a:r>
            <a:r>
              <a:rPr lang="en-US" dirty="0" smtClean="0"/>
              <a:t>text.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492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Exploring performance (40% AS) / </a:t>
            </a:r>
          </a:p>
          <a:p>
            <a:pPr marL="0" indent="0">
              <a:buNone/>
            </a:pPr>
            <a:r>
              <a:rPr lang="en-GB" b="1" dirty="0"/>
              <a:t>Analysing performance </a:t>
            </a:r>
            <a:r>
              <a:rPr lang="en-GB" b="1" i="1" dirty="0"/>
              <a:t>(20% A Level)</a:t>
            </a:r>
          </a:p>
          <a:p>
            <a:pPr marL="0" indent="0">
              <a:buNone/>
            </a:pPr>
            <a:r>
              <a:rPr lang="en-US" b="1" dirty="0" smtClean="0"/>
              <a:t>Section A</a:t>
            </a:r>
          </a:p>
          <a:p>
            <a:r>
              <a:rPr lang="en-US" dirty="0" smtClean="0"/>
              <a:t>This section is worth 40 marks at AS </a:t>
            </a:r>
            <a:r>
              <a:rPr lang="en-US" dirty="0" smtClean="0"/>
              <a:t>Level.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section is worth 30 </a:t>
            </a:r>
            <a:r>
              <a:rPr lang="en-US" dirty="0" smtClean="0"/>
              <a:t>marks at A </a:t>
            </a:r>
            <a:r>
              <a:rPr lang="en-US" dirty="0" smtClean="0"/>
              <a:t>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3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Exploring performance (40% AS) / </a:t>
            </a:r>
          </a:p>
          <a:p>
            <a:pPr marL="0" indent="0">
              <a:buNone/>
            </a:pPr>
            <a:r>
              <a:rPr lang="en-GB" b="1" dirty="0"/>
              <a:t>Analysing performance </a:t>
            </a:r>
            <a:r>
              <a:rPr lang="en-GB" b="1" i="1" dirty="0"/>
              <a:t>(20% A Level)</a:t>
            </a:r>
          </a:p>
          <a:p>
            <a:pPr marL="0" indent="0">
              <a:buNone/>
            </a:pPr>
            <a:r>
              <a:rPr lang="en-US" b="1" dirty="0" smtClean="0"/>
              <a:t>Section B</a:t>
            </a:r>
          </a:p>
          <a:p>
            <a:r>
              <a:rPr lang="en-US" dirty="0" smtClean="0"/>
              <a:t>You will </a:t>
            </a:r>
            <a:r>
              <a:rPr lang="en-US" dirty="0"/>
              <a:t>be asked </a:t>
            </a:r>
            <a:r>
              <a:rPr lang="en-US" dirty="0" smtClean="0"/>
              <a:t>to analyse and/or evaluate a theatrical performance you have </a:t>
            </a:r>
            <a:r>
              <a:rPr lang="en-US" dirty="0" smtClean="0"/>
              <a:t>seen.</a:t>
            </a:r>
            <a:endParaRPr lang="en-US" dirty="0" smtClean="0"/>
          </a:p>
          <a:p>
            <a:r>
              <a:rPr lang="en-US" dirty="0" smtClean="0"/>
              <a:t>The question </a:t>
            </a:r>
            <a:r>
              <a:rPr lang="en-US" dirty="0"/>
              <a:t>will focus on </a:t>
            </a:r>
            <a:r>
              <a:rPr lang="en-US" dirty="0" smtClean="0"/>
              <a:t>a specific aspect of the </a:t>
            </a:r>
            <a:r>
              <a:rPr lang="en-US" dirty="0" smtClean="0"/>
              <a:t>performance.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983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Exploring performance (40% AS) / </a:t>
            </a:r>
          </a:p>
          <a:p>
            <a:pPr marL="0" indent="0">
              <a:buNone/>
            </a:pPr>
            <a:r>
              <a:rPr lang="en-GB" b="1" dirty="0"/>
              <a:t>Analysing performance </a:t>
            </a:r>
            <a:r>
              <a:rPr lang="en-GB" b="1" i="1" dirty="0"/>
              <a:t>(20% A Level)</a:t>
            </a:r>
          </a:p>
          <a:p>
            <a:pPr marL="0" indent="0">
              <a:buNone/>
            </a:pPr>
            <a:r>
              <a:rPr lang="en-US" b="1" dirty="0" smtClean="0"/>
              <a:t>Section </a:t>
            </a:r>
            <a:r>
              <a:rPr lang="en-US" b="1" dirty="0"/>
              <a:t>B</a:t>
            </a:r>
            <a:endParaRPr lang="en-US" b="1" dirty="0" smtClean="0"/>
          </a:p>
          <a:p>
            <a:r>
              <a:rPr lang="en-US" dirty="0" smtClean="0"/>
              <a:t>This section is worth 40 marks at AS </a:t>
            </a:r>
            <a:r>
              <a:rPr lang="en-US" dirty="0" smtClean="0"/>
              <a:t>Level.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section is worth 30 </a:t>
            </a:r>
            <a:r>
              <a:rPr lang="en-US" dirty="0" smtClean="0"/>
              <a:t>marks at A </a:t>
            </a:r>
            <a:r>
              <a:rPr lang="en-US" dirty="0" smtClean="0"/>
              <a:t>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01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Deconstructing texts for performance </a:t>
            </a:r>
          </a:p>
          <a:p>
            <a:pPr marL="0" indent="0">
              <a:buNone/>
            </a:pPr>
            <a:r>
              <a:rPr lang="en-GB" b="1" i="1" dirty="0" smtClean="0"/>
              <a:t>(20% A Level)</a:t>
            </a:r>
          </a:p>
          <a:p>
            <a:r>
              <a:rPr lang="en-US" dirty="0" smtClean="0"/>
              <a:t>This is a written exam that will be completed at the end of year </a:t>
            </a:r>
            <a:r>
              <a:rPr lang="en-US" dirty="0" smtClean="0"/>
              <a:t>13.</a:t>
            </a:r>
            <a:endParaRPr lang="en-US" dirty="0" smtClean="0"/>
          </a:p>
          <a:p>
            <a:r>
              <a:rPr lang="en-US" dirty="0" smtClean="0"/>
              <a:t>The exam is 1 ¾ hours </a:t>
            </a:r>
            <a:r>
              <a:rPr lang="en-US" dirty="0" smtClean="0"/>
              <a:t>long.</a:t>
            </a:r>
            <a:endParaRPr lang="en-US" dirty="0" smtClean="0"/>
          </a:p>
          <a:p>
            <a:r>
              <a:rPr lang="en-US" dirty="0" smtClean="0"/>
              <a:t>There are two questions in the </a:t>
            </a:r>
            <a:r>
              <a:rPr lang="en-US" dirty="0" smtClean="0"/>
              <a:t>paper.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665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Deconstructing </a:t>
            </a:r>
            <a:r>
              <a:rPr lang="en-GB" b="1" dirty="0"/>
              <a:t>texts for performance </a:t>
            </a:r>
          </a:p>
          <a:p>
            <a:pPr marL="0" indent="0">
              <a:buNone/>
            </a:pPr>
            <a:r>
              <a:rPr lang="en-GB" b="1" i="1" dirty="0"/>
              <a:t>(20% A Level)</a:t>
            </a:r>
          </a:p>
          <a:p>
            <a:r>
              <a:rPr lang="en-US" dirty="0" smtClean="0"/>
              <a:t>In question 1, you will be given an extract from a set text you have studied from a list set by the exam board. </a:t>
            </a:r>
          </a:p>
          <a:p>
            <a:r>
              <a:rPr lang="en-US" dirty="0" smtClean="0"/>
              <a:t>The question will ask you to annotate how you would direct a specific aspect of that </a:t>
            </a:r>
            <a:r>
              <a:rPr lang="en-US" dirty="0" smtClean="0"/>
              <a:t>theme.</a:t>
            </a:r>
            <a:endParaRPr lang="en-US" dirty="0" smtClean="0"/>
          </a:p>
          <a:p>
            <a:r>
              <a:rPr lang="en-US" dirty="0" smtClean="0"/>
              <a:t>This question is worth 30 </a:t>
            </a:r>
            <a:r>
              <a:rPr lang="en-US" dirty="0" smtClean="0"/>
              <a:t>marks.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331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Deconstructing texts for performance </a:t>
            </a:r>
          </a:p>
          <a:p>
            <a:pPr marL="0" indent="0">
              <a:buNone/>
            </a:pPr>
            <a:r>
              <a:rPr lang="en-GB" b="1" i="1" dirty="0"/>
              <a:t>(20% A Level)</a:t>
            </a:r>
          </a:p>
          <a:p>
            <a:r>
              <a:rPr lang="en-US" dirty="0" smtClean="0"/>
              <a:t>The second question </a:t>
            </a:r>
            <a:r>
              <a:rPr lang="en-US" dirty="0"/>
              <a:t>will focus on the process of creating and developing a </a:t>
            </a:r>
            <a:r>
              <a:rPr lang="en-US" dirty="0" smtClean="0"/>
              <a:t>performance </a:t>
            </a:r>
            <a:r>
              <a:rPr lang="en-US" dirty="0"/>
              <a:t>as well as the performance characteristics of the </a:t>
            </a:r>
            <a:r>
              <a:rPr lang="en-US" dirty="0" smtClean="0"/>
              <a:t>text.</a:t>
            </a:r>
            <a:endParaRPr lang="en-US" dirty="0" smtClean="0"/>
          </a:p>
          <a:p>
            <a:r>
              <a:rPr lang="en-US" dirty="0" smtClean="0"/>
              <a:t>This question is worth </a:t>
            </a:r>
            <a:r>
              <a:rPr lang="en-US" smtClean="0"/>
              <a:t>30 </a:t>
            </a:r>
            <a:r>
              <a:rPr lang="en-US" smtClean="0"/>
              <a:t>marks.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930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Drama and Theatre?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AS and A </a:t>
            </a:r>
            <a:r>
              <a:rPr lang="en-US" dirty="0"/>
              <a:t>Level </a:t>
            </a:r>
            <a:r>
              <a:rPr lang="en-US" dirty="0" smtClean="0"/>
              <a:t>Drama </a:t>
            </a:r>
            <a:r>
              <a:rPr lang="en-US" dirty="0"/>
              <a:t>and Theatre </a:t>
            </a:r>
            <a:r>
              <a:rPr lang="en-US" dirty="0" smtClean="0"/>
              <a:t>are courses </a:t>
            </a:r>
            <a:r>
              <a:rPr lang="en-US" dirty="0"/>
              <a:t>designed to be </a:t>
            </a:r>
            <a:r>
              <a:rPr lang="en-US" dirty="0" smtClean="0"/>
              <a:t>practical</a:t>
            </a:r>
            <a:r>
              <a:rPr lang="en-US" dirty="0"/>
              <a:t>, engaging and </a:t>
            </a:r>
            <a:r>
              <a:rPr lang="en-US" dirty="0" smtClean="0"/>
              <a:t>creative courses. </a:t>
            </a:r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/>
              <a:t>will provide </a:t>
            </a:r>
            <a:r>
              <a:rPr lang="en-US" dirty="0" smtClean="0"/>
              <a:t>you with </a:t>
            </a:r>
            <a:r>
              <a:rPr lang="en-US" dirty="0"/>
              <a:t>opportunities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interrogate </a:t>
            </a:r>
            <a:r>
              <a:rPr lang="en-US" dirty="0"/>
              <a:t>drama and the work of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explore </a:t>
            </a:r>
            <a:r>
              <a:rPr lang="en-US" dirty="0"/>
              <a:t>a range of drama as a practical art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work </a:t>
            </a:r>
            <a:r>
              <a:rPr lang="en-US" dirty="0"/>
              <a:t>independently to create </a:t>
            </a:r>
            <a:r>
              <a:rPr lang="en-US" dirty="0" smtClean="0"/>
              <a:t>your own performances </a:t>
            </a:r>
            <a:r>
              <a:rPr lang="en-US" dirty="0"/>
              <a:t>making informed artistic choices.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122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85385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course structured?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dirty="0"/>
              <a:t>6</a:t>
            </a:r>
            <a:r>
              <a:rPr lang="en-US" dirty="0" smtClean="0"/>
              <a:t> different components in the AS and A Level qualifications.</a:t>
            </a:r>
          </a:p>
          <a:p>
            <a:pPr marL="0" indent="0">
              <a:buNone/>
            </a:pPr>
            <a:r>
              <a:rPr lang="en-US" b="1" i="1" dirty="0" smtClean="0"/>
              <a:t>A Level </a:t>
            </a:r>
          </a:p>
          <a:p>
            <a:r>
              <a:rPr lang="en-US" dirty="0" smtClean="0"/>
              <a:t>There are two non-exam assessments (60% of the overall qualification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There are two examined assessments </a:t>
            </a:r>
            <a:r>
              <a:rPr lang="en-US" dirty="0"/>
              <a:t>(40% of the overall qualification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96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is the course structured?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AS Level </a:t>
            </a:r>
          </a:p>
          <a:p>
            <a:r>
              <a:rPr lang="en-US" dirty="0"/>
              <a:t>There is one non-exam assessment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60% of the overall qualification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There is one examined </a:t>
            </a:r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40% of the overall qualification</a:t>
            </a:r>
            <a:r>
              <a:rPr lang="en-US" dirty="0" smtClean="0"/>
              <a:t>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Theory and practical work will be integrated throughout the course and all texts studied should be explored practically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9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I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Process to performance (60% AS)</a:t>
            </a:r>
          </a:p>
          <a:p>
            <a:r>
              <a:rPr lang="en-US" dirty="0" smtClean="0"/>
              <a:t>You will </a:t>
            </a:r>
            <a:r>
              <a:rPr lang="en-US" dirty="0"/>
              <a:t>create </a:t>
            </a:r>
            <a:r>
              <a:rPr lang="en-US" dirty="0" smtClean="0"/>
              <a:t>your </a:t>
            </a:r>
            <a:r>
              <a:rPr lang="en-US" dirty="0"/>
              <a:t>own </a:t>
            </a:r>
            <a:r>
              <a:rPr lang="en-US" dirty="0" smtClean="0"/>
              <a:t>performance from a text influenced </a:t>
            </a:r>
            <a:r>
              <a:rPr lang="en-US" dirty="0"/>
              <a:t>by the work of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must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study of </a:t>
            </a:r>
            <a:r>
              <a:rPr lang="en-US" dirty="0" smtClean="0"/>
              <a:t>one or more practitioners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study/exploration of </a:t>
            </a:r>
            <a:r>
              <a:rPr lang="en-US" dirty="0" smtClean="0"/>
              <a:t>one or more </a:t>
            </a:r>
            <a:r>
              <a:rPr lang="en-US" dirty="0" smtClean="0"/>
              <a:t>plays.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1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will I study?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Process to performance (</a:t>
            </a:r>
            <a:r>
              <a:rPr lang="en-GB" b="1" dirty="0" smtClean="0"/>
              <a:t>60% AS)</a:t>
            </a:r>
            <a:endParaRPr lang="en-GB" b="1" dirty="0"/>
          </a:p>
          <a:p>
            <a:r>
              <a:rPr lang="en-US" dirty="0" smtClean="0"/>
              <a:t>You will perform an extract or extracts </a:t>
            </a:r>
            <a:r>
              <a:rPr lang="en-US" dirty="0"/>
              <a:t>from </a:t>
            </a:r>
            <a:r>
              <a:rPr lang="en-US" dirty="0" smtClean="0"/>
              <a:t>a play.</a:t>
            </a:r>
          </a:p>
          <a:p>
            <a:r>
              <a:rPr lang="en-US" dirty="0" smtClean="0"/>
              <a:t>Performance </a:t>
            </a:r>
            <a:r>
              <a:rPr lang="en-US" dirty="0"/>
              <a:t>lengths will vary according to the size of the group. The time range is between </a:t>
            </a:r>
            <a:r>
              <a:rPr lang="en-US" dirty="0" smtClean="0"/>
              <a:t>8 </a:t>
            </a:r>
            <a:r>
              <a:rPr lang="en-US" dirty="0"/>
              <a:t>and </a:t>
            </a:r>
            <a:r>
              <a:rPr lang="en-US" dirty="0" smtClean="0"/>
              <a:t>20 minutes in </a:t>
            </a:r>
            <a:r>
              <a:rPr lang="en-US" dirty="0" smtClean="0"/>
              <a:t>total.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work in a group of up to 8 </a:t>
            </a:r>
            <a:r>
              <a:rPr lang="en-US" dirty="0" smtClean="0"/>
              <a:t>performers.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3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I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Process to performance (60</a:t>
            </a:r>
            <a:r>
              <a:rPr lang="en-GB" b="1" dirty="0" smtClean="0"/>
              <a:t>% AS)</a:t>
            </a:r>
            <a:endParaRPr lang="en-GB" b="1" dirty="0"/>
          </a:p>
          <a:p>
            <a:r>
              <a:rPr lang="en-US" dirty="0" smtClean="0"/>
              <a:t>In </a:t>
            </a:r>
            <a:r>
              <a:rPr lang="en-US" dirty="0"/>
              <a:t>addition to the performance, </a:t>
            </a:r>
            <a:r>
              <a:rPr lang="en-US" dirty="0" smtClean="0"/>
              <a:t>you </a:t>
            </a:r>
            <a:r>
              <a:rPr lang="en-US" dirty="0"/>
              <a:t>will </a:t>
            </a:r>
            <a:r>
              <a:rPr lang="en-US" dirty="0" smtClean="0"/>
              <a:t>complete </a:t>
            </a:r>
            <a:r>
              <a:rPr lang="en-US" dirty="0"/>
              <a:t>an accompanying research report and portfolio with evidence of the </a:t>
            </a:r>
            <a:r>
              <a:rPr lang="en-US" dirty="0" smtClean="0"/>
              <a:t>process you went through creating your performance.</a:t>
            </a:r>
          </a:p>
          <a:p>
            <a:r>
              <a:rPr lang="en-GB" dirty="0"/>
              <a:t>6</a:t>
            </a:r>
            <a:r>
              <a:rPr lang="en-GB" dirty="0" smtClean="0"/>
              <a:t>0 marks: Devised performance</a:t>
            </a:r>
          </a:p>
          <a:p>
            <a:r>
              <a:rPr lang="en-GB" dirty="0"/>
              <a:t>6</a:t>
            </a:r>
            <a:r>
              <a:rPr lang="en-GB" dirty="0" smtClean="0"/>
              <a:t>0 marks: Research report and portfolio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I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Practitioners in practice </a:t>
            </a:r>
            <a:r>
              <a:rPr lang="en-GB" b="1" i="1" dirty="0" smtClean="0"/>
              <a:t>(40% A Level)</a:t>
            </a:r>
          </a:p>
          <a:p>
            <a:r>
              <a:rPr lang="en-US" dirty="0" smtClean="0"/>
              <a:t>You will </a:t>
            </a:r>
            <a:r>
              <a:rPr lang="en-US" dirty="0"/>
              <a:t>create </a:t>
            </a:r>
            <a:r>
              <a:rPr lang="en-US" dirty="0" smtClean="0"/>
              <a:t>your </a:t>
            </a:r>
            <a:r>
              <a:rPr lang="en-US" dirty="0"/>
              <a:t>own devised performance based on and influenced by the work of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must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study of </a:t>
            </a:r>
            <a:r>
              <a:rPr lang="en-US" dirty="0" smtClean="0"/>
              <a:t>two practitioners (completed during AS course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study/exploration of an extract from a play (completed during AS course</a:t>
            </a:r>
            <a:r>
              <a:rPr lang="en-US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30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I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Practitioners in practice </a:t>
            </a:r>
            <a:r>
              <a:rPr lang="en-GB" b="1" i="1" dirty="0" smtClean="0"/>
              <a:t>(40% A Level)</a:t>
            </a:r>
          </a:p>
          <a:p>
            <a:r>
              <a:rPr lang="en-US" dirty="0"/>
              <a:t>In addition to the performance, </a:t>
            </a:r>
            <a:r>
              <a:rPr lang="en-US" dirty="0" smtClean="0"/>
              <a:t>you </a:t>
            </a:r>
            <a:r>
              <a:rPr lang="en-US" dirty="0"/>
              <a:t>will </a:t>
            </a:r>
            <a:r>
              <a:rPr lang="en-US" dirty="0" smtClean="0"/>
              <a:t>complete </a:t>
            </a:r>
            <a:r>
              <a:rPr lang="en-US" dirty="0"/>
              <a:t>an accompanying research report (completed during AS course) and </a:t>
            </a:r>
            <a:r>
              <a:rPr lang="en-US" dirty="0" smtClean="0"/>
              <a:t>a new portfolio </a:t>
            </a:r>
            <a:r>
              <a:rPr lang="en-US" dirty="0"/>
              <a:t>with evidence of the </a:t>
            </a:r>
            <a:r>
              <a:rPr lang="en-US" dirty="0" smtClean="0"/>
              <a:t>process you went through creating your devised performance.</a:t>
            </a:r>
          </a:p>
          <a:p>
            <a:r>
              <a:rPr lang="en-GB" dirty="0" smtClean="0"/>
              <a:t>40 marks: Devised </a:t>
            </a:r>
            <a:r>
              <a:rPr lang="en-GB" dirty="0" smtClean="0"/>
              <a:t>performance.</a:t>
            </a:r>
            <a:endParaRPr lang="en-GB" dirty="0" smtClean="0"/>
          </a:p>
          <a:p>
            <a:r>
              <a:rPr lang="en-GB" dirty="0" smtClean="0"/>
              <a:t>80 marks: Research report and </a:t>
            </a:r>
            <a:r>
              <a:rPr lang="en-GB" dirty="0" smtClean="0"/>
              <a:t>portfolio.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7623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986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1_Custom Design</vt:lpstr>
      <vt:lpstr>Introduction to  AS and A Level Drama and Theatre</vt:lpstr>
      <vt:lpstr>What is Drama and Theatre?</vt:lpstr>
      <vt:lpstr>How is the course structured?</vt:lpstr>
      <vt:lpstr>How is the course structured?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What will I study?</vt:lpstr>
      <vt:lpstr>Any questions?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AS and A Level Drama and Theatre - Introduction to AS and A Level Drama and Theatre</dc:title>
  <dc:creator>OCR</dc:creator>
  <cp:keywords>AS Level, AS and A Level, Drama and Theatre, Drama</cp:keywords>
  <cp:lastModifiedBy>Nicola Williams</cp:lastModifiedBy>
  <cp:revision>35</cp:revision>
  <dcterms:created xsi:type="dcterms:W3CDTF">2015-10-07T12:54:48Z</dcterms:created>
  <dcterms:modified xsi:type="dcterms:W3CDTF">2016-09-30T12:06:22Z</dcterms:modified>
</cp:coreProperties>
</file>