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A0BF"/>
    <a:srgbClr val="845164"/>
    <a:srgbClr val="BB8092"/>
    <a:srgbClr val="9E6375"/>
    <a:srgbClr val="D31920"/>
    <a:srgbClr val="231D23"/>
    <a:srgbClr val="7EC246"/>
    <a:srgbClr val="5C9330"/>
    <a:srgbClr val="3CB668"/>
    <a:srgbClr val="2A7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1A0B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  <a:ln>
            <a:solidFill>
              <a:srgbClr val="C1A0BF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  <a:ln>
            <a:solidFill>
              <a:srgbClr val="C1A0BF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2016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GCSE (9-1) Dram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670"/>
            <a:ext cx="9133200" cy="82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1A0B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r.org.uk/Images/242631-unit-j316-01-02-devising-drama-sample-assessment-material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CSE (9-1) dRAMA&#10;J316&#10;For first teaching in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23075"/>
            <a:ext cx="2746648" cy="1143000"/>
          </a:xfrm>
        </p:spPr>
        <p:txBody>
          <a:bodyPr>
            <a:normAutofit/>
          </a:bodyPr>
          <a:lstStyle/>
          <a:p>
            <a:pPr algn="l"/>
            <a:r>
              <a:rPr lang="en-GB" sz="2600" b="1" dirty="0" smtClean="0">
                <a:solidFill>
                  <a:schemeClr val="bg1"/>
                </a:solidFill>
              </a:rPr>
              <a:t>Introduction </a:t>
            </a:r>
            <a:r>
              <a:rPr lang="en-GB" sz="2600" b="1" smtClean="0">
                <a:solidFill>
                  <a:schemeClr val="bg1"/>
                </a:solidFill>
              </a:rPr>
              <a:t>to GCSE Drama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417870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Drama: Performance and response (40%)</a:t>
            </a:r>
          </a:p>
          <a:p>
            <a:pPr marL="0" indent="0">
              <a:buNone/>
            </a:pPr>
            <a:r>
              <a:rPr lang="en-US" sz="2800" b="1" dirty="0" smtClean="0"/>
              <a:t>Section B</a:t>
            </a:r>
          </a:p>
          <a:p>
            <a:r>
              <a:rPr lang="en-US" dirty="0" smtClean="0"/>
              <a:t>You will </a:t>
            </a:r>
            <a:r>
              <a:rPr lang="en-US" dirty="0"/>
              <a:t>be asked </a:t>
            </a:r>
            <a:r>
              <a:rPr lang="en-US" dirty="0" smtClean="0"/>
              <a:t>to analyse and/or evaluate a theatrical performance you have seen.</a:t>
            </a:r>
          </a:p>
          <a:p>
            <a:r>
              <a:rPr lang="en-US" dirty="0" smtClean="0"/>
              <a:t>The question </a:t>
            </a:r>
            <a:r>
              <a:rPr lang="en-US" dirty="0"/>
              <a:t>will focus on </a:t>
            </a:r>
            <a:r>
              <a:rPr lang="en-US" dirty="0" smtClean="0"/>
              <a:t>a specific aspect of the performance.</a:t>
            </a:r>
          </a:p>
          <a:p>
            <a:r>
              <a:rPr lang="en-US" dirty="0" smtClean="0"/>
              <a:t>This section is worth 30 marks.</a:t>
            </a:r>
          </a:p>
        </p:txBody>
      </p:sp>
    </p:spTree>
    <p:extLst>
      <p:ext uri="{BB962C8B-B14F-4D97-AF65-F5344CB8AC3E}">
        <p14:creationId xmlns:p14="http://schemas.microsoft.com/office/powerpoint/2010/main" val="2715008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dirty="0" smtClean="0"/>
              <a:t>Any questions?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219953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Drama?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our Drama lessons you will have the </a:t>
            </a:r>
            <a:r>
              <a:rPr lang="en-US" dirty="0"/>
              <a:t>opportunity to explore the subject </a:t>
            </a:r>
            <a:r>
              <a:rPr lang="en-US" dirty="0" smtClean="0"/>
              <a:t>in a practical way by: </a:t>
            </a:r>
          </a:p>
          <a:p>
            <a:r>
              <a:rPr lang="en-US" dirty="0" smtClean="0"/>
              <a:t>devising your own </a:t>
            </a:r>
            <a:r>
              <a:rPr lang="en-US" dirty="0"/>
              <a:t>original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bringing </a:t>
            </a:r>
            <a:r>
              <a:rPr lang="en-US" dirty="0"/>
              <a:t>to life the work of a </a:t>
            </a:r>
            <a:r>
              <a:rPr lang="en-US" dirty="0" smtClean="0"/>
              <a:t>playwright</a:t>
            </a:r>
          </a:p>
          <a:p>
            <a:r>
              <a:rPr lang="en-US" dirty="0" smtClean="0"/>
              <a:t>developing your own </a:t>
            </a:r>
            <a:r>
              <a:rPr lang="en-US" dirty="0"/>
              <a:t>thoughts on what makes drama and theatre </a:t>
            </a:r>
            <a:r>
              <a:rPr lang="en-US" dirty="0" smtClean="0"/>
              <a:t>successful</a:t>
            </a:r>
          </a:p>
          <a:p>
            <a:r>
              <a:rPr lang="en-US" dirty="0" smtClean="0"/>
              <a:t>working as </a:t>
            </a:r>
            <a:r>
              <a:rPr lang="en-US" dirty="0"/>
              <a:t>creative artists </a:t>
            </a:r>
            <a:r>
              <a:rPr lang="en-US" dirty="0" smtClean="0"/>
              <a:t>through </a:t>
            </a:r>
            <a:r>
              <a:rPr lang="en-US" dirty="0"/>
              <a:t>exploration and </a:t>
            </a:r>
            <a:r>
              <a:rPr lang="en-US" dirty="0" smtClean="0"/>
              <a:t>rehearsal.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00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is the course structured?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qualification is made up of three </a:t>
            </a:r>
            <a:r>
              <a:rPr lang="en-US" dirty="0" smtClean="0"/>
              <a:t>components: </a:t>
            </a:r>
          </a:p>
          <a:p>
            <a:r>
              <a:rPr lang="en-US" dirty="0" smtClean="0"/>
              <a:t>There </a:t>
            </a:r>
            <a:r>
              <a:rPr lang="en-US" dirty="0"/>
              <a:t>are two non-exam </a:t>
            </a:r>
            <a:r>
              <a:rPr lang="en-US" dirty="0" smtClean="0"/>
              <a:t>assessments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60% of the overall qualification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There is one examined assessment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40% of the overall qualification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Theory </a:t>
            </a:r>
            <a:r>
              <a:rPr lang="en-US" dirty="0"/>
              <a:t>and practical work will be integrated throughout the course and all texts studied should be explored </a:t>
            </a:r>
            <a:r>
              <a:rPr lang="en-US" dirty="0" smtClean="0"/>
              <a:t>practically.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56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Devising Drama (30%)</a:t>
            </a:r>
          </a:p>
          <a:p>
            <a:r>
              <a:rPr lang="en-US" dirty="0" smtClean="0"/>
              <a:t>You will </a:t>
            </a:r>
            <a:r>
              <a:rPr lang="en-US" dirty="0"/>
              <a:t>create a devised performance in </a:t>
            </a:r>
            <a:r>
              <a:rPr lang="en-US" dirty="0" smtClean="0"/>
              <a:t>groups.</a:t>
            </a:r>
          </a:p>
          <a:p>
            <a:r>
              <a:rPr lang="en-US" dirty="0" smtClean="0"/>
              <a:t>Performances </a:t>
            </a:r>
            <a:r>
              <a:rPr lang="en-US" dirty="0"/>
              <a:t>will be between 5 and 15 </a:t>
            </a:r>
            <a:r>
              <a:rPr lang="en-US" dirty="0" smtClean="0"/>
              <a:t>minutes in length.</a:t>
            </a:r>
          </a:p>
          <a:p>
            <a:r>
              <a:rPr lang="en-US" dirty="0" smtClean="0"/>
              <a:t>You </a:t>
            </a:r>
            <a:r>
              <a:rPr lang="en-US" dirty="0"/>
              <a:t>will be able to select a starting point from a range of stimuli provided by the exam </a:t>
            </a:r>
            <a:r>
              <a:rPr lang="en-US" dirty="0" smtClean="0"/>
              <a:t>board.</a:t>
            </a:r>
          </a:p>
          <a:p>
            <a:r>
              <a:rPr lang="en-US" dirty="0" smtClean="0">
                <a:hlinkClick r:id="rId2"/>
              </a:rPr>
              <a:t>Sample stimulus paper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76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Devising Drama (30%)</a:t>
            </a:r>
          </a:p>
          <a:p>
            <a:r>
              <a:rPr lang="en-US" dirty="0" smtClean="0"/>
              <a:t>Your performance </a:t>
            </a:r>
            <a:r>
              <a:rPr lang="en-US" dirty="0"/>
              <a:t>will be supported by a portfolio which </a:t>
            </a:r>
            <a:r>
              <a:rPr lang="en-US" dirty="0" smtClean="0"/>
              <a:t>describes and explains your contribution to the </a:t>
            </a:r>
            <a:r>
              <a:rPr lang="en-US" dirty="0"/>
              <a:t>devising </a:t>
            </a:r>
            <a:r>
              <a:rPr lang="en-US" dirty="0" smtClean="0"/>
              <a:t>process.</a:t>
            </a:r>
          </a:p>
          <a:p>
            <a:r>
              <a:rPr lang="en-US" dirty="0" smtClean="0"/>
              <a:t>This </a:t>
            </a:r>
            <a:r>
              <a:rPr lang="en-US" dirty="0"/>
              <a:t>can be a made up of </a:t>
            </a:r>
            <a:r>
              <a:rPr lang="en-US" dirty="0" smtClean="0"/>
              <a:t>writing</a:t>
            </a:r>
            <a:r>
              <a:rPr lang="en-US" dirty="0"/>
              <a:t>, images, observation </a:t>
            </a:r>
            <a:r>
              <a:rPr lang="en-US" dirty="0" smtClean="0"/>
              <a:t>notes, video </a:t>
            </a:r>
            <a:r>
              <a:rPr lang="en-US" dirty="0"/>
              <a:t>and </a:t>
            </a:r>
            <a:r>
              <a:rPr lang="en-US" dirty="0" smtClean="0"/>
              <a:t>artifacts.</a:t>
            </a:r>
          </a:p>
          <a:p>
            <a:r>
              <a:rPr lang="en-US" dirty="0" smtClean="0"/>
              <a:t>40 </a:t>
            </a:r>
            <a:r>
              <a:rPr lang="en-US" dirty="0"/>
              <a:t>marks: For the evidence in the </a:t>
            </a:r>
            <a:r>
              <a:rPr lang="en-US" dirty="0" smtClean="0"/>
              <a:t>portfolio.</a:t>
            </a:r>
          </a:p>
          <a:p>
            <a:r>
              <a:rPr lang="en-US" dirty="0" smtClean="0"/>
              <a:t>20 </a:t>
            </a:r>
            <a:r>
              <a:rPr lang="en-US" dirty="0"/>
              <a:t>marks: For the final </a:t>
            </a:r>
            <a:r>
              <a:rPr lang="en-US" dirty="0" smtClean="0"/>
              <a:t>performance.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0174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Presenting &amp; Performing Texts (30%)</a:t>
            </a:r>
          </a:p>
          <a:p>
            <a:r>
              <a:rPr lang="en-US" dirty="0" smtClean="0"/>
              <a:t>You will perform </a:t>
            </a:r>
            <a:r>
              <a:rPr lang="en-US" dirty="0"/>
              <a:t>two extracts from </a:t>
            </a:r>
            <a:r>
              <a:rPr lang="en-US" dirty="0" smtClean="0"/>
              <a:t>one play to a visiting examiner during Year 11.</a:t>
            </a:r>
          </a:p>
          <a:p>
            <a:r>
              <a:rPr lang="en-US" dirty="0" smtClean="0"/>
              <a:t>Performance </a:t>
            </a:r>
            <a:r>
              <a:rPr lang="en-US" dirty="0"/>
              <a:t>lengths will vary according to the size of the group. The time range is between 2 and 15 </a:t>
            </a:r>
            <a:r>
              <a:rPr lang="en-US" dirty="0" smtClean="0"/>
              <a:t>minutes per extract.</a:t>
            </a:r>
          </a:p>
          <a:p>
            <a:r>
              <a:rPr lang="en-US" dirty="0" smtClean="0"/>
              <a:t>You can </a:t>
            </a:r>
            <a:r>
              <a:rPr lang="en-US" dirty="0"/>
              <a:t>work individually, or in a group of up to 6. </a:t>
            </a:r>
            <a:r>
              <a:rPr lang="en-US" dirty="0" smtClean="0"/>
              <a:t>You must </a:t>
            </a:r>
            <a:r>
              <a:rPr lang="en-US" dirty="0"/>
              <a:t>present at least one </a:t>
            </a:r>
            <a:r>
              <a:rPr lang="en-US" dirty="0" smtClean="0"/>
              <a:t>extract </a:t>
            </a:r>
            <a:r>
              <a:rPr lang="en-US" dirty="0"/>
              <a:t>as part of a </a:t>
            </a:r>
            <a:r>
              <a:rPr lang="en-US" dirty="0" smtClean="0"/>
              <a:t>group.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6045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/>
              <a:t>Presenting &amp; Performing Texts (30%)</a:t>
            </a:r>
          </a:p>
          <a:p>
            <a:r>
              <a:rPr lang="en-US" dirty="0" smtClean="0"/>
              <a:t>You will complete an </a:t>
            </a:r>
            <a:r>
              <a:rPr lang="en-US" dirty="0"/>
              <a:t>accompanying concept </a:t>
            </a:r>
            <a:r>
              <a:rPr lang="en-US" dirty="0" smtClean="0"/>
              <a:t>pro forma document </a:t>
            </a:r>
            <a:r>
              <a:rPr lang="en-US" dirty="0"/>
              <a:t>which outlines </a:t>
            </a:r>
            <a:r>
              <a:rPr lang="en-US" dirty="0" smtClean="0"/>
              <a:t>your intentions </a:t>
            </a:r>
            <a:r>
              <a:rPr lang="en-US" dirty="0"/>
              <a:t>for the </a:t>
            </a:r>
            <a:r>
              <a:rPr lang="en-US" dirty="0" smtClean="0"/>
              <a:t>performance.</a:t>
            </a:r>
          </a:p>
          <a:p>
            <a:r>
              <a:rPr lang="en-US" dirty="0" smtClean="0"/>
              <a:t>20 </a:t>
            </a:r>
            <a:r>
              <a:rPr lang="en-US" dirty="0"/>
              <a:t>marks: Interpretation of the text and creating an intention for </a:t>
            </a:r>
            <a:r>
              <a:rPr lang="en-US" dirty="0" smtClean="0"/>
              <a:t>performance.</a:t>
            </a:r>
          </a:p>
          <a:p>
            <a:r>
              <a:rPr lang="en-US" dirty="0" smtClean="0"/>
              <a:t>40 </a:t>
            </a:r>
            <a:r>
              <a:rPr lang="en-US" dirty="0"/>
              <a:t>marks: For the </a:t>
            </a:r>
            <a:r>
              <a:rPr lang="en-US" dirty="0" smtClean="0"/>
              <a:t>presentation </a:t>
            </a:r>
            <a:r>
              <a:rPr lang="en-US" dirty="0"/>
              <a:t>of </a:t>
            </a:r>
            <a:r>
              <a:rPr lang="en-US" dirty="0" smtClean="0"/>
              <a:t>theatrical skills </a:t>
            </a:r>
            <a:r>
              <a:rPr lang="en-US" dirty="0"/>
              <a:t>in the final </a:t>
            </a:r>
            <a:r>
              <a:rPr lang="en-US" dirty="0" smtClean="0"/>
              <a:t>performances.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9079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Drama: Performance and response (40%)</a:t>
            </a:r>
          </a:p>
          <a:p>
            <a:r>
              <a:rPr lang="en-US" dirty="0" smtClean="0"/>
              <a:t>This is a written exam that will be completed at the end of year 11.</a:t>
            </a:r>
          </a:p>
          <a:p>
            <a:r>
              <a:rPr lang="en-US" dirty="0" smtClean="0"/>
              <a:t>The exam is 1 ½ hours long.</a:t>
            </a:r>
          </a:p>
          <a:p>
            <a:r>
              <a:rPr lang="en-US" dirty="0" smtClean="0"/>
              <a:t>There are two sections (A and B).</a:t>
            </a:r>
          </a:p>
        </p:txBody>
      </p:sp>
    </p:spTree>
    <p:extLst>
      <p:ext uri="{BB962C8B-B14F-4D97-AF65-F5344CB8AC3E}">
        <p14:creationId xmlns:p14="http://schemas.microsoft.com/office/powerpoint/2010/main" val="342141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700" b="1" dirty="0" smtClean="0"/>
              <a:t>Drama: Performance and response (40%)</a:t>
            </a:r>
          </a:p>
          <a:p>
            <a:pPr marL="0" indent="0">
              <a:buNone/>
            </a:pPr>
            <a:r>
              <a:rPr lang="en-US" sz="2700" b="1" dirty="0" smtClean="0"/>
              <a:t>Section A</a:t>
            </a:r>
          </a:p>
          <a:p>
            <a:r>
              <a:rPr lang="en-US" sz="2700" dirty="0" smtClean="0"/>
              <a:t>You will </a:t>
            </a:r>
            <a:r>
              <a:rPr lang="en-US" sz="2700" dirty="0"/>
              <a:t>be asked about preparing and performing </a:t>
            </a:r>
            <a:r>
              <a:rPr lang="en-US" sz="2700" dirty="0" smtClean="0"/>
              <a:t>a set text from </a:t>
            </a:r>
            <a:r>
              <a:rPr lang="en-US" sz="2700" dirty="0"/>
              <a:t>a list set by the exam </a:t>
            </a:r>
            <a:r>
              <a:rPr lang="en-US" sz="2700" dirty="0" smtClean="0"/>
              <a:t>board.</a:t>
            </a:r>
          </a:p>
          <a:p>
            <a:r>
              <a:rPr lang="en-US" sz="2700" dirty="0" smtClean="0"/>
              <a:t>The </a:t>
            </a:r>
            <a:r>
              <a:rPr lang="en-US" sz="2700" dirty="0"/>
              <a:t>questions will focus on the process of creating and developing a performance, working as a director, performer and </a:t>
            </a:r>
            <a:r>
              <a:rPr lang="en-US" sz="2700" dirty="0" err="1" smtClean="0"/>
              <a:t>designer,as</a:t>
            </a:r>
            <a:r>
              <a:rPr lang="en-US" sz="2700" dirty="0" smtClean="0"/>
              <a:t> </a:t>
            </a:r>
            <a:r>
              <a:rPr lang="en-US" sz="2700" dirty="0"/>
              <a:t>well as the </a:t>
            </a:r>
            <a:r>
              <a:rPr lang="en-US" sz="2700" dirty="0" smtClean="0"/>
              <a:t>performance characteristics of the text.</a:t>
            </a:r>
          </a:p>
          <a:p>
            <a:r>
              <a:rPr lang="en-US" sz="2700" dirty="0" smtClean="0"/>
              <a:t>This section is worth 50 marks.</a:t>
            </a:r>
          </a:p>
        </p:txBody>
      </p:sp>
    </p:spTree>
    <p:extLst>
      <p:ext uri="{BB962C8B-B14F-4D97-AF65-F5344CB8AC3E}">
        <p14:creationId xmlns:p14="http://schemas.microsoft.com/office/powerpoint/2010/main" val="7733713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505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1_Custom Design</vt:lpstr>
      <vt:lpstr>Introduction to GCSE Drama</vt:lpstr>
      <vt:lpstr>What is Drama?</vt:lpstr>
      <vt:lpstr>How is the course structured?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Any questions?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GCSE (9-1) Drama Introduction to Drama</dc:title>
  <dc:creator>OCR</dc:creator>
  <cp:keywords>GCSE, Drama, resource</cp:keywords>
  <cp:lastModifiedBy>Carolyn Akeister</cp:lastModifiedBy>
  <cp:revision>37</cp:revision>
  <dcterms:created xsi:type="dcterms:W3CDTF">2015-10-07T12:54:48Z</dcterms:created>
  <dcterms:modified xsi:type="dcterms:W3CDTF">2016-10-12T13:21:21Z</dcterms:modified>
</cp:coreProperties>
</file>