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2" r:id="rId6"/>
    <p:sldId id="263" r:id="rId7"/>
    <p:sldId id="260" r:id="rId8"/>
    <p:sldId id="261"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95E71"/>
    <a:srgbClr val="E5D9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76" y="2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7BFCD44-74A2-461D-BEB6-7DA3B80A9792}" type="datetimeFigureOut">
              <a:rPr lang="en-GB" smtClean="0"/>
              <a:t>28/09/2016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9FCD1A2-8A6A-408A-AE30-D1A74E5D942A}" type="slidenum">
              <a:rPr lang="en-GB" smtClean="0"/>
              <a:t>‹#›</a:t>
            </a:fld>
            <a:endParaRPr lang="en-GB"/>
          </a:p>
        </p:txBody>
      </p:sp>
    </p:spTree>
    <p:extLst>
      <p:ext uri="{BB962C8B-B14F-4D97-AF65-F5344CB8AC3E}">
        <p14:creationId xmlns:p14="http://schemas.microsoft.com/office/powerpoint/2010/main" val="27197719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7BFCD44-74A2-461D-BEB6-7DA3B80A9792}" type="datetimeFigureOut">
              <a:rPr lang="en-GB" smtClean="0"/>
              <a:t>28/09/2016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9FCD1A2-8A6A-408A-AE30-D1A74E5D942A}" type="slidenum">
              <a:rPr lang="en-GB" smtClean="0"/>
              <a:t>‹#›</a:t>
            </a:fld>
            <a:endParaRPr lang="en-GB"/>
          </a:p>
        </p:txBody>
      </p:sp>
    </p:spTree>
    <p:extLst>
      <p:ext uri="{BB962C8B-B14F-4D97-AF65-F5344CB8AC3E}">
        <p14:creationId xmlns:p14="http://schemas.microsoft.com/office/powerpoint/2010/main" val="2132673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7BFCD44-74A2-461D-BEB6-7DA3B80A9792}" type="datetimeFigureOut">
              <a:rPr lang="en-GB" smtClean="0"/>
              <a:t>28/09/2016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9FCD1A2-8A6A-408A-AE30-D1A74E5D942A}" type="slidenum">
              <a:rPr lang="en-GB" smtClean="0"/>
              <a:t>‹#›</a:t>
            </a:fld>
            <a:endParaRPr lang="en-GB"/>
          </a:p>
        </p:txBody>
      </p:sp>
    </p:spTree>
    <p:extLst>
      <p:ext uri="{BB962C8B-B14F-4D97-AF65-F5344CB8AC3E}">
        <p14:creationId xmlns:p14="http://schemas.microsoft.com/office/powerpoint/2010/main" val="3456271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7BFCD44-74A2-461D-BEB6-7DA3B80A9792}" type="datetimeFigureOut">
              <a:rPr lang="en-GB" smtClean="0"/>
              <a:t>28/09/2016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9FCD1A2-8A6A-408A-AE30-D1A74E5D942A}" type="slidenum">
              <a:rPr lang="en-GB" smtClean="0"/>
              <a:t>‹#›</a:t>
            </a:fld>
            <a:endParaRPr lang="en-GB"/>
          </a:p>
        </p:txBody>
      </p:sp>
    </p:spTree>
    <p:extLst>
      <p:ext uri="{BB962C8B-B14F-4D97-AF65-F5344CB8AC3E}">
        <p14:creationId xmlns:p14="http://schemas.microsoft.com/office/powerpoint/2010/main" val="2967238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7BFCD44-74A2-461D-BEB6-7DA3B80A9792}" type="datetimeFigureOut">
              <a:rPr lang="en-GB" smtClean="0"/>
              <a:t>28/09/2016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9FCD1A2-8A6A-408A-AE30-D1A74E5D942A}" type="slidenum">
              <a:rPr lang="en-GB" smtClean="0"/>
              <a:t>‹#›</a:t>
            </a:fld>
            <a:endParaRPr lang="en-GB"/>
          </a:p>
        </p:txBody>
      </p:sp>
    </p:spTree>
    <p:extLst>
      <p:ext uri="{BB962C8B-B14F-4D97-AF65-F5344CB8AC3E}">
        <p14:creationId xmlns:p14="http://schemas.microsoft.com/office/powerpoint/2010/main" val="3025127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7BFCD44-74A2-461D-BEB6-7DA3B80A9792}" type="datetimeFigureOut">
              <a:rPr lang="en-GB" smtClean="0"/>
              <a:t>28/09/2016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9FCD1A2-8A6A-408A-AE30-D1A74E5D942A}" type="slidenum">
              <a:rPr lang="en-GB" smtClean="0"/>
              <a:t>‹#›</a:t>
            </a:fld>
            <a:endParaRPr lang="en-GB"/>
          </a:p>
        </p:txBody>
      </p:sp>
    </p:spTree>
    <p:extLst>
      <p:ext uri="{BB962C8B-B14F-4D97-AF65-F5344CB8AC3E}">
        <p14:creationId xmlns:p14="http://schemas.microsoft.com/office/powerpoint/2010/main" val="2952407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7BFCD44-74A2-461D-BEB6-7DA3B80A9792}" type="datetimeFigureOut">
              <a:rPr lang="en-GB" smtClean="0"/>
              <a:t>28/09/2016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9FCD1A2-8A6A-408A-AE30-D1A74E5D942A}" type="slidenum">
              <a:rPr lang="en-GB" smtClean="0"/>
              <a:t>‹#›</a:t>
            </a:fld>
            <a:endParaRPr lang="en-GB"/>
          </a:p>
        </p:txBody>
      </p:sp>
    </p:spTree>
    <p:extLst>
      <p:ext uri="{BB962C8B-B14F-4D97-AF65-F5344CB8AC3E}">
        <p14:creationId xmlns:p14="http://schemas.microsoft.com/office/powerpoint/2010/main" val="2319808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7BFCD44-74A2-461D-BEB6-7DA3B80A9792}" type="datetimeFigureOut">
              <a:rPr lang="en-GB" smtClean="0"/>
              <a:t>28/09/2016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9FCD1A2-8A6A-408A-AE30-D1A74E5D942A}" type="slidenum">
              <a:rPr lang="en-GB" smtClean="0"/>
              <a:t>‹#›</a:t>
            </a:fld>
            <a:endParaRPr lang="en-GB"/>
          </a:p>
        </p:txBody>
      </p:sp>
    </p:spTree>
    <p:extLst>
      <p:ext uri="{BB962C8B-B14F-4D97-AF65-F5344CB8AC3E}">
        <p14:creationId xmlns:p14="http://schemas.microsoft.com/office/powerpoint/2010/main" val="802646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BFCD44-74A2-461D-BEB6-7DA3B80A9792}" type="datetimeFigureOut">
              <a:rPr lang="en-GB" smtClean="0"/>
              <a:t>28/09/2016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9FCD1A2-8A6A-408A-AE30-D1A74E5D942A}" type="slidenum">
              <a:rPr lang="en-GB" smtClean="0"/>
              <a:t>‹#›</a:t>
            </a:fld>
            <a:endParaRPr lang="en-GB"/>
          </a:p>
        </p:txBody>
      </p:sp>
    </p:spTree>
    <p:extLst>
      <p:ext uri="{BB962C8B-B14F-4D97-AF65-F5344CB8AC3E}">
        <p14:creationId xmlns:p14="http://schemas.microsoft.com/office/powerpoint/2010/main" val="1194904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BFCD44-74A2-461D-BEB6-7DA3B80A9792}" type="datetimeFigureOut">
              <a:rPr lang="en-GB" smtClean="0"/>
              <a:t>28/09/2016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9FCD1A2-8A6A-408A-AE30-D1A74E5D942A}" type="slidenum">
              <a:rPr lang="en-GB" smtClean="0"/>
              <a:t>‹#›</a:t>
            </a:fld>
            <a:endParaRPr lang="en-GB"/>
          </a:p>
        </p:txBody>
      </p:sp>
    </p:spTree>
    <p:extLst>
      <p:ext uri="{BB962C8B-B14F-4D97-AF65-F5344CB8AC3E}">
        <p14:creationId xmlns:p14="http://schemas.microsoft.com/office/powerpoint/2010/main" val="146193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BFCD44-74A2-461D-BEB6-7DA3B80A9792}" type="datetimeFigureOut">
              <a:rPr lang="en-GB" smtClean="0"/>
              <a:t>28/09/2016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9FCD1A2-8A6A-408A-AE30-D1A74E5D942A}" type="slidenum">
              <a:rPr lang="en-GB" smtClean="0"/>
              <a:t>‹#›</a:t>
            </a:fld>
            <a:endParaRPr lang="en-GB"/>
          </a:p>
        </p:txBody>
      </p:sp>
    </p:spTree>
    <p:extLst>
      <p:ext uri="{BB962C8B-B14F-4D97-AF65-F5344CB8AC3E}">
        <p14:creationId xmlns:p14="http://schemas.microsoft.com/office/powerpoint/2010/main" val="3268355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BFCD44-74A2-461D-BEB6-7DA3B80A9792}" type="datetimeFigureOut">
              <a:rPr lang="en-GB" smtClean="0"/>
              <a:t>28/09/2016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FCD1A2-8A6A-408A-AE30-D1A74E5D942A}" type="slidenum">
              <a:rPr lang="en-GB" smtClean="0"/>
              <a:t>‹#›</a:t>
            </a:fld>
            <a:endParaRPr lang="en-GB"/>
          </a:p>
        </p:txBody>
      </p:sp>
    </p:spTree>
    <p:extLst>
      <p:ext uri="{BB962C8B-B14F-4D97-AF65-F5344CB8AC3E}">
        <p14:creationId xmlns:p14="http://schemas.microsoft.com/office/powerpoint/2010/main" val="338204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15560"/>
          <a:stretch/>
        </p:blipFill>
        <p:spPr>
          <a:xfrm>
            <a:off x="0" y="0"/>
            <a:ext cx="12192000" cy="6858000"/>
          </a:xfrm>
          <a:prstGeom prst="rect">
            <a:avLst/>
          </a:prstGeom>
        </p:spPr>
      </p:pic>
      <p:sp>
        <p:nvSpPr>
          <p:cNvPr id="5" name="TextBox 4"/>
          <p:cNvSpPr txBox="1"/>
          <p:nvPr/>
        </p:nvSpPr>
        <p:spPr>
          <a:xfrm>
            <a:off x="111252" y="3602736"/>
            <a:ext cx="6710172" cy="3170099"/>
          </a:xfrm>
          <a:prstGeom prst="rect">
            <a:avLst/>
          </a:prstGeom>
          <a:noFill/>
        </p:spPr>
        <p:txBody>
          <a:bodyPr wrap="square" rtlCol="0">
            <a:spAutoFit/>
          </a:bodyPr>
          <a:lstStyle/>
          <a:p>
            <a:pPr algn="ctr"/>
            <a:r>
              <a:rPr lang="en-GB" sz="4000" dirty="0">
                <a:solidFill>
                  <a:schemeClr val="bg1"/>
                </a:solidFill>
                <a:latin typeface="Berlin Sans FB" panose="020E0602020502020306" pitchFamily="34" charset="0"/>
              </a:rPr>
              <a:t>Student conceptions of geographical knowledge and option choice: a study of ethnic minority students </a:t>
            </a:r>
            <a:r>
              <a:rPr lang="en-GB" sz="4000" dirty="0" smtClean="0">
                <a:solidFill>
                  <a:schemeClr val="bg1"/>
                </a:solidFill>
                <a:latin typeface="Berlin Sans FB" panose="020E0602020502020306" pitchFamily="34" charset="0"/>
              </a:rPr>
              <a:t>stories</a:t>
            </a:r>
          </a:p>
          <a:p>
            <a:pPr algn="ctr"/>
            <a:r>
              <a:rPr lang="en-GB" sz="4000" dirty="0" smtClean="0">
                <a:solidFill>
                  <a:schemeClr val="bg1"/>
                </a:solidFill>
                <a:latin typeface="Berlin Sans FB" panose="020E0602020502020306" pitchFamily="34" charset="0"/>
              </a:rPr>
              <a:t> Becky Kitchen</a:t>
            </a:r>
            <a:endParaRPr lang="en-GB" sz="4000" dirty="0">
              <a:solidFill>
                <a:schemeClr val="bg1"/>
              </a:solidFill>
              <a:latin typeface="Berlin Sans FB" panose="020E0602020502020306" pitchFamily="34" charset="0"/>
            </a:endParaRPr>
          </a:p>
        </p:txBody>
      </p:sp>
    </p:spTree>
    <p:extLst>
      <p:ext uri="{BB962C8B-B14F-4D97-AF65-F5344CB8AC3E}">
        <p14:creationId xmlns:p14="http://schemas.microsoft.com/office/powerpoint/2010/main" val="9602983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264160" y="233680"/>
            <a:ext cx="11704320" cy="5632311"/>
          </a:xfrm>
          <a:prstGeom prst="rect">
            <a:avLst/>
          </a:prstGeom>
          <a:noFill/>
        </p:spPr>
        <p:txBody>
          <a:bodyPr wrap="square" rtlCol="0">
            <a:spAutoFit/>
          </a:bodyPr>
          <a:lstStyle/>
          <a:p>
            <a:pPr marL="571500" indent="-571500">
              <a:buFont typeface="Arial" panose="020B0604020202020204" pitchFamily="34" charset="0"/>
              <a:buChar char="•"/>
            </a:pPr>
            <a:r>
              <a:rPr lang="en-GB" sz="3600" dirty="0" smtClean="0">
                <a:solidFill>
                  <a:srgbClr val="595E71"/>
                </a:solidFill>
                <a:latin typeface="Berlin Sans FB" panose="020E0602020502020306" pitchFamily="34" charset="0"/>
              </a:rPr>
              <a:t>Doctoral research listening to the stories of eight Sixth Form students.</a:t>
            </a:r>
          </a:p>
          <a:p>
            <a:endParaRPr lang="en-GB" sz="3600" dirty="0">
              <a:solidFill>
                <a:srgbClr val="595E71"/>
              </a:solidFill>
              <a:latin typeface="Berlin Sans FB" panose="020E0602020502020306" pitchFamily="34" charset="0"/>
            </a:endParaRPr>
          </a:p>
          <a:p>
            <a:pPr marL="571500" indent="-571500">
              <a:buFont typeface="Arial" panose="020B0604020202020204" pitchFamily="34" charset="0"/>
              <a:buChar char="•"/>
            </a:pPr>
            <a:r>
              <a:rPr lang="en-GB" sz="3600" dirty="0" smtClean="0">
                <a:solidFill>
                  <a:srgbClr val="595E71"/>
                </a:solidFill>
                <a:latin typeface="Berlin Sans FB" panose="020E0602020502020306" pitchFamily="34" charset="0"/>
              </a:rPr>
              <a:t>The students have different ethnicities and different experiences of geography.</a:t>
            </a:r>
          </a:p>
          <a:p>
            <a:endParaRPr lang="en-GB" sz="3600" dirty="0">
              <a:solidFill>
                <a:srgbClr val="595E71"/>
              </a:solidFill>
              <a:latin typeface="Berlin Sans FB" panose="020E0602020502020306" pitchFamily="34" charset="0"/>
            </a:endParaRPr>
          </a:p>
          <a:p>
            <a:pPr marL="571500" indent="-571500">
              <a:buFont typeface="Arial" panose="020B0604020202020204" pitchFamily="34" charset="0"/>
              <a:buChar char="•"/>
            </a:pPr>
            <a:r>
              <a:rPr lang="en-GB" sz="3600" dirty="0" smtClean="0">
                <a:solidFill>
                  <a:srgbClr val="595E71"/>
                </a:solidFill>
                <a:latin typeface="Berlin Sans FB" panose="020E0602020502020306" pitchFamily="34" charset="0"/>
              </a:rPr>
              <a:t>Interested to explore how students conceive of geographical knowledge, the stories that relate to these conceptions and how the students account for their option choices at GCSE and A level.</a:t>
            </a:r>
            <a:endParaRPr lang="en-GB" sz="3600" dirty="0">
              <a:solidFill>
                <a:srgbClr val="595E71"/>
              </a:solidFill>
              <a:latin typeface="Berlin Sans FB" panose="020E0602020502020306" pitchFamily="34" charset="0"/>
            </a:endParaRPr>
          </a:p>
        </p:txBody>
      </p:sp>
    </p:spTree>
    <p:extLst>
      <p:ext uri="{BB962C8B-B14F-4D97-AF65-F5344CB8AC3E}">
        <p14:creationId xmlns:p14="http://schemas.microsoft.com/office/powerpoint/2010/main" val="14576215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grpSp>
        <p:nvGrpSpPr>
          <p:cNvPr id="2" name="Group 3"/>
          <p:cNvGrpSpPr>
            <a:grpSpLocks/>
          </p:cNvGrpSpPr>
          <p:nvPr/>
        </p:nvGrpSpPr>
        <p:grpSpPr bwMode="auto">
          <a:xfrm>
            <a:off x="159025" y="124032"/>
            <a:ext cx="6114553" cy="4177623"/>
            <a:chOff x="0" y="0"/>
            <a:chExt cx="82054" cy="57357"/>
          </a:xfrm>
        </p:grpSpPr>
        <p:pic>
          <p:nvPicPr>
            <p:cNvPr id="3"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41682" cy="5735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p:cNvPicPr>
              <a:picLocks noChangeAspect="1"/>
            </p:cNvPicPr>
            <p:nvPr/>
          </p:nvPicPr>
          <p:blipFill>
            <a:blip r:embed="rId4" cstate="print">
              <a:extLst>
                <a:ext uri="{28A0092B-C50C-407E-A947-70E740481C1C}">
                  <a14:useLocalDpi xmlns:a14="http://schemas.microsoft.com/office/drawing/2010/main" val="0"/>
                </a:ext>
              </a:extLst>
            </a:blip>
            <a:srcRect l="11" t="1038" r="-5" b="-1035"/>
            <a:stretch>
              <a:fillRect/>
            </a:stretch>
          </p:blipFill>
          <p:spPr bwMode="auto">
            <a:xfrm rot="10800000">
              <a:off x="40374" y="0"/>
              <a:ext cx="41680" cy="57356"/>
            </a:xfrm>
            <a:prstGeom prst="rect">
              <a:avLst/>
            </a:prstGeom>
            <a:noFill/>
            <a:extLst>
              <a:ext uri="{909E8E84-426E-40DD-AFC4-6F175D3DCCD1}">
                <a14:hiddenFill xmlns:a14="http://schemas.microsoft.com/office/drawing/2010/main">
                  <a:solidFill>
                    <a:srgbClr val="FFFFFF"/>
                  </a:solidFill>
                </a14:hiddenFill>
              </a:ext>
            </a:extLst>
          </p:spPr>
        </p:pic>
      </p:grpSp>
      <p:pic>
        <p:nvPicPr>
          <p:cNvPr id="5" name="Picture 4"/>
          <p:cNvPicPr/>
          <p:nvPr/>
        </p:nvPicPr>
        <p:blipFill>
          <a:blip r:embed="rId5" cstate="print">
            <a:extLst>
              <a:ext uri="{28A0092B-C50C-407E-A947-70E740481C1C}">
                <a14:useLocalDpi xmlns:a14="http://schemas.microsoft.com/office/drawing/2010/main" val="0"/>
              </a:ext>
            </a:extLst>
          </a:blip>
          <a:srcRect r="2056" b="15353"/>
          <a:stretch>
            <a:fillRect/>
          </a:stretch>
        </p:blipFill>
        <p:spPr>
          <a:xfrm>
            <a:off x="6424654" y="124032"/>
            <a:ext cx="5610916" cy="6555064"/>
          </a:xfrm>
          <a:prstGeom prst="rect">
            <a:avLst/>
          </a:prstGeom>
        </p:spPr>
      </p:pic>
      <p:sp>
        <p:nvSpPr>
          <p:cNvPr id="6" name="TextBox 5"/>
          <p:cNvSpPr txBox="1"/>
          <p:nvPr/>
        </p:nvSpPr>
        <p:spPr>
          <a:xfrm>
            <a:off x="1471871" y="5100320"/>
            <a:ext cx="3586480" cy="707886"/>
          </a:xfrm>
          <a:prstGeom prst="rect">
            <a:avLst/>
          </a:prstGeom>
          <a:noFill/>
        </p:spPr>
        <p:txBody>
          <a:bodyPr wrap="square" rtlCol="0">
            <a:spAutoFit/>
          </a:bodyPr>
          <a:lstStyle/>
          <a:p>
            <a:r>
              <a:rPr lang="en-GB" sz="4000" dirty="0" smtClean="0">
                <a:solidFill>
                  <a:srgbClr val="595E71"/>
                </a:solidFill>
                <a:latin typeface="Berlin Sans FB" panose="020E0602020502020306" pitchFamily="34" charset="0"/>
              </a:rPr>
              <a:t>Philippa’s story</a:t>
            </a:r>
            <a:endParaRPr lang="en-GB" sz="4000" dirty="0">
              <a:solidFill>
                <a:srgbClr val="595E71"/>
              </a:solidFill>
              <a:latin typeface="Berlin Sans FB" panose="020E0602020502020306" pitchFamily="34" charset="0"/>
            </a:endParaRPr>
          </a:p>
        </p:txBody>
      </p:sp>
    </p:spTree>
    <p:extLst>
      <p:ext uri="{BB962C8B-B14F-4D97-AF65-F5344CB8AC3E}">
        <p14:creationId xmlns:p14="http://schemas.microsoft.com/office/powerpoint/2010/main" val="4974270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5491343" y="2356140"/>
            <a:ext cx="6508942" cy="4344601"/>
            <a:chOff x="0" y="0"/>
            <a:chExt cx="81838" cy="57315"/>
          </a:xfrm>
        </p:grpSpPr>
        <p:pic>
          <p:nvPicPr>
            <p:cNvPr id="3"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40163" y="0"/>
              <a:ext cx="41675" cy="5731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41675" cy="57315"/>
            </a:xfrm>
            <a:prstGeom prst="rect">
              <a:avLst/>
            </a:prstGeom>
            <a:noFill/>
            <a:extLst>
              <a:ext uri="{909E8E84-426E-40DD-AFC4-6F175D3DCCD1}">
                <a14:hiddenFill xmlns:a14="http://schemas.microsoft.com/office/drawing/2010/main">
                  <a:solidFill>
                    <a:srgbClr val="FFFFFF"/>
                  </a:solidFill>
                </a14:hiddenFill>
              </a:ext>
            </a:extLst>
          </p:spPr>
        </p:pic>
      </p:grpSp>
      <p:pic>
        <p:nvPicPr>
          <p:cNvPr id="5" name="Picture 4"/>
          <p:cNvPicPr/>
          <p:nvPr/>
        </p:nvPicPr>
        <p:blipFill rotWithShape="1">
          <a:blip r:embed="rId5" cstate="print">
            <a:extLst>
              <a:ext uri="{28A0092B-C50C-407E-A947-70E740481C1C}">
                <a14:useLocalDpi xmlns:a14="http://schemas.microsoft.com/office/drawing/2010/main" val="0"/>
              </a:ext>
            </a:extLst>
          </a:blip>
          <a:srcRect b="2993"/>
          <a:stretch/>
        </p:blipFill>
        <p:spPr>
          <a:xfrm>
            <a:off x="304358" y="196037"/>
            <a:ext cx="4814598" cy="6428284"/>
          </a:xfrm>
          <a:prstGeom prst="rect">
            <a:avLst/>
          </a:prstGeom>
        </p:spPr>
      </p:pic>
      <p:sp>
        <p:nvSpPr>
          <p:cNvPr id="6" name="TextBox 5"/>
          <p:cNvSpPr txBox="1"/>
          <p:nvPr/>
        </p:nvSpPr>
        <p:spPr>
          <a:xfrm>
            <a:off x="7148642" y="843280"/>
            <a:ext cx="3586480" cy="707886"/>
          </a:xfrm>
          <a:prstGeom prst="rect">
            <a:avLst/>
          </a:prstGeom>
          <a:noFill/>
        </p:spPr>
        <p:txBody>
          <a:bodyPr wrap="square" rtlCol="0">
            <a:spAutoFit/>
          </a:bodyPr>
          <a:lstStyle/>
          <a:p>
            <a:r>
              <a:rPr lang="en-GB" sz="4000" dirty="0" err="1" smtClean="0">
                <a:solidFill>
                  <a:srgbClr val="595E71"/>
                </a:solidFill>
                <a:latin typeface="Berlin Sans FB" panose="020E0602020502020306" pitchFamily="34" charset="0"/>
              </a:rPr>
              <a:t>Qabilah’s</a:t>
            </a:r>
            <a:r>
              <a:rPr lang="en-GB" sz="4000" dirty="0" smtClean="0">
                <a:solidFill>
                  <a:srgbClr val="595E71"/>
                </a:solidFill>
                <a:latin typeface="Berlin Sans FB" panose="020E0602020502020306" pitchFamily="34" charset="0"/>
              </a:rPr>
              <a:t> story</a:t>
            </a:r>
            <a:endParaRPr lang="en-GB" sz="4000" dirty="0">
              <a:solidFill>
                <a:srgbClr val="595E71"/>
              </a:solidFill>
              <a:latin typeface="Berlin Sans FB" panose="020E0602020502020306" pitchFamily="34" charset="0"/>
            </a:endParaRPr>
          </a:p>
        </p:txBody>
      </p:sp>
    </p:spTree>
    <p:extLst>
      <p:ext uri="{BB962C8B-B14F-4D97-AF65-F5344CB8AC3E}">
        <p14:creationId xmlns:p14="http://schemas.microsoft.com/office/powerpoint/2010/main" val="1322522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91440" y="359400"/>
            <a:ext cx="11734800" cy="5940088"/>
          </a:xfrm>
          <a:prstGeom prst="rect">
            <a:avLst/>
          </a:prstGeom>
        </p:spPr>
        <p:txBody>
          <a:bodyPr wrap="square">
            <a:spAutoFit/>
          </a:bodyPr>
          <a:lstStyle/>
          <a:p>
            <a:pPr marL="457200" algn="just">
              <a:lnSpc>
                <a:spcPct val="150000"/>
              </a:lnSpc>
              <a:spcAft>
                <a:spcPts val="800"/>
              </a:spcAft>
            </a:pPr>
            <a:r>
              <a:rPr lang="en-GB" sz="2400" i="1" dirty="0" smtClean="0">
                <a:solidFill>
                  <a:srgbClr val="595E71"/>
                </a:solidFill>
                <a:effectLst/>
                <a:latin typeface="Berlin Sans FB" panose="020E0602020502020306" pitchFamily="34" charset="0"/>
                <a:ea typeface="Calibri" panose="020F0502020204030204" pitchFamily="34" charset="0"/>
                <a:cs typeface="Times New Roman" panose="02020603050405020304" pitchFamily="18" charset="0"/>
              </a:rPr>
              <a:t>‘You meet people on a daily basis, if you go somewhere the people are what strikes you the most.  Whereas…I hadn't experienced any volcanoes and things. So, it was all well and good learning about these volcanoes and things but it didn't really apply to me.  I felt I was learning it for the sake of being tested.’ 	</a:t>
            </a:r>
            <a:r>
              <a:rPr lang="en-GB" sz="2400" i="1" dirty="0">
                <a:solidFill>
                  <a:srgbClr val="595E71"/>
                </a:solidFill>
                <a:latin typeface="Berlin Sans FB" panose="020E0602020502020306" pitchFamily="34" charset="0"/>
                <a:ea typeface="Calibri" panose="020F0502020204030204" pitchFamily="34" charset="0"/>
                <a:cs typeface="Times New Roman" panose="02020603050405020304" pitchFamily="18" charset="0"/>
              </a:rPr>
              <a:t> </a:t>
            </a:r>
            <a:r>
              <a:rPr lang="en-GB" sz="2400" i="1" dirty="0" smtClean="0">
                <a:solidFill>
                  <a:srgbClr val="595E71"/>
                </a:solidFill>
                <a:latin typeface="Berlin Sans FB" panose="020E0602020502020306" pitchFamily="34" charset="0"/>
                <a:ea typeface="Calibri" panose="020F0502020204030204" pitchFamily="34" charset="0"/>
                <a:cs typeface="Times New Roman" panose="02020603050405020304" pitchFamily="18" charset="0"/>
              </a:rPr>
              <a:t>                                            </a:t>
            </a:r>
            <a:r>
              <a:rPr lang="en-GB" sz="2400" i="1" dirty="0" smtClean="0">
                <a:solidFill>
                  <a:srgbClr val="595E71"/>
                </a:solidFill>
                <a:effectLst/>
                <a:latin typeface="Berlin Sans FB" panose="020E0602020502020306" pitchFamily="34" charset="0"/>
                <a:ea typeface="Calibri" panose="020F0502020204030204" pitchFamily="34" charset="0"/>
                <a:cs typeface="Times New Roman" panose="02020603050405020304" pitchFamily="18" charset="0"/>
              </a:rPr>
              <a:t>Olivia</a:t>
            </a:r>
          </a:p>
          <a:p>
            <a:pPr marL="457200" algn="just">
              <a:lnSpc>
                <a:spcPct val="150000"/>
              </a:lnSpc>
              <a:spcAft>
                <a:spcPts val="800"/>
              </a:spcAft>
            </a:pPr>
            <a:endParaRPr lang="en-GB" sz="2400" i="1" dirty="0" smtClean="0">
              <a:solidFill>
                <a:srgbClr val="595E71"/>
              </a:solidFill>
              <a:latin typeface="Berlin Sans FB" panose="020E0602020502020306" pitchFamily="34" charset="0"/>
              <a:ea typeface="Calibri" panose="020F0502020204030204" pitchFamily="34" charset="0"/>
              <a:cs typeface="Times New Roman" panose="02020603050405020304" pitchFamily="18" charset="0"/>
            </a:endParaRPr>
          </a:p>
          <a:p>
            <a:pPr marL="457200" algn="just">
              <a:lnSpc>
                <a:spcPct val="150000"/>
              </a:lnSpc>
              <a:spcAft>
                <a:spcPts val="800"/>
              </a:spcAft>
            </a:pPr>
            <a:endParaRPr lang="en-GB" sz="2400" i="1" dirty="0">
              <a:solidFill>
                <a:srgbClr val="595E71"/>
              </a:solidFill>
              <a:latin typeface="Berlin Sans FB" panose="020E0602020502020306" pitchFamily="34" charset="0"/>
              <a:ea typeface="Calibri" panose="020F0502020204030204" pitchFamily="34" charset="0"/>
              <a:cs typeface="Times New Roman" panose="02020603050405020304" pitchFamily="18" charset="0"/>
            </a:endParaRPr>
          </a:p>
          <a:p>
            <a:pPr marL="457200" algn="just">
              <a:lnSpc>
                <a:spcPct val="150000"/>
              </a:lnSpc>
              <a:spcAft>
                <a:spcPts val="800"/>
              </a:spcAft>
            </a:pPr>
            <a:r>
              <a:rPr lang="en-GB" sz="2400" i="1" dirty="0" smtClean="0">
                <a:solidFill>
                  <a:srgbClr val="595E71"/>
                </a:solidFill>
                <a:latin typeface="Berlin Sans FB" panose="020E0602020502020306" pitchFamily="34" charset="0"/>
                <a:ea typeface="Calibri" panose="020F0502020204030204" pitchFamily="34" charset="0"/>
                <a:cs typeface="Times New Roman" panose="02020603050405020304" pitchFamily="18" charset="0"/>
              </a:rPr>
              <a:t>‘Well pretty much what I did is I looked at all the levels I was getting in each subject…I was getting about the same scores in RS and Geography, I was getting level 8s in both, so I thought I should pick one between them.  So, I just went for RS because I like the ethics side.’										         Sabah</a:t>
            </a:r>
            <a:endParaRPr lang="en-GB" sz="2000" i="1" dirty="0" smtClean="0">
              <a:solidFill>
                <a:srgbClr val="595E71"/>
              </a:solidFill>
              <a:effectLst/>
              <a:latin typeface="Berlin Sans FB" panose="020E0602020502020306"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497377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223520" y="81593"/>
            <a:ext cx="11592560" cy="7155805"/>
          </a:xfrm>
          <a:prstGeom prst="rect">
            <a:avLst/>
          </a:prstGeom>
        </p:spPr>
        <p:txBody>
          <a:bodyPr wrap="square">
            <a:spAutoFit/>
          </a:bodyPr>
          <a:lstStyle/>
          <a:p>
            <a:pPr marL="457200" algn="just">
              <a:lnSpc>
                <a:spcPct val="150000"/>
              </a:lnSpc>
              <a:spcAft>
                <a:spcPts val="0"/>
              </a:spcAft>
            </a:pPr>
            <a:r>
              <a:rPr lang="en-GB" sz="2400" i="1" dirty="0" smtClean="0">
                <a:solidFill>
                  <a:srgbClr val="595E71"/>
                </a:solidFill>
                <a:effectLst/>
                <a:latin typeface="Berlin Sans FB" panose="020E0602020502020306" pitchFamily="34" charset="0"/>
                <a:ea typeface="Times New Roman" panose="02020603050405020304" pitchFamily="18" charset="0"/>
                <a:cs typeface="Times New Roman" panose="02020603050405020304" pitchFamily="18" charset="0"/>
              </a:rPr>
              <a:t>‘I mean there was a brief time when I was like “Oh, I’ll go to a conservatoire”.  I’ll go to play music or I’ll go to do composition or whatever and no, it’s not seen as… I think that if I was less academic then everyone would be saying “Oh, you should do that, that’s what you should do”.  But because I’m predicted the high grades it’s seen as a waste.  And I will go and do something academic and will go and get a high paying job.’ Marie</a:t>
            </a:r>
          </a:p>
          <a:p>
            <a:pPr marL="457200" algn="just">
              <a:lnSpc>
                <a:spcPct val="150000"/>
              </a:lnSpc>
              <a:spcAft>
                <a:spcPts val="0"/>
              </a:spcAft>
            </a:pPr>
            <a:endParaRPr lang="en-GB" sz="2400" i="1" dirty="0">
              <a:solidFill>
                <a:srgbClr val="595E71"/>
              </a:solidFill>
              <a:latin typeface="Berlin Sans FB" panose="020E0602020502020306" pitchFamily="34" charset="0"/>
              <a:ea typeface="Times New Roman" panose="02020603050405020304" pitchFamily="18" charset="0"/>
              <a:cs typeface="Times New Roman" panose="02020603050405020304" pitchFamily="18" charset="0"/>
            </a:endParaRPr>
          </a:p>
          <a:p>
            <a:pPr marL="457200" algn="just">
              <a:lnSpc>
                <a:spcPct val="150000"/>
              </a:lnSpc>
              <a:spcAft>
                <a:spcPts val="0"/>
              </a:spcAft>
            </a:pPr>
            <a:r>
              <a:rPr lang="en-GB" sz="2400" i="1" dirty="0" smtClean="0">
                <a:solidFill>
                  <a:srgbClr val="595E71"/>
                </a:solidFill>
                <a:effectLst/>
                <a:latin typeface="Berlin Sans FB" panose="020E0602020502020306" pitchFamily="34" charset="0"/>
                <a:ea typeface="Times New Roman" panose="02020603050405020304" pitchFamily="18" charset="0"/>
                <a:cs typeface="Times New Roman" panose="02020603050405020304" pitchFamily="18" charset="0"/>
              </a:rPr>
              <a:t>‘I find it [Geography] fascinating and that’s what really annoys me, because my view of the world is shaped by going to an all girls’ grammar school.  That annoys me massively.  It’s not your nuclear engineering if that makes sense, but it’s still valid, it’s still an academic subject.  It’s not your cream of the crop.  I mean, we’re always told we’re the cream of the crop and expected to go for the cream of the crop subjects, your maths, your sciences, it gets all the funding.’				      Naomi</a:t>
            </a:r>
            <a:r>
              <a:rPr lang="en-GB" dirty="0" smtClean="0">
                <a:effectLst/>
                <a:latin typeface="Arial" panose="020B0604020202020204" pitchFamily="34" charset="0"/>
                <a:ea typeface="Times New Roman" panose="02020603050405020304" pitchFamily="18" charset="0"/>
                <a:cs typeface="Times New Roman" panose="02020603050405020304" pitchFamily="18" charset="0"/>
              </a:rPr>
              <a:t>			</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87169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284480" y="223520"/>
            <a:ext cx="11623040" cy="5478423"/>
          </a:xfrm>
          <a:prstGeom prst="rect">
            <a:avLst/>
          </a:prstGeom>
          <a:noFill/>
        </p:spPr>
        <p:txBody>
          <a:bodyPr wrap="square" rtlCol="0">
            <a:spAutoFit/>
          </a:bodyPr>
          <a:lstStyle/>
          <a:p>
            <a:r>
              <a:rPr lang="en-GB" sz="5400" dirty="0" smtClean="0">
                <a:solidFill>
                  <a:srgbClr val="595E71"/>
                </a:solidFill>
                <a:latin typeface="Berlin Sans FB" panose="020E0602020502020306" pitchFamily="34" charset="0"/>
              </a:rPr>
              <a:t>Findings</a:t>
            </a:r>
          </a:p>
          <a:p>
            <a:endParaRPr lang="en-GB" sz="4000" dirty="0">
              <a:solidFill>
                <a:srgbClr val="595E71"/>
              </a:solidFill>
              <a:latin typeface="Berlin Sans FB" panose="020E0602020502020306" pitchFamily="34" charset="0"/>
            </a:endParaRPr>
          </a:p>
          <a:p>
            <a:pPr marL="571500" indent="-571500">
              <a:buFont typeface="Arial" panose="020B0604020202020204" pitchFamily="34" charset="0"/>
              <a:buChar char="•"/>
            </a:pPr>
            <a:r>
              <a:rPr lang="en-GB" sz="4000" dirty="0" smtClean="0">
                <a:solidFill>
                  <a:srgbClr val="595E71"/>
                </a:solidFill>
                <a:latin typeface="Berlin Sans FB" panose="020E0602020502020306" pitchFamily="34" charset="0"/>
              </a:rPr>
              <a:t>Diverse range of conceptions which are dynamic</a:t>
            </a:r>
          </a:p>
          <a:p>
            <a:pPr marL="571500" indent="-571500">
              <a:buFont typeface="Arial" panose="020B0604020202020204" pitchFamily="34" charset="0"/>
              <a:buChar char="•"/>
            </a:pPr>
            <a:endParaRPr lang="en-GB" sz="800" dirty="0" smtClean="0">
              <a:solidFill>
                <a:srgbClr val="595E71"/>
              </a:solidFill>
              <a:latin typeface="Berlin Sans FB" panose="020E0602020502020306" pitchFamily="34" charset="0"/>
            </a:endParaRPr>
          </a:p>
          <a:p>
            <a:pPr marL="571500" indent="-571500">
              <a:buFont typeface="Arial" panose="020B0604020202020204" pitchFamily="34" charset="0"/>
              <a:buChar char="•"/>
            </a:pPr>
            <a:r>
              <a:rPr lang="en-GB" sz="4000" dirty="0" smtClean="0">
                <a:solidFill>
                  <a:srgbClr val="595E71"/>
                </a:solidFill>
                <a:latin typeface="Berlin Sans FB" panose="020E0602020502020306" pitchFamily="34" charset="0"/>
              </a:rPr>
              <a:t>Mostly shaped by most recent formal experiences e.g. KS3, GCSE, A level geography, but also other subjects e.g. Science, World Development</a:t>
            </a:r>
          </a:p>
          <a:p>
            <a:pPr marL="571500" indent="-571500">
              <a:buFont typeface="Arial" panose="020B0604020202020204" pitchFamily="34" charset="0"/>
              <a:buChar char="•"/>
            </a:pPr>
            <a:endParaRPr lang="en-GB" sz="800" dirty="0" smtClean="0">
              <a:solidFill>
                <a:srgbClr val="595E71"/>
              </a:solidFill>
              <a:latin typeface="Berlin Sans FB" panose="020E0602020502020306" pitchFamily="34" charset="0"/>
            </a:endParaRPr>
          </a:p>
          <a:p>
            <a:pPr marL="571500" indent="-571500">
              <a:buFont typeface="Arial" panose="020B0604020202020204" pitchFamily="34" charset="0"/>
              <a:buChar char="•"/>
            </a:pPr>
            <a:r>
              <a:rPr lang="en-GB" sz="4000" dirty="0" smtClean="0">
                <a:solidFill>
                  <a:srgbClr val="595E71"/>
                </a:solidFill>
                <a:latin typeface="Berlin Sans FB" panose="020E0602020502020306" pitchFamily="34" charset="0"/>
              </a:rPr>
              <a:t>Informal experiences e.g. travel, media also play a part.</a:t>
            </a:r>
          </a:p>
        </p:txBody>
      </p:sp>
    </p:spTree>
    <p:extLst>
      <p:ext uri="{BB962C8B-B14F-4D97-AF65-F5344CB8AC3E}">
        <p14:creationId xmlns:p14="http://schemas.microsoft.com/office/powerpoint/2010/main" val="15026204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284480" y="223520"/>
            <a:ext cx="11623040" cy="6340197"/>
          </a:xfrm>
          <a:prstGeom prst="rect">
            <a:avLst/>
          </a:prstGeom>
          <a:noFill/>
        </p:spPr>
        <p:txBody>
          <a:bodyPr wrap="square" rtlCol="0">
            <a:spAutoFit/>
          </a:bodyPr>
          <a:lstStyle/>
          <a:p>
            <a:r>
              <a:rPr lang="en-GB" sz="5400" dirty="0" smtClean="0">
                <a:solidFill>
                  <a:srgbClr val="595E71"/>
                </a:solidFill>
                <a:latin typeface="Berlin Sans FB" panose="020E0602020502020306" pitchFamily="34" charset="0"/>
              </a:rPr>
              <a:t>Findings</a:t>
            </a:r>
          </a:p>
          <a:p>
            <a:endParaRPr lang="en-GB" sz="1600" dirty="0">
              <a:solidFill>
                <a:srgbClr val="595E71"/>
              </a:solidFill>
              <a:latin typeface="Berlin Sans FB" panose="020E0602020502020306" pitchFamily="34" charset="0"/>
            </a:endParaRPr>
          </a:p>
          <a:p>
            <a:pPr marL="571500" indent="-571500">
              <a:buFont typeface="Arial" panose="020B0604020202020204" pitchFamily="34" charset="0"/>
              <a:buChar char="•"/>
            </a:pPr>
            <a:r>
              <a:rPr lang="en-GB" sz="4000" dirty="0">
                <a:solidFill>
                  <a:srgbClr val="595E71"/>
                </a:solidFill>
                <a:latin typeface="Berlin Sans FB" panose="020E0602020502020306" pitchFamily="34" charset="0"/>
              </a:rPr>
              <a:t>Enjoyment, perceived ability and whether or not a subject would be useful for their chosen </a:t>
            </a:r>
            <a:r>
              <a:rPr lang="en-GB" sz="4000" dirty="0" smtClean="0">
                <a:solidFill>
                  <a:srgbClr val="595E71"/>
                </a:solidFill>
                <a:latin typeface="Berlin Sans FB" panose="020E0602020502020306" pitchFamily="34" charset="0"/>
              </a:rPr>
              <a:t>career are important factors.</a:t>
            </a:r>
          </a:p>
          <a:p>
            <a:pPr marL="571500" indent="-571500">
              <a:buFont typeface="Arial" panose="020B0604020202020204" pitchFamily="34" charset="0"/>
              <a:buChar char="•"/>
            </a:pPr>
            <a:endParaRPr lang="en-GB" sz="800" dirty="0">
              <a:solidFill>
                <a:srgbClr val="595E71"/>
              </a:solidFill>
              <a:latin typeface="Berlin Sans FB" panose="020E0602020502020306" pitchFamily="34" charset="0"/>
            </a:endParaRPr>
          </a:p>
          <a:p>
            <a:pPr marL="571500" indent="-571500">
              <a:buFont typeface="Arial" panose="020B0604020202020204" pitchFamily="34" charset="0"/>
              <a:buChar char="•"/>
            </a:pPr>
            <a:r>
              <a:rPr lang="en-GB" sz="4000" dirty="0" smtClean="0">
                <a:solidFill>
                  <a:srgbClr val="595E71"/>
                </a:solidFill>
                <a:latin typeface="Berlin Sans FB" panose="020E0602020502020306" pitchFamily="34" charset="0"/>
              </a:rPr>
              <a:t>Students generally enjoy geography but struggle to see how it is useful for careers such as medicine, law and engineering.</a:t>
            </a:r>
          </a:p>
          <a:p>
            <a:pPr marL="571500" indent="-571500">
              <a:buFont typeface="Arial" panose="020B0604020202020204" pitchFamily="34" charset="0"/>
              <a:buChar char="•"/>
            </a:pPr>
            <a:endParaRPr lang="en-GB" sz="800" dirty="0" smtClean="0">
              <a:solidFill>
                <a:srgbClr val="595E71"/>
              </a:solidFill>
              <a:latin typeface="Berlin Sans FB" panose="020E0602020502020306" pitchFamily="34" charset="0"/>
            </a:endParaRPr>
          </a:p>
          <a:p>
            <a:pPr marL="571500" indent="-571500">
              <a:buFont typeface="Arial" panose="020B0604020202020204" pitchFamily="34" charset="0"/>
              <a:buChar char="•"/>
            </a:pPr>
            <a:r>
              <a:rPr lang="en-GB" sz="4000" dirty="0" smtClean="0">
                <a:solidFill>
                  <a:srgbClr val="595E71"/>
                </a:solidFill>
                <a:latin typeface="Berlin Sans FB" panose="020E0602020502020306" pitchFamily="34" charset="0"/>
              </a:rPr>
              <a:t>Geography is seen as more academic than creative subjects but not as academic as maths and science.</a:t>
            </a:r>
          </a:p>
        </p:txBody>
      </p:sp>
    </p:spTree>
    <p:extLst>
      <p:ext uri="{BB962C8B-B14F-4D97-AF65-F5344CB8AC3E}">
        <p14:creationId xmlns:p14="http://schemas.microsoft.com/office/powerpoint/2010/main" val="18192380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008" y="927352"/>
            <a:ext cx="4950381" cy="4676037"/>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7859" y="357020"/>
            <a:ext cx="6236749" cy="5511262"/>
          </a:xfrm>
          <a:prstGeom prst="rect">
            <a:avLst/>
          </a:prstGeom>
        </p:spPr>
      </p:pic>
      <p:sp>
        <p:nvSpPr>
          <p:cNvPr id="4" name="Curved Up Arrow 3"/>
          <p:cNvSpPr/>
          <p:nvPr/>
        </p:nvSpPr>
        <p:spPr>
          <a:xfrm>
            <a:off x="2188249" y="5526043"/>
            <a:ext cx="6145623" cy="989916"/>
          </a:xfrm>
          <a:prstGeom prst="curvedUpArrow">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2793605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TotalTime>
  <Words>456</Words>
  <Application>Microsoft Office PowerPoint</Application>
  <PresentationFormat>Widescreen</PresentationFormat>
  <Paragraphs>30</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Berlin Sans FB</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Kitchen</dc:creator>
  <cp:lastModifiedBy>Rebecca Kitchen</cp:lastModifiedBy>
  <cp:revision>11</cp:revision>
  <dcterms:created xsi:type="dcterms:W3CDTF">2016-09-28T13:19:26Z</dcterms:created>
  <dcterms:modified xsi:type="dcterms:W3CDTF">2016-09-28T14:04:50Z</dcterms:modified>
</cp:coreProperties>
</file>