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56"/>
  </p:notesMasterIdLst>
  <p:sldIdLst>
    <p:sldId id="257" r:id="rId2"/>
    <p:sldId id="258" r:id="rId3"/>
    <p:sldId id="260" r:id="rId4"/>
    <p:sldId id="261" r:id="rId5"/>
    <p:sldId id="262" r:id="rId6"/>
    <p:sldId id="264" r:id="rId7"/>
    <p:sldId id="263" r:id="rId8"/>
    <p:sldId id="265" r:id="rId9"/>
    <p:sldId id="266" r:id="rId10"/>
    <p:sldId id="320" r:id="rId11"/>
    <p:sldId id="267" r:id="rId12"/>
    <p:sldId id="321" r:id="rId13"/>
    <p:sldId id="268" r:id="rId14"/>
    <p:sldId id="269" r:id="rId15"/>
    <p:sldId id="270" r:id="rId16"/>
    <p:sldId id="271" r:id="rId17"/>
    <p:sldId id="345" r:id="rId18"/>
    <p:sldId id="272" r:id="rId19"/>
    <p:sldId id="273" r:id="rId20"/>
    <p:sldId id="274" r:id="rId21"/>
    <p:sldId id="275" r:id="rId22"/>
    <p:sldId id="322" r:id="rId23"/>
    <p:sldId id="324" r:id="rId24"/>
    <p:sldId id="344" r:id="rId25"/>
    <p:sldId id="348" r:id="rId26"/>
    <p:sldId id="277" r:id="rId27"/>
    <p:sldId id="278" r:id="rId28"/>
    <p:sldId id="351" r:id="rId29"/>
    <p:sldId id="335" r:id="rId30"/>
    <p:sldId id="350" r:id="rId31"/>
    <p:sldId id="279" r:id="rId32"/>
    <p:sldId id="330" r:id="rId33"/>
    <p:sldId id="331" r:id="rId34"/>
    <p:sldId id="349" r:id="rId35"/>
    <p:sldId id="282" r:id="rId36"/>
    <p:sldId id="283" r:id="rId37"/>
    <p:sldId id="284" r:id="rId38"/>
    <p:sldId id="285" r:id="rId39"/>
    <p:sldId id="287" r:id="rId40"/>
    <p:sldId id="288" r:id="rId41"/>
    <p:sldId id="302" r:id="rId42"/>
    <p:sldId id="303" r:id="rId43"/>
    <p:sldId id="352" r:id="rId44"/>
    <p:sldId id="289" r:id="rId45"/>
    <p:sldId id="290" r:id="rId46"/>
    <p:sldId id="291" r:id="rId47"/>
    <p:sldId id="292" r:id="rId48"/>
    <p:sldId id="332" r:id="rId49"/>
    <p:sldId id="294" r:id="rId50"/>
    <p:sldId id="296" r:id="rId51"/>
    <p:sldId id="306" r:id="rId52"/>
    <p:sldId id="307" r:id="rId53"/>
    <p:sldId id="346" r:id="rId54"/>
    <p:sldId id="259"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005B"/>
    <a:srgbClr val="0000FF"/>
    <a:srgbClr val="2A7F49"/>
    <a:srgbClr val="5C9330"/>
    <a:srgbClr val="FF9BEA"/>
    <a:srgbClr val="B0008A"/>
    <a:srgbClr val="FF71E1"/>
    <a:srgbClr val="7EC246"/>
    <a:srgbClr val="3CB668"/>
    <a:srgbClr val="369D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28" autoAdjust="0"/>
  </p:normalViewPr>
  <p:slideViewPr>
    <p:cSldViewPr>
      <p:cViewPr>
        <p:scale>
          <a:sx n="75" d="100"/>
          <a:sy n="75" d="100"/>
        </p:scale>
        <p:origin x="-1026" y="-702"/>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D94421-E8DF-4D56-A635-F32A5B6071A0}" type="datetimeFigureOut">
              <a:rPr lang="en-GB" smtClean="0"/>
              <a:t>17/01/2017</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FA89E4-A8C4-44F5-BD65-36F9BDF985BA}" type="slidenum">
              <a:rPr lang="en-GB" smtClean="0"/>
              <a:t>‹#›</a:t>
            </a:fld>
            <a:endParaRPr lang="en-GB" dirty="0"/>
          </a:p>
        </p:txBody>
      </p:sp>
    </p:spTree>
    <p:extLst>
      <p:ext uri="{BB962C8B-B14F-4D97-AF65-F5344CB8AC3E}">
        <p14:creationId xmlns:p14="http://schemas.microsoft.com/office/powerpoint/2010/main" val="528232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2FA89E4-A8C4-44F5-BD65-36F9BDF985BA}" type="slidenum">
              <a:rPr lang="en-GB" smtClean="0"/>
              <a:t>2</a:t>
            </a:fld>
            <a:endParaRPr lang="en-GB" dirty="0"/>
          </a:p>
        </p:txBody>
      </p:sp>
    </p:spTree>
    <p:extLst>
      <p:ext uri="{BB962C8B-B14F-4D97-AF65-F5344CB8AC3E}">
        <p14:creationId xmlns:p14="http://schemas.microsoft.com/office/powerpoint/2010/main" val="386790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17/01/2017</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192263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17/01/2017</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3923492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17/01/2017</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7274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3005B"/>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17/01/2017</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844895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17/01/2017</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715221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17/01/2017</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3392715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17/01/2017</a:t>
            </a:fld>
            <a:endParaRPr lang="en-GB"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3145087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17/01/2017</a:t>
            </a:fld>
            <a:endParaRPr lang="en-GB"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4227166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17/01/2017</a:t>
            </a:fld>
            <a:endParaRPr lang="en-GB"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2389701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17/01/2017</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412212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17/01/2017</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952277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1"/>
            <a:ext cx="8229600" cy="427765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extBox 6"/>
          <p:cNvSpPr txBox="1"/>
          <p:nvPr userDrawn="1"/>
        </p:nvSpPr>
        <p:spPr>
          <a:xfrm>
            <a:off x="179512" y="5805264"/>
            <a:ext cx="1728192" cy="215444"/>
          </a:xfrm>
          <a:prstGeom prst="rect">
            <a:avLst/>
          </a:prstGeom>
          <a:noFill/>
        </p:spPr>
        <p:txBody>
          <a:bodyPr wrap="square" rtlCol="0">
            <a:spAutoFit/>
          </a:bodyPr>
          <a:lstStyle/>
          <a:p>
            <a:r>
              <a:rPr lang="en-GB" sz="800" dirty="0" smtClean="0">
                <a:latin typeface="Arial" panose="020B0604020202020204" pitchFamily="34" charset="0"/>
                <a:cs typeface="Arial" panose="020B0604020202020204" pitchFamily="34" charset="0"/>
              </a:rPr>
              <a:t>© OCR 2016</a:t>
            </a:r>
            <a:endParaRPr lang="en-GB" sz="800" dirty="0">
              <a:latin typeface="Arial" panose="020B0604020202020204" pitchFamily="34" charset="0"/>
              <a:cs typeface="Arial" panose="020B0604020202020204" pitchFamily="34" charset="0"/>
            </a:endParaRPr>
          </a:p>
        </p:txBody>
      </p:sp>
      <p:pic>
        <p:nvPicPr>
          <p:cNvPr id="4" name="Picture 3" descr="A Level Sociology Unit Presentation Power Point foote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056122"/>
            <a:ext cx="9144000" cy="829262"/>
          </a:xfrm>
          <a:prstGeom prst="rect">
            <a:avLst/>
          </a:prstGeom>
        </p:spPr>
      </p:pic>
    </p:spTree>
    <p:extLst>
      <p:ext uri="{BB962C8B-B14F-4D97-AF65-F5344CB8AC3E}">
        <p14:creationId xmlns:p14="http://schemas.microsoft.com/office/powerpoint/2010/main" val="777633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rgbClr val="73005B"/>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ocr.org.uk/Images/342389-defining-globalisation-podcast-script.doc" TargetMode="External"/><Relationship Id="rId2" Type="http://schemas.openxmlformats.org/officeDocument/2006/relationships/hyperlink" Target="http://www.ocr.org.uk/qualifications/as-a-level-gce-sociology-h180-h580-from-2015/delivery-guide/component-so03-03-debates-in-contemporary-society/delivery-guide-sodg007-globalisation-and-the-digital-world" TargetMode="External"/><Relationship Id="rId1" Type="http://schemas.openxmlformats.org/officeDocument/2006/relationships/slideLayout" Target="../slideLayouts/slideLayout2.xml"/><Relationship Id="rId5" Type="http://schemas.openxmlformats.org/officeDocument/2006/relationships/hyperlink" Target="https://audioboom.com/playlists/4585998-ocr-sociology" TargetMode="External"/><Relationship Id="rId4" Type="http://schemas.openxmlformats.org/officeDocument/2006/relationships/hyperlink" Target="http://www.ocr.org.uk/Images/342345-developments-in-digital-forms-of-communication-in-a-global-society-podcast-script.doc"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education.nationalgeographic.org/encyclopedia/globaliza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britannica.com/topic/media-convergence" TargetMode="External"/><Relationship Id="rId2" Type="http://schemas.openxmlformats.org/officeDocument/2006/relationships/hyperlink" Target="http://www.ocr.org.uk/qualifications/as-a-level-gce-sociology-h180-h580-from-2015/delivery-guide/component-so03-03-debates-in-contemporary-society/delivery-guide-sodg007-globalisation-and-the-digital-world"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independent.co.uk/news/people/edward-snowden-facebook-fake-news-claims-fusion-president-donald-trump-a7422641.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youtube.com/user/whywepost/" TargetMode="External"/><Relationship Id="rId2" Type="http://schemas.openxmlformats.org/officeDocument/2006/relationships/hyperlink" Target="https://www.youtube.com/watch?v=WsJlTZJxFZo" TargetMode="External"/><Relationship Id="rId1" Type="http://schemas.openxmlformats.org/officeDocument/2006/relationships/slideLayout" Target="../slideLayouts/slideLayout2.xml"/><Relationship Id="rId4" Type="http://schemas.openxmlformats.org/officeDocument/2006/relationships/hyperlink" Target="https://www.ucl.ac.uk/ucl-press/why-we-post"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worldbank.org/en/publication/wdr2016" TargetMode="External"/><Relationship Id="rId2" Type="http://schemas.openxmlformats.org/officeDocument/2006/relationships/hyperlink" Target="http://discoversociety.org/2017/01/03/understanding-twitch-chat-new-forms-of-digital-community-and-play/" TargetMode="External"/><Relationship Id="rId1" Type="http://schemas.openxmlformats.org/officeDocument/2006/relationships/slideLayout" Target="../slideLayouts/slideLayout2.xml"/><Relationship Id="rId4" Type="http://schemas.openxmlformats.org/officeDocument/2006/relationships/hyperlink" Target="http://www.womenyoushouldknow.net/google-proposes-new-emoji-designs-empower-girls-everywhere"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egirlsproject.ca/" TargetMode="External"/><Relationship Id="rId2" Type="http://schemas.openxmlformats.org/officeDocument/2006/relationships/hyperlink" Target="http://webfoundation.org/docs/2015/10/womens-rights-online_Report.pdf" TargetMode="External"/><Relationship Id="rId1" Type="http://schemas.openxmlformats.org/officeDocument/2006/relationships/slideLayout" Target="../slideLayouts/slideLayout2.xml"/><Relationship Id="rId4" Type="http://schemas.openxmlformats.org/officeDocument/2006/relationships/hyperlink" Target="https://www.ruor.uottawa.ca/bitstream/10393/32376/1/9780776622590_WEB.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computing.co.uk/ctg/news/1823102/digital-divide-narrowing-uk" TargetMode="External"/><Relationship Id="rId2" Type="http://schemas.openxmlformats.org/officeDocument/2006/relationships/hyperlink" Target="https://21stcenturychallenges.org/digital-divide-in-the-uk/" TargetMode="External"/><Relationship Id="rId1" Type="http://schemas.openxmlformats.org/officeDocument/2006/relationships/slideLayout" Target="../slideLayouts/slideLayout2.xml"/><Relationship Id="rId4" Type="http://schemas.openxmlformats.org/officeDocument/2006/relationships/hyperlink" Target="http://www.bbc.co.uk/news/technology-2942431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bbc.co.uk/news/technology-29424313" TargetMode="External"/><Relationship Id="rId2" Type="http://schemas.openxmlformats.org/officeDocument/2006/relationships/hyperlink" Target="https://21stcenturychallenges.org/Digital-divide-in-the-UK/" TargetMode="External"/><Relationship Id="rId1" Type="http://schemas.openxmlformats.org/officeDocument/2006/relationships/slideLayout" Target="../slideLayouts/slideLayout2.xml"/><Relationship Id="rId4" Type="http://schemas.openxmlformats.org/officeDocument/2006/relationships/hyperlink" Target="https://www.gov.uk/government/publications/future-of-ageing-effect-of-technology-on-support-networks"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ocr.org.uk/Images/179499&#8208;the&#8208;impact&#8208;of&#8208;digital&#8208;forms&#8208;of&#8208;communication&#8208;onsocial&#8208;inequality&#8208;activity&#8208;teacher&#8208;instructions&#8208;.pdf" TargetMode="External"/><Relationship Id="rId2" Type="http://schemas.openxmlformats.org/officeDocument/2006/relationships/hyperlink" Target="https://www.theguardian.com/technology/2016/jan/13/internet&#8208;not&#8208;conquered&#8208;digital&#8208;divide&#8208;rich&#8208;poor&#8208;world&#8208;bank&#8208;report" TargetMode="External"/><Relationship Id="rId1" Type="http://schemas.openxmlformats.org/officeDocument/2006/relationships/slideLayout" Target="../slideLayouts/slideLayout2.xml"/><Relationship Id="rId4" Type="http://schemas.openxmlformats.org/officeDocument/2006/relationships/hyperlink" Target="http://www.ocr.org.uk/qualifications/as&#8208;a&#8208;level&#8208;gce&#8208;sociology&#8208;h180&#8208;h580&#8208;from&#8208;2015/"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discovery.ucl.ac.uk/1474805/1/How&#8208;the&#8208;World&#8208;Changed&#8208;Social&#8208;Media.pdf" TargetMode="External"/><Relationship Id="rId2" Type="http://schemas.openxmlformats.org/officeDocument/2006/relationships/hyperlink" Target="http://www.pewinternet.org/2014/02/11/couples-the-internet-and-social-media/" TargetMode="External"/><Relationship Id="rId1" Type="http://schemas.openxmlformats.org/officeDocument/2006/relationships/slideLayout" Target="../slideLayouts/slideLayout2.xml"/><Relationship Id="rId6" Type="http://schemas.openxmlformats.org/officeDocument/2006/relationships/hyperlink" Target="http://www.nhs.uk/Livewell/women60-plus/Pages/Loneliness-in-older-people.aspx" TargetMode="External"/><Relationship Id="rId5" Type="http://schemas.openxmlformats.org/officeDocument/2006/relationships/hyperlink" Target="http://ebooks.cambridge.org/chapter.jsf?bid=CBO9780511635373&amp;cid=CBO9780511635373A011" TargetMode="External"/><Relationship Id="rId4" Type="http://schemas.openxmlformats.org/officeDocument/2006/relationships/hyperlink" Target="https://www.ucl.ac.uk/ucl&#8208;press/browse&#8208;books/how&#8208;world&#8208;changed&#8208;social&#8208;media"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www.researchgate.net/publication/306316943_Digital_Interaction_Learning_and_Social_Communication_in_the_Information_Age" TargetMode="External"/><Relationship Id="rId3" Type="http://schemas.openxmlformats.org/officeDocument/2006/relationships/hyperlink" Target="https://www.ted.com/talks/sherry_turkle_alone_together?language=en" TargetMode="External"/><Relationship Id="rId7" Type="http://schemas.openxmlformats.org/officeDocument/2006/relationships/hyperlink" Target="http://digitalcommons.usu.edu/cgi/viewcontent.cgi?article=2335&amp;context=etd" TargetMode="External"/><Relationship Id="rId2" Type="http://schemas.openxmlformats.org/officeDocument/2006/relationships/hyperlink" Target="http://www.pewinternet.org/2014/02/11/couples-the-internet-and-social-media/" TargetMode="External"/><Relationship Id="rId1" Type="http://schemas.openxmlformats.org/officeDocument/2006/relationships/slideLayout" Target="../slideLayouts/slideLayout2.xml"/><Relationship Id="rId6" Type="http://schemas.openxmlformats.org/officeDocument/2006/relationships/hyperlink" Target="http://www.socresonline.org.uk/16/1/11.html" TargetMode="External"/><Relationship Id="rId5" Type="http://schemas.openxmlformats.org/officeDocument/2006/relationships/hyperlink" Target="http://www.bbc.co.uk/blogs/academy/entries/ca01f490-8c8c-45b9-b6e5-94a03c6ea271" TargetMode="External"/><Relationship Id="rId4" Type="http://schemas.openxmlformats.org/officeDocument/2006/relationships/hyperlink" Target="http://www.nspcc.org.uk/"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ocr.org.uk/Images/163793-social-relationships-and-social-media-activity-teacher-instructions.pdf" TargetMode="External"/><Relationship Id="rId2" Type="http://schemas.openxmlformats.org/officeDocument/2006/relationships/hyperlink" Target="http://www.ocr.org.uk/Images/163794-social-relationships-and-social-media-activity.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ocr.org.uk/Images/163793-social-relationships-and-social-media-activity-teacher-instructions.pdf" TargetMode="External"/><Relationship Id="rId2" Type="http://schemas.openxmlformats.org/officeDocument/2006/relationships/hyperlink" Target="https://www.washingtonpost.com/blogs/monkey&#8208;cage/wp/2014/01/02/social&#8208;networks&#8208;and&#8208;social&#8208;media&#8208;in&#8208;ukrainianeuromaidan&#8208;protests&#8208;2" TargetMode="External"/><Relationship Id="rId1" Type="http://schemas.openxmlformats.org/officeDocument/2006/relationships/slideLayout" Target="../slideLayouts/slideLayout2.xml"/><Relationship Id="rId4" Type="http://schemas.openxmlformats.org/officeDocument/2006/relationships/hyperlink" Target="http://www.ocr.org.uk/Images/163794&#8208;social&#8208;relationships&#8208;and&#8208;social&#8208;mediaactivity.doc"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ucl.ac.uk/why-we-post/discoveries" TargetMode="External"/><Relationship Id="rId2" Type="http://schemas.openxmlformats.org/officeDocument/2006/relationships/hyperlink" Target="http://www.pewinternet.org/2001/10/31/online-communitie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kraut.hciresearch.org/sites/kraut.hciresearch.org/files/articles/kraut98-InternetParadox.pdf" TargetMode="External"/><Relationship Id="rId3" Type="http://schemas.openxmlformats.org/officeDocument/2006/relationships/hyperlink" Target="https://egirlsproject.ca/" TargetMode="External"/><Relationship Id="rId7" Type="http://schemas.openxmlformats.org/officeDocument/2006/relationships/hyperlink" Target="http://www.jstor.org/stable/2678624" TargetMode="External"/><Relationship Id="rId2" Type="http://schemas.openxmlformats.org/officeDocument/2006/relationships/hyperlink" Target="https://www.cambridge.org/core/books/technology-and-psychological-well-being/6E159275952CBAA6E75DB6F969D12E4D" TargetMode="External"/><Relationship Id="rId1" Type="http://schemas.openxmlformats.org/officeDocument/2006/relationships/slideLayout" Target="../slideLayouts/slideLayout2.xml"/><Relationship Id="rId6" Type="http://schemas.openxmlformats.org/officeDocument/2006/relationships/hyperlink" Target="http://www.gov.uk/" TargetMode="External"/><Relationship Id="rId5" Type="http://schemas.openxmlformats.org/officeDocument/2006/relationships/hyperlink" Target="http://www.researchgate.net/publication/306316943_Digital_Interaction_Learning_and_Social_Communication_in_the_Information_Age" TargetMode="External"/><Relationship Id="rId10" Type="http://schemas.openxmlformats.org/officeDocument/2006/relationships/hyperlink" Target="http://www.ucl.ac.uk/why-we-post/discoveries" TargetMode="External"/><Relationship Id="rId4" Type="http://schemas.openxmlformats.org/officeDocument/2006/relationships/hyperlink" Target="http://elpais.com/elpais/2016/01/19/inenglish/1453208692_424660.html" TargetMode="External"/><Relationship Id="rId9" Type="http://schemas.openxmlformats.org/officeDocument/2006/relationships/hyperlink" Target="http://www.pewinternet.org/2000/05/10/tracking-online-life-how-women-use-the-internet-to-cultivate-relationships-with-family-and-friend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interchange.ocr.org.uk/" TargetMode="External"/><Relationship Id="rId2" Type="http://schemas.openxmlformats.org/officeDocument/2006/relationships/hyperlink" Target="http://www.ocr.org.uk/qualifications/as&#8208;alevel&#8208;gce&#8208;sociology&#8208;h180&#8208;h580&#8208;from&#8208;2015"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www.ocr.org.uk/qualifications/as-a-level-gce-sociology-h180-h580-from-2015/"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cr.org.uk/Images/315455-globalisation-and-the-digital-world-poster.pdf"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mailto:resources.feedback@ocr.org.uk"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earesocial.com/uk/special-reports/digital-in-201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dirty="0"/>
          </a:p>
        </p:txBody>
      </p:sp>
      <p:sp>
        <p:nvSpPr>
          <p:cNvPr id="8" name="TextBox 7"/>
          <p:cNvSpPr txBox="1"/>
          <p:nvPr/>
        </p:nvSpPr>
        <p:spPr>
          <a:xfrm>
            <a:off x="323528" y="3501008"/>
            <a:ext cx="3600400" cy="492443"/>
          </a:xfrm>
          <a:prstGeom prst="rect">
            <a:avLst/>
          </a:prstGeom>
          <a:noFill/>
        </p:spPr>
        <p:txBody>
          <a:bodyPr wrap="square" rtlCol="0">
            <a:spAutoFit/>
          </a:bodyPr>
          <a:lstStyle/>
          <a:p>
            <a:r>
              <a:rPr lang="en-GB" sz="2600" b="1" dirty="0" smtClean="0">
                <a:solidFill>
                  <a:schemeClr val="bg1"/>
                </a:solidFill>
                <a:latin typeface="Arial" panose="020B0604020202020204" pitchFamily="34" charset="0"/>
                <a:cs typeface="Arial" panose="020B0604020202020204" pitchFamily="34" charset="0"/>
              </a:rPr>
              <a:t>H070 Topic Title</a:t>
            </a:r>
            <a:endParaRPr lang="en-GB" sz="2600" b="1" dirty="0">
              <a:solidFill>
                <a:schemeClr val="bg1"/>
              </a:solidFill>
              <a:latin typeface="Arial" panose="020B0604020202020204" pitchFamily="34" charset="0"/>
              <a:cs typeface="Arial" panose="020B0604020202020204" pitchFamily="34" charset="0"/>
            </a:endParaRPr>
          </a:p>
        </p:txBody>
      </p:sp>
      <p:sp>
        <p:nvSpPr>
          <p:cNvPr id="6" name="TextBox 5"/>
          <p:cNvSpPr txBox="1"/>
          <p:nvPr/>
        </p:nvSpPr>
        <p:spPr>
          <a:xfrm>
            <a:off x="475928" y="3653408"/>
            <a:ext cx="3600400" cy="492443"/>
          </a:xfrm>
          <a:prstGeom prst="rect">
            <a:avLst/>
          </a:prstGeom>
          <a:noFill/>
        </p:spPr>
        <p:txBody>
          <a:bodyPr wrap="square" rtlCol="0">
            <a:spAutoFit/>
          </a:bodyPr>
          <a:lstStyle/>
          <a:p>
            <a:r>
              <a:rPr lang="en-GB" sz="2600" b="1" dirty="0" smtClean="0">
                <a:solidFill>
                  <a:schemeClr val="bg1"/>
                </a:solidFill>
                <a:latin typeface="Arial" panose="020B0604020202020204" pitchFamily="34" charset="0"/>
                <a:cs typeface="Arial" panose="020B0604020202020204" pitchFamily="34" charset="0"/>
              </a:rPr>
              <a:t>H470 Topic Title</a:t>
            </a:r>
            <a:endParaRPr lang="en-GB" sz="2600" b="1" dirty="0">
              <a:solidFill>
                <a:schemeClr val="bg1"/>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lstStyle/>
          <a:p>
            <a:endParaRPr lang="en-GB" dirty="0"/>
          </a:p>
        </p:txBody>
      </p:sp>
      <p:pic>
        <p:nvPicPr>
          <p:cNvPr id="9"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3" name="TextBox 2"/>
          <p:cNvSpPr txBox="1"/>
          <p:nvPr/>
        </p:nvSpPr>
        <p:spPr>
          <a:xfrm>
            <a:off x="469752" y="2683912"/>
            <a:ext cx="3880048" cy="1938992"/>
          </a:xfrm>
          <a:prstGeom prst="rect">
            <a:avLst/>
          </a:prstGeom>
          <a:noFill/>
        </p:spPr>
        <p:txBody>
          <a:bodyPr wrap="square" rtlCol="0">
            <a:spAutoFit/>
          </a:bodyPr>
          <a:lstStyle/>
          <a:p>
            <a:r>
              <a:rPr lang="en-US" sz="3000" dirty="0">
                <a:solidFill>
                  <a:schemeClr val="bg1"/>
                </a:solidFill>
                <a:latin typeface="Arial" panose="020B0604020202020204" pitchFamily="34" charset="0"/>
                <a:cs typeface="Arial" panose="020B0604020202020204" pitchFamily="34" charset="0"/>
              </a:rPr>
              <a:t>Component </a:t>
            </a:r>
            <a:r>
              <a:rPr lang="en-US" sz="3000" dirty="0" smtClean="0">
                <a:solidFill>
                  <a:schemeClr val="bg1"/>
                </a:solidFill>
                <a:latin typeface="Arial" panose="020B0604020202020204" pitchFamily="34" charset="0"/>
                <a:cs typeface="Arial" panose="020B0604020202020204" pitchFamily="34" charset="0"/>
              </a:rPr>
              <a:t>3 Globalisation and </a:t>
            </a:r>
          </a:p>
          <a:p>
            <a:r>
              <a:rPr lang="en-US" sz="3000" dirty="0" smtClean="0">
                <a:solidFill>
                  <a:schemeClr val="bg1"/>
                </a:solidFill>
                <a:latin typeface="Arial" panose="020B0604020202020204" pitchFamily="34" charset="0"/>
                <a:cs typeface="Arial" panose="020B0604020202020204" pitchFamily="34" charset="0"/>
              </a:rPr>
              <a:t>the digital social world</a:t>
            </a:r>
          </a:p>
        </p:txBody>
      </p:sp>
      <p:sp>
        <p:nvSpPr>
          <p:cNvPr id="10" name="TextBox 9"/>
          <p:cNvSpPr txBox="1"/>
          <p:nvPr/>
        </p:nvSpPr>
        <p:spPr>
          <a:xfrm>
            <a:off x="475928" y="4509120"/>
            <a:ext cx="4672136" cy="553998"/>
          </a:xfrm>
          <a:prstGeom prst="rect">
            <a:avLst/>
          </a:prstGeom>
          <a:noFill/>
        </p:spPr>
        <p:txBody>
          <a:bodyPr wrap="square" rtlCol="0">
            <a:spAutoFit/>
          </a:bodyPr>
          <a:lstStyle/>
          <a:p>
            <a:r>
              <a:rPr lang="en-GB" sz="3000" dirty="0">
                <a:solidFill>
                  <a:schemeClr val="bg1"/>
                </a:solidFill>
                <a:latin typeface="Arial" panose="020B0604020202020204" pitchFamily="34" charset="0"/>
                <a:cs typeface="Arial" panose="020B0604020202020204" pitchFamily="34" charset="0"/>
              </a:rPr>
              <a:t>A </a:t>
            </a:r>
            <a:r>
              <a:rPr lang="en-GB" sz="3000" dirty="0" smtClean="0">
                <a:solidFill>
                  <a:schemeClr val="bg1"/>
                </a:solidFill>
                <a:latin typeface="Arial" panose="020B0604020202020204" pitchFamily="34" charset="0"/>
                <a:cs typeface="Arial" panose="020B0604020202020204" pitchFamily="34" charset="0"/>
              </a:rPr>
              <a:t>self–study presentation</a:t>
            </a:r>
            <a:endParaRPr lang="en-GB" sz="3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7870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starting point ‐ set the context:</a:t>
            </a:r>
            <a:br>
              <a:rPr lang="en-US" dirty="0"/>
            </a:br>
            <a:r>
              <a:rPr lang="en-GB" dirty="0"/>
              <a:t>Our world has </a:t>
            </a:r>
            <a:r>
              <a:rPr lang="en-GB" dirty="0" smtClean="0"/>
              <a:t>changed!</a:t>
            </a:r>
            <a:endParaRPr lang="en-GB" dirty="0"/>
          </a:p>
        </p:txBody>
      </p:sp>
      <p:sp>
        <p:nvSpPr>
          <p:cNvPr id="3" name="Content Placeholder 2"/>
          <p:cNvSpPr>
            <a:spLocks noGrp="1"/>
          </p:cNvSpPr>
          <p:nvPr>
            <p:ph idx="1"/>
          </p:nvPr>
        </p:nvSpPr>
        <p:spPr>
          <a:xfrm>
            <a:off x="457200" y="2032248"/>
            <a:ext cx="8363272" cy="3268960"/>
          </a:xfrm>
        </p:spPr>
        <p:txBody>
          <a:bodyPr>
            <a:normAutofit/>
          </a:bodyPr>
          <a:lstStyle/>
          <a:p>
            <a:pPr marL="0" indent="0" algn="ctr">
              <a:buNone/>
            </a:pPr>
            <a:r>
              <a:rPr lang="en-US" sz="2400" dirty="0" smtClean="0"/>
              <a:t>Your </a:t>
            </a:r>
            <a:r>
              <a:rPr lang="en-US" sz="2400" dirty="0"/>
              <a:t>students are likely to use and know lots</a:t>
            </a:r>
          </a:p>
          <a:p>
            <a:pPr marL="0" indent="0" algn="ctr">
              <a:buNone/>
            </a:pPr>
            <a:r>
              <a:rPr lang="en-US" sz="2400" dirty="0"/>
              <a:t>about digital </a:t>
            </a:r>
            <a:r>
              <a:rPr lang="en-US" sz="2400" dirty="0" smtClean="0"/>
              <a:t>communications</a:t>
            </a:r>
          </a:p>
          <a:p>
            <a:pPr marL="0" indent="0" algn="ctr">
              <a:buNone/>
            </a:pPr>
            <a:endParaRPr lang="en-US" sz="2400" dirty="0"/>
          </a:p>
          <a:p>
            <a:pPr marL="0" indent="0" algn="ctr">
              <a:buNone/>
            </a:pPr>
            <a:r>
              <a:rPr lang="en-GB" sz="2800" dirty="0" smtClean="0"/>
              <a:t>BUT</a:t>
            </a:r>
          </a:p>
          <a:p>
            <a:pPr marL="0" indent="0" algn="ctr">
              <a:buNone/>
            </a:pPr>
            <a:endParaRPr lang="en-GB" sz="2400" b="1" dirty="0"/>
          </a:p>
          <a:p>
            <a:pPr marL="0" indent="0" algn="ctr">
              <a:buNone/>
            </a:pPr>
            <a:r>
              <a:rPr lang="en-US" sz="2400" dirty="0" smtClean="0"/>
              <a:t>Have </a:t>
            </a:r>
            <a:r>
              <a:rPr lang="en-US" sz="2400" dirty="0"/>
              <a:t>they thought about it from a </a:t>
            </a:r>
            <a:r>
              <a:rPr lang="en-US" sz="2400" b="1" dirty="0" smtClean="0"/>
              <a:t>sociological perspective</a:t>
            </a:r>
            <a:r>
              <a:rPr lang="en-US" sz="2400" dirty="0"/>
              <a:t>? As </a:t>
            </a:r>
            <a:r>
              <a:rPr lang="en-US" sz="2400" dirty="0" smtClean="0"/>
              <a:t>their </a:t>
            </a:r>
            <a:r>
              <a:rPr lang="en-US" sz="2400" dirty="0"/>
              <a:t>teacher that’s where you </a:t>
            </a:r>
            <a:r>
              <a:rPr lang="en-US" sz="2400" dirty="0" smtClean="0"/>
              <a:t>come </a:t>
            </a:r>
            <a:r>
              <a:rPr lang="en-GB" sz="2400" dirty="0" smtClean="0"/>
              <a:t>in</a:t>
            </a:r>
            <a:r>
              <a:rPr lang="en-GB" sz="2400" dirty="0"/>
              <a:t>!</a:t>
            </a:r>
            <a:endParaRPr lang="en-GB" sz="2400" dirty="0" smtClean="0"/>
          </a:p>
        </p:txBody>
      </p:sp>
    </p:spTree>
    <p:extLst>
      <p:ext uri="{BB962C8B-B14F-4D97-AF65-F5344CB8AC3E}">
        <p14:creationId xmlns:p14="http://schemas.microsoft.com/office/powerpoint/2010/main" val="36224074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normAutofit fontScale="90000"/>
          </a:bodyPr>
          <a:lstStyle/>
          <a:p>
            <a:r>
              <a:rPr lang="en-US" dirty="0"/>
              <a:t>The digital social world and sociology</a:t>
            </a:r>
            <a:endParaRPr lang="en-GB" dirty="0"/>
          </a:p>
        </p:txBody>
      </p:sp>
      <p:sp>
        <p:nvSpPr>
          <p:cNvPr id="3" name="Content Placeholder 2"/>
          <p:cNvSpPr>
            <a:spLocks noGrp="1"/>
          </p:cNvSpPr>
          <p:nvPr>
            <p:ph idx="1"/>
          </p:nvPr>
        </p:nvSpPr>
        <p:spPr>
          <a:xfrm>
            <a:off x="457200" y="1600200"/>
            <a:ext cx="8229600" cy="4205064"/>
          </a:xfrm>
        </p:spPr>
        <p:txBody>
          <a:bodyPr>
            <a:noAutofit/>
          </a:bodyPr>
          <a:lstStyle/>
          <a:p>
            <a:pPr marL="0" indent="0">
              <a:buNone/>
            </a:pPr>
            <a:r>
              <a:rPr lang="en-US" sz="2000" dirty="0" smtClean="0"/>
              <a:t>The </a:t>
            </a:r>
            <a:r>
              <a:rPr lang="en-US" sz="2000" dirty="0"/>
              <a:t>specification asks students to consider </a:t>
            </a:r>
            <a:r>
              <a:rPr lang="en-US" sz="2000" dirty="0" smtClean="0"/>
              <a:t>digital communications in </a:t>
            </a:r>
            <a:r>
              <a:rPr lang="en-US" sz="2000" dirty="0"/>
              <a:t>relation to sociological </a:t>
            </a:r>
            <a:r>
              <a:rPr lang="en-US" sz="2000" dirty="0" smtClean="0"/>
              <a:t>theory:</a:t>
            </a:r>
            <a:endParaRPr lang="en-US" sz="2000" dirty="0"/>
          </a:p>
          <a:p>
            <a:pPr lvl="1">
              <a:spcBef>
                <a:spcPts val="200"/>
              </a:spcBef>
              <a:buFont typeface="Arial" panose="020B0604020202020204" pitchFamily="34" charset="0"/>
              <a:buChar char="•"/>
            </a:pPr>
            <a:r>
              <a:rPr lang="en-GB" sz="2000" dirty="0" smtClean="0"/>
              <a:t>Marxism</a:t>
            </a:r>
            <a:endParaRPr lang="en-GB" sz="2000" dirty="0"/>
          </a:p>
          <a:p>
            <a:pPr lvl="1">
              <a:spcBef>
                <a:spcPts val="200"/>
              </a:spcBef>
              <a:buFont typeface="Arial" panose="020B0604020202020204" pitchFamily="34" charset="0"/>
              <a:buChar char="•"/>
            </a:pPr>
            <a:r>
              <a:rPr lang="en-GB" sz="2000" dirty="0" smtClean="0"/>
              <a:t>Feminism</a:t>
            </a:r>
            <a:endParaRPr lang="en-GB" sz="2000" dirty="0"/>
          </a:p>
          <a:p>
            <a:pPr lvl="1">
              <a:spcBef>
                <a:spcPts val="200"/>
              </a:spcBef>
              <a:buFont typeface="Arial" panose="020B0604020202020204" pitchFamily="34" charset="0"/>
              <a:buChar char="•"/>
            </a:pPr>
            <a:r>
              <a:rPr lang="en-GB" sz="2000" dirty="0" smtClean="0"/>
              <a:t>Postmodernism</a:t>
            </a:r>
            <a:endParaRPr lang="en-GB" sz="2000" dirty="0"/>
          </a:p>
          <a:p>
            <a:pPr marL="0" indent="0">
              <a:spcBef>
                <a:spcPts val="1200"/>
              </a:spcBef>
              <a:buNone/>
            </a:pPr>
            <a:r>
              <a:rPr lang="en-US" sz="2000" dirty="0" smtClean="0"/>
              <a:t>Also </a:t>
            </a:r>
            <a:r>
              <a:rPr lang="en-US" sz="2000" dirty="0"/>
              <a:t>what impact digital communications have had on people (</a:t>
            </a:r>
            <a:r>
              <a:rPr lang="en-US" sz="2000" dirty="0" smtClean="0"/>
              <a:t>e.g. our </a:t>
            </a:r>
            <a:r>
              <a:rPr lang="en-US" sz="2000" dirty="0"/>
              <a:t>relationships, inequalities, our identity</a:t>
            </a:r>
            <a:r>
              <a:rPr lang="en-US" sz="2000" dirty="0" smtClean="0"/>
              <a:t>) and society.</a:t>
            </a:r>
          </a:p>
          <a:p>
            <a:pPr marL="0" indent="0">
              <a:spcBef>
                <a:spcPts val="1200"/>
              </a:spcBef>
              <a:buNone/>
            </a:pPr>
            <a:endParaRPr lang="en-US" sz="2000" b="1" dirty="0" smtClean="0"/>
          </a:p>
          <a:p>
            <a:pPr marL="0" indent="0">
              <a:spcBef>
                <a:spcPts val="1200"/>
              </a:spcBef>
              <a:buNone/>
            </a:pPr>
            <a:r>
              <a:rPr lang="en-US" sz="2000" b="1" dirty="0" smtClean="0"/>
              <a:t>It </a:t>
            </a:r>
            <a:r>
              <a:rPr lang="en-US" sz="2000" b="1" dirty="0"/>
              <a:t>is not necessary for students to remember lots of statistics </a:t>
            </a:r>
            <a:r>
              <a:rPr lang="en-US" sz="2000" b="1" dirty="0" smtClean="0"/>
              <a:t>– </a:t>
            </a:r>
            <a:r>
              <a:rPr lang="en-US" sz="2000" b="1" dirty="0"/>
              <a:t>rather the focus should be on considering the issues </a:t>
            </a:r>
            <a:r>
              <a:rPr lang="en-US" sz="2000" b="1" dirty="0" smtClean="0"/>
              <a:t>involved.</a:t>
            </a:r>
            <a:endParaRPr lang="en-GB" sz="2000" dirty="0"/>
          </a:p>
        </p:txBody>
      </p:sp>
    </p:spTree>
    <p:extLst>
      <p:ext uri="{BB962C8B-B14F-4D97-AF65-F5344CB8AC3E}">
        <p14:creationId xmlns:p14="http://schemas.microsoft.com/office/powerpoint/2010/main" val="15882944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473189"/>
          </a:xfrm>
          <a:gradFill flip="none" rotWithShape="1">
            <a:gsLst>
              <a:gs pos="0">
                <a:srgbClr val="B0008A">
                  <a:alpha val="49804"/>
                </a:srgbClr>
              </a:gs>
              <a:gs pos="35000">
                <a:srgbClr val="FF9BEA">
                  <a:alpha val="46000"/>
                </a:srgbClr>
              </a:gs>
              <a:gs pos="72000">
                <a:schemeClr val="bg1"/>
              </a:gs>
              <a:gs pos="100000">
                <a:schemeClr val="bg1">
                  <a:alpha val="0"/>
                </a:schemeClr>
              </a:gs>
            </a:gsLst>
            <a:lin ang="16200000" scaled="1"/>
            <a:tileRect/>
          </a:gradFill>
        </p:spPr>
        <p:txBody>
          <a:bodyPr>
            <a:normAutofit/>
          </a:bodyPr>
          <a:lstStyle/>
          <a:p>
            <a:pPr marL="0" indent="0" algn="ctr">
              <a:buNone/>
            </a:pPr>
            <a:endParaRPr lang="en-GB" sz="4400" b="1" dirty="0" smtClean="0">
              <a:solidFill>
                <a:srgbClr val="73005B"/>
              </a:solidFill>
            </a:endParaRPr>
          </a:p>
          <a:p>
            <a:pPr marL="0" indent="0" algn="ctr">
              <a:buNone/>
            </a:pPr>
            <a:endParaRPr lang="en-GB" sz="4400" b="1" dirty="0" smtClean="0">
              <a:solidFill>
                <a:srgbClr val="73005B"/>
              </a:solidFill>
            </a:endParaRPr>
          </a:p>
          <a:p>
            <a:pPr marL="0" indent="0" algn="ctr">
              <a:buNone/>
            </a:pPr>
            <a:r>
              <a:rPr lang="en-GB" sz="4400" b="1" dirty="0" smtClean="0">
                <a:solidFill>
                  <a:srgbClr val="73005B"/>
                </a:solidFill>
              </a:rPr>
              <a:t>Key Question 1:</a:t>
            </a:r>
          </a:p>
          <a:p>
            <a:pPr marL="0" indent="0" algn="ctr">
              <a:buNone/>
            </a:pPr>
            <a:endParaRPr lang="en-GB" sz="4400" dirty="0" smtClean="0">
              <a:solidFill>
                <a:srgbClr val="73005B"/>
              </a:solidFill>
            </a:endParaRPr>
          </a:p>
          <a:p>
            <a:pPr marL="0" indent="0" algn="ctr">
              <a:spcBef>
                <a:spcPts val="0"/>
              </a:spcBef>
              <a:buNone/>
            </a:pPr>
            <a:r>
              <a:rPr lang="en-US" b="1" dirty="0" smtClean="0"/>
              <a:t>	What </a:t>
            </a:r>
            <a:r>
              <a:rPr lang="en-US" b="1" dirty="0"/>
              <a:t>is the relationship between globalisation and digital forms of</a:t>
            </a:r>
          </a:p>
          <a:p>
            <a:pPr marL="0" indent="0" algn="ctr">
              <a:spcBef>
                <a:spcPts val="0"/>
              </a:spcBef>
              <a:buNone/>
            </a:pPr>
            <a:r>
              <a:rPr lang="en-GB" b="1" dirty="0"/>
              <a:t>communication?</a:t>
            </a:r>
          </a:p>
        </p:txBody>
      </p:sp>
    </p:spTree>
    <p:extLst>
      <p:ext uri="{BB962C8B-B14F-4D97-AF65-F5344CB8AC3E}">
        <p14:creationId xmlns:p14="http://schemas.microsoft.com/office/powerpoint/2010/main" val="4184197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Key Question 1</a:t>
            </a:r>
          </a:p>
        </p:txBody>
      </p:sp>
      <p:sp>
        <p:nvSpPr>
          <p:cNvPr id="3" name="Content Placeholder 2"/>
          <p:cNvSpPr>
            <a:spLocks noGrp="1"/>
          </p:cNvSpPr>
          <p:nvPr>
            <p:ph idx="1"/>
          </p:nvPr>
        </p:nvSpPr>
        <p:spPr>
          <a:xfrm>
            <a:off x="457200" y="1196752"/>
            <a:ext cx="8229600" cy="4824536"/>
          </a:xfrm>
        </p:spPr>
        <p:txBody>
          <a:bodyPr>
            <a:noAutofit/>
          </a:bodyPr>
          <a:lstStyle/>
          <a:p>
            <a:pPr marL="0" indent="0">
              <a:spcBef>
                <a:spcPts val="0"/>
              </a:spcBef>
              <a:buNone/>
            </a:pPr>
            <a:endParaRPr lang="en-GB" sz="500" b="1" dirty="0"/>
          </a:p>
          <a:p>
            <a:pPr marL="0" indent="0">
              <a:spcBef>
                <a:spcPts val="0"/>
              </a:spcBef>
              <a:buNone/>
            </a:pPr>
            <a:r>
              <a:rPr lang="en-GB" sz="1600" b="1" dirty="0"/>
              <a:t>Definitions of </a:t>
            </a:r>
            <a:r>
              <a:rPr lang="en-GB" sz="1600" b="1" dirty="0" smtClean="0"/>
              <a:t>globalisation</a:t>
            </a:r>
          </a:p>
          <a:p>
            <a:pPr marL="0" indent="0">
              <a:spcBef>
                <a:spcPts val="1000"/>
              </a:spcBef>
              <a:buNone/>
            </a:pPr>
            <a:endParaRPr lang="en-GB" sz="500" b="1" dirty="0"/>
          </a:p>
          <a:p>
            <a:pPr marL="0" indent="0">
              <a:spcBef>
                <a:spcPts val="0"/>
              </a:spcBef>
              <a:buNone/>
            </a:pPr>
            <a:r>
              <a:rPr lang="en-US" sz="1600" b="1" dirty="0"/>
              <a:t>Developments in digital forms of communication in a global society:</a:t>
            </a:r>
          </a:p>
          <a:p>
            <a:pPr marL="400050" lvl="1" indent="0">
              <a:buNone/>
            </a:pPr>
            <a:r>
              <a:rPr lang="en-GB" sz="1600" dirty="0"/>
              <a:t>• digital revolution</a:t>
            </a:r>
          </a:p>
          <a:p>
            <a:pPr marL="400050" lvl="1" indent="0">
              <a:buNone/>
            </a:pPr>
            <a:r>
              <a:rPr lang="en-GB" sz="1600" dirty="0"/>
              <a:t>• global village</a:t>
            </a:r>
          </a:p>
          <a:p>
            <a:pPr marL="400050" lvl="1" indent="0">
              <a:buNone/>
            </a:pPr>
            <a:r>
              <a:rPr lang="en-GB" sz="1600" dirty="0"/>
              <a:t>• networked global society</a:t>
            </a:r>
          </a:p>
          <a:p>
            <a:pPr marL="400050" lvl="1" indent="0">
              <a:buNone/>
            </a:pPr>
            <a:r>
              <a:rPr lang="en-GB" sz="1600" dirty="0"/>
              <a:t>• media convergence</a:t>
            </a:r>
          </a:p>
          <a:p>
            <a:pPr marL="400050" lvl="1" indent="0">
              <a:buNone/>
            </a:pPr>
            <a:r>
              <a:rPr lang="en-GB" sz="1600" dirty="0"/>
              <a:t>• social media</a:t>
            </a:r>
          </a:p>
          <a:p>
            <a:pPr marL="400050" lvl="1" indent="0">
              <a:buNone/>
            </a:pPr>
            <a:r>
              <a:rPr lang="en-GB" sz="1600" dirty="0"/>
              <a:t>• virtual communities</a:t>
            </a:r>
          </a:p>
          <a:p>
            <a:pPr marL="400050" lvl="1" indent="0">
              <a:buNone/>
            </a:pPr>
            <a:r>
              <a:rPr lang="en-GB" sz="1600" dirty="0"/>
              <a:t>• digital social </a:t>
            </a:r>
            <a:r>
              <a:rPr lang="en-GB" sz="1600" dirty="0" smtClean="0"/>
              <a:t>networks.</a:t>
            </a:r>
          </a:p>
          <a:p>
            <a:pPr marL="400050" lvl="1" indent="0">
              <a:buNone/>
            </a:pPr>
            <a:endParaRPr lang="en-GB" sz="500" dirty="0"/>
          </a:p>
          <a:p>
            <a:pPr marL="0" indent="0">
              <a:spcBef>
                <a:spcPts val="0"/>
              </a:spcBef>
              <a:buNone/>
            </a:pPr>
            <a:r>
              <a:rPr lang="en-US" sz="1600" b="1" dirty="0"/>
              <a:t>Applying sociological theories to digital forms of communication:</a:t>
            </a:r>
          </a:p>
          <a:p>
            <a:pPr marL="400050" lvl="1" indent="0">
              <a:buNone/>
            </a:pPr>
            <a:r>
              <a:rPr lang="en-GB" sz="1600" dirty="0"/>
              <a:t>• Marxism</a:t>
            </a:r>
          </a:p>
          <a:p>
            <a:pPr marL="400050" lvl="1" indent="0">
              <a:buNone/>
            </a:pPr>
            <a:r>
              <a:rPr lang="en-GB" sz="1600" dirty="0"/>
              <a:t>• feminism</a:t>
            </a:r>
          </a:p>
          <a:p>
            <a:pPr marL="400050" lvl="1" indent="0">
              <a:buNone/>
            </a:pPr>
            <a:r>
              <a:rPr lang="en-GB" sz="1600" dirty="0"/>
              <a:t>• </a:t>
            </a:r>
            <a:r>
              <a:rPr lang="en-GB" sz="1600" dirty="0" smtClean="0"/>
              <a:t>postmodernism.</a:t>
            </a:r>
            <a:endParaRPr lang="en-GB" sz="1600" dirty="0"/>
          </a:p>
        </p:txBody>
      </p:sp>
    </p:spTree>
    <p:extLst>
      <p:ext uri="{BB962C8B-B14F-4D97-AF65-F5344CB8AC3E}">
        <p14:creationId xmlns:p14="http://schemas.microsoft.com/office/powerpoint/2010/main" val="3677257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36104"/>
          </a:xfrm>
        </p:spPr>
        <p:txBody>
          <a:bodyPr/>
          <a:lstStyle/>
          <a:p>
            <a:r>
              <a:rPr lang="en-GB" dirty="0"/>
              <a:t>Globalisation</a:t>
            </a:r>
          </a:p>
        </p:txBody>
      </p:sp>
      <p:sp>
        <p:nvSpPr>
          <p:cNvPr id="3" name="Content Placeholder 2"/>
          <p:cNvSpPr>
            <a:spLocks noGrp="1"/>
          </p:cNvSpPr>
          <p:nvPr>
            <p:ph idx="1"/>
          </p:nvPr>
        </p:nvSpPr>
        <p:spPr>
          <a:xfrm>
            <a:off x="467544" y="1124744"/>
            <a:ext cx="8229600" cy="4680520"/>
          </a:xfrm>
        </p:spPr>
        <p:txBody>
          <a:bodyPr>
            <a:noAutofit/>
          </a:bodyPr>
          <a:lstStyle/>
          <a:p>
            <a:pPr marL="0" indent="0">
              <a:spcAft>
                <a:spcPts val="1200"/>
              </a:spcAft>
              <a:buNone/>
            </a:pPr>
            <a:r>
              <a:rPr lang="en-US" sz="1800" dirty="0"/>
              <a:t>As a starting point, globalisation needs some explaining </a:t>
            </a:r>
            <a:r>
              <a:rPr lang="en-US" sz="1800" dirty="0" smtClean="0"/>
              <a:t>and </a:t>
            </a:r>
            <a:r>
              <a:rPr lang="en-GB" sz="1800" dirty="0" smtClean="0"/>
              <a:t>contextualising</a:t>
            </a:r>
            <a:r>
              <a:rPr lang="en-GB" sz="1800" dirty="0"/>
              <a:t>.</a:t>
            </a:r>
          </a:p>
          <a:p>
            <a:pPr>
              <a:spcAft>
                <a:spcPts val="1200"/>
              </a:spcAft>
            </a:pPr>
            <a:r>
              <a:rPr lang="en-US" sz="1800" dirty="0" smtClean="0"/>
              <a:t>Begin </a:t>
            </a:r>
            <a:r>
              <a:rPr lang="en-US" sz="1800" dirty="0"/>
              <a:t>by comparing definitions </a:t>
            </a:r>
            <a:r>
              <a:rPr lang="en-US" sz="1800" dirty="0" smtClean="0"/>
              <a:t>of globalisation </a:t>
            </a:r>
            <a:r>
              <a:rPr lang="en-US" sz="1800" dirty="0"/>
              <a:t>and </a:t>
            </a:r>
            <a:r>
              <a:rPr lang="en-US" sz="1800" dirty="0" smtClean="0"/>
              <a:t>explain which </a:t>
            </a:r>
            <a:r>
              <a:rPr lang="en-US" sz="1800" dirty="0"/>
              <a:t>one is best and why (see the </a:t>
            </a:r>
            <a:r>
              <a:rPr lang="en-US" sz="1800" dirty="0">
                <a:hlinkClick r:id="rId2"/>
              </a:rPr>
              <a:t>OCR Delivery Guide</a:t>
            </a:r>
            <a:r>
              <a:rPr lang="en-US" sz="1800" dirty="0" smtClean="0"/>
              <a:t>).</a:t>
            </a:r>
          </a:p>
          <a:p>
            <a:r>
              <a:rPr lang="en-GB" sz="1800" dirty="0" smtClean="0"/>
              <a:t>You </a:t>
            </a:r>
            <a:r>
              <a:rPr lang="en-GB" sz="1800" dirty="0"/>
              <a:t>may like to download our podcast scripts and ask students to read these out loud:</a:t>
            </a:r>
          </a:p>
          <a:p>
            <a:pPr lvl="1"/>
            <a:r>
              <a:rPr lang="en-GB" sz="1800" dirty="0"/>
              <a:t>Defining globalisation </a:t>
            </a:r>
            <a:r>
              <a:rPr lang="en-GB" sz="1800" dirty="0">
                <a:hlinkClick r:id="rId3"/>
              </a:rPr>
              <a:t>http://</a:t>
            </a:r>
            <a:r>
              <a:rPr lang="en-GB" sz="1800" dirty="0" smtClean="0">
                <a:hlinkClick r:id="rId3"/>
              </a:rPr>
              <a:t>www.ocr.org.uk/Images/342389-defining-globalisation-podcast-script.doc</a:t>
            </a:r>
            <a:r>
              <a:rPr lang="en-GB" sz="1800" dirty="0" smtClean="0"/>
              <a:t> </a:t>
            </a:r>
            <a:endParaRPr lang="en-GB" sz="1800" dirty="0"/>
          </a:p>
          <a:p>
            <a:pPr lvl="1"/>
            <a:r>
              <a:rPr lang="en-GB" sz="1800" dirty="0"/>
              <a:t>Developments in digital forms of communication in a global society </a:t>
            </a:r>
            <a:r>
              <a:rPr lang="en-GB" sz="1800" dirty="0">
                <a:hlinkClick r:id="rId4"/>
              </a:rPr>
              <a:t>http://</a:t>
            </a:r>
            <a:r>
              <a:rPr lang="en-GB" sz="1800" dirty="0" smtClean="0">
                <a:hlinkClick r:id="rId4"/>
              </a:rPr>
              <a:t>www.ocr.org.uk/Images/342345-developments-in-digital-forms-of-communication-in-a-global-society-podcast-script.doc</a:t>
            </a:r>
            <a:r>
              <a:rPr lang="en-GB" sz="1800" dirty="0" smtClean="0"/>
              <a:t> </a:t>
            </a:r>
          </a:p>
          <a:p>
            <a:pPr lvl="1"/>
            <a:endParaRPr lang="en-GB" sz="1200" dirty="0"/>
          </a:p>
          <a:p>
            <a:r>
              <a:rPr lang="en-GB" sz="1800" dirty="0" smtClean="0"/>
              <a:t>You </a:t>
            </a:r>
            <a:r>
              <a:rPr lang="en-GB" sz="1800" dirty="0"/>
              <a:t>can listen to A Level students from an OCR centre reading the ‘Defining globalisation’ podcast at </a:t>
            </a:r>
            <a:r>
              <a:rPr lang="en-GB" sz="1800" dirty="0">
                <a:hlinkClick r:id="rId5"/>
              </a:rPr>
              <a:t>https://audioboom.com/playlists/4585998-ocr-sociology</a:t>
            </a:r>
            <a:r>
              <a:rPr lang="en-GB" sz="1800" dirty="0"/>
              <a:t> </a:t>
            </a:r>
          </a:p>
        </p:txBody>
      </p:sp>
    </p:spTree>
    <p:extLst>
      <p:ext uri="{BB962C8B-B14F-4D97-AF65-F5344CB8AC3E}">
        <p14:creationId xmlns:p14="http://schemas.microsoft.com/office/powerpoint/2010/main" val="18570722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Globalisation</a:t>
            </a:r>
          </a:p>
        </p:txBody>
      </p:sp>
      <p:sp>
        <p:nvSpPr>
          <p:cNvPr id="3" name="Content Placeholder 2"/>
          <p:cNvSpPr>
            <a:spLocks noGrp="1"/>
          </p:cNvSpPr>
          <p:nvPr>
            <p:ph idx="1"/>
          </p:nvPr>
        </p:nvSpPr>
        <p:spPr>
          <a:xfrm>
            <a:off x="457200" y="1412776"/>
            <a:ext cx="8229600" cy="4709119"/>
          </a:xfrm>
        </p:spPr>
        <p:txBody>
          <a:bodyPr>
            <a:normAutofit fontScale="62500" lnSpcReduction="20000"/>
          </a:bodyPr>
          <a:lstStyle/>
          <a:p>
            <a:pPr>
              <a:spcAft>
                <a:spcPts val="1200"/>
              </a:spcAft>
            </a:pPr>
            <a:r>
              <a:rPr lang="en-US" dirty="0" smtClean="0"/>
              <a:t>The </a:t>
            </a:r>
            <a:r>
              <a:rPr lang="en-US" dirty="0"/>
              <a:t>compression of time and </a:t>
            </a:r>
            <a:r>
              <a:rPr lang="en-US" dirty="0" smtClean="0"/>
              <a:t>distance.</a:t>
            </a:r>
            <a:endParaRPr lang="en-US" dirty="0"/>
          </a:p>
          <a:p>
            <a:pPr>
              <a:spcAft>
                <a:spcPts val="1200"/>
              </a:spcAft>
            </a:pPr>
            <a:r>
              <a:rPr lang="en-GB" dirty="0" smtClean="0"/>
              <a:t>It </a:t>
            </a:r>
            <a:r>
              <a:rPr lang="en-GB" dirty="0"/>
              <a:t>isn’t new!</a:t>
            </a:r>
          </a:p>
          <a:p>
            <a:pPr>
              <a:spcAft>
                <a:spcPts val="1200"/>
              </a:spcAft>
            </a:pPr>
            <a:r>
              <a:rPr lang="en-US" dirty="0" smtClean="0"/>
              <a:t>A </a:t>
            </a:r>
            <a:r>
              <a:rPr lang="en-US" dirty="0"/>
              <a:t>range of complex positive and negative effects, examples including:</a:t>
            </a:r>
          </a:p>
          <a:p>
            <a:pPr marL="400050" lvl="1" indent="0">
              <a:spcAft>
                <a:spcPts val="600"/>
              </a:spcAft>
              <a:buNone/>
            </a:pPr>
            <a:r>
              <a:rPr lang="en-GB" dirty="0"/>
              <a:t>– Greater geographical mobility (migration)</a:t>
            </a:r>
          </a:p>
          <a:p>
            <a:pPr marL="400050" lvl="1" indent="0">
              <a:spcAft>
                <a:spcPts val="600"/>
              </a:spcAft>
              <a:buNone/>
            </a:pPr>
            <a:r>
              <a:rPr lang="en-GB" dirty="0"/>
              <a:t>– Increasing multiculturalism</a:t>
            </a:r>
          </a:p>
          <a:p>
            <a:pPr marL="400050" lvl="1" indent="0">
              <a:spcAft>
                <a:spcPts val="600"/>
              </a:spcAft>
              <a:buNone/>
            </a:pPr>
            <a:r>
              <a:rPr lang="en-US" dirty="0"/>
              <a:t>– The increasing and decreasing importance of national boundaries</a:t>
            </a:r>
          </a:p>
          <a:p>
            <a:pPr marL="400050" lvl="1" indent="0">
              <a:spcAft>
                <a:spcPts val="600"/>
              </a:spcAft>
              <a:buNone/>
            </a:pPr>
            <a:r>
              <a:rPr lang="en-US" dirty="0"/>
              <a:t>– The spread of different values and ideas leading to increased conflict </a:t>
            </a:r>
            <a:r>
              <a:rPr lang="en-US" dirty="0" smtClean="0"/>
              <a:t>or </a:t>
            </a:r>
            <a:r>
              <a:rPr lang="en-GB" dirty="0" smtClean="0"/>
              <a:t>decreased </a:t>
            </a:r>
            <a:r>
              <a:rPr lang="en-GB" dirty="0"/>
              <a:t>conflict</a:t>
            </a:r>
          </a:p>
          <a:p>
            <a:pPr marL="400050" lvl="1" indent="0">
              <a:spcAft>
                <a:spcPts val="600"/>
              </a:spcAft>
              <a:buNone/>
            </a:pPr>
            <a:r>
              <a:rPr lang="en-GB" dirty="0"/>
              <a:t>– Economic and power inequalities</a:t>
            </a:r>
          </a:p>
          <a:p>
            <a:pPr marL="400050" lvl="1" indent="0">
              <a:spcAft>
                <a:spcPts val="600"/>
              </a:spcAft>
              <a:buNone/>
            </a:pPr>
            <a:r>
              <a:rPr lang="en-US" dirty="0"/>
              <a:t>– The increasing role of technology in our lives</a:t>
            </a:r>
          </a:p>
          <a:p>
            <a:pPr marL="400050" lvl="1" indent="0">
              <a:spcAft>
                <a:spcPts val="600"/>
              </a:spcAft>
              <a:buNone/>
            </a:pPr>
            <a:r>
              <a:rPr lang="en-GB" dirty="0"/>
              <a:t>– The link to </a:t>
            </a:r>
            <a:r>
              <a:rPr lang="en-GB" dirty="0" smtClean="0"/>
              <a:t>postmodernism.</a:t>
            </a:r>
            <a:endParaRPr lang="en-GB" dirty="0"/>
          </a:p>
          <a:p>
            <a:pPr marL="400050" lvl="1" indent="0">
              <a:spcAft>
                <a:spcPts val="600"/>
              </a:spcAft>
              <a:buNone/>
            </a:pPr>
            <a:r>
              <a:rPr lang="en-GB" dirty="0"/>
              <a:t>– ….</a:t>
            </a:r>
          </a:p>
        </p:txBody>
      </p:sp>
    </p:spTree>
    <p:extLst>
      <p:ext uri="{BB962C8B-B14F-4D97-AF65-F5344CB8AC3E}">
        <p14:creationId xmlns:p14="http://schemas.microsoft.com/office/powerpoint/2010/main" val="27584639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928992" cy="1570186"/>
          </a:xfrm>
        </p:spPr>
        <p:txBody>
          <a:bodyPr>
            <a:normAutofit/>
          </a:bodyPr>
          <a:lstStyle/>
          <a:p>
            <a:r>
              <a:rPr lang="en-US" dirty="0"/>
              <a:t>The link between globalisation </a:t>
            </a:r>
            <a:r>
              <a:rPr lang="en-US" dirty="0" smtClean="0"/>
              <a:t/>
            </a:r>
            <a:br>
              <a:rPr lang="en-US" dirty="0" smtClean="0"/>
            </a:br>
            <a:r>
              <a:rPr lang="en-US" dirty="0" smtClean="0"/>
              <a:t>and the </a:t>
            </a:r>
            <a:r>
              <a:rPr lang="en-GB" dirty="0" smtClean="0"/>
              <a:t>digital </a:t>
            </a:r>
            <a:r>
              <a:rPr lang="en-GB" dirty="0"/>
              <a:t>social world</a:t>
            </a:r>
          </a:p>
        </p:txBody>
      </p:sp>
      <p:sp>
        <p:nvSpPr>
          <p:cNvPr id="3" name="Content Placeholder 2"/>
          <p:cNvSpPr>
            <a:spLocks noGrp="1"/>
          </p:cNvSpPr>
          <p:nvPr>
            <p:ph idx="1"/>
          </p:nvPr>
        </p:nvSpPr>
        <p:spPr>
          <a:xfrm>
            <a:off x="457200" y="2060848"/>
            <a:ext cx="8507288" cy="4320480"/>
          </a:xfrm>
        </p:spPr>
        <p:txBody>
          <a:bodyPr>
            <a:normAutofit/>
          </a:bodyPr>
          <a:lstStyle/>
          <a:p>
            <a:pPr marL="0" indent="0">
              <a:spcAft>
                <a:spcPts val="600"/>
              </a:spcAft>
              <a:buNone/>
            </a:pPr>
            <a:r>
              <a:rPr lang="en-US" sz="1800" dirty="0"/>
              <a:t>• Whilst definitions of globalisation need to be considered (and </a:t>
            </a:r>
            <a:r>
              <a:rPr lang="en-US" sz="1800" dirty="0" smtClean="0"/>
              <a:t>the problems </a:t>
            </a:r>
            <a:r>
              <a:rPr lang="en-US" sz="1800" dirty="0"/>
              <a:t>of defining it), remember the focus is on </a:t>
            </a:r>
            <a:r>
              <a:rPr lang="en-US" sz="1800" u="sng" dirty="0"/>
              <a:t>globalisation and </a:t>
            </a:r>
            <a:r>
              <a:rPr lang="en-US" sz="1800" u="sng" dirty="0" smtClean="0"/>
              <a:t>the digital </a:t>
            </a:r>
            <a:r>
              <a:rPr lang="en-US" sz="1800" u="sng" dirty="0"/>
              <a:t>social world </a:t>
            </a:r>
            <a:r>
              <a:rPr lang="en-US" sz="1800" dirty="0"/>
              <a:t>– recognition that digital communications </a:t>
            </a:r>
            <a:r>
              <a:rPr lang="en-US" sz="1800" dirty="0" smtClean="0"/>
              <a:t>have </a:t>
            </a:r>
            <a:r>
              <a:rPr lang="en-GB" sz="1800" dirty="0" smtClean="0"/>
              <a:t>contributed </a:t>
            </a:r>
            <a:r>
              <a:rPr lang="en-GB" sz="1800" dirty="0"/>
              <a:t>to </a:t>
            </a:r>
            <a:r>
              <a:rPr lang="en-GB" sz="1800" dirty="0" smtClean="0"/>
              <a:t>globalisation.</a:t>
            </a:r>
          </a:p>
          <a:p>
            <a:pPr marL="0" indent="0">
              <a:spcAft>
                <a:spcPts val="600"/>
              </a:spcAft>
              <a:buNone/>
            </a:pPr>
            <a:endParaRPr lang="en-GB" sz="1800" dirty="0" smtClean="0"/>
          </a:p>
          <a:p>
            <a:pPr marL="0" indent="0">
              <a:spcAft>
                <a:spcPts val="600"/>
              </a:spcAft>
              <a:buNone/>
            </a:pPr>
            <a:r>
              <a:rPr lang="en-US" sz="1800" dirty="0" smtClean="0"/>
              <a:t>•  The </a:t>
            </a:r>
            <a:r>
              <a:rPr lang="en-US" sz="1800" dirty="0"/>
              <a:t>emergence of the Internet and digital communications was </a:t>
            </a:r>
            <a:r>
              <a:rPr lang="en-US" sz="1800" dirty="0" smtClean="0"/>
              <a:t>an important </a:t>
            </a:r>
            <a:r>
              <a:rPr lang="en-US" sz="1800" dirty="0"/>
              <a:t>contributing factor in speeding up the process of </a:t>
            </a:r>
            <a:r>
              <a:rPr lang="en-US" sz="1800" dirty="0" smtClean="0"/>
              <a:t>globalisation.</a:t>
            </a:r>
          </a:p>
          <a:p>
            <a:pPr marL="0" indent="0">
              <a:spcAft>
                <a:spcPts val="600"/>
              </a:spcAft>
              <a:buNone/>
            </a:pPr>
            <a:endParaRPr lang="en-US" sz="1800" dirty="0"/>
          </a:p>
          <a:p>
            <a:pPr marL="0" indent="0">
              <a:spcBef>
                <a:spcPts val="600"/>
              </a:spcBef>
              <a:spcAft>
                <a:spcPts val="600"/>
              </a:spcAft>
              <a:buNone/>
            </a:pPr>
            <a:r>
              <a:rPr lang="en-US" sz="1800" dirty="0"/>
              <a:t>• </a:t>
            </a:r>
            <a:r>
              <a:rPr lang="en-US" sz="1800" i="1" dirty="0"/>
              <a:t>“Miles of fiber‐optic cable now connect the continents, allowing </a:t>
            </a:r>
            <a:r>
              <a:rPr lang="en-US" sz="1800" i="1" dirty="0" smtClean="0"/>
              <a:t>people around </a:t>
            </a:r>
            <a:r>
              <a:rPr lang="en-US" sz="1800" i="1" dirty="0"/>
              <a:t>the world to communicate instantly through the borderless </a:t>
            </a:r>
            <a:r>
              <a:rPr lang="en-US" sz="1800" i="1" dirty="0" smtClean="0"/>
              <a:t>World </a:t>
            </a:r>
            <a:r>
              <a:rPr lang="en-GB" sz="1800" i="1" dirty="0" smtClean="0"/>
              <a:t>Wide </a:t>
            </a:r>
            <a:r>
              <a:rPr lang="en-GB" sz="1800" i="1" dirty="0"/>
              <a:t>Web” </a:t>
            </a:r>
            <a:r>
              <a:rPr lang="en-GB" sz="1800" dirty="0"/>
              <a:t>National </a:t>
            </a:r>
            <a:r>
              <a:rPr lang="en-GB" sz="1800" dirty="0" smtClean="0"/>
              <a:t>Geographic </a:t>
            </a:r>
            <a:r>
              <a:rPr lang="en-GB" sz="1800" u="sng" dirty="0" smtClean="0">
                <a:solidFill>
                  <a:srgbClr val="0000FF"/>
                </a:solidFill>
                <a:hlinkClick r:id="rId2"/>
              </a:rPr>
              <a:t>http://education.nationalgeographic.org/encyclopedia/globalization/</a:t>
            </a:r>
            <a:endParaRPr lang="en-GB" sz="1800" dirty="0"/>
          </a:p>
        </p:txBody>
      </p:sp>
    </p:spTree>
    <p:extLst>
      <p:ext uri="{BB962C8B-B14F-4D97-AF65-F5344CB8AC3E}">
        <p14:creationId xmlns:p14="http://schemas.microsoft.com/office/powerpoint/2010/main" val="3012015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928992" cy="1570186"/>
          </a:xfrm>
        </p:spPr>
        <p:txBody>
          <a:bodyPr>
            <a:normAutofit/>
          </a:bodyPr>
          <a:lstStyle/>
          <a:p>
            <a:r>
              <a:rPr lang="en-GB" dirty="0" smtClean="0"/>
              <a:t>What are digital communications?</a:t>
            </a:r>
            <a:endParaRPr lang="en-GB" dirty="0"/>
          </a:p>
        </p:txBody>
      </p:sp>
      <p:sp>
        <p:nvSpPr>
          <p:cNvPr id="3" name="Content Placeholder 2"/>
          <p:cNvSpPr>
            <a:spLocks noGrp="1"/>
          </p:cNvSpPr>
          <p:nvPr>
            <p:ph idx="1"/>
          </p:nvPr>
        </p:nvSpPr>
        <p:spPr>
          <a:xfrm>
            <a:off x="457200" y="1844823"/>
            <a:ext cx="8363272" cy="4033029"/>
          </a:xfrm>
        </p:spPr>
        <p:txBody>
          <a:bodyPr>
            <a:normAutofit/>
          </a:bodyPr>
          <a:lstStyle/>
          <a:p>
            <a:pPr>
              <a:spcAft>
                <a:spcPts val="600"/>
              </a:spcAft>
            </a:pPr>
            <a:r>
              <a:rPr lang="en-GB" sz="1800" dirty="0" smtClean="0"/>
              <a:t>Communications </a:t>
            </a:r>
            <a:r>
              <a:rPr lang="en-GB" sz="1800" dirty="0"/>
              <a:t>that occurs </a:t>
            </a:r>
            <a:r>
              <a:rPr lang="en-GB" sz="1800" dirty="0" smtClean="0"/>
              <a:t>via </a:t>
            </a:r>
            <a:r>
              <a:rPr lang="en-GB" sz="1800" dirty="0"/>
              <a:t>a digital device. </a:t>
            </a:r>
            <a:endParaRPr lang="en-GB" sz="1800" dirty="0" smtClean="0"/>
          </a:p>
          <a:p>
            <a:pPr marL="0" indent="0">
              <a:spcAft>
                <a:spcPts val="600"/>
              </a:spcAft>
              <a:buNone/>
            </a:pPr>
            <a:endParaRPr lang="en-GB" sz="1800" dirty="0"/>
          </a:p>
          <a:p>
            <a:pPr>
              <a:spcAft>
                <a:spcPts val="600"/>
              </a:spcAft>
            </a:pPr>
            <a:r>
              <a:rPr lang="en-GB" sz="1800" dirty="0" smtClean="0"/>
              <a:t>The digital world is changing and evolving quickly so examples of digital communications are likely to change. </a:t>
            </a:r>
          </a:p>
          <a:p>
            <a:pPr marL="0" indent="0">
              <a:spcAft>
                <a:spcPts val="600"/>
              </a:spcAft>
              <a:buNone/>
            </a:pPr>
            <a:r>
              <a:rPr lang="en-GB" sz="1800" dirty="0" smtClean="0"/>
              <a:t> </a:t>
            </a:r>
          </a:p>
          <a:p>
            <a:pPr>
              <a:spcAft>
                <a:spcPts val="600"/>
              </a:spcAft>
            </a:pPr>
            <a:r>
              <a:rPr lang="en-GB" sz="1800" dirty="0" smtClean="0"/>
              <a:t>For now examples could include text messages, emails, Facebook, WhatsApp, Skype, Facetime, Instagram, Twitter, Linkedin etc.  </a:t>
            </a:r>
            <a:endParaRPr lang="en-GB" sz="1800" dirty="0"/>
          </a:p>
        </p:txBody>
      </p:sp>
    </p:spTree>
    <p:extLst>
      <p:ext uri="{BB962C8B-B14F-4D97-AF65-F5344CB8AC3E}">
        <p14:creationId xmlns:p14="http://schemas.microsoft.com/office/powerpoint/2010/main" val="33596219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Familiarise yourself with key terms</a:t>
            </a:r>
            <a:endParaRPr lang="en-GB" dirty="0"/>
          </a:p>
        </p:txBody>
      </p:sp>
      <p:sp>
        <p:nvSpPr>
          <p:cNvPr id="3" name="Content Placeholder 2"/>
          <p:cNvSpPr>
            <a:spLocks noGrp="1"/>
          </p:cNvSpPr>
          <p:nvPr>
            <p:ph idx="1"/>
          </p:nvPr>
        </p:nvSpPr>
        <p:spPr>
          <a:xfrm>
            <a:off x="467544" y="1556792"/>
            <a:ext cx="8229600" cy="4277652"/>
          </a:xfrm>
        </p:spPr>
        <p:txBody>
          <a:bodyPr>
            <a:normAutofit/>
          </a:bodyPr>
          <a:lstStyle/>
          <a:p>
            <a:pPr>
              <a:spcAft>
                <a:spcPts val="1200"/>
              </a:spcAft>
            </a:pPr>
            <a:r>
              <a:rPr lang="en-US" sz="2000" dirty="0"/>
              <a:t>Definitions may vary slightly but OCR has </a:t>
            </a:r>
            <a:r>
              <a:rPr lang="en-US" sz="2000" dirty="0" smtClean="0"/>
              <a:t>provided some </a:t>
            </a:r>
            <a:r>
              <a:rPr lang="en-US" sz="2000" dirty="0"/>
              <a:t>broad definitions </a:t>
            </a:r>
            <a:r>
              <a:rPr lang="en-US" sz="2000" dirty="0" smtClean="0"/>
              <a:t>within student resource 4 of </a:t>
            </a:r>
            <a:r>
              <a:rPr lang="en-US" sz="2000" dirty="0"/>
              <a:t>the </a:t>
            </a:r>
            <a:r>
              <a:rPr lang="en-US" sz="2000" dirty="0">
                <a:hlinkClick r:id="rId2"/>
              </a:rPr>
              <a:t>OCR Delivery </a:t>
            </a:r>
            <a:r>
              <a:rPr lang="en-US" sz="2000" dirty="0" smtClean="0">
                <a:hlinkClick r:id="rId2"/>
              </a:rPr>
              <a:t>Guide</a:t>
            </a:r>
            <a:r>
              <a:rPr lang="en-US" sz="2000" dirty="0" smtClean="0"/>
              <a:t>.</a:t>
            </a:r>
            <a:endParaRPr lang="en-US" sz="2000" dirty="0"/>
          </a:p>
          <a:p>
            <a:r>
              <a:rPr lang="en-US" sz="2000" dirty="0" smtClean="0"/>
              <a:t>For </a:t>
            </a:r>
            <a:r>
              <a:rPr lang="en-US" sz="2000" dirty="0"/>
              <a:t>example, media convergence </a:t>
            </a:r>
            <a:r>
              <a:rPr lang="en-US" sz="2000" dirty="0" smtClean="0"/>
              <a:t>the </a:t>
            </a:r>
            <a:r>
              <a:rPr lang="en-GB" sz="2000" dirty="0" smtClean="0"/>
              <a:t>combination </a:t>
            </a:r>
            <a:r>
              <a:rPr lang="en-GB" sz="2000" dirty="0"/>
              <a:t>of three </a:t>
            </a:r>
            <a:r>
              <a:rPr lang="en-GB" sz="2000" dirty="0" smtClean="0"/>
              <a:t>c’s:</a:t>
            </a:r>
            <a:endParaRPr lang="en-GB" sz="2000" dirty="0"/>
          </a:p>
          <a:p>
            <a:pPr marL="361950" lvl="1" indent="0">
              <a:buNone/>
            </a:pPr>
            <a:r>
              <a:rPr lang="en-GB" sz="2000" dirty="0"/>
              <a:t>– computing</a:t>
            </a:r>
          </a:p>
          <a:p>
            <a:pPr marL="361950" lvl="1" indent="0">
              <a:buNone/>
            </a:pPr>
            <a:r>
              <a:rPr lang="en-GB" sz="2000" dirty="0"/>
              <a:t>– communication</a:t>
            </a:r>
          </a:p>
          <a:p>
            <a:pPr marL="361950" lvl="1" indent="0">
              <a:buNone/>
            </a:pPr>
            <a:r>
              <a:rPr lang="en-GB" sz="2000" dirty="0"/>
              <a:t>– (media) </a:t>
            </a:r>
            <a:r>
              <a:rPr lang="en-GB" sz="2000" dirty="0" smtClean="0"/>
              <a:t>content</a:t>
            </a:r>
            <a:endParaRPr lang="en-GB" sz="2000" dirty="0"/>
          </a:p>
          <a:p>
            <a:pPr marL="0" indent="0">
              <a:buNone/>
            </a:pPr>
            <a:r>
              <a:rPr lang="en-GB" sz="2000" u="sng" dirty="0" smtClean="0">
                <a:solidFill>
                  <a:srgbClr val="0000FF"/>
                </a:solidFill>
                <a:hlinkClick r:id="rId3"/>
              </a:rPr>
              <a:t>www.britannica.com/topic/media-convergence</a:t>
            </a:r>
            <a:endParaRPr lang="en-GB" sz="2000" u="sng" dirty="0" smtClean="0">
              <a:solidFill>
                <a:srgbClr val="0000FF"/>
              </a:solidFill>
            </a:endParaRPr>
          </a:p>
          <a:p>
            <a:pPr marL="0" indent="0">
              <a:buNone/>
            </a:pPr>
            <a:endParaRPr lang="en-GB" sz="2400" dirty="0"/>
          </a:p>
        </p:txBody>
      </p:sp>
    </p:spTree>
    <p:extLst>
      <p:ext uri="{BB962C8B-B14F-4D97-AF65-F5344CB8AC3E}">
        <p14:creationId xmlns:p14="http://schemas.microsoft.com/office/powerpoint/2010/main" val="1826438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Familiarise yourself with key terms</a:t>
            </a:r>
            <a:endParaRPr lang="en-GB" dirty="0"/>
          </a:p>
        </p:txBody>
      </p:sp>
      <p:sp>
        <p:nvSpPr>
          <p:cNvPr id="3" name="Content Placeholder 2"/>
          <p:cNvSpPr>
            <a:spLocks noGrp="1"/>
          </p:cNvSpPr>
          <p:nvPr>
            <p:ph idx="1"/>
          </p:nvPr>
        </p:nvSpPr>
        <p:spPr/>
        <p:txBody>
          <a:bodyPr>
            <a:noAutofit/>
          </a:bodyPr>
          <a:lstStyle/>
          <a:p>
            <a:pPr marL="0" indent="0">
              <a:spcAft>
                <a:spcPts val="600"/>
              </a:spcAft>
              <a:buNone/>
            </a:pPr>
            <a:r>
              <a:rPr lang="en-US" sz="1800" dirty="0" smtClean="0"/>
              <a:t>Try to </a:t>
            </a:r>
            <a:r>
              <a:rPr lang="en-US" sz="1800" dirty="0"/>
              <a:t>use examples to </a:t>
            </a:r>
            <a:r>
              <a:rPr lang="en-US" sz="1800" dirty="0" smtClean="0"/>
              <a:t>demonstrate concepts, </a:t>
            </a:r>
            <a:r>
              <a:rPr lang="en-US" sz="1800" dirty="0"/>
              <a:t>for example </a:t>
            </a:r>
            <a:r>
              <a:rPr lang="en-US" sz="1800" u="sng" dirty="0"/>
              <a:t>v</a:t>
            </a:r>
            <a:r>
              <a:rPr lang="en-US" sz="1800" u="sng" dirty="0" smtClean="0"/>
              <a:t>irtual </a:t>
            </a:r>
            <a:r>
              <a:rPr lang="en-US" sz="1800" u="sng" dirty="0"/>
              <a:t>communities</a:t>
            </a:r>
            <a:r>
              <a:rPr lang="en-US" sz="1800" dirty="0" smtClean="0"/>
              <a:t>:</a:t>
            </a:r>
          </a:p>
          <a:p>
            <a:pPr marL="0" indent="0">
              <a:spcAft>
                <a:spcPts val="600"/>
              </a:spcAft>
              <a:buNone/>
            </a:pPr>
            <a:endParaRPr lang="en-US" sz="1800" dirty="0"/>
          </a:p>
          <a:p>
            <a:pPr>
              <a:spcAft>
                <a:spcPts val="600"/>
              </a:spcAft>
            </a:pPr>
            <a:r>
              <a:rPr lang="en-US" sz="1800" dirty="0" smtClean="0"/>
              <a:t>Denise </a:t>
            </a:r>
            <a:r>
              <a:rPr lang="en-US" sz="1800" dirty="0"/>
              <a:t>Carter (2005) </a:t>
            </a:r>
            <a:r>
              <a:rPr lang="en-US" sz="1800" dirty="0" smtClean="0"/>
              <a:t>conducted </a:t>
            </a:r>
            <a:r>
              <a:rPr lang="en-US" sz="1800" dirty="0"/>
              <a:t>fieldwork in </a:t>
            </a:r>
            <a:r>
              <a:rPr lang="en-US" sz="1800" dirty="0" smtClean="0"/>
              <a:t>one particular </a:t>
            </a:r>
            <a:r>
              <a:rPr lang="en-US" sz="1800" dirty="0"/>
              <a:t>virtual community known as Cybercity. She </a:t>
            </a:r>
            <a:r>
              <a:rPr lang="en-US" sz="1800" dirty="0" smtClean="0"/>
              <a:t>spent three </a:t>
            </a:r>
            <a:r>
              <a:rPr lang="en-US" sz="1800" dirty="0"/>
              <a:t>and a half years on her fieldwork from September 1999.</a:t>
            </a:r>
          </a:p>
          <a:p>
            <a:pPr>
              <a:spcAft>
                <a:spcPts val="600"/>
              </a:spcAft>
            </a:pPr>
            <a:r>
              <a:rPr lang="en-US" sz="1800" dirty="0" smtClean="0"/>
              <a:t>Carter </a:t>
            </a:r>
            <a:r>
              <a:rPr lang="en-US" sz="1800" dirty="0"/>
              <a:t>visited the community at least once every day. She </a:t>
            </a:r>
            <a:r>
              <a:rPr lang="en-US" sz="1800" dirty="0" smtClean="0"/>
              <a:t>used a </a:t>
            </a:r>
            <a:r>
              <a:rPr lang="en-US" sz="1800" dirty="0"/>
              <a:t>predominantly Western sample and participant </a:t>
            </a:r>
            <a:r>
              <a:rPr lang="en-US" sz="1800" dirty="0" smtClean="0"/>
              <a:t>observation as </a:t>
            </a:r>
            <a:r>
              <a:rPr lang="en-US" sz="1800" dirty="0"/>
              <a:t>a main research method. She also used </a:t>
            </a:r>
            <a:r>
              <a:rPr lang="en-US" sz="1800" dirty="0" smtClean="0"/>
              <a:t>questionnaires including </a:t>
            </a:r>
            <a:r>
              <a:rPr lang="en-US" sz="1800" dirty="0"/>
              <a:t>open and closed questions.</a:t>
            </a:r>
            <a:endParaRPr lang="en-GB" sz="1800" dirty="0"/>
          </a:p>
        </p:txBody>
      </p:sp>
    </p:spTree>
    <p:extLst>
      <p:ext uri="{BB962C8B-B14F-4D97-AF65-F5344CB8AC3E}">
        <p14:creationId xmlns:p14="http://schemas.microsoft.com/office/powerpoint/2010/main" val="339246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GCE Overview</a:t>
            </a:r>
            <a:endParaRPr lang="en-GB" dirty="0"/>
          </a:p>
        </p:txBody>
      </p:sp>
      <p:sp>
        <p:nvSpPr>
          <p:cNvPr id="5" name="Content Placeholder 4"/>
          <p:cNvSpPr>
            <a:spLocks noGrp="1"/>
          </p:cNvSpPr>
          <p:nvPr>
            <p:ph idx="1"/>
          </p:nvPr>
        </p:nvSpPr>
        <p:spPr/>
        <p:txBody>
          <a:bodyPr>
            <a:normAutofit lnSpcReduction="10000"/>
          </a:bodyPr>
          <a:lstStyle/>
          <a:p>
            <a:r>
              <a:rPr lang="en-US" sz="2400" dirty="0" smtClean="0"/>
              <a:t>Our </a:t>
            </a:r>
            <a:r>
              <a:rPr lang="en-US" sz="2400" dirty="0"/>
              <a:t>practical and </a:t>
            </a:r>
            <a:r>
              <a:rPr lang="en-US" sz="2400" dirty="0" smtClean="0"/>
              <a:t>exciting AS and A Level courses have </a:t>
            </a:r>
            <a:r>
              <a:rPr lang="en-US" sz="2400" dirty="0"/>
              <a:t>been </a:t>
            </a:r>
            <a:r>
              <a:rPr lang="en-US" sz="2400" dirty="0" smtClean="0"/>
              <a:t>developed after </a:t>
            </a:r>
            <a:r>
              <a:rPr lang="en-US" sz="2400" dirty="0"/>
              <a:t>feedback from teachers, higher education </a:t>
            </a:r>
            <a:r>
              <a:rPr lang="en-US" sz="2400" dirty="0" smtClean="0"/>
              <a:t>and </a:t>
            </a:r>
            <a:r>
              <a:rPr lang="en-GB" sz="2400" dirty="0" smtClean="0"/>
              <a:t>other </a:t>
            </a:r>
            <a:r>
              <a:rPr lang="en-GB" sz="2400" dirty="0"/>
              <a:t>key </a:t>
            </a:r>
            <a:r>
              <a:rPr lang="en-GB" sz="2400" dirty="0" smtClean="0"/>
              <a:t>stakeholders.</a:t>
            </a:r>
          </a:p>
          <a:p>
            <a:endParaRPr lang="en-GB" sz="2400" dirty="0"/>
          </a:p>
          <a:p>
            <a:r>
              <a:rPr lang="en-US" sz="2400" dirty="0" smtClean="0"/>
              <a:t>The </a:t>
            </a:r>
            <a:r>
              <a:rPr lang="en-US" sz="2400" dirty="0"/>
              <a:t>content has been designed to inspire, </a:t>
            </a:r>
            <a:r>
              <a:rPr lang="en-US" sz="2400" dirty="0" smtClean="0"/>
              <a:t>nurture </a:t>
            </a:r>
            <a:r>
              <a:rPr lang="en-GB" sz="2400" dirty="0" smtClean="0"/>
              <a:t>and </a:t>
            </a:r>
            <a:r>
              <a:rPr lang="en-GB" sz="2400" dirty="0"/>
              <a:t>develop </a:t>
            </a:r>
            <a:r>
              <a:rPr lang="en-GB" sz="2400" dirty="0" smtClean="0"/>
              <a:t>students.</a:t>
            </a:r>
          </a:p>
          <a:p>
            <a:endParaRPr lang="en-GB" sz="2400" dirty="0"/>
          </a:p>
          <a:p>
            <a:r>
              <a:rPr lang="en-US" sz="2400" dirty="0" smtClean="0"/>
              <a:t>The </a:t>
            </a:r>
            <a:r>
              <a:rPr lang="en-US" sz="2400" dirty="0"/>
              <a:t>most popular aspects of our current AS and </a:t>
            </a:r>
            <a:r>
              <a:rPr lang="en-US" sz="2400" dirty="0" smtClean="0"/>
              <a:t>A Level </a:t>
            </a:r>
            <a:r>
              <a:rPr lang="en-US" sz="2400" dirty="0"/>
              <a:t>courses have been retained or enhanced with </a:t>
            </a:r>
            <a:r>
              <a:rPr lang="en-US" sz="2400" dirty="0" smtClean="0"/>
              <a:t>a stronger </a:t>
            </a:r>
            <a:r>
              <a:rPr lang="en-US" sz="2400" dirty="0"/>
              <a:t>global dimension to </a:t>
            </a:r>
            <a:r>
              <a:rPr lang="en-US" sz="2400" b="1" dirty="0"/>
              <a:t>reflect society </a:t>
            </a:r>
            <a:r>
              <a:rPr lang="en-US" sz="2400" b="1" dirty="0" smtClean="0"/>
              <a:t>today</a:t>
            </a:r>
            <a:r>
              <a:rPr lang="en-US" sz="2400" dirty="0" smtClean="0"/>
              <a:t>, and </a:t>
            </a:r>
            <a:r>
              <a:rPr lang="en-US" sz="2400" dirty="0"/>
              <a:t>a focus on key sociological </a:t>
            </a:r>
            <a:r>
              <a:rPr lang="en-US" sz="2400" dirty="0" smtClean="0"/>
              <a:t>themes.</a:t>
            </a:r>
          </a:p>
        </p:txBody>
      </p:sp>
    </p:spTree>
    <p:extLst>
      <p:ext uri="{BB962C8B-B14F-4D97-AF65-F5344CB8AC3E}">
        <p14:creationId xmlns:p14="http://schemas.microsoft.com/office/powerpoint/2010/main" val="10810072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Familiarise yourself with key terms</a:t>
            </a:r>
            <a:endParaRPr lang="en-GB" dirty="0"/>
          </a:p>
        </p:txBody>
      </p:sp>
      <p:sp>
        <p:nvSpPr>
          <p:cNvPr id="3" name="Content Placeholder 2"/>
          <p:cNvSpPr>
            <a:spLocks noGrp="1"/>
          </p:cNvSpPr>
          <p:nvPr>
            <p:ph idx="1"/>
          </p:nvPr>
        </p:nvSpPr>
        <p:spPr/>
        <p:txBody>
          <a:bodyPr>
            <a:noAutofit/>
          </a:bodyPr>
          <a:lstStyle/>
          <a:p>
            <a:pPr marL="0" indent="0">
              <a:spcBef>
                <a:spcPts val="600"/>
              </a:spcBef>
              <a:spcAft>
                <a:spcPts val="600"/>
              </a:spcAft>
              <a:buNone/>
            </a:pPr>
            <a:r>
              <a:rPr lang="en-US" sz="1800" dirty="0"/>
              <a:t>Virtual communities: student research task idea</a:t>
            </a:r>
          </a:p>
          <a:p>
            <a:pPr marL="857250" lvl="1" indent="-457200">
              <a:spcAft>
                <a:spcPts val="600"/>
              </a:spcAft>
              <a:buFont typeface="Arial" panose="020B0604020202020204" pitchFamily="34" charset="0"/>
              <a:buChar char="•"/>
            </a:pPr>
            <a:r>
              <a:rPr lang="en-US" sz="1800" dirty="0" smtClean="0"/>
              <a:t>Ask </a:t>
            </a:r>
            <a:r>
              <a:rPr lang="en-US" sz="1800" dirty="0"/>
              <a:t>students to sign up for an under 18 virtual community </a:t>
            </a:r>
            <a:r>
              <a:rPr lang="en-US" sz="1800" dirty="0" smtClean="0"/>
              <a:t>e.g. </a:t>
            </a:r>
            <a:r>
              <a:rPr lang="en-GB" sz="1800" dirty="0" smtClean="0"/>
              <a:t>Second </a:t>
            </a:r>
            <a:r>
              <a:rPr lang="en-GB" sz="1800" dirty="0"/>
              <a:t>Life, </a:t>
            </a:r>
            <a:r>
              <a:rPr lang="en-GB" sz="1800" dirty="0" smtClean="0"/>
              <a:t>Sims.</a:t>
            </a:r>
            <a:endParaRPr lang="en-GB" sz="1800" dirty="0"/>
          </a:p>
          <a:p>
            <a:pPr marL="857250" lvl="1" indent="-457200">
              <a:spcAft>
                <a:spcPts val="600"/>
              </a:spcAft>
              <a:buFont typeface="Arial" panose="020B0604020202020204" pitchFamily="34" charset="0"/>
              <a:buChar char="•"/>
            </a:pPr>
            <a:r>
              <a:rPr lang="en-US" sz="1800" dirty="0" smtClean="0"/>
              <a:t>Ask </a:t>
            </a:r>
            <a:r>
              <a:rPr lang="en-US" sz="1800" dirty="0"/>
              <a:t>them to carry out research into what is and what is </a:t>
            </a:r>
            <a:r>
              <a:rPr lang="en-US" sz="1800" dirty="0" smtClean="0"/>
              <a:t>not possible </a:t>
            </a:r>
            <a:r>
              <a:rPr lang="en-US" sz="1800" dirty="0"/>
              <a:t>within the virtual community.</a:t>
            </a:r>
          </a:p>
          <a:p>
            <a:pPr marL="857250" lvl="1" indent="-457200">
              <a:spcAft>
                <a:spcPts val="600"/>
              </a:spcAft>
              <a:buFont typeface="Arial" panose="020B0604020202020204" pitchFamily="34" charset="0"/>
              <a:buChar char="•"/>
            </a:pPr>
            <a:r>
              <a:rPr lang="en-US" sz="1800" dirty="0" smtClean="0"/>
              <a:t>Ask </a:t>
            </a:r>
            <a:r>
              <a:rPr lang="en-US" sz="1800" dirty="0"/>
              <a:t>them to consider the impact on the individuals’ real </a:t>
            </a:r>
            <a:r>
              <a:rPr lang="en-US" sz="1800" dirty="0" smtClean="0"/>
              <a:t>and </a:t>
            </a:r>
            <a:r>
              <a:rPr lang="en-GB" sz="1800" dirty="0" smtClean="0"/>
              <a:t>virtual identity.</a:t>
            </a:r>
            <a:endParaRPr lang="en-GB" sz="1800" dirty="0"/>
          </a:p>
          <a:p>
            <a:pPr marL="857250" lvl="1" indent="-457200">
              <a:spcAft>
                <a:spcPts val="600"/>
              </a:spcAft>
              <a:buFont typeface="Arial" panose="020B0604020202020204" pitchFamily="34" charset="0"/>
              <a:buChar char="•"/>
            </a:pPr>
            <a:r>
              <a:rPr lang="en-US" sz="1800" dirty="0" smtClean="0"/>
              <a:t>Ask </a:t>
            </a:r>
            <a:r>
              <a:rPr lang="en-US" sz="1800" dirty="0"/>
              <a:t>them to think about how different </a:t>
            </a:r>
            <a:r>
              <a:rPr lang="en-US" sz="1800" dirty="0" smtClean="0"/>
              <a:t>theoretical approaches</a:t>
            </a:r>
            <a:r>
              <a:rPr lang="en-US" sz="1800" dirty="0"/>
              <a:t> </a:t>
            </a:r>
            <a:r>
              <a:rPr lang="en-US" sz="1800" dirty="0" smtClean="0"/>
              <a:t>might </a:t>
            </a:r>
            <a:r>
              <a:rPr lang="en-US" sz="1800" dirty="0"/>
              <a:t>interpret these virtual communities.</a:t>
            </a:r>
            <a:endParaRPr lang="en-GB" sz="1800" dirty="0"/>
          </a:p>
        </p:txBody>
      </p:sp>
    </p:spTree>
    <p:extLst>
      <p:ext uri="{BB962C8B-B14F-4D97-AF65-F5344CB8AC3E}">
        <p14:creationId xmlns:p14="http://schemas.microsoft.com/office/powerpoint/2010/main" val="4021507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Theoretical perspectives</a:t>
            </a:r>
          </a:p>
        </p:txBody>
      </p:sp>
      <p:sp>
        <p:nvSpPr>
          <p:cNvPr id="3" name="Content Placeholder 2"/>
          <p:cNvSpPr>
            <a:spLocks noGrp="1"/>
          </p:cNvSpPr>
          <p:nvPr>
            <p:ph idx="1"/>
          </p:nvPr>
        </p:nvSpPr>
        <p:spPr>
          <a:xfrm>
            <a:off x="457200" y="1433860"/>
            <a:ext cx="8363272" cy="4752528"/>
          </a:xfrm>
        </p:spPr>
        <p:txBody>
          <a:bodyPr>
            <a:noAutofit/>
          </a:bodyPr>
          <a:lstStyle/>
          <a:p>
            <a:pPr marL="0" indent="0">
              <a:spcAft>
                <a:spcPts val="600"/>
              </a:spcAft>
              <a:buNone/>
            </a:pPr>
            <a:r>
              <a:rPr lang="en-US" sz="1600" dirty="0"/>
              <a:t>Broadly how </a:t>
            </a:r>
            <a:r>
              <a:rPr lang="en-US" sz="1600" dirty="0" smtClean="0"/>
              <a:t> </a:t>
            </a:r>
            <a:r>
              <a:rPr lang="en-US" sz="1600" b="1" dirty="0" smtClean="0"/>
              <a:t>Marxists   </a:t>
            </a:r>
            <a:r>
              <a:rPr lang="en-US" sz="1600" dirty="0" smtClean="0"/>
              <a:t>perceive </a:t>
            </a:r>
            <a:r>
              <a:rPr lang="en-US" sz="1600" dirty="0"/>
              <a:t>digital communication</a:t>
            </a:r>
            <a:r>
              <a:rPr lang="en-US" sz="1600" dirty="0" smtClean="0"/>
              <a:t>:</a:t>
            </a:r>
          </a:p>
          <a:p>
            <a:pPr marL="0" indent="0">
              <a:spcAft>
                <a:spcPts val="600"/>
              </a:spcAft>
              <a:buNone/>
            </a:pPr>
            <a:endParaRPr lang="en-US" sz="1600" dirty="0"/>
          </a:p>
          <a:p>
            <a:pPr>
              <a:spcAft>
                <a:spcPts val="1200"/>
              </a:spcAft>
            </a:pPr>
            <a:r>
              <a:rPr lang="en-US" sz="1600" dirty="0" smtClean="0"/>
              <a:t>Technology </a:t>
            </a:r>
            <a:r>
              <a:rPr lang="en-US" sz="1600" dirty="0"/>
              <a:t>is material culture, controlled by capitalist organisations </a:t>
            </a:r>
            <a:r>
              <a:rPr lang="en-US" sz="1600" dirty="0" smtClean="0"/>
              <a:t>and the </a:t>
            </a:r>
            <a:r>
              <a:rPr lang="en-US" sz="1600" dirty="0"/>
              <a:t>ruling class. Those who produce it are therefore basing it on </a:t>
            </a:r>
            <a:r>
              <a:rPr lang="en-US" sz="1600" dirty="0" smtClean="0"/>
              <a:t>their ideas</a:t>
            </a:r>
            <a:r>
              <a:rPr lang="en-US" sz="1600" dirty="0"/>
              <a:t>, values, interests, and knowledge.</a:t>
            </a:r>
          </a:p>
          <a:p>
            <a:r>
              <a:rPr lang="en-US" sz="1600" dirty="0" smtClean="0"/>
              <a:t>The </a:t>
            </a:r>
            <a:r>
              <a:rPr lang="en-US" sz="1600" dirty="0"/>
              <a:t>internet is dominated by business corporations who see </a:t>
            </a:r>
            <a:r>
              <a:rPr lang="en-US" sz="1600" dirty="0" smtClean="0"/>
              <a:t>members of virtual </a:t>
            </a:r>
            <a:r>
              <a:rPr lang="en-US" sz="1600" dirty="0"/>
              <a:t>communities simply as commodities, gathering and selling </a:t>
            </a:r>
            <a:r>
              <a:rPr lang="en-US" sz="1600" dirty="0" smtClean="0"/>
              <a:t>their details </a:t>
            </a:r>
            <a:r>
              <a:rPr lang="en-US" sz="1600" dirty="0"/>
              <a:t>for profits for anyone who wants it</a:t>
            </a:r>
            <a:r>
              <a:rPr lang="en-US" sz="1600" dirty="0" smtClean="0"/>
              <a:t>.</a:t>
            </a:r>
          </a:p>
          <a:p>
            <a:endParaRPr lang="en-US" sz="1600" dirty="0" smtClean="0"/>
          </a:p>
          <a:p>
            <a:r>
              <a:rPr lang="en-US" sz="1600" dirty="0" smtClean="0"/>
              <a:t>Edward Snowden </a:t>
            </a:r>
            <a:r>
              <a:rPr lang="en-US" sz="1600" dirty="0"/>
              <a:t>criticises </a:t>
            </a:r>
            <a:r>
              <a:rPr lang="en-US" sz="1600" dirty="0" smtClean="0"/>
              <a:t>massive </a:t>
            </a:r>
            <a:r>
              <a:rPr lang="en-US" sz="1600" dirty="0"/>
              <a:t>companies </a:t>
            </a:r>
            <a:r>
              <a:rPr lang="en-US" sz="1600" dirty="0" smtClean="0"/>
              <a:t>dominating </a:t>
            </a:r>
            <a:r>
              <a:rPr lang="en-US" sz="1600" dirty="0"/>
              <a:t>and </a:t>
            </a:r>
            <a:r>
              <a:rPr lang="en-US" sz="1600" dirty="0" smtClean="0"/>
              <a:t>monopolising </a:t>
            </a:r>
            <a:r>
              <a:rPr lang="en-US" sz="1600" dirty="0"/>
              <a:t>the sphere of social </a:t>
            </a:r>
            <a:r>
              <a:rPr lang="en-US" sz="1600" dirty="0" smtClean="0"/>
              <a:t>media </a:t>
            </a:r>
            <a:r>
              <a:rPr lang="en-GB" sz="1600" dirty="0" smtClean="0">
                <a:hlinkClick r:id="rId2"/>
              </a:rPr>
              <a:t>http</a:t>
            </a:r>
            <a:r>
              <a:rPr lang="en-GB" sz="1600" dirty="0">
                <a:hlinkClick r:id="rId2"/>
              </a:rPr>
              <a:t>://</a:t>
            </a:r>
            <a:r>
              <a:rPr lang="en-GB" sz="1600" dirty="0" smtClean="0">
                <a:hlinkClick r:id="rId2"/>
              </a:rPr>
              <a:t>www.independent.co.uk/news/people/edward-snowden-facebook-fake-news-claims-fusion-president-donald-trump-a7422641.html</a:t>
            </a:r>
            <a:endParaRPr lang="en-GB" sz="1600" dirty="0"/>
          </a:p>
          <a:p>
            <a:endParaRPr lang="en-GB" sz="1600" dirty="0" smtClean="0"/>
          </a:p>
          <a:p>
            <a:r>
              <a:rPr lang="en-US" sz="1600" dirty="0"/>
              <a:t>Ruling class have greater access (can afford the technology and the latest </a:t>
            </a:r>
            <a:r>
              <a:rPr lang="en-GB" sz="1600" dirty="0"/>
              <a:t>versions, </a:t>
            </a:r>
            <a:r>
              <a:rPr lang="en-GB" sz="1600" dirty="0" smtClean="0"/>
              <a:t>fastest broadband </a:t>
            </a:r>
            <a:r>
              <a:rPr lang="en-GB" sz="1600" dirty="0"/>
              <a:t>contracts etc).</a:t>
            </a:r>
          </a:p>
          <a:p>
            <a:endParaRPr lang="en-GB" sz="1800" dirty="0"/>
          </a:p>
        </p:txBody>
      </p:sp>
      <p:sp>
        <p:nvSpPr>
          <p:cNvPr id="4" name="Rectangle 3"/>
          <p:cNvSpPr/>
          <p:nvPr/>
        </p:nvSpPr>
        <p:spPr>
          <a:xfrm>
            <a:off x="1733228" y="1416848"/>
            <a:ext cx="911448" cy="357025"/>
          </a:xfrm>
          <a:prstGeom prst="rect">
            <a:avLst/>
          </a:prstGeom>
          <a:noFill/>
          <a:ln>
            <a:solidFill>
              <a:srgbClr val="7300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9470538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Theoretical perspectives</a:t>
            </a:r>
          </a:p>
        </p:txBody>
      </p:sp>
      <p:sp>
        <p:nvSpPr>
          <p:cNvPr id="3" name="Content Placeholder 2"/>
          <p:cNvSpPr>
            <a:spLocks noGrp="1"/>
          </p:cNvSpPr>
          <p:nvPr>
            <p:ph idx="1"/>
          </p:nvPr>
        </p:nvSpPr>
        <p:spPr>
          <a:xfrm>
            <a:off x="457200" y="1600201"/>
            <a:ext cx="8363272" cy="4277652"/>
          </a:xfrm>
        </p:spPr>
        <p:txBody>
          <a:bodyPr>
            <a:noAutofit/>
          </a:bodyPr>
          <a:lstStyle/>
          <a:p>
            <a:pPr marL="0" indent="0">
              <a:buNone/>
            </a:pPr>
            <a:r>
              <a:rPr lang="en-US" sz="1600" dirty="0"/>
              <a:t>Broadly </a:t>
            </a:r>
            <a:r>
              <a:rPr lang="en-US" sz="1600" dirty="0" smtClean="0"/>
              <a:t>how  </a:t>
            </a:r>
            <a:r>
              <a:rPr lang="en-US" sz="1600" b="1" dirty="0" smtClean="0"/>
              <a:t>feminists  </a:t>
            </a:r>
            <a:r>
              <a:rPr lang="en-US" sz="1600" dirty="0"/>
              <a:t>perceive digital communication</a:t>
            </a:r>
            <a:r>
              <a:rPr lang="en-US" sz="1600" dirty="0" smtClean="0"/>
              <a:t>:</a:t>
            </a:r>
          </a:p>
          <a:p>
            <a:pPr marL="0" indent="0">
              <a:buNone/>
            </a:pPr>
            <a:endParaRPr lang="en-US" sz="1600" dirty="0"/>
          </a:p>
          <a:p>
            <a:pPr>
              <a:spcAft>
                <a:spcPts val="1200"/>
              </a:spcAft>
            </a:pPr>
            <a:r>
              <a:rPr lang="en-US" sz="1600" dirty="0" smtClean="0"/>
              <a:t>It </a:t>
            </a:r>
            <a:r>
              <a:rPr lang="en-US" sz="1600" dirty="0"/>
              <a:t>can free women as they can be whoever they want to be </a:t>
            </a:r>
            <a:r>
              <a:rPr lang="en-US" sz="1600" dirty="0" smtClean="0"/>
              <a:t>online.</a:t>
            </a:r>
            <a:endParaRPr lang="en-US" sz="1600" dirty="0"/>
          </a:p>
          <a:p>
            <a:pPr>
              <a:spcAft>
                <a:spcPts val="1200"/>
              </a:spcAft>
            </a:pPr>
            <a:r>
              <a:rPr lang="en-US" sz="1600" dirty="0" smtClean="0"/>
              <a:t>The </a:t>
            </a:r>
            <a:r>
              <a:rPr lang="en-US" sz="1600" dirty="0"/>
              <a:t>internet has emerged as an increasingly important space for </a:t>
            </a:r>
            <a:r>
              <a:rPr lang="en-US" sz="1600" dirty="0" smtClean="0"/>
              <a:t>feminist activists </a:t>
            </a:r>
            <a:r>
              <a:rPr lang="en-US" sz="1600" dirty="0"/>
              <a:t>– it has created a “call out” culture in which sexism and </a:t>
            </a:r>
            <a:r>
              <a:rPr lang="en-US" sz="1600" dirty="0" smtClean="0"/>
              <a:t>misogyny can </a:t>
            </a:r>
            <a:r>
              <a:rPr lang="en-US" sz="1600" dirty="0"/>
              <a:t>be called out and challenged.</a:t>
            </a:r>
          </a:p>
          <a:p>
            <a:pPr>
              <a:spcAft>
                <a:spcPts val="1200"/>
              </a:spcAft>
            </a:pPr>
            <a:r>
              <a:rPr lang="en-US" sz="1600" dirty="0" smtClean="0"/>
              <a:t>Digital </a:t>
            </a:r>
            <a:r>
              <a:rPr lang="en-US" sz="1600" dirty="0"/>
              <a:t>media can be a masculine dominated area with men </a:t>
            </a:r>
            <a:r>
              <a:rPr lang="en-US" sz="1600" dirty="0" smtClean="0"/>
              <a:t>reinforcing </a:t>
            </a:r>
            <a:r>
              <a:rPr lang="en-GB" sz="1600" dirty="0" smtClean="0"/>
              <a:t>gender </a:t>
            </a:r>
            <a:r>
              <a:rPr lang="en-GB" sz="1600" dirty="0"/>
              <a:t>identities</a:t>
            </a:r>
            <a:r>
              <a:rPr lang="en-GB" sz="1600" dirty="0" smtClean="0"/>
              <a:t>.</a:t>
            </a:r>
          </a:p>
          <a:p>
            <a:pPr>
              <a:spcAft>
                <a:spcPts val="1200"/>
              </a:spcAft>
            </a:pPr>
            <a:r>
              <a:rPr lang="en-US" sz="1600" dirty="0"/>
              <a:t>Julia Schuster’s work on women’s feminist engagement in New Zealand notes that online activism is often primarily used by the young, and that due to the closed nature of some social networks, feminist discussion is often ‘hidden’ from those who are not sufficiently networked. For Schuster, this may create a divide between young feminists and older activists, as the new wave of feminists unwittingly hide their politics from their older </a:t>
            </a:r>
            <a:r>
              <a:rPr lang="en-GB" sz="1600" dirty="0"/>
              <a:t>peers.</a:t>
            </a:r>
          </a:p>
          <a:p>
            <a:pPr>
              <a:spcAft>
                <a:spcPts val="1200"/>
              </a:spcAft>
            </a:pPr>
            <a:endParaRPr lang="en-GB" sz="1600" dirty="0"/>
          </a:p>
        </p:txBody>
      </p:sp>
      <p:sp>
        <p:nvSpPr>
          <p:cNvPr id="4" name="Rectangle 3"/>
          <p:cNvSpPr/>
          <p:nvPr/>
        </p:nvSpPr>
        <p:spPr>
          <a:xfrm>
            <a:off x="1725712" y="1556792"/>
            <a:ext cx="974080" cy="432000"/>
          </a:xfrm>
          <a:prstGeom prst="rect">
            <a:avLst/>
          </a:prstGeom>
          <a:noFill/>
          <a:ln>
            <a:solidFill>
              <a:srgbClr val="7300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853047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Theoretical perspectives</a:t>
            </a:r>
          </a:p>
        </p:txBody>
      </p:sp>
      <p:sp>
        <p:nvSpPr>
          <p:cNvPr id="3" name="Content Placeholder 2"/>
          <p:cNvSpPr>
            <a:spLocks noGrp="1"/>
          </p:cNvSpPr>
          <p:nvPr>
            <p:ph idx="1"/>
          </p:nvPr>
        </p:nvSpPr>
        <p:spPr>
          <a:xfrm>
            <a:off x="457200" y="1600200"/>
            <a:ext cx="8507288" cy="4493095"/>
          </a:xfrm>
        </p:spPr>
        <p:txBody>
          <a:bodyPr>
            <a:noAutofit/>
          </a:bodyPr>
          <a:lstStyle/>
          <a:p>
            <a:pPr marL="0" indent="0">
              <a:spcAft>
                <a:spcPts val="600"/>
              </a:spcAft>
              <a:buNone/>
            </a:pPr>
            <a:r>
              <a:rPr lang="en-US" sz="1600" dirty="0"/>
              <a:t>Broadly how </a:t>
            </a:r>
            <a:r>
              <a:rPr lang="en-US" sz="1600" dirty="0" smtClean="0"/>
              <a:t> </a:t>
            </a:r>
            <a:r>
              <a:rPr lang="en-US" sz="1600" b="1" dirty="0" smtClean="0"/>
              <a:t>postmodernists  </a:t>
            </a:r>
            <a:r>
              <a:rPr lang="en-US" sz="1600" dirty="0" smtClean="0"/>
              <a:t>perceive digital </a:t>
            </a:r>
            <a:r>
              <a:rPr lang="en-GB" sz="1600" dirty="0" smtClean="0"/>
              <a:t>communication:</a:t>
            </a:r>
          </a:p>
          <a:p>
            <a:pPr marL="0" indent="0">
              <a:spcAft>
                <a:spcPts val="600"/>
              </a:spcAft>
              <a:buNone/>
            </a:pPr>
            <a:endParaRPr lang="en-GB" sz="1600" dirty="0"/>
          </a:p>
          <a:p>
            <a:pPr marL="0" indent="0">
              <a:spcAft>
                <a:spcPts val="600"/>
              </a:spcAft>
              <a:buNone/>
            </a:pPr>
            <a:r>
              <a:rPr lang="en-GB" sz="1600" dirty="0"/>
              <a:t>• Offers freedom and </a:t>
            </a:r>
            <a:r>
              <a:rPr lang="en-GB" sz="1600" dirty="0" smtClean="0"/>
              <a:t>choice.</a:t>
            </a:r>
            <a:endParaRPr lang="en-GB" sz="1600" dirty="0"/>
          </a:p>
          <a:p>
            <a:pPr marL="0" indent="0">
              <a:spcAft>
                <a:spcPts val="600"/>
              </a:spcAft>
              <a:buNone/>
            </a:pPr>
            <a:r>
              <a:rPr lang="en-US" sz="1600" dirty="0"/>
              <a:t>• We live in a media‐saturated society where people respond to </a:t>
            </a:r>
            <a:r>
              <a:rPr lang="en-US" sz="1600" dirty="0" smtClean="0"/>
              <a:t>media images </a:t>
            </a:r>
            <a:r>
              <a:rPr lang="en-US" sz="1600" dirty="0"/>
              <a:t>rather than to real persons or places. </a:t>
            </a:r>
            <a:endParaRPr lang="en-US" sz="1600" dirty="0" smtClean="0"/>
          </a:p>
          <a:p>
            <a:pPr marL="0" indent="0">
              <a:spcAft>
                <a:spcPts val="600"/>
              </a:spcAft>
              <a:buNone/>
            </a:pPr>
            <a:r>
              <a:rPr lang="en-US" sz="1600" dirty="0" smtClean="0"/>
              <a:t>• </a:t>
            </a:r>
            <a:r>
              <a:rPr lang="en-US" sz="1600" dirty="0"/>
              <a:t>On social networking sites, we create profiles of ourselves which </a:t>
            </a:r>
            <a:r>
              <a:rPr lang="en-US" sz="1600" dirty="0" smtClean="0"/>
              <a:t>represent us </a:t>
            </a:r>
            <a:r>
              <a:rPr lang="en-US" sz="1600" dirty="0"/>
              <a:t>in the virtual world. We are representing ourselves by making a copy </a:t>
            </a:r>
            <a:r>
              <a:rPr lang="en-US" sz="1600" dirty="0" smtClean="0"/>
              <a:t>of ourselves </a:t>
            </a:r>
            <a:r>
              <a:rPr lang="en-US" sz="1600" dirty="0"/>
              <a:t>for other users to see. Baudrillard calls this a </a:t>
            </a:r>
            <a:r>
              <a:rPr lang="en-US" sz="1600" i="1" dirty="0"/>
              <a:t>simulacra</a:t>
            </a:r>
            <a:r>
              <a:rPr lang="en-US" sz="1600" dirty="0"/>
              <a:t>, </a:t>
            </a:r>
            <a:r>
              <a:rPr lang="en-US" sz="1600" dirty="0" smtClean="0"/>
              <a:t>a mediated </a:t>
            </a:r>
            <a:r>
              <a:rPr lang="en-US" sz="1600" dirty="0"/>
              <a:t>version of our identity. (Durham and Kellner: 2009)</a:t>
            </a:r>
            <a:endParaRPr lang="en-GB" sz="1600" u="sng" dirty="0">
              <a:solidFill>
                <a:srgbClr val="0000FF"/>
              </a:solidFill>
            </a:endParaRPr>
          </a:p>
        </p:txBody>
      </p:sp>
      <p:sp>
        <p:nvSpPr>
          <p:cNvPr id="4" name="Rectangle 3"/>
          <p:cNvSpPr/>
          <p:nvPr/>
        </p:nvSpPr>
        <p:spPr>
          <a:xfrm>
            <a:off x="1713012" y="1628800"/>
            <a:ext cx="1634852" cy="360040"/>
          </a:xfrm>
          <a:prstGeom prst="rect">
            <a:avLst/>
          </a:prstGeom>
          <a:noFill/>
          <a:ln>
            <a:solidFill>
              <a:srgbClr val="7300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907757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472000"/>
          </a:xfrm>
          <a:gradFill flip="none" rotWithShape="1">
            <a:gsLst>
              <a:gs pos="0">
                <a:srgbClr val="B0008A">
                  <a:alpha val="49804"/>
                </a:srgbClr>
              </a:gs>
              <a:gs pos="35000">
                <a:srgbClr val="FF9BEA">
                  <a:alpha val="50000"/>
                </a:srgbClr>
              </a:gs>
              <a:gs pos="100000">
                <a:schemeClr val="bg1">
                  <a:alpha val="0"/>
                </a:schemeClr>
              </a:gs>
            </a:gsLst>
            <a:lin ang="16200000" scaled="1"/>
            <a:tileRect/>
          </a:gradFill>
        </p:spPr>
        <p:txBody>
          <a:bodyPr>
            <a:normAutofit/>
          </a:bodyPr>
          <a:lstStyle/>
          <a:p>
            <a:pPr marL="0" indent="0" algn="ctr">
              <a:buNone/>
            </a:pPr>
            <a:endParaRPr lang="en-GB" sz="4400" b="1" dirty="0" smtClean="0">
              <a:solidFill>
                <a:srgbClr val="73005B"/>
              </a:solidFill>
            </a:endParaRPr>
          </a:p>
          <a:p>
            <a:pPr marL="0" indent="0" algn="ctr">
              <a:buNone/>
            </a:pPr>
            <a:r>
              <a:rPr lang="en-GB" sz="4400" b="1" dirty="0" smtClean="0">
                <a:solidFill>
                  <a:srgbClr val="73005B"/>
                </a:solidFill>
              </a:rPr>
              <a:t>Key Question 2</a:t>
            </a:r>
          </a:p>
          <a:p>
            <a:pPr marL="0" indent="0" algn="ctr">
              <a:buNone/>
            </a:pPr>
            <a:endParaRPr lang="en-GB" sz="4400" b="1" dirty="0" smtClean="0">
              <a:solidFill>
                <a:srgbClr val="73005B"/>
              </a:solidFill>
            </a:endParaRPr>
          </a:p>
          <a:p>
            <a:pPr marL="0" indent="0" algn="ctr">
              <a:buNone/>
            </a:pPr>
            <a:r>
              <a:rPr lang="en-US" b="1" dirty="0"/>
              <a:t>What is the impact of digital forms of communication in a global </a:t>
            </a:r>
            <a:r>
              <a:rPr lang="en-GB" b="1" dirty="0"/>
              <a:t>context?</a:t>
            </a:r>
          </a:p>
          <a:p>
            <a:pPr marL="0" indent="0" algn="ctr">
              <a:buNone/>
            </a:pPr>
            <a:endParaRPr lang="en-GB" sz="4400" dirty="0" smtClean="0">
              <a:solidFill>
                <a:srgbClr val="73005B"/>
              </a:solidFill>
            </a:endParaRPr>
          </a:p>
        </p:txBody>
      </p:sp>
    </p:spTree>
    <p:extLst>
      <p:ext uri="{BB962C8B-B14F-4D97-AF65-F5344CB8AC3E}">
        <p14:creationId xmlns:p14="http://schemas.microsoft.com/office/powerpoint/2010/main" val="24530449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0162"/>
            <a:ext cx="8640960" cy="1143000"/>
          </a:xfrm>
        </p:spPr>
        <p:txBody>
          <a:bodyPr>
            <a:normAutofit/>
          </a:bodyPr>
          <a:lstStyle/>
          <a:p>
            <a:r>
              <a:rPr lang="en-GB" sz="3200" b="1" dirty="0" smtClean="0"/>
              <a:t>Globalisation and the digital social world</a:t>
            </a:r>
            <a:endParaRPr lang="en-GB" sz="3200" b="1" dirty="0"/>
          </a:p>
        </p:txBody>
      </p:sp>
      <p:sp>
        <p:nvSpPr>
          <p:cNvPr id="3" name="Content Placeholder 2"/>
          <p:cNvSpPr>
            <a:spLocks noGrp="1"/>
          </p:cNvSpPr>
          <p:nvPr>
            <p:ph idx="1"/>
          </p:nvPr>
        </p:nvSpPr>
        <p:spPr>
          <a:xfrm>
            <a:off x="457200" y="1412776"/>
            <a:ext cx="8229600" cy="4752528"/>
          </a:xfrm>
        </p:spPr>
        <p:txBody>
          <a:bodyPr>
            <a:noAutofit/>
          </a:bodyPr>
          <a:lstStyle/>
          <a:p>
            <a:pPr marL="0" indent="0">
              <a:spcAft>
                <a:spcPts val="600"/>
              </a:spcAft>
              <a:buNone/>
            </a:pPr>
            <a:endParaRPr lang="en-GB" sz="800" dirty="0" smtClean="0"/>
          </a:p>
          <a:p>
            <a:pPr marL="0" indent="0">
              <a:spcAft>
                <a:spcPts val="600"/>
              </a:spcAft>
              <a:buNone/>
            </a:pPr>
            <a:endParaRPr lang="en-GB" sz="800" dirty="0"/>
          </a:p>
          <a:p>
            <a:pPr marL="0" indent="0">
              <a:spcAft>
                <a:spcPts val="600"/>
              </a:spcAft>
              <a:buNone/>
            </a:pPr>
            <a:endParaRPr lang="en-GB" sz="800" dirty="0" smtClean="0"/>
          </a:p>
          <a:p>
            <a:pPr marL="0" indent="0">
              <a:spcAft>
                <a:spcPts val="600"/>
              </a:spcAft>
              <a:buNone/>
            </a:pPr>
            <a:endParaRPr lang="en-GB" sz="800" dirty="0"/>
          </a:p>
          <a:p>
            <a:pPr marL="0" indent="0">
              <a:spcAft>
                <a:spcPts val="600"/>
              </a:spcAft>
              <a:buNone/>
            </a:pPr>
            <a:endParaRPr lang="en-GB" sz="800" dirty="0" smtClean="0"/>
          </a:p>
          <a:p>
            <a:pPr marL="0" indent="0">
              <a:spcAft>
                <a:spcPts val="600"/>
              </a:spcAft>
              <a:buNone/>
            </a:pPr>
            <a:endParaRPr lang="en-GB" sz="800" dirty="0"/>
          </a:p>
          <a:p>
            <a:pPr marL="0" indent="0">
              <a:spcAft>
                <a:spcPts val="600"/>
              </a:spcAft>
              <a:buNone/>
            </a:pPr>
            <a:endParaRPr lang="en-GB" sz="800" dirty="0" smtClean="0"/>
          </a:p>
          <a:p>
            <a:pPr marL="0" indent="0">
              <a:spcAft>
                <a:spcPts val="600"/>
              </a:spcAft>
              <a:buNone/>
            </a:pPr>
            <a:endParaRPr lang="en-GB" sz="800" dirty="0"/>
          </a:p>
          <a:p>
            <a:pPr marL="0" indent="0">
              <a:spcAft>
                <a:spcPts val="600"/>
              </a:spcAft>
              <a:buNone/>
            </a:pPr>
            <a:endParaRPr lang="en-GB" sz="800" dirty="0" smtClean="0"/>
          </a:p>
          <a:p>
            <a:pPr marL="0" indent="0">
              <a:spcAft>
                <a:spcPts val="600"/>
              </a:spcAft>
              <a:buNone/>
            </a:pPr>
            <a:endParaRPr lang="en-GB" sz="800" dirty="0"/>
          </a:p>
          <a:p>
            <a:pPr marL="0" indent="0">
              <a:spcAft>
                <a:spcPts val="600"/>
              </a:spcAft>
              <a:buNone/>
            </a:pPr>
            <a:endParaRPr lang="en-GB" sz="800" dirty="0" smtClean="0"/>
          </a:p>
          <a:p>
            <a:pPr marL="0" indent="0">
              <a:spcAft>
                <a:spcPts val="600"/>
              </a:spcAft>
              <a:buNone/>
            </a:pPr>
            <a:endParaRPr lang="en-GB" sz="800" dirty="0"/>
          </a:p>
          <a:p>
            <a:pPr marL="0" indent="0">
              <a:spcAft>
                <a:spcPts val="600"/>
              </a:spcAft>
              <a:buNone/>
            </a:pPr>
            <a:endParaRPr lang="en-GB" sz="800" dirty="0" smtClean="0"/>
          </a:p>
          <a:p>
            <a:pPr marL="0" indent="0">
              <a:spcAft>
                <a:spcPts val="600"/>
              </a:spcAft>
              <a:buNone/>
            </a:pPr>
            <a:endParaRPr lang="en-GB" sz="800" dirty="0"/>
          </a:p>
          <a:p>
            <a:pPr marL="0" indent="0">
              <a:spcAft>
                <a:spcPts val="600"/>
              </a:spcAft>
              <a:buNone/>
            </a:pPr>
            <a:endParaRPr lang="en-GB" sz="800" dirty="0" smtClean="0"/>
          </a:p>
          <a:p>
            <a:pPr marL="0" indent="0">
              <a:spcAft>
                <a:spcPts val="600"/>
              </a:spcAft>
              <a:buNone/>
            </a:pPr>
            <a:endParaRPr lang="en-GB" sz="800" dirty="0"/>
          </a:p>
          <a:p>
            <a:pPr marL="0" indent="0">
              <a:spcAft>
                <a:spcPts val="600"/>
              </a:spcAft>
              <a:buNone/>
            </a:pPr>
            <a:endParaRPr lang="en-GB" sz="800" dirty="0"/>
          </a:p>
          <a:p>
            <a:pPr marL="0" indent="0">
              <a:spcAft>
                <a:spcPts val="600"/>
              </a:spcAft>
              <a:buNone/>
            </a:pPr>
            <a:endParaRPr lang="en-US" sz="1400" b="1" dirty="0" smtClean="0"/>
          </a:p>
          <a:p>
            <a:pPr marL="0" indent="0">
              <a:spcAft>
                <a:spcPts val="600"/>
              </a:spcAft>
              <a:buNone/>
            </a:pPr>
            <a:endParaRPr lang="en-US" sz="1400" b="1" dirty="0"/>
          </a:p>
        </p:txBody>
      </p:sp>
      <p:grpSp>
        <p:nvGrpSpPr>
          <p:cNvPr id="4" name="Group 3"/>
          <p:cNvGrpSpPr/>
          <p:nvPr/>
        </p:nvGrpSpPr>
        <p:grpSpPr>
          <a:xfrm>
            <a:off x="72670" y="1088972"/>
            <a:ext cx="8925118" cy="4119536"/>
            <a:chOff x="72670" y="1088972"/>
            <a:chExt cx="8925118" cy="4119536"/>
          </a:xfrm>
        </p:grpSpPr>
        <p:grpSp>
          <p:nvGrpSpPr>
            <p:cNvPr id="5" name="Group 4"/>
            <p:cNvGrpSpPr/>
            <p:nvPr/>
          </p:nvGrpSpPr>
          <p:grpSpPr>
            <a:xfrm>
              <a:off x="72670" y="1088972"/>
              <a:ext cx="8925118" cy="4119536"/>
              <a:chOff x="72670" y="1088972"/>
              <a:chExt cx="8925118" cy="4119536"/>
            </a:xfrm>
          </p:grpSpPr>
          <p:grpSp>
            <p:nvGrpSpPr>
              <p:cNvPr id="7" name="Group 6"/>
              <p:cNvGrpSpPr/>
              <p:nvPr/>
            </p:nvGrpSpPr>
            <p:grpSpPr>
              <a:xfrm>
                <a:off x="397235" y="1398772"/>
                <a:ext cx="2592288" cy="1296144"/>
                <a:chOff x="987946" y="2148834"/>
                <a:chExt cx="2592288" cy="1296144"/>
              </a:xfrm>
              <a:solidFill>
                <a:srgbClr val="FFFF00"/>
              </a:solidFill>
            </p:grpSpPr>
            <p:sp>
              <p:nvSpPr>
                <p:cNvPr id="37" name="Oval 36"/>
                <p:cNvSpPr/>
                <p:nvPr/>
              </p:nvSpPr>
              <p:spPr>
                <a:xfrm>
                  <a:off x="987946" y="2148834"/>
                  <a:ext cx="2592288" cy="129614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8" name="TextBox 37"/>
                <p:cNvSpPr txBox="1"/>
                <p:nvPr/>
              </p:nvSpPr>
              <p:spPr>
                <a:xfrm>
                  <a:off x="1331640" y="2564904"/>
                  <a:ext cx="2088232" cy="369332"/>
                </a:xfrm>
                <a:prstGeom prst="rect">
                  <a:avLst/>
                </a:prstGeom>
                <a:grpFill/>
              </p:spPr>
              <p:txBody>
                <a:bodyPr wrap="square" rtlCol="0">
                  <a:spAutoFit/>
                </a:bodyPr>
                <a:lstStyle/>
                <a:p>
                  <a:r>
                    <a:rPr lang="en-GB" b="1" dirty="0" smtClean="0"/>
                    <a:t>Social</a:t>
                  </a:r>
                  <a:r>
                    <a:rPr lang="en-GB" dirty="0" smtClean="0"/>
                    <a:t> </a:t>
                  </a:r>
                  <a:r>
                    <a:rPr lang="en-GB" b="1" dirty="0" smtClean="0"/>
                    <a:t>inequalities</a:t>
                  </a:r>
                  <a:endParaRPr lang="en-GB" b="1" dirty="0"/>
                </a:p>
              </p:txBody>
            </p:sp>
          </p:grpSp>
          <p:grpSp>
            <p:nvGrpSpPr>
              <p:cNvPr id="8" name="Group 7"/>
              <p:cNvGrpSpPr/>
              <p:nvPr/>
            </p:nvGrpSpPr>
            <p:grpSpPr>
              <a:xfrm>
                <a:off x="5724128" y="1413466"/>
                <a:ext cx="2592288" cy="1296144"/>
                <a:chOff x="4860032" y="1405057"/>
                <a:chExt cx="2592288" cy="1296144"/>
              </a:xfrm>
              <a:solidFill>
                <a:srgbClr val="FF3300"/>
              </a:solidFill>
            </p:grpSpPr>
            <p:sp>
              <p:nvSpPr>
                <p:cNvPr id="35" name="Oval 34"/>
                <p:cNvSpPr/>
                <p:nvPr/>
              </p:nvSpPr>
              <p:spPr>
                <a:xfrm>
                  <a:off x="4860032" y="1405057"/>
                  <a:ext cx="2592288" cy="129614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6" name="TextBox 35"/>
                <p:cNvSpPr txBox="1"/>
                <p:nvPr/>
              </p:nvSpPr>
              <p:spPr>
                <a:xfrm>
                  <a:off x="5112060" y="1868463"/>
                  <a:ext cx="2088232" cy="369332"/>
                </a:xfrm>
                <a:prstGeom prst="rect">
                  <a:avLst/>
                </a:prstGeom>
                <a:grpFill/>
              </p:spPr>
              <p:txBody>
                <a:bodyPr wrap="square" rtlCol="0">
                  <a:spAutoFit/>
                </a:bodyPr>
                <a:lstStyle/>
                <a:p>
                  <a:pPr algn="ctr"/>
                  <a:r>
                    <a:rPr lang="en-GB" b="1" dirty="0" smtClean="0"/>
                    <a:t>Identity</a:t>
                  </a:r>
                  <a:endParaRPr lang="en-GB" b="1" dirty="0"/>
                </a:p>
              </p:txBody>
            </p:sp>
          </p:grpSp>
          <p:grpSp>
            <p:nvGrpSpPr>
              <p:cNvPr id="9" name="Group 8"/>
              <p:cNvGrpSpPr/>
              <p:nvPr/>
            </p:nvGrpSpPr>
            <p:grpSpPr>
              <a:xfrm>
                <a:off x="5534905" y="3899788"/>
                <a:ext cx="2592288" cy="1296144"/>
                <a:chOff x="6012160" y="3212976"/>
                <a:chExt cx="2592288" cy="1296144"/>
              </a:xfrm>
            </p:grpSpPr>
            <p:sp>
              <p:nvSpPr>
                <p:cNvPr id="33" name="Oval 32"/>
                <p:cNvSpPr/>
                <p:nvPr/>
              </p:nvSpPr>
              <p:spPr>
                <a:xfrm>
                  <a:off x="6012160" y="3212976"/>
                  <a:ext cx="2592288" cy="1296144"/>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TextBox 33"/>
                <p:cNvSpPr txBox="1"/>
                <p:nvPr/>
              </p:nvSpPr>
              <p:spPr>
                <a:xfrm>
                  <a:off x="6264188" y="3676382"/>
                  <a:ext cx="2088232" cy="369332"/>
                </a:xfrm>
                <a:prstGeom prst="rect">
                  <a:avLst/>
                </a:prstGeom>
                <a:noFill/>
              </p:spPr>
              <p:txBody>
                <a:bodyPr wrap="square" rtlCol="0">
                  <a:spAutoFit/>
                </a:bodyPr>
                <a:lstStyle/>
                <a:p>
                  <a:pPr algn="ctr"/>
                  <a:r>
                    <a:rPr lang="en-GB" b="1" dirty="0" smtClean="0"/>
                    <a:t>Relationships</a:t>
                  </a:r>
                  <a:endParaRPr lang="en-GB" b="1" dirty="0"/>
                </a:p>
              </p:txBody>
            </p:sp>
          </p:grpSp>
          <p:grpSp>
            <p:nvGrpSpPr>
              <p:cNvPr id="10" name="Group 9"/>
              <p:cNvGrpSpPr/>
              <p:nvPr/>
            </p:nvGrpSpPr>
            <p:grpSpPr>
              <a:xfrm>
                <a:off x="611560" y="3912364"/>
                <a:ext cx="2592288" cy="1296144"/>
                <a:chOff x="2699792" y="3846880"/>
                <a:chExt cx="2592288" cy="1296144"/>
              </a:xfrm>
              <a:solidFill>
                <a:srgbClr val="00B050"/>
              </a:solidFill>
            </p:grpSpPr>
            <p:sp>
              <p:nvSpPr>
                <p:cNvPr id="31" name="Oval 30"/>
                <p:cNvSpPr/>
                <p:nvPr/>
              </p:nvSpPr>
              <p:spPr>
                <a:xfrm>
                  <a:off x="2699792" y="3846880"/>
                  <a:ext cx="2592288" cy="129614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TextBox 31"/>
                <p:cNvSpPr txBox="1"/>
                <p:nvPr/>
              </p:nvSpPr>
              <p:spPr>
                <a:xfrm>
                  <a:off x="2951820" y="4324454"/>
                  <a:ext cx="2088232" cy="369332"/>
                </a:xfrm>
                <a:prstGeom prst="rect">
                  <a:avLst/>
                </a:prstGeom>
                <a:grpFill/>
              </p:spPr>
              <p:txBody>
                <a:bodyPr wrap="square" rtlCol="0">
                  <a:spAutoFit/>
                </a:bodyPr>
                <a:lstStyle/>
                <a:p>
                  <a:pPr algn="ctr"/>
                  <a:r>
                    <a:rPr lang="en-GB" b="1" dirty="0" smtClean="0"/>
                    <a:t>Culture</a:t>
                  </a:r>
                  <a:endParaRPr lang="en-GB" b="1" dirty="0"/>
                </a:p>
              </p:txBody>
            </p:sp>
          </p:grpSp>
          <p:sp>
            <p:nvSpPr>
              <p:cNvPr id="11" name="Oval 10"/>
              <p:cNvSpPr/>
              <p:nvPr/>
            </p:nvSpPr>
            <p:spPr>
              <a:xfrm>
                <a:off x="2989523" y="2527043"/>
                <a:ext cx="2592288" cy="12961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Box 11"/>
              <p:cNvSpPr txBox="1"/>
              <p:nvPr/>
            </p:nvSpPr>
            <p:spPr>
              <a:xfrm>
                <a:off x="3347864" y="2990449"/>
                <a:ext cx="1900943" cy="461665"/>
              </a:xfrm>
              <a:prstGeom prst="rect">
                <a:avLst/>
              </a:prstGeom>
              <a:noFill/>
            </p:spPr>
            <p:txBody>
              <a:bodyPr wrap="square" rtlCol="0">
                <a:spAutoFit/>
              </a:bodyPr>
              <a:lstStyle/>
              <a:p>
                <a:pPr algn="ctr"/>
                <a:r>
                  <a:rPr lang="en-GB" sz="2400" b="1" dirty="0" smtClean="0"/>
                  <a:t>IMPACTS ON</a:t>
                </a:r>
                <a:endParaRPr lang="en-GB" sz="2400" b="1" dirty="0"/>
              </a:p>
            </p:txBody>
          </p:sp>
          <p:sp>
            <p:nvSpPr>
              <p:cNvPr id="13" name="Right Arrow 12"/>
              <p:cNvSpPr/>
              <p:nvPr/>
            </p:nvSpPr>
            <p:spPr>
              <a:xfrm rot="19631430">
                <a:off x="5403556" y="2538809"/>
                <a:ext cx="604643" cy="2538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ight Arrow 13"/>
              <p:cNvSpPr/>
              <p:nvPr/>
            </p:nvSpPr>
            <p:spPr>
              <a:xfrm rot="2933141">
                <a:off x="5250915" y="3736981"/>
                <a:ext cx="604643" cy="2538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ight Arrow 14"/>
              <p:cNvSpPr/>
              <p:nvPr/>
            </p:nvSpPr>
            <p:spPr>
              <a:xfrm rot="13239559">
                <a:off x="2830742" y="2369424"/>
                <a:ext cx="604643" cy="2538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Right Arrow 15"/>
              <p:cNvSpPr/>
              <p:nvPr/>
            </p:nvSpPr>
            <p:spPr>
              <a:xfrm rot="7791734">
                <a:off x="2670854" y="3696244"/>
                <a:ext cx="604643" cy="2538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7" name="Group 16"/>
              <p:cNvGrpSpPr/>
              <p:nvPr/>
            </p:nvGrpSpPr>
            <p:grpSpPr>
              <a:xfrm>
                <a:off x="4866772" y="1382794"/>
                <a:ext cx="1430077" cy="422906"/>
                <a:chOff x="5882348" y="2888487"/>
                <a:chExt cx="1430077" cy="422906"/>
              </a:xfrm>
              <a:solidFill>
                <a:srgbClr val="FF0000"/>
              </a:solidFill>
            </p:grpSpPr>
            <p:sp>
              <p:nvSpPr>
                <p:cNvPr id="29" name="Oval 28"/>
                <p:cNvSpPr/>
                <p:nvPr/>
              </p:nvSpPr>
              <p:spPr>
                <a:xfrm>
                  <a:off x="5882348" y="2888487"/>
                  <a:ext cx="1430077" cy="42290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TextBox 29"/>
                <p:cNvSpPr txBox="1"/>
                <p:nvPr/>
              </p:nvSpPr>
              <p:spPr>
                <a:xfrm>
                  <a:off x="6039397" y="2984524"/>
                  <a:ext cx="1122623" cy="253916"/>
                </a:xfrm>
                <a:prstGeom prst="rect">
                  <a:avLst/>
                </a:prstGeom>
                <a:grpFill/>
              </p:spPr>
              <p:txBody>
                <a:bodyPr wrap="square" rtlCol="0">
                  <a:spAutoFit/>
                </a:bodyPr>
                <a:lstStyle/>
                <a:p>
                  <a:pPr algn="ctr"/>
                  <a:r>
                    <a:rPr lang="en-GB" sz="1050" b="1" dirty="0" smtClean="0"/>
                    <a:t>Social class</a:t>
                  </a:r>
                  <a:endParaRPr lang="en-GB" sz="1050" b="1" dirty="0"/>
                </a:p>
              </p:txBody>
            </p:sp>
          </p:grpSp>
          <p:grpSp>
            <p:nvGrpSpPr>
              <p:cNvPr id="18" name="Group 17"/>
              <p:cNvGrpSpPr/>
              <p:nvPr/>
            </p:nvGrpSpPr>
            <p:grpSpPr>
              <a:xfrm>
                <a:off x="6395557" y="1088972"/>
                <a:ext cx="1430077" cy="422906"/>
                <a:chOff x="5882348" y="2888487"/>
                <a:chExt cx="1430077" cy="422906"/>
              </a:xfrm>
              <a:solidFill>
                <a:srgbClr val="FF0000"/>
              </a:solidFill>
            </p:grpSpPr>
            <p:sp>
              <p:nvSpPr>
                <p:cNvPr id="27" name="Oval 26"/>
                <p:cNvSpPr/>
                <p:nvPr/>
              </p:nvSpPr>
              <p:spPr>
                <a:xfrm>
                  <a:off x="5882348" y="2888487"/>
                  <a:ext cx="1430077" cy="42290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TextBox 27"/>
                <p:cNvSpPr txBox="1"/>
                <p:nvPr/>
              </p:nvSpPr>
              <p:spPr>
                <a:xfrm>
                  <a:off x="6039397" y="2984524"/>
                  <a:ext cx="1122623" cy="253916"/>
                </a:xfrm>
                <a:prstGeom prst="rect">
                  <a:avLst/>
                </a:prstGeom>
                <a:grpFill/>
              </p:spPr>
              <p:txBody>
                <a:bodyPr wrap="square" rtlCol="0">
                  <a:spAutoFit/>
                </a:bodyPr>
                <a:lstStyle/>
                <a:p>
                  <a:pPr algn="ctr"/>
                  <a:r>
                    <a:rPr lang="en-GB" sz="1050" b="1" dirty="0" smtClean="0"/>
                    <a:t>Gender</a:t>
                  </a:r>
                  <a:endParaRPr lang="en-GB" sz="1050" b="1" dirty="0"/>
                </a:p>
              </p:txBody>
            </p:sp>
          </p:grpSp>
          <p:sp>
            <p:nvSpPr>
              <p:cNvPr id="19" name="TextBox 18"/>
              <p:cNvSpPr txBox="1"/>
              <p:nvPr/>
            </p:nvSpPr>
            <p:spPr>
              <a:xfrm>
                <a:off x="7875165" y="1610948"/>
                <a:ext cx="1122623" cy="253916"/>
              </a:xfrm>
              <a:prstGeom prst="rect">
                <a:avLst/>
              </a:prstGeom>
              <a:noFill/>
            </p:spPr>
            <p:txBody>
              <a:bodyPr wrap="square" rtlCol="0">
                <a:spAutoFit/>
              </a:bodyPr>
              <a:lstStyle/>
              <a:p>
                <a:pPr algn="ctr"/>
                <a:r>
                  <a:rPr lang="en-GB" sz="1050" b="1" dirty="0" smtClean="0"/>
                  <a:t>Age</a:t>
                </a:r>
                <a:endParaRPr lang="en-GB" sz="1050" b="1" dirty="0"/>
              </a:p>
            </p:txBody>
          </p:sp>
          <p:grpSp>
            <p:nvGrpSpPr>
              <p:cNvPr id="20" name="Group 19"/>
              <p:cNvGrpSpPr/>
              <p:nvPr/>
            </p:nvGrpSpPr>
            <p:grpSpPr>
              <a:xfrm>
                <a:off x="72670" y="1267378"/>
                <a:ext cx="1430077" cy="422906"/>
                <a:chOff x="5882348" y="2888487"/>
                <a:chExt cx="1430077" cy="422906"/>
              </a:xfrm>
              <a:solidFill>
                <a:srgbClr val="FFFF00"/>
              </a:solidFill>
            </p:grpSpPr>
            <p:sp>
              <p:nvSpPr>
                <p:cNvPr id="25" name="Oval 24"/>
                <p:cNvSpPr/>
                <p:nvPr/>
              </p:nvSpPr>
              <p:spPr>
                <a:xfrm>
                  <a:off x="5882348" y="2888487"/>
                  <a:ext cx="1430077" cy="42290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6" name="TextBox 25"/>
                <p:cNvSpPr txBox="1"/>
                <p:nvPr/>
              </p:nvSpPr>
              <p:spPr>
                <a:xfrm>
                  <a:off x="6142942" y="2984524"/>
                  <a:ext cx="971453" cy="253916"/>
                </a:xfrm>
                <a:prstGeom prst="rect">
                  <a:avLst/>
                </a:prstGeom>
                <a:grpFill/>
              </p:spPr>
              <p:txBody>
                <a:bodyPr wrap="square" rtlCol="0">
                  <a:spAutoFit/>
                </a:bodyPr>
                <a:lstStyle/>
                <a:p>
                  <a:pPr algn="ctr"/>
                  <a:r>
                    <a:rPr lang="en-GB" sz="1050" b="1" dirty="0" smtClean="0"/>
                    <a:t>Social class</a:t>
                  </a:r>
                  <a:endParaRPr lang="en-GB" sz="1050" b="1" dirty="0"/>
                </a:p>
              </p:txBody>
            </p:sp>
          </p:grpSp>
          <p:grpSp>
            <p:nvGrpSpPr>
              <p:cNvPr id="21" name="Group 20"/>
              <p:cNvGrpSpPr/>
              <p:nvPr/>
            </p:nvGrpSpPr>
            <p:grpSpPr>
              <a:xfrm>
                <a:off x="1559446" y="1168419"/>
                <a:ext cx="1430077" cy="422906"/>
                <a:chOff x="5882348" y="2888487"/>
                <a:chExt cx="1430077" cy="422906"/>
              </a:xfrm>
              <a:solidFill>
                <a:srgbClr val="FFFF00"/>
              </a:solidFill>
            </p:grpSpPr>
            <p:sp>
              <p:nvSpPr>
                <p:cNvPr id="23" name="Oval 22"/>
                <p:cNvSpPr/>
                <p:nvPr/>
              </p:nvSpPr>
              <p:spPr>
                <a:xfrm>
                  <a:off x="5882348" y="2888487"/>
                  <a:ext cx="1430077" cy="42290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TextBox 23"/>
                <p:cNvSpPr txBox="1"/>
                <p:nvPr/>
              </p:nvSpPr>
              <p:spPr>
                <a:xfrm>
                  <a:off x="6163931" y="2984524"/>
                  <a:ext cx="931414" cy="253916"/>
                </a:xfrm>
                <a:prstGeom prst="rect">
                  <a:avLst/>
                </a:prstGeom>
                <a:grpFill/>
              </p:spPr>
              <p:txBody>
                <a:bodyPr wrap="square" rtlCol="0">
                  <a:spAutoFit/>
                </a:bodyPr>
                <a:lstStyle/>
                <a:p>
                  <a:pPr algn="ctr"/>
                  <a:r>
                    <a:rPr lang="en-GB" sz="1050" b="1" dirty="0" smtClean="0"/>
                    <a:t>Gender</a:t>
                  </a:r>
                  <a:endParaRPr lang="en-GB" sz="1050" b="1" dirty="0"/>
                </a:p>
              </p:txBody>
            </p:sp>
          </p:grpSp>
          <p:sp>
            <p:nvSpPr>
              <p:cNvPr id="22" name="TextBox 21"/>
              <p:cNvSpPr txBox="1"/>
              <p:nvPr/>
            </p:nvSpPr>
            <p:spPr>
              <a:xfrm>
                <a:off x="2918309" y="1690284"/>
                <a:ext cx="992543" cy="253916"/>
              </a:xfrm>
              <a:prstGeom prst="rect">
                <a:avLst/>
              </a:prstGeom>
              <a:solidFill>
                <a:srgbClr val="FFFF00"/>
              </a:solidFill>
            </p:spPr>
            <p:txBody>
              <a:bodyPr wrap="square" rtlCol="0">
                <a:spAutoFit/>
              </a:bodyPr>
              <a:lstStyle/>
              <a:p>
                <a:pPr algn="ctr"/>
                <a:r>
                  <a:rPr lang="en-GB" sz="1050" b="1" dirty="0" smtClean="0"/>
                  <a:t>Age</a:t>
                </a:r>
                <a:endParaRPr lang="en-GB" sz="1050" b="1" dirty="0"/>
              </a:p>
            </p:txBody>
          </p:sp>
        </p:grpSp>
        <p:sp>
          <p:nvSpPr>
            <p:cNvPr id="6" name="Oval 5"/>
            <p:cNvSpPr/>
            <p:nvPr/>
          </p:nvSpPr>
          <p:spPr>
            <a:xfrm>
              <a:off x="2681964" y="1603389"/>
              <a:ext cx="1430077" cy="42290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9" name="Oval 38"/>
          <p:cNvSpPr/>
          <p:nvPr/>
        </p:nvSpPr>
        <p:spPr>
          <a:xfrm>
            <a:off x="7597377" y="1521294"/>
            <a:ext cx="1430077" cy="42290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TextBox 39"/>
          <p:cNvSpPr txBox="1"/>
          <p:nvPr/>
        </p:nvSpPr>
        <p:spPr>
          <a:xfrm>
            <a:off x="2920955" y="1675593"/>
            <a:ext cx="952093" cy="253916"/>
          </a:xfrm>
          <a:prstGeom prst="rect">
            <a:avLst/>
          </a:prstGeom>
          <a:solidFill>
            <a:srgbClr val="FFFF00"/>
          </a:solidFill>
        </p:spPr>
        <p:txBody>
          <a:bodyPr wrap="square" rtlCol="0">
            <a:spAutoFit/>
          </a:bodyPr>
          <a:lstStyle/>
          <a:p>
            <a:pPr algn="ctr"/>
            <a:r>
              <a:rPr lang="en-GB" sz="1050" b="1" dirty="0" smtClean="0"/>
              <a:t>Age</a:t>
            </a:r>
            <a:endParaRPr lang="en-GB" sz="1050" b="1" dirty="0"/>
          </a:p>
        </p:txBody>
      </p:sp>
      <p:sp>
        <p:nvSpPr>
          <p:cNvPr id="41" name="TextBox 40"/>
          <p:cNvSpPr txBox="1"/>
          <p:nvPr/>
        </p:nvSpPr>
        <p:spPr>
          <a:xfrm>
            <a:off x="7840369" y="1601356"/>
            <a:ext cx="952093" cy="253916"/>
          </a:xfrm>
          <a:prstGeom prst="rect">
            <a:avLst/>
          </a:prstGeom>
          <a:solidFill>
            <a:srgbClr val="FF0000"/>
          </a:solidFill>
        </p:spPr>
        <p:txBody>
          <a:bodyPr wrap="square" rtlCol="0">
            <a:spAutoFit/>
          </a:bodyPr>
          <a:lstStyle/>
          <a:p>
            <a:pPr algn="ctr"/>
            <a:r>
              <a:rPr lang="en-GB" sz="1050" b="1" dirty="0" smtClean="0"/>
              <a:t>Age</a:t>
            </a:r>
            <a:endParaRPr lang="en-GB" sz="1050" b="1" dirty="0"/>
          </a:p>
        </p:txBody>
      </p:sp>
      <p:sp>
        <p:nvSpPr>
          <p:cNvPr id="42" name="Oval 41"/>
          <p:cNvSpPr/>
          <p:nvPr/>
        </p:nvSpPr>
        <p:spPr>
          <a:xfrm>
            <a:off x="103951" y="4869160"/>
            <a:ext cx="1430077" cy="64807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3" name="TextBox 42"/>
          <p:cNvSpPr txBox="1"/>
          <p:nvPr/>
        </p:nvSpPr>
        <p:spPr>
          <a:xfrm>
            <a:off x="301981" y="4983167"/>
            <a:ext cx="971453" cy="415498"/>
          </a:xfrm>
          <a:prstGeom prst="rect">
            <a:avLst/>
          </a:prstGeom>
          <a:solidFill>
            <a:srgbClr val="00B050"/>
          </a:solidFill>
        </p:spPr>
        <p:txBody>
          <a:bodyPr wrap="square" rtlCol="0">
            <a:spAutoFit/>
          </a:bodyPr>
          <a:lstStyle/>
          <a:p>
            <a:pPr algn="ctr"/>
            <a:r>
              <a:rPr lang="en-GB" sz="1050" b="1" dirty="0" smtClean="0"/>
              <a:t>Conflict and change</a:t>
            </a:r>
            <a:endParaRPr lang="en-GB" sz="1050" b="1" dirty="0"/>
          </a:p>
        </p:txBody>
      </p:sp>
      <p:sp>
        <p:nvSpPr>
          <p:cNvPr id="44" name="Oval 43"/>
          <p:cNvSpPr/>
          <p:nvPr/>
        </p:nvSpPr>
        <p:spPr>
          <a:xfrm>
            <a:off x="1559446" y="5032384"/>
            <a:ext cx="1788418" cy="77288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5" name="Oval 44"/>
          <p:cNvSpPr/>
          <p:nvPr/>
        </p:nvSpPr>
        <p:spPr>
          <a:xfrm>
            <a:off x="2839118" y="4239301"/>
            <a:ext cx="1537984" cy="845143"/>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6" name="TextBox 45"/>
          <p:cNvSpPr txBox="1"/>
          <p:nvPr/>
        </p:nvSpPr>
        <p:spPr>
          <a:xfrm>
            <a:off x="1849064" y="5196296"/>
            <a:ext cx="1217324" cy="415498"/>
          </a:xfrm>
          <a:prstGeom prst="rect">
            <a:avLst/>
          </a:prstGeom>
          <a:solidFill>
            <a:srgbClr val="00B050"/>
          </a:solidFill>
        </p:spPr>
        <p:txBody>
          <a:bodyPr wrap="square" rtlCol="0">
            <a:spAutoFit/>
          </a:bodyPr>
          <a:lstStyle/>
          <a:p>
            <a:pPr algn="ctr"/>
            <a:r>
              <a:rPr lang="en-GB" sz="1050" b="1" dirty="0" smtClean="0"/>
              <a:t>Cultural homogenisation</a:t>
            </a:r>
            <a:endParaRPr lang="en-GB" sz="1050" b="1" dirty="0"/>
          </a:p>
        </p:txBody>
      </p:sp>
      <p:sp>
        <p:nvSpPr>
          <p:cNvPr id="47" name="TextBox 46"/>
          <p:cNvSpPr txBox="1"/>
          <p:nvPr/>
        </p:nvSpPr>
        <p:spPr>
          <a:xfrm>
            <a:off x="3074697" y="4380226"/>
            <a:ext cx="1068598" cy="577081"/>
          </a:xfrm>
          <a:prstGeom prst="rect">
            <a:avLst/>
          </a:prstGeom>
          <a:solidFill>
            <a:srgbClr val="00B050"/>
          </a:solidFill>
        </p:spPr>
        <p:txBody>
          <a:bodyPr wrap="square" rtlCol="0">
            <a:spAutoFit/>
          </a:bodyPr>
          <a:lstStyle/>
          <a:p>
            <a:pPr algn="ctr"/>
            <a:r>
              <a:rPr lang="en-GB" sz="1050" b="1" dirty="0" smtClean="0"/>
              <a:t>Cultural defence/ </a:t>
            </a:r>
            <a:r>
              <a:rPr lang="en-GB" sz="1050" b="1" dirty="0" smtClean="0"/>
              <a:t>‘</a:t>
            </a:r>
            <a:r>
              <a:rPr lang="en-GB" sz="1050" b="1" dirty="0" err="1" smtClean="0"/>
              <a:t>glocalisation</a:t>
            </a:r>
            <a:r>
              <a:rPr lang="en-GB" sz="1050" b="1" dirty="0" smtClean="0"/>
              <a:t>’</a:t>
            </a:r>
            <a:endParaRPr lang="en-GB" sz="1050" b="1" dirty="0"/>
          </a:p>
        </p:txBody>
      </p:sp>
    </p:spTree>
    <p:extLst>
      <p:ext uri="{BB962C8B-B14F-4D97-AF65-F5344CB8AC3E}">
        <p14:creationId xmlns:p14="http://schemas.microsoft.com/office/powerpoint/2010/main" val="37220971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Impact of digital communications</a:t>
            </a:r>
          </a:p>
        </p:txBody>
      </p:sp>
      <p:sp>
        <p:nvSpPr>
          <p:cNvPr id="3" name="Content Placeholder 2"/>
          <p:cNvSpPr>
            <a:spLocks noGrp="1"/>
          </p:cNvSpPr>
          <p:nvPr>
            <p:ph idx="1"/>
          </p:nvPr>
        </p:nvSpPr>
        <p:spPr/>
        <p:txBody>
          <a:bodyPr>
            <a:normAutofit/>
          </a:bodyPr>
          <a:lstStyle/>
          <a:p>
            <a:pPr>
              <a:spcAft>
                <a:spcPts val="1200"/>
              </a:spcAft>
            </a:pPr>
            <a:r>
              <a:rPr lang="en-US" sz="2400" dirty="0"/>
              <a:t>Flipped learning: there are lots of mini </a:t>
            </a:r>
            <a:r>
              <a:rPr lang="en-US" sz="2400" dirty="0" smtClean="0"/>
              <a:t>videos on </a:t>
            </a:r>
            <a:r>
              <a:rPr lang="en-US" sz="2400" dirty="0"/>
              <a:t>YouTube that could perhaps be set </a:t>
            </a:r>
            <a:r>
              <a:rPr lang="en-US" sz="2400" dirty="0" smtClean="0"/>
              <a:t>as homework </a:t>
            </a:r>
            <a:r>
              <a:rPr lang="en-US" sz="2400" dirty="0"/>
              <a:t>for students to watch and </a:t>
            </a:r>
            <a:r>
              <a:rPr lang="en-US" sz="2400" dirty="0" smtClean="0"/>
              <a:t>start </a:t>
            </a:r>
            <a:r>
              <a:rPr lang="en-GB" sz="2400" dirty="0" smtClean="0"/>
              <a:t>them thinking.</a:t>
            </a:r>
            <a:r>
              <a:rPr lang="en-GB" sz="2400" dirty="0"/>
              <a:t> </a:t>
            </a:r>
            <a:r>
              <a:rPr lang="en-GB" sz="2400" dirty="0" smtClean="0"/>
              <a:t> </a:t>
            </a:r>
            <a:r>
              <a:rPr lang="en-US" sz="2400" dirty="0" smtClean="0"/>
              <a:t>E.g</a:t>
            </a:r>
            <a:r>
              <a:rPr lang="en-US" sz="2400" dirty="0"/>
              <a:t>. </a:t>
            </a:r>
            <a:endParaRPr lang="en-US" sz="2400" dirty="0" smtClean="0"/>
          </a:p>
          <a:p>
            <a:r>
              <a:rPr lang="en-US" sz="2400" dirty="0" smtClean="0"/>
              <a:t>Digital Families Across the </a:t>
            </a:r>
            <a:r>
              <a:rPr lang="en-US" sz="2400" dirty="0" smtClean="0"/>
              <a:t>Life course</a:t>
            </a:r>
            <a:r>
              <a:rPr lang="en-US" sz="2400" dirty="0" smtClean="0"/>
              <a:t>, CRFR Knowledge Exchange Programme</a:t>
            </a:r>
            <a:r>
              <a:rPr lang="en-US" sz="2400" dirty="0"/>
              <a:t> </a:t>
            </a:r>
            <a:r>
              <a:rPr lang="en-US" sz="2400" dirty="0">
                <a:hlinkClick r:id="rId2"/>
              </a:rPr>
              <a:t>https://</a:t>
            </a:r>
            <a:r>
              <a:rPr lang="en-US" sz="2400" dirty="0" smtClean="0">
                <a:hlinkClick r:id="rId2"/>
              </a:rPr>
              <a:t>www.youtube.com/watch?v=WsJlTZJxFZo</a:t>
            </a:r>
            <a:r>
              <a:rPr lang="en-US" sz="2400" dirty="0" smtClean="0"/>
              <a:t> </a:t>
            </a:r>
          </a:p>
          <a:p>
            <a:r>
              <a:rPr lang="en-US" sz="2400" dirty="0" smtClean="0"/>
              <a:t>UCL </a:t>
            </a:r>
            <a:r>
              <a:rPr lang="en-US" sz="2400" dirty="0"/>
              <a:t>Why We </a:t>
            </a:r>
            <a:r>
              <a:rPr lang="en-US" sz="2400" dirty="0" smtClean="0"/>
              <a:t>Post </a:t>
            </a:r>
            <a:r>
              <a:rPr lang="en-US" sz="2400" u="sng" dirty="0">
                <a:solidFill>
                  <a:srgbClr val="0000FF"/>
                </a:solidFill>
                <a:hlinkClick r:id="rId3"/>
              </a:rPr>
              <a:t>https://</a:t>
            </a:r>
            <a:r>
              <a:rPr lang="en-US" sz="2400" u="sng" dirty="0" smtClean="0">
                <a:solidFill>
                  <a:srgbClr val="0000FF"/>
                </a:solidFill>
                <a:hlinkClick r:id="rId3"/>
              </a:rPr>
              <a:t>www.youtube.com/user/whywepost/</a:t>
            </a:r>
            <a:r>
              <a:rPr lang="en-US" sz="2400" dirty="0" smtClean="0">
                <a:solidFill>
                  <a:srgbClr val="0000FF"/>
                </a:solidFill>
                <a:hlinkClick r:id="rId3"/>
              </a:rPr>
              <a:t> </a:t>
            </a:r>
            <a:r>
              <a:rPr lang="en-US" sz="2400" dirty="0" smtClean="0"/>
              <a:t>and </a:t>
            </a:r>
            <a:r>
              <a:rPr lang="en-US" sz="2400" dirty="0"/>
              <a:t>also free </a:t>
            </a:r>
            <a:r>
              <a:rPr lang="en-US" sz="2400" dirty="0" smtClean="0"/>
              <a:t>access </a:t>
            </a:r>
            <a:r>
              <a:rPr lang="en-GB" sz="2400" dirty="0" smtClean="0"/>
              <a:t>books </a:t>
            </a:r>
            <a:r>
              <a:rPr lang="en-GB" sz="2400" dirty="0"/>
              <a:t>at </a:t>
            </a:r>
            <a:r>
              <a:rPr lang="en-GB" sz="2400" u="sng" dirty="0">
                <a:solidFill>
                  <a:srgbClr val="0000FF"/>
                </a:solidFill>
                <a:hlinkClick r:id="rId4"/>
              </a:rPr>
              <a:t>https://</a:t>
            </a:r>
            <a:r>
              <a:rPr lang="en-GB" sz="2400" u="sng" dirty="0" smtClean="0">
                <a:solidFill>
                  <a:srgbClr val="0000FF"/>
                </a:solidFill>
                <a:hlinkClick r:id="rId4"/>
              </a:rPr>
              <a:t>www.ucl.ac.uk/ucl-press/why-we-post</a:t>
            </a:r>
            <a:r>
              <a:rPr lang="en-GB" sz="2400" u="sng" dirty="0" smtClean="0">
                <a:solidFill>
                  <a:srgbClr val="0000FF"/>
                </a:solidFill>
              </a:rPr>
              <a:t> </a:t>
            </a:r>
            <a:endParaRPr lang="en-GB" sz="2400" u="sng" dirty="0">
              <a:solidFill>
                <a:srgbClr val="0000FF"/>
              </a:solidFill>
            </a:endParaRPr>
          </a:p>
        </p:txBody>
      </p:sp>
    </p:spTree>
    <p:extLst>
      <p:ext uri="{BB962C8B-B14F-4D97-AF65-F5344CB8AC3E}">
        <p14:creationId xmlns:p14="http://schemas.microsoft.com/office/powerpoint/2010/main" val="10364016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6840760" cy="1143000"/>
          </a:xfrm>
        </p:spPr>
        <p:txBody>
          <a:bodyPr/>
          <a:lstStyle/>
          <a:p>
            <a:pPr algn="l"/>
            <a:r>
              <a:rPr lang="en-GB" dirty="0"/>
              <a:t>Impact on people’s identity</a:t>
            </a:r>
          </a:p>
        </p:txBody>
      </p:sp>
      <p:sp>
        <p:nvSpPr>
          <p:cNvPr id="3" name="Content Placeholder 2"/>
          <p:cNvSpPr>
            <a:spLocks noGrp="1"/>
          </p:cNvSpPr>
          <p:nvPr>
            <p:ph idx="1"/>
          </p:nvPr>
        </p:nvSpPr>
        <p:spPr>
          <a:xfrm>
            <a:off x="457200" y="1268760"/>
            <a:ext cx="8507288" cy="4752528"/>
          </a:xfrm>
        </p:spPr>
        <p:txBody>
          <a:bodyPr>
            <a:noAutofit/>
          </a:bodyPr>
          <a:lstStyle/>
          <a:p>
            <a:pPr marL="0" indent="0">
              <a:spcAft>
                <a:spcPts val="600"/>
              </a:spcAft>
              <a:buNone/>
            </a:pPr>
            <a:r>
              <a:rPr lang="en-GB" sz="1400" b="1" u="sng" dirty="0">
                <a:solidFill>
                  <a:srgbClr val="2A7F49"/>
                </a:solidFill>
              </a:rPr>
              <a:t>Positive: </a:t>
            </a:r>
            <a:r>
              <a:rPr lang="en-GB" sz="1400" b="1" u="sng" dirty="0" smtClean="0">
                <a:solidFill>
                  <a:srgbClr val="2A7F49"/>
                </a:solidFill>
              </a:rPr>
              <a:t>some possible general examples </a:t>
            </a:r>
            <a:r>
              <a:rPr lang="en-GB" sz="1400" b="1" u="sng" dirty="0">
                <a:solidFill>
                  <a:srgbClr val="2A7F49"/>
                </a:solidFill>
              </a:rPr>
              <a:t>below</a:t>
            </a:r>
          </a:p>
          <a:p>
            <a:pPr>
              <a:spcAft>
                <a:spcPts val="600"/>
              </a:spcAft>
            </a:pPr>
            <a:r>
              <a:rPr lang="en-US" sz="1300" dirty="0" smtClean="0"/>
              <a:t>People </a:t>
            </a:r>
            <a:r>
              <a:rPr lang="en-US" sz="1300" dirty="0"/>
              <a:t>are free from their physical bodies and the constraints these may place </a:t>
            </a:r>
            <a:r>
              <a:rPr lang="en-US" sz="1300" dirty="0" smtClean="0"/>
              <a:t>on people </a:t>
            </a:r>
            <a:r>
              <a:rPr lang="en-US" sz="1300" dirty="0"/>
              <a:t>– they can choose their identity and appearance, (e.g. Rosenblatt </a:t>
            </a:r>
            <a:r>
              <a:rPr lang="en-US" sz="1300" dirty="0" smtClean="0"/>
              <a:t>and </a:t>
            </a:r>
            <a:r>
              <a:rPr lang="en-GB" sz="1300" dirty="0" smtClean="0"/>
              <a:t>Tushnet</a:t>
            </a:r>
            <a:r>
              <a:rPr lang="en-GB" sz="1300" dirty="0"/>
              <a:t>: 2015</a:t>
            </a:r>
            <a:r>
              <a:rPr lang="en-GB" sz="1300" dirty="0" smtClean="0"/>
              <a:t>).</a:t>
            </a:r>
            <a:endParaRPr lang="en-GB" sz="1300" dirty="0"/>
          </a:p>
          <a:p>
            <a:pPr>
              <a:spcAft>
                <a:spcPts val="600"/>
              </a:spcAft>
            </a:pPr>
            <a:r>
              <a:rPr lang="en-US" sz="1300" dirty="0" smtClean="0"/>
              <a:t>Can </a:t>
            </a:r>
            <a:r>
              <a:rPr lang="en-US" sz="1300" dirty="0"/>
              <a:t>reinforce people’s identity – joining specific online groups with a </a:t>
            </a:r>
            <a:r>
              <a:rPr lang="en-US" sz="1300" dirty="0" smtClean="0"/>
              <a:t>shared </a:t>
            </a:r>
            <a:r>
              <a:rPr lang="en-GB" sz="1300" dirty="0" smtClean="0"/>
              <a:t>interest. (e.g</a:t>
            </a:r>
            <a:r>
              <a:rPr lang="en-GB" sz="1300" dirty="0"/>
              <a:t>. </a:t>
            </a:r>
            <a:r>
              <a:rPr lang="en-GB" sz="1300" dirty="0" smtClean="0">
                <a:hlinkClick r:id="rId2"/>
              </a:rPr>
              <a:t>http</a:t>
            </a:r>
            <a:r>
              <a:rPr lang="en-GB" sz="1300" dirty="0">
                <a:hlinkClick r:id="rId2"/>
              </a:rPr>
              <a:t>://discoversociety.org/2017/01/03/understanding-twitch-chat-new-forms-of-digital-community-and-play</a:t>
            </a:r>
            <a:r>
              <a:rPr lang="en-GB" sz="1300" dirty="0" smtClean="0">
                <a:hlinkClick r:id="rId2"/>
              </a:rPr>
              <a:t>/</a:t>
            </a:r>
            <a:r>
              <a:rPr lang="en-GB" sz="1300" dirty="0" smtClean="0"/>
              <a:t>)</a:t>
            </a:r>
            <a:endParaRPr lang="en-GB" sz="1300" dirty="0"/>
          </a:p>
          <a:p>
            <a:pPr>
              <a:spcAft>
                <a:spcPts val="600"/>
              </a:spcAft>
            </a:pPr>
            <a:r>
              <a:rPr lang="en-US" sz="1300" dirty="0" smtClean="0"/>
              <a:t>You </a:t>
            </a:r>
            <a:r>
              <a:rPr lang="en-US" sz="1300" dirty="0"/>
              <a:t>can reinforce your identity through the writing of </a:t>
            </a:r>
            <a:r>
              <a:rPr lang="en-US" sz="1300" dirty="0" smtClean="0"/>
              <a:t>blogs.</a:t>
            </a:r>
          </a:p>
          <a:p>
            <a:pPr>
              <a:spcAft>
                <a:spcPts val="600"/>
              </a:spcAft>
            </a:pPr>
            <a:r>
              <a:rPr lang="en-US" sz="1300" dirty="0"/>
              <a:t>Opportunity to have a business that can be run from home e.g selling products – can benefit women caring for children at home, the disabled (see case study video </a:t>
            </a:r>
            <a:r>
              <a:rPr lang="en-GB" sz="1300" dirty="0"/>
              <a:t>on Digital Dividends ‐ </a:t>
            </a:r>
            <a:r>
              <a:rPr lang="en-GB" sz="1300" u="sng" dirty="0">
                <a:solidFill>
                  <a:srgbClr val="0000FF"/>
                </a:solidFill>
                <a:hlinkClick r:id="rId3"/>
              </a:rPr>
              <a:t>http://www.worldbank.org/en/publication/wdr2016</a:t>
            </a:r>
            <a:endParaRPr lang="en-GB" sz="1300" u="sng" dirty="0">
              <a:solidFill>
                <a:srgbClr val="0000FF"/>
              </a:solidFill>
            </a:endParaRPr>
          </a:p>
          <a:p>
            <a:pPr>
              <a:spcAft>
                <a:spcPts val="600"/>
              </a:spcAft>
            </a:pPr>
            <a:r>
              <a:rPr lang="en-US" sz="1300" dirty="0"/>
              <a:t>Haraway: 1995 it can free women – a “post </a:t>
            </a:r>
            <a:r>
              <a:rPr lang="en-GB" sz="1300" dirty="0"/>
              <a:t>gender world</a:t>
            </a:r>
            <a:r>
              <a:rPr lang="en-GB" sz="1300" dirty="0" smtClean="0"/>
              <a:t>”.</a:t>
            </a:r>
          </a:p>
          <a:p>
            <a:pPr>
              <a:spcAft>
                <a:spcPts val="600"/>
              </a:spcAft>
            </a:pPr>
            <a:r>
              <a:rPr lang="en-US" sz="1300" dirty="0" smtClean="0"/>
              <a:t>‘</a:t>
            </a:r>
            <a:r>
              <a:rPr lang="en-US" sz="1300" dirty="0"/>
              <a:t>Google Proposes New Emoji Designs to “Empower Girls Everywhere”(WYSK, May 12 2016) </a:t>
            </a:r>
            <a:r>
              <a:rPr lang="en-US" sz="1300" u="sng" dirty="0">
                <a:solidFill>
                  <a:srgbClr val="0000FF"/>
                </a:solidFill>
                <a:hlinkClick r:id="rId4"/>
              </a:rPr>
              <a:t>www.womenyoushouldknow.net/google-proposes-new-emoji-designs-empower-girls-everywhere</a:t>
            </a:r>
            <a:r>
              <a:rPr lang="en-US" sz="1300" u="sng" dirty="0">
                <a:solidFill>
                  <a:srgbClr val="0000FF"/>
                </a:solidFill>
              </a:rPr>
              <a:t>  </a:t>
            </a:r>
            <a:endParaRPr lang="en-GB" sz="1300" u="sng" dirty="0">
              <a:solidFill>
                <a:srgbClr val="0000FF"/>
              </a:solidFill>
            </a:endParaRPr>
          </a:p>
          <a:p>
            <a:pPr>
              <a:spcAft>
                <a:spcPts val="600"/>
              </a:spcAft>
            </a:pPr>
            <a:endParaRPr lang="en-GB" sz="1300" dirty="0" smtClean="0"/>
          </a:p>
          <a:p>
            <a:pPr>
              <a:spcAft>
                <a:spcPts val="600"/>
              </a:spcAft>
            </a:pPr>
            <a:endParaRPr lang="en-GB" sz="1300" dirty="0"/>
          </a:p>
          <a:p>
            <a:pPr>
              <a:spcAft>
                <a:spcPts val="600"/>
              </a:spcAft>
            </a:pPr>
            <a:endParaRPr lang="en-US" sz="1300" dirty="0" smtClean="0"/>
          </a:p>
        </p:txBody>
      </p:sp>
      <p:grpSp>
        <p:nvGrpSpPr>
          <p:cNvPr id="8" name="Group 7"/>
          <p:cNvGrpSpPr/>
          <p:nvPr/>
        </p:nvGrpSpPr>
        <p:grpSpPr>
          <a:xfrm>
            <a:off x="7354912" y="6118696"/>
            <a:ext cx="1620180" cy="648072"/>
            <a:chOff x="4860032" y="1405057"/>
            <a:chExt cx="2592288" cy="1296144"/>
          </a:xfrm>
          <a:solidFill>
            <a:srgbClr val="FF3300"/>
          </a:solidFill>
        </p:grpSpPr>
        <p:sp>
          <p:nvSpPr>
            <p:cNvPr id="9" name="Oval 8"/>
            <p:cNvSpPr/>
            <p:nvPr/>
          </p:nvSpPr>
          <p:spPr>
            <a:xfrm>
              <a:off x="4860032" y="1405057"/>
              <a:ext cx="2592288" cy="129614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p:cNvSpPr txBox="1"/>
            <p:nvPr/>
          </p:nvSpPr>
          <p:spPr>
            <a:xfrm>
              <a:off x="5112061" y="1702253"/>
              <a:ext cx="2088232" cy="369332"/>
            </a:xfrm>
            <a:prstGeom prst="rect">
              <a:avLst/>
            </a:prstGeom>
            <a:grpFill/>
          </p:spPr>
          <p:txBody>
            <a:bodyPr wrap="square" rtlCol="0">
              <a:spAutoFit/>
            </a:bodyPr>
            <a:lstStyle/>
            <a:p>
              <a:pPr algn="ctr"/>
              <a:r>
                <a:rPr lang="en-GB" b="1" dirty="0" smtClean="0"/>
                <a:t>Identity</a:t>
              </a:r>
              <a:endParaRPr lang="en-GB" b="1" dirty="0"/>
            </a:p>
          </p:txBody>
        </p:sp>
      </p:grpSp>
    </p:spTree>
    <p:extLst>
      <p:ext uri="{BB962C8B-B14F-4D97-AF65-F5344CB8AC3E}">
        <p14:creationId xmlns:p14="http://schemas.microsoft.com/office/powerpoint/2010/main" val="10008257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6840760" cy="1143000"/>
          </a:xfrm>
        </p:spPr>
        <p:txBody>
          <a:bodyPr/>
          <a:lstStyle/>
          <a:p>
            <a:pPr algn="l"/>
            <a:r>
              <a:rPr lang="en-GB" dirty="0"/>
              <a:t>Impact on people’s identity</a:t>
            </a:r>
          </a:p>
        </p:txBody>
      </p:sp>
      <p:sp>
        <p:nvSpPr>
          <p:cNvPr id="3" name="Content Placeholder 2"/>
          <p:cNvSpPr>
            <a:spLocks noGrp="1"/>
          </p:cNvSpPr>
          <p:nvPr>
            <p:ph idx="1"/>
          </p:nvPr>
        </p:nvSpPr>
        <p:spPr>
          <a:xfrm>
            <a:off x="457200" y="1031134"/>
            <a:ext cx="8507288" cy="5227781"/>
          </a:xfrm>
        </p:spPr>
        <p:txBody>
          <a:bodyPr>
            <a:noAutofit/>
          </a:bodyPr>
          <a:lstStyle/>
          <a:p>
            <a:pPr marL="0" indent="0">
              <a:spcAft>
                <a:spcPts val="600"/>
              </a:spcAft>
              <a:buNone/>
            </a:pPr>
            <a:r>
              <a:rPr lang="en-GB" sz="1400" b="1" u="sng" dirty="0" smtClean="0">
                <a:solidFill>
                  <a:srgbClr val="FF0000"/>
                </a:solidFill>
              </a:rPr>
              <a:t>Negative</a:t>
            </a:r>
            <a:r>
              <a:rPr lang="en-GB" sz="1400" b="1" u="sng" dirty="0">
                <a:solidFill>
                  <a:srgbClr val="FF0000"/>
                </a:solidFill>
              </a:rPr>
              <a:t>: </a:t>
            </a:r>
            <a:r>
              <a:rPr lang="en-GB" sz="1400" b="1" u="sng" dirty="0" smtClean="0">
                <a:solidFill>
                  <a:srgbClr val="FF0000"/>
                </a:solidFill>
              </a:rPr>
              <a:t>some possible </a:t>
            </a:r>
            <a:r>
              <a:rPr lang="en-GB" sz="1400" b="1" u="sng" dirty="0">
                <a:solidFill>
                  <a:srgbClr val="FF0000"/>
                </a:solidFill>
              </a:rPr>
              <a:t>general examples below</a:t>
            </a:r>
          </a:p>
          <a:p>
            <a:pPr>
              <a:spcAft>
                <a:spcPts val="1200"/>
              </a:spcAft>
            </a:pPr>
            <a:r>
              <a:rPr lang="en-US" sz="1300" dirty="0"/>
              <a:t>What we post/share may be wrongly interpreted and affect how people perceive us.</a:t>
            </a:r>
          </a:p>
          <a:p>
            <a:pPr>
              <a:spcAft>
                <a:spcPts val="1200"/>
              </a:spcAft>
            </a:pPr>
            <a:r>
              <a:rPr lang="en-US" sz="1300" dirty="0"/>
              <a:t>We know less about people’s identity if we aren’t able to see facial expressions, </a:t>
            </a:r>
            <a:r>
              <a:rPr lang="en-GB" sz="1300" dirty="0"/>
              <a:t>intonation of voice etc. (Justice T and Jamieson D: 2012).</a:t>
            </a:r>
          </a:p>
          <a:p>
            <a:pPr>
              <a:spcAft>
                <a:spcPts val="1200"/>
              </a:spcAft>
            </a:pPr>
            <a:r>
              <a:rPr lang="en-US" sz="1300" dirty="0"/>
              <a:t>We can narrow our thinking by only interacting with people who have existing shared </a:t>
            </a:r>
            <a:r>
              <a:rPr lang="en-GB" sz="1300" dirty="0"/>
              <a:t>views (Bauman: 2016).</a:t>
            </a:r>
          </a:p>
          <a:p>
            <a:pPr>
              <a:spcAft>
                <a:spcPts val="1200"/>
              </a:spcAft>
            </a:pPr>
            <a:r>
              <a:rPr lang="en-US" sz="1300" dirty="0"/>
              <a:t>Being shaped by capitalist products e.g. phones as a status symbol, targeted advertising.</a:t>
            </a:r>
          </a:p>
          <a:p>
            <a:pPr>
              <a:spcAft>
                <a:spcPts val="1200"/>
              </a:spcAft>
            </a:pPr>
            <a:r>
              <a:rPr lang="en-US" sz="1300" dirty="0"/>
              <a:t>Your online identity can impact you even when offline (e.g. prospective employers being able to view photos or posts you have made that influence their decision to hire</a:t>
            </a:r>
            <a:r>
              <a:rPr lang="en-US" sz="1300" dirty="0" smtClean="0"/>
              <a:t>).</a:t>
            </a:r>
          </a:p>
          <a:p>
            <a:pPr>
              <a:spcAft>
                <a:spcPts val="1200"/>
              </a:spcAft>
            </a:pPr>
            <a:r>
              <a:rPr lang="en-US" sz="1300" dirty="0" smtClean="0"/>
              <a:t>Marxists would argue it enables subtle surveillance from which to regulate people.  We’re largely unaware of what happens to the information we provide online (e.g. Cornford and Robins: 1999)</a:t>
            </a:r>
          </a:p>
          <a:p>
            <a:pPr>
              <a:spcAft>
                <a:spcPts val="300"/>
              </a:spcAft>
            </a:pPr>
            <a:r>
              <a:rPr lang="en-US" sz="1300" dirty="0"/>
              <a:t>Gender differences exist in the use of the internet (Li and Kirkup 2007)</a:t>
            </a:r>
          </a:p>
          <a:p>
            <a:pPr>
              <a:spcAft>
                <a:spcPts val="300"/>
              </a:spcAft>
            </a:pPr>
            <a:r>
              <a:rPr lang="en-US" sz="1300" dirty="0"/>
              <a:t>Feminists also argue patriarchal control with increased opportunities for the exploitation of women </a:t>
            </a:r>
          </a:p>
          <a:p>
            <a:pPr>
              <a:spcAft>
                <a:spcPts val="300"/>
              </a:spcAft>
            </a:pPr>
            <a:r>
              <a:rPr lang="en-US" sz="1300" dirty="0"/>
              <a:t>Women’s Rights Online Translating Access into Empowerment, World Wide Web Foundation </a:t>
            </a:r>
            <a:r>
              <a:rPr lang="en-US" sz="1300" dirty="0">
                <a:hlinkClick r:id="rId2"/>
              </a:rPr>
              <a:t>http://webfoundation.org/docs/2015/10/womens-rights-online_Report.pdf</a:t>
            </a:r>
            <a:r>
              <a:rPr lang="en-US" sz="1300" dirty="0"/>
              <a:t> </a:t>
            </a:r>
          </a:p>
          <a:p>
            <a:r>
              <a:rPr lang="en-US" sz="1300" dirty="0"/>
              <a:t>eGirls, eCitizens </a:t>
            </a:r>
            <a:r>
              <a:rPr lang="en-US" sz="1300" dirty="0" smtClean="0"/>
              <a:t>project </a:t>
            </a:r>
            <a:r>
              <a:rPr lang="en-US" sz="1300" dirty="0" smtClean="0">
                <a:hlinkClick r:id="rId3"/>
              </a:rPr>
              <a:t>https</a:t>
            </a:r>
            <a:r>
              <a:rPr lang="en-US" sz="1300" dirty="0">
                <a:hlinkClick r:id="rId3"/>
              </a:rPr>
              <a:t>://</a:t>
            </a:r>
            <a:r>
              <a:rPr lang="en-US" sz="1300" dirty="0" smtClean="0">
                <a:hlinkClick r:id="rId3"/>
              </a:rPr>
              <a:t>egirlsproject.ca/</a:t>
            </a:r>
            <a:r>
              <a:rPr lang="en-US" sz="1300" dirty="0" smtClean="0"/>
              <a:t> </a:t>
            </a:r>
            <a:r>
              <a:rPr lang="en-GB" sz="1300" u="sng" dirty="0" smtClean="0">
                <a:solidFill>
                  <a:srgbClr val="0000FF"/>
                </a:solidFill>
                <a:hlinkClick r:id="rId4"/>
              </a:rPr>
              <a:t>https://www.ruor.uottawa.ca/bitstream/10393/32376/1/9780776622590_WEB.pdf</a:t>
            </a:r>
            <a:r>
              <a:rPr lang="en-GB" sz="1300" u="sng" dirty="0" smtClean="0">
                <a:solidFill>
                  <a:srgbClr val="0000FF"/>
                </a:solidFill>
              </a:rPr>
              <a:t> </a:t>
            </a:r>
          </a:p>
          <a:p>
            <a:pPr>
              <a:spcAft>
                <a:spcPts val="1200"/>
              </a:spcAft>
            </a:pPr>
            <a:endParaRPr lang="en-GB" sz="1300" dirty="0"/>
          </a:p>
        </p:txBody>
      </p:sp>
      <p:grpSp>
        <p:nvGrpSpPr>
          <p:cNvPr id="8" name="Group 7"/>
          <p:cNvGrpSpPr/>
          <p:nvPr/>
        </p:nvGrpSpPr>
        <p:grpSpPr>
          <a:xfrm>
            <a:off x="7354912" y="6118696"/>
            <a:ext cx="1620180" cy="648072"/>
            <a:chOff x="4860032" y="1405057"/>
            <a:chExt cx="2592288" cy="1296144"/>
          </a:xfrm>
          <a:solidFill>
            <a:srgbClr val="FF3300"/>
          </a:solidFill>
        </p:grpSpPr>
        <p:sp>
          <p:nvSpPr>
            <p:cNvPr id="9" name="Oval 8"/>
            <p:cNvSpPr/>
            <p:nvPr/>
          </p:nvSpPr>
          <p:spPr>
            <a:xfrm>
              <a:off x="4860032" y="1405057"/>
              <a:ext cx="2592288" cy="129614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p:cNvSpPr txBox="1"/>
            <p:nvPr/>
          </p:nvSpPr>
          <p:spPr>
            <a:xfrm>
              <a:off x="5112061" y="1702253"/>
              <a:ext cx="2088232" cy="369332"/>
            </a:xfrm>
            <a:prstGeom prst="rect">
              <a:avLst/>
            </a:prstGeom>
            <a:grpFill/>
          </p:spPr>
          <p:txBody>
            <a:bodyPr wrap="square" rtlCol="0">
              <a:spAutoFit/>
            </a:bodyPr>
            <a:lstStyle/>
            <a:p>
              <a:pPr algn="ctr"/>
              <a:r>
                <a:rPr lang="en-GB" b="1" dirty="0" smtClean="0"/>
                <a:t>Identity</a:t>
              </a:r>
              <a:endParaRPr lang="en-GB" b="1" dirty="0"/>
            </a:p>
          </p:txBody>
        </p:sp>
      </p:grpSp>
    </p:spTree>
    <p:extLst>
      <p:ext uri="{BB962C8B-B14F-4D97-AF65-F5344CB8AC3E}">
        <p14:creationId xmlns:p14="http://schemas.microsoft.com/office/powerpoint/2010/main" val="23717254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200800" cy="1143000"/>
          </a:xfrm>
        </p:spPr>
        <p:txBody>
          <a:bodyPr/>
          <a:lstStyle/>
          <a:p>
            <a:pPr algn="l"/>
            <a:r>
              <a:rPr lang="en-GB" dirty="0"/>
              <a:t>Impact on social inequalities</a:t>
            </a:r>
          </a:p>
        </p:txBody>
      </p:sp>
      <p:sp>
        <p:nvSpPr>
          <p:cNvPr id="3" name="Content Placeholder 2"/>
          <p:cNvSpPr>
            <a:spLocks noGrp="1"/>
          </p:cNvSpPr>
          <p:nvPr>
            <p:ph idx="1"/>
          </p:nvPr>
        </p:nvSpPr>
        <p:spPr>
          <a:xfrm>
            <a:off x="395536" y="1460084"/>
            <a:ext cx="8229600" cy="4753109"/>
          </a:xfrm>
        </p:spPr>
        <p:txBody>
          <a:bodyPr>
            <a:noAutofit/>
          </a:bodyPr>
          <a:lstStyle/>
          <a:p>
            <a:pPr marL="0" indent="0">
              <a:buNone/>
            </a:pPr>
            <a:r>
              <a:rPr lang="en-US" sz="1400" b="1" u="sng" dirty="0" smtClean="0">
                <a:solidFill>
                  <a:srgbClr val="2A7F49"/>
                </a:solidFill>
              </a:rPr>
              <a:t>Reducing inequalities: </a:t>
            </a:r>
            <a:r>
              <a:rPr lang="en-US" sz="1400" b="1" u="sng" dirty="0">
                <a:solidFill>
                  <a:srgbClr val="2A7F49"/>
                </a:solidFill>
              </a:rPr>
              <a:t>some </a:t>
            </a:r>
            <a:r>
              <a:rPr lang="en-US" sz="1400" b="1" u="sng" dirty="0" smtClean="0">
                <a:solidFill>
                  <a:srgbClr val="2A7F49"/>
                </a:solidFill>
              </a:rPr>
              <a:t>possible general examples below</a:t>
            </a:r>
          </a:p>
          <a:p>
            <a:pPr marL="0" indent="0">
              <a:buNone/>
            </a:pPr>
            <a:endParaRPr lang="en-US" sz="1300" b="1" u="sng" dirty="0" smtClean="0">
              <a:solidFill>
                <a:srgbClr val="2A7F49"/>
              </a:solidFill>
            </a:endParaRPr>
          </a:p>
          <a:p>
            <a:pPr>
              <a:spcAft>
                <a:spcPts val="600"/>
              </a:spcAft>
            </a:pPr>
            <a:r>
              <a:rPr lang="en-US" sz="1300" dirty="0" smtClean="0"/>
              <a:t>Users </a:t>
            </a:r>
            <a:r>
              <a:rPr lang="en-US" sz="1300" dirty="0"/>
              <a:t>can present themselves as whoever they want – removes influence </a:t>
            </a:r>
            <a:r>
              <a:rPr lang="en-US" sz="1300" dirty="0" smtClean="0"/>
              <a:t>of gender</a:t>
            </a:r>
            <a:r>
              <a:rPr lang="en-US" sz="1300" dirty="0"/>
              <a:t>, class, ethnicity, age. Haraway: 1995 says this can free women – a “</a:t>
            </a:r>
            <a:r>
              <a:rPr lang="en-US" sz="1300" dirty="0" smtClean="0"/>
              <a:t>post </a:t>
            </a:r>
            <a:r>
              <a:rPr lang="en-GB" sz="1300" dirty="0" smtClean="0"/>
              <a:t>gender </a:t>
            </a:r>
            <a:r>
              <a:rPr lang="en-GB" sz="1300" dirty="0"/>
              <a:t>world</a:t>
            </a:r>
            <a:r>
              <a:rPr lang="en-GB" sz="1300" dirty="0" smtClean="0"/>
              <a:t>”.</a:t>
            </a:r>
          </a:p>
          <a:p>
            <a:pPr>
              <a:spcAft>
                <a:spcPts val="600"/>
              </a:spcAft>
            </a:pPr>
            <a:r>
              <a:rPr lang="en-US" sz="1300" dirty="0" smtClean="0"/>
              <a:t>Digital </a:t>
            </a:r>
            <a:r>
              <a:rPr lang="en-US" sz="1300" dirty="0"/>
              <a:t>Inclusion Task Force </a:t>
            </a:r>
            <a:r>
              <a:rPr lang="en-GB" sz="1300" dirty="0" smtClean="0">
                <a:hlinkClick r:id="rId2"/>
              </a:rPr>
              <a:t>https</a:t>
            </a:r>
            <a:r>
              <a:rPr lang="en-GB" sz="1300" dirty="0">
                <a:hlinkClick r:id="rId2"/>
              </a:rPr>
              <a:t>://21stcenturychallenges.org/digital-divide-in-the-uk</a:t>
            </a:r>
            <a:r>
              <a:rPr lang="en-GB" sz="1300" dirty="0" smtClean="0">
                <a:hlinkClick r:id="rId2"/>
              </a:rPr>
              <a:t>/</a:t>
            </a:r>
            <a:r>
              <a:rPr lang="en-GB" sz="1300" dirty="0" smtClean="0"/>
              <a:t> </a:t>
            </a:r>
          </a:p>
          <a:p>
            <a:pPr>
              <a:spcAft>
                <a:spcPts val="600"/>
              </a:spcAft>
            </a:pPr>
            <a:r>
              <a:rPr lang="en-US" sz="1300" dirty="0"/>
              <a:t>Greater access to education with e‐learning courses that can be accessed on </a:t>
            </a:r>
            <a:r>
              <a:rPr lang="en-GB" sz="1300" dirty="0"/>
              <a:t>demand.</a:t>
            </a:r>
          </a:p>
          <a:p>
            <a:pPr>
              <a:spcAft>
                <a:spcPts val="600"/>
              </a:spcAft>
            </a:pPr>
            <a:r>
              <a:rPr lang="en-US" sz="1300" dirty="0" smtClean="0"/>
              <a:t>Ofcom </a:t>
            </a:r>
            <a:r>
              <a:rPr lang="en-US" sz="1300" dirty="0"/>
              <a:t>report says the gap between rural and built up areas having fast broadband </a:t>
            </a:r>
            <a:r>
              <a:rPr lang="en-GB" sz="1300" dirty="0"/>
              <a:t>is narrowing </a:t>
            </a:r>
            <a:r>
              <a:rPr lang="en-GB" sz="1300" u="sng" dirty="0">
                <a:solidFill>
                  <a:srgbClr val="0000FF"/>
                </a:solidFill>
                <a:hlinkClick r:id="rId3"/>
              </a:rPr>
              <a:t>http://</a:t>
            </a:r>
            <a:r>
              <a:rPr lang="en-GB" sz="1300" u="sng" dirty="0" smtClean="0">
                <a:solidFill>
                  <a:srgbClr val="0000FF"/>
                </a:solidFill>
                <a:hlinkClick r:id="rId3"/>
              </a:rPr>
              <a:t>www.computing.co.uk/ctg/news/1823102/digital-divide-narrowing-uk</a:t>
            </a:r>
            <a:r>
              <a:rPr lang="en-GB" sz="1300" u="sng" dirty="0" smtClean="0">
                <a:solidFill>
                  <a:srgbClr val="0000FF"/>
                </a:solidFill>
              </a:rPr>
              <a:t> </a:t>
            </a:r>
          </a:p>
          <a:p>
            <a:pPr>
              <a:spcAft>
                <a:spcPts val="600"/>
              </a:spcAft>
            </a:pPr>
            <a:r>
              <a:rPr lang="en-US" sz="1300" dirty="0"/>
              <a:t>Ofcom report says the gap between the young and elderly using digital communications is narrowing </a:t>
            </a:r>
            <a:r>
              <a:rPr lang="en-US" sz="1300" u="sng" dirty="0">
                <a:solidFill>
                  <a:srgbClr val="0000FF"/>
                </a:solidFill>
                <a:hlinkClick r:id="rId3"/>
              </a:rPr>
              <a:t>http://www.computing.co.uk/ctg/news/1823102/digital-divide-narrowing-uk</a:t>
            </a:r>
            <a:endParaRPr lang="en-US" sz="1300" u="sng" dirty="0">
              <a:solidFill>
                <a:srgbClr val="0000FF"/>
              </a:solidFill>
            </a:endParaRPr>
          </a:p>
          <a:p>
            <a:pPr>
              <a:spcAft>
                <a:spcPts val="300"/>
              </a:spcAft>
            </a:pPr>
            <a:r>
              <a:rPr lang="en-US" sz="1300" dirty="0" smtClean="0"/>
              <a:t>Cost </a:t>
            </a:r>
            <a:r>
              <a:rPr lang="en-US" sz="1300" dirty="0"/>
              <a:t>of technologies coming down means greater access – e.g. schools are able to buy cheaper tablets for use in the classroom so more pupils are able to use them </a:t>
            </a:r>
            <a:r>
              <a:rPr lang="en-GB" sz="1300" u="sng" dirty="0">
                <a:solidFill>
                  <a:srgbClr val="0000FF"/>
                </a:solidFill>
                <a:hlinkClick r:id="rId4"/>
              </a:rPr>
              <a:t>http://www.bbc.co.uk/news/technology-29424313</a:t>
            </a:r>
            <a:endParaRPr lang="en-GB" sz="1300" u="sng" dirty="0">
              <a:solidFill>
                <a:srgbClr val="0000FF"/>
              </a:solidFill>
            </a:endParaRPr>
          </a:p>
          <a:p>
            <a:pPr>
              <a:spcAft>
                <a:spcPts val="300"/>
              </a:spcAft>
            </a:pPr>
            <a:r>
              <a:rPr lang="en-GB" sz="1300" dirty="0"/>
              <a:t>Those on a low income have greater access to information – they can find and compete for good jobs which enhances their life chances (DiMaggio et </a:t>
            </a:r>
            <a:r>
              <a:rPr lang="en-GB" sz="1300" dirty="0" smtClean="0"/>
              <a:t>al: 2001)</a:t>
            </a:r>
          </a:p>
          <a:p>
            <a:pPr>
              <a:spcAft>
                <a:spcPts val="300"/>
              </a:spcAft>
            </a:pPr>
            <a:endParaRPr lang="en-GB" sz="1300" dirty="0"/>
          </a:p>
          <a:p>
            <a:pPr>
              <a:spcAft>
                <a:spcPts val="600"/>
              </a:spcAft>
            </a:pPr>
            <a:endParaRPr lang="en-GB" sz="1300" u="sng" dirty="0" smtClean="0">
              <a:solidFill>
                <a:srgbClr val="0000FF"/>
              </a:solidFill>
            </a:endParaRPr>
          </a:p>
          <a:p>
            <a:pPr marL="0" indent="0">
              <a:spcAft>
                <a:spcPts val="600"/>
              </a:spcAft>
              <a:buNone/>
            </a:pPr>
            <a:endParaRPr lang="en-GB" sz="2000" dirty="0"/>
          </a:p>
          <a:p>
            <a:pPr>
              <a:spcAft>
                <a:spcPts val="600"/>
              </a:spcAft>
            </a:pPr>
            <a:endParaRPr lang="en-GB" sz="2000" dirty="0"/>
          </a:p>
        </p:txBody>
      </p:sp>
      <p:grpSp>
        <p:nvGrpSpPr>
          <p:cNvPr id="7" name="Group 6"/>
          <p:cNvGrpSpPr/>
          <p:nvPr/>
        </p:nvGrpSpPr>
        <p:grpSpPr>
          <a:xfrm>
            <a:off x="5724128" y="6165304"/>
            <a:ext cx="3193607" cy="661654"/>
            <a:chOff x="971600" y="2132856"/>
            <a:chExt cx="2592288" cy="1296144"/>
          </a:xfrm>
          <a:solidFill>
            <a:srgbClr val="FFFF00"/>
          </a:solidFill>
        </p:grpSpPr>
        <p:sp>
          <p:nvSpPr>
            <p:cNvPr id="8" name="Oval 7"/>
            <p:cNvSpPr/>
            <p:nvPr/>
          </p:nvSpPr>
          <p:spPr>
            <a:xfrm>
              <a:off x="971600" y="2132856"/>
              <a:ext cx="2592288" cy="129614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1236325" y="2414940"/>
              <a:ext cx="1987291" cy="723501"/>
            </a:xfrm>
            <a:prstGeom prst="rect">
              <a:avLst/>
            </a:prstGeom>
            <a:grpFill/>
          </p:spPr>
          <p:txBody>
            <a:bodyPr wrap="square" rtlCol="0">
              <a:spAutoFit/>
            </a:bodyPr>
            <a:lstStyle/>
            <a:p>
              <a:pPr algn="ctr"/>
              <a:r>
                <a:rPr lang="en-GB" b="1" dirty="0" smtClean="0"/>
                <a:t>Social inequalities</a:t>
              </a:r>
              <a:endParaRPr lang="en-GB" b="1" dirty="0"/>
            </a:p>
          </p:txBody>
        </p:sp>
      </p:grpSp>
    </p:spTree>
    <p:extLst>
      <p:ext uri="{BB962C8B-B14F-4D97-AF65-F5344CB8AC3E}">
        <p14:creationId xmlns:p14="http://schemas.microsoft.com/office/powerpoint/2010/main" val="1525790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Purpose of this resource</a:t>
            </a:r>
          </a:p>
        </p:txBody>
      </p:sp>
      <p:sp>
        <p:nvSpPr>
          <p:cNvPr id="3" name="Content Placeholder 2"/>
          <p:cNvSpPr>
            <a:spLocks noGrp="1"/>
          </p:cNvSpPr>
          <p:nvPr>
            <p:ph idx="1"/>
          </p:nvPr>
        </p:nvSpPr>
        <p:spPr/>
        <p:txBody>
          <a:bodyPr>
            <a:normAutofit/>
          </a:bodyPr>
          <a:lstStyle/>
          <a:p>
            <a:r>
              <a:rPr lang="en-US" sz="2400" dirty="0"/>
              <a:t>We’ve put these slides together for you to </a:t>
            </a:r>
            <a:r>
              <a:rPr lang="en-US" sz="2400" dirty="0" smtClean="0"/>
              <a:t>digest in </a:t>
            </a:r>
            <a:r>
              <a:rPr lang="en-US" sz="2400" dirty="0"/>
              <a:t>your own time as you plan to deliver </a:t>
            </a:r>
            <a:r>
              <a:rPr lang="en-US" sz="2400" dirty="0" smtClean="0"/>
              <a:t>this section </a:t>
            </a:r>
            <a:r>
              <a:rPr lang="en-US" sz="2400" dirty="0"/>
              <a:t>of the A Level specification</a:t>
            </a:r>
            <a:r>
              <a:rPr lang="en-US" sz="2400" dirty="0" smtClean="0"/>
              <a:t>.</a:t>
            </a:r>
          </a:p>
          <a:p>
            <a:endParaRPr lang="en-US" sz="2400" dirty="0"/>
          </a:p>
          <a:p>
            <a:r>
              <a:rPr lang="en-US" sz="2400" dirty="0"/>
              <a:t>There are </a:t>
            </a:r>
            <a:r>
              <a:rPr lang="en-US" sz="2400" dirty="0" smtClean="0"/>
              <a:t>a number of possible examples/studies given in this resource which </a:t>
            </a:r>
            <a:r>
              <a:rPr lang="en-US" sz="2400" dirty="0"/>
              <a:t>you </a:t>
            </a:r>
            <a:r>
              <a:rPr lang="en-US" sz="2400" dirty="0" smtClean="0"/>
              <a:t>may, or may not, </a:t>
            </a:r>
            <a:r>
              <a:rPr lang="en-US" sz="2400" dirty="0"/>
              <a:t>wish to </a:t>
            </a:r>
            <a:r>
              <a:rPr lang="en-US" sz="2400" dirty="0" smtClean="0"/>
              <a:t>use. The studies we’ve included are in no way ‘required’ nor have we provided an exhaustive list.  With increasing amounts of new research and evidence being published, this </a:t>
            </a:r>
            <a:r>
              <a:rPr lang="en-US" sz="2400" dirty="0"/>
              <a:t>is </a:t>
            </a:r>
            <a:r>
              <a:rPr lang="en-US" sz="2400" dirty="0" smtClean="0"/>
              <a:t>merely designed to be a </a:t>
            </a:r>
            <a:r>
              <a:rPr lang="en-US" sz="2400" dirty="0"/>
              <a:t>helpful </a:t>
            </a:r>
            <a:r>
              <a:rPr lang="en-US" sz="2400" dirty="0" smtClean="0"/>
              <a:t>starting </a:t>
            </a:r>
            <a:r>
              <a:rPr lang="en-GB" sz="2400" dirty="0" smtClean="0"/>
              <a:t>point!</a:t>
            </a:r>
            <a:endParaRPr lang="en-GB" sz="2400" dirty="0"/>
          </a:p>
        </p:txBody>
      </p:sp>
    </p:spTree>
    <p:extLst>
      <p:ext uri="{BB962C8B-B14F-4D97-AF65-F5344CB8AC3E}">
        <p14:creationId xmlns:p14="http://schemas.microsoft.com/office/powerpoint/2010/main" val="39448203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244" y="89464"/>
            <a:ext cx="7200800" cy="858753"/>
          </a:xfrm>
        </p:spPr>
        <p:txBody>
          <a:bodyPr/>
          <a:lstStyle/>
          <a:p>
            <a:pPr algn="l"/>
            <a:r>
              <a:rPr lang="en-GB" dirty="0"/>
              <a:t>Impact on social inequalities</a:t>
            </a:r>
          </a:p>
        </p:txBody>
      </p:sp>
      <p:sp>
        <p:nvSpPr>
          <p:cNvPr id="3" name="Content Placeholder 2"/>
          <p:cNvSpPr>
            <a:spLocks noGrp="1"/>
          </p:cNvSpPr>
          <p:nvPr>
            <p:ph idx="1"/>
          </p:nvPr>
        </p:nvSpPr>
        <p:spPr>
          <a:xfrm>
            <a:off x="395536" y="935607"/>
            <a:ext cx="8229600" cy="5751262"/>
          </a:xfrm>
        </p:spPr>
        <p:txBody>
          <a:bodyPr>
            <a:noAutofit/>
          </a:bodyPr>
          <a:lstStyle/>
          <a:p>
            <a:pPr marL="0" indent="0">
              <a:buNone/>
            </a:pPr>
            <a:r>
              <a:rPr lang="en-US" sz="1400" b="1" u="sng" dirty="0" smtClean="0">
                <a:solidFill>
                  <a:srgbClr val="FF0000"/>
                </a:solidFill>
              </a:rPr>
              <a:t>Negative</a:t>
            </a:r>
            <a:r>
              <a:rPr lang="en-US" sz="1400" b="1" u="sng" dirty="0">
                <a:solidFill>
                  <a:srgbClr val="FF0000"/>
                </a:solidFill>
              </a:rPr>
              <a:t>: some </a:t>
            </a:r>
            <a:r>
              <a:rPr lang="en-US" sz="1400" b="1" u="sng" dirty="0" smtClean="0">
                <a:solidFill>
                  <a:srgbClr val="FF0000"/>
                </a:solidFill>
              </a:rPr>
              <a:t>possible general </a:t>
            </a:r>
            <a:r>
              <a:rPr lang="en-US" sz="1400" b="1" u="sng" dirty="0">
                <a:solidFill>
                  <a:srgbClr val="FF0000"/>
                </a:solidFill>
              </a:rPr>
              <a:t>examples </a:t>
            </a:r>
            <a:r>
              <a:rPr lang="en-US" sz="1400" b="1" u="sng" dirty="0" smtClean="0">
                <a:solidFill>
                  <a:srgbClr val="FF0000"/>
                </a:solidFill>
              </a:rPr>
              <a:t>below</a:t>
            </a:r>
          </a:p>
          <a:p>
            <a:pPr marL="0" indent="0">
              <a:buNone/>
            </a:pPr>
            <a:endParaRPr lang="en-US" sz="1300" b="1" u="sng" dirty="0">
              <a:solidFill>
                <a:srgbClr val="FF0000"/>
              </a:solidFill>
            </a:endParaRPr>
          </a:p>
          <a:p>
            <a:pPr>
              <a:spcAft>
                <a:spcPts val="600"/>
              </a:spcAft>
            </a:pPr>
            <a:r>
              <a:rPr lang="en-GB" sz="1300" dirty="0"/>
              <a:t>Reinforces existing </a:t>
            </a:r>
            <a:r>
              <a:rPr lang="en-GB" sz="1300" dirty="0" smtClean="0"/>
              <a:t>inequalities – e.g. rich can take advantage of faster Internet connections, have the knowledge and skills to navigate and use the Internet (DiMaggio et al: 2001)</a:t>
            </a:r>
            <a:endParaRPr lang="en-GB" sz="1300" dirty="0"/>
          </a:p>
          <a:p>
            <a:pPr>
              <a:spcAft>
                <a:spcPts val="600"/>
              </a:spcAft>
            </a:pPr>
            <a:r>
              <a:rPr lang="en-GB" sz="1300" dirty="0" smtClean="0"/>
              <a:t>Marxists argue the </a:t>
            </a:r>
            <a:r>
              <a:rPr lang="en-GB" sz="1300" dirty="0"/>
              <a:t>ruling class still has </a:t>
            </a:r>
            <a:r>
              <a:rPr lang="en-GB" sz="1300" dirty="0" smtClean="0"/>
              <a:t>control</a:t>
            </a:r>
          </a:p>
          <a:p>
            <a:pPr>
              <a:spcAft>
                <a:spcPts val="600"/>
              </a:spcAft>
            </a:pPr>
            <a:r>
              <a:rPr lang="en-GB" sz="1300" dirty="0" smtClean="0"/>
              <a:t>Media convergence has provided companies with new opportunities to shape people’s ideas and accept capitalism.  (E.g. Cornford and Robins 1999)</a:t>
            </a:r>
          </a:p>
          <a:p>
            <a:pPr>
              <a:spcAft>
                <a:spcPts val="600"/>
              </a:spcAft>
            </a:pPr>
            <a:r>
              <a:rPr lang="en-US" sz="1300" dirty="0"/>
              <a:t>Digital divide – the well off have greater access to technologies and can afford to pay for the latest models ‐ challenges for the Digital Inclusion Task Force </a:t>
            </a:r>
            <a:r>
              <a:rPr lang="en-GB" sz="1300" u="sng" dirty="0">
                <a:solidFill>
                  <a:srgbClr val="0000FF"/>
                </a:solidFill>
                <a:hlinkClick r:id="rId2"/>
              </a:rPr>
              <a:t>https://21stcenturychallenges.org/Digital-divide-in-the-UK/</a:t>
            </a:r>
            <a:r>
              <a:rPr lang="en-GB" sz="1300" u="sng" dirty="0">
                <a:solidFill>
                  <a:srgbClr val="0000FF"/>
                </a:solidFill>
              </a:rPr>
              <a:t> </a:t>
            </a:r>
          </a:p>
          <a:p>
            <a:pPr>
              <a:spcAft>
                <a:spcPts val="600"/>
              </a:spcAft>
            </a:pPr>
            <a:r>
              <a:rPr lang="en-US" sz="1300" dirty="0"/>
              <a:t>Reinforces inequality </a:t>
            </a:r>
            <a:r>
              <a:rPr lang="en-US" sz="1300" i="1" dirty="0"/>
              <a:t>“Offline households are missing out on estimated savings of £560 per year from shopping and paying bills online.” </a:t>
            </a:r>
            <a:r>
              <a:rPr lang="en-US" sz="1300" u="sng" dirty="0">
                <a:solidFill>
                  <a:srgbClr val="0000FF"/>
                </a:solidFill>
                <a:hlinkClick r:id="rId2"/>
              </a:rPr>
              <a:t>https://21stcenturychallenges.org/Digital-divide-in-the-UK/</a:t>
            </a:r>
            <a:r>
              <a:rPr lang="en-US" sz="1300" u="sng" dirty="0">
                <a:solidFill>
                  <a:srgbClr val="0000FF"/>
                </a:solidFill>
              </a:rPr>
              <a:t> </a:t>
            </a:r>
          </a:p>
          <a:p>
            <a:pPr>
              <a:spcAft>
                <a:spcPts val="300"/>
              </a:spcAft>
            </a:pPr>
            <a:r>
              <a:rPr lang="en-US" sz="1300" dirty="0"/>
              <a:t>Budget constraints mean state schools are less likely to afford technologies compared to independent schools them </a:t>
            </a:r>
            <a:r>
              <a:rPr lang="en-GB" sz="1300" u="sng" dirty="0">
                <a:solidFill>
                  <a:srgbClr val="0000FF"/>
                </a:solidFill>
                <a:hlinkClick r:id="rId3"/>
              </a:rPr>
              <a:t>http://www.bbc.co.uk/news/technology-29424313</a:t>
            </a:r>
            <a:endParaRPr lang="en-GB" sz="1300" u="sng" dirty="0">
              <a:solidFill>
                <a:srgbClr val="0000FF"/>
              </a:solidFill>
            </a:endParaRPr>
          </a:p>
          <a:p>
            <a:pPr>
              <a:spcAft>
                <a:spcPts val="600"/>
              </a:spcAft>
            </a:pPr>
            <a:r>
              <a:rPr lang="en-US" sz="1300" dirty="0"/>
              <a:t>Enhancement of social capital with a knowledge gap occurring as children from less advantaged backgrounds may not have access to digital communications at home to be able to assist them with their homework (Attewell and Battle, 1999</a:t>
            </a:r>
            <a:r>
              <a:rPr lang="en-US" sz="1300" dirty="0" smtClean="0"/>
              <a:t>)</a:t>
            </a:r>
          </a:p>
          <a:p>
            <a:pPr>
              <a:spcAft>
                <a:spcPts val="300"/>
              </a:spcAft>
            </a:pPr>
            <a:r>
              <a:rPr lang="en-US" sz="1300" dirty="0"/>
              <a:t>‘Digital generational divide’ – elderly less likely to access the internet </a:t>
            </a:r>
            <a:r>
              <a:rPr lang="en-GB" sz="1300" u="sng" dirty="0">
                <a:solidFill>
                  <a:srgbClr val="0000FF"/>
                </a:solidFill>
                <a:hlinkClick r:id="rId4"/>
              </a:rPr>
              <a:t>https://www.gov.uk/government/publications/future-of-ageing-effect-of-technology-on-support-networks</a:t>
            </a:r>
            <a:endParaRPr lang="en-GB" sz="1300" u="sng" dirty="0">
              <a:solidFill>
                <a:srgbClr val="0000FF"/>
              </a:solidFill>
            </a:endParaRPr>
          </a:p>
          <a:p>
            <a:pPr>
              <a:spcAft>
                <a:spcPts val="300"/>
              </a:spcAft>
            </a:pPr>
            <a:r>
              <a:rPr lang="en-GB" sz="1300" dirty="0"/>
              <a:t>Elderly can be excluded from routine activities e.g. online banking, online shopping, access to information. </a:t>
            </a:r>
            <a:r>
              <a:rPr lang="en-US" sz="1300" dirty="0"/>
              <a:t>This can lead to feelings of loneliness (Damant and Knapp: 2015) </a:t>
            </a:r>
            <a:endParaRPr lang="en-GB" sz="1300" dirty="0"/>
          </a:p>
          <a:p>
            <a:pPr>
              <a:spcAft>
                <a:spcPts val="600"/>
              </a:spcAft>
            </a:pPr>
            <a:endParaRPr lang="en-GB" sz="1300" u="sng" dirty="0">
              <a:solidFill>
                <a:srgbClr val="0000FF"/>
              </a:solidFill>
            </a:endParaRPr>
          </a:p>
          <a:p>
            <a:pPr>
              <a:spcAft>
                <a:spcPts val="600"/>
              </a:spcAft>
            </a:pPr>
            <a:endParaRPr lang="en-GB" sz="1300" dirty="0"/>
          </a:p>
          <a:p>
            <a:pPr>
              <a:spcAft>
                <a:spcPts val="600"/>
              </a:spcAft>
            </a:pPr>
            <a:endParaRPr lang="en-GB" sz="2000" u="sng" dirty="0">
              <a:solidFill>
                <a:srgbClr val="0000FF"/>
              </a:solidFill>
            </a:endParaRPr>
          </a:p>
          <a:p>
            <a:pPr>
              <a:spcAft>
                <a:spcPts val="600"/>
              </a:spcAft>
            </a:pPr>
            <a:endParaRPr lang="en-GB" sz="2000" dirty="0"/>
          </a:p>
          <a:p>
            <a:pPr>
              <a:spcAft>
                <a:spcPts val="600"/>
              </a:spcAft>
            </a:pPr>
            <a:endParaRPr lang="en-GB" sz="2000" dirty="0"/>
          </a:p>
        </p:txBody>
      </p:sp>
      <p:grpSp>
        <p:nvGrpSpPr>
          <p:cNvPr id="7" name="Group 6"/>
          <p:cNvGrpSpPr/>
          <p:nvPr/>
        </p:nvGrpSpPr>
        <p:grpSpPr>
          <a:xfrm>
            <a:off x="5724128" y="6165304"/>
            <a:ext cx="3193607" cy="661654"/>
            <a:chOff x="971600" y="2132856"/>
            <a:chExt cx="2592288" cy="1296144"/>
          </a:xfrm>
          <a:solidFill>
            <a:srgbClr val="FFFF00"/>
          </a:solidFill>
        </p:grpSpPr>
        <p:sp>
          <p:nvSpPr>
            <p:cNvPr id="8" name="Oval 7"/>
            <p:cNvSpPr/>
            <p:nvPr/>
          </p:nvSpPr>
          <p:spPr>
            <a:xfrm>
              <a:off x="971600" y="2132856"/>
              <a:ext cx="2592288" cy="129614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1236325" y="2414940"/>
              <a:ext cx="1987291" cy="723501"/>
            </a:xfrm>
            <a:prstGeom prst="rect">
              <a:avLst/>
            </a:prstGeom>
            <a:grpFill/>
          </p:spPr>
          <p:txBody>
            <a:bodyPr wrap="square" rtlCol="0">
              <a:spAutoFit/>
            </a:bodyPr>
            <a:lstStyle/>
            <a:p>
              <a:pPr algn="ctr"/>
              <a:r>
                <a:rPr lang="en-GB" b="1" dirty="0" smtClean="0"/>
                <a:t>Social inequalities</a:t>
              </a:r>
              <a:endParaRPr lang="en-GB" b="1" dirty="0"/>
            </a:p>
          </p:txBody>
        </p:sp>
      </p:grpSp>
    </p:spTree>
    <p:extLst>
      <p:ext uri="{BB962C8B-B14F-4D97-AF65-F5344CB8AC3E}">
        <p14:creationId xmlns:p14="http://schemas.microsoft.com/office/powerpoint/2010/main" val="42494001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Impact on social inequalities</a:t>
            </a:r>
          </a:p>
        </p:txBody>
      </p:sp>
      <p:sp>
        <p:nvSpPr>
          <p:cNvPr id="3" name="Content Placeholder 2"/>
          <p:cNvSpPr>
            <a:spLocks noGrp="1"/>
          </p:cNvSpPr>
          <p:nvPr>
            <p:ph idx="1"/>
          </p:nvPr>
        </p:nvSpPr>
        <p:spPr/>
        <p:txBody>
          <a:bodyPr>
            <a:noAutofit/>
          </a:bodyPr>
          <a:lstStyle/>
          <a:p>
            <a:pPr marL="361950" indent="-361950"/>
            <a:r>
              <a:rPr lang="en-US" sz="1800" dirty="0" smtClean="0"/>
              <a:t>Flipped </a:t>
            </a:r>
            <a:r>
              <a:rPr lang="en-US" sz="1800" dirty="0"/>
              <a:t>learning idea – ask students to read the article from </a:t>
            </a:r>
            <a:r>
              <a:rPr lang="en-US" sz="1800" dirty="0" smtClean="0"/>
              <a:t>the Guardian </a:t>
            </a:r>
            <a:r>
              <a:rPr lang="en-US" sz="1800" dirty="0"/>
              <a:t>before beginning a lesson looking at whether </a:t>
            </a:r>
            <a:r>
              <a:rPr lang="en-US" sz="1800" dirty="0" smtClean="0"/>
              <a:t>digital communications </a:t>
            </a:r>
            <a:r>
              <a:rPr lang="en-US" sz="1800" dirty="0"/>
              <a:t>have an impact of social </a:t>
            </a:r>
            <a:r>
              <a:rPr lang="en-US" sz="1800" dirty="0" smtClean="0"/>
              <a:t>inequalities</a:t>
            </a:r>
          </a:p>
          <a:p>
            <a:pPr marL="400050" lvl="1" indent="0">
              <a:buNone/>
            </a:pPr>
            <a:r>
              <a:rPr lang="en-GB" sz="1800" u="sng" dirty="0" smtClean="0">
                <a:solidFill>
                  <a:srgbClr val="0000FF"/>
                </a:solidFill>
                <a:hlinkClick r:id="rId2"/>
              </a:rPr>
              <a:t>https</a:t>
            </a:r>
            <a:r>
              <a:rPr lang="en-GB" sz="1800" u="sng" dirty="0">
                <a:solidFill>
                  <a:srgbClr val="0000FF"/>
                </a:solidFill>
                <a:hlinkClick r:id="rId2"/>
              </a:rPr>
              <a:t>://</a:t>
            </a:r>
            <a:r>
              <a:rPr lang="en-GB" sz="1800" u="sng" dirty="0" smtClean="0">
                <a:solidFill>
                  <a:srgbClr val="0000FF"/>
                </a:solidFill>
                <a:hlinkClick r:id="rId2"/>
              </a:rPr>
              <a:t>www.theguardian.com/technology/2016/jan/13/internet‐not‐conquered‐digital‐divide‐rich‐poor‐world‐bank‐report</a:t>
            </a:r>
            <a:endParaRPr lang="en-GB" sz="1800" u="sng" dirty="0" smtClean="0">
              <a:solidFill>
                <a:srgbClr val="0000FF"/>
              </a:solidFill>
            </a:endParaRPr>
          </a:p>
          <a:p>
            <a:pPr marL="400050" lvl="1" indent="0">
              <a:buNone/>
            </a:pPr>
            <a:endParaRPr lang="en-GB" sz="1800" u="sng" dirty="0">
              <a:solidFill>
                <a:srgbClr val="0000FF"/>
              </a:solidFill>
            </a:endParaRPr>
          </a:p>
          <a:p>
            <a:pPr marL="361950" indent="-361950"/>
            <a:r>
              <a:rPr lang="fr-FR" sz="1800" dirty="0" smtClean="0"/>
              <a:t>OCR </a:t>
            </a:r>
            <a:r>
              <a:rPr lang="fr-FR" sz="1800" dirty="0"/>
              <a:t>Lesson Element </a:t>
            </a:r>
            <a:r>
              <a:rPr lang="fr-FR" sz="1800" u="sng" dirty="0">
                <a:solidFill>
                  <a:srgbClr val="0000FF"/>
                </a:solidFill>
                <a:hlinkClick r:id="rId3"/>
              </a:rPr>
              <a:t>http://</a:t>
            </a:r>
            <a:r>
              <a:rPr lang="fr-FR" sz="1800" u="sng" dirty="0" smtClean="0">
                <a:solidFill>
                  <a:srgbClr val="0000FF"/>
                </a:solidFill>
                <a:hlinkClick r:id="rId3"/>
              </a:rPr>
              <a:t>www.ocr.org.uk/Images/179499‐the‐impact‐of‐digital‐forms‐of‐communication‐onsocial‐</a:t>
            </a:r>
            <a:r>
              <a:rPr lang="en-US" sz="1800" u="sng" dirty="0" smtClean="0">
                <a:solidFill>
                  <a:srgbClr val="0000FF"/>
                </a:solidFill>
                <a:hlinkClick r:id="rId3"/>
              </a:rPr>
              <a:t>inequality‐activity‐teacher‐instructions</a:t>
            </a:r>
            <a:r>
              <a:rPr lang="en-US" sz="1800" u="sng" dirty="0">
                <a:solidFill>
                  <a:srgbClr val="0000FF"/>
                </a:solidFill>
                <a:hlinkClick r:id="rId3"/>
              </a:rPr>
              <a:t>‐.</a:t>
            </a:r>
            <a:r>
              <a:rPr lang="en-US" sz="1800" u="sng" dirty="0" smtClean="0">
                <a:solidFill>
                  <a:srgbClr val="0000FF"/>
                </a:solidFill>
                <a:hlinkClick r:id="rId3"/>
              </a:rPr>
              <a:t>pdf</a:t>
            </a:r>
            <a:r>
              <a:rPr lang="en-US" sz="1800" dirty="0" smtClean="0">
                <a:solidFill>
                  <a:srgbClr val="0000FF"/>
                </a:solidFill>
                <a:hlinkClick r:id="rId3"/>
              </a:rPr>
              <a:t> </a:t>
            </a:r>
            <a:r>
              <a:rPr lang="en-US" sz="1800" dirty="0" smtClean="0"/>
              <a:t>and </a:t>
            </a:r>
            <a:r>
              <a:rPr lang="en-US" sz="1800" u="sng" dirty="0" smtClean="0">
                <a:solidFill>
                  <a:srgbClr val="0000FF"/>
                </a:solidFill>
                <a:hlinkClick r:id="rId4"/>
              </a:rPr>
              <a:t>http</a:t>
            </a:r>
            <a:r>
              <a:rPr lang="en-US" sz="1800" u="sng" dirty="0">
                <a:solidFill>
                  <a:srgbClr val="0000FF"/>
                </a:solidFill>
                <a:hlinkClick r:id="rId4"/>
              </a:rPr>
              <a:t>://</a:t>
            </a:r>
            <a:r>
              <a:rPr lang="en-US" sz="1800" u="sng" dirty="0" smtClean="0">
                <a:solidFill>
                  <a:srgbClr val="0000FF"/>
                </a:solidFill>
                <a:hlinkClick r:id="rId4"/>
              </a:rPr>
              <a:t>www.ocr.org.uk/qualifications/as‐a‐level‐gce‐sociology‐h180‐h580‐from‐</a:t>
            </a:r>
            <a:r>
              <a:rPr lang="en-GB" sz="1800" u="sng" dirty="0" smtClean="0">
                <a:solidFill>
                  <a:srgbClr val="0000FF"/>
                </a:solidFill>
                <a:hlinkClick r:id="rId4"/>
              </a:rPr>
              <a:t>2015/</a:t>
            </a:r>
            <a:endParaRPr lang="en-GB" sz="1800" u="sng" dirty="0">
              <a:solidFill>
                <a:srgbClr val="0000FF"/>
              </a:solidFill>
            </a:endParaRPr>
          </a:p>
        </p:txBody>
      </p:sp>
      <p:sp>
        <p:nvSpPr>
          <p:cNvPr id="4" name="Oval 3"/>
          <p:cNvSpPr/>
          <p:nvPr/>
        </p:nvSpPr>
        <p:spPr>
          <a:xfrm>
            <a:off x="5724128" y="6165304"/>
            <a:ext cx="3193607" cy="66165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6050260" y="6309302"/>
            <a:ext cx="2448272" cy="369332"/>
          </a:xfrm>
          <a:prstGeom prst="rect">
            <a:avLst/>
          </a:prstGeom>
          <a:solidFill>
            <a:srgbClr val="FFFF00"/>
          </a:solidFill>
        </p:spPr>
        <p:txBody>
          <a:bodyPr wrap="square" rtlCol="0">
            <a:spAutoFit/>
          </a:bodyPr>
          <a:lstStyle/>
          <a:p>
            <a:pPr algn="ctr"/>
            <a:r>
              <a:rPr lang="en-GB" b="1" dirty="0" smtClean="0"/>
              <a:t>Social inequalities</a:t>
            </a:r>
            <a:endParaRPr lang="en-GB" b="1" dirty="0"/>
          </a:p>
        </p:txBody>
      </p:sp>
    </p:spTree>
    <p:extLst>
      <p:ext uri="{BB962C8B-B14F-4D97-AF65-F5344CB8AC3E}">
        <p14:creationId xmlns:p14="http://schemas.microsoft.com/office/powerpoint/2010/main" val="20180926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Impact on social relationships</a:t>
            </a:r>
          </a:p>
        </p:txBody>
      </p:sp>
      <p:sp>
        <p:nvSpPr>
          <p:cNvPr id="3" name="Content Placeholder 2"/>
          <p:cNvSpPr>
            <a:spLocks noGrp="1"/>
          </p:cNvSpPr>
          <p:nvPr>
            <p:ph idx="1"/>
          </p:nvPr>
        </p:nvSpPr>
        <p:spPr>
          <a:xfrm>
            <a:off x="251520" y="1340768"/>
            <a:ext cx="8784976" cy="4277652"/>
          </a:xfrm>
        </p:spPr>
        <p:txBody>
          <a:bodyPr>
            <a:noAutofit/>
          </a:bodyPr>
          <a:lstStyle/>
          <a:p>
            <a:pPr marL="0" indent="0">
              <a:spcAft>
                <a:spcPts val="600"/>
              </a:spcAft>
              <a:buNone/>
            </a:pPr>
            <a:r>
              <a:rPr lang="en-US" sz="1400" b="1" u="sng" dirty="0">
                <a:solidFill>
                  <a:srgbClr val="2A7F49"/>
                </a:solidFill>
              </a:rPr>
              <a:t>Positive impacts: some </a:t>
            </a:r>
            <a:r>
              <a:rPr lang="en-US" sz="1400" b="1" u="sng" dirty="0" smtClean="0">
                <a:solidFill>
                  <a:srgbClr val="2A7F49"/>
                </a:solidFill>
              </a:rPr>
              <a:t>possible examples </a:t>
            </a:r>
            <a:r>
              <a:rPr lang="en-US" sz="1400" b="1" u="sng" dirty="0">
                <a:solidFill>
                  <a:srgbClr val="2A7F49"/>
                </a:solidFill>
              </a:rPr>
              <a:t>below</a:t>
            </a:r>
          </a:p>
          <a:p>
            <a:pPr>
              <a:spcAft>
                <a:spcPts val="600"/>
              </a:spcAft>
            </a:pPr>
            <a:r>
              <a:rPr lang="en-US" sz="1200" dirty="0" smtClean="0"/>
              <a:t>Online </a:t>
            </a:r>
            <a:r>
              <a:rPr lang="en-US" sz="1200" dirty="0"/>
              <a:t>or text conversations can help you feel </a:t>
            </a:r>
            <a:r>
              <a:rPr lang="en-US" sz="1200" dirty="0" smtClean="0"/>
              <a:t>closer </a:t>
            </a:r>
            <a:r>
              <a:rPr lang="en-US" sz="1200" u="sng" dirty="0" smtClean="0">
                <a:solidFill>
                  <a:srgbClr val="0000FF"/>
                </a:solidFill>
                <a:hlinkClick r:id="rId2"/>
              </a:rPr>
              <a:t>www.pewinternet.org/2014/02/11/couples-the-internet-and-social-media/</a:t>
            </a:r>
            <a:r>
              <a:rPr lang="en-US" sz="1200" u="sng" dirty="0" smtClean="0">
                <a:solidFill>
                  <a:srgbClr val="0000FF"/>
                </a:solidFill>
              </a:rPr>
              <a:t> </a:t>
            </a:r>
          </a:p>
          <a:p>
            <a:pPr>
              <a:spcAft>
                <a:spcPts val="600"/>
              </a:spcAft>
            </a:pPr>
            <a:r>
              <a:rPr lang="en-US" sz="1200" dirty="0" smtClean="0"/>
              <a:t>Can </a:t>
            </a:r>
            <a:r>
              <a:rPr lang="en-US" sz="1200" dirty="0"/>
              <a:t>keep in contact with people across the globe e.g. UCL Why we post in Southeast </a:t>
            </a:r>
            <a:r>
              <a:rPr lang="en-US" sz="1200" dirty="0" smtClean="0"/>
              <a:t>Turkey </a:t>
            </a:r>
          </a:p>
          <a:p>
            <a:pPr>
              <a:spcAft>
                <a:spcPts val="600"/>
              </a:spcAft>
            </a:pPr>
            <a:r>
              <a:rPr lang="en-GB" sz="1200" dirty="0" smtClean="0"/>
              <a:t>A tool for staying in contact, a way to avoid conflict, time efficient contact (PEW Internet and American life project: 2000)</a:t>
            </a:r>
            <a:endParaRPr lang="en-GB" sz="1200" dirty="0"/>
          </a:p>
          <a:p>
            <a:pPr>
              <a:spcAft>
                <a:spcPts val="600"/>
              </a:spcAft>
            </a:pPr>
            <a:r>
              <a:rPr lang="en-US" sz="1200" dirty="0" smtClean="0"/>
              <a:t>Removal </a:t>
            </a:r>
            <a:r>
              <a:rPr lang="en-US" sz="1200" dirty="0"/>
              <a:t>of barriers ‐ there is the opportunity to connect with people you perhaps wouldn’t have </a:t>
            </a:r>
            <a:r>
              <a:rPr lang="en-US" sz="1200" dirty="0" smtClean="0"/>
              <a:t>the opportunity </a:t>
            </a:r>
            <a:r>
              <a:rPr lang="en-US" sz="1200" dirty="0"/>
              <a:t>to do so otherwise (e.g. UCL Why We Post – in the Muslim Turkish research site, it </a:t>
            </a:r>
            <a:r>
              <a:rPr lang="en-US" sz="1200" dirty="0" smtClean="0"/>
              <a:t>enabled greater </a:t>
            </a:r>
            <a:r>
              <a:rPr lang="en-US" sz="1200" dirty="0"/>
              <a:t>cross‐gender </a:t>
            </a:r>
            <a:r>
              <a:rPr lang="en-US" sz="1200" dirty="0" smtClean="0"/>
              <a:t>contact. </a:t>
            </a:r>
            <a:r>
              <a:rPr lang="en-US" sz="1200" u="sng" dirty="0" smtClean="0">
                <a:solidFill>
                  <a:srgbClr val="0000FF"/>
                </a:solidFill>
                <a:hlinkClick r:id="rId3"/>
              </a:rPr>
              <a:t>http</a:t>
            </a:r>
            <a:r>
              <a:rPr lang="en-US" sz="1200" u="sng" dirty="0">
                <a:solidFill>
                  <a:srgbClr val="0000FF"/>
                </a:solidFill>
                <a:hlinkClick r:id="rId3"/>
              </a:rPr>
              <a:t>://discovery.ucl.ac.uk/1474805/1/How‐the‐World‐Changed‐Social‐Media.pdf</a:t>
            </a:r>
            <a:r>
              <a:rPr lang="en-US" sz="1200" dirty="0"/>
              <a:t>)</a:t>
            </a:r>
          </a:p>
          <a:p>
            <a:pPr>
              <a:spcAft>
                <a:spcPts val="600"/>
              </a:spcAft>
            </a:pPr>
            <a:r>
              <a:rPr lang="en-US" sz="1200" dirty="0" smtClean="0"/>
              <a:t>Opportunity </a:t>
            </a:r>
            <a:r>
              <a:rPr lang="en-US" sz="1200" dirty="0"/>
              <a:t>to form new relationships (e.g. UCL Why We Post – this was found at the research site </a:t>
            </a:r>
            <a:r>
              <a:rPr lang="en-US" sz="1200" dirty="0" smtClean="0"/>
              <a:t>in </a:t>
            </a:r>
            <a:r>
              <a:rPr lang="en-GB" sz="1200" dirty="0" smtClean="0"/>
              <a:t>China: </a:t>
            </a:r>
            <a:r>
              <a:rPr lang="en-GB" sz="1200" u="sng" dirty="0" smtClean="0">
                <a:solidFill>
                  <a:srgbClr val="0000FF"/>
                </a:solidFill>
                <a:hlinkClick r:id="rId4"/>
              </a:rPr>
              <a:t>https://www.ucl.ac.uk/ucl‐press/browse‐books/how‐world‐changed‐social‐media</a:t>
            </a:r>
            <a:r>
              <a:rPr lang="en-GB" sz="1200" dirty="0" smtClean="0"/>
              <a:t>)</a:t>
            </a:r>
            <a:endParaRPr lang="en-GB" sz="1200" dirty="0"/>
          </a:p>
          <a:p>
            <a:pPr>
              <a:spcAft>
                <a:spcPts val="600"/>
              </a:spcAft>
            </a:pPr>
            <a:r>
              <a:rPr lang="en-US" sz="1200" dirty="0" smtClean="0"/>
              <a:t>With </a:t>
            </a:r>
            <a:r>
              <a:rPr lang="en-US" sz="1200" dirty="0"/>
              <a:t>many people working long hours, there is the opportunity to meet people at times of the day that </a:t>
            </a:r>
            <a:r>
              <a:rPr lang="en-US" sz="1200" dirty="0" smtClean="0"/>
              <a:t>are convenient </a:t>
            </a:r>
            <a:r>
              <a:rPr lang="en-US" sz="1200" dirty="0"/>
              <a:t>or use specific sites where you have shared interest e.g. dating </a:t>
            </a:r>
            <a:r>
              <a:rPr lang="en-US" sz="1200" dirty="0" smtClean="0"/>
              <a:t>websites.  </a:t>
            </a:r>
            <a:endParaRPr lang="en-US" sz="1200" dirty="0"/>
          </a:p>
          <a:p>
            <a:pPr>
              <a:spcAft>
                <a:spcPts val="600"/>
              </a:spcAft>
            </a:pPr>
            <a:r>
              <a:rPr lang="en-US" sz="1200" dirty="0" smtClean="0"/>
              <a:t>For </a:t>
            </a:r>
            <a:r>
              <a:rPr lang="en-US" sz="1200" dirty="0"/>
              <a:t>some, digital communications allows them to make connections that they otherwise would find </a:t>
            </a:r>
            <a:r>
              <a:rPr lang="en-US" sz="1200" dirty="0" smtClean="0"/>
              <a:t>too difficult </a:t>
            </a:r>
            <a:r>
              <a:rPr lang="en-US" sz="1200" dirty="0"/>
              <a:t>to make and is therefore good for their wellbeing (Yair Amichai‐Hamburger and Azy Barak: </a:t>
            </a:r>
            <a:r>
              <a:rPr lang="en-US" sz="1200" dirty="0" smtClean="0"/>
              <a:t>2009) </a:t>
            </a:r>
            <a:r>
              <a:rPr lang="en-GB" sz="1200" u="sng" dirty="0" smtClean="0">
                <a:solidFill>
                  <a:srgbClr val="0000FF"/>
                </a:solidFill>
                <a:hlinkClick r:id="rId5"/>
              </a:rPr>
              <a:t>http</a:t>
            </a:r>
            <a:r>
              <a:rPr lang="en-GB" sz="1200" u="sng" dirty="0">
                <a:solidFill>
                  <a:srgbClr val="0000FF"/>
                </a:solidFill>
                <a:hlinkClick r:id="rId5"/>
              </a:rPr>
              <a:t>://</a:t>
            </a:r>
            <a:r>
              <a:rPr lang="en-GB" sz="1200" u="sng" dirty="0" smtClean="0">
                <a:solidFill>
                  <a:srgbClr val="0000FF"/>
                </a:solidFill>
                <a:hlinkClick r:id="rId5"/>
              </a:rPr>
              <a:t>ebooks.cambridge.org/chapter.jsf?bid=CBO9780511635373&amp;cid=CBO9780511635373A011</a:t>
            </a:r>
            <a:endParaRPr lang="en-GB" sz="1200" u="sng" dirty="0" smtClean="0">
              <a:solidFill>
                <a:srgbClr val="0000FF"/>
              </a:solidFill>
            </a:endParaRPr>
          </a:p>
          <a:p>
            <a:pPr>
              <a:spcAft>
                <a:spcPts val="600"/>
              </a:spcAft>
            </a:pPr>
            <a:r>
              <a:rPr lang="en-US" sz="1200" dirty="0"/>
              <a:t>Isolation is a serious cause of concern amongst the elderly but by using digital forms of communication, older people can stay in contact with friends and family – the NHS </a:t>
            </a:r>
            <a:r>
              <a:rPr lang="en-US" sz="1200" dirty="0" smtClean="0"/>
              <a:t>Live well </a:t>
            </a:r>
            <a:r>
              <a:rPr lang="en-US" sz="1200" dirty="0"/>
              <a:t>website advocates using the Internet for this reason. </a:t>
            </a:r>
            <a:r>
              <a:rPr lang="en-US" sz="1200" dirty="0">
                <a:hlinkClick r:id="rId6"/>
              </a:rPr>
              <a:t>http://www.nhs.uk/Livewell/women60-plus/Pages/Loneliness-in-older-people.aspx</a:t>
            </a:r>
            <a:r>
              <a:rPr lang="en-US" sz="1200" dirty="0"/>
              <a:t> </a:t>
            </a:r>
          </a:p>
          <a:p>
            <a:pPr>
              <a:spcAft>
                <a:spcPts val="600"/>
              </a:spcAft>
            </a:pPr>
            <a:endParaRPr lang="en-GB" sz="1300" u="sng" dirty="0">
              <a:solidFill>
                <a:srgbClr val="0000FF"/>
              </a:solidFill>
            </a:endParaRPr>
          </a:p>
        </p:txBody>
      </p:sp>
      <p:grpSp>
        <p:nvGrpSpPr>
          <p:cNvPr id="7" name="Group 6"/>
          <p:cNvGrpSpPr/>
          <p:nvPr/>
        </p:nvGrpSpPr>
        <p:grpSpPr>
          <a:xfrm>
            <a:off x="6187591" y="6137920"/>
            <a:ext cx="2592288" cy="720080"/>
            <a:chOff x="6012160" y="3212976"/>
            <a:chExt cx="2592288" cy="1296144"/>
          </a:xfrm>
        </p:grpSpPr>
        <p:sp>
          <p:nvSpPr>
            <p:cNvPr id="8" name="Oval 7"/>
            <p:cNvSpPr/>
            <p:nvPr/>
          </p:nvSpPr>
          <p:spPr>
            <a:xfrm>
              <a:off x="6012160" y="3212976"/>
              <a:ext cx="2592288" cy="1296144"/>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6264188" y="3491717"/>
              <a:ext cx="2088232" cy="369331"/>
            </a:xfrm>
            <a:prstGeom prst="rect">
              <a:avLst/>
            </a:prstGeom>
            <a:noFill/>
          </p:spPr>
          <p:txBody>
            <a:bodyPr wrap="square" rtlCol="0">
              <a:spAutoFit/>
            </a:bodyPr>
            <a:lstStyle/>
            <a:p>
              <a:pPr algn="ctr"/>
              <a:r>
                <a:rPr lang="en-GB" b="1" dirty="0" smtClean="0"/>
                <a:t>Relationships</a:t>
              </a:r>
              <a:endParaRPr lang="en-GB" b="1" dirty="0"/>
            </a:p>
          </p:txBody>
        </p:sp>
      </p:grpSp>
    </p:spTree>
    <p:extLst>
      <p:ext uri="{BB962C8B-B14F-4D97-AF65-F5344CB8AC3E}">
        <p14:creationId xmlns:p14="http://schemas.microsoft.com/office/powerpoint/2010/main" val="15954380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Impact on social relationships</a:t>
            </a:r>
          </a:p>
        </p:txBody>
      </p:sp>
      <p:sp>
        <p:nvSpPr>
          <p:cNvPr id="3" name="Content Placeholder 2"/>
          <p:cNvSpPr>
            <a:spLocks noGrp="1"/>
          </p:cNvSpPr>
          <p:nvPr>
            <p:ph idx="1"/>
          </p:nvPr>
        </p:nvSpPr>
        <p:spPr>
          <a:xfrm>
            <a:off x="457200" y="1340768"/>
            <a:ext cx="8291264" cy="4608512"/>
          </a:xfrm>
        </p:spPr>
        <p:txBody>
          <a:bodyPr>
            <a:noAutofit/>
          </a:bodyPr>
          <a:lstStyle/>
          <a:p>
            <a:pPr marL="0" indent="0">
              <a:spcAft>
                <a:spcPts val="600"/>
              </a:spcAft>
              <a:buNone/>
            </a:pPr>
            <a:r>
              <a:rPr lang="en-US" sz="1400" b="1" u="sng" dirty="0" smtClean="0">
                <a:solidFill>
                  <a:srgbClr val="FF0000"/>
                </a:solidFill>
              </a:rPr>
              <a:t>Negative </a:t>
            </a:r>
            <a:r>
              <a:rPr lang="en-US" sz="1400" b="1" u="sng" dirty="0">
                <a:solidFill>
                  <a:srgbClr val="FF0000"/>
                </a:solidFill>
              </a:rPr>
              <a:t>impacts: </a:t>
            </a:r>
            <a:r>
              <a:rPr lang="en-US" sz="1400" b="1" u="sng" dirty="0" smtClean="0">
                <a:solidFill>
                  <a:srgbClr val="FF0000"/>
                </a:solidFill>
              </a:rPr>
              <a:t>some possible </a:t>
            </a:r>
            <a:r>
              <a:rPr lang="en-US" sz="1400" b="1" u="sng" dirty="0">
                <a:solidFill>
                  <a:srgbClr val="FF0000"/>
                </a:solidFill>
              </a:rPr>
              <a:t>examples below</a:t>
            </a:r>
          </a:p>
          <a:p>
            <a:pPr>
              <a:spcAft>
                <a:spcPts val="600"/>
              </a:spcAft>
            </a:pPr>
            <a:r>
              <a:rPr lang="en-US" sz="1300" dirty="0" smtClean="0"/>
              <a:t>A distraction </a:t>
            </a:r>
            <a:r>
              <a:rPr lang="en-US" sz="1300" b="1" dirty="0" smtClean="0"/>
              <a:t>-</a:t>
            </a:r>
            <a:r>
              <a:rPr lang="en-US" sz="1300" dirty="0" smtClean="0"/>
              <a:t> </a:t>
            </a:r>
            <a:r>
              <a:rPr lang="en-US" sz="1300" u="sng" dirty="0">
                <a:solidFill>
                  <a:srgbClr val="0000FF"/>
                </a:solidFill>
                <a:hlinkClick r:id="rId2"/>
              </a:rPr>
              <a:t>www.pewinternet.org/2014/02/11/couples-the-internet-and-social-media/</a:t>
            </a:r>
            <a:r>
              <a:rPr lang="en-US" sz="1300" u="sng" dirty="0">
                <a:solidFill>
                  <a:srgbClr val="0000FF"/>
                </a:solidFill>
              </a:rPr>
              <a:t> </a:t>
            </a:r>
          </a:p>
          <a:p>
            <a:pPr>
              <a:spcAft>
                <a:spcPts val="600"/>
              </a:spcAft>
            </a:pPr>
            <a:r>
              <a:rPr lang="en-US" sz="1300" dirty="0" smtClean="0"/>
              <a:t>Illusion </a:t>
            </a:r>
            <a:r>
              <a:rPr lang="en-US" sz="1300" dirty="0"/>
              <a:t>of companionship – but without the demands of friendship. ‘Alone Together’ (Turkle: </a:t>
            </a:r>
            <a:r>
              <a:rPr lang="en-US" sz="1300" dirty="0" smtClean="0"/>
              <a:t>2012) </a:t>
            </a:r>
            <a:r>
              <a:rPr lang="en-US" sz="1300" u="sng" dirty="0" smtClean="0">
                <a:solidFill>
                  <a:srgbClr val="0000FF"/>
                </a:solidFill>
                <a:hlinkClick r:id="rId3"/>
              </a:rPr>
              <a:t>https</a:t>
            </a:r>
            <a:r>
              <a:rPr lang="en-US" sz="1300" u="sng" dirty="0">
                <a:solidFill>
                  <a:srgbClr val="0000FF"/>
                </a:solidFill>
                <a:hlinkClick r:id="rId3"/>
              </a:rPr>
              <a:t>://www.ted.com/talks/sherry_turkle_alone_together?language=en</a:t>
            </a:r>
            <a:endParaRPr lang="en-US" sz="1300" u="sng" dirty="0">
              <a:solidFill>
                <a:srgbClr val="0000FF"/>
              </a:solidFill>
            </a:endParaRPr>
          </a:p>
          <a:p>
            <a:pPr>
              <a:spcAft>
                <a:spcPts val="600"/>
              </a:spcAft>
            </a:pPr>
            <a:r>
              <a:rPr lang="en-US" sz="1300" dirty="0" smtClean="0"/>
              <a:t>We </a:t>
            </a:r>
            <a:r>
              <a:rPr lang="en-US" sz="1300" dirty="0"/>
              <a:t>are becoming uncomfortable being alone (Turkle: 2012</a:t>
            </a:r>
            <a:r>
              <a:rPr lang="en-US" sz="1300" dirty="0" smtClean="0"/>
              <a:t>).</a:t>
            </a:r>
            <a:endParaRPr lang="en-US" sz="1300" dirty="0"/>
          </a:p>
          <a:p>
            <a:pPr>
              <a:spcAft>
                <a:spcPts val="600"/>
              </a:spcAft>
            </a:pPr>
            <a:r>
              <a:rPr lang="en-US" sz="1300" dirty="0" smtClean="0"/>
              <a:t>Occurrence </a:t>
            </a:r>
            <a:r>
              <a:rPr lang="en-US" sz="1300" dirty="0"/>
              <a:t>of cyber‐bullying, especially amongst young people</a:t>
            </a:r>
            <a:r>
              <a:rPr lang="en-US" sz="1300" dirty="0" smtClean="0"/>
              <a:t>. </a:t>
            </a:r>
            <a:r>
              <a:rPr lang="en-US" sz="1300" dirty="0" smtClean="0">
                <a:hlinkClick r:id="rId4"/>
              </a:rPr>
              <a:t>www.nspcc.org.uk</a:t>
            </a:r>
            <a:r>
              <a:rPr lang="en-US" sz="1300" dirty="0" smtClean="0"/>
              <a:t> </a:t>
            </a:r>
          </a:p>
          <a:p>
            <a:pPr>
              <a:spcAft>
                <a:spcPts val="600"/>
              </a:spcAft>
            </a:pPr>
            <a:r>
              <a:rPr lang="en-US" sz="1300" dirty="0" smtClean="0"/>
              <a:t>Online </a:t>
            </a:r>
            <a:r>
              <a:rPr lang="en-US" sz="1300" dirty="0"/>
              <a:t>‘shaming’ </a:t>
            </a:r>
            <a:r>
              <a:rPr lang="en-US" sz="1300" dirty="0">
                <a:hlinkClick r:id="rId5"/>
              </a:rPr>
              <a:t>http://</a:t>
            </a:r>
            <a:r>
              <a:rPr lang="en-US" sz="1300" dirty="0" smtClean="0">
                <a:hlinkClick r:id="rId5"/>
              </a:rPr>
              <a:t>www.bbc.co.uk/blogs/academy/entries/ca01f490-8c8c-45b9-b6e5-94a03c6ea271</a:t>
            </a:r>
            <a:r>
              <a:rPr lang="en-US" sz="1300" dirty="0" smtClean="0"/>
              <a:t>  </a:t>
            </a:r>
          </a:p>
          <a:p>
            <a:pPr>
              <a:spcAft>
                <a:spcPts val="600"/>
              </a:spcAft>
            </a:pPr>
            <a:r>
              <a:rPr lang="en-US" sz="1300" dirty="0" smtClean="0"/>
              <a:t>Erosion of social capital and cause of anomie (Kraut et al:1998, Nie and Erbring: 2000)</a:t>
            </a:r>
          </a:p>
          <a:p>
            <a:pPr>
              <a:spcAft>
                <a:spcPts val="600"/>
              </a:spcAft>
            </a:pPr>
            <a:r>
              <a:rPr lang="en-US" sz="1300" dirty="0" smtClean="0"/>
              <a:t>It can </a:t>
            </a:r>
            <a:r>
              <a:rPr lang="en-US" sz="1300" dirty="0"/>
              <a:t>be difficult to know how close to get to people online – Holmes (2010) Facebook </a:t>
            </a:r>
            <a:r>
              <a:rPr lang="en-US" sz="1300" dirty="0" smtClean="0"/>
              <a:t>etiquette </a:t>
            </a:r>
            <a:r>
              <a:rPr lang="en-US" sz="1300" u="sng" dirty="0" smtClean="0">
                <a:solidFill>
                  <a:srgbClr val="0000FF"/>
                </a:solidFill>
                <a:hlinkClick r:id="rId6"/>
              </a:rPr>
              <a:t>www.socresonline.org.uk/16/1/11.html</a:t>
            </a:r>
            <a:endParaRPr lang="en-US" sz="1300" u="sng" dirty="0">
              <a:solidFill>
                <a:srgbClr val="0000FF"/>
              </a:solidFill>
            </a:endParaRPr>
          </a:p>
          <a:p>
            <a:pPr>
              <a:spcAft>
                <a:spcPts val="600"/>
              </a:spcAft>
            </a:pPr>
            <a:r>
              <a:rPr lang="en-US" sz="1300" dirty="0" smtClean="0"/>
              <a:t>Parents </a:t>
            </a:r>
            <a:r>
              <a:rPr lang="en-US" sz="1300" dirty="0"/>
              <a:t>and child connectedness can be affected and they become less engaged (</a:t>
            </a:r>
            <a:r>
              <a:rPr lang="en-US" sz="1300" dirty="0" smtClean="0"/>
              <a:t>Vaterlaus: 2012</a:t>
            </a:r>
            <a:r>
              <a:rPr lang="en-US" sz="1300" dirty="0"/>
              <a:t>) ‐ </a:t>
            </a:r>
            <a:r>
              <a:rPr lang="en-US" sz="1300" u="sng" dirty="0">
                <a:solidFill>
                  <a:srgbClr val="0000FF"/>
                </a:solidFill>
                <a:hlinkClick r:id="rId7"/>
              </a:rPr>
              <a:t>http://</a:t>
            </a:r>
            <a:r>
              <a:rPr lang="en-US" sz="1300" u="sng" dirty="0" smtClean="0">
                <a:solidFill>
                  <a:srgbClr val="0000FF"/>
                </a:solidFill>
                <a:hlinkClick r:id="rId7"/>
              </a:rPr>
              <a:t>digitalcommons.usu.edu/cgi/viewcontent.cgi?article=2335&amp;context=etd</a:t>
            </a:r>
            <a:r>
              <a:rPr lang="en-US" sz="1300" dirty="0" smtClean="0"/>
              <a:t> </a:t>
            </a:r>
            <a:r>
              <a:rPr lang="en-US" sz="1300" dirty="0"/>
              <a:t>and Boyle and </a:t>
            </a:r>
            <a:r>
              <a:rPr lang="en-US" sz="1300" dirty="0" smtClean="0"/>
              <a:t>Wurf: </a:t>
            </a:r>
            <a:r>
              <a:rPr lang="en-US" sz="1300" u="sng" dirty="0">
                <a:solidFill>
                  <a:srgbClr val="0000FF"/>
                </a:solidFill>
                <a:hlinkClick r:id="rId8"/>
              </a:rPr>
              <a:t>https://</a:t>
            </a:r>
            <a:r>
              <a:rPr lang="en-US" sz="1300" u="sng" dirty="0" smtClean="0">
                <a:solidFill>
                  <a:srgbClr val="0000FF"/>
                </a:solidFill>
                <a:hlinkClick r:id="rId8"/>
              </a:rPr>
              <a:t>www.researchgate.net/publication/306316943_Digital_Interaction_Learning_and_Social_Communication_in_the_Information_Age</a:t>
            </a:r>
            <a:r>
              <a:rPr lang="en-US" sz="1300" u="sng" dirty="0" smtClean="0">
                <a:solidFill>
                  <a:srgbClr val="0000FF"/>
                </a:solidFill>
              </a:rPr>
              <a:t> </a:t>
            </a:r>
            <a:endParaRPr lang="en-GB" sz="1300" u="sng" dirty="0">
              <a:solidFill>
                <a:srgbClr val="0000FF"/>
              </a:solidFill>
            </a:endParaRPr>
          </a:p>
        </p:txBody>
      </p:sp>
      <p:grpSp>
        <p:nvGrpSpPr>
          <p:cNvPr id="4" name="Group 3"/>
          <p:cNvGrpSpPr/>
          <p:nvPr/>
        </p:nvGrpSpPr>
        <p:grpSpPr>
          <a:xfrm>
            <a:off x="6187591" y="6137920"/>
            <a:ext cx="2592288" cy="720080"/>
            <a:chOff x="6012160" y="3212976"/>
            <a:chExt cx="2592288" cy="1296144"/>
          </a:xfrm>
        </p:grpSpPr>
        <p:sp>
          <p:nvSpPr>
            <p:cNvPr id="5" name="Oval 4"/>
            <p:cNvSpPr/>
            <p:nvPr/>
          </p:nvSpPr>
          <p:spPr>
            <a:xfrm>
              <a:off x="6012160" y="3212976"/>
              <a:ext cx="2592288" cy="1296144"/>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6264188" y="3491717"/>
              <a:ext cx="2088232" cy="369331"/>
            </a:xfrm>
            <a:prstGeom prst="rect">
              <a:avLst/>
            </a:prstGeom>
            <a:noFill/>
          </p:spPr>
          <p:txBody>
            <a:bodyPr wrap="square" rtlCol="0">
              <a:spAutoFit/>
            </a:bodyPr>
            <a:lstStyle/>
            <a:p>
              <a:pPr algn="ctr"/>
              <a:r>
                <a:rPr lang="en-GB" b="1" dirty="0" smtClean="0"/>
                <a:t>Relationships</a:t>
              </a:r>
              <a:endParaRPr lang="en-GB" b="1" dirty="0"/>
            </a:p>
          </p:txBody>
        </p:sp>
      </p:grpSp>
    </p:spTree>
    <p:extLst>
      <p:ext uri="{BB962C8B-B14F-4D97-AF65-F5344CB8AC3E}">
        <p14:creationId xmlns:p14="http://schemas.microsoft.com/office/powerpoint/2010/main" val="21175551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Impact on social relationships</a:t>
            </a:r>
          </a:p>
        </p:txBody>
      </p:sp>
      <p:sp>
        <p:nvSpPr>
          <p:cNvPr id="3" name="Content Placeholder 2"/>
          <p:cNvSpPr>
            <a:spLocks noGrp="1"/>
          </p:cNvSpPr>
          <p:nvPr>
            <p:ph idx="1"/>
          </p:nvPr>
        </p:nvSpPr>
        <p:spPr>
          <a:xfrm>
            <a:off x="457200" y="1600201"/>
            <a:ext cx="8147248" cy="4277652"/>
          </a:xfrm>
        </p:spPr>
        <p:txBody>
          <a:bodyPr>
            <a:normAutofit/>
          </a:bodyPr>
          <a:lstStyle/>
          <a:p>
            <a:r>
              <a:rPr lang="en-US" sz="2000" dirty="0" smtClean="0"/>
              <a:t>OCR </a:t>
            </a:r>
            <a:r>
              <a:rPr lang="en-US" sz="2000" dirty="0"/>
              <a:t>Lesson Element on social relationships </a:t>
            </a:r>
            <a:r>
              <a:rPr lang="en-US" sz="2000" dirty="0" smtClean="0"/>
              <a:t>and social media</a:t>
            </a:r>
          </a:p>
          <a:p>
            <a:pPr marL="361950" lvl="1" indent="0">
              <a:buNone/>
            </a:pPr>
            <a:r>
              <a:rPr lang="en-GB" sz="2000" u="sng" dirty="0">
                <a:solidFill>
                  <a:srgbClr val="0000FF"/>
                </a:solidFill>
                <a:hlinkClick r:id="rId2"/>
              </a:rPr>
              <a:t>http://</a:t>
            </a:r>
            <a:r>
              <a:rPr lang="en-GB" sz="2000" u="sng" dirty="0" smtClean="0">
                <a:solidFill>
                  <a:srgbClr val="0000FF"/>
                </a:solidFill>
                <a:hlinkClick r:id="rId2"/>
              </a:rPr>
              <a:t>www.ocr.org.uk/Images/163794-social-relationships-and-social-media-activity.docx</a:t>
            </a:r>
            <a:endParaRPr lang="en-GB" sz="2000" u="sng" dirty="0" smtClean="0">
              <a:solidFill>
                <a:srgbClr val="0000FF"/>
              </a:solidFill>
            </a:endParaRPr>
          </a:p>
          <a:p>
            <a:pPr marL="361950" lvl="1" indent="0">
              <a:buNone/>
            </a:pPr>
            <a:r>
              <a:rPr lang="en-GB" sz="2000" dirty="0" smtClean="0"/>
              <a:t>and </a:t>
            </a:r>
          </a:p>
          <a:p>
            <a:pPr marL="361950" lvl="1" indent="0">
              <a:buNone/>
            </a:pPr>
            <a:r>
              <a:rPr lang="en-GB" sz="2000" u="sng" dirty="0" smtClean="0">
                <a:solidFill>
                  <a:srgbClr val="0000FF"/>
                </a:solidFill>
                <a:hlinkClick r:id="rId3"/>
              </a:rPr>
              <a:t>http</a:t>
            </a:r>
            <a:r>
              <a:rPr lang="en-GB" sz="2000" u="sng" dirty="0">
                <a:solidFill>
                  <a:srgbClr val="0000FF"/>
                </a:solidFill>
                <a:hlinkClick r:id="rId3"/>
              </a:rPr>
              <a:t>://</a:t>
            </a:r>
            <a:r>
              <a:rPr lang="en-GB" sz="2000" u="sng" dirty="0" smtClean="0">
                <a:solidFill>
                  <a:srgbClr val="0000FF"/>
                </a:solidFill>
                <a:hlinkClick r:id="rId3"/>
              </a:rPr>
              <a:t>www.ocr.org.uk/Images/163793-social-relationships-and-social-media-activity-teacher-instructions.pdf</a:t>
            </a:r>
            <a:r>
              <a:rPr lang="en-GB" sz="2000" u="sng" dirty="0" smtClean="0">
                <a:solidFill>
                  <a:srgbClr val="0000FF"/>
                </a:solidFill>
              </a:rPr>
              <a:t> </a:t>
            </a:r>
            <a:endParaRPr lang="en-GB" sz="2000" u="sng" dirty="0">
              <a:solidFill>
                <a:srgbClr val="0000FF"/>
              </a:solidFill>
            </a:endParaRPr>
          </a:p>
        </p:txBody>
      </p:sp>
      <p:grpSp>
        <p:nvGrpSpPr>
          <p:cNvPr id="4" name="Group 3"/>
          <p:cNvGrpSpPr/>
          <p:nvPr/>
        </p:nvGrpSpPr>
        <p:grpSpPr>
          <a:xfrm>
            <a:off x="6187591" y="6099820"/>
            <a:ext cx="2592288" cy="720080"/>
            <a:chOff x="6012160" y="3212976"/>
            <a:chExt cx="2592288" cy="1296144"/>
          </a:xfrm>
        </p:grpSpPr>
        <p:sp>
          <p:nvSpPr>
            <p:cNvPr id="5" name="Oval 4"/>
            <p:cNvSpPr/>
            <p:nvPr/>
          </p:nvSpPr>
          <p:spPr>
            <a:xfrm>
              <a:off x="6012160" y="3212976"/>
              <a:ext cx="2592288" cy="1296144"/>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6264188" y="3491717"/>
              <a:ext cx="2088232" cy="369331"/>
            </a:xfrm>
            <a:prstGeom prst="rect">
              <a:avLst/>
            </a:prstGeom>
            <a:noFill/>
          </p:spPr>
          <p:txBody>
            <a:bodyPr wrap="square" rtlCol="0">
              <a:spAutoFit/>
            </a:bodyPr>
            <a:lstStyle/>
            <a:p>
              <a:pPr algn="ctr"/>
              <a:r>
                <a:rPr lang="en-GB" b="1" dirty="0" smtClean="0"/>
                <a:t>Relationships</a:t>
              </a:r>
              <a:endParaRPr lang="en-GB" b="1" dirty="0"/>
            </a:p>
          </p:txBody>
        </p:sp>
      </p:grpSp>
    </p:spTree>
    <p:extLst>
      <p:ext uri="{BB962C8B-B14F-4D97-AF65-F5344CB8AC3E}">
        <p14:creationId xmlns:p14="http://schemas.microsoft.com/office/powerpoint/2010/main" val="29841035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Impact on culture</a:t>
            </a:r>
          </a:p>
        </p:txBody>
      </p:sp>
      <p:sp>
        <p:nvSpPr>
          <p:cNvPr id="3" name="Content Placeholder 2"/>
          <p:cNvSpPr>
            <a:spLocks noGrp="1"/>
          </p:cNvSpPr>
          <p:nvPr>
            <p:ph idx="1"/>
          </p:nvPr>
        </p:nvSpPr>
        <p:spPr/>
        <p:txBody>
          <a:bodyPr>
            <a:normAutofit/>
          </a:bodyPr>
          <a:lstStyle/>
          <a:p>
            <a:pPr marL="0" indent="0">
              <a:spcAft>
                <a:spcPts val="1200"/>
              </a:spcAft>
              <a:buNone/>
            </a:pPr>
            <a:r>
              <a:rPr lang="en-US" sz="2400" dirty="0"/>
              <a:t>This is a chance to consolidate component </a:t>
            </a:r>
            <a:r>
              <a:rPr lang="en-US" sz="2400" dirty="0" smtClean="0"/>
              <a:t>1 </a:t>
            </a:r>
            <a:r>
              <a:rPr lang="fr-FR" sz="2400" dirty="0" smtClean="0"/>
              <a:t>content </a:t>
            </a:r>
            <a:r>
              <a:rPr lang="fr-FR" sz="2400" dirty="0"/>
              <a:t>on socialisation, culture and </a:t>
            </a:r>
            <a:r>
              <a:rPr lang="fr-FR" sz="2400" dirty="0" smtClean="0"/>
              <a:t>identity:</a:t>
            </a:r>
            <a:endParaRPr lang="fr-FR" sz="2400" dirty="0"/>
          </a:p>
          <a:p>
            <a:pPr marL="0" indent="0">
              <a:spcAft>
                <a:spcPts val="1200"/>
              </a:spcAft>
              <a:buNone/>
            </a:pPr>
            <a:r>
              <a:rPr lang="en-GB" sz="2400" dirty="0"/>
              <a:t>E.g. Global culture, </a:t>
            </a:r>
            <a:r>
              <a:rPr lang="en-GB" sz="2400" dirty="0" smtClean="0"/>
              <a:t>cultural hybridity.</a:t>
            </a:r>
            <a:endParaRPr lang="en-GB" sz="2400" dirty="0"/>
          </a:p>
        </p:txBody>
      </p:sp>
      <p:grpSp>
        <p:nvGrpSpPr>
          <p:cNvPr id="4" name="Group 3"/>
          <p:cNvGrpSpPr/>
          <p:nvPr/>
        </p:nvGrpSpPr>
        <p:grpSpPr>
          <a:xfrm>
            <a:off x="6660232" y="6131396"/>
            <a:ext cx="2232248" cy="633904"/>
            <a:chOff x="2699792" y="3846880"/>
            <a:chExt cx="2592288" cy="1296144"/>
          </a:xfrm>
          <a:solidFill>
            <a:srgbClr val="00B050"/>
          </a:solidFill>
        </p:grpSpPr>
        <p:sp>
          <p:nvSpPr>
            <p:cNvPr id="5" name="Oval 4"/>
            <p:cNvSpPr/>
            <p:nvPr/>
          </p:nvSpPr>
          <p:spPr>
            <a:xfrm>
              <a:off x="2699792" y="3846880"/>
              <a:ext cx="2592288" cy="129614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2957376" y="4125620"/>
              <a:ext cx="2088232" cy="369332"/>
            </a:xfrm>
            <a:prstGeom prst="rect">
              <a:avLst/>
            </a:prstGeom>
            <a:grpFill/>
          </p:spPr>
          <p:txBody>
            <a:bodyPr wrap="square" rtlCol="0">
              <a:spAutoFit/>
            </a:bodyPr>
            <a:lstStyle/>
            <a:p>
              <a:pPr algn="ctr"/>
              <a:r>
                <a:rPr lang="en-GB" b="1" dirty="0" smtClean="0"/>
                <a:t>Culture</a:t>
              </a:r>
              <a:endParaRPr lang="en-GB" b="1" dirty="0"/>
            </a:p>
          </p:txBody>
        </p:sp>
      </p:grpSp>
    </p:spTree>
    <p:extLst>
      <p:ext uri="{BB962C8B-B14F-4D97-AF65-F5344CB8AC3E}">
        <p14:creationId xmlns:p14="http://schemas.microsoft.com/office/powerpoint/2010/main" val="38112639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Impact on culture</a:t>
            </a:r>
            <a:r>
              <a:rPr lang="en-GB" dirty="0" smtClean="0"/>
              <a:t>: </a:t>
            </a:r>
            <a:br>
              <a:rPr lang="en-GB" dirty="0" smtClean="0"/>
            </a:br>
            <a:r>
              <a:rPr lang="en-GB" dirty="0" smtClean="0"/>
              <a:t>Conflict </a:t>
            </a:r>
            <a:r>
              <a:rPr lang="en-GB" dirty="0"/>
              <a:t>and change</a:t>
            </a:r>
          </a:p>
        </p:txBody>
      </p:sp>
      <p:sp>
        <p:nvSpPr>
          <p:cNvPr id="4" name="Content Placeholder 3"/>
          <p:cNvSpPr>
            <a:spLocks noGrp="1"/>
          </p:cNvSpPr>
          <p:nvPr>
            <p:ph idx="1"/>
          </p:nvPr>
        </p:nvSpPr>
        <p:spPr/>
        <p:txBody>
          <a:bodyPr>
            <a:noAutofit/>
          </a:bodyPr>
          <a:lstStyle/>
          <a:p>
            <a:pPr marL="0" indent="0">
              <a:buNone/>
            </a:pPr>
            <a:r>
              <a:rPr lang="en-GB" sz="1300" b="1" u="sng" dirty="0"/>
              <a:t>Some </a:t>
            </a:r>
            <a:r>
              <a:rPr lang="en-GB" sz="1300" b="1" u="sng" dirty="0" smtClean="0"/>
              <a:t>possible examples</a:t>
            </a:r>
          </a:p>
          <a:p>
            <a:pPr marL="0" indent="0">
              <a:buNone/>
            </a:pPr>
            <a:endParaRPr lang="en-US" sz="1300" b="1" u="sng" dirty="0" smtClean="0"/>
          </a:p>
          <a:p>
            <a:pPr marL="361950" indent="-361950"/>
            <a:r>
              <a:rPr lang="en-US" sz="1300" dirty="0" smtClean="0"/>
              <a:t>Religious </a:t>
            </a:r>
            <a:r>
              <a:rPr lang="en-US" sz="1300" dirty="0"/>
              <a:t>fundamentalist groups rely on technology to spread </a:t>
            </a:r>
            <a:r>
              <a:rPr lang="en-US" sz="1300" dirty="0" smtClean="0"/>
              <a:t>their message </a:t>
            </a:r>
            <a:r>
              <a:rPr lang="en-US" sz="1300" dirty="0"/>
              <a:t>yet seek to return to ‘traditional’ ways of </a:t>
            </a:r>
            <a:r>
              <a:rPr lang="en-US" sz="1300" dirty="0" smtClean="0"/>
              <a:t>life.</a:t>
            </a:r>
          </a:p>
          <a:p>
            <a:pPr marL="361950" indent="-361950"/>
            <a:endParaRPr lang="en-US" sz="1300" dirty="0"/>
          </a:p>
          <a:p>
            <a:pPr marL="361950" indent="-361950"/>
            <a:r>
              <a:rPr lang="en-US" sz="1300" dirty="0" smtClean="0"/>
              <a:t>Political </a:t>
            </a:r>
            <a:r>
              <a:rPr lang="en-US" sz="1300" dirty="0"/>
              <a:t>parties now using social media for their </a:t>
            </a:r>
            <a:r>
              <a:rPr lang="en-US" sz="1300" dirty="0" smtClean="0"/>
              <a:t>campaigns, for example ‘Welcome to the social media election that never was’ written by David Fletcher in the Guardian Newspaper on 27 April 2015</a:t>
            </a:r>
            <a:endParaRPr lang="en-US" sz="1300" dirty="0"/>
          </a:p>
          <a:p>
            <a:pPr marL="361950" lvl="1" indent="0">
              <a:buNone/>
            </a:pPr>
            <a:endParaRPr lang="en-GB" sz="1300" u="sng" dirty="0">
              <a:solidFill>
                <a:srgbClr val="0000FF"/>
              </a:solidFill>
            </a:endParaRPr>
          </a:p>
          <a:p>
            <a:pPr marL="361950" indent="-361950"/>
            <a:r>
              <a:rPr lang="en-GB" sz="1300" dirty="0" smtClean="0"/>
              <a:t>Ability </a:t>
            </a:r>
            <a:r>
              <a:rPr lang="en-GB" sz="1300" dirty="0"/>
              <a:t>to start revolutions:</a:t>
            </a:r>
          </a:p>
          <a:p>
            <a:pPr marL="534988" lvl="1" indent="-173038">
              <a:buFont typeface="Arial" panose="020B0604020202020204" pitchFamily="34" charset="0"/>
              <a:buChar char="‒"/>
            </a:pPr>
            <a:r>
              <a:rPr lang="en-GB" sz="1300" dirty="0" smtClean="0"/>
              <a:t>Protests </a:t>
            </a:r>
            <a:r>
              <a:rPr lang="en-GB" sz="1300" dirty="0"/>
              <a:t>in Ukraine </a:t>
            </a:r>
            <a:r>
              <a:rPr lang="en-GB" sz="1300" u="sng" dirty="0" smtClean="0">
                <a:solidFill>
                  <a:srgbClr val="0000FF"/>
                </a:solidFill>
                <a:hlinkClick r:id="rId2"/>
              </a:rPr>
              <a:t>https</a:t>
            </a:r>
            <a:r>
              <a:rPr lang="en-GB" sz="1300" u="sng" dirty="0">
                <a:solidFill>
                  <a:srgbClr val="0000FF"/>
                </a:solidFill>
                <a:hlinkClick r:id="rId2"/>
              </a:rPr>
              <a:t>://</a:t>
            </a:r>
            <a:r>
              <a:rPr lang="en-GB" sz="1300" u="sng" dirty="0" smtClean="0">
                <a:solidFill>
                  <a:srgbClr val="0000FF"/>
                </a:solidFill>
                <a:hlinkClick r:id="rId2"/>
              </a:rPr>
              <a:t>www.washingtonpost.com/blogs/monkey‐cage/wp/2014/01/02/social‐networks‐and‐social‐media‐in‐ukrainianeuromaidan‐protests‐2</a:t>
            </a:r>
            <a:endParaRPr lang="en-GB" sz="1300" dirty="0" smtClean="0"/>
          </a:p>
          <a:p>
            <a:pPr marL="534988" lvl="1" indent="-173038">
              <a:buFont typeface="Arial" panose="020B0604020202020204" pitchFamily="34" charset="0"/>
              <a:buChar char="‒"/>
            </a:pPr>
            <a:r>
              <a:rPr lang="en-US" sz="1300" dirty="0" smtClean="0"/>
              <a:t> </a:t>
            </a:r>
            <a:r>
              <a:rPr lang="en-US" sz="1300" dirty="0"/>
              <a:t>Arab uprising: see the OCR Lesson Element on social relationships </a:t>
            </a:r>
            <a:r>
              <a:rPr lang="en-US" sz="1300" dirty="0" smtClean="0"/>
              <a:t>and </a:t>
            </a:r>
            <a:r>
              <a:rPr lang="en-GB" sz="1300" dirty="0" smtClean="0"/>
              <a:t>social </a:t>
            </a:r>
            <a:r>
              <a:rPr lang="en-GB" sz="1300" dirty="0"/>
              <a:t>media </a:t>
            </a:r>
            <a:r>
              <a:rPr lang="en-GB" sz="1300" u="sng" dirty="0">
                <a:solidFill>
                  <a:srgbClr val="0000FF"/>
                </a:solidFill>
                <a:hlinkClick r:id="rId3"/>
              </a:rPr>
              <a:t>http://</a:t>
            </a:r>
            <a:r>
              <a:rPr lang="en-GB" sz="1300" u="sng" dirty="0" smtClean="0">
                <a:solidFill>
                  <a:srgbClr val="0000FF"/>
                </a:solidFill>
                <a:hlinkClick r:id="rId3"/>
              </a:rPr>
              <a:t>www.ocr.org.uk/Images/163793-social-relationships-and-social-media-activity-teacher-instructions.pdf</a:t>
            </a:r>
            <a:r>
              <a:rPr lang="en-GB" sz="1300" u="sng" dirty="0" smtClean="0">
                <a:solidFill>
                  <a:srgbClr val="0000FF"/>
                </a:solidFill>
              </a:rPr>
              <a:t> </a:t>
            </a:r>
            <a:r>
              <a:rPr lang="en-GB" sz="1300" dirty="0" smtClean="0"/>
              <a:t>and </a:t>
            </a:r>
            <a:r>
              <a:rPr lang="en-GB" sz="1300" u="sng" dirty="0">
                <a:solidFill>
                  <a:srgbClr val="0000FF"/>
                </a:solidFill>
                <a:hlinkClick r:id="rId4"/>
              </a:rPr>
              <a:t>http://</a:t>
            </a:r>
            <a:r>
              <a:rPr lang="en-GB" sz="1300" u="sng" dirty="0" smtClean="0">
                <a:solidFill>
                  <a:srgbClr val="0000FF"/>
                </a:solidFill>
                <a:hlinkClick r:id="rId4"/>
              </a:rPr>
              <a:t>www.ocr.org.uk/Images/163794‐social‐relationships‐and‐social‐mediaactivity.doc</a:t>
            </a:r>
            <a:endParaRPr lang="en-GB" sz="1300" u="sng" dirty="0">
              <a:solidFill>
                <a:srgbClr val="0000FF"/>
              </a:solidFill>
            </a:endParaRPr>
          </a:p>
        </p:txBody>
      </p:sp>
      <p:grpSp>
        <p:nvGrpSpPr>
          <p:cNvPr id="5" name="Group 4"/>
          <p:cNvGrpSpPr/>
          <p:nvPr/>
        </p:nvGrpSpPr>
        <p:grpSpPr>
          <a:xfrm>
            <a:off x="6660232" y="6131396"/>
            <a:ext cx="2232248" cy="633904"/>
            <a:chOff x="2699792" y="3846880"/>
            <a:chExt cx="2592288" cy="1296144"/>
          </a:xfrm>
          <a:solidFill>
            <a:srgbClr val="00B050"/>
          </a:solidFill>
        </p:grpSpPr>
        <p:sp>
          <p:nvSpPr>
            <p:cNvPr id="6" name="Oval 5"/>
            <p:cNvSpPr/>
            <p:nvPr/>
          </p:nvSpPr>
          <p:spPr>
            <a:xfrm>
              <a:off x="2699792" y="3846880"/>
              <a:ext cx="2592288" cy="129614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2957376" y="4125620"/>
              <a:ext cx="2088232" cy="369332"/>
            </a:xfrm>
            <a:prstGeom prst="rect">
              <a:avLst/>
            </a:prstGeom>
            <a:grpFill/>
          </p:spPr>
          <p:txBody>
            <a:bodyPr wrap="square" rtlCol="0">
              <a:spAutoFit/>
            </a:bodyPr>
            <a:lstStyle/>
            <a:p>
              <a:pPr algn="ctr"/>
              <a:r>
                <a:rPr lang="en-GB" b="1" dirty="0" smtClean="0"/>
                <a:t>Culture</a:t>
              </a:r>
              <a:endParaRPr lang="en-GB" b="1" dirty="0"/>
            </a:p>
          </p:txBody>
        </p:sp>
      </p:grpSp>
    </p:spTree>
    <p:extLst>
      <p:ext uri="{BB962C8B-B14F-4D97-AF65-F5344CB8AC3E}">
        <p14:creationId xmlns:p14="http://schemas.microsoft.com/office/powerpoint/2010/main" val="34899709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Impact on culture:</a:t>
            </a:r>
            <a:br>
              <a:rPr lang="en-GB" dirty="0"/>
            </a:br>
            <a:r>
              <a:rPr lang="en-GB" dirty="0"/>
              <a:t>Cultural homogenisation</a:t>
            </a:r>
          </a:p>
        </p:txBody>
      </p:sp>
      <p:sp>
        <p:nvSpPr>
          <p:cNvPr id="3" name="Content Placeholder 2"/>
          <p:cNvSpPr>
            <a:spLocks noGrp="1"/>
          </p:cNvSpPr>
          <p:nvPr>
            <p:ph idx="1"/>
          </p:nvPr>
        </p:nvSpPr>
        <p:spPr>
          <a:xfrm>
            <a:off x="457200" y="1772815"/>
            <a:ext cx="8229600" cy="4105037"/>
          </a:xfrm>
        </p:spPr>
        <p:txBody>
          <a:bodyPr>
            <a:normAutofit/>
          </a:bodyPr>
          <a:lstStyle/>
          <a:p>
            <a:pPr>
              <a:spcAft>
                <a:spcPts val="600"/>
              </a:spcAft>
            </a:pPr>
            <a:r>
              <a:rPr lang="en-US" sz="1300" dirty="0" smtClean="0"/>
              <a:t>Developed </a:t>
            </a:r>
            <a:r>
              <a:rPr lang="en-US" sz="1300" dirty="0"/>
              <a:t>world dominates the generation and use </a:t>
            </a:r>
            <a:r>
              <a:rPr lang="en-US" sz="1300" dirty="0" smtClean="0"/>
              <a:t>of digital </a:t>
            </a:r>
            <a:r>
              <a:rPr lang="en-US" sz="1300" dirty="0"/>
              <a:t>communications, spreading their ideas </a:t>
            </a:r>
            <a:r>
              <a:rPr lang="en-US" sz="1300" dirty="0" smtClean="0"/>
              <a:t>and influencing </a:t>
            </a:r>
            <a:r>
              <a:rPr lang="en-US" sz="1300" dirty="0"/>
              <a:t>non‐western culture. E.g. English is </a:t>
            </a:r>
            <a:r>
              <a:rPr lang="en-US" sz="1300" dirty="0" smtClean="0"/>
              <a:t>the main </a:t>
            </a:r>
            <a:r>
              <a:rPr lang="en-US" sz="1300" dirty="0"/>
              <a:t>language used for internet content.</a:t>
            </a:r>
          </a:p>
          <a:p>
            <a:pPr>
              <a:spcAft>
                <a:spcPts val="600"/>
              </a:spcAft>
            </a:pPr>
            <a:r>
              <a:rPr lang="en-US" sz="1300" dirty="0" smtClean="0"/>
              <a:t>Western </a:t>
            </a:r>
            <a:r>
              <a:rPr lang="en-US" sz="1300" dirty="0"/>
              <a:t>ideas might include: capitalism, </a:t>
            </a:r>
            <a:r>
              <a:rPr lang="en-US" sz="1300" dirty="0" smtClean="0"/>
              <a:t>patriarchy, consumerism </a:t>
            </a:r>
            <a:r>
              <a:rPr lang="en-US" sz="1300" dirty="0"/>
              <a:t>and secularisation (useful links </a:t>
            </a:r>
            <a:r>
              <a:rPr lang="en-US" sz="1300" dirty="0" smtClean="0"/>
              <a:t>to </a:t>
            </a:r>
            <a:r>
              <a:rPr lang="en-GB" sz="1300" dirty="0" smtClean="0"/>
              <a:t>Marxism </a:t>
            </a:r>
            <a:r>
              <a:rPr lang="en-GB" sz="1300" dirty="0"/>
              <a:t>and feminism).</a:t>
            </a:r>
          </a:p>
          <a:p>
            <a:pPr>
              <a:spcAft>
                <a:spcPts val="600"/>
              </a:spcAft>
            </a:pPr>
            <a:r>
              <a:rPr lang="en-US" sz="1300" dirty="0" smtClean="0"/>
              <a:t>Leads </a:t>
            </a:r>
            <a:r>
              <a:rPr lang="en-US" sz="1300" dirty="0"/>
              <a:t>to a lack of cultural diversity.</a:t>
            </a:r>
            <a:endParaRPr lang="en-GB" sz="1300" dirty="0"/>
          </a:p>
        </p:txBody>
      </p:sp>
      <p:grpSp>
        <p:nvGrpSpPr>
          <p:cNvPr id="4" name="Group 3"/>
          <p:cNvGrpSpPr/>
          <p:nvPr/>
        </p:nvGrpSpPr>
        <p:grpSpPr>
          <a:xfrm>
            <a:off x="6660232" y="6131396"/>
            <a:ext cx="2232248" cy="633904"/>
            <a:chOff x="2699792" y="3846880"/>
            <a:chExt cx="2592288" cy="1296144"/>
          </a:xfrm>
          <a:solidFill>
            <a:srgbClr val="00B050"/>
          </a:solidFill>
        </p:grpSpPr>
        <p:sp>
          <p:nvSpPr>
            <p:cNvPr id="5" name="Oval 4"/>
            <p:cNvSpPr/>
            <p:nvPr/>
          </p:nvSpPr>
          <p:spPr>
            <a:xfrm>
              <a:off x="2699792" y="3846880"/>
              <a:ext cx="2592288" cy="129614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2957376" y="4125620"/>
              <a:ext cx="2088232" cy="369332"/>
            </a:xfrm>
            <a:prstGeom prst="rect">
              <a:avLst/>
            </a:prstGeom>
            <a:grpFill/>
          </p:spPr>
          <p:txBody>
            <a:bodyPr wrap="square" rtlCol="0">
              <a:spAutoFit/>
            </a:bodyPr>
            <a:lstStyle/>
            <a:p>
              <a:pPr algn="ctr"/>
              <a:r>
                <a:rPr lang="en-GB" b="1" dirty="0" smtClean="0"/>
                <a:t>Culture</a:t>
              </a:r>
              <a:endParaRPr lang="en-GB" b="1" dirty="0"/>
            </a:p>
          </p:txBody>
        </p:sp>
      </p:grpSp>
    </p:spTree>
    <p:extLst>
      <p:ext uri="{BB962C8B-B14F-4D97-AF65-F5344CB8AC3E}">
        <p14:creationId xmlns:p14="http://schemas.microsoft.com/office/powerpoint/2010/main" val="32521011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Impact on culture:</a:t>
            </a:r>
            <a:br>
              <a:rPr lang="en-GB" dirty="0"/>
            </a:br>
            <a:r>
              <a:rPr lang="en-GB" dirty="0"/>
              <a:t>Cultural </a:t>
            </a:r>
            <a:r>
              <a:rPr lang="en-GB" dirty="0" smtClean="0"/>
              <a:t>defence/’</a:t>
            </a:r>
            <a:r>
              <a:rPr lang="en-GB" dirty="0" smtClean="0"/>
              <a:t>glocalisation</a:t>
            </a:r>
            <a:r>
              <a:rPr lang="en-GB" dirty="0"/>
              <a:t>’</a:t>
            </a:r>
          </a:p>
        </p:txBody>
      </p:sp>
      <p:sp>
        <p:nvSpPr>
          <p:cNvPr id="3" name="Content Placeholder 2"/>
          <p:cNvSpPr>
            <a:spLocks noGrp="1"/>
          </p:cNvSpPr>
          <p:nvPr>
            <p:ph idx="1"/>
          </p:nvPr>
        </p:nvSpPr>
        <p:spPr>
          <a:xfrm>
            <a:off x="457200" y="1701801"/>
            <a:ext cx="8229600" cy="4277652"/>
          </a:xfrm>
        </p:spPr>
        <p:txBody>
          <a:bodyPr>
            <a:noAutofit/>
          </a:bodyPr>
          <a:lstStyle/>
          <a:p>
            <a:pPr>
              <a:spcAft>
                <a:spcPts val="600"/>
              </a:spcAft>
            </a:pPr>
            <a:r>
              <a:rPr lang="en-US" sz="1300" dirty="0" smtClean="0"/>
              <a:t>In </a:t>
            </a:r>
            <a:r>
              <a:rPr lang="en-US" sz="1300" dirty="0"/>
              <a:t>response to the spread of Western ideas, a </a:t>
            </a:r>
            <a:r>
              <a:rPr lang="en-US" sz="1300" dirty="0" smtClean="0"/>
              <a:t>separate process </a:t>
            </a:r>
            <a:r>
              <a:rPr lang="en-US" sz="1300" dirty="0"/>
              <a:t>of culture defence is taking place. This is </a:t>
            </a:r>
            <a:r>
              <a:rPr lang="en-US" sz="1300" dirty="0" smtClean="0"/>
              <a:t>when local </a:t>
            </a:r>
            <a:r>
              <a:rPr lang="en-US" sz="1300" dirty="0"/>
              <a:t>cultures are promoted/resist the take over of ideas</a:t>
            </a:r>
            <a:r>
              <a:rPr lang="en-US" sz="1300" dirty="0" smtClean="0"/>
              <a:t>.</a:t>
            </a:r>
          </a:p>
          <a:p>
            <a:pPr>
              <a:spcAft>
                <a:spcPts val="600"/>
              </a:spcAft>
            </a:pPr>
            <a:r>
              <a:rPr lang="en-US" sz="1300" dirty="0"/>
              <a:t>Interesting ways in which new forms of social media are being used to highlight issues of social injustice. E.g. Tribal network, lobby groups on Facebook.</a:t>
            </a:r>
          </a:p>
          <a:p>
            <a:pPr>
              <a:spcAft>
                <a:spcPts val="600"/>
              </a:spcAft>
            </a:pPr>
            <a:r>
              <a:rPr lang="en-US" sz="1300" dirty="0"/>
              <a:t>Examples of how new forms of communication are being used to protect and promote </a:t>
            </a:r>
            <a:r>
              <a:rPr lang="en-GB" sz="1300" dirty="0"/>
              <a:t>local practices</a:t>
            </a:r>
            <a:r>
              <a:rPr lang="en-GB" sz="1300" dirty="0" smtClean="0"/>
              <a:t>.</a:t>
            </a:r>
          </a:p>
          <a:p>
            <a:pPr>
              <a:spcAft>
                <a:spcPts val="600"/>
              </a:spcAft>
            </a:pPr>
            <a:r>
              <a:rPr lang="en-GB" sz="1300" dirty="0" smtClean="0"/>
              <a:t>Web used to find out about local events/community news/organisations etc. </a:t>
            </a:r>
            <a:r>
              <a:rPr lang="en-GB" sz="1300" dirty="0" smtClean="0">
                <a:hlinkClick r:id="rId2"/>
              </a:rPr>
              <a:t>http</a:t>
            </a:r>
            <a:r>
              <a:rPr lang="en-GB" sz="1300" dirty="0">
                <a:hlinkClick r:id="rId2"/>
              </a:rPr>
              <a:t>://www.pewinternet.org/2001/10/31/online-communities</a:t>
            </a:r>
            <a:r>
              <a:rPr lang="en-GB" sz="1300" dirty="0" smtClean="0">
                <a:hlinkClick r:id="rId2"/>
              </a:rPr>
              <a:t>/</a:t>
            </a:r>
            <a:r>
              <a:rPr lang="en-GB" sz="1300" dirty="0" smtClean="0"/>
              <a:t> </a:t>
            </a:r>
            <a:endParaRPr lang="en-GB" sz="1300" dirty="0"/>
          </a:p>
          <a:p>
            <a:pPr>
              <a:spcAft>
                <a:spcPts val="600"/>
              </a:spcAft>
            </a:pPr>
            <a:r>
              <a:rPr lang="en-US" sz="1300" dirty="0" smtClean="0"/>
              <a:t>Local </a:t>
            </a:r>
            <a:r>
              <a:rPr lang="en-US" sz="1300" dirty="0"/>
              <a:t>events and meetings organised via social </a:t>
            </a:r>
            <a:r>
              <a:rPr lang="en-US" sz="1300" dirty="0" smtClean="0"/>
              <a:t>networks and </a:t>
            </a:r>
            <a:r>
              <a:rPr lang="en-US" sz="1300" dirty="0"/>
              <a:t>community blogs e.g. </a:t>
            </a:r>
            <a:r>
              <a:rPr lang="en-US" sz="1300" dirty="0" smtClean="0"/>
              <a:t>Bournvillevillage.com in Birmingham.   </a:t>
            </a:r>
          </a:p>
          <a:p>
            <a:pPr>
              <a:spcAft>
                <a:spcPts val="600"/>
              </a:spcAft>
            </a:pPr>
            <a:r>
              <a:rPr lang="en-US" sz="1300" dirty="0" smtClean="0"/>
              <a:t>UCL </a:t>
            </a:r>
            <a:r>
              <a:rPr lang="en-US" sz="1300" dirty="0"/>
              <a:t>Why We Post examples from Italy, Turkey and </a:t>
            </a:r>
            <a:r>
              <a:rPr lang="en-US" sz="1300" dirty="0" smtClean="0"/>
              <a:t>Brazil: </a:t>
            </a:r>
            <a:r>
              <a:rPr lang="en-GB" sz="1300" u="sng" dirty="0">
                <a:solidFill>
                  <a:srgbClr val="0000FF"/>
                </a:solidFill>
                <a:hlinkClick r:id="rId3"/>
              </a:rPr>
              <a:t>https://</a:t>
            </a:r>
            <a:r>
              <a:rPr lang="en-GB" sz="1300" u="sng" dirty="0" smtClean="0">
                <a:solidFill>
                  <a:srgbClr val="0000FF"/>
                </a:solidFill>
                <a:hlinkClick r:id="rId3"/>
              </a:rPr>
              <a:t>www.ucl.ac.uk/why-we-post/discoveries</a:t>
            </a:r>
            <a:endParaRPr lang="en-GB" sz="1300" u="sng" dirty="0" smtClean="0">
              <a:solidFill>
                <a:srgbClr val="0000FF"/>
              </a:solidFill>
            </a:endParaRPr>
          </a:p>
          <a:p>
            <a:pPr marL="0" indent="0">
              <a:spcAft>
                <a:spcPts val="600"/>
              </a:spcAft>
              <a:buNone/>
            </a:pPr>
            <a:endParaRPr lang="en-GB" sz="1200" dirty="0"/>
          </a:p>
          <a:p>
            <a:pPr>
              <a:spcAft>
                <a:spcPts val="600"/>
              </a:spcAft>
            </a:pPr>
            <a:endParaRPr lang="en-GB" sz="1200" u="sng" dirty="0" smtClean="0">
              <a:solidFill>
                <a:srgbClr val="0000FF"/>
              </a:solidFill>
            </a:endParaRPr>
          </a:p>
          <a:p>
            <a:pPr>
              <a:spcAft>
                <a:spcPts val="600"/>
              </a:spcAft>
            </a:pPr>
            <a:endParaRPr lang="en-GB" sz="1200" u="sng" dirty="0">
              <a:solidFill>
                <a:srgbClr val="0000FF"/>
              </a:solidFill>
            </a:endParaRPr>
          </a:p>
        </p:txBody>
      </p:sp>
      <p:grpSp>
        <p:nvGrpSpPr>
          <p:cNvPr id="4" name="Group 3"/>
          <p:cNvGrpSpPr/>
          <p:nvPr/>
        </p:nvGrpSpPr>
        <p:grpSpPr>
          <a:xfrm>
            <a:off x="6660232" y="6131396"/>
            <a:ext cx="2232248" cy="633904"/>
            <a:chOff x="2699792" y="3846880"/>
            <a:chExt cx="2592288" cy="1296144"/>
          </a:xfrm>
          <a:solidFill>
            <a:srgbClr val="00B050"/>
          </a:solidFill>
        </p:grpSpPr>
        <p:sp>
          <p:nvSpPr>
            <p:cNvPr id="5" name="Oval 4"/>
            <p:cNvSpPr/>
            <p:nvPr/>
          </p:nvSpPr>
          <p:spPr>
            <a:xfrm>
              <a:off x="2699792" y="3846880"/>
              <a:ext cx="2592288" cy="129614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2957376" y="4125620"/>
              <a:ext cx="2088232" cy="369332"/>
            </a:xfrm>
            <a:prstGeom prst="rect">
              <a:avLst/>
            </a:prstGeom>
            <a:grpFill/>
          </p:spPr>
          <p:txBody>
            <a:bodyPr wrap="square" rtlCol="0">
              <a:spAutoFit/>
            </a:bodyPr>
            <a:lstStyle/>
            <a:p>
              <a:pPr algn="ctr"/>
              <a:r>
                <a:rPr lang="en-GB" b="1" dirty="0" smtClean="0"/>
                <a:t>Culture</a:t>
              </a:r>
              <a:endParaRPr lang="en-GB" b="1" dirty="0"/>
            </a:p>
          </p:txBody>
        </p:sp>
      </p:grpSp>
    </p:spTree>
    <p:extLst>
      <p:ext uri="{BB962C8B-B14F-4D97-AF65-F5344CB8AC3E}">
        <p14:creationId xmlns:p14="http://schemas.microsoft.com/office/powerpoint/2010/main" val="17604685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92088"/>
          </a:xfrm>
        </p:spPr>
        <p:txBody>
          <a:bodyPr/>
          <a:lstStyle/>
          <a:p>
            <a:r>
              <a:rPr lang="en-GB" dirty="0"/>
              <a:t>References</a:t>
            </a:r>
          </a:p>
        </p:txBody>
      </p:sp>
      <p:sp>
        <p:nvSpPr>
          <p:cNvPr id="3" name="Content Placeholder 2"/>
          <p:cNvSpPr>
            <a:spLocks noGrp="1"/>
          </p:cNvSpPr>
          <p:nvPr>
            <p:ph idx="1"/>
          </p:nvPr>
        </p:nvSpPr>
        <p:spPr>
          <a:xfrm>
            <a:off x="611560" y="836712"/>
            <a:ext cx="8363272" cy="4277652"/>
          </a:xfrm>
        </p:spPr>
        <p:txBody>
          <a:bodyPr>
            <a:noAutofit/>
          </a:bodyPr>
          <a:lstStyle/>
          <a:p>
            <a:pPr marL="180975" indent="-180975"/>
            <a:r>
              <a:rPr lang="en-US" sz="900" dirty="0" smtClean="0"/>
              <a:t>Amichai‐Hamburger</a:t>
            </a:r>
            <a:r>
              <a:rPr lang="en-US" sz="900" dirty="0"/>
              <a:t>, A (2009) Technology and Psychological Well‐being, Cambridge: Cambridge University </a:t>
            </a:r>
            <a:r>
              <a:rPr lang="en-US" sz="900" dirty="0" smtClean="0"/>
              <a:t>Press </a:t>
            </a:r>
            <a:r>
              <a:rPr lang="en-GB" sz="900" u="sng" dirty="0">
                <a:solidFill>
                  <a:srgbClr val="0000FF"/>
                </a:solidFill>
                <a:hlinkClick r:id="rId2"/>
              </a:rPr>
              <a:t>https://</a:t>
            </a:r>
            <a:r>
              <a:rPr lang="en-GB" sz="900" u="sng" dirty="0" smtClean="0">
                <a:solidFill>
                  <a:srgbClr val="0000FF"/>
                </a:solidFill>
                <a:hlinkClick r:id="rId2"/>
              </a:rPr>
              <a:t>www.cambridge.org/core/books/technology-and-psychological-well-being/6E159275952CBAA6E75DB6F969D12E4D</a:t>
            </a:r>
            <a:r>
              <a:rPr lang="en-GB" sz="900" u="sng" dirty="0" smtClean="0">
                <a:solidFill>
                  <a:srgbClr val="0000FF"/>
                </a:solidFill>
              </a:rPr>
              <a:t> </a:t>
            </a:r>
          </a:p>
          <a:p>
            <a:pPr marL="180975" indent="-180975"/>
            <a:r>
              <a:rPr lang="en-US" sz="900" dirty="0" smtClean="0"/>
              <a:t>Attewell P. Battle J. 1999 Home computers and school performance. Info. Soc. 15:1-10</a:t>
            </a:r>
          </a:p>
          <a:p>
            <a:pPr marL="180975" indent="-180975"/>
            <a:r>
              <a:rPr lang="en-US" sz="900" dirty="0" smtClean="0"/>
              <a:t>Bailey </a:t>
            </a:r>
            <a:r>
              <a:rPr lang="en-US" sz="900" dirty="0"/>
              <a:t>J and Steeves V (2015) eGirls, eCitizens: Putting Technology, Theory and </a:t>
            </a:r>
            <a:r>
              <a:rPr lang="en-US" sz="900" dirty="0" smtClean="0"/>
              <a:t>Policy into </a:t>
            </a:r>
            <a:r>
              <a:rPr lang="en-US" sz="900" dirty="0"/>
              <a:t>Dialogue with Girls’ and Young </a:t>
            </a:r>
            <a:r>
              <a:rPr lang="en-US" sz="900" dirty="0" smtClean="0"/>
              <a:t>Women’s Voices</a:t>
            </a:r>
            <a:r>
              <a:rPr lang="en-US" sz="900" dirty="0"/>
              <a:t>, Canada: University of Ottawa Press </a:t>
            </a:r>
            <a:r>
              <a:rPr lang="en-US" sz="900" u="sng" dirty="0">
                <a:solidFill>
                  <a:srgbClr val="0000FF"/>
                </a:solidFill>
                <a:hlinkClick r:id="rId3"/>
              </a:rPr>
              <a:t>https://</a:t>
            </a:r>
            <a:r>
              <a:rPr lang="en-US" sz="900" u="sng" dirty="0" smtClean="0">
                <a:solidFill>
                  <a:srgbClr val="0000FF"/>
                </a:solidFill>
                <a:hlinkClick r:id="rId3"/>
              </a:rPr>
              <a:t>egirlsproject.ca</a:t>
            </a:r>
            <a:r>
              <a:rPr lang="en-US" sz="900" u="sng" dirty="0" smtClean="0">
                <a:solidFill>
                  <a:srgbClr val="0000FF"/>
                </a:solidFill>
              </a:rPr>
              <a:t>/</a:t>
            </a:r>
          </a:p>
          <a:p>
            <a:pPr marL="180975" indent="-180975"/>
            <a:r>
              <a:rPr lang="en-GB" sz="900" dirty="0" smtClean="0"/>
              <a:t>Baudrillard J. (1991) The Gulf Ward did not take place, Indiana University Press, USA</a:t>
            </a:r>
          </a:p>
          <a:p>
            <a:pPr marL="180975" indent="-180975"/>
            <a:r>
              <a:rPr lang="en-GB" sz="900" dirty="0" smtClean="0"/>
              <a:t>Bauman</a:t>
            </a:r>
            <a:r>
              <a:rPr lang="en-GB" sz="900" dirty="0"/>
              <a:t>, Z (2016), “Social media are a trap”, El Pais in English </a:t>
            </a:r>
            <a:r>
              <a:rPr lang="en-GB" sz="900" u="sng" dirty="0">
                <a:solidFill>
                  <a:srgbClr val="0000FF"/>
                </a:solidFill>
                <a:hlinkClick r:id="rId4"/>
              </a:rPr>
              <a:t>http://</a:t>
            </a:r>
            <a:r>
              <a:rPr lang="en-GB" sz="900" u="sng" dirty="0" smtClean="0">
                <a:solidFill>
                  <a:srgbClr val="0000FF"/>
                </a:solidFill>
                <a:hlinkClick r:id="rId4"/>
              </a:rPr>
              <a:t>elpais.com/elpais/2016/01/19/inenglish/1453208692_424660.html</a:t>
            </a:r>
            <a:endParaRPr lang="en-GB" sz="900" u="sng" dirty="0">
              <a:solidFill>
                <a:srgbClr val="0000FF"/>
              </a:solidFill>
            </a:endParaRPr>
          </a:p>
          <a:p>
            <a:pPr marL="180975" indent="-180975"/>
            <a:r>
              <a:rPr lang="en-US" sz="900" dirty="0" smtClean="0"/>
              <a:t>Boyle, C and Wurf G: Digital Interaction: Learning and social communication in the information age  </a:t>
            </a:r>
            <a:r>
              <a:rPr lang="en-US" sz="900" u="sng" dirty="0" smtClean="0">
                <a:solidFill>
                  <a:srgbClr val="0000FF"/>
                </a:solidFill>
                <a:hlinkClick r:id="rId5"/>
              </a:rPr>
              <a:t>www.researchgate.net/publication/306316943_Digital_Interaction_Learning_and_Social_Communication_in_the_Information_Age</a:t>
            </a:r>
            <a:r>
              <a:rPr lang="en-US" sz="900" u="sng" dirty="0" smtClean="0">
                <a:solidFill>
                  <a:srgbClr val="0000FF"/>
                </a:solidFill>
              </a:rPr>
              <a:t> </a:t>
            </a:r>
            <a:endParaRPr lang="en-GB" sz="900" u="sng" dirty="0">
              <a:solidFill>
                <a:srgbClr val="0000FF"/>
              </a:solidFill>
            </a:endParaRPr>
          </a:p>
          <a:p>
            <a:pPr marL="180975" indent="-180975"/>
            <a:r>
              <a:rPr lang="en-US" sz="900" dirty="0" smtClean="0"/>
              <a:t>Cornford, J and Robins, ‘New Media’ in The Media in Britain, eds Jane Stokes and Anna Reading, London: Palgrave, 1999</a:t>
            </a:r>
          </a:p>
          <a:p>
            <a:pPr marL="180975" indent="-180975"/>
            <a:r>
              <a:rPr lang="en-US" sz="900" dirty="0" smtClean="0"/>
              <a:t>Damant </a:t>
            </a:r>
            <a:r>
              <a:rPr lang="en-US" sz="900" dirty="0"/>
              <a:t>J and Knapp M (2015) What are the likely changes in society and technology which will impact upon the ability of older adults </a:t>
            </a:r>
            <a:r>
              <a:rPr lang="en-US" sz="900" dirty="0" smtClean="0"/>
              <a:t>to maintain </a:t>
            </a:r>
            <a:r>
              <a:rPr lang="en-US" sz="900" dirty="0"/>
              <a:t>social (extra‐familial) networks of support </a:t>
            </a:r>
            <a:r>
              <a:rPr lang="en-US" sz="900" dirty="0" smtClean="0"/>
              <a:t>now, </a:t>
            </a:r>
            <a:r>
              <a:rPr lang="en-US" sz="900" dirty="0"/>
              <a:t>in 2025 and </a:t>
            </a:r>
            <a:r>
              <a:rPr lang="en-US" sz="900" dirty="0" smtClean="0"/>
              <a:t>2040 via </a:t>
            </a:r>
            <a:r>
              <a:rPr lang="en-US" sz="900" dirty="0" smtClean="0">
                <a:hlinkClick r:id="rId6"/>
              </a:rPr>
              <a:t>www.gov.uk</a:t>
            </a:r>
            <a:r>
              <a:rPr lang="en-US" sz="900" dirty="0"/>
              <a:t> </a:t>
            </a:r>
            <a:r>
              <a:rPr lang="en-US" sz="900" dirty="0" smtClean="0"/>
              <a:t>published 7 August 2015</a:t>
            </a:r>
            <a:endParaRPr lang="en-GB" sz="900" u="sng" dirty="0">
              <a:solidFill>
                <a:srgbClr val="0000FF"/>
              </a:solidFill>
            </a:endParaRPr>
          </a:p>
          <a:p>
            <a:pPr marL="180975" indent="-180975"/>
            <a:r>
              <a:rPr lang="en-GB" sz="900" dirty="0" smtClean="0"/>
              <a:t>DiMaggio P, Hargittai E, Neuman WR, Robinson P, (2001) Social Implications of the Internet, Annual Review of Sociology, Vol. 27 pp307-336 </a:t>
            </a:r>
            <a:r>
              <a:rPr lang="en-GB" sz="900" dirty="0" smtClean="0">
                <a:hlinkClick r:id="rId7"/>
              </a:rPr>
              <a:t>www.jstor.org/stable/2678624</a:t>
            </a:r>
            <a:r>
              <a:rPr lang="en-GB" sz="900" dirty="0" smtClean="0"/>
              <a:t> </a:t>
            </a:r>
            <a:endParaRPr lang="en-GB" sz="900" u="sng" dirty="0">
              <a:solidFill>
                <a:srgbClr val="0000FF"/>
              </a:solidFill>
            </a:endParaRPr>
          </a:p>
          <a:p>
            <a:pPr marL="180975" indent="-180975"/>
            <a:r>
              <a:rPr lang="en-US" sz="900" dirty="0" smtClean="0"/>
              <a:t>Durham </a:t>
            </a:r>
            <a:r>
              <a:rPr lang="en-US" sz="900" dirty="0"/>
              <a:t>G and Kellner D (2006) Media and Cultural Studies, Oxford:Blackwell Publishing</a:t>
            </a:r>
          </a:p>
          <a:p>
            <a:pPr marL="180975" indent="-180975"/>
            <a:r>
              <a:rPr lang="en-US" sz="900" dirty="0" smtClean="0"/>
              <a:t>Haraway </a:t>
            </a:r>
            <a:r>
              <a:rPr lang="en-US" sz="900" dirty="0"/>
              <a:t>D (1985) A Cyborg Manifesto: Science, Technology, and Socialist‐Feminism in the Late Twentieth Century published in :‐</a:t>
            </a:r>
          </a:p>
          <a:p>
            <a:pPr marL="180975" indent="-180975"/>
            <a:r>
              <a:rPr lang="en-US" sz="900" dirty="0" smtClean="0"/>
              <a:t>Haraway </a:t>
            </a:r>
            <a:r>
              <a:rPr lang="en-US" sz="900" dirty="0"/>
              <a:t>D (1991) Simians, Cyborgs and Women: The Reinvention of Nature Part V: The Postmodern Turn and New Media, </a:t>
            </a:r>
            <a:r>
              <a:rPr lang="en-US" sz="900" dirty="0" smtClean="0"/>
              <a:t>Oxon: </a:t>
            </a:r>
            <a:r>
              <a:rPr lang="en-GB" sz="900" dirty="0" smtClean="0"/>
              <a:t>Routledge</a:t>
            </a:r>
            <a:endParaRPr lang="en-GB" sz="900" dirty="0"/>
          </a:p>
          <a:p>
            <a:pPr marL="180975" indent="-180975"/>
            <a:r>
              <a:rPr lang="en-US" sz="900" dirty="0" smtClean="0"/>
              <a:t>Holmes</a:t>
            </a:r>
            <a:r>
              <a:rPr lang="en-US" sz="900" dirty="0"/>
              <a:t>, M (2011) Emotional Reflexivity in Contemporary Friendships: Understanding It Using Elias and Facebook Etiquette, </a:t>
            </a:r>
            <a:r>
              <a:rPr lang="en-US" sz="900" dirty="0" smtClean="0"/>
              <a:t>Sociological Research </a:t>
            </a:r>
            <a:r>
              <a:rPr lang="en-US" sz="900" dirty="0"/>
              <a:t>Online, 16 (1) 11 </a:t>
            </a:r>
            <a:r>
              <a:rPr lang="en-US" sz="900" u="sng" dirty="0" smtClean="0">
                <a:solidFill>
                  <a:srgbClr val="0000FF"/>
                </a:solidFill>
              </a:rPr>
              <a:t>www.socresonline.org.uk/16/1/11.html</a:t>
            </a:r>
            <a:endParaRPr lang="en-US" sz="900" u="sng" dirty="0">
              <a:solidFill>
                <a:srgbClr val="0000FF"/>
              </a:solidFill>
            </a:endParaRPr>
          </a:p>
          <a:p>
            <a:pPr marL="180975" indent="-180975"/>
            <a:r>
              <a:rPr lang="en-US" sz="900" dirty="0" smtClean="0"/>
              <a:t>Justice </a:t>
            </a:r>
            <a:r>
              <a:rPr lang="en-US" sz="900" dirty="0"/>
              <a:t>T and Jamieson D (2012) The Facilitator’s Fieldbook – Section V Facilitating in a Virtual World: page 387 </a:t>
            </a:r>
            <a:r>
              <a:rPr lang="en-US" sz="900" dirty="0" smtClean="0"/>
              <a:t>AMACOM</a:t>
            </a:r>
          </a:p>
          <a:p>
            <a:pPr marL="180975" indent="-180975"/>
            <a:r>
              <a:rPr lang="en-US" sz="900" dirty="0" smtClean="0"/>
              <a:t>Kraut R, Patterson M, Lundmark V, Kiesler S, Mukhophadhyay T, Scherlis W, 1999 Internet paradox: A social technology that  reduces social involvement and psychological well-being?  Am. Psychol. </a:t>
            </a:r>
            <a:r>
              <a:rPr lang="en-US" sz="900" dirty="0"/>
              <a:t>53:1011031 </a:t>
            </a:r>
            <a:r>
              <a:rPr lang="en-US" sz="900" dirty="0">
                <a:hlinkClick r:id="rId8"/>
              </a:rPr>
              <a:t>http://</a:t>
            </a:r>
            <a:r>
              <a:rPr lang="en-US" sz="900" dirty="0" smtClean="0">
                <a:hlinkClick r:id="rId8"/>
              </a:rPr>
              <a:t>kraut.hciresearch.org/sites/kraut.hciresearch.org/files/articles/kraut98-InternetParadox.pdf</a:t>
            </a:r>
            <a:r>
              <a:rPr lang="en-US" sz="900" dirty="0" smtClean="0"/>
              <a:t> </a:t>
            </a:r>
          </a:p>
          <a:p>
            <a:pPr marL="180975" indent="-180975"/>
            <a:r>
              <a:rPr lang="en-US" sz="900" dirty="0" smtClean="0"/>
              <a:t>Nie NH, Ebring L, 2000, Internet and society: A Preliminary Report. Stanford, CA; Institute for the Quantitative Study of Society</a:t>
            </a:r>
          </a:p>
          <a:p>
            <a:pPr marL="180975" indent="-180975"/>
            <a:r>
              <a:rPr lang="en-US" sz="900" dirty="0" smtClean="0"/>
              <a:t>PEW Internet and American Life Project (2000, May 10) Tracking online life: How women use the Internet to cultivate relationships with family and friends. </a:t>
            </a:r>
            <a:r>
              <a:rPr lang="en-US" sz="900" i="1" dirty="0" smtClean="0"/>
              <a:t>Online Internet </a:t>
            </a:r>
            <a:r>
              <a:rPr lang="en-US" sz="900" i="1" dirty="0"/>
              <a:t>Life Report </a:t>
            </a:r>
            <a:r>
              <a:rPr lang="en-US" sz="900" dirty="0" smtClean="0">
                <a:hlinkClick r:id="rId9"/>
              </a:rPr>
              <a:t>www.pewinternet.org/2000/05/10/tracking-online-life-how-women-use-the-internet-to-cultivate-relationships-with-family-and-friends/</a:t>
            </a:r>
            <a:r>
              <a:rPr lang="en-US" sz="900" dirty="0" smtClean="0"/>
              <a:t> </a:t>
            </a:r>
            <a:endParaRPr lang="en-US" sz="900" dirty="0"/>
          </a:p>
          <a:p>
            <a:pPr marL="180975" indent="-180975"/>
            <a:r>
              <a:rPr lang="en-US" sz="900" dirty="0" smtClean="0"/>
              <a:t>Rosenblatt </a:t>
            </a:r>
            <a:r>
              <a:rPr lang="en-US" sz="900" dirty="0"/>
              <a:t>E and Tushnet R (2015) Transformative Works: Young Women’s Voice on Fandom and Fair Use, in Bailey J and Steeves </a:t>
            </a:r>
            <a:r>
              <a:rPr lang="en-US" sz="900" dirty="0" smtClean="0"/>
              <a:t>V(2015</a:t>
            </a:r>
            <a:r>
              <a:rPr lang="en-US" sz="900" dirty="0"/>
              <a:t>) eGirls, eCitizens: Putting Technology, Theory and </a:t>
            </a:r>
            <a:r>
              <a:rPr lang="en-US" sz="900" dirty="0" smtClean="0"/>
              <a:t>Policy </a:t>
            </a:r>
            <a:r>
              <a:rPr lang="en-US" sz="900" dirty="0"/>
              <a:t>into Dialogue with Girls’ and Young Women’s Voices, Canada: </a:t>
            </a:r>
            <a:r>
              <a:rPr lang="en-US" sz="900" dirty="0" smtClean="0"/>
              <a:t>University </a:t>
            </a:r>
            <a:r>
              <a:rPr lang="en-GB" sz="900" dirty="0" smtClean="0"/>
              <a:t>of </a:t>
            </a:r>
            <a:r>
              <a:rPr lang="en-GB" sz="900" dirty="0"/>
              <a:t>Ottawa Press</a:t>
            </a:r>
          </a:p>
          <a:p>
            <a:pPr marL="180975" indent="-180975"/>
            <a:r>
              <a:rPr lang="en-US" sz="900" dirty="0" smtClean="0"/>
              <a:t>Schuster </a:t>
            </a:r>
            <a:r>
              <a:rPr lang="en-US" sz="900" dirty="0"/>
              <a:t>J (2013) Invisible feminists? Social media and young women’s political participation, Political Science vol. 65 no. 1 </a:t>
            </a:r>
            <a:r>
              <a:rPr lang="en-US" sz="900" dirty="0" smtClean="0"/>
              <a:t>8‐24 </a:t>
            </a:r>
            <a:r>
              <a:rPr lang="en-GB" sz="900" u="sng" dirty="0" smtClean="0">
                <a:solidFill>
                  <a:srgbClr val="0000FF"/>
                </a:solidFill>
              </a:rPr>
              <a:t>http</a:t>
            </a:r>
            <a:r>
              <a:rPr lang="en-GB" sz="900" u="sng" dirty="0">
                <a:solidFill>
                  <a:srgbClr val="0000FF"/>
                </a:solidFill>
              </a:rPr>
              <a:t>://pnz.sagepub.com/content/65/1/8.short?rss=1&amp;ssource=mfr</a:t>
            </a:r>
          </a:p>
          <a:p>
            <a:pPr marL="180975" indent="-180975"/>
            <a:r>
              <a:rPr lang="en-US" sz="900" dirty="0" smtClean="0"/>
              <a:t>Turkle</a:t>
            </a:r>
            <a:r>
              <a:rPr lang="en-US" sz="900" dirty="0"/>
              <a:t>, S (2012) Alone Together: </a:t>
            </a:r>
            <a:r>
              <a:rPr lang="en-US" sz="900" u="sng" dirty="0" smtClean="0">
                <a:solidFill>
                  <a:srgbClr val="0000FF"/>
                </a:solidFill>
              </a:rPr>
              <a:t>www.alonetogetherbook.com</a:t>
            </a:r>
            <a:r>
              <a:rPr lang="en-US" sz="900" u="sng" dirty="0">
                <a:solidFill>
                  <a:srgbClr val="0000FF"/>
                </a:solidFill>
              </a:rPr>
              <a:t>/ </a:t>
            </a:r>
            <a:r>
              <a:rPr lang="en-US" sz="900" dirty="0" smtClean="0"/>
              <a:t>or </a:t>
            </a:r>
            <a:r>
              <a:rPr lang="en-GB" sz="900" u="sng" dirty="0" smtClean="0">
                <a:solidFill>
                  <a:srgbClr val="0000FF"/>
                </a:solidFill>
              </a:rPr>
              <a:t>www.ted.com/talks/sherry_turkle_alone_together?language=en</a:t>
            </a:r>
            <a:endParaRPr lang="en-GB" sz="900" u="sng" dirty="0">
              <a:solidFill>
                <a:srgbClr val="0000FF"/>
              </a:solidFill>
            </a:endParaRPr>
          </a:p>
          <a:p>
            <a:pPr marL="180975" indent="-180975"/>
            <a:r>
              <a:rPr lang="en-US" sz="900" dirty="0" smtClean="0"/>
              <a:t>UCL </a:t>
            </a:r>
            <a:r>
              <a:rPr lang="en-US" sz="900" dirty="0"/>
              <a:t>Why we Post: </a:t>
            </a:r>
            <a:r>
              <a:rPr lang="en-US" sz="900" dirty="0" smtClean="0">
                <a:hlinkClick r:id="rId10"/>
              </a:rPr>
              <a:t>www.</a:t>
            </a:r>
            <a:r>
              <a:rPr lang="en-US" sz="900" u="sng" dirty="0" smtClean="0">
                <a:solidFill>
                  <a:srgbClr val="0000FF"/>
                </a:solidFill>
                <a:hlinkClick r:id="rId10"/>
              </a:rPr>
              <a:t>ucl.ac.uk/why-we-post/discoveries</a:t>
            </a:r>
            <a:endParaRPr lang="en-US" sz="900" u="sng" dirty="0" smtClean="0">
              <a:solidFill>
                <a:srgbClr val="0000FF"/>
              </a:solidFill>
            </a:endParaRPr>
          </a:p>
          <a:p>
            <a:pPr marL="180975" indent="-180975"/>
            <a:r>
              <a:rPr lang="en-US" sz="900" dirty="0" smtClean="0"/>
              <a:t>Vaterlaus</a:t>
            </a:r>
            <a:r>
              <a:rPr lang="en-US" sz="900" dirty="0"/>
              <a:t>, J (2012) Late Adolescents’ Perceptions of a Digital Generation Gap and Perceived Parent Child Relations, Utah State </a:t>
            </a:r>
            <a:r>
              <a:rPr lang="en-US" sz="900" dirty="0" smtClean="0"/>
              <a:t>University </a:t>
            </a:r>
            <a:r>
              <a:rPr lang="en-GB" sz="900" u="sng" dirty="0" smtClean="0">
                <a:solidFill>
                  <a:srgbClr val="0000FF"/>
                </a:solidFill>
              </a:rPr>
              <a:t>http</a:t>
            </a:r>
            <a:r>
              <a:rPr lang="en-GB" sz="900" u="sng" dirty="0">
                <a:solidFill>
                  <a:srgbClr val="0000FF"/>
                </a:solidFill>
              </a:rPr>
              <a:t>://digitalcommons.usu.edu/cgi/viewcontent.cgi?article=2335&amp;context=etd</a:t>
            </a:r>
          </a:p>
        </p:txBody>
      </p:sp>
    </p:spTree>
    <p:extLst>
      <p:ext uri="{BB962C8B-B14F-4D97-AF65-F5344CB8AC3E}">
        <p14:creationId xmlns:p14="http://schemas.microsoft.com/office/powerpoint/2010/main" val="533450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Component 3</a:t>
            </a:r>
            <a:br>
              <a:rPr lang="en-GB" b="1" dirty="0"/>
            </a:br>
            <a:r>
              <a:rPr lang="en-GB" b="1" dirty="0"/>
              <a:t>Debates in contemporary society</a:t>
            </a:r>
          </a:p>
        </p:txBody>
      </p:sp>
      <p:sp>
        <p:nvSpPr>
          <p:cNvPr id="3" name="Content Placeholder 2"/>
          <p:cNvSpPr>
            <a:spLocks noGrp="1"/>
          </p:cNvSpPr>
          <p:nvPr>
            <p:ph idx="1"/>
          </p:nvPr>
        </p:nvSpPr>
        <p:spPr>
          <a:gradFill flip="none" rotWithShape="1">
            <a:gsLst>
              <a:gs pos="0">
                <a:srgbClr val="B0008A">
                  <a:alpha val="49804"/>
                </a:srgbClr>
              </a:gs>
              <a:gs pos="35000">
                <a:srgbClr val="FF9BEA">
                  <a:alpha val="46000"/>
                </a:srgbClr>
              </a:gs>
              <a:gs pos="72000">
                <a:schemeClr val="bg1"/>
              </a:gs>
              <a:gs pos="100000">
                <a:schemeClr val="bg1">
                  <a:alpha val="0"/>
                </a:schemeClr>
              </a:gs>
            </a:gsLst>
            <a:lin ang="16200000" scaled="1"/>
            <a:tileRect/>
          </a:gradFill>
        </p:spPr>
        <p:txBody>
          <a:bodyPr>
            <a:normAutofit fontScale="92500" lnSpcReduction="20000"/>
          </a:bodyPr>
          <a:lstStyle/>
          <a:p>
            <a:pPr marL="0" indent="0" algn="ctr">
              <a:buNone/>
            </a:pPr>
            <a:endParaRPr lang="en-GB" dirty="0" smtClean="0"/>
          </a:p>
          <a:p>
            <a:pPr marL="0" indent="0" algn="ctr">
              <a:lnSpc>
                <a:spcPct val="200000"/>
              </a:lnSpc>
              <a:buNone/>
            </a:pPr>
            <a:r>
              <a:rPr lang="en-GB" dirty="0" smtClean="0"/>
              <a:t>105 </a:t>
            </a:r>
            <a:r>
              <a:rPr lang="en-GB" dirty="0"/>
              <a:t>Marks</a:t>
            </a:r>
          </a:p>
          <a:p>
            <a:pPr marL="0" indent="0" algn="ctr">
              <a:lnSpc>
                <a:spcPct val="200000"/>
              </a:lnSpc>
              <a:buNone/>
            </a:pPr>
            <a:r>
              <a:rPr lang="en-GB" dirty="0"/>
              <a:t>2 hours 15 minutes</a:t>
            </a:r>
          </a:p>
          <a:p>
            <a:pPr marL="0" indent="0" algn="ctr">
              <a:lnSpc>
                <a:spcPct val="200000"/>
              </a:lnSpc>
              <a:buNone/>
            </a:pPr>
            <a:r>
              <a:rPr lang="en-US" b="1" dirty="0"/>
              <a:t>35% </a:t>
            </a:r>
            <a:r>
              <a:rPr lang="en-US" dirty="0"/>
              <a:t>of total A level</a:t>
            </a:r>
          </a:p>
          <a:p>
            <a:pPr marL="0" indent="0" algn="ctr">
              <a:lnSpc>
                <a:spcPct val="200000"/>
              </a:lnSpc>
              <a:buNone/>
            </a:pPr>
            <a:r>
              <a:rPr lang="en-GB" b="1" dirty="0"/>
              <a:t>Synoptic</a:t>
            </a:r>
            <a:endParaRPr lang="en-GB" dirty="0"/>
          </a:p>
        </p:txBody>
      </p:sp>
    </p:spTree>
    <p:extLst>
      <p:ext uri="{BB962C8B-B14F-4D97-AF65-F5344CB8AC3E}">
        <p14:creationId xmlns:p14="http://schemas.microsoft.com/office/powerpoint/2010/main" val="30113384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260648"/>
            <a:ext cx="8229600" cy="5472000"/>
          </a:xfrm>
          <a:gradFill flip="none" rotWithShape="1">
            <a:gsLst>
              <a:gs pos="0">
                <a:srgbClr val="B0008A">
                  <a:alpha val="49804"/>
                </a:srgbClr>
              </a:gs>
              <a:gs pos="35000">
                <a:srgbClr val="FF9BEA">
                  <a:alpha val="50000"/>
                </a:srgbClr>
              </a:gs>
              <a:gs pos="100000">
                <a:schemeClr val="bg1">
                  <a:alpha val="0"/>
                </a:schemeClr>
              </a:gs>
            </a:gsLst>
            <a:lin ang="16200000" scaled="1"/>
            <a:tileRect/>
          </a:gradFill>
        </p:spPr>
        <p:txBody>
          <a:bodyPr>
            <a:normAutofit/>
          </a:bodyPr>
          <a:lstStyle/>
          <a:p>
            <a:pPr marL="0" indent="0" algn="ctr">
              <a:buNone/>
            </a:pPr>
            <a:endParaRPr lang="en-GB" b="1" dirty="0" smtClean="0"/>
          </a:p>
          <a:p>
            <a:pPr marL="0" indent="0" algn="ctr">
              <a:buNone/>
            </a:pPr>
            <a:endParaRPr lang="en-GB" b="1" dirty="0"/>
          </a:p>
          <a:p>
            <a:pPr marL="0" indent="0" algn="ctr">
              <a:buNone/>
            </a:pPr>
            <a:r>
              <a:rPr lang="en-GB" sz="4400" b="1" dirty="0" smtClean="0">
                <a:solidFill>
                  <a:srgbClr val="73005B"/>
                </a:solidFill>
              </a:rPr>
              <a:t>Assessment</a:t>
            </a:r>
            <a:r>
              <a:rPr lang="en-GB" sz="4400" b="1" dirty="0">
                <a:solidFill>
                  <a:srgbClr val="73005B"/>
                </a:solidFill>
              </a:rPr>
              <a:t> </a:t>
            </a:r>
            <a:r>
              <a:rPr lang="en-GB" sz="4400" b="1" dirty="0" smtClean="0">
                <a:solidFill>
                  <a:srgbClr val="73005B"/>
                </a:solidFill>
              </a:rPr>
              <a:t>of Section A</a:t>
            </a:r>
          </a:p>
          <a:p>
            <a:pPr marL="0" indent="0" algn="ctr">
              <a:buNone/>
            </a:pPr>
            <a:endParaRPr lang="en-GB" b="1" dirty="0" smtClean="0"/>
          </a:p>
        </p:txBody>
      </p:sp>
    </p:spTree>
    <p:extLst>
      <p:ext uri="{BB962C8B-B14F-4D97-AF65-F5344CB8AC3E}">
        <p14:creationId xmlns:p14="http://schemas.microsoft.com/office/powerpoint/2010/main" val="40224117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Assessment objectives</a:t>
            </a:r>
          </a:p>
        </p:txBody>
      </p:sp>
      <p:sp>
        <p:nvSpPr>
          <p:cNvPr id="3" name="Content Placeholder 2"/>
          <p:cNvSpPr>
            <a:spLocks noGrp="1"/>
          </p:cNvSpPr>
          <p:nvPr>
            <p:ph idx="1"/>
          </p:nvPr>
        </p:nvSpPr>
        <p:spPr/>
        <p:txBody>
          <a:bodyPr>
            <a:noAutofit/>
          </a:bodyPr>
          <a:lstStyle/>
          <a:p>
            <a:r>
              <a:rPr lang="en-US" sz="2400" b="1" dirty="0" smtClean="0"/>
              <a:t>AO1</a:t>
            </a:r>
            <a:r>
              <a:rPr lang="en-US" sz="2400" b="1" dirty="0"/>
              <a:t>: Knowledge and Understanding </a:t>
            </a:r>
            <a:r>
              <a:rPr lang="en-US" sz="2400" dirty="0"/>
              <a:t>of </a:t>
            </a:r>
            <a:r>
              <a:rPr lang="en-US" sz="2400" dirty="0" smtClean="0"/>
              <a:t>theories, </a:t>
            </a:r>
            <a:r>
              <a:rPr lang="en-GB" sz="2400" dirty="0" smtClean="0"/>
              <a:t>concepts</a:t>
            </a:r>
            <a:r>
              <a:rPr lang="en-GB" sz="2400" dirty="0"/>
              <a:t>, evidence and methods</a:t>
            </a:r>
            <a:r>
              <a:rPr lang="en-GB" sz="2400" dirty="0" smtClean="0"/>
              <a:t>.</a:t>
            </a:r>
          </a:p>
          <a:p>
            <a:endParaRPr lang="en-GB" sz="2400" dirty="0"/>
          </a:p>
          <a:p>
            <a:r>
              <a:rPr lang="en-US" sz="2400" b="1" dirty="0" smtClean="0"/>
              <a:t>AO2</a:t>
            </a:r>
            <a:r>
              <a:rPr lang="en-US" sz="2400" b="1" dirty="0"/>
              <a:t>: Application </a:t>
            </a:r>
            <a:r>
              <a:rPr lang="en-US" sz="2400" dirty="0"/>
              <a:t>of sociological theories, </a:t>
            </a:r>
            <a:r>
              <a:rPr lang="en-US" sz="2400" dirty="0" smtClean="0"/>
              <a:t>concepts, evidence </a:t>
            </a:r>
            <a:r>
              <a:rPr lang="en-US" sz="2400" dirty="0"/>
              <a:t>and research methods to </a:t>
            </a:r>
            <a:r>
              <a:rPr lang="en-US" sz="2400" dirty="0" smtClean="0"/>
              <a:t>a range </a:t>
            </a:r>
            <a:r>
              <a:rPr lang="en-US" sz="2400" dirty="0"/>
              <a:t>of issues</a:t>
            </a:r>
            <a:r>
              <a:rPr lang="en-US" sz="2400" dirty="0" smtClean="0"/>
              <a:t>.</a:t>
            </a:r>
          </a:p>
          <a:p>
            <a:endParaRPr lang="en-US" sz="2400" dirty="0"/>
          </a:p>
          <a:p>
            <a:r>
              <a:rPr lang="en-US" sz="2400" b="1" dirty="0" smtClean="0"/>
              <a:t>AO3</a:t>
            </a:r>
            <a:r>
              <a:rPr lang="en-US" sz="2400" b="1" dirty="0"/>
              <a:t>: Analysis and Evaluation </a:t>
            </a:r>
            <a:r>
              <a:rPr lang="en-US" sz="2400" dirty="0"/>
              <a:t>of sociological </a:t>
            </a:r>
            <a:r>
              <a:rPr lang="en-US" sz="2400" dirty="0" smtClean="0"/>
              <a:t>theories, concepts</a:t>
            </a:r>
            <a:r>
              <a:rPr lang="en-US" sz="2400" dirty="0"/>
              <a:t>, evidence and research methods in order </a:t>
            </a:r>
            <a:r>
              <a:rPr lang="en-US" sz="2400" dirty="0" smtClean="0"/>
              <a:t>to: present </a:t>
            </a:r>
            <a:r>
              <a:rPr lang="en-US" sz="2400" dirty="0"/>
              <a:t>arguments, make judgements, </a:t>
            </a:r>
            <a:r>
              <a:rPr lang="en-US" sz="2400" dirty="0" smtClean="0"/>
              <a:t>draw </a:t>
            </a:r>
            <a:r>
              <a:rPr lang="en-GB" sz="2400" dirty="0" smtClean="0"/>
              <a:t>conclusions</a:t>
            </a:r>
            <a:r>
              <a:rPr lang="en-GB" sz="2400" dirty="0"/>
              <a:t>.</a:t>
            </a:r>
          </a:p>
        </p:txBody>
      </p:sp>
    </p:spTree>
    <p:extLst>
      <p:ext uri="{BB962C8B-B14F-4D97-AF65-F5344CB8AC3E}">
        <p14:creationId xmlns:p14="http://schemas.microsoft.com/office/powerpoint/2010/main" val="42078386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Stems</a:t>
            </a:r>
          </a:p>
        </p:txBody>
      </p:sp>
      <p:sp>
        <p:nvSpPr>
          <p:cNvPr id="3" name="Content Placeholder 2"/>
          <p:cNvSpPr>
            <a:spLocks noGrp="1"/>
          </p:cNvSpPr>
          <p:nvPr>
            <p:ph idx="1"/>
          </p:nvPr>
        </p:nvSpPr>
        <p:spPr/>
        <p:txBody>
          <a:bodyPr>
            <a:normAutofit/>
          </a:bodyPr>
          <a:lstStyle/>
          <a:p>
            <a:pPr>
              <a:spcAft>
                <a:spcPts val="600"/>
              </a:spcAft>
            </a:pPr>
            <a:r>
              <a:rPr lang="en-US" sz="2400" dirty="0" smtClean="0"/>
              <a:t>As with all parts of the A Level assessment, the </a:t>
            </a:r>
            <a:r>
              <a:rPr lang="en-US" sz="2400" dirty="0"/>
              <a:t>command words may vary from series to series </a:t>
            </a:r>
            <a:r>
              <a:rPr lang="en-US" sz="2400" dirty="0" smtClean="0"/>
              <a:t>and not </a:t>
            </a:r>
            <a:r>
              <a:rPr lang="en-US" sz="2400" dirty="0"/>
              <a:t>necessarily be the same as used on the SAMs ‐ </a:t>
            </a:r>
            <a:r>
              <a:rPr lang="en-US" sz="2400" dirty="0" smtClean="0"/>
              <a:t>OCR will </a:t>
            </a:r>
            <a:r>
              <a:rPr lang="en-US" sz="2400" dirty="0"/>
              <a:t>ensure the command words are of a </a:t>
            </a:r>
            <a:r>
              <a:rPr lang="en-US" sz="2400" dirty="0" smtClean="0"/>
              <a:t>comparable </a:t>
            </a:r>
            <a:r>
              <a:rPr lang="en-GB" sz="2400" dirty="0" smtClean="0"/>
              <a:t>level </a:t>
            </a:r>
            <a:r>
              <a:rPr lang="en-GB" sz="2400" dirty="0"/>
              <a:t>of </a:t>
            </a:r>
            <a:r>
              <a:rPr lang="en-GB" sz="2400" dirty="0" smtClean="0"/>
              <a:t>demand.</a:t>
            </a:r>
          </a:p>
          <a:p>
            <a:pPr marL="0" indent="0">
              <a:spcAft>
                <a:spcPts val="600"/>
              </a:spcAft>
              <a:buNone/>
            </a:pPr>
            <a:endParaRPr lang="en-GB" sz="2400" dirty="0"/>
          </a:p>
          <a:p>
            <a:pPr>
              <a:spcAft>
                <a:spcPts val="600"/>
              </a:spcAft>
            </a:pPr>
            <a:r>
              <a:rPr lang="en-US" sz="2400" dirty="0"/>
              <a:t>The Assessment Objectives and the number of </a:t>
            </a:r>
            <a:r>
              <a:rPr lang="en-US" sz="2400" dirty="0" smtClean="0"/>
              <a:t>marks allocated </a:t>
            </a:r>
            <a:r>
              <a:rPr lang="en-US" sz="2400" dirty="0"/>
              <a:t>to the questions will remain the same.</a:t>
            </a:r>
            <a:endParaRPr lang="en-GB" sz="2400" dirty="0"/>
          </a:p>
        </p:txBody>
      </p:sp>
    </p:spTree>
    <p:extLst>
      <p:ext uri="{BB962C8B-B14F-4D97-AF65-F5344CB8AC3E}">
        <p14:creationId xmlns:p14="http://schemas.microsoft.com/office/powerpoint/2010/main" val="28930844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Question 1 and Question 2</a:t>
            </a:r>
          </a:p>
        </p:txBody>
      </p:sp>
      <p:sp>
        <p:nvSpPr>
          <p:cNvPr id="3" name="Content Placeholder 2"/>
          <p:cNvSpPr>
            <a:spLocks noGrp="1"/>
          </p:cNvSpPr>
          <p:nvPr>
            <p:ph idx="1"/>
          </p:nvPr>
        </p:nvSpPr>
        <p:spPr/>
        <p:txBody>
          <a:bodyPr>
            <a:normAutofit/>
          </a:bodyPr>
          <a:lstStyle/>
          <a:p>
            <a:pPr marL="0" indent="0">
              <a:buNone/>
            </a:pPr>
            <a:r>
              <a:rPr lang="pt-BR" sz="2400" dirty="0"/>
              <a:t>(Q1) 	9 mark</a:t>
            </a:r>
          </a:p>
          <a:p>
            <a:pPr marL="0" indent="0">
              <a:buNone/>
            </a:pPr>
            <a:r>
              <a:rPr lang="pt-BR" sz="2400" dirty="0"/>
              <a:t>	AO1 ‐ 5 / AO2 ‐ 4</a:t>
            </a:r>
          </a:p>
          <a:p>
            <a:pPr marL="0" indent="0">
              <a:buNone/>
            </a:pPr>
            <a:endParaRPr lang="pt-BR" sz="2400" dirty="0"/>
          </a:p>
          <a:p>
            <a:pPr marL="0" indent="0">
              <a:buNone/>
            </a:pPr>
            <a:r>
              <a:rPr lang="pt-BR" sz="2400" dirty="0"/>
              <a:t>(Q2) 	10 mark</a:t>
            </a:r>
          </a:p>
          <a:p>
            <a:pPr marL="0" indent="0">
              <a:buNone/>
            </a:pPr>
            <a:r>
              <a:rPr lang="pt-BR" sz="2400" dirty="0"/>
              <a:t>	 AO1 ‐ 4 / AO2 - 2 / AO3 ‐ 4</a:t>
            </a:r>
          </a:p>
          <a:p>
            <a:endParaRPr lang="en-GB" sz="2400" dirty="0"/>
          </a:p>
        </p:txBody>
      </p:sp>
    </p:spTree>
    <p:extLst>
      <p:ext uri="{BB962C8B-B14F-4D97-AF65-F5344CB8AC3E}">
        <p14:creationId xmlns:p14="http://schemas.microsoft.com/office/powerpoint/2010/main" val="167772525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Question 1 and Question 2</a:t>
            </a:r>
          </a:p>
        </p:txBody>
      </p:sp>
      <p:sp>
        <p:nvSpPr>
          <p:cNvPr id="3" name="Content Placeholder 2"/>
          <p:cNvSpPr>
            <a:spLocks noGrp="1"/>
          </p:cNvSpPr>
          <p:nvPr>
            <p:ph idx="1"/>
          </p:nvPr>
        </p:nvSpPr>
        <p:spPr/>
        <p:txBody>
          <a:bodyPr>
            <a:normAutofit lnSpcReduction="10000"/>
          </a:bodyPr>
          <a:lstStyle/>
          <a:p>
            <a:r>
              <a:rPr lang="en-US" sz="2400" dirty="0" smtClean="0"/>
              <a:t>When a question requires reference to the sources to be made, in order to achieve the </a:t>
            </a:r>
            <a:r>
              <a:rPr lang="en-US" sz="2400" dirty="0"/>
              <a:t>higher level </a:t>
            </a:r>
            <a:r>
              <a:rPr lang="en-US" sz="2400" dirty="0" smtClean="0"/>
              <a:t>marks, students </a:t>
            </a:r>
            <a:r>
              <a:rPr lang="en-US" sz="2400" dirty="0"/>
              <a:t>need to refer to the sources </a:t>
            </a:r>
            <a:r>
              <a:rPr lang="en-US" sz="2400" dirty="0" smtClean="0"/>
              <a:t>but also use </a:t>
            </a:r>
            <a:r>
              <a:rPr lang="en-US" sz="2400" dirty="0"/>
              <a:t>their wider sociological </a:t>
            </a:r>
            <a:r>
              <a:rPr lang="en-US" sz="2400" dirty="0" smtClean="0"/>
              <a:t>knowledge.</a:t>
            </a:r>
          </a:p>
          <a:p>
            <a:r>
              <a:rPr lang="en-US" sz="2400" dirty="0" smtClean="0"/>
              <a:t>If question 1 and 2 asked 'With </a:t>
            </a:r>
            <a:r>
              <a:rPr lang="en-US" sz="2400" dirty="0"/>
              <a:t>reference to the sources...' </a:t>
            </a:r>
            <a:r>
              <a:rPr lang="en-US" sz="2400" dirty="0" smtClean="0"/>
              <a:t>it requires </a:t>
            </a:r>
            <a:r>
              <a:rPr lang="en-US" sz="2400" dirty="0"/>
              <a:t>only one source to be referred to in order to access the full range of marks. Of course if appropriate to the question candidates may wish to refer to both sources.</a:t>
            </a:r>
          </a:p>
          <a:p>
            <a:r>
              <a:rPr lang="en-US" sz="2400" dirty="0"/>
              <a:t>If </a:t>
            </a:r>
            <a:r>
              <a:rPr lang="en-US" sz="2400" dirty="0" smtClean="0"/>
              <a:t>question </a:t>
            </a:r>
            <a:r>
              <a:rPr lang="en-US" sz="2400" dirty="0"/>
              <a:t>1 and 2 did require candidates to refer to both sources, the question stem would specifically read 'With reference to Source A and Source B...'</a:t>
            </a:r>
          </a:p>
          <a:p>
            <a:endParaRPr lang="en-GB" sz="2400" dirty="0"/>
          </a:p>
        </p:txBody>
      </p:sp>
    </p:spTree>
    <p:extLst>
      <p:ext uri="{BB962C8B-B14F-4D97-AF65-F5344CB8AC3E}">
        <p14:creationId xmlns:p14="http://schemas.microsoft.com/office/powerpoint/2010/main" val="24551692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Question 3</a:t>
            </a:r>
          </a:p>
        </p:txBody>
      </p:sp>
      <p:sp>
        <p:nvSpPr>
          <p:cNvPr id="3" name="Content Placeholder 2"/>
          <p:cNvSpPr>
            <a:spLocks noGrp="1"/>
          </p:cNvSpPr>
          <p:nvPr>
            <p:ph idx="1"/>
          </p:nvPr>
        </p:nvSpPr>
        <p:spPr/>
        <p:txBody>
          <a:bodyPr>
            <a:normAutofit/>
          </a:bodyPr>
          <a:lstStyle/>
          <a:p>
            <a:pPr marL="0" indent="0">
              <a:buNone/>
            </a:pPr>
            <a:r>
              <a:rPr lang="pt-BR" sz="2400" dirty="0" smtClean="0"/>
              <a:t>(</a:t>
            </a:r>
            <a:r>
              <a:rPr lang="pt-BR" sz="2400" dirty="0"/>
              <a:t>Q3) 	16 mark </a:t>
            </a:r>
          </a:p>
          <a:p>
            <a:pPr marL="0" indent="0">
              <a:buNone/>
            </a:pPr>
            <a:r>
              <a:rPr lang="pt-BR" sz="2400" dirty="0"/>
              <a:t>	AO1 ‐ 4 / AO2 ‐ 4 / AO3 ‐ 8</a:t>
            </a:r>
            <a:endParaRPr lang="en-GB" sz="2400" dirty="0"/>
          </a:p>
          <a:p>
            <a:endParaRPr lang="en-GB" sz="2400" dirty="0" smtClean="0"/>
          </a:p>
          <a:p>
            <a:endParaRPr lang="en-GB" sz="2400" dirty="0"/>
          </a:p>
          <a:p>
            <a:pPr marL="0" indent="0">
              <a:buNone/>
            </a:pPr>
            <a:r>
              <a:rPr lang="en-US" sz="2400" dirty="0"/>
              <a:t>Question 3 does not require reference to the </a:t>
            </a:r>
            <a:r>
              <a:rPr lang="en-GB" sz="2400" dirty="0"/>
              <a:t>sources.</a:t>
            </a:r>
          </a:p>
          <a:p>
            <a:endParaRPr lang="en-GB" sz="2400" dirty="0" smtClean="0"/>
          </a:p>
        </p:txBody>
      </p:sp>
    </p:spTree>
    <p:extLst>
      <p:ext uri="{BB962C8B-B14F-4D97-AF65-F5344CB8AC3E}">
        <p14:creationId xmlns:p14="http://schemas.microsoft.com/office/powerpoint/2010/main" val="16645062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General assessment points</a:t>
            </a:r>
          </a:p>
        </p:txBody>
      </p:sp>
      <p:sp>
        <p:nvSpPr>
          <p:cNvPr id="3" name="Content Placeholder 2"/>
          <p:cNvSpPr>
            <a:spLocks noGrp="1"/>
          </p:cNvSpPr>
          <p:nvPr>
            <p:ph idx="1"/>
          </p:nvPr>
        </p:nvSpPr>
        <p:spPr/>
        <p:txBody>
          <a:bodyPr>
            <a:normAutofit/>
          </a:bodyPr>
          <a:lstStyle/>
          <a:p>
            <a:pPr>
              <a:spcAft>
                <a:spcPts val="1200"/>
              </a:spcAft>
            </a:pPr>
            <a:r>
              <a:rPr lang="en-US" sz="2400" dirty="0" smtClean="0"/>
              <a:t>To </a:t>
            </a:r>
            <a:r>
              <a:rPr lang="en-US" sz="2400" dirty="0"/>
              <a:t>achieve the higher level marks, </a:t>
            </a:r>
            <a:r>
              <a:rPr lang="en-US" sz="2400" dirty="0" smtClean="0"/>
              <a:t>students need </a:t>
            </a:r>
            <a:r>
              <a:rPr lang="en-US" sz="2400" dirty="0"/>
              <a:t>to back up their statements </a:t>
            </a:r>
            <a:r>
              <a:rPr lang="en-US" sz="2400" dirty="0" smtClean="0"/>
              <a:t>with </a:t>
            </a:r>
            <a:r>
              <a:rPr lang="en-GB" sz="2400" dirty="0" smtClean="0"/>
              <a:t>sociological </a:t>
            </a:r>
            <a:r>
              <a:rPr lang="en-GB" sz="2400" dirty="0"/>
              <a:t>evidence (studies, </a:t>
            </a:r>
            <a:r>
              <a:rPr lang="en-GB" sz="2400" dirty="0" smtClean="0"/>
              <a:t>statistics, concepts).</a:t>
            </a:r>
            <a:endParaRPr lang="en-GB" sz="2400" dirty="0"/>
          </a:p>
          <a:p>
            <a:pPr>
              <a:spcAft>
                <a:spcPts val="1200"/>
              </a:spcAft>
            </a:pPr>
            <a:r>
              <a:rPr lang="en-US" sz="2400" dirty="0" smtClean="0"/>
              <a:t>Refer </a:t>
            </a:r>
            <a:r>
              <a:rPr lang="en-US" sz="2400" dirty="0"/>
              <a:t>to the mark scheme to see what </a:t>
            </a:r>
            <a:r>
              <a:rPr lang="en-US" sz="2400" dirty="0" smtClean="0"/>
              <a:t>is expected</a:t>
            </a:r>
            <a:r>
              <a:rPr lang="en-US" sz="2400" dirty="0"/>
              <a:t>! </a:t>
            </a:r>
            <a:endParaRPr lang="en-US" sz="2400" dirty="0" smtClean="0"/>
          </a:p>
          <a:p>
            <a:pPr>
              <a:spcAft>
                <a:spcPts val="1200"/>
              </a:spcAft>
            </a:pPr>
            <a:r>
              <a:rPr lang="en-US" sz="2400" dirty="0" smtClean="0"/>
              <a:t>The </a:t>
            </a:r>
            <a:r>
              <a:rPr lang="en-US" sz="2400" dirty="0"/>
              <a:t>mark scheme also has </a:t>
            </a:r>
            <a:r>
              <a:rPr lang="en-US" sz="2400" dirty="0" smtClean="0"/>
              <a:t>further ideas </a:t>
            </a:r>
            <a:r>
              <a:rPr lang="en-US" sz="2400" dirty="0"/>
              <a:t>for studies you may wish to refer </a:t>
            </a:r>
            <a:r>
              <a:rPr lang="en-US" sz="2400" dirty="0" smtClean="0"/>
              <a:t>to (they are just indicative and others are also relevant.)  </a:t>
            </a:r>
            <a:endParaRPr lang="en-GB" sz="2400" dirty="0"/>
          </a:p>
        </p:txBody>
      </p:sp>
    </p:spTree>
    <p:extLst>
      <p:ext uri="{BB962C8B-B14F-4D97-AF65-F5344CB8AC3E}">
        <p14:creationId xmlns:p14="http://schemas.microsoft.com/office/powerpoint/2010/main" val="24413363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lstStyle/>
          <a:p>
            <a:r>
              <a:rPr lang="en-GB" b="1" dirty="0"/>
              <a:t>General assessment points</a:t>
            </a:r>
          </a:p>
        </p:txBody>
      </p:sp>
      <p:sp>
        <p:nvSpPr>
          <p:cNvPr id="3" name="Content Placeholder 2"/>
          <p:cNvSpPr>
            <a:spLocks noGrp="1"/>
          </p:cNvSpPr>
          <p:nvPr>
            <p:ph idx="1"/>
          </p:nvPr>
        </p:nvSpPr>
        <p:spPr/>
        <p:txBody>
          <a:bodyPr>
            <a:normAutofit/>
          </a:bodyPr>
          <a:lstStyle/>
          <a:p>
            <a:pPr>
              <a:spcAft>
                <a:spcPts val="1200"/>
              </a:spcAft>
            </a:pPr>
            <a:r>
              <a:rPr lang="en-US" sz="2400" dirty="0" smtClean="0"/>
              <a:t>Sample </a:t>
            </a:r>
            <a:r>
              <a:rPr lang="en-US" sz="2400" dirty="0"/>
              <a:t>candidate answers are </a:t>
            </a:r>
            <a:r>
              <a:rPr lang="en-US" sz="2400" dirty="0" smtClean="0"/>
              <a:t>available </a:t>
            </a:r>
            <a:r>
              <a:rPr lang="en-US" sz="2400" dirty="0"/>
              <a:t>on our website </a:t>
            </a:r>
            <a:r>
              <a:rPr lang="en-US" sz="2400" dirty="0" smtClean="0"/>
              <a:t>at </a:t>
            </a:r>
            <a:r>
              <a:rPr lang="en-GB" sz="2400" u="sng" dirty="0" smtClean="0">
                <a:solidFill>
                  <a:srgbClr val="0000FF"/>
                </a:solidFill>
                <a:hlinkClick r:id="rId2"/>
              </a:rPr>
              <a:t>http</a:t>
            </a:r>
            <a:r>
              <a:rPr lang="en-GB" sz="2400" u="sng" dirty="0">
                <a:solidFill>
                  <a:srgbClr val="0000FF"/>
                </a:solidFill>
                <a:hlinkClick r:id="rId2"/>
              </a:rPr>
              <a:t>://</a:t>
            </a:r>
            <a:r>
              <a:rPr lang="en-GB" sz="2400" u="sng" dirty="0" smtClean="0">
                <a:solidFill>
                  <a:srgbClr val="0000FF"/>
                </a:solidFill>
                <a:hlinkClick r:id="rId2"/>
              </a:rPr>
              <a:t>www.ocr.org.uk/qualifications/as‐alevel‐gce‐sociology‐h180‐h580‐from‐2015</a:t>
            </a:r>
            <a:r>
              <a:rPr lang="en-GB" sz="2400" u="sng" dirty="0" smtClean="0">
                <a:solidFill>
                  <a:srgbClr val="0000FF"/>
                </a:solidFill>
              </a:rPr>
              <a:t>/</a:t>
            </a:r>
          </a:p>
          <a:p>
            <a:pPr marL="0" indent="0">
              <a:spcAft>
                <a:spcPts val="1200"/>
              </a:spcAft>
              <a:buNone/>
            </a:pPr>
            <a:endParaRPr lang="en-GB" sz="2400" u="sng" dirty="0">
              <a:solidFill>
                <a:srgbClr val="0000FF"/>
              </a:solidFill>
            </a:endParaRPr>
          </a:p>
          <a:p>
            <a:pPr>
              <a:spcAft>
                <a:spcPts val="1200"/>
              </a:spcAft>
            </a:pPr>
            <a:r>
              <a:rPr lang="en-US" sz="2400" dirty="0" smtClean="0"/>
              <a:t>Practice Papers (Set 1 and Set 2) </a:t>
            </a:r>
            <a:r>
              <a:rPr lang="en-US" sz="2400" dirty="0"/>
              <a:t>for A Level </a:t>
            </a:r>
            <a:r>
              <a:rPr lang="en-US" sz="2400" dirty="0" smtClean="0"/>
              <a:t>are available via </a:t>
            </a:r>
            <a:r>
              <a:rPr lang="en-GB" sz="2400" dirty="0" smtClean="0"/>
              <a:t>Interchange </a:t>
            </a:r>
            <a:r>
              <a:rPr lang="en-GB" sz="2400" u="sng" dirty="0">
                <a:solidFill>
                  <a:srgbClr val="0000FF"/>
                </a:solidFill>
                <a:hlinkClick r:id="rId3"/>
              </a:rPr>
              <a:t>https://interchange.ocr.org.uk</a:t>
            </a:r>
            <a:endParaRPr lang="en-GB" sz="2400" u="sng" dirty="0">
              <a:solidFill>
                <a:srgbClr val="0000FF"/>
              </a:solidFill>
            </a:endParaRPr>
          </a:p>
        </p:txBody>
      </p:sp>
    </p:spTree>
    <p:extLst>
      <p:ext uri="{BB962C8B-B14F-4D97-AF65-F5344CB8AC3E}">
        <p14:creationId xmlns:p14="http://schemas.microsoft.com/office/powerpoint/2010/main" val="16063334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229600" cy="5472000"/>
          </a:xfrm>
          <a:gradFill flip="none" rotWithShape="1">
            <a:gsLst>
              <a:gs pos="0">
                <a:srgbClr val="B0008A">
                  <a:alpha val="49804"/>
                </a:srgbClr>
              </a:gs>
              <a:gs pos="35000">
                <a:srgbClr val="FF9BEA">
                  <a:alpha val="50000"/>
                </a:srgbClr>
              </a:gs>
              <a:gs pos="100000">
                <a:schemeClr val="bg1">
                  <a:alpha val="0"/>
                </a:schemeClr>
              </a:gs>
            </a:gsLst>
            <a:lin ang="16200000" scaled="1"/>
            <a:tileRect/>
          </a:gradFill>
        </p:spPr>
        <p:txBody>
          <a:bodyPr>
            <a:normAutofit/>
          </a:bodyPr>
          <a:lstStyle/>
          <a:p>
            <a:pPr marL="0" indent="0" algn="ctr">
              <a:buNone/>
            </a:pPr>
            <a:endParaRPr lang="en-GB" sz="4400" b="1" dirty="0" smtClean="0">
              <a:solidFill>
                <a:srgbClr val="73005B"/>
              </a:solidFill>
            </a:endParaRPr>
          </a:p>
          <a:p>
            <a:pPr marL="0" indent="0" algn="ctr">
              <a:buNone/>
            </a:pPr>
            <a:endParaRPr lang="en-GB" sz="4400" b="1" dirty="0">
              <a:solidFill>
                <a:srgbClr val="73005B"/>
              </a:solidFill>
            </a:endParaRPr>
          </a:p>
          <a:p>
            <a:pPr marL="0" indent="0" algn="ctr">
              <a:buNone/>
            </a:pPr>
            <a:r>
              <a:rPr lang="en-GB" sz="4400" b="1" dirty="0" smtClean="0">
                <a:solidFill>
                  <a:srgbClr val="73005B"/>
                </a:solidFill>
              </a:rPr>
              <a:t>Global perspective within Section B</a:t>
            </a:r>
            <a:endParaRPr lang="en-GB" sz="4400" dirty="0" smtClean="0">
              <a:solidFill>
                <a:srgbClr val="73005B"/>
              </a:solidFill>
            </a:endParaRPr>
          </a:p>
        </p:txBody>
      </p:sp>
    </p:spTree>
    <p:extLst>
      <p:ext uri="{BB962C8B-B14F-4D97-AF65-F5344CB8AC3E}">
        <p14:creationId xmlns:p14="http://schemas.microsoft.com/office/powerpoint/2010/main" val="30556871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Section B: Options</a:t>
            </a:r>
          </a:p>
        </p:txBody>
      </p:sp>
      <p:sp>
        <p:nvSpPr>
          <p:cNvPr id="3" name="Content Placeholder 2"/>
          <p:cNvSpPr>
            <a:spLocks noGrp="1"/>
          </p:cNvSpPr>
          <p:nvPr>
            <p:ph idx="1"/>
          </p:nvPr>
        </p:nvSpPr>
        <p:spPr/>
        <p:txBody>
          <a:bodyPr>
            <a:normAutofit fontScale="92500" lnSpcReduction="20000"/>
          </a:bodyPr>
          <a:lstStyle/>
          <a:p>
            <a:r>
              <a:rPr lang="en-US" sz="2400" dirty="0" smtClean="0"/>
              <a:t>There </a:t>
            </a:r>
            <a:r>
              <a:rPr lang="en-US" sz="2400" dirty="0"/>
              <a:t>is a choice of one topic from three:</a:t>
            </a:r>
          </a:p>
          <a:p>
            <a:pPr marL="400050" lvl="1" indent="0">
              <a:buNone/>
            </a:pPr>
            <a:r>
              <a:rPr lang="en-GB" sz="2400" dirty="0"/>
              <a:t>– Crime and deviance</a:t>
            </a:r>
          </a:p>
          <a:p>
            <a:pPr marL="400050" lvl="1" indent="0">
              <a:buNone/>
            </a:pPr>
            <a:r>
              <a:rPr lang="en-GB" sz="2400" dirty="0"/>
              <a:t>– Education</a:t>
            </a:r>
          </a:p>
          <a:p>
            <a:pPr marL="400050" lvl="1" indent="0">
              <a:buNone/>
            </a:pPr>
            <a:r>
              <a:rPr lang="en-GB" sz="2400" dirty="0"/>
              <a:t>– Religion, belief and </a:t>
            </a:r>
            <a:r>
              <a:rPr lang="en-GB" sz="2400" dirty="0" smtClean="0"/>
              <a:t>faith.</a:t>
            </a:r>
          </a:p>
          <a:p>
            <a:pPr marL="400050" lvl="1" indent="0">
              <a:buNone/>
            </a:pPr>
            <a:endParaRPr lang="en-GB" sz="2400" dirty="0"/>
          </a:p>
          <a:p>
            <a:r>
              <a:rPr lang="en-US" sz="2400" dirty="0" smtClean="0"/>
              <a:t>Which </a:t>
            </a:r>
            <a:r>
              <a:rPr lang="en-US" sz="2400" dirty="0"/>
              <a:t>one will you choose? Why</a:t>
            </a:r>
            <a:r>
              <a:rPr lang="en-US" sz="2400" dirty="0" smtClean="0"/>
              <a:t>?</a:t>
            </a:r>
          </a:p>
          <a:p>
            <a:endParaRPr lang="en-US" sz="2400" dirty="0" smtClean="0"/>
          </a:p>
          <a:p>
            <a:r>
              <a:rPr lang="en-US" sz="2400" dirty="0"/>
              <a:t>The options have much of the same content, however they demand a more contemporary approach, so it is a good idea to include contemporary evidence, ideas and research.</a:t>
            </a:r>
          </a:p>
          <a:p>
            <a:pPr marL="0" indent="0">
              <a:buNone/>
            </a:pPr>
            <a:endParaRPr lang="en-US" sz="2400" dirty="0"/>
          </a:p>
          <a:p>
            <a:r>
              <a:rPr lang="en-US" sz="2400" dirty="0" smtClean="0"/>
              <a:t>A global perspective is </a:t>
            </a:r>
            <a:r>
              <a:rPr lang="en-US" sz="2400" dirty="0"/>
              <a:t>a new element </a:t>
            </a:r>
            <a:r>
              <a:rPr lang="en-US" sz="2400" dirty="0" smtClean="0"/>
              <a:t>within </a:t>
            </a:r>
            <a:r>
              <a:rPr lang="en-GB" sz="2400" dirty="0" smtClean="0"/>
              <a:t>each </a:t>
            </a:r>
            <a:r>
              <a:rPr lang="en-GB" sz="2400" dirty="0"/>
              <a:t>option topic.</a:t>
            </a:r>
          </a:p>
        </p:txBody>
      </p:sp>
    </p:spTree>
    <p:extLst>
      <p:ext uri="{BB962C8B-B14F-4D97-AF65-F5344CB8AC3E}">
        <p14:creationId xmlns:p14="http://schemas.microsoft.com/office/powerpoint/2010/main" val="847078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Overview</a:t>
            </a:r>
          </a:p>
        </p:txBody>
      </p:sp>
      <p:sp>
        <p:nvSpPr>
          <p:cNvPr id="3" name="Content Placeholder 2"/>
          <p:cNvSpPr>
            <a:spLocks noGrp="1"/>
          </p:cNvSpPr>
          <p:nvPr>
            <p:ph idx="1"/>
          </p:nvPr>
        </p:nvSpPr>
        <p:spPr/>
        <p:txBody>
          <a:bodyPr>
            <a:noAutofit/>
          </a:bodyPr>
          <a:lstStyle/>
          <a:p>
            <a:pPr marL="0" indent="0">
              <a:buNone/>
            </a:pPr>
            <a:r>
              <a:rPr lang="en-GB" sz="2600" b="1" dirty="0" smtClean="0"/>
              <a:t>Section </a:t>
            </a:r>
            <a:r>
              <a:rPr lang="en-GB" sz="2600" b="1" dirty="0"/>
              <a:t>A:</a:t>
            </a:r>
          </a:p>
          <a:p>
            <a:pPr marL="0" indent="0">
              <a:spcBef>
                <a:spcPts val="400"/>
              </a:spcBef>
              <a:buNone/>
            </a:pPr>
            <a:r>
              <a:rPr lang="en-US" sz="2400" dirty="0"/>
              <a:t>Globalisation and the digital social </a:t>
            </a:r>
            <a:r>
              <a:rPr lang="en-US" sz="2400" dirty="0" smtClean="0"/>
              <a:t>world</a:t>
            </a:r>
          </a:p>
          <a:p>
            <a:pPr marL="0" indent="0">
              <a:spcBef>
                <a:spcPts val="200"/>
              </a:spcBef>
              <a:buNone/>
            </a:pPr>
            <a:r>
              <a:rPr lang="en-GB" sz="2400" b="1" dirty="0" smtClean="0"/>
              <a:t>							35 </a:t>
            </a:r>
            <a:r>
              <a:rPr lang="en-GB" sz="2400" b="1" dirty="0"/>
              <a:t>marks</a:t>
            </a:r>
          </a:p>
          <a:p>
            <a:pPr marL="0" indent="0">
              <a:buNone/>
            </a:pPr>
            <a:r>
              <a:rPr lang="en-GB" sz="2600" b="1" dirty="0"/>
              <a:t>Section B:</a:t>
            </a:r>
          </a:p>
          <a:p>
            <a:pPr marL="0" indent="0">
              <a:buNone/>
            </a:pPr>
            <a:r>
              <a:rPr lang="en-US" sz="2400" dirty="0"/>
              <a:t>Debates explored through a detailed study of </a:t>
            </a:r>
            <a:r>
              <a:rPr lang="en-US" sz="2400" b="1" dirty="0"/>
              <a:t>one </a:t>
            </a:r>
            <a:r>
              <a:rPr lang="en-US" sz="2400" dirty="0"/>
              <a:t>of</a:t>
            </a:r>
          </a:p>
          <a:p>
            <a:pPr marL="0" indent="0">
              <a:buNone/>
            </a:pPr>
            <a:r>
              <a:rPr lang="en-GB" sz="2400" b="1" dirty="0"/>
              <a:t>three </a:t>
            </a:r>
            <a:r>
              <a:rPr lang="en-GB" sz="2400" dirty="0"/>
              <a:t>options:</a:t>
            </a:r>
          </a:p>
          <a:p>
            <a:pPr marL="400050" lvl="1" indent="0">
              <a:buNone/>
            </a:pPr>
            <a:r>
              <a:rPr lang="en-GB" sz="2400" dirty="0"/>
              <a:t>• Crime and deviance</a:t>
            </a:r>
          </a:p>
          <a:p>
            <a:pPr marL="400050" lvl="1" indent="0">
              <a:buNone/>
            </a:pPr>
            <a:r>
              <a:rPr lang="en-GB" sz="2400" dirty="0"/>
              <a:t>• Education</a:t>
            </a:r>
          </a:p>
          <a:p>
            <a:pPr marL="400050" lvl="1" indent="0">
              <a:buNone/>
            </a:pPr>
            <a:r>
              <a:rPr lang="en-GB" sz="2400" dirty="0"/>
              <a:t>• Religion, belief and faith</a:t>
            </a:r>
          </a:p>
          <a:p>
            <a:pPr marL="0" indent="0">
              <a:buNone/>
              <a:tabLst>
                <a:tab pos="6276975" algn="l"/>
              </a:tabLst>
            </a:pPr>
            <a:r>
              <a:rPr lang="en-GB" sz="2400" b="1" dirty="0" smtClean="0"/>
              <a:t>		70 marks</a:t>
            </a:r>
            <a:endParaRPr lang="en-GB" sz="2400" dirty="0"/>
          </a:p>
        </p:txBody>
      </p:sp>
    </p:spTree>
    <p:extLst>
      <p:ext uri="{BB962C8B-B14F-4D97-AF65-F5344CB8AC3E}">
        <p14:creationId xmlns:p14="http://schemas.microsoft.com/office/powerpoint/2010/main" val="327328651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Global perspective within Section B</a:t>
            </a:r>
            <a:endParaRPr lang="en-GB" b="1" dirty="0"/>
          </a:p>
        </p:txBody>
      </p:sp>
      <p:sp>
        <p:nvSpPr>
          <p:cNvPr id="3" name="Content Placeholder 2"/>
          <p:cNvSpPr>
            <a:spLocks noGrp="1"/>
          </p:cNvSpPr>
          <p:nvPr>
            <p:ph idx="1"/>
          </p:nvPr>
        </p:nvSpPr>
        <p:spPr/>
        <p:txBody>
          <a:bodyPr>
            <a:normAutofit fontScale="92500" lnSpcReduction="20000"/>
          </a:bodyPr>
          <a:lstStyle/>
          <a:p>
            <a:pPr marL="0" indent="0">
              <a:buNone/>
            </a:pPr>
            <a:r>
              <a:rPr lang="en-GB" sz="2400" b="1" dirty="0"/>
              <a:t>Crime and Deviance</a:t>
            </a:r>
          </a:p>
          <a:p>
            <a:r>
              <a:rPr lang="en-US" sz="2400" dirty="0" smtClean="0"/>
              <a:t>Global organised crime (e.g</a:t>
            </a:r>
            <a:r>
              <a:rPr lang="en-US" sz="2400" dirty="0"/>
              <a:t>. </a:t>
            </a:r>
            <a:r>
              <a:rPr lang="en-US" sz="2400" dirty="0" smtClean="0"/>
              <a:t>people trafficking)</a:t>
            </a:r>
          </a:p>
          <a:p>
            <a:r>
              <a:rPr lang="en-GB" sz="2400" dirty="0" smtClean="0"/>
              <a:t>Green </a:t>
            </a:r>
            <a:r>
              <a:rPr lang="en-GB" sz="2400" dirty="0"/>
              <a:t>crime (</a:t>
            </a:r>
            <a:r>
              <a:rPr lang="en-GB" sz="2400" dirty="0" smtClean="0"/>
              <a:t>industrialised countries </a:t>
            </a:r>
            <a:r>
              <a:rPr lang="en-GB" sz="2400" dirty="0"/>
              <a:t>and pollution</a:t>
            </a:r>
            <a:r>
              <a:rPr lang="en-GB" sz="2400" dirty="0" smtClean="0"/>
              <a:t>)</a:t>
            </a:r>
          </a:p>
          <a:p>
            <a:endParaRPr lang="en-GB" sz="2400" dirty="0" smtClean="0"/>
          </a:p>
          <a:p>
            <a:pPr marL="0" indent="0">
              <a:spcAft>
                <a:spcPts val="600"/>
              </a:spcAft>
              <a:buNone/>
            </a:pPr>
            <a:r>
              <a:rPr lang="en-GB" sz="2400" b="1" dirty="0"/>
              <a:t>Education</a:t>
            </a:r>
          </a:p>
          <a:p>
            <a:pPr>
              <a:spcAft>
                <a:spcPts val="600"/>
              </a:spcAft>
            </a:pPr>
            <a:r>
              <a:rPr lang="en-GB" sz="2400" dirty="0"/>
              <a:t>The global ‘gender apartheid’ in education</a:t>
            </a:r>
          </a:p>
          <a:p>
            <a:pPr>
              <a:spcAft>
                <a:spcPts val="600"/>
              </a:spcAft>
            </a:pPr>
            <a:r>
              <a:rPr lang="en-GB" sz="2400" dirty="0"/>
              <a:t>The disparity in educational provision around the </a:t>
            </a:r>
            <a:r>
              <a:rPr lang="en-GB" sz="2400" dirty="0" smtClean="0"/>
              <a:t>world</a:t>
            </a:r>
          </a:p>
          <a:p>
            <a:pPr>
              <a:spcAft>
                <a:spcPts val="600"/>
              </a:spcAft>
            </a:pPr>
            <a:endParaRPr lang="en-GB" sz="2400" dirty="0" smtClean="0"/>
          </a:p>
          <a:p>
            <a:pPr marL="0" indent="0">
              <a:spcAft>
                <a:spcPts val="600"/>
              </a:spcAft>
              <a:buNone/>
            </a:pPr>
            <a:r>
              <a:rPr lang="en-GB" sz="2400" b="1" dirty="0"/>
              <a:t>Religion, belief and faith</a:t>
            </a:r>
          </a:p>
          <a:p>
            <a:pPr>
              <a:spcAft>
                <a:spcPts val="600"/>
              </a:spcAft>
            </a:pPr>
            <a:r>
              <a:rPr lang="en-GB" sz="2400" dirty="0"/>
              <a:t>Change in the significance of religion in societies</a:t>
            </a:r>
          </a:p>
          <a:p>
            <a:pPr>
              <a:spcAft>
                <a:spcPts val="600"/>
              </a:spcAft>
            </a:pPr>
            <a:r>
              <a:rPr lang="en-GB" sz="2400" dirty="0"/>
              <a:t>Differences in the significance of religion between societies</a:t>
            </a:r>
          </a:p>
          <a:p>
            <a:pPr>
              <a:spcAft>
                <a:spcPts val="600"/>
              </a:spcAft>
            </a:pPr>
            <a:endParaRPr lang="en-GB" sz="2400" dirty="0"/>
          </a:p>
          <a:p>
            <a:endParaRPr lang="en-GB" sz="2400" dirty="0"/>
          </a:p>
        </p:txBody>
      </p:sp>
    </p:spTree>
    <p:extLst>
      <p:ext uri="{BB962C8B-B14F-4D97-AF65-F5344CB8AC3E}">
        <p14:creationId xmlns:p14="http://schemas.microsoft.com/office/powerpoint/2010/main" val="38982660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67544" y="260648"/>
            <a:ext cx="8229600" cy="5472608"/>
          </a:xfrm>
          <a:prstGeom prst="rect">
            <a:avLst/>
          </a:prstGeom>
          <a:gradFill flip="none" rotWithShape="1">
            <a:gsLst>
              <a:gs pos="0">
                <a:srgbClr val="B0008A">
                  <a:alpha val="49804"/>
                </a:srgbClr>
              </a:gs>
              <a:gs pos="35000">
                <a:srgbClr val="FF9BEA">
                  <a:alpha val="50000"/>
                </a:srgbClr>
              </a:gs>
              <a:gs pos="100000">
                <a:schemeClr val="bg1">
                  <a:alpha val="0"/>
                </a:schemeClr>
              </a:gs>
            </a:gsLst>
            <a:lin ang="16200000" scaled="1"/>
            <a:tileRect/>
          </a:gra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GB" dirty="0" smtClean="0"/>
          </a:p>
          <a:p>
            <a:pPr marL="0" indent="0" algn="ctr">
              <a:lnSpc>
                <a:spcPct val="200000"/>
              </a:lnSpc>
              <a:buFont typeface="Arial" panose="020B0604020202020204" pitchFamily="34" charset="0"/>
              <a:buNone/>
            </a:pPr>
            <a:endParaRPr lang="en-GB" b="1" dirty="0" smtClean="0"/>
          </a:p>
          <a:p>
            <a:pPr marL="0" indent="0" algn="ctr">
              <a:lnSpc>
                <a:spcPct val="200000"/>
              </a:lnSpc>
              <a:buFont typeface="Arial" panose="020B0604020202020204" pitchFamily="34" charset="0"/>
              <a:buNone/>
            </a:pPr>
            <a:r>
              <a:rPr lang="en-GB" sz="4400" b="1" dirty="0" smtClean="0">
                <a:solidFill>
                  <a:srgbClr val="73005B"/>
                </a:solidFill>
              </a:rPr>
              <a:t>What next?</a:t>
            </a:r>
            <a:endParaRPr lang="en-GB" sz="4400" dirty="0">
              <a:solidFill>
                <a:srgbClr val="73005B"/>
              </a:solidFill>
            </a:endParaRPr>
          </a:p>
        </p:txBody>
      </p:sp>
    </p:spTree>
    <p:extLst>
      <p:ext uri="{BB962C8B-B14F-4D97-AF65-F5344CB8AC3E}">
        <p14:creationId xmlns:p14="http://schemas.microsoft.com/office/powerpoint/2010/main" val="36785864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2400" dirty="0"/>
              <a:t>Hopefully you’ve found this resource useful and </a:t>
            </a:r>
            <a:r>
              <a:rPr lang="en-US" sz="2400" dirty="0" smtClean="0"/>
              <a:t>you are </a:t>
            </a:r>
            <a:r>
              <a:rPr lang="en-US" sz="2400" dirty="0"/>
              <a:t>feeling excited about delivering this </a:t>
            </a:r>
            <a:r>
              <a:rPr lang="en-US" sz="2400" dirty="0" smtClean="0"/>
              <a:t>new </a:t>
            </a:r>
            <a:r>
              <a:rPr lang="en-GB" sz="2400" dirty="0" smtClean="0"/>
              <a:t>content! </a:t>
            </a:r>
          </a:p>
          <a:p>
            <a:pPr marL="0" indent="0">
              <a:buNone/>
            </a:pPr>
            <a:endParaRPr lang="en-GB" sz="2400" dirty="0" smtClean="0"/>
          </a:p>
          <a:p>
            <a:pPr marL="0" indent="0">
              <a:buNone/>
            </a:pPr>
            <a:r>
              <a:rPr lang="en-US" sz="2400" dirty="0" smtClean="0"/>
              <a:t>Remember we also have the Delivery Guide to support your </a:t>
            </a:r>
            <a:r>
              <a:rPr lang="en-US" sz="2400" dirty="0"/>
              <a:t>teaching </a:t>
            </a:r>
            <a:r>
              <a:rPr lang="en-US" sz="2400" dirty="0">
                <a:hlinkClick r:id="rId2"/>
              </a:rPr>
              <a:t>http://www.ocr.org.uk/qualifications/as-a-level-gce-sociology-h180-h580-from-2015/</a:t>
            </a:r>
            <a:r>
              <a:rPr lang="en-US" sz="2400" dirty="0"/>
              <a:t> </a:t>
            </a:r>
            <a:endParaRPr lang="en-GB" sz="2400" dirty="0"/>
          </a:p>
          <a:p>
            <a:pPr marL="0" indent="0">
              <a:buNone/>
            </a:pPr>
            <a:r>
              <a:rPr lang="en-US" sz="2400" dirty="0" smtClean="0"/>
              <a:t> </a:t>
            </a:r>
          </a:p>
          <a:p>
            <a:pPr marL="0" indent="0">
              <a:buNone/>
            </a:pPr>
            <a:r>
              <a:rPr lang="en-US" sz="2400" dirty="0" smtClean="0"/>
              <a:t>Join </a:t>
            </a:r>
            <a:r>
              <a:rPr lang="en-US" sz="2400" dirty="0"/>
              <a:t>the discussion! Perhaps you might like to </a:t>
            </a:r>
            <a:r>
              <a:rPr lang="en-US" sz="2400" dirty="0" smtClean="0"/>
              <a:t>share your </a:t>
            </a:r>
            <a:r>
              <a:rPr lang="en-US" sz="2400" dirty="0"/>
              <a:t>plans and ideas further with other </a:t>
            </a:r>
            <a:r>
              <a:rPr lang="en-US" sz="2400" dirty="0" smtClean="0"/>
              <a:t>OCR sociology </a:t>
            </a:r>
            <a:r>
              <a:rPr lang="en-US" sz="2400" dirty="0"/>
              <a:t>teachers? Perhaps you have </a:t>
            </a:r>
            <a:r>
              <a:rPr lang="en-US" sz="2400" dirty="0" smtClean="0"/>
              <a:t>further questions</a:t>
            </a:r>
            <a:r>
              <a:rPr lang="en-US" sz="2400" dirty="0"/>
              <a:t>? Why not post a message on the </a:t>
            </a:r>
            <a:r>
              <a:rPr lang="en-US" sz="2400" dirty="0" smtClean="0"/>
              <a:t>OCR </a:t>
            </a:r>
            <a:r>
              <a:rPr lang="en-GB" sz="2400" dirty="0" smtClean="0"/>
              <a:t>Sociology </a:t>
            </a:r>
            <a:r>
              <a:rPr lang="en-GB" sz="2400" dirty="0"/>
              <a:t>eCommunity</a:t>
            </a:r>
          </a:p>
          <a:p>
            <a:pPr marL="0" indent="0">
              <a:buNone/>
            </a:pPr>
            <a:r>
              <a:rPr lang="en-GB" sz="2400" u="sng" dirty="0">
                <a:solidFill>
                  <a:srgbClr val="0000FF"/>
                </a:solidFill>
              </a:rPr>
              <a:t>http://social.ocr.org.uk/groups/sociology</a:t>
            </a:r>
          </a:p>
        </p:txBody>
      </p:sp>
      <p:sp>
        <p:nvSpPr>
          <p:cNvPr id="4" name="Title 1"/>
          <p:cNvSpPr>
            <a:spLocks noGrp="1"/>
          </p:cNvSpPr>
          <p:nvPr>
            <p:ph type="title"/>
          </p:nvPr>
        </p:nvSpPr>
        <p:spPr>
          <a:xfrm>
            <a:off x="457200" y="274638"/>
            <a:ext cx="8229600" cy="1143000"/>
          </a:xfrm>
        </p:spPr>
        <p:txBody>
          <a:bodyPr/>
          <a:lstStyle/>
          <a:p>
            <a:r>
              <a:rPr lang="en-GB" dirty="0" smtClean="0"/>
              <a:t>What next?</a:t>
            </a:r>
            <a:endParaRPr lang="en-GB" dirty="0"/>
          </a:p>
        </p:txBody>
      </p:sp>
    </p:spTree>
    <p:extLst>
      <p:ext uri="{BB962C8B-B14F-4D97-AF65-F5344CB8AC3E}">
        <p14:creationId xmlns:p14="http://schemas.microsoft.com/office/powerpoint/2010/main" val="1624149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Classroom poster</a:t>
            </a:r>
            <a:endParaRPr lang="en-GB" dirty="0"/>
          </a:p>
        </p:txBody>
      </p:sp>
      <p:sp>
        <p:nvSpPr>
          <p:cNvPr id="3" name="Content Placeholder 2"/>
          <p:cNvSpPr>
            <a:spLocks noGrp="1"/>
          </p:cNvSpPr>
          <p:nvPr>
            <p:ph idx="1"/>
          </p:nvPr>
        </p:nvSpPr>
        <p:spPr>
          <a:xfrm>
            <a:off x="457200" y="1340768"/>
            <a:ext cx="8229600" cy="4537085"/>
          </a:xfrm>
        </p:spPr>
        <p:txBody>
          <a:bodyPr>
            <a:normAutofit/>
          </a:bodyPr>
          <a:lstStyle/>
          <a:p>
            <a:pPr marL="0" indent="0">
              <a:buNone/>
            </a:pPr>
            <a:r>
              <a:rPr lang="en-GB" sz="1600" dirty="0">
                <a:hlinkClick r:id="rId2"/>
              </a:rPr>
              <a:t>http://</a:t>
            </a:r>
            <a:r>
              <a:rPr lang="en-GB" sz="1600" dirty="0" smtClean="0">
                <a:hlinkClick r:id="rId2"/>
              </a:rPr>
              <a:t>www.ocr.org.uk/Images/315455-globalisation-and-the-digital-world-poster.pdf</a:t>
            </a:r>
            <a:r>
              <a:rPr lang="en-GB" sz="1600" dirty="0" smtClean="0"/>
              <a:t> </a:t>
            </a:r>
            <a:endParaRPr lang="en-GB" sz="16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1943384"/>
            <a:ext cx="3221359" cy="45608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99316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803523" y="4365104"/>
            <a:ext cx="7536954" cy="1440160"/>
          </a:xfrm>
          <a:prstGeom prst="roundRect">
            <a:avLst/>
          </a:prstGeom>
          <a:solidFill>
            <a:schemeClr val="tx1">
              <a:alpha val="20000"/>
            </a:schemeClr>
          </a:solidFill>
          <a:ln>
            <a:noFill/>
          </a:ln>
        </p:spPr>
        <p:style>
          <a:lnRef idx="2">
            <a:schemeClr val="accent5"/>
          </a:lnRef>
          <a:fillRef idx="1">
            <a:schemeClr val="lt1"/>
          </a:fillRef>
          <a:effectRef idx="0">
            <a:schemeClr val="accent5"/>
          </a:effectRef>
          <a:fontRef idx="minor">
            <a:schemeClr val="dk1"/>
          </a:fontRef>
        </p:style>
        <p:txBody>
          <a:bodyPr anchor="ctr"/>
          <a:lstStyle/>
          <a:p>
            <a:r>
              <a:rPr lang="en-GB" sz="800" b="1" dirty="0">
                <a:latin typeface="Arial" panose="020B0604020202020204" pitchFamily="34" charset="0"/>
                <a:cs typeface="Arial" panose="020B0604020202020204" pitchFamily="34" charset="0"/>
              </a:rPr>
              <a:t>OCR Resources</a:t>
            </a:r>
            <a:r>
              <a:rPr lang="en-GB" sz="800" dirty="0">
                <a:latin typeface="Arial" panose="020B0604020202020204" pitchFamily="34" charset="0"/>
                <a:cs typeface="Arial" panose="020B0604020202020204" pitchFamily="34" charset="0"/>
              </a:rPr>
              <a:t>: </a:t>
            </a:r>
            <a:r>
              <a:rPr lang="en-GB" sz="800" i="1" dirty="0">
                <a:latin typeface="Arial" panose="020B0604020202020204" pitchFamily="34" charset="0"/>
                <a:cs typeface="Arial" panose="020B0604020202020204" pitchFamily="34" charset="0"/>
              </a:rPr>
              <a:t>the small print</a:t>
            </a:r>
            <a:br>
              <a:rPr lang="en-GB" sz="800" i="1" dirty="0">
                <a:latin typeface="Arial" panose="020B0604020202020204" pitchFamily="34" charset="0"/>
                <a:cs typeface="Arial" panose="020B0604020202020204" pitchFamily="34" charset="0"/>
              </a:rPr>
            </a:br>
            <a:r>
              <a:rPr lang="en-GB" sz="800" dirty="0">
                <a:latin typeface="Arial" panose="020B0604020202020204" pitchFamily="34" charset="0"/>
                <a:cs typeface="Arial" panose="020B0604020202020204" pitchFamily="34" charset="0"/>
              </a:rPr>
              <a:t>OCR’s resources are provided to support the teaching of OCR specifications, but in no way constitute an endorsed teaching method that is required by the Board, and the decision to use them lies with the individual teacher.   Whilst every effort is made to ensure the accuracy of the content, OCR cannot be held responsible for any errors or omissions within these resources. </a:t>
            </a:r>
            <a:br>
              <a:rPr lang="en-GB" sz="800" dirty="0">
                <a:latin typeface="Arial" panose="020B0604020202020204" pitchFamily="34" charset="0"/>
                <a:cs typeface="Arial" panose="020B0604020202020204" pitchFamily="34" charset="0"/>
              </a:rPr>
            </a:br>
            <a:r>
              <a:rPr lang="en-GB" sz="800" dirty="0">
                <a:latin typeface="Arial" panose="020B0604020202020204" pitchFamily="34" charset="0"/>
                <a:cs typeface="Arial" panose="020B0604020202020204" pitchFamily="34" charset="0"/>
              </a:rPr>
              <a:t>© OCR 2016 - This resource may be freely copied and distributed, as long as the OCR logo and this message remain intact and OCR is acknowledged as the originator of this work.</a:t>
            </a:r>
          </a:p>
          <a:p>
            <a:r>
              <a:rPr lang="en-GB" sz="800" dirty="0">
                <a:latin typeface="Arial" panose="020B0604020202020204" pitchFamily="34" charset="0"/>
                <a:cs typeface="Arial" panose="020B0604020202020204" pitchFamily="34" charset="0"/>
              </a:rPr>
              <a:t>OCR acknowledges the use of the following content: </a:t>
            </a:r>
            <a:r>
              <a:rPr lang="en-GB" sz="800" dirty="0" smtClean="0">
                <a:latin typeface="Arial" panose="020B0604020202020204" pitchFamily="34" charset="0"/>
                <a:cs typeface="Arial" panose="020B0604020202020204" pitchFamily="34" charset="0"/>
              </a:rPr>
              <a:t>Slide 3</a:t>
            </a:r>
            <a:r>
              <a:rPr lang="en-GB" sz="800" dirty="0">
                <a:latin typeface="Arial" panose="020B0604020202020204" pitchFamily="34" charset="0"/>
                <a:cs typeface="Arial" panose="020B0604020202020204" pitchFamily="34" charset="0"/>
              </a:rPr>
              <a:t>: </a:t>
            </a:r>
            <a:r>
              <a:rPr lang="en-GB" sz="800" dirty="0" smtClean="0">
                <a:latin typeface="Arial" panose="020B0604020202020204" pitchFamily="34" charset="0"/>
                <a:cs typeface="Arial" panose="020B0604020202020204" pitchFamily="34" charset="0"/>
              </a:rPr>
              <a:t>Global digital snapshot - </a:t>
            </a:r>
            <a:r>
              <a:rPr lang="en-GB" sz="800" u="sng" dirty="0">
                <a:solidFill>
                  <a:srgbClr val="0000FF"/>
                </a:solidFill>
                <a:latin typeface="Arial" panose="020B0604020202020204" pitchFamily="34" charset="0"/>
                <a:cs typeface="Arial" panose="020B0604020202020204" pitchFamily="34" charset="0"/>
              </a:rPr>
              <a:t>http://wearesocial.com/uk/special‐reports/digital‐in‐2016</a:t>
            </a:r>
            <a:endParaRPr lang="en-GB" sz="800" u="sng" dirty="0" smtClean="0">
              <a:solidFill>
                <a:srgbClr val="0000FF"/>
              </a:solidFill>
              <a:latin typeface="Arial" panose="020B0604020202020204" pitchFamily="34" charset="0"/>
              <a:cs typeface="Arial" panose="020B0604020202020204" pitchFamily="34" charset="0"/>
            </a:endParaRPr>
          </a:p>
          <a:p>
            <a:r>
              <a:rPr lang="en-GB" sz="800" dirty="0" smtClean="0">
                <a:latin typeface="Arial" panose="020B0604020202020204" pitchFamily="34" charset="0"/>
                <a:cs typeface="Arial" panose="020B0604020202020204" pitchFamily="34" charset="0"/>
              </a:rPr>
              <a:t>Please get in touch if you want to discuss the accessibility of resources we offer to support delivery of our qualifications: </a:t>
            </a:r>
            <a:r>
              <a:rPr lang="en-GB" sz="800" u="sng" dirty="0" smtClean="0">
                <a:latin typeface="Arial" panose="020B0604020202020204" pitchFamily="34" charset="0"/>
                <a:cs typeface="Arial" panose="020B0604020202020204" pitchFamily="34" charset="0"/>
                <a:hlinkClick r:id="rId2"/>
              </a:rPr>
              <a:t>resources.feedback@ocr.org.uk</a:t>
            </a:r>
            <a:endParaRPr lang="en-GB"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9838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472000"/>
          </a:xfrm>
          <a:gradFill flip="none" rotWithShape="1">
            <a:gsLst>
              <a:gs pos="0">
                <a:srgbClr val="B0008A">
                  <a:alpha val="49804"/>
                </a:srgbClr>
              </a:gs>
              <a:gs pos="35000">
                <a:srgbClr val="FF9BEA">
                  <a:alpha val="50000"/>
                </a:srgbClr>
              </a:gs>
              <a:gs pos="100000">
                <a:schemeClr val="bg1">
                  <a:alpha val="0"/>
                </a:schemeClr>
              </a:gs>
            </a:gsLst>
            <a:lin ang="16200000" scaled="1"/>
            <a:tileRect/>
          </a:gradFill>
        </p:spPr>
        <p:txBody>
          <a:bodyPr>
            <a:normAutofit/>
          </a:bodyPr>
          <a:lstStyle/>
          <a:p>
            <a:pPr marL="0" indent="0" algn="ctr">
              <a:buNone/>
            </a:pPr>
            <a:endParaRPr lang="en-GB" sz="4400" b="1" dirty="0" smtClean="0">
              <a:solidFill>
                <a:srgbClr val="73005B"/>
              </a:solidFill>
            </a:endParaRPr>
          </a:p>
          <a:p>
            <a:pPr marL="0" indent="0" algn="ctr">
              <a:buNone/>
            </a:pPr>
            <a:endParaRPr lang="en-GB" sz="4400" b="1" dirty="0" smtClean="0">
              <a:solidFill>
                <a:srgbClr val="73005B"/>
              </a:solidFill>
            </a:endParaRPr>
          </a:p>
          <a:p>
            <a:pPr marL="0" indent="0" algn="ctr">
              <a:buNone/>
            </a:pPr>
            <a:r>
              <a:rPr lang="en-GB" sz="4400" b="1" dirty="0" smtClean="0">
                <a:solidFill>
                  <a:srgbClr val="73005B"/>
                </a:solidFill>
              </a:rPr>
              <a:t>Section </a:t>
            </a:r>
            <a:r>
              <a:rPr lang="en-GB" sz="4400" b="1" dirty="0">
                <a:solidFill>
                  <a:srgbClr val="73005B"/>
                </a:solidFill>
              </a:rPr>
              <a:t>A</a:t>
            </a:r>
            <a:r>
              <a:rPr lang="en-GB" sz="4400" b="1" dirty="0" smtClean="0">
                <a:solidFill>
                  <a:srgbClr val="73005B"/>
                </a:solidFill>
              </a:rPr>
              <a:t>: </a:t>
            </a:r>
          </a:p>
          <a:p>
            <a:pPr marL="0" indent="0" algn="ctr">
              <a:buNone/>
            </a:pPr>
            <a:r>
              <a:rPr lang="en-GB" sz="4400" b="1" dirty="0" smtClean="0">
                <a:solidFill>
                  <a:srgbClr val="73005B"/>
                </a:solidFill>
              </a:rPr>
              <a:t>a starting point</a:t>
            </a:r>
            <a:endParaRPr lang="en-GB" sz="4400" dirty="0" smtClean="0">
              <a:solidFill>
                <a:srgbClr val="73005B"/>
              </a:solidFill>
            </a:endParaRPr>
          </a:p>
        </p:txBody>
      </p:sp>
    </p:spTree>
    <p:extLst>
      <p:ext uri="{BB962C8B-B14F-4D97-AF65-F5344CB8AC3E}">
        <p14:creationId xmlns:p14="http://schemas.microsoft.com/office/powerpoint/2010/main" val="3083644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txBody>
          <a:bodyPr>
            <a:normAutofit fontScale="90000"/>
          </a:bodyPr>
          <a:lstStyle/>
          <a:p>
            <a:r>
              <a:rPr lang="en-GB" b="1" dirty="0"/>
              <a:t>Section A:</a:t>
            </a:r>
            <a:br>
              <a:rPr lang="en-GB" b="1" dirty="0"/>
            </a:br>
            <a:r>
              <a:rPr lang="en-US" b="1" dirty="0"/>
              <a:t>Globalisation and the digital social world</a:t>
            </a:r>
            <a:endParaRPr lang="en-GB" b="1" dirty="0"/>
          </a:p>
        </p:txBody>
      </p:sp>
      <p:sp>
        <p:nvSpPr>
          <p:cNvPr id="3" name="Content Placeholder 2"/>
          <p:cNvSpPr>
            <a:spLocks noGrp="1"/>
          </p:cNvSpPr>
          <p:nvPr>
            <p:ph idx="1"/>
          </p:nvPr>
        </p:nvSpPr>
        <p:spPr>
          <a:xfrm>
            <a:off x="323528" y="2420888"/>
            <a:ext cx="8229600" cy="3384957"/>
          </a:xfrm>
        </p:spPr>
        <p:txBody>
          <a:bodyPr>
            <a:noAutofit/>
          </a:bodyPr>
          <a:lstStyle/>
          <a:p>
            <a:r>
              <a:rPr lang="en-US" sz="2000" dirty="0" smtClean="0"/>
              <a:t>Rationale </a:t>
            </a:r>
            <a:r>
              <a:rPr lang="en-US" sz="2000" dirty="0"/>
              <a:t>for this new section: OCR were keen to </a:t>
            </a:r>
            <a:r>
              <a:rPr lang="en-US" sz="2000" dirty="0" smtClean="0"/>
              <a:t>make the </a:t>
            </a:r>
            <a:r>
              <a:rPr lang="en-US" sz="2000" dirty="0"/>
              <a:t>new specification contemporary and up to </a:t>
            </a:r>
            <a:r>
              <a:rPr lang="en-US" sz="2000" dirty="0" smtClean="0"/>
              <a:t>date.</a:t>
            </a:r>
          </a:p>
          <a:p>
            <a:endParaRPr lang="en-US" sz="2000" dirty="0"/>
          </a:p>
          <a:p>
            <a:r>
              <a:rPr lang="en-US" sz="2000" dirty="0" smtClean="0"/>
              <a:t>The </a:t>
            </a:r>
            <a:r>
              <a:rPr lang="en-US" sz="2000" dirty="0"/>
              <a:t>sociology of globalisation and technology </a:t>
            </a:r>
            <a:r>
              <a:rPr lang="en-US" sz="2000" dirty="0" smtClean="0"/>
              <a:t>are </a:t>
            </a:r>
            <a:r>
              <a:rPr lang="en-GB" sz="2000" dirty="0" smtClean="0"/>
              <a:t>emerging </a:t>
            </a:r>
            <a:r>
              <a:rPr lang="en-GB" sz="2000" dirty="0"/>
              <a:t>sub </a:t>
            </a:r>
            <a:r>
              <a:rPr lang="en-GB" sz="2000" dirty="0" smtClean="0"/>
              <a:t>fields.</a:t>
            </a:r>
          </a:p>
          <a:p>
            <a:endParaRPr lang="en-GB" sz="2000" dirty="0"/>
          </a:p>
          <a:p>
            <a:r>
              <a:rPr lang="en-GB" sz="2000" dirty="0" smtClean="0"/>
              <a:t>Relevant </a:t>
            </a:r>
            <a:r>
              <a:rPr lang="en-GB" sz="2000" dirty="0"/>
              <a:t>and </a:t>
            </a:r>
            <a:r>
              <a:rPr lang="en-GB" sz="2000" dirty="0" smtClean="0"/>
              <a:t>engaging content </a:t>
            </a:r>
            <a:r>
              <a:rPr lang="en-GB" sz="2000" dirty="0"/>
              <a:t>for </a:t>
            </a:r>
            <a:r>
              <a:rPr lang="en-GB" sz="2000" dirty="0" smtClean="0"/>
              <a:t>students.</a:t>
            </a:r>
            <a:endParaRPr lang="en-GB" sz="2000" dirty="0"/>
          </a:p>
        </p:txBody>
      </p:sp>
    </p:spTree>
    <p:extLst>
      <p:ext uri="{BB962C8B-B14F-4D97-AF65-F5344CB8AC3E}">
        <p14:creationId xmlns:p14="http://schemas.microsoft.com/office/powerpoint/2010/main" val="3164805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starting point </a:t>
            </a:r>
            <a:r>
              <a:rPr lang="en-US" dirty="0" smtClean="0"/>
              <a:t>– </a:t>
            </a:r>
            <a:r>
              <a:rPr lang="en-US" dirty="0"/>
              <a:t>set the context:</a:t>
            </a:r>
            <a:br>
              <a:rPr lang="en-US" dirty="0"/>
            </a:br>
            <a:r>
              <a:rPr lang="en-GB" dirty="0"/>
              <a:t>Our world has changed!</a:t>
            </a:r>
          </a:p>
        </p:txBody>
      </p:sp>
      <p:sp>
        <p:nvSpPr>
          <p:cNvPr id="3" name="Content Placeholder 2"/>
          <p:cNvSpPr>
            <a:spLocks noGrp="1"/>
          </p:cNvSpPr>
          <p:nvPr>
            <p:ph idx="1"/>
          </p:nvPr>
        </p:nvSpPr>
        <p:spPr>
          <a:xfrm>
            <a:off x="467544" y="1988840"/>
            <a:ext cx="8229600" cy="3989620"/>
          </a:xfrm>
        </p:spPr>
        <p:txBody>
          <a:bodyPr>
            <a:normAutofit/>
          </a:bodyPr>
          <a:lstStyle/>
          <a:p>
            <a:pPr>
              <a:spcBef>
                <a:spcPts val="1200"/>
              </a:spcBef>
            </a:pPr>
            <a:r>
              <a:rPr lang="en-US" sz="2000" dirty="0" smtClean="0"/>
              <a:t>Your </a:t>
            </a:r>
            <a:r>
              <a:rPr lang="en-US" sz="2000" dirty="0"/>
              <a:t>students are digital natives </a:t>
            </a:r>
            <a:r>
              <a:rPr lang="en-US" sz="2000" dirty="0" smtClean="0"/>
              <a:t>unlike </a:t>
            </a:r>
            <a:r>
              <a:rPr lang="en-US" sz="2000" dirty="0"/>
              <a:t>the </a:t>
            </a:r>
            <a:r>
              <a:rPr lang="en-US" sz="2000" dirty="0" smtClean="0"/>
              <a:t>vast majority </a:t>
            </a:r>
            <a:r>
              <a:rPr lang="en-US" sz="2000" dirty="0"/>
              <a:t>of us who are still digital </a:t>
            </a:r>
            <a:r>
              <a:rPr lang="en-US" sz="2000" dirty="0" smtClean="0"/>
              <a:t>immigrants.</a:t>
            </a:r>
            <a:endParaRPr lang="en-US" sz="2000" dirty="0"/>
          </a:p>
          <a:p>
            <a:pPr>
              <a:spcBef>
                <a:spcPts val="1200"/>
              </a:spcBef>
            </a:pPr>
            <a:r>
              <a:rPr lang="en-US" sz="2000" dirty="0" smtClean="0"/>
              <a:t>This </a:t>
            </a:r>
            <a:r>
              <a:rPr lang="en-US" sz="2000" dirty="0"/>
              <a:t>is new sociology ‐ the internet and </a:t>
            </a:r>
            <a:r>
              <a:rPr lang="en-US" sz="2000" dirty="0" smtClean="0"/>
              <a:t>digital </a:t>
            </a:r>
            <a:r>
              <a:rPr lang="en-GB" sz="2000" dirty="0" smtClean="0"/>
              <a:t>communication is </a:t>
            </a:r>
            <a:r>
              <a:rPr lang="en-GB" sz="2000" dirty="0"/>
              <a:t>relatively new.</a:t>
            </a:r>
          </a:p>
          <a:p>
            <a:pPr>
              <a:spcBef>
                <a:spcPts val="1200"/>
              </a:spcBef>
            </a:pPr>
            <a:r>
              <a:rPr lang="en-US" sz="2000" dirty="0" smtClean="0"/>
              <a:t>The </a:t>
            </a:r>
            <a:r>
              <a:rPr lang="en-US" sz="2000" dirty="0"/>
              <a:t>growth in the internet has been fast – this </a:t>
            </a:r>
            <a:r>
              <a:rPr lang="en-US" sz="2000" dirty="0" smtClean="0"/>
              <a:t>BBC map </a:t>
            </a:r>
            <a:r>
              <a:rPr lang="en-US" sz="2000" dirty="0"/>
              <a:t>just shows the change from 1998 – </a:t>
            </a:r>
            <a:r>
              <a:rPr lang="en-US" sz="2000" dirty="0" smtClean="0"/>
              <a:t>2008.</a:t>
            </a:r>
          </a:p>
          <a:p>
            <a:pPr marL="361950" lvl="1" indent="0">
              <a:spcBef>
                <a:spcPts val="1200"/>
              </a:spcBef>
              <a:buNone/>
            </a:pPr>
            <a:r>
              <a:rPr lang="en-GB" sz="2000" u="sng" dirty="0">
                <a:solidFill>
                  <a:srgbClr val="0000FF"/>
                </a:solidFill>
              </a:rPr>
              <a:t>http://</a:t>
            </a:r>
            <a:r>
              <a:rPr lang="en-GB" sz="2000" u="sng" dirty="0" smtClean="0">
                <a:solidFill>
                  <a:srgbClr val="0000FF"/>
                </a:solidFill>
              </a:rPr>
              <a:t>news.bbc.co.uk/1/hi/technology/8552410.stm </a:t>
            </a:r>
          </a:p>
          <a:p>
            <a:pPr marL="304800">
              <a:spcBef>
                <a:spcPts val="1200"/>
              </a:spcBef>
            </a:pPr>
            <a:r>
              <a:rPr lang="en-US" sz="2000" dirty="0" smtClean="0"/>
              <a:t>This has moved on even further in the last 8 years!</a:t>
            </a:r>
            <a:endParaRPr lang="en-GB" sz="2000" dirty="0"/>
          </a:p>
        </p:txBody>
      </p:sp>
    </p:spTree>
    <p:extLst>
      <p:ext uri="{BB962C8B-B14F-4D97-AF65-F5344CB8AC3E}">
        <p14:creationId xmlns:p14="http://schemas.microsoft.com/office/powerpoint/2010/main" val="1510135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starting point ‐ set the context:</a:t>
            </a:r>
            <a:br>
              <a:rPr lang="en-US" dirty="0"/>
            </a:br>
            <a:r>
              <a:rPr lang="en-GB" dirty="0"/>
              <a:t>Our world has </a:t>
            </a:r>
            <a:r>
              <a:rPr lang="en-GB" dirty="0" smtClean="0"/>
              <a:t>changed!</a:t>
            </a:r>
            <a:endParaRPr lang="en-GB" dirty="0"/>
          </a:p>
        </p:txBody>
      </p:sp>
      <p:sp>
        <p:nvSpPr>
          <p:cNvPr id="3" name="Content Placeholder 2"/>
          <p:cNvSpPr>
            <a:spLocks noGrp="1"/>
          </p:cNvSpPr>
          <p:nvPr>
            <p:ph idx="1"/>
          </p:nvPr>
        </p:nvSpPr>
        <p:spPr>
          <a:xfrm>
            <a:off x="457200" y="1600200"/>
            <a:ext cx="8363272" cy="4565104"/>
          </a:xfrm>
        </p:spPr>
        <p:txBody>
          <a:bodyPr>
            <a:normAutofit/>
          </a:bodyPr>
          <a:lstStyle/>
          <a:p>
            <a:pPr marL="0" indent="0">
              <a:buNone/>
            </a:pPr>
            <a:endParaRPr lang="en-GB" dirty="0" smtClean="0"/>
          </a:p>
          <a:p>
            <a:pPr marL="0" indent="0">
              <a:buNone/>
            </a:pPr>
            <a:endParaRPr lang="en-GB" dirty="0"/>
          </a:p>
          <a:p>
            <a:pPr marL="0" indent="0">
              <a:buNone/>
            </a:pPr>
            <a:endParaRPr lang="en-GB" dirty="0"/>
          </a:p>
          <a:p>
            <a:pPr marL="0" indent="0" algn="ctr">
              <a:buNone/>
            </a:pPr>
            <a:r>
              <a:rPr lang="en-GB" sz="2400" u="sng" dirty="0" smtClean="0">
                <a:solidFill>
                  <a:srgbClr val="0000FF"/>
                </a:solidFill>
                <a:hlinkClick r:id="rId2"/>
              </a:rPr>
              <a:t>http://wearesocial.com/uk/special-reports/digital-in-2016</a:t>
            </a:r>
            <a:endParaRPr lang="en-GB" sz="2400" u="sng" dirty="0">
              <a:solidFill>
                <a:srgbClr val="0000FF"/>
              </a:solidFill>
            </a:endParaRPr>
          </a:p>
        </p:txBody>
      </p:sp>
    </p:spTree>
    <p:extLst>
      <p:ext uri="{BB962C8B-B14F-4D97-AF65-F5344CB8AC3E}">
        <p14:creationId xmlns:p14="http://schemas.microsoft.com/office/powerpoint/2010/main" val="1830575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1546</TotalTime>
  <Words>4264</Words>
  <Application>Microsoft Office PowerPoint</Application>
  <PresentationFormat>On-screen Show (4:3)</PresentationFormat>
  <Paragraphs>422</Paragraphs>
  <Slides>54</Slides>
  <Notes>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1_Custom Design</vt:lpstr>
      <vt:lpstr>PowerPoint Presentation</vt:lpstr>
      <vt:lpstr>GCE Overview</vt:lpstr>
      <vt:lpstr>Purpose of this resource</vt:lpstr>
      <vt:lpstr>Component 3 Debates in contemporary society</vt:lpstr>
      <vt:lpstr>Overview</vt:lpstr>
      <vt:lpstr>PowerPoint Presentation</vt:lpstr>
      <vt:lpstr>Section A: Globalisation and the digital social world</vt:lpstr>
      <vt:lpstr>A starting point – set the context: Our world has changed!</vt:lpstr>
      <vt:lpstr>A starting point ‐ set the context: Our world has changed!</vt:lpstr>
      <vt:lpstr>A starting point ‐ set the context: Our world has changed!</vt:lpstr>
      <vt:lpstr>The digital social world and sociology</vt:lpstr>
      <vt:lpstr>PowerPoint Presentation</vt:lpstr>
      <vt:lpstr>Key Question 1</vt:lpstr>
      <vt:lpstr>Globalisation</vt:lpstr>
      <vt:lpstr>Globalisation</vt:lpstr>
      <vt:lpstr>The link between globalisation  and the digital social world</vt:lpstr>
      <vt:lpstr>What are digital communications?</vt:lpstr>
      <vt:lpstr>Familiarise yourself with key terms</vt:lpstr>
      <vt:lpstr>Familiarise yourself with key terms</vt:lpstr>
      <vt:lpstr>Familiarise yourself with key terms</vt:lpstr>
      <vt:lpstr>Theoretical perspectives</vt:lpstr>
      <vt:lpstr>Theoretical perspectives</vt:lpstr>
      <vt:lpstr>Theoretical perspectives</vt:lpstr>
      <vt:lpstr>PowerPoint Presentation</vt:lpstr>
      <vt:lpstr>Globalisation and the digital social world</vt:lpstr>
      <vt:lpstr>Impact of digital communications</vt:lpstr>
      <vt:lpstr>Impact on people’s identity</vt:lpstr>
      <vt:lpstr>Impact on people’s identity</vt:lpstr>
      <vt:lpstr>Impact on social inequalities</vt:lpstr>
      <vt:lpstr>Impact on social inequalities</vt:lpstr>
      <vt:lpstr>Impact on social inequalities</vt:lpstr>
      <vt:lpstr>Impact on social relationships</vt:lpstr>
      <vt:lpstr>Impact on social relationships</vt:lpstr>
      <vt:lpstr>Impact on social relationships</vt:lpstr>
      <vt:lpstr>Impact on culture</vt:lpstr>
      <vt:lpstr>Impact on culture:  Conflict and change</vt:lpstr>
      <vt:lpstr>Impact on culture: Cultural homogenisation</vt:lpstr>
      <vt:lpstr>Impact on culture: Cultural defence/’glocalisation’</vt:lpstr>
      <vt:lpstr>References</vt:lpstr>
      <vt:lpstr>PowerPoint Presentation</vt:lpstr>
      <vt:lpstr>Assessment objectives</vt:lpstr>
      <vt:lpstr>Question Stems</vt:lpstr>
      <vt:lpstr>Question 1 and Question 2</vt:lpstr>
      <vt:lpstr>Question 1 and Question 2</vt:lpstr>
      <vt:lpstr>Question 3</vt:lpstr>
      <vt:lpstr>General assessment points</vt:lpstr>
      <vt:lpstr>General assessment points</vt:lpstr>
      <vt:lpstr>PowerPoint Presentation</vt:lpstr>
      <vt:lpstr>Section B: Options</vt:lpstr>
      <vt:lpstr>Global perspective within Section B</vt:lpstr>
      <vt:lpstr>PowerPoint Presentation</vt:lpstr>
      <vt:lpstr>What next?</vt:lpstr>
      <vt:lpstr>Classroom poster</vt:lpstr>
      <vt:lpstr>PowerPoint Presentation</vt:lpstr>
    </vt:vector>
  </TitlesOfParts>
  <Company>Cambridge Assessment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OCR GCE Sociology (H580) Component 3 DEbates in contemporary society; A self study presentation</dc:title>
  <dc:creator>OCR</dc:creator>
  <cp:keywords>Sociology; component 3; debates; contemporary; society;</cp:keywords>
  <cp:lastModifiedBy>Helen Beecham</cp:lastModifiedBy>
  <cp:revision>158</cp:revision>
  <dcterms:created xsi:type="dcterms:W3CDTF">2015-10-07T12:54:48Z</dcterms:created>
  <dcterms:modified xsi:type="dcterms:W3CDTF">2017-01-17T11:33:29Z</dcterms:modified>
</cp:coreProperties>
</file>