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oe Nichols" initials="CN" lastIdx="21" clrIdx="0"/>
  <p:cmAuthor id="1" name="Mark Smith" initials="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BB29E"/>
    <a:srgbClr val="C1A0BF"/>
    <a:srgbClr val="845164"/>
    <a:srgbClr val="BB8092"/>
    <a:srgbClr val="9E6375"/>
    <a:srgbClr val="D31920"/>
    <a:srgbClr val="231D23"/>
    <a:srgbClr val="7EC246"/>
    <a:srgbClr val="5C9330"/>
    <a:srgbClr val="3CB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448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2017</a:t>
            </a:r>
            <a:endParaRPr lang="en-GB" sz="800" dirty="0">
              <a:latin typeface="Arial" panose="020B0604020202020204" pitchFamily="34" charset="0"/>
              <a:cs typeface="Arial" panose="020B0604020202020204" pitchFamily="34" charset="0"/>
            </a:endParaRPr>
          </a:p>
        </p:txBody>
      </p:sp>
      <p:pic>
        <p:nvPicPr>
          <p:cNvPr id="4" name="Picture 2" descr="GCSE (9-1) Geography A (Geographical themes)"/>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resources.feedback@ocr.org.uk?subject=I%20disliked%20GCSE(9-1)%20Geography%20B%20(Geography%20for%20Enquiring%20Minds)%20-%20Guide%20to%20the%20SAMs%20component%2003%20Geographical%20Exploration" TargetMode="External"/><Relationship Id="rId2" Type="http://schemas.openxmlformats.org/officeDocument/2006/relationships/hyperlink" Target="mailto:resources.feedback@ocr.org.uk?subject=I%20liked%20GCSE(9-1)%20Geography%20B%20(Geography%20for%20Enquiring%20Minds)%20-%20Guide%20to%20the%20SAMs%20component%2003%20Geographical%20Exploration" TargetMode="External"/><Relationship Id="rId1" Type="http://schemas.openxmlformats.org/officeDocument/2006/relationships/slideLayout" Target="../slideLayouts/slideLayout7.xml"/><Relationship Id="rId6" Type="http://schemas.openxmlformats.org/officeDocument/2006/relationships/hyperlink" Target="mailto:resources.feed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http://www.ocr.org.uk/expression-of-intere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Geography A</a:t>
            </a:r>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smtClean="0">
                <a:solidFill>
                  <a:schemeClr val="bg1"/>
                </a:solidFill>
                <a:latin typeface="Arial" panose="020B0604020202020204" pitchFamily="34" charset="0"/>
                <a:cs typeface="Arial" panose="020B0604020202020204" pitchFamily="34" charset="0"/>
              </a:rPr>
              <a:t>H470 </a:t>
            </a:r>
            <a:r>
              <a:rPr lang="en-GB" sz="2600" b="1" dirty="0" smtClean="0">
                <a:solidFill>
                  <a:schemeClr val="bg1"/>
                </a:solidFill>
                <a:latin typeface="Arial" panose="020B0604020202020204" pitchFamily="34" charset="0"/>
                <a:cs typeface="Arial" panose="020B0604020202020204" pitchFamily="34" charset="0"/>
              </a:rPr>
              <a:t>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a:p>
        </p:txBody>
      </p:sp>
      <p:pic>
        <p:nvPicPr>
          <p:cNvPr id="3" name="Picture 2" descr="GCSE (9-1) Geography A (Geographical Themes)&#10;J383&#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65" y="-1079"/>
            <a:ext cx="9144000" cy="685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68288"/>
            <a:ext cx="9144000" cy="685800"/>
          </a:xfrm>
        </p:spPr>
        <p:txBody>
          <a:bodyPr>
            <a:noAutofit/>
          </a:bodyPr>
          <a:lstStyle/>
          <a:p>
            <a:r>
              <a:rPr lang="en-GB" sz="2800" dirty="0">
                <a:solidFill>
                  <a:schemeClr val="accent6"/>
                </a:solidFill>
              </a:rPr>
              <a:t>AO2.1 </a:t>
            </a:r>
            <a:r>
              <a:rPr lang="en-US" sz="2800" dirty="0"/>
              <a:t>Concepts and how they are used in relation to places, environments and processes</a:t>
            </a:r>
            <a:endParaRPr lang="en-GB" sz="2800" dirty="0"/>
          </a:p>
        </p:txBody>
      </p:sp>
      <p:sp>
        <p:nvSpPr>
          <p:cNvPr id="11" name="Content Placeholder 2"/>
          <p:cNvSpPr txBox="1">
            <a:spLocks/>
          </p:cNvSpPr>
          <p:nvPr/>
        </p:nvSpPr>
        <p:spPr>
          <a:xfrm>
            <a:off x="260207" y="1196366"/>
            <a:ext cx="8698747" cy="3672793"/>
          </a:xfrm>
          <a:prstGeom prst="rect">
            <a:avLst/>
          </a:prstGeom>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Myriad Pro" pitchFamily="34" charset="0"/>
              </a:rPr>
              <a:t>These two questions have marks allocated to </a:t>
            </a:r>
            <a:r>
              <a:rPr lang="en-GB" dirty="0">
                <a:solidFill>
                  <a:schemeClr val="accent6"/>
                </a:solidFill>
                <a:latin typeface="Myriad Pro" pitchFamily="34" charset="0"/>
              </a:rPr>
              <a:t>AO2.1</a:t>
            </a:r>
            <a:r>
              <a:rPr lang="en-GB" dirty="0">
                <a:latin typeface="Myriad Pro" pitchFamily="34" charset="0"/>
              </a:rPr>
              <a:t> - how concepts relate to the aspects of content.</a:t>
            </a:r>
          </a:p>
          <a:p>
            <a:endParaRPr lang="en-GB" dirty="0">
              <a:latin typeface="Myriad Pro" pitchFamily="34" charset="0"/>
            </a:endParaRPr>
          </a:p>
          <a:p>
            <a:r>
              <a:rPr lang="en-GB" dirty="0">
                <a:latin typeface="Myriad Pro" pitchFamily="34" charset="0"/>
              </a:rPr>
              <a:t>The question </a:t>
            </a:r>
            <a:r>
              <a:rPr lang="en-GB" dirty="0" smtClean="0">
                <a:latin typeface="Myriad Pro" pitchFamily="34" charset="0"/>
              </a:rPr>
              <a:t>below is </a:t>
            </a:r>
            <a:r>
              <a:rPr lang="en-GB" dirty="0">
                <a:latin typeface="Myriad Pro" pitchFamily="34" charset="0"/>
              </a:rPr>
              <a:t>a 12 mark question with </a:t>
            </a:r>
            <a:r>
              <a:rPr lang="en-GB" dirty="0">
                <a:solidFill>
                  <a:srgbClr val="FF0000"/>
                </a:solidFill>
                <a:latin typeface="Myriad Pro" pitchFamily="34" charset="0"/>
              </a:rPr>
              <a:t>4 x AO1 marks</a:t>
            </a:r>
            <a:r>
              <a:rPr lang="en-GB" dirty="0">
                <a:latin typeface="Myriad Pro" pitchFamily="34" charset="0"/>
              </a:rPr>
              <a:t>, </a:t>
            </a:r>
            <a:r>
              <a:rPr lang="en-GB" dirty="0">
                <a:solidFill>
                  <a:schemeClr val="accent6"/>
                </a:solidFill>
                <a:latin typeface="Myriad Pro" pitchFamily="34" charset="0"/>
              </a:rPr>
              <a:t>4 x AO2.1 marks </a:t>
            </a:r>
            <a:r>
              <a:rPr lang="en-GB" dirty="0">
                <a:latin typeface="Myriad Pro" pitchFamily="34" charset="0"/>
              </a:rPr>
              <a:t>and </a:t>
            </a:r>
            <a:r>
              <a:rPr lang="en-GB" dirty="0">
                <a:solidFill>
                  <a:srgbClr val="00B0F0"/>
                </a:solidFill>
                <a:latin typeface="Myriad Pro" pitchFamily="34" charset="0"/>
              </a:rPr>
              <a:t>4 x AO3 (in this instance for evaluation)</a:t>
            </a:r>
            <a:r>
              <a:rPr lang="en-GB" dirty="0">
                <a:latin typeface="Myriad Pro" pitchFamily="34" charset="0"/>
              </a:rPr>
              <a:t>. The </a:t>
            </a:r>
            <a:r>
              <a:rPr lang="en-GB" dirty="0">
                <a:solidFill>
                  <a:schemeClr val="accent6"/>
                </a:solidFill>
                <a:latin typeface="Myriad Pro" pitchFamily="34" charset="0"/>
              </a:rPr>
              <a:t>AO2 </a:t>
            </a:r>
            <a:r>
              <a:rPr lang="en-GB" dirty="0">
                <a:latin typeface="Myriad Pro" pitchFamily="34" charset="0"/>
              </a:rPr>
              <a:t>marks are for an </a:t>
            </a:r>
            <a:r>
              <a:rPr lang="en-GB" dirty="0">
                <a:solidFill>
                  <a:schemeClr val="accent6"/>
                </a:solidFill>
                <a:latin typeface="Myriad Pro" pitchFamily="34" charset="0"/>
              </a:rPr>
              <a:t>understanding of the concepts of ‘migration’ and ‘growth and character of cities’</a:t>
            </a:r>
            <a:r>
              <a:rPr lang="en-GB" dirty="0">
                <a:latin typeface="Myriad Pro" pitchFamily="34" charset="0"/>
              </a:rPr>
              <a:t> in the context of the case study and question.</a:t>
            </a:r>
          </a:p>
          <a:p>
            <a:endParaRPr lang="en-GB" dirty="0" smtClean="0">
              <a:latin typeface="Myriad Pro" pitchFamily="34" charset="0"/>
            </a:endParaRPr>
          </a:p>
          <a:p>
            <a:endParaRPr lang="en-GB" dirty="0">
              <a:latin typeface="Myriad Pro" pitchFamily="34" charset="0"/>
            </a:endParaRPr>
          </a:p>
          <a:p>
            <a:endParaRPr lang="en-GB" dirty="0" smtClean="0">
              <a:latin typeface="Myriad Pro" pitchFamily="34" charset="0"/>
            </a:endParaRPr>
          </a:p>
          <a:p>
            <a:endParaRPr lang="en-GB" dirty="0">
              <a:latin typeface="Myriad Pro" pitchFamily="34" charset="0"/>
            </a:endParaRPr>
          </a:p>
          <a:p>
            <a:endParaRPr lang="en-GB" dirty="0" smtClean="0">
              <a:latin typeface="Myriad Pro" pitchFamily="34" charset="0"/>
            </a:endParaRPr>
          </a:p>
          <a:p>
            <a:endParaRPr lang="en-GB" dirty="0">
              <a:latin typeface="Myriad Pro" pitchFamily="34" charset="0"/>
            </a:endParaRPr>
          </a:p>
          <a:p>
            <a:r>
              <a:rPr lang="en-GB" dirty="0" smtClean="0">
                <a:latin typeface="Myriad Pro" pitchFamily="34" charset="0"/>
              </a:rPr>
              <a:t>The </a:t>
            </a:r>
            <a:r>
              <a:rPr lang="en-GB" dirty="0">
                <a:latin typeface="Myriad Pro" pitchFamily="34" charset="0"/>
              </a:rPr>
              <a:t>question below is a 4 mark question with 2 x </a:t>
            </a:r>
            <a:r>
              <a:rPr lang="en-GB" dirty="0">
                <a:solidFill>
                  <a:srgbClr val="FF0000"/>
                </a:solidFill>
                <a:latin typeface="Myriad Pro" pitchFamily="34" charset="0"/>
              </a:rPr>
              <a:t>AO1</a:t>
            </a:r>
            <a:r>
              <a:rPr lang="en-GB" dirty="0">
                <a:latin typeface="Myriad Pro" pitchFamily="34" charset="0"/>
              </a:rPr>
              <a:t> marks and 2 x </a:t>
            </a:r>
            <a:r>
              <a:rPr lang="en-GB" dirty="0">
                <a:solidFill>
                  <a:schemeClr val="accent6"/>
                </a:solidFill>
                <a:latin typeface="Myriad Pro" pitchFamily="34" charset="0"/>
              </a:rPr>
              <a:t>AO2.1</a:t>
            </a:r>
            <a:r>
              <a:rPr lang="en-GB" dirty="0">
                <a:latin typeface="Myriad Pro" pitchFamily="34" charset="0"/>
              </a:rPr>
              <a:t> marks. The </a:t>
            </a:r>
            <a:r>
              <a:rPr lang="en-GB" dirty="0">
                <a:solidFill>
                  <a:srgbClr val="FF0000"/>
                </a:solidFill>
                <a:latin typeface="Myriad Pro" pitchFamily="34" charset="0"/>
              </a:rPr>
              <a:t>AO1</a:t>
            </a:r>
            <a:r>
              <a:rPr lang="en-GB" dirty="0">
                <a:latin typeface="Myriad Pro" pitchFamily="34" charset="0"/>
              </a:rPr>
              <a:t> marks are for </a:t>
            </a:r>
            <a:r>
              <a:rPr lang="en-GB" dirty="0">
                <a:solidFill>
                  <a:srgbClr val="FF0000"/>
                </a:solidFill>
                <a:latin typeface="Myriad Pro" pitchFamily="34" charset="0"/>
              </a:rPr>
              <a:t>recalling</a:t>
            </a:r>
            <a:r>
              <a:rPr lang="en-GB" dirty="0">
                <a:latin typeface="Myriad Pro" pitchFamily="34" charset="0"/>
              </a:rPr>
              <a:t> </a:t>
            </a:r>
            <a:r>
              <a:rPr lang="en-GB" dirty="0">
                <a:solidFill>
                  <a:srgbClr val="FF0000"/>
                </a:solidFill>
                <a:latin typeface="Myriad Pro" pitchFamily="34" charset="0"/>
              </a:rPr>
              <a:t>two effects of an ageing population in the UK</a:t>
            </a:r>
            <a:r>
              <a:rPr lang="en-GB" dirty="0">
                <a:latin typeface="Myriad Pro" pitchFamily="34" charset="0"/>
              </a:rPr>
              <a:t> but the </a:t>
            </a:r>
            <a:r>
              <a:rPr lang="en-GB" dirty="0">
                <a:solidFill>
                  <a:schemeClr val="accent6"/>
                </a:solidFill>
                <a:latin typeface="Myriad Pro" pitchFamily="34" charset="0"/>
              </a:rPr>
              <a:t>AO2 marks require an understanding of them in order to explain the effects</a:t>
            </a:r>
            <a:r>
              <a:rPr lang="en-GB" dirty="0">
                <a:latin typeface="Myriad Pro" pitchFamily="34" charset="0"/>
              </a:rPr>
              <a:t>. The concept of an ageing population is required to be understood for this happen.</a:t>
            </a:r>
          </a:p>
          <a:p>
            <a:endParaRPr lang="en-GB" dirty="0">
              <a:latin typeface="Myriad Pro" pitchFamily="34" charset="0"/>
            </a:endParaRPr>
          </a:p>
        </p:txBody>
      </p:sp>
      <p:pic>
        <p:nvPicPr>
          <p:cNvPr id="18" name="Picture 2" title="Example of question with AO1, AO2 and AO3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652044"/>
            <a:ext cx="6384439" cy="1152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Straight Connector 18" title="underline"/>
          <p:cNvCxnSpPr/>
          <p:nvPr/>
        </p:nvCxnSpPr>
        <p:spPr>
          <a:xfrm>
            <a:off x="1907703" y="2868068"/>
            <a:ext cx="64807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title="underline"/>
          <p:cNvCxnSpPr/>
          <p:nvPr/>
        </p:nvCxnSpPr>
        <p:spPr>
          <a:xfrm>
            <a:off x="3463304" y="2871510"/>
            <a:ext cx="13681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1" name="Picture 20" title="Example of an AO1 and AO2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716" y="5013176"/>
            <a:ext cx="6778322" cy="654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Straight Connector 21" title="underline"/>
          <p:cNvCxnSpPr/>
          <p:nvPr/>
        </p:nvCxnSpPr>
        <p:spPr>
          <a:xfrm>
            <a:off x="2447764" y="5217758"/>
            <a:ext cx="53167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title="underline"/>
          <p:cNvCxnSpPr/>
          <p:nvPr/>
        </p:nvCxnSpPr>
        <p:spPr>
          <a:xfrm>
            <a:off x="4175956" y="5217758"/>
            <a:ext cx="12289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9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350"/>
            <a:ext cx="9144000" cy="687388"/>
          </a:xfrm>
        </p:spPr>
        <p:txBody>
          <a:bodyPr>
            <a:noAutofit/>
          </a:bodyPr>
          <a:lstStyle/>
          <a:p>
            <a:r>
              <a:rPr lang="en-GB" sz="2800" dirty="0">
                <a:solidFill>
                  <a:schemeClr val="accent6"/>
                </a:solidFill>
              </a:rPr>
              <a:t>AO2.2 </a:t>
            </a:r>
            <a:r>
              <a:rPr lang="en-US" sz="2800" dirty="0"/>
              <a:t>The interrelationship between places, environments and </a:t>
            </a:r>
            <a:r>
              <a:rPr lang="en-US" sz="2800" dirty="0" smtClean="0"/>
              <a:t>processes</a:t>
            </a:r>
            <a:endParaRPr lang="en-GB" sz="2800" dirty="0"/>
          </a:p>
        </p:txBody>
      </p:sp>
      <p:sp>
        <p:nvSpPr>
          <p:cNvPr id="3" name="Content Placeholder 2"/>
          <p:cNvSpPr>
            <a:spLocks noGrp="1"/>
          </p:cNvSpPr>
          <p:nvPr>
            <p:ph idx="4294967295"/>
          </p:nvPr>
        </p:nvSpPr>
        <p:spPr>
          <a:xfrm>
            <a:off x="448842" y="1268760"/>
            <a:ext cx="8230368" cy="3816424"/>
          </a:xfrm>
        </p:spPr>
        <p:txBody>
          <a:bodyPr>
            <a:normAutofit fontScale="47500" lnSpcReduction="20000"/>
          </a:bodyPr>
          <a:lstStyle/>
          <a:p>
            <a:pPr marL="0" indent="0">
              <a:lnSpc>
                <a:spcPct val="120000"/>
              </a:lnSpc>
              <a:buNone/>
            </a:pPr>
            <a:r>
              <a:rPr lang="en-GB" sz="2900" dirty="0">
                <a:solidFill>
                  <a:srgbClr val="1F224E"/>
                </a:solidFill>
                <a:latin typeface="Myriad Pro" pitchFamily="34" charset="0"/>
                <a:ea typeface="Myriad Pro" charset="0"/>
                <a:cs typeface="Myriad Pro" charset="0"/>
              </a:rPr>
              <a:t>These two questions have marks allocated to </a:t>
            </a:r>
            <a:r>
              <a:rPr lang="en-GB" sz="2900" dirty="0">
                <a:solidFill>
                  <a:schemeClr val="accent6"/>
                </a:solidFill>
                <a:latin typeface="Myriad Pro" pitchFamily="34" charset="0"/>
                <a:ea typeface="Myriad Pro" charset="0"/>
                <a:cs typeface="Myriad Pro" charset="0"/>
              </a:rPr>
              <a:t>AO2.2</a:t>
            </a:r>
            <a:r>
              <a:rPr lang="en-GB" sz="2900" dirty="0">
                <a:solidFill>
                  <a:srgbClr val="1F224E"/>
                </a:solidFill>
                <a:latin typeface="Myriad Pro" pitchFamily="34" charset="0"/>
                <a:ea typeface="Myriad Pro" charset="0"/>
                <a:cs typeface="Myriad Pro" charset="0"/>
              </a:rPr>
              <a:t> - how aspects of content relate to each other.</a:t>
            </a:r>
          </a:p>
          <a:p>
            <a:pPr>
              <a:lnSpc>
                <a:spcPct val="120000"/>
              </a:lnSpc>
            </a:pPr>
            <a:endParaRPr lang="en-GB" sz="2900" dirty="0">
              <a:solidFill>
                <a:srgbClr val="1F224E"/>
              </a:solidFill>
              <a:latin typeface="Myriad Pro" pitchFamily="34" charset="0"/>
              <a:ea typeface="Myriad Pro" charset="0"/>
              <a:cs typeface="Myriad Pro" charset="0"/>
            </a:endParaRPr>
          </a:p>
          <a:p>
            <a:pPr marL="0" indent="0">
              <a:lnSpc>
                <a:spcPct val="120000"/>
              </a:lnSpc>
              <a:buNone/>
            </a:pPr>
            <a:r>
              <a:rPr lang="en-GB" sz="2900" dirty="0">
                <a:solidFill>
                  <a:srgbClr val="1F224E"/>
                </a:solidFill>
                <a:latin typeface="Myriad Pro" pitchFamily="34" charset="0"/>
                <a:ea typeface="Myriad Pro" charset="0"/>
                <a:cs typeface="Myriad Pro" charset="0"/>
              </a:rPr>
              <a:t>The question above is a 3 mark question with all of the marks allocated to </a:t>
            </a:r>
            <a:r>
              <a:rPr lang="en-GB" sz="2900" dirty="0">
                <a:solidFill>
                  <a:schemeClr val="accent6"/>
                </a:solidFill>
                <a:latin typeface="Myriad Pro" pitchFamily="34" charset="0"/>
                <a:ea typeface="Myriad Pro" charset="0"/>
                <a:cs typeface="Myriad Pro" charset="0"/>
              </a:rPr>
              <a:t>AO2.2</a:t>
            </a:r>
            <a:r>
              <a:rPr lang="en-GB" sz="2900" dirty="0">
                <a:solidFill>
                  <a:srgbClr val="1F224E"/>
                </a:solidFill>
                <a:latin typeface="Myriad Pro" pitchFamily="34" charset="0"/>
                <a:ea typeface="Myriad Pro" charset="0"/>
                <a:cs typeface="Myriad Pro" charset="0"/>
              </a:rPr>
              <a:t>.  To explain the stages it is more than just recalling how a gorge is formed, the student must show </a:t>
            </a:r>
            <a:r>
              <a:rPr lang="en-GB" sz="2900" dirty="0">
                <a:solidFill>
                  <a:schemeClr val="accent6"/>
                </a:solidFill>
                <a:latin typeface="Myriad Pro" pitchFamily="34" charset="0"/>
                <a:ea typeface="Myriad Pro" charset="0"/>
                <a:cs typeface="Myriad Pro" charset="0"/>
              </a:rPr>
              <a:t>understanding</a:t>
            </a:r>
            <a:r>
              <a:rPr lang="en-GB" sz="2900" dirty="0">
                <a:solidFill>
                  <a:srgbClr val="1F224E"/>
                </a:solidFill>
                <a:latin typeface="Myriad Pro" pitchFamily="34" charset="0"/>
                <a:ea typeface="Myriad Pro" charset="0"/>
                <a:cs typeface="Myriad Pro" charset="0"/>
              </a:rPr>
              <a:t> of the formation through the relationships of processes and environments. </a:t>
            </a:r>
          </a:p>
          <a:p>
            <a:pPr>
              <a:lnSpc>
                <a:spcPct val="120000"/>
              </a:lnSpc>
            </a:pPr>
            <a:endParaRPr lang="en-GB" sz="2900" dirty="0" smtClean="0">
              <a:solidFill>
                <a:srgbClr val="1F224E"/>
              </a:solidFill>
              <a:latin typeface="Myriad Pro" pitchFamily="34" charset="0"/>
              <a:ea typeface="Myriad Pro" charset="0"/>
              <a:cs typeface="Myriad Pro" charset="0"/>
            </a:endParaRPr>
          </a:p>
          <a:p>
            <a:pPr>
              <a:lnSpc>
                <a:spcPct val="120000"/>
              </a:lnSpc>
            </a:pPr>
            <a:endParaRPr lang="en-GB" sz="2900" dirty="0">
              <a:solidFill>
                <a:srgbClr val="1F224E"/>
              </a:solidFill>
              <a:latin typeface="Myriad Pro" pitchFamily="34" charset="0"/>
              <a:ea typeface="Myriad Pro" charset="0"/>
              <a:cs typeface="Myriad Pro" charset="0"/>
            </a:endParaRPr>
          </a:p>
          <a:p>
            <a:pPr>
              <a:lnSpc>
                <a:spcPct val="120000"/>
              </a:lnSpc>
            </a:pPr>
            <a:endParaRPr lang="en-GB" sz="2900" dirty="0" smtClean="0">
              <a:solidFill>
                <a:srgbClr val="1F224E"/>
              </a:solidFill>
              <a:latin typeface="Myriad Pro" pitchFamily="34" charset="0"/>
              <a:ea typeface="Myriad Pro" charset="0"/>
              <a:cs typeface="Myriad Pro" charset="0"/>
            </a:endParaRPr>
          </a:p>
          <a:p>
            <a:pPr>
              <a:lnSpc>
                <a:spcPct val="120000"/>
              </a:lnSpc>
            </a:pPr>
            <a:endParaRPr lang="en-GB" sz="2900" dirty="0">
              <a:solidFill>
                <a:srgbClr val="1F224E"/>
              </a:solidFill>
              <a:latin typeface="Myriad Pro" pitchFamily="34" charset="0"/>
              <a:ea typeface="Myriad Pro" charset="0"/>
              <a:cs typeface="Myriad Pro" charset="0"/>
            </a:endParaRPr>
          </a:p>
          <a:p>
            <a:pPr marL="0" indent="0">
              <a:lnSpc>
                <a:spcPct val="120000"/>
              </a:lnSpc>
              <a:buNone/>
            </a:pPr>
            <a:r>
              <a:rPr lang="en-GB" sz="2900" dirty="0" smtClean="0">
                <a:solidFill>
                  <a:srgbClr val="1F224E"/>
                </a:solidFill>
                <a:latin typeface="Myriad Pro" pitchFamily="34" charset="0"/>
                <a:ea typeface="Myriad Pro" charset="0"/>
                <a:cs typeface="Myriad Pro" charset="0"/>
              </a:rPr>
              <a:t>The </a:t>
            </a:r>
            <a:r>
              <a:rPr lang="en-GB" sz="2900" dirty="0">
                <a:solidFill>
                  <a:srgbClr val="1F224E"/>
                </a:solidFill>
                <a:latin typeface="Myriad Pro" pitchFamily="34" charset="0"/>
                <a:ea typeface="Myriad Pro" charset="0"/>
                <a:cs typeface="Myriad Pro" charset="0"/>
              </a:rPr>
              <a:t>question below is a 6 mark question with all of the marks allocated to </a:t>
            </a:r>
            <a:r>
              <a:rPr lang="en-GB" sz="2900" dirty="0">
                <a:solidFill>
                  <a:schemeClr val="accent6"/>
                </a:solidFill>
                <a:latin typeface="Myriad Pro" pitchFamily="34" charset="0"/>
                <a:ea typeface="Myriad Pro" charset="0"/>
                <a:cs typeface="Myriad Pro" charset="0"/>
              </a:rPr>
              <a:t>AO2.2</a:t>
            </a:r>
            <a:r>
              <a:rPr lang="en-GB" sz="2900" dirty="0">
                <a:solidFill>
                  <a:srgbClr val="1F224E"/>
                </a:solidFill>
                <a:latin typeface="Myriad Pro" pitchFamily="34" charset="0"/>
                <a:ea typeface="Myriad Pro" charset="0"/>
                <a:cs typeface="Myriad Pro" charset="0"/>
              </a:rPr>
              <a:t>. Students need to discuss the social and economic impacts of immigration on the UK in the 21st century but no application of knowledge and understanding is needed and no judgements need to be made. Students just need to show </a:t>
            </a:r>
            <a:r>
              <a:rPr lang="en-GB" sz="2900" dirty="0">
                <a:solidFill>
                  <a:schemeClr val="accent6"/>
                </a:solidFill>
                <a:latin typeface="Myriad Pro" pitchFamily="34" charset="0"/>
                <a:ea typeface="Myriad Pro" charset="0"/>
                <a:cs typeface="Myriad Pro" charset="0"/>
              </a:rPr>
              <a:t>comprehension of the relationships between the content </a:t>
            </a:r>
            <a:r>
              <a:rPr lang="en-GB" sz="2900" dirty="0">
                <a:solidFill>
                  <a:srgbClr val="1F224E"/>
                </a:solidFill>
                <a:latin typeface="Myriad Pro" pitchFamily="34" charset="0"/>
                <a:ea typeface="Myriad Pro" charset="0"/>
                <a:cs typeface="Myriad Pro" charset="0"/>
              </a:rPr>
              <a:t>in order to answer the question.</a:t>
            </a:r>
          </a:p>
          <a:p>
            <a:pPr>
              <a:lnSpc>
                <a:spcPct val="120000"/>
              </a:lnSpc>
            </a:pPr>
            <a:endParaRPr lang="en-GB" dirty="0">
              <a:latin typeface="Myriad Pro" pitchFamily="34" charset="0"/>
            </a:endParaRPr>
          </a:p>
        </p:txBody>
      </p:sp>
      <p:pic>
        <p:nvPicPr>
          <p:cNvPr id="9" name="Picture 2" title="Example of a question with AO2.2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773883"/>
            <a:ext cx="5895975" cy="561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Connector 9" title="underline"/>
          <p:cNvCxnSpPr/>
          <p:nvPr/>
        </p:nvCxnSpPr>
        <p:spPr>
          <a:xfrm>
            <a:off x="940069" y="2924944"/>
            <a:ext cx="115212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3" title="Example of a question with AO2.2 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632" y="4557464"/>
            <a:ext cx="6267450" cy="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Connector 11" title="underline"/>
          <p:cNvCxnSpPr/>
          <p:nvPr/>
        </p:nvCxnSpPr>
        <p:spPr>
          <a:xfrm>
            <a:off x="2781672" y="4753171"/>
            <a:ext cx="532859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0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pic>
        <p:nvPicPr>
          <p:cNvPr id="4" name="Picture 2" title="AO3 -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345380"/>
            <a:ext cx="6912768" cy="352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5191869" y="4153337"/>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070249" y="4898473"/>
            <a:ext cx="7678215" cy="938719"/>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100" dirty="0">
                <a:solidFill>
                  <a:srgbClr val="1F224E"/>
                </a:solidFill>
                <a:latin typeface="Myriad Pro" pitchFamily="34" charset="0"/>
                <a:ea typeface="Myriad Pro" charset="0"/>
                <a:cs typeface="Myriad Pro" charset="0"/>
              </a:rPr>
              <a:t>Three ways that students will need to apply their knowledge and understanding:</a:t>
            </a:r>
          </a:p>
          <a:p>
            <a:pPr marL="180975" indent="-180975" fontAlgn="base">
              <a:spcBef>
                <a:spcPct val="0"/>
              </a:spcBef>
              <a:spcAft>
                <a:spcPct val="0"/>
              </a:spcAft>
              <a:buFont typeface="Arial" panose="020B0604020202020204" pitchFamily="34" charset="0"/>
              <a:buChar char="•"/>
            </a:pPr>
            <a:r>
              <a:rPr lang="en-GB" sz="1100" dirty="0">
                <a:solidFill>
                  <a:srgbClr val="1F224E"/>
                </a:solidFill>
                <a:latin typeface="Myriad Pro" pitchFamily="34" charset="0"/>
                <a:ea typeface="Myriad Pro" charset="0"/>
                <a:cs typeface="Myriad Pro" charset="0"/>
              </a:rPr>
              <a:t>‘</a:t>
            </a:r>
            <a:r>
              <a:rPr lang="en-GB" sz="1100" dirty="0">
                <a:solidFill>
                  <a:srgbClr val="00B0F0"/>
                </a:solidFill>
                <a:latin typeface="Myriad Pro" pitchFamily="34" charset="0"/>
                <a:ea typeface="Myriad Pro" charset="0"/>
                <a:cs typeface="Myriad Pro" charset="0"/>
              </a:rPr>
              <a:t>tackle novel situations</a:t>
            </a:r>
            <a:r>
              <a:rPr lang="en-GB" sz="1100" dirty="0">
                <a:solidFill>
                  <a:srgbClr val="1F224E"/>
                </a:solidFill>
                <a:latin typeface="Myriad Pro" pitchFamily="34" charset="0"/>
                <a:ea typeface="Myriad Pro" charset="0"/>
                <a:cs typeface="Myriad Pro" charset="0"/>
              </a:rPr>
              <a:t>’ could mean applying knowledge and understanding to a </a:t>
            </a:r>
            <a:r>
              <a:rPr lang="en-GB" sz="1100" dirty="0" smtClean="0">
                <a:solidFill>
                  <a:srgbClr val="1F224E"/>
                </a:solidFill>
                <a:latin typeface="Myriad Pro" pitchFamily="34" charset="0"/>
                <a:ea typeface="Myriad Pro" charset="0"/>
                <a:cs typeface="Myriad Pro" charset="0"/>
              </a:rPr>
              <a:t>resource </a:t>
            </a:r>
            <a:endParaRPr lang="en-GB" sz="1100" dirty="0">
              <a:solidFill>
                <a:srgbClr val="1F224E"/>
              </a:solidFill>
              <a:latin typeface="Myriad Pro" pitchFamily="34" charset="0"/>
              <a:ea typeface="Myriad Pro" charset="0"/>
              <a:cs typeface="Myriad Pro" charset="0"/>
            </a:endParaRPr>
          </a:p>
          <a:p>
            <a:pPr marL="180975" indent="-180975" fontAlgn="base">
              <a:spcBef>
                <a:spcPct val="0"/>
              </a:spcBef>
              <a:spcAft>
                <a:spcPct val="0"/>
              </a:spcAft>
              <a:buFont typeface="Arial" panose="020B0604020202020204" pitchFamily="34" charset="0"/>
              <a:buChar char="•"/>
            </a:pPr>
            <a:r>
              <a:rPr lang="en-GB" sz="1100" dirty="0">
                <a:solidFill>
                  <a:srgbClr val="1F224E"/>
                </a:solidFill>
                <a:latin typeface="Myriad Pro" pitchFamily="34" charset="0"/>
                <a:ea typeface="Myriad Pro" charset="0"/>
                <a:cs typeface="Myriad Pro" charset="0"/>
              </a:rPr>
              <a:t>‘</a:t>
            </a:r>
            <a:r>
              <a:rPr lang="en-GB" sz="1100" dirty="0">
                <a:solidFill>
                  <a:srgbClr val="00B0F0"/>
                </a:solidFill>
                <a:latin typeface="Myriad Pro" pitchFamily="34" charset="0"/>
                <a:ea typeface="Myriad Pro" charset="0"/>
                <a:cs typeface="Myriad Pro" charset="0"/>
              </a:rPr>
              <a:t>developing material beyond the specification</a:t>
            </a:r>
            <a:r>
              <a:rPr lang="en-GB" sz="1100" dirty="0">
                <a:solidFill>
                  <a:srgbClr val="1F224E"/>
                </a:solidFill>
                <a:latin typeface="Myriad Pro" pitchFamily="34" charset="0"/>
                <a:ea typeface="Myriad Pro" charset="0"/>
                <a:cs typeface="Myriad Pro" charset="0"/>
              </a:rPr>
              <a:t>’ could be evaluating the success of </a:t>
            </a:r>
            <a:r>
              <a:rPr lang="en-GB" sz="1100" dirty="0" smtClean="0">
                <a:solidFill>
                  <a:srgbClr val="1F224E"/>
                </a:solidFill>
                <a:latin typeface="Myriad Pro" pitchFamily="34" charset="0"/>
                <a:ea typeface="Myriad Pro" charset="0"/>
                <a:cs typeface="Myriad Pro" charset="0"/>
              </a:rPr>
              <a:t>a management </a:t>
            </a:r>
            <a:r>
              <a:rPr lang="en-GB" sz="1100" dirty="0">
                <a:solidFill>
                  <a:srgbClr val="1F224E"/>
                </a:solidFill>
                <a:latin typeface="Myriad Pro" pitchFamily="34" charset="0"/>
                <a:ea typeface="Myriad Pro" charset="0"/>
                <a:cs typeface="Myriad Pro" charset="0"/>
              </a:rPr>
              <a:t>strategy when the specification doesn’t explicitly ask for that </a:t>
            </a:r>
          </a:p>
          <a:p>
            <a:pPr marL="180975" indent="-180975" fontAlgn="base">
              <a:spcBef>
                <a:spcPct val="0"/>
              </a:spcBef>
              <a:spcAft>
                <a:spcPct val="0"/>
              </a:spcAft>
              <a:buFont typeface="Arial" panose="020B0604020202020204" pitchFamily="34" charset="0"/>
              <a:buChar char="•"/>
            </a:pPr>
            <a:r>
              <a:rPr lang="en-GB" sz="1100" dirty="0">
                <a:solidFill>
                  <a:srgbClr val="1F224E"/>
                </a:solidFill>
                <a:latin typeface="Myriad Pro" pitchFamily="34" charset="0"/>
                <a:ea typeface="Myriad Pro" charset="0"/>
                <a:cs typeface="Myriad Pro" charset="0"/>
              </a:rPr>
              <a:t>‘</a:t>
            </a:r>
            <a:r>
              <a:rPr lang="en-GB" sz="1100" dirty="0">
                <a:solidFill>
                  <a:srgbClr val="00B0F0"/>
                </a:solidFill>
                <a:latin typeface="Myriad Pro" pitchFamily="34" charset="0"/>
                <a:ea typeface="Myriad Pro" charset="0"/>
                <a:cs typeface="Myriad Pro" charset="0"/>
              </a:rPr>
              <a:t>making links between such types of material which are not signalled in </a:t>
            </a:r>
            <a:r>
              <a:rPr lang="en-GB" sz="1100" dirty="0" smtClean="0">
                <a:solidFill>
                  <a:srgbClr val="00B0F0"/>
                </a:solidFill>
                <a:latin typeface="Myriad Pro" pitchFamily="34" charset="0"/>
                <a:ea typeface="Myriad Pro" charset="0"/>
                <a:cs typeface="Myriad Pro" charset="0"/>
              </a:rPr>
              <a:t>the specification</a:t>
            </a:r>
            <a:r>
              <a:rPr lang="en-GB" sz="1100" dirty="0">
                <a:solidFill>
                  <a:srgbClr val="1F224E"/>
                </a:solidFill>
                <a:latin typeface="Myriad Pro" pitchFamily="34" charset="0"/>
                <a:ea typeface="Myriad Pro" charset="0"/>
                <a:cs typeface="Myriad Pro" charset="0"/>
              </a:rPr>
              <a:t>’ could be </a:t>
            </a:r>
            <a:r>
              <a:rPr lang="en-GB" sz="1100" dirty="0" smtClean="0">
                <a:solidFill>
                  <a:srgbClr val="1F224E"/>
                </a:solidFill>
                <a:latin typeface="Myriad Pro" pitchFamily="34" charset="0"/>
                <a:ea typeface="Myriad Pro" charset="0"/>
                <a:cs typeface="Myriad Pro" charset="0"/>
              </a:rPr>
              <a:t>synoptic questions</a:t>
            </a:r>
            <a:r>
              <a:rPr lang="en-GB" sz="1100" dirty="0">
                <a:solidFill>
                  <a:srgbClr val="1F224E"/>
                </a:solidFill>
                <a:latin typeface="Myriad Pro" pitchFamily="34" charset="0"/>
                <a:ea typeface="Myriad Pro" charset="0"/>
                <a:cs typeface="Myriad Pro" charset="0"/>
              </a:rPr>
              <a:t>.</a:t>
            </a:r>
          </a:p>
        </p:txBody>
      </p:sp>
      <p:sp>
        <p:nvSpPr>
          <p:cNvPr id="7" name="TextBox 6"/>
          <p:cNvSpPr txBox="1"/>
          <p:nvPr/>
        </p:nvSpPr>
        <p:spPr>
          <a:xfrm>
            <a:off x="6372200" y="476672"/>
            <a:ext cx="2555776" cy="76944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100" dirty="0">
                <a:solidFill>
                  <a:srgbClr val="1F224E"/>
                </a:solidFill>
                <a:latin typeface="Myriad Pro" pitchFamily="34"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29140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268760"/>
            <a:ext cx="8156575" cy="1584176"/>
          </a:xfrm>
          <a:prstGeom prst="rect">
            <a:avLst/>
          </a:prstGeom>
          <a:ln>
            <a:solidFill>
              <a:schemeClr val="tx1"/>
            </a:solidFill>
          </a:ln>
        </p:spPr>
        <p:txBody>
          <a:bodyPr>
            <a:noAutofit/>
          </a:bodyPr>
          <a:lstStyle/>
          <a:p>
            <a:pPr marL="0" indent="0">
              <a:buNone/>
            </a:pPr>
            <a:r>
              <a:rPr lang="en-GB" sz="1800" dirty="0" smtClean="0">
                <a:latin typeface="Myriad Pro" pitchFamily="34" charset="0"/>
              </a:rPr>
              <a:t>Command words will vary depending on whether students are </a:t>
            </a:r>
            <a:r>
              <a:rPr lang="en-GB" sz="1800" dirty="0" smtClean="0">
                <a:solidFill>
                  <a:srgbClr val="00B0F0"/>
                </a:solidFill>
                <a:latin typeface="Myriad Pro" pitchFamily="34" charset="0"/>
              </a:rPr>
              <a:t>applying their knowledge and understanding</a:t>
            </a:r>
            <a:r>
              <a:rPr lang="en-GB" sz="1800" dirty="0" smtClean="0">
                <a:latin typeface="Myriad Pro" pitchFamily="34" charset="0"/>
              </a:rPr>
              <a:t> by interacting with </a:t>
            </a:r>
            <a:r>
              <a:rPr lang="en-GB" sz="1800" dirty="0">
                <a:latin typeface="Myriad Pro" pitchFamily="34" charset="0"/>
              </a:rPr>
              <a:t>a </a:t>
            </a:r>
            <a:r>
              <a:rPr lang="en-GB" sz="1800" dirty="0" smtClean="0">
                <a:latin typeface="Myriad Pro" pitchFamily="34" charset="0"/>
              </a:rPr>
              <a:t>resource(s</a:t>
            </a:r>
            <a:r>
              <a:rPr lang="en-GB" sz="1800" dirty="0">
                <a:latin typeface="Myriad Pro" pitchFamily="34" charset="0"/>
              </a:rPr>
              <a:t>) </a:t>
            </a:r>
            <a:r>
              <a:rPr lang="en-GB" sz="1800" dirty="0" smtClean="0">
                <a:latin typeface="Myriad Pro" pitchFamily="34" charset="0"/>
              </a:rPr>
              <a:t>or not.</a:t>
            </a:r>
          </a:p>
          <a:p>
            <a:pPr marL="0" indent="0">
              <a:buNone/>
            </a:pPr>
            <a:endParaRPr lang="en-GB" sz="1800" dirty="0">
              <a:latin typeface="Myriad Pro" pitchFamily="34" charset="0"/>
            </a:endParaRPr>
          </a:p>
          <a:p>
            <a:pPr marL="0" indent="0">
              <a:buNone/>
            </a:pPr>
            <a:r>
              <a:rPr lang="en-GB" sz="1800" dirty="0">
                <a:latin typeface="Myriad Pro" pitchFamily="34" charset="0"/>
              </a:rPr>
              <a:t>The following are some of the command words which may be used for </a:t>
            </a:r>
            <a:r>
              <a:rPr lang="en-GB" sz="1800" dirty="0" smtClean="0">
                <a:latin typeface="Myriad Pro" pitchFamily="34" charset="0"/>
              </a:rPr>
              <a:t>questions </a:t>
            </a:r>
            <a:r>
              <a:rPr lang="en-GB" sz="1800" dirty="0">
                <a:latin typeface="Myriad Pro" pitchFamily="34" charset="0"/>
              </a:rPr>
              <a:t>with </a:t>
            </a:r>
            <a:r>
              <a:rPr lang="en-GB" sz="1800" dirty="0" smtClean="0">
                <a:solidFill>
                  <a:srgbClr val="00B0F0"/>
                </a:solidFill>
                <a:latin typeface="Myriad Pro" pitchFamily="34" charset="0"/>
              </a:rPr>
              <a:t>AO3</a:t>
            </a:r>
            <a:r>
              <a:rPr lang="en-GB" sz="1800" dirty="0" smtClean="0">
                <a:latin typeface="Myriad Pro" pitchFamily="34" charset="0"/>
              </a:rPr>
              <a:t> </a:t>
            </a:r>
            <a:r>
              <a:rPr lang="en-GB" sz="1800" dirty="0">
                <a:latin typeface="Myriad Pro" pitchFamily="34" charset="0"/>
              </a:rPr>
              <a:t>marks</a:t>
            </a:r>
            <a:r>
              <a:rPr lang="en-GB" sz="1800" dirty="0" smtClean="0">
                <a:latin typeface="Myriad Pro" pitchFamily="34" charset="0"/>
              </a:rPr>
              <a:t>:</a:t>
            </a:r>
            <a:endParaRPr lang="en-GB" sz="1800" dirty="0">
              <a:latin typeface="Myriad Pro" pitchFamily="34" charset="0"/>
            </a:endParaRPr>
          </a:p>
          <a:p>
            <a:pPr marL="0" indent="0">
              <a:buNone/>
            </a:pPr>
            <a:endParaRPr lang="en-GB" sz="2000" dirty="0" smtClean="0">
              <a:latin typeface="Myriad Pro" pitchFamily="34" charset="0"/>
            </a:endParaRPr>
          </a:p>
          <a:p>
            <a:pPr marL="0" indent="0">
              <a:buNone/>
            </a:pPr>
            <a:endParaRPr lang="en-GB" sz="2000" dirty="0">
              <a:latin typeface="Myriad Pro" pitchFamily="34" charset="0"/>
            </a:endParaRPr>
          </a:p>
          <a:p>
            <a:pPr marL="0" indent="0">
              <a:buNone/>
            </a:pPr>
            <a:endParaRPr lang="en-GB" sz="2000" dirty="0" smtClean="0">
              <a:latin typeface="Myriad Pro" pitchFamily="34" charset="0"/>
            </a:endParaRPr>
          </a:p>
          <a:p>
            <a:pPr marL="0" indent="0">
              <a:buNone/>
            </a:pPr>
            <a:endParaRPr lang="en-GB" sz="2000" dirty="0">
              <a:latin typeface="Myriad Pro" pitchFamily="34" charset="0"/>
            </a:endParaRPr>
          </a:p>
          <a:p>
            <a:pPr marL="0" indent="0">
              <a:buNone/>
            </a:pPr>
            <a:endParaRPr lang="en-GB" sz="2000" dirty="0">
              <a:latin typeface="Myriad Pro" pitchFamily="34" charset="0"/>
            </a:endParaRPr>
          </a:p>
          <a:p>
            <a:pPr marL="0" indent="0">
              <a:buNone/>
            </a:pPr>
            <a:endParaRPr lang="en-GB" sz="2000" dirty="0">
              <a:latin typeface="Myriad Pro" pitchFamily="34" charset="0"/>
            </a:endParaRPr>
          </a:p>
        </p:txBody>
      </p:sp>
      <p:graphicFrame>
        <p:nvGraphicFramePr>
          <p:cNvPr id="5" name="Table 4" title="Command words"/>
          <p:cNvGraphicFramePr>
            <a:graphicFrameLocks noGrp="1"/>
          </p:cNvGraphicFramePr>
          <p:nvPr>
            <p:extLst>
              <p:ext uri="{D42A27DB-BD31-4B8C-83A1-F6EECF244321}">
                <p14:modId xmlns:p14="http://schemas.microsoft.com/office/powerpoint/2010/main" val="2076087199"/>
              </p:ext>
            </p:extLst>
          </p:nvPr>
        </p:nvGraphicFramePr>
        <p:xfrm>
          <a:off x="450487" y="3434725"/>
          <a:ext cx="6096000" cy="210312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643175" y="3158805"/>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pitchFamily="34" charset="0"/>
                <a:ea typeface="Myriad Pro" charset="0"/>
                <a:cs typeface="Myriad Pro" charset="0"/>
              </a:rPr>
              <a:t>Weigh up whether a statement is true.</a:t>
            </a:r>
            <a:endParaRPr lang="en-GB" sz="1200" dirty="0">
              <a:solidFill>
                <a:srgbClr val="1F224E"/>
              </a:solidFill>
              <a:latin typeface="Myriad Pro" pitchFamily="34" charset="0"/>
              <a:ea typeface="Myriad Pro" charset="0"/>
              <a:cs typeface="Myriad Pro" charset="0"/>
            </a:endParaRPr>
          </a:p>
        </p:txBody>
      </p:sp>
      <p:sp>
        <p:nvSpPr>
          <p:cNvPr id="7" name="TextBox 6"/>
          <p:cNvSpPr txBox="1"/>
          <p:nvPr/>
        </p:nvSpPr>
        <p:spPr>
          <a:xfrm>
            <a:off x="6643175" y="3737151"/>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pitchFamily="34" charset="0"/>
                <a:ea typeface="Myriad Pro" charset="0"/>
                <a:cs typeface="Myriad Pro" charset="0"/>
              </a:rPr>
              <a:t>Look in close detail and establish the key facts and important </a:t>
            </a:r>
            <a:r>
              <a:rPr lang="en-US" sz="1200" dirty="0" smtClean="0">
                <a:solidFill>
                  <a:srgbClr val="1F224E"/>
                </a:solidFill>
                <a:latin typeface="Myriad Pro" pitchFamily="34" charset="0"/>
                <a:ea typeface="Myriad Pro" charset="0"/>
                <a:cs typeface="Myriad Pro" charset="0"/>
              </a:rPr>
              <a:t>issues.</a:t>
            </a:r>
            <a:endParaRPr lang="en-US" sz="1200" dirty="0">
              <a:solidFill>
                <a:srgbClr val="1F224E"/>
              </a:solidFill>
              <a:latin typeface="Myriad Pro" pitchFamily="34" charset="0"/>
              <a:ea typeface="Myriad Pro" charset="0"/>
              <a:cs typeface="Myriad Pro" charset="0"/>
            </a:endParaRPr>
          </a:p>
        </p:txBody>
      </p:sp>
      <p:sp>
        <p:nvSpPr>
          <p:cNvPr id="8" name="TextBox 7"/>
          <p:cNvSpPr txBox="1"/>
          <p:nvPr/>
        </p:nvSpPr>
        <p:spPr>
          <a:xfrm>
            <a:off x="6643175" y="4509120"/>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pitchFamily="34" charset="0"/>
                <a:ea typeface="Myriad Pro" charset="0"/>
                <a:cs typeface="Myriad Pro" charset="0"/>
              </a:rPr>
              <a:t>Give your verdict after providing evidence which both agrees with and </a:t>
            </a:r>
            <a:r>
              <a:rPr lang="en-US" sz="1200" dirty="0" smtClean="0">
                <a:solidFill>
                  <a:srgbClr val="1F224E"/>
                </a:solidFill>
                <a:latin typeface="Myriad Pro" pitchFamily="34" charset="0"/>
                <a:ea typeface="Myriad Pro" charset="0"/>
                <a:cs typeface="Myriad Pro" charset="0"/>
              </a:rPr>
              <a:t>contradicts </a:t>
            </a:r>
            <a:r>
              <a:rPr lang="en-US" sz="1200" dirty="0">
                <a:solidFill>
                  <a:srgbClr val="1F224E"/>
                </a:solidFill>
                <a:latin typeface="Myriad Pro" pitchFamily="34" charset="0"/>
                <a:ea typeface="Myriad Pro" charset="0"/>
                <a:cs typeface="Myriad Pro" charset="0"/>
              </a:rPr>
              <a:t>an argument. </a:t>
            </a:r>
          </a:p>
        </p:txBody>
      </p:sp>
      <p:sp>
        <p:nvSpPr>
          <p:cNvPr id="9" name="TextBox 8"/>
          <p:cNvSpPr txBox="1"/>
          <p:nvPr/>
        </p:nvSpPr>
        <p:spPr>
          <a:xfrm>
            <a:off x="2771801" y="5621266"/>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pitchFamily="34" charset="0"/>
                <a:ea typeface="Myriad Pro" charset="0"/>
                <a:cs typeface="Myriad Pro" charset="0"/>
              </a:rPr>
              <a:t>How much you agree </a:t>
            </a:r>
            <a:r>
              <a:rPr lang="en-US" sz="1200" dirty="0">
                <a:solidFill>
                  <a:srgbClr val="1F224E"/>
                </a:solidFill>
                <a:latin typeface="Myriad Pro" pitchFamily="34" charset="0"/>
                <a:ea typeface="Myriad Pro" charset="0"/>
                <a:cs typeface="Myriad Pro" charset="0"/>
              </a:rPr>
              <a:t>with </a:t>
            </a:r>
            <a:r>
              <a:rPr lang="en-US" sz="1200" dirty="0" smtClean="0">
                <a:solidFill>
                  <a:srgbClr val="1F224E"/>
                </a:solidFill>
                <a:latin typeface="Myriad Pro" pitchFamily="34" charset="0"/>
                <a:ea typeface="Myriad Pro" charset="0"/>
                <a:cs typeface="Myriad Pro" charset="0"/>
              </a:rPr>
              <a:t>a statement </a:t>
            </a:r>
            <a:r>
              <a:rPr lang="en-US" sz="1200" dirty="0">
                <a:solidFill>
                  <a:srgbClr val="1F224E"/>
                </a:solidFill>
                <a:latin typeface="Myriad Pro" pitchFamily="34" charset="0"/>
                <a:ea typeface="Myriad Pro" charset="0"/>
                <a:cs typeface="Myriad Pro" charset="0"/>
              </a:rPr>
              <a:t>based </a:t>
            </a:r>
            <a:r>
              <a:rPr lang="en-US" sz="1200" dirty="0" smtClean="0">
                <a:solidFill>
                  <a:srgbClr val="1F224E"/>
                </a:solidFill>
                <a:latin typeface="Myriad Pro" pitchFamily="34" charset="0"/>
                <a:ea typeface="Myriad Pro" charset="0"/>
                <a:cs typeface="Myriad Pro" charset="0"/>
              </a:rPr>
              <a:t>on </a:t>
            </a:r>
            <a:r>
              <a:rPr lang="en-US" sz="1200" dirty="0">
                <a:solidFill>
                  <a:srgbClr val="1F224E"/>
                </a:solidFill>
                <a:latin typeface="Myriad Pro" pitchFamily="34" charset="0"/>
                <a:ea typeface="Myriad Pro" charset="0"/>
                <a:cs typeface="Myriad Pro" charset="0"/>
              </a:rPr>
              <a:t>the evidence </a:t>
            </a:r>
            <a:r>
              <a:rPr lang="en-US" sz="1200" dirty="0" smtClean="0">
                <a:solidFill>
                  <a:srgbClr val="1F224E"/>
                </a:solidFill>
                <a:latin typeface="Myriad Pro" pitchFamily="34" charset="0"/>
                <a:ea typeface="Myriad Pro" charset="0"/>
                <a:cs typeface="Myriad Pro" charset="0"/>
              </a:rPr>
              <a:t>in the </a:t>
            </a:r>
            <a:r>
              <a:rPr lang="en-US" sz="1200" dirty="0">
                <a:solidFill>
                  <a:srgbClr val="1F224E"/>
                </a:solidFill>
                <a:latin typeface="Myriad Pro" pitchFamily="34" charset="0"/>
                <a:ea typeface="Myriad Pro" charset="0"/>
                <a:cs typeface="Myriad Pro" charset="0"/>
              </a:rPr>
              <a:t>argument. </a:t>
            </a:r>
            <a:endParaRPr lang="en-GB" sz="1200" dirty="0">
              <a:solidFill>
                <a:srgbClr val="1F224E"/>
              </a:solidFill>
              <a:latin typeface="Myriad Pro" pitchFamily="34" charset="0"/>
              <a:ea typeface="Myriad Pro" charset="0"/>
              <a:cs typeface="Myriad Pro" charset="0"/>
            </a:endParaRPr>
          </a:p>
        </p:txBody>
      </p:sp>
      <p:cxnSp>
        <p:nvCxnSpPr>
          <p:cNvPr id="10" name="Straight Arrow Connector 9" title="Arrow"/>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cNvCxnSpPr/>
          <p:nvPr/>
        </p:nvCxnSpPr>
        <p:spPr>
          <a:xfrm>
            <a:off x="5363986" y="5442791"/>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2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p>
        </p:txBody>
      </p:sp>
      <p:sp>
        <p:nvSpPr>
          <p:cNvPr id="3" name="Content Placeholder 2"/>
          <p:cNvSpPr>
            <a:spLocks noGrp="1"/>
          </p:cNvSpPr>
          <p:nvPr>
            <p:ph idx="4294967295"/>
          </p:nvPr>
        </p:nvSpPr>
        <p:spPr>
          <a:xfrm>
            <a:off x="395536" y="980727"/>
            <a:ext cx="8483476" cy="1838917"/>
          </a:xfrm>
          <a:ln>
            <a:solidFill>
              <a:schemeClr val="tx1"/>
            </a:solidFill>
          </a:ln>
        </p:spPr>
        <p:txBody>
          <a:bodyPr>
            <a:noAutofit/>
          </a:bodyPr>
          <a:lstStyle/>
          <a:p>
            <a:pPr marL="0" indent="0" fontAlgn="base">
              <a:spcBef>
                <a:spcPct val="0"/>
              </a:spcBef>
              <a:spcAft>
                <a:spcPct val="0"/>
              </a:spcAft>
              <a:buNone/>
            </a:pPr>
            <a:r>
              <a:rPr lang="en-GB" sz="1600" dirty="0">
                <a:solidFill>
                  <a:prstClr val="black"/>
                </a:solidFill>
                <a:latin typeface="Myriad Pro" pitchFamily="34" charset="0"/>
                <a:ea typeface="Myriad Pro" charset="0"/>
                <a:cs typeface="Myriad Pro" charset="0"/>
              </a:rPr>
              <a:t>Students will need to </a:t>
            </a:r>
            <a:r>
              <a:rPr lang="en-GB" sz="1600" dirty="0">
                <a:solidFill>
                  <a:srgbClr val="00B0F0"/>
                </a:solidFill>
                <a:latin typeface="Myriad Pro" pitchFamily="34" charset="0"/>
                <a:ea typeface="Myriad Pro" charset="0"/>
                <a:cs typeface="Myriad Pro" charset="0"/>
              </a:rPr>
              <a:t>apply their knowledge and understanding </a:t>
            </a:r>
            <a:r>
              <a:rPr lang="en-GB" sz="1600" dirty="0">
                <a:solidFill>
                  <a:prstClr val="black"/>
                </a:solidFill>
                <a:latin typeface="Myriad Pro" pitchFamily="34" charset="0"/>
                <a:ea typeface="Myriad Pro" charset="0"/>
                <a:cs typeface="Myriad Pro" charset="0"/>
              </a:rPr>
              <a:t>in 3 different ways:</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‘tackle novel situations’ </a:t>
            </a:r>
            <a:r>
              <a:rPr lang="en-GB" sz="1600" dirty="0">
                <a:solidFill>
                  <a:prstClr val="black"/>
                </a:solidFill>
                <a:latin typeface="Myriad Pro" pitchFamily="34" charset="0"/>
                <a:ea typeface="Myriad Pro" charset="0"/>
                <a:cs typeface="Myriad Pro" charset="0"/>
              </a:rPr>
              <a:t>could mean applying knowledge and understanding to a resource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‘developing material beyond the specification’ </a:t>
            </a:r>
            <a:r>
              <a:rPr lang="en-GB" sz="1600" dirty="0">
                <a:solidFill>
                  <a:prstClr val="black"/>
                </a:solidFill>
                <a:latin typeface="Myriad Pro" pitchFamily="34" charset="0"/>
                <a:ea typeface="Myriad Pro" charset="0"/>
                <a:cs typeface="Myriad Pro" charset="0"/>
              </a:rPr>
              <a:t>could be evaluating the success of a management strategy when the specification doesn’t explicitly ask for that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‘making links between such types of material which are not signalled in the specification’ </a:t>
            </a:r>
            <a:r>
              <a:rPr lang="en-GB" sz="1600" dirty="0">
                <a:solidFill>
                  <a:prstClr val="black"/>
                </a:solidFill>
                <a:latin typeface="Myriad Pro" pitchFamily="34" charset="0"/>
                <a:ea typeface="Myriad Pro" charset="0"/>
                <a:cs typeface="Myriad Pro" charset="0"/>
              </a:rPr>
              <a:t>could be synoptic questions.</a:t>
            </a:r>
          </a:p>
          <a:p>
            <a:endParaRPr lang="en-GB" sz="1400" dirty="0">
              <a:latin typeface="Myriad Pro" pitchFamily="34" charset="0"/>
            </a:endParaRPr>
          </a:p>
        </p:txBody>
      </p:sp>
      <p:sp>
        <p:nvSpPr>
          <p:cNvPr id="4" name="TextBox 3"/>
          <p:cNvSpPr txBox="1"/>
          <p:nvPr/>
        </p:nvSpPr>
        <p:spPr>
          <a:xfrm>
            <a:off x="395536" y="2924944"/>
            <a:ext cx="2736304" cy="289310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prstClr val="black"/>
                </a:solidFill>
                <a:latin typeface="Myriad Pro" pitchFamily="34" charset="0"/>
                <a:ea typeface="Myriad Pro" charset="0"/>
                <a:cs typeface="Myriad Pro" charset="0"/>
              </a:rPr>
              <a:t>Firstly, </a:t>
            </a:r>
            <a:r>
              <a:rPr lang="en-GB" sz="1400" dirty="0">
                <a:solidFill>
                  <a:srgbClr val="00B0F0"/>
                </a:solidFill>
                <a:latin typeface="Myriad Pro" pitchFamily="34" charset="0"/>
                <a:ea typeface="Myriad Pro" charset="0"/>
                <a:cs typeface="Myriad Pro" charset="0"/>
              </a:rPr>
              <a:t>applying their knowledge and understanding to tackle novel situations </a:t>
            </a:r>
            <a:r>
              <a:rPr lang="en-GB" sz="1400" dirty="0">
                <a:solidFill>
                  <a:prstClr val="black"/>
                </a:solidFill>
                <a:latin typeface="Myriad Pro" pitchFamily="34" charset="0"/>
                <a:ea typeface="Myriad Pro" charset="0"/>
                <a:cs typeface="Myriad Pro" charset="0"/>
              </a:rPr>
              <a:t>that are not clearly indicated in the specification. </a:t>
            </a:r>
          </a:p>
          <a:p>
            <a:pPr fontAlgn="base">
              <a:spcBef>
                <a:spcPct val="0"/>
              </a:spcBef>
              <a:spcAft>
                <a:spcPct val="0"/>
              </a:spcAft>
            </a:pPr>
            <a:endParaRPr lang="en-GB" sz="1400" dirty="0">
              <a:solidFill>
                <a:prstClr val="black"/>
              </a:solidFill>
              <a:latin typeface="Myriad Pro" pitchFamily="34" charset="0"/>
              <a:ea typeface="Myriad Pro" charset="0"/>
              <a:cs typeface="Myriad Pro" charset="0"/>
            </a:endParaRPr>
          </a:p>
          <a:p>
            <a:pPr fontAlgn="base">
              <a:spcBef>
                <a:spcPct val="0"/>
              </a:spcBef>
              <a:spcAft>
                <a:spcPct val="0"/>
              </a:spcAft>
            </a:pPr>
            <a:r>
              <a:rPr lang="en-GB" sz="1400" dirty="0">
                <a:solidFill>
                  <a:prstClr val="black"/>
                </a:solidFill>
                <a:latin typeface="Myriad Pro" pitchFamily="34" charset="0"/>
                <a:ea typeface="Myriad Pro" charset="0"/>
                <a:cs typeface="Myriad Pro" charset="0"/>
              </a:rPr>
              <a:t>This question is an example of this; students may know about the animals within polar regions however this question is asking students to </a:t>
            </a:r>
            <a:r>
              <a:rPr lang="en-GB" sz="1400" dirty="0">
                <a:solidFill>
                  <a:srgbClr val="00B0F0"/>
                </a:solidFill>
                <a:latin typeface="Myriad Pro" pitchFamily="34" charset="0"/>
                <a:ea typeface="Myriad Pro" charset="0"/>
                <a:cs typeface="Myriad Pro" charset="0"/>
              </a:rPr>
              <a:t>apply what they know to the resource</a:t>
            </a:r>
            <a:r>
              <a:rPr lang="en-GB" sz="1400" dirty="0">
                <a:solidFill>
                  <a:prstClr val="black"/>
                </a:solidFill>
                <a:latin typeface="Myriad Pro" pitchFamily="34" charset="0"/>
                <a:ea typeface="Myriad Pro" charset="0"/>
                <a:cs typeface="Myriad Pro" charset="0"/>
              </a:rPr>
              <a:t> to interpret the answer</a:t>
            </a:r>
            <a:r>
              <a:rPr lang="en-GB" sz="1400" dirty="0" smtClean="0">
                <a:solidFill>
                  <a:prstClr val="black"/>
                </a:solidFill>
                <a:latin typeface="Myriad Pro" pitchFamily="34" charset="0"/>
                <a:ea typeface="Myriad Pro" charset="0"/>
                <a:cs typeface="Myriad Pro" charset="0"/>
              </a:rPr>
              <a:t>.</a:t>
            </a:r>
          </a:p>
        </p:txBody>
      </p:sp>
      <p:pic>
        <p:nvPicPr>
          <p:cNvPr id="7"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09" y="2903126"/>
            <a:ext cx="5857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title="Diagram to go with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827817"/>
            <a:ext cx="2241363" cy="219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20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sp>
        <p:nvSpPr>
          <p:cNvPr id="3" name="Content Placeholder 2"/>
          <p:cNvSpPr>
            <a:spLocks noGrp="1"/>
          </p:cNvSpPr>
          <p:nvPr>
            <p:ph idx="4294967295"/>
          </p:nvPr>
        </p:nvSpPr>
        <p:spPr>
          <a:xfrm>
            <a:off x="741809" y="980728"/>
            <a:ext cx="7632700" cy="2088232"/>
          </a:xfrm>
          <a:ln>
            <a:solidFill>
              <a:schemeClr val="tx1"/>
            </a:solidFill>
          </a:ln>
        </p:spPr>
        <p:txBody>
          <a:bodyPr>
            <a:noAutofit/>
          </a:bodyPr>
          <a:lstStyle/>
          <a:p>
            <a:pPr marL="0" indent="0" fontAlgn="base">
              <a:spcBef>
                <a:spcPct val="0"/>
              </a:spcBef>
              <a:spcAft>
                <a:spcPct val="0"/>
              </a:spcAft>
              <a:buNone/>
            </a:pPr>
            <a:r>
              <a:rPr lang="en-GB" sz="1600" dirty="0">
                <a:solidFill>
                  <a:prstClr val="black"/>
                </a:solidFill>
                <a:latin typeface="Myriad Pro" pitchFamily="34" charset="0"/>
                <a:ea typeface="Myriad Pro" charset="0"/>
                <a:cs typeface="Myriad Pro" charset="0"/>
              </a:rPr>
              <a:t>Students will need to </a:t>
            </a:r>
            <a:r>
              <a:rPr lang="en-GB" sz="1600" dirty="0">
                <a:solidFill>
                  <a:srgbClr val="00B0F0"/>
                </a:solidFill>
                <a:latin typeface="Myriad Pro" pitchFamily="34" charset="0"/>
                <a:ea typeface="Myriad Pro" charset="0"/>
                <a:cs typeface="Myriad Pro" charset="0"/>
              </a:rPr>
              <a:t>apply their knowledge and understanding </a:t>
            </a:r>
            <a:r>
              <a:rPr lang="en-GB" sz="1600" dirty="0">
                <a:solidFill>
                  <a:prstClr val="black"/>
                </a:solidFill>
                <a:latin typeface="Myriad Pro" pitchFamily="34" charset="0"/>
                <a:ea typeface="Myriad Pro" charset="0"/>
                <a:cs typeface="Myriad Pro" charset="0"/>
              </a:rPr>
              <a:t>in 3 different ways:</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‘tackle novel situations’ </a:t>
            </a:r>
            <a:r>
              <a:rPr lang="en-GB" sz="1600" dirty="0">
                <a:solidFill>
                  <a:prstClr val="black"/>
                </a:solidFill>
                <a:latin typeface="Myriad Pro" pitchFamily="34" charset="0"/>
                <a:ea typeface="Myriad Pro" charset="0"/>
                <a:cs typeface="Myriad Pro" charset="0"/>
              </a:rPr>
              <a:t>could mean applying knowledge and understanding to a resource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‘developing material beyond the specification’ </a:t>
            </a:r>
            <a:r>
              <a:rPr lang="en-GB" sz="1600" dirty="0">
                <a:solidFill>
                  <a:prstClr val="black"/>
                </a:solidFill>
                <a:latin typeface="Myriad Pro" pitchFamily="34" charset="0"/>
                <a:ea typeface="Myriad Pro" charset="0"/>
                <a:cs typeface="Myriad Pro" charset="0"/>
              </a:rPr>
              <a:t>could be evaluating the success of a management strategy when the specification doesn’t explicitly ask for that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‘making links between such types of material which are not signalled in the specification’ </a:t>
            </a:r>
            <a:r>
              <a:rPr lang="en-GB" sz="1600" dirty="0">
                <a:solidFill>
                  <a:prstClr val="black"/>
                </a:solidFill>
                <a:latin typeface="Myriad Pro" pitchFamily="34" charset="0"/>
                <a:ea typeface="Myriad Pro" charset="0"/>
                <a:cs typeface="Myriad Pro" charset="0"/>
              </a:rPr>
              <a:t>could be synoptic </a:t>
            </a:r>
            <a:r>
              <a:rPr lang="en-GB" sz="1600" dirty="0" smtClean="0">
                <a:solidFill>
                  <a:prstClr val="black"/>
                </a:solidFill>
                <a:latin typeface="Myriad Pro" pitchFamily="34" charset="0"/>
                <a:ea typeface="Myriad Pro" charset="0"/>
                <a:cs typeface="Myriad Pro" charset="0"/>
              </a:rPr>
              <a:t>questions.</a:t>
            </a:r>
          </a:p>
        </p:txBody>
      </p:sp>
      <p:sp>
        <p:nvSpPr>
          <p:cNvPr id="4" name="Rectangle 3"/>
          <p:cNvSpPr/>
          <p:nvPr/>
        </p:nvSpPr>
        <p:spPr>
          <a:xfrm>
            <a:off x="755576" y="3350064"/>
            <a:ext cx="2646040" cy="954107"/>
          </a:xfrm>
          <a:prstGeom prst="rect">
            <a:avLst/>
          </a:prstGeom>
          <a:ln>
            <a:solidFill>
              <a:schemeClr val="tx1"/>
            </a:solidFill>
          </a:ln>
        </p:spPr>
        <p:txBody>
          <a:bodyPr wrap="square">
            <a:spAutoFit/>
          </a:bodyPr>
          <a:lstStyle/>
          <a:p>
            <a:pPr fontAlgn="base">
              <a:spcBef>
                <a:spcPct val="0"/>
              </a:spcBef>
              <a:spcAft>
                <a:spcPct val="0"/>
              </a:spcAft>
            </a:pPr>
            <a:r>
              <a:rPr lang="en-GB" sz="1400" dirty="0">
                <a:solidFill>
                  <a:prstClr val="black"/>
                </a:solidFill>
                <a:latin typeface="Myriad Pro" pitchFamily="34" charset="0"/>
                <a:ea typeface="Myriad Pro" charset="0"/>
                <a:cs typeface="Myriad Pro" charset="0"/>
              </a:rPr>
              <a:t>Secondly, </a:t>
            </a:r>
            <a:r>
              <a:rPr lang="en-GB" sz="1400" dirty="0">
                <a:solidFill>
                  <a:srgbClr val="00B0F0"/>
                </a:solidFill>
                <a:latin typeface="Myriad Pro" pitchFamily="34" charset="0"/>
                <a:ea typeface="Myriad Pro" charset="0"/>
                <a:cs typeface="Myriad Pro" charset="0"/>
              </a:rPr>
              <a:t>applying their knowledge and understanding to develop material what is covered in the specification. </a:t>
            </a:r>
          </a:p>
        </p:txBody>
      </p:sp>
      <p:sp>
        <p:nvSpPr>
          <p:cNvPr id="5" name="TextBox 4"/>
          <p:cNvSpPr txBox="1"/>
          <p:nvPr/>
        </p:nvSpPr>
        <p:spPr>
          <a:xfrm>
            <a:off x="755576" y="4653136"/>
            <a:ext cx="7632847" cy="1169551"/>
          </a:xfrm>
          <a:prstGeom prst="rect">
            <a:avLst/>
          </a:prstGeom>
          <a:noFill/>
          <a:ln>
            <a:solidFill>
              <a:schemeClr val="tx1"/>
            </a:solidFill>
          </a:ln>
        </p:spPr>
        <p:txBody>
          <a:bodyPr wrap="square" rtlCol="0">
            <a:spAutoFit/>
          </a:bodyPr>
          <a:lstStyle/>
          <a:p>
            <a:pPr fontAlgn="base">
              <a:spcBef>
                <a:spcPct val="0"/>
              </a:spcBef>
              <a:spcAft>
                <a:spcPct val="0"/>
              </a:spcAft>
            </a:pPr>
            <a:r>
              <a:rPr lang="en-US" sz="1400" dirty="0">
                <a:solidFill>
                  <a:prstClr val="black"/>
                </a:solidFill>
                <a:latin typeface="Myriad Pro" pitchFamily="34" charset="0"/>
                <a:ea typeface="Myriad Pro" charset="0"/>
                <a:cs typeface="Myriad Pro" charset="0"/>
              </a:rPr>
              <a:t>This questions requires students to develop </a:t>
            </a:r>
            <a:r>
              <a:rPr lang="en-GB" sz="1400" dirty="0" smtClean="0">
                <a:solidFill>
                  <a:prstClr val="black"/>
                </a:solidFill>
                <a:latin typeface="Myriad Pro" pitchFamily="34" charset="0"/>
                <a:ea typeface="Myriad Pro" charset="0"/>
                <a:cs typeface="Myriad Pro" charset="0"/>
              </a:rPr>
              <a:t>what </a:t>
            </a:r>
            <a:r>
              <a:rPr lang="en-GB" sz="1400" dirty="0">
                <a:solidFill>
                  <a:prstClr val="black"/>
                </a:solidFill>
                <a:latin typeface="Myriad Pro" pitchFamily="34" charset="0"/>
                <a:ea typeface="Myriad Pro" charset="0"/>
                <a:cs typeface="Myriad Pro" charset="0"/>
              </a:rPr>
              <a:t>they know in the answer to be able to examine how far migration influences the growth and character of cities in LIDCs or EDCs. Students will have learnt about migration influencing the growth and character of an LIDC or EDC city in a case study in the specification but without the requirement to evaluate how far migration influences the growth and character of the city.</a:t>
            </a:r>
          </a:p>
        </p:txBody>
      </p:sp>
      <p:pic>
        <p:nvPicPr>
          <p:cNvPr id="8"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63316"/>
            <a:ext cx="5210206" cy="94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34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fontScale="90000"/>
          </a:bodyPr>
          <a:lstStyle/>
          <a:p>
            <a:r>
              <a:rPr lang="en-GB" dirty="0">
                <a:solidFill>
                  <a:srgbClr val="00B0F0"/>
                </a:solidFill>
              </a:rPr>
              <a:t>AO3 - Application</a:t>
            </a:r>
            <a:endParaRPr lang="en-GB" dirty="0"/>
          </a:p>
        </p:txBody>
      </p:sp>
      <p:sp>
        <p:nvSpPr>
          <p:cNvPr id="3" name="Content Placeholder 2"/>
          <p:cNvSpPr>
            <a:spLocks noGrp="1"/>
          </p:cNvSpPr>
          <p:nvPr>
            <p:ph idx="4294967295"/>
          </p:nvPr>
        </p:nvSpPr>
        <p:spPr>
          <a:xfrm>
            <a:off x="251519" y="980728"/>
            <a:ext cx="8623091" cy="1430337"/>
          </a:xfrm>
          <a:ln>
            <a:solidFill>
              <a:schemeClr val="tx1"/>
            </a:solidFill>
          </a:ln>
        </p:spPr>
        <p:txBody>
          <a:bodyPr>
            <a:normAutofit fontScale="92500" lnSpcReduction="10000"/>
          </a:bodyPr>
          <a:lstStyle/>
          <a:p>
            <a:pPr marL="0" indent="0" fontAlgn="base">
              <a:spcBef>
                <a:spcPct val="0"/>
              </a:spcBef>
              <a:spcAft>
                <a:spcPct val="0"/>
              </a:spcAft>
              <a:buNone/>
            </a:pPr>
            <a:r>
              <a:rPr lang="en-GB" sz="1600" dirty="0">
                <a:solidFill>
                  <a:prstClr val="black"/>
                </a:solidFill>
                <a:latin typeface="Myriad Pro" pitchFamily="34" charset="0"/>
                <a:ea typeface="Myriad Pro" charset="0"/>
                <a:cs typeface="Myriad Pro" charset="0"/>
              </a:rPr>
              <a:t>Students will need to </a:t>
            </a:r>
            <a:r>
              <a:rPr lang="en-GB" sz="1600" dirty="0">
                <a:solidFill>
                  <a:srgbClr val="00B0F0"/>
                </a:solidFill>
                <a:latin typeface="Myriad Pro" pitchFamily="34" charset="0"/>
                <a:ea typeface="Myriad Pro" charset="0"/>
                <a:cs typeface="Myriad Pro" charset="0"/>
              </a:rPr>
              <a:t>apply their knowledge and understanding </a:t>
            </a:r>
            <a:r>
              <a:rPr lang="en-GB" sz="1600" dirty="0">
                <a:solidFill>
                  <a:prstClr val="black"/>
                </a:solidFill>
                <a:latin typeface="Myriad Pro" pitchFamily="34" charset="0"/>
                <a:ea typeface="Myriad Pro" charset="0"/>
                <a:cs typeface="Myriad Pro" charset="0"/>
              </a:rPr>
              <a:t>in 3 different ways:</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‘tackle novel situations’ </a:t>
            </a:r>
            <a:r>
              <a:rPr lang="en-GB" sz="1600" dirty="0">
                <a:solidFill>
                  <a:prstClr val="black"/>
                </a:solidFill>
                <a:latin typeface="Myriad Pro" pitchFamily="34" charset="0"/>
                <a:ea typeface="Myriad Pro" charset="0"/>
                <a:cs typeface="Myriad Pro" charset="0"/>
              </a:rPr>
              <a:t>could mean applying knowledge and understanding to a resource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‘developing material beyond the specification’ </a:t>
            </a:r>
            <a:r>
              <a:rPr lang="en-GB" sz="1600" dirty="0">
                <a:solidFill>
                  <a:prstClr val="black"/>
                </a:solidFill>
                <a:latin typeface="Myriad Pro" pitchFamily="34" charset="0"/>
                <a:ea typeface="Myriad Pro" charset="0"/>
                <a:cs typeface="Myriad Pro" charset="0"/>
              </a:rPr>
              <a:t>could be evaluating the success of a management strategy when the specification doesn’t explicitly ask for that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pitchFamily="34" charset="0"/>
                <a:ea typeface="Myriad Pro" charset="0"/>
                <a:cs typeface="Myriad Pro" charset="0"/>
              </a:rPr>
              <a:t>‘making links between such types of material which are not signalled in the specification’ </a:t>
            </a:r>
            <a:r>
              <a:rPr lang="en-GB" sz="1600" dirty="0">
                <a:solidFill>
                  <a:prstClr val="black"/>
                </a:solidFill>
                <a:latin typeface="Myriad Pro" pitchFamily="34" charset="0"/>
                <a:ea typeface="Myriad Pro" charset="0"/>
                <a:cs typeface="Myriad Pro" charset="0"/>
              </a:rPr>
              <a:t>could be synoptic questions.</a:t>
            </a:r>
          </a:p>
        </p:txBody>
      </p:sp>
      <p:sp>
        <p:nvSpPr>
          <p:cNvPr id="4" name="TextBox 3"/>
          <p:cNvSpPr txBox="1"/>
          <p:nvPr/>
        </p:nvSpPr>
        <p:spPr>
          <a:xfrm>
            <a:off x="251519" y="2629711"/>
            <a:ext cx="3240361" cy="954107"/>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prstClr val="black"/>
                </a:solidFill>
                <a:latin typeface="Myriad Pro" pitchFamily="34" charset="0"/>
                <a:ea typeface="Myriad Pro" charset="0"/>
                <a:cs typeface="Myriad Pro" charset="0"/>
              </a:rPr>
              <a:t>Thirdly, </a:t>
            </a:r>
            <a:r>
              <a:rPr lang="en-GB" sz="1400" dirty="0">
                <a:solidFill>
                  <a:srgbClr val="00B0F0"/>
                </a:solidFill>
                <a:latin typeface="Myriad Pro" pitchFamily="34" charset="0"/>
                <a:ea typeface="Myriad Pro" charset="0"/>
                <a:cs typeface="Myriad Pro" charset="0"/>
              </a:rPr>
              <a:t>applying their knowledge and understanding to make links between such types of material which are not signalled in the specification.</a:t>
            </a:r>
            <a:r>
              <a:rPr lang="en-GB" sz="1400" dirty="0">
                <a:solidFill>
                  <a:prstClr val="black"/>
                </a:solidFill>
                <a:latin typeface="Myriad Pro" pitchFamily="34" charset="0"/>
                <a:ea typeface="Myriad Pro" charset="0"/>
                <a:cs typeface="Myriad Pro" charset="0"/>
              </a:rPr>
              <a:t> </a:t>
            </a:r>
          </a:p>
        </p:txBody>
      </p:sp>
      <p:sp>
        <p:nvSpPr>
          <p:cNvPr id="5" name="TextBox 4"/>
          <p:cNvSpPr txBox="1"/>
          <p:nvPr/>
        </p:nvSpPr>
        <p:spPr>
          <a:xfrm>
            <a:off x="263181" y="3904394"/>
            <a:ext cx="8611429" cy="2062103"/>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prstClr val="black"/>
                </a:solidFill>
                <a:latin typeface="Myriad Pro" pitchFamily="34" charset="0"/>
                <a:ea typeface="Myriad Pro" charset="0"/>
                <a:cs typeface="Myriad Pro" charset="0"/>
              </a:rPr>
              <a:t>The two questions above are both examples of questions where students have to </a:t>
            </a:r>
            <a:r>
              <a:rPr lang="en-GB" sz="1400" dirty="0" smtClean="0">
                <a:solidFill>
                  <a:prstClr val="black"/>
                </a:solidFill>
                <a:latin typeface="Myriad Pro" pitchFamily="34" charset="0"/>
                <a:ea typeface="Myriad Pro" charset="0"/>
                <a:cs typeface="Myriad Pro" charset="0"/>
              </a:rPr>
              <a:t>make </a:t>
            </a:r>
            <a:r>
              <a:rPr lang="en-GB" sz="1400" dirty="0">
                <a:solidFill>
                  <a:prstClr val="black"/>
                </a:solidFill>
                <a:latin typeface="Myriad Pro" pitchFamily="34" charset="0"/>
                <a:ea typeface="Myriad Pro" charset="0"/>
                <a:cs typeface="Myriad Pro" charset="0"/>
              </a:rPr>
              <a:t>links which are not explicitly signalled in the specification.</a:t>
            </a:r>
          </a:p>
          <a:p>
            <a:pPr fontAlgn="base">
              <a:spcBef>
                <a:spcPct val="0"/>
              </a:spcBef>
              <a:spcAft>
                <a:spcPct val="0"/>
              </a:spcAft>
            </a:pPr>
            <a:endParaRPr lang="en-GB" sz="800" dirty="0">
              <a:solidFill>
                <a:prstClr val="black"/>
              </a:solidFill>
              <a:latin typeface="Myriad Pro" pitchFamily="34" charset="0"/>
              <a:ea typeface="Myriad Pro" charset="0"/>
              <a:cs typeface="Myriad Pro" charset="0"/>
            </a:endParaRPr>
          </a:p>
          <a:p>
            <a:pPr fontAlgn="base">
              <a:spcBef>
                <a:spcPct val="0"/>
              </a:spcBef>
              <a:spcAft>
                <a:spcPct val="0"/>
              </a:spcAft>
            </a:pPr>
            <a:r>
              <a:rPr lang="en-GB" sz="1400" dirty="0">
                <a:solidFill>
                  <a:prstClr val="black"/>
                </a:solidFill>
                <a:latin typeface="Myriad Pro" pitchFamily="34" charset="0"/>
                <a:ea typeface="Myriad Pro" charset="0"/>
                <a:cs typeface="Myriad Pro" charset="0"/>
              </a:rPr>
              <a:t>The first is a </a:t>
            </a:r>
            <a:r>
              <a:rPr lang="en-GB" sz="1400" dirty="0">
                <a:solidFill>
                  <a:srgbClr val="00B0F0"/>
                </a:solidFill>
                <a:latin typeface="Myriad Pro" pitchFamily="34" charset="0"/>
                <a:ea typeface="Myriad Pro" charset="0"/>
                <a:cs typeface="Myriad Pro" charset="0"/>
              </a:rPr>
              <a:t>synoptic question </a:t>
            </a:r>
            <a:r>
              <a:rPr lang="en-GB" sz="1400" dirty="0">
                <a:solidFill>
                  <a:prstClr val="black"/>
                </a:solidFill>
                <a:latin typeface="Myriad Pro" pitchFamily="34" charset="0"/>
                <a:ea typeface="Myriad Pro" charset="0"/>
                <a:cs typeface="Myriad Pro" charset="0"/>
              </a:rPr>
              <a:t>– the question requires students to draw together knowledge and understanding from two different themes within the specification. In this instance they are from different components but they could also be from two themes within the same component.</a:t>
            </a:r>
          </a:p>
          <a:p>
            <a:pPr fontAlgn="base">
              <a:spcBef>
                <a:spcPct val="0"/>
              </a:spcBef>
              <a:spcAft>
                <a:spcPct val="0"/>
              </a:spcAft>
            </a:pPr>
            <a:endParaRPr lang="en-GB" sz="800" dirty="0">
              <a:solidFill>
                <a:prstClr val="black"/>
              </a:solidFill>
              <a:latin typeface="Myriad Pro" pitchFamily="34" charset="0"/>
              <a:ea typeface="Myriad Pro" charset="0"/>
              <a:cs typeface="Myriad Pro" charset="0"/>
            </a:endParaRPr>
          </a:p>
          <a:p>
            <a:pPr fontAlgn="base">
              <a:spcBef>
                <a:spcPct val="0"/>
              </a:spcBef>
              <a:spcAft>
                <a:spcPct val="0"/>
              </a:spcAft>
            </a:pPr>
            <a:r>
              <a:rPr lang="en-GB" sz="1400" dirty="0">
                <a:solidFill>
                  <a:prstClr val="black"/>
                </a:solidFill>
                <a:latin typeface="Myriad Pro" pitchFamily="34" charset="0"/>
                <a:ea typeface="Myriad Pro" charset="0"/>
                <a:cs typeface="Myriad Pro" charset="0"/>
              </a:rPr>
              <a:t>The second question makes </a:t>
            </a:r>
            <a:r>
              <a:rPr lang="en-GB" sz="1400" dirty="0">
                <a:solidFill>
                  <a:srgbClr val="00B0F0"/>
                </a:solidFill>
                <a:latin typeface="Myriad Pro" pitchFamily="34" charset="0"/>
                <a:ea typeface="Myriad Pro" charset="0"/>
                <a:cs typeface="Myriad Pro" charset="0"/>
              </a:rPr>
              <a:t>a link between tropical rainforests and coral reefs</a:t>
            </a:r>
            <a:r>
              <a:rPr lang="en-GB" sz="1400" dirty="0">
                <a:solidFill>
                  <a:prstClr val="black"/>
                </a:solidFill>
                <a:latin typeface="Myriad Pro" pitchFamily="34" charset="0"/>
                <a:ea typeface="Myriad Pro" charset="0"/>
                <a:cs typeface="Myriad Pro" charset="0"/>
              </a:rPr>
              <a:t>. Whilst these are within the same key idea in the specification, they are </a:t>
            </a:r>
            <a:r>
              <a:rPr lang="en-GB" sz="1400" dirty="0">
                <a:solidFill>
                  <a:srgbClr val="00B0F0"/>
                </a:solidFill>
                <a:latin typeface="Myriad Pro" pitchFamily="34" charset="0"/>
                <a:ea typeface="Myriad Pro" charset="0"/>
                <a:cs typeface="Myriad Pro" charset="0"/>
              </a:rPr>
              <a:t>separate case studies </a:t>
            </a:r>
            <a:r>
              <a:rPr lang="en-GB" sz="1400" dirty="0">
                <a:solidFill>
                  <a:prstClr val="black"/>
                </a:solidFill>
                <a:latin typeface="Myriad Pro" pitchFamily="34" charset="0"/>
                <a:ea typeface="Myriad Pro" charset="0"/>
                <a:cs typeface="Myriad Pro" charset="0"/>
              </a:rPr>
              <a:t>and would not be taught together necessarily.</a:t>
            </a:r>
          </a:p>
        </p:txBody>
      </p:sp>
      <p:pic>
        <p:nvPicPr>
          <p:cNvPr id="7"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534" y="2420020"/>
            <a:ext cx="5216891" cy="6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534" y="3080098"/>
            <a:ext cx="5131076" cy="73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93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‘interpret’ marks?</a:t>
            </a:r>
          </a:p>
        </p:txBody>
      </p:sp>
      <p:sp>
        <p:nvSpPr>
          <p:cNvPr id="3" name="Content Placeholder 2"/>
          <p:cNvSpPr>
            <a:spLocks noGrp="1"/>
          </p:cNvSpPr>
          <p:nvPr>
            <p:ph idx="4294967295"/>
          </p:nvPr>
        </p:nvSpPr>
        <p:spPr>
          <a:xfrm>
            <a:off x="99914" y="1268760"/>
            <a:ext cx="3153465" cy="4454525"/>
          </a:xfrm>
        </p:spPr>
        <p:txBody>
          <a:bodyPr>
            <a:noAutofit/>
          </a:bodyPr>
          <a:lstStyle/>
          <a:p>
            <a:pPr marL="0" indent="0">
              <a:buNone/>
            </a:pPr>
            <a:r>
              <a:rPr lang="en-GB" sz="1300" dirty="0">
                <a:latin typeface="Myriad Pro" pitchFamily="34" charset="0"/>
              </a:rPr>
              <a:t>The three questions on this slide all have their marks allocated entirely as </a:t>
            </a:r>
            <a:r>
              <a:rPr lang="en-GB" sz="1300" dirty="0">
                <a:solidFill>
                  <a:srgbClr val="00B0F0"/>
                </a:solidFill>
                <a:latin typeface="Myriad Pro" pitchFamily="34" charset="0"/>
              </a:rPr>
              <a:t>AO3 ‘interpret’</a:t>
            </a:r>
            <a:r>
              <a:rPr lang="en-GB" sz="1300" dirty="0">
                <a:latin typeface="Myriad Pro" pitchFamily="34" charset="0"/>
              </a:rPr>
              <a:t>.</a:t>
            </a:r>
          </a:p>
          <a:p>
            <a:endParaRPr lang="en-GB" sz="1300" dirty="0">
              <a:latin typeface="Myriad Pro" pitchFamily="34" charset="0"/>
            </a:endParaRPr>
          </a:p>
          <a:p>
            <a:pPr marL="0" indent="0">
              <a:buNone/>
            </a:pPr>
            <a:r>
              <a:rPr lang="en-GB" sz="1300" dirty="0">
                <a:latin typeface="Myriad Pro" pitchFamily="34" charset="0"/>
              </a:rPr>
              <a:t>In each case students need to </a:t>
            </a:r>
            <a:r>
              <a:rPr lang="en-GB" sz="1300" dirty="0">
                <a:solidFill>
                  <a:srgbClr val="00B0F0"/>
                </a:solidFill>
                <a:latin typeface="Myriad Pro" pitchFamily="34" charset="0"/>
              </a:rPr>
              <a:t>apply their knowledge and understanding </a:t>
            </a:r>
            <a:r>
              <a:rPr lang="en-GB" sz="1300" u="sng" dirty="0">
                <a:latin typeface="Myriad Pro" pitchFamily="34" charset="0"/>
              </a:rPr>
              <a:t>to describe or ascribe </a:t>
            </a:r>
            <a:r>
              <a:rPr lang="en-GB" sz="1300" u="sng" dirty="0" smtClean="0">
                <a:latin typeface="Myriad Pro" pitchFamily="34" charset="0"/>
              </a:rPr>
              <a:t>meaning</a:t>
            </a:r>
            <a:r>
              <a:rPr lang="en-GB" sz="1300" dirty="0" smtClean="0">
                <a:latin typeface="Myriad Pro" pitchFamily="34" charset="0"/>
              </a:rPr>
              <a:t> (Ofqual wording) as a requirement of </a:t>
            </a:r>
            <a:r>
              <a:rPr lang="en-GB" sz="1300" dirty="0" smtClean="0">
                <a:solidFill>
                  <a:srgbClr val="00B0F0"/>
                </a:solidFill>
                <a:latin typeface="Myriad Pro" pitchFamily="34" charset="0"/>
              </a:rPr>
              <a:t>‘interpret’</a:t>
            </a:r>
            <a:r>
              <a:rPr lang="en-GB" sz="1300" dirty="0" smtClean="0">
                <a:latin typeface="Myriad Pro" pitchFamily="34" charset="0"/>
              </a:rPr>
              <a:t>. </a:t>
            </a:r>
            <a:r>
              <a:rPr lang="en-GB" sz="1300" dirty="0">
                <a:latin typeface="Myriad Pro" pitchFamily="34" charset="0"/>
              </a:rPr>
              <a:t>In these examples information is </a:t>
            </a:r>
            <a:r>
              <a:rPr lang="en-GB" sz="1300" dirty="0" smtClean="0">
                <a:latin typeface="Myriad Pro" pitchFamily="34" charset="0"/>
              </a:rPr>
              <a:t>picked off </a:t>
            </a:r>
            <a:r>
              <a:rPr lang="en-GB" sz="1300" dirty="0">
                <a:latin typeface="Myriad Pro" pitchFamily="34" charset="0"/>
              </a:rPr>
              <a:t>an unseen resource in order to answer the questions.</a:t>
            </a:r>
          </a:p>
          <a:p>
            <a:endParaRPr lang="en-GB" sz="1300" dirty="0">
              <a:latin typeface="Myriad Pro" pitchFamily="34" charset="0"/>
            </a:endParaRPr>
          </a:p>
          <a:p>
            <a:pPr marL="0" indent="0">
              <a:buNone/>
            </a:pPr>
            <a:r>
              <a:rPr lang="en-GB" sz="1300" dirty="0">
                <a:latin typeface="Myriad Pro" pitchFamily="34" charset="0"/>
              </a:rPr>
              <a:t>The first question requires </a:t>
            </a:r>
            <a:r>
              <a:rPr lang="en-GB" sz="1300" dirty="0" smtClean="0">
                <a:latin typeface="Myriad Pro" pitchFamily="34" charset="0"/>
              </a:rPr>
              <a:t>selecting characteristics </a:t>
            </a:r>
            <a:r>
              <a:rPr lang="en-GB" sz="1300" dirty="0">
                <a:latin typeface="Myriad Pro" pitchFamily="34" charset="0"/>
              </a:rPr>
              <a:t>of upland areas from the photograph (describing), the </a:t>
            </a:r>
            <a:r>
              <a:rPr lang="en-GB" sz="1300" dirty="0" smtClean="0">
                <a:latin typeface="Myriad Pro" pitchFamily="34" charset="0"/>
              </a:rPr>
              <a:t>second question requires describing </a:t>
            </a:r>
            <a:r>
              <a:rPr lang="en-GB" sz="1300" dirty="0">
                <a:latin typeface="Myriad Pro" pitchFamily="34" charset="0"/>
              </a:rPr>
              <a:t>how things are connected (describing) and the </a:t>
            </a:r>
            <a:r>
              <a:rPr lang="en-GB" sz="1300" dirty="0" smtClean="0">
                <a:latin typeface="Myriad Pro" pitchFamily="34" charset="0"/>
              </a:rPr>
              <a:t>third question requires </a:t>
            </a:r>
            <a:r>
              <a:rPr lang="en-GB" sz="1300" dirty="0">
                <a:latin typeface="Myriad Pro" pitchFamily="34" charset="0"/>
              </a:rPr>
              <a:t>applying understanding of biotic to choose the correct answer (ascribing meaning).</a:t>
            </a:r>
          </a:p>
        </p:txBody>
      </p:sp>
      <p:pic>
        <p:nvPicPr>
          <p:cNvPr id="8"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340" y="1389414"/>
            <a:ext cx="5818631" cy="91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969" y="2613550"/>
            <a:ext cx="56673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10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‘analyse’ marks?</a:t>
            </a:r>
          </a:p>
        </p:txBody>
      </p:sp>
      <p:sp>
        <p:nvSpPr>
          <p:cNvPr id="3" name="Content Placeholder 2"/>
          <p:cNvSpPr>
            <a:spLocks noGrp="1"/>
          </p:cNvSpPr>
          <p:nvPr>
            <p:ph idx="4294967295"/>
          </p:nvPr>
        </p:nvSpPr>
        <p:spPr>
          <a:xfrm>
            <a:off x="4932040" y="1196752"/>
            <a:ext cx="4211960" cy="4393832"/>
          </a:xfrm>
        </p:spPr>
        <p:txBody>
          <a:bodyPr>
            <a:normAutofit fontScale="92500" lnSpcReduction="10000"/>
          </a:bodyPr>
          <a:lstStyle/>
          <a:p>
            <a:pPr marL="0" indent="0">
              <a:buNone/>
            </a:pPr>
            <a:r>
              <a:rPr lang="en-GB" sz="1400" dirty="0">
                <a:solidFill>
                  <a:prstClr val="black"/>
                </a:solidFill>
                <a:latin typeface="Myriad Pro" pitchFamily="34" charset="0"/>
                <a:ea typeface="Myriad Pro" charset="0"/>
                <a:cs typeface="Myriad Pro" charset="0"/>
              </a:rPr>
              <a:t>The three questions on this slide all have marks allocated to </a:t>
            </a:r>
            <a:r>
              <a:rPr lang="en-GB" sz="1400" dirty="0">
                <a:solidFill>
                  <a:srgbClr val="00B0F0"/>
                </a:solidFill>
                <a:latin typeface="Myriad Pro" pitchFamily="34" charset="0"/>
                <a:ea typeface="Myriad Pro" charset="0"/>
                <a:cs typeface="Myriad Pro" charset="0"/>
              </a:rPr>
              <a:t>AO3 ‘analyse’</a:t>
            </a:r>
            <a:r>
              <a:rPr lang="en-GB" sz="1400" dirty="0">
                <a:solidFill>
                  <a:prstClr val="black"/>
                </a:solidFill>
                <a:latin typeface="Myriad Pro" pitchFamily="34" charset="0"/>
                <a:ea typeface="Myriad Pro" charset="0"/>
                <a:cs typeface="Myriad Pro" charset="0"/>
              </a:rPr>
              <a:t>.</a:t>
            </a:r>
          </a:p>
          <a:p>
            <a:endParaRPr lang="en-GB" sz="1400" dirty="0" smtClean="0">
              <a:solidFill>
                <a:prstClr val="black"/>
              </a:solidFill>
              <a:latin typeface="Myriad Pro" pitchFamily="34" charset="0"/>
              <a:ea typeface="Myriad Pro" charset="0"/>
              <a:cs typeface="Myriad Pro" charset="0"/>
            </a:endParaRPr>
          </a:p>
          <a:p>
            <a:pPr marL="0" indent="0">
              <a:buNone/>
            </a:pPr>
            <a:r>
              <a:rPr lang="en-GB" sz="1400" dirty="0">
                <a:solidFill>
                  <a:prstClr val="black"/>
                </a:solidFill>
                <a:latin typeface="Myriad Pro" pitchFamily="34" charset="0"/>
                <a:ea typeface="Myriad Pro" charset="0"/>
                <a:cs typeface="Myriad Pro" charset="0"/>
              </a:rPr>
              <a:t>In each case </a:t>
            </a:r>
            <a:r>
              <a:rPr lang="en-GB" sz="1400" dirty="0" smtClean="0">
                <a:solidFill>
                  <a:prstClr val="black"/>
                </a:solidFill>
                <a:latin typeface="Myriad Pro" pitchFamily="34" charset="0"/>
                <a:ea typeface="Myriad Pro" charset="0"/>
                <a:cs typeface="Myriad Pro" charset="0"/>
              </a:rPr>
              <a:t>students need </a:t>
            </a:r>
            <a:r>
              <a:rPr lang="en-GB" sz="1400" dirty="0">
                <a:solidFill>
                  <a:prstClr val="black"/>
                </a:solidFill>
                <a:latin typeface="Myriad Pro" pitchFamily="34" charset="0"/>
                <a:ea typeface="Myriad Pro" charset="0"/>
                <a:cs typeface="Myriad Pro" charset="0"/>
              </a:rPr>
              <a:t>to </a:t>
            </a:r>
            <a:r>
              <a:rPr lang="en-GB" sz="1400" dirty="0">
                <a:solidFill>
                  <a:srgbClr val="00B0F0"/>
                </a:solidFill>
                <a:latin typeface="Myriad Pro" pitchFamily="34" charset="0"/>
                <a:ea typeface="Myriad Pro" charset="0"/>
                <a:cs typeface="Myriad Pro" charset="0"/>
              </a:rPr>
              <a:t>apply their knowledge and understanding</a:t>
            </a:r>
            <a:r>
              <a:rPr lang="en-GB" sz="1400" dirty="0">
                <a:solidFill>
                  <a:prstClr val="black"/>
                </a:solidFill>
                <a:latin typeface="Myriad Pro" pitchFamily="34" charset="0"/>
                <a:ea typeface="Myriad Pro" charset="0"/>
                <a:cs typeface="Myriad Pro" charset="0"/>
              </a:rPr>
              <a:t> to </a:t>
            </a:r>
            <a:r>
              <a:rPr lang="en-GB" sz="1400" u="sng" dirty="0" smtClean="0">
                <a:solidFill>
                  <a:prstClr val="black"/>
                </a:solidFill>
                <a:latin typeface="Myriad Pro" pitchFamily="34" charset="0"/>
                <a:ea typeface="Myriad Pro" charset="0"/>
                <a:cs typeface="Myriad Pro" charset="0"/>
              </a:rPr>
              <a:t>deconstruct </a:t>
            </a:r>
            <a:r>
              <a:rPr lang="en-GB" sz="1400" u="sng" dirty="0">
                <a:solidFill>
                  <a:prstClr val="black"/>
                </a:solidFill>
                <a:latin typeface="Myriad Pro" pitchFamily="34" charset="0"/>
                <a:ea typeface="Myriad Pro" charset="0"/>
                <a:cs typeface="Myriad Pro" charset="0"/>
              </a:rPr>
              <a:t>information or issues to find connections or logical chains of </a:t>
            </a:r>
            <a:r>
              <a:rPr lang="en-GB" sz="1400" u="sng" dirty="0" smtClean="0">
                <a:solidFill>
                  <a:prstClr val="black"/>
                </a:solidFill>
                <a:latin typeface="Myriad Pro" pitchFamily="34" charset="0"/>
                <a:ea typeface="Myriad Pro" charset="0"/>
                <a:cs typeface="Myriad Pro" charset="0"/>
              </a:rPr>
              <a:t>reasoning</a:t>
            </a:r>
            <a:r>
              <a:rPr lang="en-GB" sz="1400" dirty="0" smtClean="0">
                <a:solidFill>
                  <a:prstClr val="black"/>
                </a:solidFill>
                <a:latin typeface="Myriad Pro" pitchFamily="34" charset="0"/>
                <a:ea typeface="Myriad Pro" charset="0"/>
                <a:cs typeface="Myriad Pro" charset="0"/>
              </a:rPr>
              <a:t> (Ofqual </a:t>
            </a:r>
            <a:r>
              <a:rPr lang="en-GB" sz="1400" dirty="0">
                <a:solidFill>
                  <a:prstClr val="black"/>
                </a:solidFill>
                <a:latin typeface="Myriad Pro" pitchFamily="34" charset="0"/>
                <a:ea typeface="Myriad Pro" charset="0"/>
                <a:cs typeface="Myriad Pro" charset="0"/>
              </a:rPr>
              <a:t>wording) as </a:t>
            </a:r>
            <a:r>
              <a:rPr lang="en-GB" sz="1400" dirty="0" smtClean="0">
                <a:solidFill>
                  <a:prstClr val="black"/>
                </a:solidFill>
                <a:latin typeface="Myriad Pro" pitchFamily="34" charset="0"/>
                <a:ea typeface="Myriad Pro" charset="0"/>
                <a:cs typeface="Myriad Pro" charset="0"/>
              </a:rPr>
              <a:t>a requirement of </a:t>
            </a:r>
            <a:r>
              <a:rPr lang="en-GB" sz="1400" dirty="0" smtClean="0">
                <a:solidFill>
                  <a:srgbClr val="00B0F0"/>
                </a:solidFill>
                <a:latin typeface="Myriad Pro" pitchFamily="34" charset="0"/>
                <a:ea typeface="Myriad Pro" charset="0"/>
                <a:cs typeface="Myriad Pro" charset="0"/>
              </a:rPr>
              <a:t>‘analyse’</a:t>
            </a:r>
            <a:r>
              <a:rPr lang="en-GB" sz="1400" dirty="0" smtClean="0">
                <a:solidFill>
                  <a:prstClr val="black"/>
                </a:solidFill>
                <a:latin typeface="Myriad Pro" pitchFamily="34" charset="0"/>
                <a:ea typeface="Myriad Pro" charset="0"/>
                <a:cs typeface="Myriad Pro" charset="0"/>
              </a:rPr>
              <a:t>. </a:t>
            </a:r>
            <a:endParaRPr lang="en-GB" sz="1400" dirty="0">
              <a:solidFill>
                <a:prstClr val="black"/>
              </a:solidFill>
              <a:latin typeface="Myriad Pro" pitchFamily="34" charset="0"/>
              <a:ea typeface="Myriad Pro" charset="0"/>
              <a:cs typeface="Myriad Pro" charset="0"/>
            </a:endParaRPr>
          </a:p>
          <a:p>
            <a:endParaRPr lang="en-GB" sz="1400" dirty="0">
              <a:solidFill>
                <a:prstClr val="black"/>
              </a:solidFill>
              <a:latin typeface="Myriad Pro" pitchFamily="34" charset="0"/>
              <a:ea typeface="Myriad Pro" charset="0"/>
              <a:cs typeface="Myriad Pro" charset="0"/>
            </a:endParaRPr>
          </a:p>
          <a:p>
            <a:pPr marL="0" indent="0">
              <a:buNone/>
            </a:pPr>
            <a:r>
              <a:rPr lang="en-GB" sz="1400" dirty="0">
                <a:solidFill>
                  <a:prstClr val="black"/>
                </a:solidFill>
                <a:latin typeface="Myriad Pro" pitchFamily="34" charset="0"/>
                <a:ea typeface="Myriad Pro" charset="0"/>
                <a:cs typeface="Myriad Pro" charset="0"/>
              </a:rPr>
              <a:t>The first question </a:t>
            </a:r>
            <a:r>
              <a:rPr lang="en-GB" sz="1400" dirty="0" smtClean="0">
                <a:solidFill>
                  <a:prstClr val="black"/>
                </a:solidFill>
                <a:latin typeface="Myriad Pro" pitchFamily="34" charset="0"/>
                <a:ea typeface="Myriad Pro" charset="0"/>
                <a:cs typeface="Myriad Pro" charset="0"/>
              </a:rPr>
              <a:t>has two marks – </a:t>
            </a:r>
            <a:r>
              <a:rPr lang="en-GB" sz="1400" dirty="0">
                <a:solidFill>
                  <a:prstClr val="black"/>
                </a:solidFill>
                <a:latin typeface="Myriad Pro" pitchFamily="34" charset="0"/>
                <a:ea typeface="Myriad Pro" charset="0"/>
                <a:cs typeface="Myriad Pro" charset="0"/>
              </a:rPr>
              <a:t>o</a:t>
            </a:r>
            <a:r>
              <a:rPr lang="en-GB" sz="1400" dirty="0" smtClean="0">
                <a:solidFill>
                  <a:prstClr val="black"/>
                </a:solidFill>
                <a:latin typeface="Myriad Pro" pitchFamily="34" charset="0"/>
                <a:ea typeface="Myriad Pro" charset="0"/>
                <a:cs typeface="Myriad Pro" charset="0"/>
              </a:rPr>
              <a:t>ne </a:t>
            </a:r>
            <a:r>
              <a:rPr lang="en-GB" sz="1400" dirty="0">
                <a:solidFill>
                  <a:srgbClr val="00B0F0"/>
                </a:solidFill>
                <a:latin typeface="Myriad Pro" pitchFamily="34" charset="0"/>
                <a:ea typeface="Myriad Pro" charset="0"/>
                <a:cs typeface="Myriad Pro" charset="0"/>
              </a:rPr>
              <a:t>‘analyse’</a:t>
            </a:r>
            <a:r>
              <a:rPr lang="en-GB" sz="1400" dirty="0">
                <a:solidFill>
                  <a:prstClr val="black"/>
                </a:solidFill>
                <a:latin typeface="Myriad Pro" pitchFamily="34" charset="0"/>
                <a:ea typeface="Myriad Pro" charset="0"/>
                <a:cs typeface="Myriad Pro" charset="0"/>
              </a:rPr>
              <a:t> mark and one mark for the </a:t>
            </a:r>
            <a:r>
              <a:rPr lang="en-GB" sz="1400" dirty="0">
                <a:solidFill>
                  <a:srgbClr val="00B0F0"/>
                </a:solidFill>
                <a:latin typeface="Myriad Pro" pitchFamily="34" charset="0"/>
                <a:ea typeface="Myriad Pro" charset="0"/>
                <a:cs typeface="Myriad Pro" charset="0"/>
              </a:rPr>
              <a:t>judgement</a:t>
            </a:r>
            <a:r>
              <a:rPr lang="en-GB" sz="1400" dirty="0">
                <a:solidFill>
                  <a:prstClr val="black"/>
                </a:solidFill>
                <a:latin typeface="Myriad Pro" pitchFamily="34" charset="0"/>
                <a:ea typeface="Myriad Pro" charset="0"/>
                <a:cs typeface="Myriad Pro" charset="0"/>
              </a:rPr>
              <a:t> as to which category has been most affected. The second question has </a:t>
            </a:r>
            <a:r>
              <a:rPr lang="en-GB" sz="1400" dirty="0" smtClean="0">
                <a:solidFill>
                  <a:prstClr val="black"/>
                </a:solidFill>
                <a:latin typeface="Myriad Pro" pitchFamily="34" charset="0"/>
                <a:ea typeface="Myriad Pro" charset="0"/>
                <a:cs typeface="Myriad Pro" charset="0"/>
              </a:rPr>
              <a:t>two </a:t>
            </a:r>
            <a:r>
              <a:rPr lang="en-GB" sz="1400" dirty="0">
                <a:solidFill>
                  <a:srgbClr val="00B0F0"/>
                </a:solidFill>
                <a:latin typeface="Myriad Pro" pitchFamily="34" charset="0"/>
                <a:ea typeface="Myriad Pro" charset="0"/>
                <a:cs typeface="Myriad Pro" charset="0"/>
              </a:rPr>
              <a:t>‘analyse’</a:t>
            </a:r>
            <a:r>
              <a:rPr lang="en-GB" sz="1400" dirty="0">
                <a:solidFill>
                  <a:prstClr val="black"/>
                </a:solidFill>
                <a:latin typeface="Myriad Pro" pitchFamily="34" charset="0"/>
                <a:ea typeface="Myriad Pro" charset="0"/>
                <a:cs typeface="Myriad Pro" charset="0"/>
              </a:rPr>
              <a:t> marks and one </a:t>
            </a:r>
            <a:r>
              <a:rPr lang="en-GB" sz="1400" dirty="0">
                <a:solidFill>
                  <a:srgbClr val="00B050"/>
                </a:solidFill>
                <a:latin typeface="Myriad Pro" pitchFamily="34" charset="0"/>
                <a:ea typeface="Myriad Pro" charset="0"/>
                <a:cs typeface="Myriad Pro" charset="0"/>
              </a:rPr>
              <a:t>AO4 mark </a:t>
            </a:r>
            <a:r>
              <a:rPr lang="en-GB" sz="1400" dirty="0">
                <a:solidFill>
                  <a:prstClr val="black"/>
                </a:solidFill>
                <a:latin typeface="Myriad Pro" pitchFamily="34" charset="0"/>
                <a:ea typeface="Myriad Pro" charset="0"/>
                <a:cs typeface="Myriad Pro" charset="0"/>
              </a:rPr>
              <a:t>for using the skill of identifying characteristics from the photograph. The third question has all of it’s marks allocated to </a:t>
            </a:r>
            <a:r>
              <a:rPr lang="en-GB" sz="1400" dirty="0">
                <a:solidFill>
                  <a:srgbClr val="00B0F0"/>
                </a:solidFill>
                <a:latin typeface="Myriad Pro" pitchFamily="34" charset="0"/>
                <a:ea typeface="Myriad Pro" charset="0"/>
                <a:cs typeface="Myriad Pro" charset="0"/>
              </a:rPr>
              <a:t>AO3 ‘analyse</a:t>
            </a:r>
            <a:r>
              <a:rPr lang="en-GB" sz="1400" dirty="0" smtClean="0">
                <a:solidFill>
                  <a:srgbClr val="00B0F0"/>
                </a:solidFill>
                <a:latin typeface="Myriad Pro" pitchFamily="34" charset="0"/>
                <a:ea typeface="Myriad Pro" charset="0"/>
                <a:cs typeface="Myriad Pro" charset="0"/>
              </a:rPr>
              <a:t>’</a:t>
            </a:r>
            <a:r>
              <a:rPr lang="en-GB" sz="1400" dirty="0" smtClean="0">
                <a:solidFill>
                  <a:prstClr val="black"/>
                </a:solidFill>
                <a:latin typeface="Myriad Pro" pitchFamily="34" charset="0"/>
                <a:ea typeface="Myriad Pro" charset="0"/>
                <a:cs typeface="Myriad Pro" charset="0"/>
              </a:rPr>
              <a:t>.</a:t>
            </a:r>
            <a:endParaRPr lang="en-GB" sz="1400" dirty="0">
              <a:solidFill>
                <a:prstClr val="black"/>
              </a:solidFill>
              <a:latin typeface="Myriad Pro" pitchFamily="34" charset="0"/>
              <a:ea typeface="Myriad Pro" charset="0"/>
              <a:cs typeface="Myriad Pro" charset="0"/>
            </a:endParaRPr>
          </a:p>
          <a:p>
            <a:endParaRPr lang="en-GB" sz="1400" dirty="0">
              <a:solidFill>
                <a:prstClr val="black"/>
              </a:solidFill>
              <a:latin typeface="Myriad Pro" pitchFamily="34" charset="0"/>
              <a:ea typeface="Myriad Pro" charset="0"/>
              <a:cs typeface="Myriad Pro" charset="0"/>
            </a:endParaRPr>
          </a:p>
          <a:p>
            <a:pPr marL="0" indent="0">
              <a:buNone/>
            </a:pPr>
            <a:r>
              <a:rPr lang="en-GB" sz="1400" dirty="0">
                <a:solidFill>
                  <a:srgbClr val="00B0F0"/>
                </a:solidFill>
                <a:latin typeface="Myriad Pro" pitchFamily="34" charset="0"/>
                <a:ea typeface="Myriad Pro" charset="0"/>
                <a:cs typeface="Myriad Pro" charset="0"/>
              </a:rPr>
              <a:t>Analyse</a:t>
            </a:r>
            <a:r>
              <a:rPr lang="en-GB" sz="1400" dirty="0">
                <a:solidFill>
                  <a:prstClr val="black"/>
                </a:solidFill>
                <a:latin typeface="Myriad Pro" pitchFamily="34" charset="0"/>
                <a:ea typeface="Myriad Pro" charset="0"/>
                <a:cs typeface="Myriad Pro" charset="0"/>
              </a:rPr>
              <a:t> marks can also be found in questions where students may need to find connections and provide logical chains of reasoning when deconstructing information, and in longer questions this would be in combination with other assessment objectives.</a:t>
            </a:r>
          </a:p>
        </p:txBody>
      </p:sp>
      <p:pic>
        <p:nvPicPr>
          <p:cNvPr id="6"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6" y="1668066"/>
            <a:ext cx="4824536" cy="100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4" y="3075963"/>
            <a:ext cx="4824536" cy="94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title="Example of a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2" y="4293096"/>
            <a:ext cx="4824536" cy="89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09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‘evaluate’ marks?</a:t>
            </a:r>
          </a:p>
        </p:txBody>
      </p:sp>
      <p:sp>
        <p:nvSpPr>
          <p:cNvPr id="3" name="Content Placeholder 2"/>
          <p:cNvSpPr>
            <a:spLocks noGrp="1"/>
          </p:cNvSpPr>
          <p:nvPr>
            <p:ph idx="4294967295"/>
          </p:nvPr>
        </p:nvSpPr>
        <p:spPr>
          <a:xfrm>
            <a:off x="77777" y="1220619"/>
            <a:ext cx="3744416" cy="4320480"/>
          </a:xfrm>
          <a:solidFill>
            <a:schemeClr val="bg1"/>
          </a:solidFill>
        </p:spPr>
        <p:txBody>
          <a:bodyPr>
            <a:noAutofit/>
          </a:bodyPr>
          <a:lstStyle/>
          <a:p>
            <a:pPr marL="0" indent="0">
              <a:buNone/>
            </a:pPr>
            <a:r>
              <a:rPr lang="en-GB" sz="1300" dirty="0">
                <a:solidFill>
                  <a:srgbClr val="1F224E"/>
                </a:solidFill>
                <a:latin typeface="Myriad Pro" pitchFamily="34" charset="0"/>
                <a:ea typeface="Myriad Pro" charset="0"/>
                <a:cs typeface="Myriad Pro" charset="0"/>
              </a:rPr>
              <a:t>Both of the questions on this slide have marks allocated to </a:t>
            </a:r>
            <a:r>
              <a:rPr lang="en-GB" sz="1300" dirty="0">
                <a:solidFill>
                  <a:srgbClr val="00B0F0"/>
                </a:solidFill>
                <a:latin typeface="Myriad Pro" pitchFamily="34" charset="0"/>
                <a:ea typeface="Myriad Pro" charset="0"/>
                <a:cs typeface="Myriad Pro" charset="0"/>
              </a:rPr>
              <a:t>AO3 ‘evaluate’</a:t>
            </a:r>
            <a:r>
              <a:rPr lang="en-GB" sz="1300" dirty="0">
                <a:solidFill>
                  <a:srgbClr val="1F224E"/>
                </a:solidFill>
                <a:latin typeface="Myriad Pro" pitchFamily="34" charset="0"/>
                <a:ea typeface="Myriad Pro" charset="0"/>
                <a:cs typeface="Myriad Pro" charset="0"/>
              </a:rPr>
              <a:t>.</a:t>
            </a:r>
          </a:p>
          <a:p>
            <a:endParaRPr lang="en-GB" sz="1300" dirty="0">
              <a:solidFill>
                <a:srgbClr val="1F224E"/>
              </a:solidFill>
              <a:latin typeface="Myriad Pro" pitchFamily="34" charset="0"/>
              <a:ea typeface="Myriad Pro" charset="0"/>
              <a:cs typeface="Myriad Pro" charset="0"/>
            </a:endParaRPr>
          </a:p>
          <a:p>
            <a:pPr marL="0" indent="0">
              <a:buNone/>
            </a:pPr>
            <a:r>
              <a:rPr lang="en-GB" sz="1300" dirty="0">
                <a:solidFill>
                  <a:srgbClr val="1F224E"/>
                </a:solidFill>
                <a:latin typeface="Myriad Pro" pitchFamily="34" charset="0"/>
                <a:ea typeface="Myriad Pro" charset="0"/>
                <a:cs typeface="Myriad Pro" charset="0"/>
              </a:rPr>
              <a:t>In each case students need to </a:t>
            </a:r>
            <a:r>
              <a:rPr lang="en-GB" sz="1300" dirty="0">
                <a:solidFill>
                  <a:srgbClr val="00B0F0"/>
                </a:solidFill>
                <a:latin typeface="Myriad Pro" pitchFamily="34" charset="0"/>
                <a:ea typeface="Myriad Pro" charset="0"/>
                <a:cs typeface="Myriad Pro" charset="0"/>
              </a:rPr>
              <a:t>apply their knowledge and understanding</a:t>
            </a:r>
            <a:r>
              <a:rPr lang="en-GB" sz="1300" dirty="0">
                <a:solidFill>
                  <a:srgbClr val="1F224E"/>
                </a:solidFill>
                <a:latin typeface="Myriad Pro" pitchFamily="34" charset="0"/>
                <a:ea typeface="Myriad Pro" charset="0"/>
                <a:cs typeface="Myriad Pro" charset="0"/>
              </a:rPr>
              <a:t> to </a:t>
            </a:r>
            <a:r>
              <a:rPr lang="en-GB" sz="1300" u="sng" dirty="0">
                <a:solidFill>
                  <a:srgbClr val="1F224E"/>
                </a:solidFill>
                <a:latin typeface="Myriad Pro" pitchFamily="34" charset="0"/>
                <a:ea typeface="Myriad Pro" charset="0"/>
                <a:cs typeface="Myriad Pro" charset="0"/>
              </a:rPr>
              <a:t>appraise or synthesise information and/or </a:t>
            </a:r>
            <a:r>
              <a:rPr lang="en-GB" sz="1300" u="sng" dirty="0" smtClean="0">
                <a:solidFill>
                  <a:srgbClr val="1F224E"/>
                </a:solidFill>
                <a:latin typeface="Myriad Pro" pitchFamily="34" charset="0"/>
                <a:ea typeface="Myriad Pro" charset="0"/>
                <a:cs typeface="Myriad Pro" charset="0"/>
              </a:rPr>
              <a:t>issues</a:t>
            </a:r>
            <a:r>
              <a:rPr lang="en-GB" sz="1300" dirty="0" smtClean="0">
                <a:solidFill>
                  <a:srgbClr val="1F224E"/>
                </a:solidFill>
                <a:latin typeface="Myriad Pro" pitchFamily="34" charset="0"/>
                <a:ea typeface="Myriad Pro" charset="0"/>
                <a:cs typeface="Myriad Pro" charset="0"/>
              </a:rPr>
              <a:t> </a:t>
            </a:r>
            <a:r>
              <a:rPr lang="en-GB" sz="1300" dirty="0">
                <a:solidFill>
                  <a:srgbClr val="1F224E"/>
                </a:solidFill>
                <a:latin typeface="Myriad Pro" pitchFamily="34" charset="0"/>
                <a:ea typeface="Myriad Pro" charset="0"/>
                <a:cs typeface="Myriad Pro" charset="0"/>
              </a:rPr>
              <a:t>(Ofqual wording) as a requirement of</a:t>
            </a:r>
            <a:r>
              <a:rPr lang="en-GB" sz="1300" dirty="0">
                <a:solidFill>
                  <a:prstClr val="black"/>
                </a:solidFill>
                <a:latin typeface="Myriad Pro" pitchFamily="34" charset="0"/>
                <a:ea typeface="Myriad Pro" charset="0"/>
                <a:cs typeface="Myriad Pro" charset="0"/>
              </a:rPr>
              <a:t> </a:t>
            </a:r>
            <a:r>
              <a:rPr lang="en-GB" sz="1300" dirty="0">
                <a:solidFill>
                  <a:srgbClr val="00B0F0"/>
                </a:solidFill>
                <a:latin typeface="Myriad Pro" pitchFamily="34" charset="0"/>
                <a:ea typeface="Myriad Pro" charset="0"/>
                <a:cs typeface="Myriad Pro" charset="0"/>
              </a:rPr>
              <a:t>‘evaluate’</a:t>
            </a:r>
            <a:r>
              <a:rPr lang="en-GB" sz="1300" dirty="0" smtClean="0">
                <a:solidFill>
                  <a:srgbClr val="1F224E"/>
                </a:solidFill>
                <a:latin typeface="Myriad Pro" pitchFamily="34" charset="0"/>
                <a:ea typeface="Myriad Pro" charset="0"/>
                <a:cs typeface="Myriad Pro" charset="0"/>
              </a:rPr>
              <a:t>.</a:t>
            </a:r>
            <a:endParaRPr lang="en-GB" sz="1300" dirty="0">
              <a:solidFill>
                <a:srgbClr val="1F224E"/>
              </a:solidFill>
              <a:latin typeface="Myriad Pro" pitchFamily="34" charset="0"/>
              <a:ea typeface="Myriad Pro" charset="0"/>
              <a:cs typeface="Myriad Pro" charset="0"/>
            </a:endParaRPr>
          </a:p>
          <a:p>
            <a:endParaRPr lang="en-GB" sz="1300" dirty="0">
              <a:solidFill>
                <a:srgbClr val="1F224E"/>
              </a:solidFill>
              <a:latin typeface="Myriad Pro" pitchFamily="34" charset="0"/>
              <a:ea typeface="Myriad Pro" charset="0"/>
              <a:cs typeface="Myriad Pro" charset="0"/>
            </a:endParaRPr>
          </a:p>
          <a:p>
            <a:pPr marL="0" indent="0">
              <a:buNone/>
            </a:pPr>
            <a:r>
              <a:rPr lang="en-GB" sz="1300" dirty="0">
                <a:solidFill>
                  <a:srgbClr val="1F224E"/>
                </a:solidFill>
                <a:latin typeface="Myriad Pro" pitchFamily="34" charset="0"/>
                <a:ea typeface="Myriad Pro" charset="0"/>
                <a:cs typeface="Myriad Pro" charset="0"/>
              </a:rPr>
              <a:t>The first question requires </a:t>
            </a:r>
            <a:r>
              <a:rPr lang="en-GB" sz="1300" dirty="0" smtClean="0">
                <a:solidFill>
                  <a:srgbClr val="1F224E"/>
                </a:solidFill>
                <a:latin typeface="Myriad Pro" pitchFamily="34" charset="0"/>
                <a:ea typeface="Myriad Pro" charset="0"/>
                <a:cs typeface="Myriad Pro" charset="0"/>
              </a:rPr>
              <a:t>students </a:t>
            </a:r>
            <a:r>
              <a:rPr lang="en-GB" sz="1300" dirty="0">
                <a:solidFill>
                  <a:srgbClr val="1F224E"/>
                </a:solidFill>
                <a:latin typeface="Myriad Pro" pitchFamily="34" charset="0"/>
                <a:ea typeface="Myriad Pro" charset="0"/>
                <a:cs typeface="Myriad Pro" charset="0"/>
              </a:rPr>
              <a:t>to assess the quality of (appraise) the questionnaire by suggesting to problems with it.</a:t>
            </a:r>
          </a:p>
          <a:p>
            <a:endParaRPr lang="en-GB" sz="1300" dirty="0">
              <a:solidFill>
                <a:srgbClr val="1F224E"/>
              </a:solidFill>
              <a:latin typeface="Myriad Pro" pitchFamily="34" charset="0"/>
              <a:ea typeface="Myriad Pro" charset="0"/>
              <a:cs typeface="Myriad Pro" charset="0"/>
            </a:endParaRPr>
          </a:p>
          <a:p>
            <a:pPr marL="0" indent="0">
              <a:buNone/>
            </a:pPr>
            <a:r>
              <a:rPr lang="en-GB" sz="1300" dirty="0">
                <a:solidFill>
                  <a:srgbClr val="1F224E"/>
                </a:solidFill>
                <a:latin typeface="Myriad Pro" pitchFamily="34" charset="0"/>
                <a:ea typeface="Myriad Pro" charset="0"/>
                <a:cs typeface="Myriad Pro" charset="0"/>
              </a:rPr>
              <a:t>The second question requires students to synthesise their knowledge and understanding of the case study city to examine how far migration influences the growth and character of the city. They must combine the various components of the case study to make a connected whole and determine the ‘how far’ element of the question.</a:t>
            </a:r>
          </a:p>
        </p:txBody>
      </p:sp>
      <p:pic>
        <p:nvPicPr>
          <p:cNvPr id="8"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168" y="1484785"/>
            <a:ext cx="5307237"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168" y="4581128"/>
            <a:ext cx="5164000" cy="93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01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4784"/>
            <a:ext cx="9144000" cy="1872208"/>
          </a:xfrm>
        </p:spPr>
        <p:txBody>
          <a:bodyPr>
            <a:noAutofit/>
          </a:bodyPr>
          <a:lstStyle/>
          <a:p>
            <a:r>
              <a:rPr lang="en-GB" sz="4000" dirty="0">
                <a:latin typeface="Myriad Pro" pitchFamily="34" charset="0"/>
              </a:rPr>
              <a:t>Guide to the GCSE (</a:t>
            </a:r>
            <a:r>
              <a:rPr lang="en-GB" sz="4000" dirty="0" smtClean="0">
                <a:latin typeface="Myriad Pro" pitchFamily="34" charset="0"/>
              </a:rPr>
              <a:t>9-1)</a:t>
            </a:r>
            <a:br>
              <a:rPr lang="en-GB" sz="4000" dirty="0" smtClean="0">
                <a:latin typeface="Myriad Pro" pitchFamily="34" charset="0"/>
              </a:rPr>
            </a:br>
            <a:r>
              <a:rPr lang="en-GB" sz="4000" dirty="0" smtClean="0">
                <a:latin typeface="Myriad Pro" pitchFamily="34" charset="0"/>
              </a:rPr>
              <a:t>Geography A </a:t>
            </a:r>
            <a:r>
              <a:rPr lang="en-GB" sz="4000" dirty="0">
                <a:latin typeface="Myriad Pro" pitchFamily="34" charset="0"/>
              </a:rPr>
              <a:t>(</a:t>
            </a:r>
            <a:r>
              <a:rPr lang="en-GB" sz="4000" dirty="0" smtClean="0">
                <a:latin typeface="Myriad Pro" pitchFamily="34" charset="0"/>
              </a:rPr>
              <a:t>Geographical Themes) </a:t>
            </a:r>
            <a:r>
              <a:rPr lang="en-GB" sz="4000" dirty="0">
                <a:latin typeface="Myriad Pro" pitchFamily="34" charset="0"/>
              </a:rPr>
              <a:t/>
            </a:r>
            <a:br>
              <a:rPr lang="en-GB" sz="4000" dirty="0">
                <a:latin typeface="Myriad Pro" pitchFamily="34" charset="0"/>
              </a:rPr>
            </a:br>
            <a:r>
              <a:rPr lang="en-GB" sz="4000" dirty="0">
                <a:latin typeface="Myriad Pro" pitchFamily="34" charset="0"/>
              </a:rPr>
              <a:t>Assessment Objectives</a:t>
            </a:r>
          </a:p>
        </p:txBody>
      </p:sp>
    </p:spTree>
    <p:extLst>
      <p:ext uri="{BB962C8B-B14F-4D97-AF65-F5344CB8AC3E}">
        <p14:creationId xmlns:p14="http://schemas.microsoft.com/office/powerpoint/2010/main" val="36256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‘make judgements’ marks?</a:t>
            </a:r>
          </a:p>
        </p:txBody>
      </p:sp>
      <p:sp>
        <p:nvSpPr>
          <p:cNvPr id="3" name="Content Placeholder 2"/>
          <p:cNvSpPr>
            <a:spLocks noGrp="1"/>
          </p:cNvSpPr>
          <p:nvPr>
            <p:ph idx="4294967295"/>
          </p:nvPr>
        </p:nvSpPr>
        <p:spPr>
          <a:xfrm>
            <a:off x="4422041" y="1340768"/>
            <a:ext cx="4680520" cy="4536504"/>
          </a:xfrm>
          <a:solidFill>
            <a:schemeClr val="bg1"/>
          </a:solidFill>
        </p:spPr>
        <p:txBody>
          <a:bodyPr>
            <a:normAutofit fontScale="55000" lnSpcReduction="20000"/>
          </a:bodyPr>
          <a:lstStyle/>
          <a:p>
            <a:pPr marL="0" indent="0">
              <a:buNone/>
            </a:pPr>
            <a:r>
              <a:rPr lang="en-GB" sz="2500" dirty="0">
                <a:solidFill>
                  <a:srgbClr val="1F224E"/>
                </a:solidFill>
                <a:latin typeface="Myriad Pro" pitchFamily="34" charset="0"/>
                <a:ea typeface="Myriad Pro" charset="0"/>
                <a:cs typeface="Myriad Pro" charset="0"/>
              </a:rPr>
              <a:t>The three questions on this slide all have marks allocated to </a:t>
            </a:r>
            <a:r>
              <a:rPr lang="en-GB" sz="2500" dirty="0">
                <a:solidFill>
                  <a:srgbClr val="00B0F0"/>
                </a:solidFill>
                <a:latin typeface="Myriad Pro" pitchFamily="34" charset="0"/>
                <a:ea typeface="Myriad Pro" charset="0"/>
                <a:cs typeface="Myriad Pro" charset="0"/>
              </a:rPr>
              <a:t>AO3 ‘make judgements’</a:t>
            </a:r>
            <a:r>
              <a:rPr lang="en-GB" sz="2500" dirty="0">
                <a:solidFill>
                  <a:srgbClr val="1F224E"/>
                </a:solidFill>
                <a:latin typeface="Myriad Pro" pitchFamily="34" charset="0"/>
                <a:ea typeface="Myriad Pro" charset="0"/>
                <a:cs typeface="Myriad Pro" charset="0"/>
              </a:rPr>
              <a:t>.</a:t>
            </a:r>
          </a:p>
          <a:p>
            <a:endParaRPr lang="en-GB" sz="2500" dirty="0">
              <a:solidFill>
                <a:srgbClr val="1F224E"/>
              </a:solidFill>
              <a:latin typeface="Myriad Pro" pitchFamily="34" charset="0"/>
              <a:ea typeface="Myriad Pro" charset="0"/>
              <a:cs typeface="Myriad Pro" charset="0"/>
            </a:endParaRPr>
          </a:p>
          <a:p>
            <a:pPr marL="0" indent="0">
              <a:buNone/>
            </a:pPr>
            <a:r>
              <a:rPr lang="en-GB" sz="2500" dirty="0">
                <a:solidFill>
                  <a:srgbClr val="1F224E"/>
                </a:solidFill>
                <a:latin typeface="Myriad Pro" pitchFamily="34" charset="0"/>
                <a:ea typeface="Myriad Pro" charset="0"/>
                <a:cs typeface="Myriad Pro" charset="0"/>
              </a:rPr>
              <a:t>In each case students need to </a:t>
            </a:r>
            <a:r>
              <a:rPr lang="en-GB" sz="2500" dirty="0">
                <a:solidFill>
                  <a:srgbClr val="00B0F0"/>
                </a:solidFill>
                <a:latin typeface="Myriad Pro" pitchFamily="34" charset="0"/>
                <a:ea typeface="Myriad Pro" charset="0"/>
                <a:cs typeface="Myriad Pro" charset="0"/>
              </a:rPr>
              <a:t>apply their knowledge and understanding</a:t>
            </a:r>
            <a:r>
              <a:rPr lang="en-GB" sz="2500" dirty="0">
                <a:solidFill>
                  <a:srgbClr val="1F224E"/>
                </a:solidFill>
                <a:latin typeface="Myriad Pro" pitchFamily="34" charset="0"/>
                <a:ea typeface="Myriad Pro" charset="0"/>
                <a:cs typeface="Myriad Pro" charset="0"/>
              </a:rPr>
              <a:t> to </a:t>
            </a:r>
            <a:r>
              <a:rPr lang="en-GB" sz="2500" u="sng" dirty="0">
                <a:solidFill>
                  <a:srgbClr val="1F224E"/>
                </a:solidFill>
                <a:latin typeface="Myriad Pro" pitchFamily="34" charset="0"/>
                <a:ea typeface="Myriad Pro" charset="0"/>
                <a:cs typeface="Myriad Pro" charset="0"/>
              </a:rPr>
              <a:t>come to a decision or conclusion based on </a:t>
            </a:r>
            <a:r>
              <a:rPr lang="en-GB" sz="2500" u="sng" dirty="0" smtClean="0">
                <a:solidFill>
                  <a:srgbClr val="1F224E"/>
                </a:solidFill>
                <a:latin typeface="Myriad Pro" pitchFamily="34" charset="0"/>
                <a:ea typeface="Myriad Pro" charset="0"/>
                <a:cs typeface="Myriad Pro" charset="0"/>
              </a:rPr>
              <a:t>evidence</a:t>
            </a:r>
            <a:r>
              <a:rPr lang="en-GB" sz="2500" dirty="0" smtClean="0">
                <a:solidFill>
                  <a:srgbClr val="1F224E"/>
                </a:solidFill>
                <a:latin typeface="Myriad Pro" pitchFamily="34" charset="0"/>
                <a:ea typeface="Myriad Pro" charset="0"/>
                <a:cs typeface="Myriad Pro" charset="0"/>
              </a:rPr>
              <a:t> </a:t>
            </a:r>
            <a:r>
              <a:rPr lang="en-GB" sz="2500" dirty="0">
                <a:solidFill>
                  <a:srgbClr val="1F224E"/>
                </a:solidFill>
                <a:latin typeface="Myriad Pro" pitchFamily="34" charset="0"/>
                <a:ea typeface="Myriad Pro" charset="0"/>
                <a:cs typeface="Myriad Pro" charset="0"/>
              </a:rPr>
              <a:t>(Ofqual wording) as </a:t>
            </a:r>
            <a:r>
              <a:rPr lang="en-GB" sz="2500" dirty="0" smtClean="0">
                <a:solidFill>
                  <a:srgbClr val="1F224E"/>
                </a:solidFill>
                <a:latin typeface="Myriad Pro" pitchFamily="34" charset="0"/>
                <a:ea typeface="Myriad Pro" charset="0"/>
                <a:cs typeface="Myriad Pro" charset="0"/>
              </a:rPr>
              <a:t>a requirement of </a:t>
            </a:r>
            <a:r>
              <a:rPr lang="en-GB" sz="2500" dirty="0" smtClean="0">
                <a:solidFill>
                  <a:srgbClr val="00B0F0"/>
                </a:solidFill>
                <a:latin typeface="Myriad Pro" pitchFamily="34" charset="0"/>
                <a:ea typeface="Myriad Pro" charset="0"/>
                <a:cs typeface="Myriad Pro" charset="0"/>
              </a:rPr>
              <a:t>‘judgement’</a:t>
            </a:r>
            <a:r>
              <a:rPr lang="en-GB" sz="2500" dirty="0" smtClean="0">
                <a:solidFill>
                  <a:srgbClr val="1F224E"/>
                </a:solidFill>
                <a:latin typeface="Myriad Pro" pitchFamily="34" charset="0"/>
                <a:ea typeface="Myriad Pro" charset="0"/>
                <a:cs typeface="Myriad Pro" charset="0"/>
              </a:rPr>
              <a:t> </a:t>
            </a:r>
            <a:r>
              <a:rPr lang="en-GB" sz="2500" dirty="0">
                <a:solidFill>
                  <a:srgbClr val="1F224E"/>
                </a:solidFill>
                <a:latin typeface="Myriad Pro" pitchFamily="34" charset="0"/>
                <a:ea typeface="Myriad Pro" charset="0"/>
                <a:cs typeface="Myriad Pro" charset="0"/>
              </a:rPr>
              <a:t>– either through an unseen resource or their own knowledge and understanding. </a:t>
            </a:r>
          </a:p>
          <a:p>
            <a:endParaRPr lang="en-GB" sz="2500" dirty="0">
              <a:solidFill>
                <a:srgbClr val="1F224E"/>
              </a:solidFill>
              <a:latin typeface="Myriad Pro" pitchFamily="34" charset="0"/>
              <a:ea typeface="Myriad Pro" charset="0"/>
              <a:cs typeface="Myriad Pro" charset="0"/>
            </a:endParaRPr>
          </a:p>
          <a:p>
            <a:pPr marL="0" indent="0">
              <a:buNone/>
            </a:pPr>
            <a:r>
              <a:rPr lang="en-GB" sz="2500" dirty="0">
                <a:solidFill>
                  <a:srgbClr val="1F224E"/>
                </a:solidFill>
                <a:latin typeface="Myriad Pro" pitchFamily="34" charset="0"/>
                <a:ea typeface="Myriad Pro" charset="0"/>
                <a:cs typeface="Myriad Pro" charset="0"/>
              </a:rPr>
              <a:t>The first question has </a:t>
            </a:r>
            <a:r>
              <a:rPr lang="en-GB" sz="2500" dirty="0" smtClean="0">
                <a:solidFill>
                  <a:srgbClr val="1F224E"/>
                </a:solidFill>
                <a:latin typeface="Myriad Pro" pitchFamily="34" charset="0"/>
                <a:ea typeface="Myriad Pro" charset="0"/>
                <a:cs typeface="Myriad Pro" charset="0"/>
              </a:rPr>
              <a:t>one </a:t>
            </a:r>
            <a:r>
              <a:rPr lang="en-GB" sz="2500" dirty="0">
                <a:solidFill>
                  <a:srgbClr val="00B0F0"/>
                </a:solidFill>
                <a:latin typeface="Myriad Pro" pitchFamily="34" charset="0"/>
                <a:ea typeface="Myriad Pro" charset="0"/>
                <a:cs typeface="Myriad Pro" charset="0"/>
              </a:rPr>
              <a:t>‘make judgements’ </a:t>
            </a:r>
            <a:r>
              <a:rPr lang="en-GB" sz="2500" dirty="0">
                <a:solidFill>
                  <a:srgbClr val="1F224E"/>
                </a:solidFill>
                <a:latin typeface="Myriad Pro" pitchFamily="34" charset="0"/>
                <a:ea typeface="Myriad Pro" charset="0"/>
                <a:cs typeface="Myriad Pro" charset="0"/>
              </a:rPr>
              <a:t>mark for deciding which option is not likely to be located in an upland area.</a:t>
            </a:r>
          </a:p>
          <a:p>
            <a:endParaRPr lang="en-GB" sz="2500" dirty="0">
              <a:solidFill>
                <a:srgbClr val="1F224E"/>
              </a:solidFill>
              <a:latin typeface="Myriad Pro" pitchFamily="34" charset="0"/>
              <a:ea typeface="Myriad Pro" charset="0"/>
              <a:cs typeface="Myriad Pro" charset="0"/>
            </a:endParaRPr>
          </a:p>
          <a:p>
            <a:pPr marL="0" indent="0">
              <a:buNone/>
            </a:pPr>
            <a:r>
              <a:rPr lang="en-GB" sz="2500" dirty="0">
                <a:solidFill>
                  <a:srgbClr val="1F224E"/>
                </a:solidFill>
                <a:latin typeface="Myriad Pro" pitchFamily="34" charset="0"/>
                <a:ea typeface="Myriad Pro" charset="0"/>
                <a:cs typeface="Myriad Pro" charset="0"/>
              </a:rPr>
              <a:t>The second question has one </a:t>
            </a:r>
            <a:r>
              <a:rPr lang="en-GB" sz="2500" dirty="0">
                <a:solidFill>
                  <a:srgbClr val="00B0F0"/>
                </a:solidFill>
                <a:latin typeface="Myriad Pro" pitchFamily="34" charset="0"/>
                <a:ea typeface="Myriad Pro" charset="0"/>
                <a:cs typeface="Myriad Pro" charset="0"/>
              </a:rPr>
              <a:t>‘make judgements’ </a:t>
            </a:r>
            <a:r>
              <a:rPr lang="en-GB" sz="2500" dirty="0">
                <a:solidFill>
                  <a:srgbClr val="1F224E"/>
                </a:solidFill>
                <a:latin typeface="Myriad Pro" pitchFamily="34" charset="0"/>
                <a:ea typeface="Myriad Pro" charset="0"/>
                <a:cs typeface="Myriad Pro" charset="0"/>
              </a:rPr>
              <a:t>mark for deciding which category has been most affected and one </a:t>
            </a:r>
            <a:r>
              <a:rPr lang="en-GB" sz="2500" dirty="0">
                <a:solidFill>
                  <a:srgbClr val="00B0F0"/>
                </a:solidFill>
                <a:latin typeface="Myriad Pro" pitchFamily="34" charset="0"/>
                <a:ea typeface="Myriad Pro" charset="0"/>
                <a:cs typeface="Myriad Pro" charset="0"/>
              </a:rPr>
              <a:t>‘analyse’ </a:t>
            </a:r>
            <a:r>
              <a:rPr lang="en-GB" sz="2500" dirty="0">
                <a:solidFill>
                  <a:srgbClr val="1F224E"/>
                </a:solidFill>
                <a:latin typeface="Myriad Pro" pitchFamily="34" charset="0"/>
                <a:ea typeface="Myriad Pro" charset="0"/>
                <a:cs typeface="Myriad Pro" charset="0"/>
              </a:rPr>
              <a:t>mark for giving a reason. </a:t>
            </a:r>
          </a:p>
          <a:p>
            <a:endParaRPr lang="en-GB" sz="2500" dirty="0">
              <a:solidFill>
                <a:srgbClr val="1F224E"/>
              </a:solidFill>
              <a:latin typeface="Myriad Pro" pitchFamily="34" charset="0"/>
              <a:ea typeface="Myriad Pro" charset="0"/>
              <a:cs typeface="Myriad Pro" charset="0"/>
            </a:endParaRPr>
          </a:p>
          <a:p>
            <a:pPr marL="0" indent="0">
              <a:buNone/>
            </a:pPr>
            <a:r>
              <a:rPr lang="en-GB" sz="2500" dirty="0">
                <a:solidFill>
                  <a:srgbClr val="1F224E"/>
                </a:solidFill>
                <a:latin typeface="Myriad Pro" pitchFamily="34" charset="0"/>
                <a:ea typeface="Myriad Pro" charset="0"/>
                <a:cs typeface="Myriad Pro" charset="0"/>
              </a:rPr>
              <a:t>The third question has </a:t>
            </a:r>
            <a:r>
              <a:rPr lang="en-GB" sz="2500" dirty="0" smtClean="0">
                <a:solidFill>
                  <a:srgbClr val="1F224E"/>
                </a:solidFill>
                <a:latin typeface="Myriad Pro" pitchFamily="34" charset="0"/>
                <a:ea typeface="Myriad Pro" charset="0"/>
                <a:cs typeface="Myriad Pro" charset="0"/>
              </a:rPr>
              <a:t>two </a:t>
            </a:r>
            <a:r>
              <a:rPr lang="en-GB" sz="2500" dirty="0">
                <a:solidFill>
                  <a:srgbClr val="1F224E"/>
                </a:solidFill>
                <a:latin typeface="Myriad Pro" pitchFamily="34" charset="0"/>
                <a:ea typeface="Myriad Pro" charset="0"/>
                <a:cs typeface="Myriad Pro" charset="0"/>
              </a:rPr>
              <a:t>marks for </a:t>
            </a:r>
            <a:r>
              <a:rPr lang="en-GB" sz="2500" dirty="0" smtClean="0">
                <a:solidFill>
                  <a:srgbClr val="00B0F0"/>
                </a:solidFill>
                <a:latin typeface="Myriad Pro" pitchFamily="34" charset="0"/>
                <a:ea typeface="Myriad Pro" charset="0"/>
                <a:cs typeface="Myriad Pro" charset="0"/>
              </a:rPr>
              <a:t>‘make judgements’</a:t>
            </a:r>
            <a:r>
              <a:rPr lang="en-GB" sz="2500" dirty="0" smtClean="0">
                <a:solidFill>
                  <a:srgbClr val="1F224E"/>
                </a:solidFill>
                <a:latin typeface="Myriad Pro" pitchFamily="34" charset="0"/>
                <a:ea typeface="Myriad Pro" charset="0"/>
                <a:cs typeface="Myriad Pro" charset="0"/>
              </a:rPr>
              <a:t> by concluding </a:t>
            </a:r>
            <a:r>
              <a:rPr lang="en-GB" sz="2500" dirty="0">
                <a:solidFill>
                  <a:srgbClr val="1F224E"/>
                </a:solidFill>
                <a:latin typeface="Myriad Pro" pitchFamily="34" charset="0"/>
                <a:ea typeface="Myriad Pro" charset="0"/>
                <a:cs typeface="Myriad Pro" charset="0"/>
              </a:rPr>
              <a:t>the extent to which the student agrees with the </a:t>
            </a:r>
            <a:r>
              <a:rPr lang="en-GB" sz="2500" dirty="0" smtClean="0">
                <a:solidFill>
                  <a:srgbClr val="1F224E"/>
                </a:solidFill>
                <a:latin typeface="Myriad Pro" pitchFamily="34" charset="0"/>
                <a:ea typeface="Myriad Pro" charset="0"/>
                <a:cs typeface="Myriad Pro" charset="0"/>
              </a:rPr>
              <a:t>statement. There </a:t>
            </a:r>
            <a:r>
              <a:rPr lang="en-GB" sz="2500" dirty="0">
                <a:solidFill>
                  <a:srgbClr val="1F224E"/>
                </a:solidFill>
                <a:latin typeface="Myriad Pro" pitchFamily="34" charset="0"/>
                <a:ea typeface="Myriad Pro" charset="0"/>
                <a:cs typeface="Myriad Pro" charset="0"/>
              </a:rPr>
              <a:t>are also marks available for an </a:t>
            </a:r>
            <a:r>
              <a:rPr lang="en-GB" sz="2500" dirty="0">
                <a:solidFill>
                  <a:schemeClr val="accent6"/>
                </a:solidFill>
                <a:latin typeface="Myriad Pro" pitchFamily="34" charset="0"/>
                <a:ea typeface="Myriad Pro" charset="0"/>
                <a:cs typeface="Myriad Pro" charset="0"/>
              </a:rPr>
              <a:t>understanding </a:t>
            </a:r>
            <a:r>
              <a:rPr lang="en-GB" sz="2500" dirty="0">
                <a:solidFill>
                  <a:srgbClr val="1F224E"/>
                </a:solidFill>
                <a:latin typeface="Myriad Pro" pitchFamily="34" charset="0"/>
                <a:ea typeface="Myriad Pro" charset="0"/>
                <a:cs typeface="Myriad Pro" charset="0"/>
              </a:rPr>
              <a:t>of the challenges in cities in the UK and LIDCs or </a:t>
            </a:r>
            <a:r>
              <a:rPr lang="en-GB" sz="2500" dirty="0" smtClean="0">
                <a:solidFill>
                  <a:srgbClr val="1F224E"/>
                </a:solidFill>
                <a:latin typeface="Myriad Pro" pitchFamily="34" charset="0"/>
                <a:ea typeface="Myriad Pro" charset="0"/>
                <a:cs typeface="Myriad Pro" charset="0"/>
              </a:rPr>
              <a:t>EDCs </a:t>
            </a:r>
            <a:r>
              <a:rPr lang="en-GB" sz="2500" dirty="0">
                <a:solidFill>
                  <a:schemeClr val="accent6"/>
                </a:solidFill>
                <a:latin typeface="Myriad Pro" pitchFamily="34" charset="0"/>
                <a:ea typeface="Myriad Pro" charset="0"/>
                <a:cs typeface="Myriad Pro" charset="0"/>
              </a:rPr>
              <a:t>(AO2) </a:t>
            </a:r>
            <a:r>
              <a:rPr lang="en-GB" sz="2500" dirty="0">
                <a:solidFill>
                  <a:srgbClr val="1F224E"/>
                </a:solidFill>
                <a:latin typeface="Myriad Pro" pitchFamily="34" charset="0"/>
                <a:ea typeface="Myriad Pro" charset="0"/>
                <a:cs typeface="Myriad Pro" charset="0"/>
              </a:rPr>
              <a:t>and for </a:t>
            </a:r>
            <a:r>
              <a:rPr lang="en-GB" sz="2500" dirty="0">
                <a:solidFill>
                  <a:srgbClr val="00B0F0"/>
                </a:solidFill>
                <a:latin typeface="Myriad Pro" pitchFamily="34" charset="0"/>
                <a:ea typeface="Myriad Pro" charset="0"/>
                <a:cs typeface="Myriad Pro" charset="0"/>
              </a:rPr>
              <a:t>evaluating </a:t>
            </a:r>
            <a:r>
              <a:rPr lang="en-GB" sz="2500" dirty="0">
                <a:solidFill>
                  <a:srgbClr val="1F224E"/>
                </a:solidFill>
                <a:latin typeface="Myriad Pro" pitchFamily="34" charset="0"/>
                <a:ea typeface="Myriad Pro" charset="0"/>
                <a:cs typeface="Myriad Pro" charset="0"/>
              </a:rPr>
              <a:t>whether cities in the UK face challenges which are less serious than cities in LIDCs or EDCS </a:t>
            </a:r>
            <a:r>
              <a:rPr lang="en-GB" sz="2500" dirty="0">
                <a:solidFill>
                  <a:srgbClr val="00B0F0"/>
                </a:solidFill>
                <a:latin typeface="Myriad Pro" pitchFamily="34" charset="0"/>
                <a:ea typeface="Myriad Pro" charset="0"/>
                <a:cs typeface="Myriad Pro" charset="0"/>
              </a:rPr>
              <a:t>(AO3 evaluate)</a:t>
            </a:r>
            <a:r>
              <a:rPr lang="en-GB" sz="2500" dirty="0">
                <a:solidFill>
                  <a:srgbClr val="1F224E"/>
                </a:solidFill>
                <a:latin typeface="Myriad Pro" pitchFamily="34" charset="0"/>
                <a:ea typeface="Myriad Pro" charset="0"/>
                <a:cs typeface="Myriad Pro" charset="0"/>
              </a:rPr>
              <a:t>.</a:t>
            </a:r>
          </a:p>
          <a:p>
            <a:endParaRPr lang="en-GB" dirty="0">
              <a:latin typeface="Myriad Pro" pitchFamily="34" charset="0"/>
            </a:endParaRPr>
          </a:p>
        </p:txBody>
      </p:sp>
      <p:pic>
        <p:nvPicPr>
          <p:cNvPr id="6"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3" y="1438109"/>
            <a:ext cx="4392488" cy="130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1" y="3131205"/>
            <a:ext cx="4320480" cy="90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title="Example of a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62" y="4837259"/>
            <a:ext cx="4320479" cy="549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27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 Skills</a:t>
            </a:r>
            <a:endParaRPr lang="en-GB" dirty="0"/>
          </a:p>
        </p:txBody>
      </p:sp>
      <p:pic>
        <p:nvPicPr>
          <p:cNvPr id="4" name="Picture 2" title="AO4 -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title="Arrow"/>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title="Arrow"/>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230941"/>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pitchFamily="34" charset="0"/>
                <a:ea typeface="Myriad Pro" charset="0"/>
                <a:cs typeface="Myriad Pro" charset="0"/>
              </a:rPr>
              <a:t>Most of the AO4 marks will be allocated to using geographical skills – however there must be marks targeting </a:t>
            </a:r>
            <a:r>
              <a:rPr lang="en-GB" sz="1200" dirty="0" smtClean="0">
                <a:solidFill>
                  <a:srgbClr val="1F224E"/>
                </a:solidFill>
                <a:latin typeface="Myriad Pro" pitchFamily="34" charset="0"/>
                <a:ea typeface="Myriad Pro" charset="0"/>
                <a:cs typeface="Myriad Pro" charset="0"/>
              </a:rPr>
              <a:t>‘</a:t>
            </a:r>
            <a:r>
              <a:rPr lang="en-GB" sz="1200" dirty="0">
                <a:solidFill>
                  <a:srgbClr val="1F224E"/>
                </a:solidFill>
                <a:latin typeface="Myriad Pro" pitchFamily="34"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pitchFamily="34" charset="0"/>
                <a:ea typeface="Myriad Pro" charset="0"/>
                <a:cs typeface="Myriad Pro" charset="0"/>
              </a:rPr>
              <a:t>5% of the marks for the qualification must be allocated to geographical skills </a:t>
            </a:r>
            <a:r>
              <a:rPr lang="en-GB" sz="1200" dirty="0" smtClean="0">
                <a:solidFill>
                  <a:srgbClr val="1F224E"/>
                </a:solidFill>
                <a:latin typeface="Myriad Pro" pitchFamily="34" charset="0"/>
                <a:ea typeface="Myriad Pro" charset="0"/>
                <a:cs typeface="Myriad Pro" charset="0"/>
              </a:rPr>
              <a:t>in a </a:t>
            </a:r>
            <a:r>
              <a:rPr lang="en-GB" sz="1200" dirty="0">
                <a:solidFill>
                  <a:srgbClr val="1F224E"/>
                </a:solidFill>
                <a:latin typeface="Myriad Pro" pitchFamily="34" charset="0"/>
                <a:ea typeface="Myriad Pro" charset="0"/>
                <a:cs typeface="Myriad Pro" charset="0"/>
              </a:rPr>
              <a:t>fieldwork context.</a:t>
            </a:r>
          </a:p>
        </p:txBody>
      </p:sp>
    </p:spTree>
    <p:extLst>
      <p:ext uri="{BB962C8B-B14F-4D97-AF65-F5344CB8AC3E}">
        <p14:creationId xmlns:p14="http://schemas.microsoft.com/office/powerpoint/2010/main" val="273131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pitchFamily="34" charset="0"/>
                <a:ea typeface="Myriad Pro" charset="0"/>
                <a:cs typeface="Myriad Pro" charset="0"/>
              </a:rPr>
              <a:t>AO4</a:t>
            </a:r>
            <a:r>
              <a:rPr lang="en-GB" sz="2000" dirty="0">
                <a:solidFill>
                  <a:srgbClr val="1F224E"/>
                </a:solidFill>
                <a:latin typeface="Myriad Pro" pitchFamily="34" charset="0"/>
                <a:ea typeface="Myriad Pro" charset="0"/>
                <a:cs typeface="Myriad Pro" charset="0"/>
              </a:rPr>
              <a:t> requires students to </a:t>
            </a:r>
            <a:r>
              <a:rPr lang="en-GB" sz="2000" dirty="0">
                <a:solidFill>
                  <a:srgbClr val="00B050"/>
                </a:solidFill>
                <a:latin typeface="Myriad Pro" pitchFamily="34" charset="0"/>
                <a:ea typeface="Myriad Pro" charset="0"/>
                <a:cs typeface="Myriad Pro" charset="0"/>
              </a:rPr>
              <a:t>select, adapt and use geographical skills, as well as communicate findings</a:t>
            </a:r>
            <a:r>
              <a:rPr lang="en-GB" sz="2000" dirty="0">
                <a:solidFill>
                  <a:srgbClr val="1F224E"/>
                </a:solidFill>
                <a:latin typeface="Myriad Pro" pitchFamily="34" charset="0"/>
                <a:ea typeface="Myriad Pro" charset="0"/>
                <a:cs typeface="Myriad Pro" charset="0"/>
              </a:rPr>
              <a:t>. </a:t>
            </a:r>
          </a:p>
          <a:p>
            <a:pPr marL="0" indent="0">
              <a:buNone/>
            </a:pPr>
            <a:endParaRPr lang="en-GB" sz="2000" dirty="0">
              <a:solidFill>
                <a:srgbClr val="1F224E"/>
              </a:solidFill>
              <a:latin typeface="Myriad Pro" pitchFamily="34" charset="0"/>
              <a:ea typeface="Myriad Pro" charset="0"/>
              <a:cs typeface="Myriad Pro" charset="0"/>
            </a:endParaRPr>
          </a:p>
          <a:p>
            <a:pPr marL="0" indent="0">
              <a:buNone/>
            </a:pPr>
            <a:r>
              <a:rPr lang="en-GB" sz="2000" dirty="0">
                <a:solidFill>
                  <a:srgbClr val="1F224E"/>
                </a:solidFill>
                <a:latin typeface="Myriad Pro" pitchFamily="34" charset="0"/>
                <a:ea typeface="Myriad Pro" charset="0"/>
                <a:cs typeface="Myriad Pro" charset="0"/>
              </a:rPr>
              <a:t>The following are some of the command words which may be used for questions with </a:t>
            </a:r>
            <a:r>
              <a:rPr lang="en-GB" sz="2000" dirty="0">
                <a:solidFill>
                  <a:srgbClr val="00B050"/>
                </a:solidFill>
                <a:latin typeface="Myriad Pro" pitchFamily="34" charset="0"/>
                <a:ea typeface="Myriad Pro" charset="0"/>
                <a:cs typeface="Myriad Pro" charset="0"/>
              </a:rPr>
              <a:t>AO4</a:t>
            </a:r>
            <a:r>
              <a:rPr lang="en-GB" sz="2000" dirty="0">
                <a:solidFill>
                  <a:srgbClr val="1F224E"/>
                </a:solidFill>
                <a:latin typeface="Myriad Pro" pitchFamily="34" charset="0"/>
                <a:ea typeface="Myriad Pro" charset="0"/>
                <a:cs typeface="Myriad Pro" charset="0"/>
              </a:rPr>
              <a:t> marks:</a:t>
            </a:r>
          </a:p>
          <a:p>
            <a:pPr marL="685800" lvl="1"/>
            <a:r>
              <a:rPr lang="en-GB" sz="2000" dirty="0">
                <a:solidFill>
                  <a:srgbClr val="1F224E"/>
                </a:solidFill>
                <a:latin typeface="Myriad Pro" pitchFamily="34" charset="0"/>
                <a:ea typeface="Myriad Pro" charset="0"/>
                <a:cs typeface="Myriad Pro" charset="0"/>
              </a:rPr>
              <a:t>Describe the pattern</a:t>
            </a:r>
          </a:p>
          <a:p>
            <a:pPr marL="685800" lvl="1"/>
            <a:r>
              <a:rPr lang="en-GB" sz="2000" dirty="0">
                <a:solidFill>
                  <a:srgbClr val="1F224E"/>
                </a:solidFill>
                <a:latin typeface="Myriad Pro" pitchFamily="34" charset="0"/>
                <a:ea typeface="Myriad Pro" charset="0"/>
                <a:cs typeface="Myriad Pro" charset="0"/>
              </a:rPr>
              <a:t>Using data</a:t>
            </a:r>
          </a:p>
          <a:p>
            <a:pPr marL="685800" lvl="1"/>
            <a:r>
              <a:rPr lang="en-GB" sz="2000" dirty="0">
                <a:solidFill>
                  <a:srgbClr val="1F224E"/>
                </a:solidFill>
                <a:latin typeface="Myriad Pro" pitchFamily="34" charset="0"/>
                <a:ea typeface="Myriad Pro" charset="0"/>
                <a:cs typeface="Myriad Pro" charset="0"/>
              </a:rPr>
              <a:t>Calculate</a:t>
            </a:r>
          </a:p>
          <a:p>
            <a:pPr marL="685800" lvl="1"/>
            <a:r>
              <a:rPr lang="en-GB" sz="2000" dirty="0">
                <a:solidFill>
                  <a:srgbClr val="1F224E"/>
                </a:solidFill>
                <a:latin typeface="Myriad Pro" pitchFamily="34" charset="0"/>
                <a:ea typeface="Myriad Pro" charset="0"/>
                <a:cs typeface="Myriad Pro" charset="0"/>
              </a:rPr>
              <a:t>Identify</a:t>
            </a:r>
          </a:p>
          <a:p>
            <a:pPr marL="685800" lvl="1"/>
            <a:r>
              <a:rPr lang="en-GB" sz="2000" dirty="0">
                <a:solidFill>
                  <a:srgbClr val="1F224E"/>
                </a:solidFill>
                <a:latin typeface="Myriad Pro" pitchFamily="34" charset="0"/>
                <a:ea typeface="Myriad Pro" charset="0"/>
                <a:cs typeface="Myriad Pro" charset="0"/>
              </a:rPr>
              <a:t>Make a prediction</a:t>
            </a:r>
          </a:p>
          <a:p>
            <a:pPr marL="285750" lvl="0" indent="-285750"/>
            <a:endParaRPr lang="en-GB" sz="4400" dirty="0">
              <a:latin typeface="Myriad Pro" pitchFamily="34" charset="0"/>
            </a:endParaRPr>
          </a:p>
          <a:p>
            <a:pPr marL="285750" lvl="0" indent="-285750"/>
            <a:endParaRPr lang="en-GB" sz="4400" dirty="0">
              <a:latin typeface="Myriad Pro" pitchFamily="34" charset="0"/>
            </a:endParaRPr>
          </a:p>
          <a:p>
            <a:endParaRPr lang="en-GB" sz="4400" dirty="0">
              <a:latin typeface="Myriad Pro" pitchFamily="34" charset="0"/>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ea typeface="Myriad Pro" charset="0"/>
                <a:cs typeface="Myriad Pro" charset="0"/>
              </a:rPr>
              <a:t>Commands words may vary depending on the level of interaction with a resource.</a:t>
            </a:r>
          </a:p>
        </p:txBody>
      </p:sp>
      <p:sp>
        <p:nvSpPr>
          <p:cNvPr id="6" name="Left Arrow 5" title="Arrow"/>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99704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50"/>
                </a:solidFill>
              </a:rPr>
              <a:t>AO4 ‘select’ </a:t>
            </a:r>
            <a:r>
              <a:rPr lang="en-GB" dirty="0"/>
              <a:t>marks?</a:t>
            </a:r>
          </a:p>
        </p:txBody>
      </p:sp>
      <p:sp>
        <p:nvSpPr>
          <p:cNvPr id="3" name="Content Placeholder 2"/>
          <p:cNvSpPr>
            <a:spLocks noGrp="1"/>
          </p:cNvSpPr>
          <p:nvPr>
            <p:ph idx="4294967295"/>
          </p:nvPr>
        </p:nvSpPr>
        <p:spPr>
          <a:xfrm>
            <a:off x="5076056" y="1268760"/>
            <a:ext cx="3600450" cy="4454525"/>
          </a:xfrm>
        </p:spPr>
        <p:txBody>
          <a:bodyPr>
            <a:normAutofit fontScale="92500" lnSpcReduction="10000"/>
          </a:bodyPr>
          <a:lstStyle/>
          <a:p>
            <a:pPr marL="0" indent="0">
              <a:buNone/>
            </a:pPr>
            <a:r>
              <a:rPr lang="en-GB" sz="1600" dirty="0">
                <a:solidFill>
                  <a:srgbClr val="1F224E"/>
                </a:solidFill>
                <a:latin typeface="Myriad Pro" pitchFamily="34" charset="0"/>
                <a:ea typeface="Myriad Pro" charset="0"/>
                <a:cs typeface="Myriad Pro" charset="0"/>
              </a:rPr>
              <a:t>Questions </a:t>
            </a:r>
            <a:r>
              <a:rPr lang="en-GB" sz="1600" dirty="0" smtClean="0">
                <a:solidFill>
                  <a:srgbClr val="1F224E"/>
                </a:solidFill>
                <a:latin typeface="Myriad Pro" pitchFamily="34" charset="0"/>
                <a:ea typeface="Myriad Pro" charset="0"/>
                <a:cs typeface="Myriad Pro" charset="0"/>
              </a:rPr>
              <a:t>targeting </a:t>
            </a:r>
            <a:r>
              <a:rPr lang="en-GB" sz="1600" dirty="0" smtClean="0">
                <a:solidFill>
                  <a:srgbClr val="00B050"/>
                </a:solidFill>
                <a:latin typeface="Myriad Pro" pitchFamily="34" charset="0"/>
                <a:ea typeface="Myriad Pro" charset="0"/>
                <a:cs typeface="Myriad Pro" charset="0"/>
              </a:rPr>
              <a:t>AO4 </a:t>
            </a:r>
            <a:r>
              <a:rPr lang="en-GB" sz="1600" dirty="0">
                <a:solidFill>
                  <a:srgbClr val="00B050"/>
                </a:solidFill>
                <a:latin typeface="Myriad Pro" pitchFamily="34" charset="0"/>
                <a:ea typeface="Myriad Pro" charset="0"/>
                <a:cs typeface="Myriad Pro" charset="0"/>
              </a:rPr>
              <a:t>‘select’ </a:t>
            </a:r>
            <a:r>
              <a:rPr lang="en-GB" sz="1600" dirty="0">
                <a:solidFill>
                  <a:srgbClr val="1F224E"/>
                </a:solidFill>
                <a:latin typeface="Myriad Pro" pitchFamily="34" charset="0"/>
                <a:ea typeface="Myriad Pro" charset="0"/>
                <a:cs typeface="Myriad Pro" charset="0"/>
              </a:rPr>
              <a:t>marks require students to </a:t>
            </a:r>
            <a:r>
              <a:rPr lang="en-GB" sz="1600" u="sng" dirty="0">
                <a:solidFill>
                  <a:srgbClr val="1F224E"/>
                </a:solidFill>
                <a:latin typeface="Myriad Pro" pitchFamily="34" charset="0"/>
                <a:ea typeface="Myriad Pro" charset="0"/>
                <a:cs typeface="Myriad Pro" charset="0"/>
              </a:rPr>
              <a:t>choose an appropriate skill</a:t>
            </a:r>
            <a:r>
              <a:rPr lang="en-GB" sz="1600" dirty="0">
                <a:solidFill>
                  <a:srgbClr val="1F224E"/>
                </a:solidFill>
                <a:latin typeface="Myriad Pro" pitchFamily="34" charset="0"/>
                <a:ea typeface="Myriad Pro" charset="0"/>
                <a:cs typeface="Myriad Pro" charset="0"/>
              </a:rPr>
              <a:t> for the context which the question focuses on.</a:t>
            </a:r>
          </a:p>
          <a:p>
            <a:endParaRPr lang="en-GB" sz="1600" dirty="0">
              <a:solidFill>
                <a:srgbClr val="1F224E"/>
              </a:solidFill>
              <a:latin typeface="Myriad Pro" pitchFamily="34" charset="0"/>
              <a:ea typeface="Myriad Pro" charset="0"/>
              <a:cs typeface="Myriad Pro" charset="0"/>
            </a:endParaRPr>
          </a:p>
          <a:p>
            <a:pPr marL="0" indent="0">
              <a:buNone/>
            </a:pPr>
            <a:r>
              <a:rPr lang="en-GB" sz="1600" dirty="0" smtClean="0">
                <a:solidFill>
                  <a:srgbClr val="1F224E"/>
                </a:solidFill>
                <a:latin typeface="Myriad Pro" pitchFamily="34" charset="0"/>
                <a:ea typeface="Myriad Pro" charset="0"/>
                <a:cs typeface="Myriad Pro" charset="0"/>
              </a:rPr>
              <a:t>The </a:t>
            </a:r>
            <a:r>
              <a:rPr lang="en-GB" sz="1600" dirty="0">
                <a:solidFill>
                  <a:srgbClr val="1F224E"/>
                </a:solidFill>
                <a:latin typeface="Myriad Pro" pitchFamily="34" charset="0"/>
                <a:ea typeface="Myriad Pro" charset="0"/>
                <a:cs typeface="Myriad Pro" charset="0"/>
              </a:rPr>
              <a:t>first example </a:t>
            </a:r>
            <a:r>
              <a:rPr lang="en-GB" sz="1600" dirty="0" smtClean="0">
                <a:solidFill>
                  <a:srgbClr val="1F224E"/>
                </a:solidFill>
                <a:latin typeface="Myriad Pro" pitchFamily="34" charset="0"/>
                <a:ea typeface="Myriad Pro" charset="0"/>
                <a:cs typeface="Myriad Pro" charset="0"/>
              </a:rPr>
              <a:t>is a </a:t>
            </a:r>
            <a:r>
              <a:rPr lang="en-GB" sz="1600" dirty="0">
                <a:solidFill>
                  <a:srgbClr val="1F224E"/>
                </a:solidFill>
                <a:latin typeface="Myriad Pro" pitchFamily="34" charset="0"/>
                <a:ea typeface="Myriad Pro" charset="0"/>
                <a:cs typeface="Myriad Pro" charset="0"/>
              </a:rPr>
              <a:t>multiple choice question </a:t>
            </a:r>
            <a:r>
              <a:rPr lang="en-GB" sz="1600" dirty="0" smtClean="0">
                <a:solidFill>
                  <a:srgbClr val="1F224E"/>
                </a:solidFill>
                <a:latin typeface="Myriad Pro" pitchFamily="34" charset="0"/>
                <a:ea typeface="Myriad Pro" charset="0"/>
                <a:cs typeface="Myriad Pro" charset="0"/>
              </a:rPr>
              <a:t>where students </a:t>
            </a:r>
            <a:r>
              <a:rPr lang="en-GB" sz="1600" dirty="0">
                <a:solidFill>
                  <a:srgbClr val="1F224E"/>
                </a:solidFill>
                <a:latin typeface="Myriad Pro" pitchFamily="34" charset="0"/>
                <a:ea typeface="Myriad Pro" charset="0"/>
                <a:cs typeface="Myriad Pro" charset="0"/>
              </a:rPr>
              <a:t>must choose the appropriate graph for the context (how relief changes). </a:t>
            </a:r>
          </a:p>
          <a:p>
            <a:endParaRPr lang="en-GB" sz="1600" dirty="0">
              <a:solidFill>
                <a:srgbClr val="1F224E"/>
              </a:solidFill>
              <a:latin typeface="Myriad Pro" pitchFamily="34" charset="0"/>
              <a:ea typeface="Myriad Pro" charset="0"/>
              <a:cs typeface="Myriad Pro" charset="0"/>
            </a:endParaRPr>
          </a:p>
          <a:p>
            <a:pPr marL="0" indent="0">
              <a:buNone/>
            </a:pPr>
            <a:r>
              <a:rPr lang="en-GB" sz="1600" dirty="0">
                <a:solidFill>
                  <a:srgbClr val="1F224E"/>
                </a:solidFill>
                <a:latin typeface="Myriad Pro" pitchFamily="34" charset="0"/>
                <a:ea typeface="Myriad Pro" charset="0"/>
                <a:cs typeface="Myriad Pro" charset="0"/>
              </a:rPr>
              <a:t>The second example shows how </a:t>
            </a:r>
            <a:r>
              <a:rPr lang="en-GB" sz="1600" dirty="0">
                <a:solidFill>
                  <a:srgbClr val="00B050"/>
                </a:solidFill>
                <a:latin typeface="Myriad Pro" pitchFamily="34" charset="0"/>
                <a:ea typeface="Myriad Pro" charset="0"/>
                <a:cs typeface="Myriad Pro" charset="0"/>
              </a:rPr>
              <a:t>‘select’ </a:t>
            </a:r>
            <a:r>
              <a:rPr lang="en-GB" sz="1600" dirty="0">
                <a:solidFill>
                  <a:srgbClr val="1F224E"/>
                </a:solidFill>
                <a:latin typeface="Myriad Pro" pitchFamily="34" charset="0"/>
                <a:ea typeface="Myriad Pro" charset="0"/>
                <a:cs typeface="Myriad Pro" charset="0"/>
              </a:rPr>
              <a:t>marks can be allocated in a fieldwork context. Students are given a table of data and then must choose an appropriate method of data presentation before explaining their choice. All of the marks are allocated to </a:t>
            </a:r>
            <a:r>
              <a:rPr lang="en-GB" sz="1600" dirty="0">
                <a:solidFill>
                  <a:srgbClr val="00B050"/>
                </a:solidFill>
                <a:latin typeface="Myriad Pro" pitchFamily="34" charset="0"/>
                <a:ea typeface="Myriad Pro" charset="0"/>
                <a:cs typeface="Myriad Pro" charset="0"/>
              </a:rPr>
              <a:t>AO4 ‘select’ </a:t>
            </a:r>
            <a:r>
              <a:rPr lang="en-GB" sz="1600" dirty="0">
                <a:solidFill>
                  <a:srgbClr val="1F224E"/>
                </a:solidFill>
                <a:latin typeface="Myriad Pro" pitchFamily="34" charset="0"/>
                <a:ea typeface="Myriad Pro" charset="0"/>
                <a:cs typeface="Myriad Pro" charset="0"/>
              </a:rPr>
              <a:t>as the entire answer is focusing on the choice and then why they have made that choice.</a:t>
            </a:r>
          </a:p>
          <a:p>
            <a:endParaRPr lang="en-GB" dirty="0">
              <a:latin typeface="Myriad Pro" pitchFamily="34" charset="0"/>
            </a:endParaRPr>
          </a:p>
        </p:txBody>
      </p:sp>
      <p:pic>
        <p:nvPicPr>
          <p:cNvPr id="9"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4819105" cy="138684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2996952"/>
            <a:ext cx="4835167"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98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AO4 </a:t>
            </a:r>
            <a:r>
              <a:rPr lang="en-GB" dirty="0">
                <a:solidFill>
                  <a:srgbClr val="00B050"/>
                </a:solidFill>
              </a:rPr>
              <a:t>‘adapt’</a:t>
            </a:r>
            <a:r>
              <a:rPr lang="en-GB" dirty="0"/>
              <a:t> marks?</a:t>
            </a:r>
          </a:p>
        </p:txBody>
      </p:sp>
      <p:sp>
        <p:nvSpPr>
          <p:cNvPr id="4" name="Content Placeholder 2"/>
          <p:cNvSpPr>
            <a:spLocks noGrp="1"/>
          </p:cNvSpPr>
          <p:nvPr>
            <p:ph idx="4294967295"/>
          </p:nvPr>
        </p:nvSpPr>
        <p:spPr>
          <a:xfrm>
            <a:off x="237481" y="2293853"/>
            <a:ext cx="8699500" cy="2215267"/>
          </a:xfrm>
          <a:ln>
            <a:solidFill>
              <a:schemeClr val="tx1"/>
            </a:solidFill>
          </a:ln>
        </p:spPr>
        <p:txBody>
          <a:bodyPr>
            <a:noAutofit/>
          </a:bodyPr>
          <a:lstStyle/>
          <a:p>
            <a:pPr marL="0" indent="0">
              <a:buNone/>
            </a:pPr>
            <a:r>
              <a:rPr lang="en-GB" sz="1400" dirty="0">
                <a:solidFill>
                  <a:srgbClr val="00B050"/>
                </a:solidFill>
                <a:latin typeface="Myriad Pro" pitchFamily="34" charset="0"/>
                <a:ea typeface="Myriad Pro" charset="0"/>
                <a:cs typeface="Myriad Pro" charset="0"/>
              </a:rPr>
              <a:t>AO4 ‘adapt’ </a:t>
            </a:r>
            <a:r>
              <a:rPr lang="en-GB" sz="1400" dirty="0">
                <a:solidFill>
                  <a:srgbClr val="1F224E"/>
                </a:solidFill>
                <a:latin typeface="Myriad Pro" pitchFamily="34" charset="0"/>
                <a:ea typeface="Myriad Pro" charset="0"/>
                <a:cs typeface="Myriad Pro" charset="0"/>
              </a:rPr>
              <a:t>marks are allocated in questions where students must </a:t>
            </a:r>
            <a:r>
              <a:rPr lang="en-GB" sz="1400" u="sng" dirty="0">
                <a:solidFill>
                  <a:srgbClr val="1F224E"/>
                </a:solidFill>
                <a:latin typeface="Myriad Pro" pitchFamily="34" charset="0"/>
                <a:ea typeface="Myriad Pro" charset="0"/>
                <a:cs typeface="Myriad Pro" charset="0"/>
              </a:rPr>
              <a:t>suggest improvements or changes</a:t>
            </a:r>
            <a:r>
              <a:rPr lang="en-GB" sz="1400" dirty="0">
                <a:solidFill>
                  <a:srgbClr val="1F224E"/>
                </a:solidFill>
                <a:latin typeface="Myriad Pro" pitchFamily="34" charset="0"/>
                <a:ea typeface="Myriad Pro" charset="0"/>
                <a:cs typeface="Myriad Pro" charset="0"/>
              </a:rPr>
              <a:t> to a resource.</a:t>
            </a:r>
          </a:p>
          <a:p>
            <a:pPr marL="0" indent="0">
              <a:buNone/>
            </a:pPr>
            <a:endParaRPr lang="en-GB" sz="1400" dirty="0">
              <a:solidFill>
                <a:srgbClr val="1F224E"/>
              </a:solidFill>
              <a:latin typeface="Myriad Pro" pitchFamily="34" charset="0"/>
              <a:ea typeface="Myriad Pro" charset="0"/>
              <a:cs typeface="Myriad Pro" charset="0"/>
            </a:endParaRPr>
          </a:p>
          <a:p>
            <a:pPr marL="0" indent="0">
              <a:buNone/>
            </a:pPr>
            <a:r>
              <a:rPr lang="en-GB" sz="1400" dirty="0">
                <a:solidFill>
                  <a:srgbClr val="1F224E"/>
                </a:solidFill>
                <a:latin typeface="Myriad Pro" pitchFamily="34" charset="0"/>
                <a:ea typeface="Myriad Pro" charset="0"/>
                <a:cs typeface="Myriad Pro" charset="0"/>
              </a:rPr>
              <a:t>The question above asks students to suggest an improvement to the data presentation technique. They are writing their suggestion but this is still adapting the presentation technique – however there could be questions in the future which ask students to actually change the resource on the question paper.</a:t>
            </a:r>
          </a:p>
          <a:p>
            <a:pPr marL="0" indent="0">
              <a:buNone/>
            </a:pPr>
            <a:endParaRPr lang="en-GB" sz="1400" dirty="0">
              <a:solidFill>
                <a:srgbClr val="1F224E"/>
              </a:solidFill>
              <a:latin typeface="Myriad Pro" pitchFamily="34" charset="0"/>
              <a:ea typeface="Myriad Pro" charset="0"/>
              <a:cs typeface="Myriad Pro" charset="0"/>
            </a:endParaRPr>
          </a:p>
          <a:p>
            <a:pPr marL="0" indent="0">
              <a:buNone/>
            </a:pPr>
            <a:r>
              <a:rPr lang="en-GB" sz="1400" dirty="0">
                <a:solidFill>
                  <a:srgbClr val="1F224E"/>
                </a:solidFill>
                <a:latin typeface="Myriad Pro" pitchFamily="34" charset="0"/>
                <a:ea typeface="Myriad Pro" charset="0"/>
                <a:cs typeface="Myriad Pro" charset="0"/>
              </a:rPr>
              <a:t>The question below asks students to identify another question which could be added to the questionnaire. The student is being asked to adapt the questionnaire by adding to it.</a:t>
            </a:r>
          </a:p>
        </p:txBody>
      </p:sp>
      <p:pic>
        <p:nvPicPr>
          <p:cNvPr id="6"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09750"/>
            <a:ext cx="5934075" cy="8001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869160"/>
            <a:ext cx="5876925" cy="9239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378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50"/>
                </a:solidFill>
              </a:rPr>
              <a:t>AO4 ‘use’ </a:t>
            </a:r>
            <a:r>
              <a:rPr lang="en-GB" dirty="0"/>
              <a:t>marks?</a:t>
            </a:r>
          </a:p>
        </p:txBody>
      </p:sp>
      <p:sp>
        <p:nvSpPr>
          <p:cNvPr id="3" name="Content Placeholder 2"/>
          <p:cNvSpPr>
            <a:spLocks noGrp="1"/>
          </p:cNvSpPr>
          <p:nvPr>
            <p:ph idx="4294967295"/>
          </p:nvPr>
        </p:nvSpPr>
        <p:spPr>
          <a:xfrm>
            <a:off x="3677888" y="2228650"/>
            <a:ext cx="1737707" cy="2707990"/>
          </a:xfrm>
          <a:ln>
            <a:solidFill>
              <a:schemeClr val="tx1"/>
            </a:solidFill>
          </a:ln>
        </p:spPr>
        <p:txBody>
          <a:bodyPr>
            <a:normAutofit fontScale="47500" lnSpcReduction="20000"/>
          </a:bodyPr>
          <a:lstStyle/>
          <a:p>
            <a:pPr marL="0" indent="0" algn="ctr">
              <a:buNone/>
            </a:pPr>
            <a:r>
              <a:rPr lang="en-GB" sz="2900" dirty="0">
                <a:solidFill>
                  <a:srgbClr val="1F224E"/>
                </a:solidFill>
                <a:latin typeface="Myriad Pro" pitchFamily="34" charset="0"/>
                <a:ea typeface="Myriad Pro" charset="0"/>
                <a:cs typeface="Myriad Pro" charset="0"/>
              </a:rPr>
              <a:t>Most of the </a:t>
            </a:r>
            <a:r>
              <a:rPr lang="en-GB" sz="2900" dirty="0">
                <a:solidFill>
                  <a:srgbClr val="00B050"/>
                </a:solidFill>
                <a:latin typeface="Myriad Pro" pitchFamily="34" charset="0"/>
                <a:ea typeface="Myriad Pro" charset="0"/>
                <a:cs typeface="Myriad Pro" charset="0"/>
              </a:rPr>
              <a:t>‘skills’ </a:t>
            </a:r>
            <a:r>
              <a:rPr lang="en-GB" sz="2900" dirty="0">
                <a:solidFill>
                  <a:srgbClr val="1F224E"/>
                </a:solidFill>
                <a:latin typeface="Myriad Pro" pitchFamily="34" charset="0"/>
                <a:ea typeface="Myriad Pro" charset="0"/>
                <a:cs typeface="Myriad Pro" charset="0"/>
              </a:rPr>
              <a:t>questions will require students to </a:t>
            </a:r>
            <a:r>
              <a:rPr lang="en-GB" sz="2900" dirty="0">
                <a:solidFill>
                  <a:srgbClr val="00B050"/>
                </a:solidFill>
                <a:latin typeface="Myriad Pro" pitchFamily="34" charset="0"/>
                <a:ea typeface="Myriad Pro" charset="0"/>
                <a:cs typeface="Myriad Pro" charset="0"/>
              </a:rPr>
              <a:t>use skills </a:t>
            </a:r>
            <a:r>
              <a:rPr lang="en-GB" sz="2900" dirty="0">
                <a:solidFill>
                  <a:srgbClr val="1F224E"/>
                </a:solidFill>
                <a:latin typeface="Myriad Pro" pitchFamily="34" charset="0"/>
                <a:ea typeface="Myriad Pro" charset="0"/>
                <a:cs typeface="Myriad Pro" charset="0"/>
              </a:rPr>
              <a:t>in a number of ways. Some different ways are shown on this slide </a:t>
            </a:r>
            <a:r>
              <a:rPr lang="en-GB" sz="2900" dirty="0" smtClean="0">
                <a:solidFill>
                  <a:srgbClr val="1F224E"/>
                </a:solidFill>
                <a:latin typeface="Myriad Pro" pitchFamily="34" charset="0"/>
                <a:ea typeface="Myriad Pro" charset="0"/>
                <a:cs typeface="Myriad Pro" charset="0"/>
              </a:rPr>
              <a:t>- from </a:t>
            </a:r>
            <a:r>
              <a:rPr lang="en-GB" sz="2900" dirty="0">
                <a:solidFill>
                  <a:srgbClr val="1F224E"/>
                </a:solidFill>
                <a:latin typeface="Myriad Pro" pitchFamily="34" charset="0"/>
                <a:ea typeface="Myriad Pro" charset="0"/>
                <a:cs typeface="Myriad Pro" charset="0"/>
              </a:rPr>
              <a:t>making </a:t>
            </a:r>
            <a:r>
              <a:rPr lang="en-GB" sz="2900" dirty="0" smtClean="0">
                <a:solidFill>
                  <a:srgbClr val="1F224E"/>
                </a:solidFill>
                <a:latin typeface="Myriad Pro" pitchFamily="34" charset="0"/>
                <a:ea typeface="Myriad Pro" charset="0"/>
                <a:cs typeface="Myriad Pro" charset="0"/>
              </a:rPr>
              <a:t>predictions</a:t>
            </a:r>
            <a:r>
              <a:rPr lang="en-GB" sz="2900" dirty="0">
                <a:solidFill>
                  <a:srgbClr val="1F224E"/>
                </a:solidFill>
                <a:latin typeface="Myriad Pro" pitchFamily="34" charset="0"/>
                <a:ea typeface="Myriad Pro" charset="0"/>
                <a:cs typeface="Myriad Pro" charset="0"/>
              </a:rPr>
              <a:t>, using OS maps, picking information from resources and answering statistical questions</a:t>
            </a:r>
            <a:r>
              <a:rPr lang="en-GB" sz="2900" dirty="0" smtClean="0">
                <a:solidFill>
                  <a:srgbClr val="1F224E"/>
                </a:solidFill>
                <a:latin typeface="Myriad Pro" pitchFamily="34" charset="0"/>
                <a:ea typeface="Myriad Pro" charset="0"/>
                <a:cs typeface="Myriad Pro" charset="0"/>
              </a:rPr>
              <a:t>.</a:t>
            </a:r>
            <a:endParaRPr lang="en-GB" sz="2900" dirty="0">
              <a:solidFill>
                <a:srgbClr val="1F224E"/>
              </a:solidFill>
              <a:latin typeface="Myriad Pro" pitchFamily="34" charset="0"/>
              <a:ea typeface="Myriad Pro" charset="0"/>
              <a:cs typeface="Myriad Pro" charset="0"/>
            </a:endParaRPr>
          </a:p>
        </p:txBody>
      </p:sp>
      <p:pic>
        <p:nvPicPr>
          <p:cNvPr id="9" name="Picture 2"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175" y="4936640"/>
            <a:ext cx="3663825" cy="99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203" y="1072163"/>
            <a:ext cx="3625372" cy="156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title="Example of a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1" y="1609323"/>
            <a:ext cx="3512337" cy="80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title="Example of a ques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31" y="1072683"/>
            <a:ext cx="4328567" cy="50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title="Example of a ques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5" y="4873784"/>
            <a:ext cx="3008718" cy="94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title="Example of a ques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1927" y="2737857"/>
            <a:ext cx="3135950" cy="214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title="Example of a ques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83" y="2564904"/>
            <a:ext cx="3376580" cy="139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title="Example of a ques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768" y="3963337"/>
            <a:ext cx="3220409" cy="66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6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What are </a:t>
            </a:r>
            <a:r>
              <a:rPr lang="en-GB" sz="3200" dirty="0">
                <a:solidFill>
                  <a:srgbClr val="00B050"/>
                </a:solidFill>
              </a:rPr>
              <a:t>AO4 ‘communicate findings’ </a:t>
            </a:r>
            <a:r>
              <a:rPr lang="en-GB" sz="3200" dirty="0"/>
              <a:t>marks?</a:t>
            </a:r>
          </a:p>
        </p:txBody>
      </p:sp>
      <p:sp>
        <p:nvSpPr>
          <p:cNvPr id="3" name="Content Placeholder 2"/>
          <p:cNvSpPr>
            <a:spLocks noGrp="1"/>
          </p:cNvSpPr>
          <p:nvPr>
            <p:ph idx="4294967295"/>
          </p:nvPr>
        </p:nvSpPr>
        <p:spPr>
          <a:xfrm>
            <a:off x="150242" y="1052736"/>
            <a:ext cx="8699500" cy="4454525"/>
          </a:xfrm>
        </p:spPr>
        <p:txBody>
          <a:bodyPr>
            <a:noAutofit/>
          </a:bodyPr>
          <a:lstStyle/>
          <a:p>
            <a:pPr marL="0" indent="0">
              <a:spcAft>
                <a:spcPts val="600"/>
              </a:spcAft>
              <a:buNone/>
            </a:pPr>
            <a:r>
              <a:rPr lang="en-GB" sz="1200" dirty="0">
                <a:solidFill>
                  <a:srgbClr val="00B050"/>
                </a:solidFill>
                <a:latin typeface="Myriad Pro" pitchFamily="34" charset="0"/>
                <a:ea typeface="Myriad Pro" charset="0"/>
                <a:cs typeface="Myriad Pro" charset="0"/>
              </a:rPr>
              <a:t>AO4 ‘communicate findings’</a:t>
            </a:r>
            <a:r>
              <a:rPr lang="en-GB" sz="1200" dirty="0">
                <a:solidFill>
                  <a:srgbClr val="1F224E"/>
                </a:solidFill>
                <a:latin typeface="Myriad Pro" pitchFamily="34" charset="0"/>
                <a:ea typeface="Myriad Pro" charset="0"/>
                <a:cs typeface="Myriad Pro" charset="0"/>
              </a:rPr>
              <a:t> marks are allocated to questions where students must </a:t>
            </a:r>
            <a:r>
              <a:rPr lang="en-GB" sz="1200" u="sng" dirty="0">
                <a:solidFill>
                  <a:srgbClr val="1F224E"/>
                </a:solidFill>
                <a:latin typeface="Myriad Pro" pitchFamily="34" charset="0"/>
                <a:ea typeface="Myriad Pro" charset="0"/>
                <a:cs typeface="Myriad Pro" charset="0"/>
              </a:rPr>
              <a:t>answer the question in the most appropriate and logical manner</a:t>
            </a:r>
            <a:r>
              <a:rPr lang="en-GB" sz="1200" dirty="0">
                <a:solidFill>
                  <a:srgbClr val="1F224E"/>
                </a:solidFill>
                <a:latin typeface="Myriad Pro" pitchFamily="34" charset="0"/>
                <a:ea typeface="Myriad Pro" charset="0"/>
                <a:cs typeface="Myriad Pro" charset="0"/>
              </a:rPr>
              <a:t>. These marks must be used in combination with </a:t>
            </a:r>
            <a:r>
              <a:rPr lang="en-GB" sz="1200" dirty="0" smtClean="0">
                <a:solidFill>
                  <a:srgbClr val="1F224E"/>
                </a:solidFill>
                <a:latin typeface="Myriad Pro" pitchFamily="34" charset="0"/>
                <a:ea typeface="Myriad Pro" charset="0"/>
                <a:cs typeface="Myriad Pro" charset="0"/>
              </a:rPr>
              <a:t>another </a:t>
            </a:r>
            <a:r>
              <a:rPr lang="en-GB" sz="1200" dirty="0">
                <a:solidFill>
                  <a:srgbClr val="1F224E"/>
                </a:solidFill>
                <a:latin typeface="Myriad Pro" pitchFamily="34" charset="0"/>
                <a:ea typeface="Myriad Pro" charset="0"/>
                <a:cs typeface="Myriad Pro" charset="0"/>
              </a:rPr>
              <a:t>assessment objective element – for example ‘using’ skills. </a:t>
            </a:r>
          </a:p>
          <a:p>
            <a:pPr marL="0" indent="0">
              <a:spcAft>
                <a:spcPts val="600"/>
              </a:spcAft>
              <a:buNone/>
            </a:pPr>
            <a:r>
              <a:rPr lang="en-GB" sz="1200" dirty="0" smtClean="0">
                <a:solidFill>
                  <a:srgbClr val="1F224E"/>
                </a:solidFill>
                <a:latin typeface="Myriad Pro" pitchFamily="34" charset="0"/>
                <a:ea typeface="Myriad Pro" charset="0"/>
                <a:cs typeface="Myriad Pro" charset="0"/>
              </a:rPr>
              <a:t>A </a:t>
            </a:r>
            <a:r>
              <a:rPr lang="en-GB" sz="1200" dirty="0">
                <a:solidFill>
                  <a:srgbClr val="00B050"/>
                </a:solidFill>
                <a:latin typeface="Myriad Pro" pitchFamily="34" charset="0"/>
                <a:ea typeface="Myriad Pro" charset="0"/>
                <a:cs typeface="Myriad Pro" charset="0"/>
              </a:rPr>
              <a:t>‘communicate findings’</a:t>
            </a:r>
            <a:r>
              <a:rPr lang="en-GB" sz="1200" dirty="0">
                <a:solidFill>
                  <a:srgbClr val="1F224E"/>
                </a:solidFill>
                <a:latin typeface="Myriad Pro" pitchFamily="34" charset="0"/>
                <a:ea typeface="Myriad Pro" charset="0"/>
                <a:cs typeface="Myriad Pro" charset="0"/>
              </a:rPr>
              <a:t> mark is available in questions where a student needs to </a:t>
            </a:r>
            <a:r>
              <a:rPr lang="en-GB" sz="1200" u="sng" dirty="0">
                <a:solidFill>
                  <a:srgbClr val="1F224E"/>
                </a:solidFill>
                <a:latin typeface="Myriad Pro" pitchFamily="34" charset="0"/>
                <a:ea typeface="Myriad Pro" charset="0"/>
                <a:cs typeface="Myriad Pro" charset="0"/>
              </a:rPr>
              <a:t>describe a pattern</a:t>
            </a:r>
            <a:r>
              <a:rPr lang="en-GB" sz="1200" dirty="0">
                <a:solidFill>
                  <a:srgbClr val="1F224E"/>
                </a:solidFill>
                <a:latin typeface="Myriad Pro" pitchFamily="34" charset="0"/>
                <a:ea typeface="Myriad Pro" charset="0"/>
                <a:cs typeface="Myriad Pro" charset="0"/>
              </a:rPr>
              <a:t> in the following instances:</a:t>
            </a:r>
          </a:p>
          <a:p>
            <a:pPr marL="685800" lvl="1">
              <a:spcAft>
                <a:spcPts val="600"/>
              </a:spcAft>
              <a:buFont typeface="Arial" panose="020B0604020202020204" pitchFamily="34" charset="0"/>
              <a:buChar char="•"/>
            </a:pPr>
            <a:r>
              <a:rPr lang="en-GB" sz="1200" dirty="0">
                <a:solidFill>
                  <a:srgbClr val="1F224E"/>
                </a:solidFill>
                <a:latin typeface="Myriad Pro" pitchFamily="34" charset="0"/>
                <a:ea typeface="Myriad Pro" charset="0"/>
                <a:cs typeface="Myriad Pro" charset="0"/>
              </a:rPr>
              <a:t>there are </a:t>
            </a:r>
            <a:r>
              <a:rPr lang="en-GB" sz="1200" u="sng" dirty="0" smtClean="0">
                <a:solidFill>
                  <a:srgbClr val="1F224E"/>
                </a:solidFill>
                <a:latin typeface="Myriad Pro" pitchFamily="34" charset="0"/>
                <a:ea typeface="Myriad Pro" charset="0"/>
                <a:cs typeface="Myriad Pro" charset="0"/>
              </a:rPr>
              <a:t>three </a:t>
            </a:r>
            <a:r>
              <a:rPr lang="en-GB" sz="1200" u="sng" dirty="0">
                <a:solidFill>
                  <a:srgbClr val="1F224E"/>
                </a:solidFill>
                <a:latin typeface="Myriad Pro" pitchFamily="34" charset="0"/>
                <a:ea typeface="Myriad Pro" charset="0"/>
                <a:cs typeface="Myriad Pro" charset="0"/>
              </a:rPr>
              <a:t>marks available</a:t>
            </a:r>
            <a:r>
              <a:rPr lang="en-GB" sz="1200" dirty="0">
                <a:solidFill>
                  <a:srgbClr val="1F224E"/>
                </a:solidFill>
                <a:latin typeface="Myriad Pro" pitchFamily="34" charset="0"/>
                <a:ea typeface="Myriad Pro" charset="0"/>
                <a:cs typeface="Myriad Pro" charset="0"/>
              </a:rPr>
              <a:t> and the question does </a:t>
            </a:r>
            <a:r>
              <a:rPr lang="en-GB" sz="1200" u="sng" dirty="0">
                <a:solidFill>
                  <a:srgbClr val="1F224E"/>
                </a:solidFill>
                <a:latin typeface="Myriad Pro" pitchFamily="34" charset="0"/>
                <a:ea typeface="Myriad Pro" charset="0"/>
                <a:cs typeface="Myriad Pro" charset="0"/>
              </a:rPr>
              <a:t>not</a:t>
            </a:r>
            <a:r>
              <a:rPr lang="en-GB" sz="1200" dirty="0">
                <a:solidFill>
                  <a:srgbClr val="1F224E"/>
                </a:solidFill>
                <a:latin typeface="Myriad Pro" pitchFamily="34" charset="0"/>
                <a:ea typeface="Myriad Pro" charset="0"/>
                <a:cs typeface="Myriad Pro" charset="0"/>
              </a:rPr>
              <a:t> ask for </a:t>
            </a:r>
            <a:r>
              <a:rPr lang="en-GB" sz="1200" u="sng" dirty="0">
                <a:solidFill>
                  <a:srgbClr val="1F224E"/>
                </a:solidFill>
                <a:latin typeface="Myriad Pro" pitchFamily="34" charset="0"/>
                <a:ea typeface="Myriad Pro" charset="0"/>
                <a:cs typeface="Myriad Pro" charset="0"/>
              </a:rPr>
              <a:t>data</a:t>
            </a:r>
            <a:r>
              <a:rPr lang="en-GB" sz="1200" dirty="0">
                <a:solidFill>
                  <a:srgbClr val="1F224E"/>
                </a:solidFill>
                <a:latin typeface="Myriad Pro" pitchFamily="34" charset="0"/>
                <a:ea typeface="Myriad Pro" charset="0"/>
                <a:cs typeface="Myriad Pro" charset="0"/>
              </a:rPr>
              <a:t> to be included</a:t>
            </a:r>
          </a:p>
          <a:p>
            <a:pPr marL="685800" lvl="1">
              <a:spcAft>
                <a:spcPts val="600"/>
              </a:spcAft>
              <a:buFont typeface="Arial" panose="020B0604020202020204" pitchFamily="34" charset="0"/>
              <a:buChar char="•"/>
            </a:pPr>
            <a:r>
              <a:rPr lang="en-GB" sz="1200" dirty="0">
                <a:solidFill>
                  <a:srgbClr val="1F224E"/>
                </a:solidFill>
                <a:latin typeface="Myriad Pro" pitchFamily="34" charset="0"/>
                <a:ea typeface="Myriad Pro" charset="0"/>
                <a:cs typeface="Myriad Pro" charset="0"/>
              </a:rPr>
              <a:t>there are </a:t>
            </a:r>
            <a:r>
              <a:rPr lang="en-GB" sz="1200" u="sng" dirty="0">
                <a:solidFill>
                  <a:srgbClr val="1F224E"/>
                </a:solidFill>
                <a:latin typeface="Myriad Pro" pitchFamily="34" charset="0"/>
                <a:ea typeface="Myriad Pro" charset="0"/>
                <a:cs typeface="Myriad Pro" charset="0"/>
              </a:rPr>
              <a:t>more than </a:t>
            </a:r>
            <a:r>
              <a:rPr lang="en-GB" sz="1200" u="sng" dirty="0" smtClean="0">
                <a:solidFill>
                  <a:srgbClr val="1F224E"/>
                </a:solidFill>
                <a:latin typeface="Myriad Pro" pitchFamily="34" charset="0"/>
                <a:ea typeface="Myriad Pro" charset="0"/>
                <a:cs typeface="Myriad Pro" charset="0"/>
              </a:rPr>
              <a:t>three </a:t>
            </a:r>
            <a:r>
              <a:rPr lang="en-GB" sz="1200" u="sng" dirty="0">
                <a:solidFill>
                  <a:srgbClr val="1F224E"/>
                </a:solidFill>
                <a:latin typeface="Myriad Pro" pitchFamily="34" charset="0"/>
                <a:ea typeface="Myriad Pro" charset="0"/>
                <a:cs typeface="Myriad Pro" charset="0"/>
              </a:rPr>
              <a:t>marks available, whether data is requested or not</a:t>
            </a:r>
            <a:r>
              <a:rPr lang="en-GB" sz="1200" dirty="0">
                <a:solidFill>
                  <a:srgbClr val="1F224E"/>
                </a:solidFill>
                <a:latin typeface="Myriad Pro" pitchFamily="34" charset="0"/>
                <a:ea typeface="Myriad Pro" charset="0"/>
                <a:cs typeface="Myriad Pro" charset="0"/>
              </a:rPr>
              <a:t>.</a:t>
            </a:r>
          </a:p>
          <a:p>
            <a:pPr marL="0" indent="0">
              <a:spcAft>
                <a:spcPts val="600"/>
              </a:spcAft>
              <a:buNone/>
            </a:pPr>
            <a:r>
              <a:rPr lang="en-GB" sz="1200" dirty="0" smtClean="0">
                <a:solidFill>
                  <a:srgbClr val="1F224E"/>
                </a:solidFill>
                <a:latin typeface="Myriad Pro" pitchFamily="34" charset="0"/>
                <a:ea typeface="Myriad Pro" charset="0"/>
                <a:cs typeface="Myriad Pro" charset="0"/>
              </a:rPr>
              <a:t>The </a:t>
            </a:r>
            <a:r>
              <a:rPr lang="en-GB" sz="1200" dirty="0">
                <a:solidFill>
                  <a:srgbClr val="1F224E"/>
                </a:solidFill>
                <a:latin typeface="Myriad Pro" pitchFamily="34" charset="0"/>
                <a:ea typeface="Myriad Pro" charset="0"/>
                <a:cs typeface="Myriad Pro" charset="0"/>
              </a:rPr>
              <a:t>two questions below both have a mark for </a:t>
            </a:r>
            <a:r>
              <a:rPr lang="en-GB" sz="1200" dirty="0">
                <a:solidFill>
                  <a:srgbClr val="00B050"/>
                </a:solidFill>
                <a:latin typeface="Myriad Pro" pitchFamily="34" charset="0"/>
                <a:ea typeface="Myriad Pro" charset="0"/>
                <a:cs typeface="Myriad Pro" charset="0"/>
              </a:rPr>
              <a:t>‘communicate findings’</a:t>
            </a:r>
            <a:r>
              <a:rPr lang="en-GB" sz="1200" dirty="0">
                <a:solidFill>
                  <a:srgbClr val="1F224E"/>
                </a:solidFill>
                <a:latin typeface="Myriad Pro" pitchFamily="34" charset="0"/>
                <a:ea typeface="Myriad Pro" charset="0"/>
                <a:cs typeface="Myriad Pro" charset="0"/>
              </a:rPr>
              <a:t>. The question on the left has </a:t>
            </a:r>
            <a:r>
              <a:rPr lang="en-GB" sz="1200" dirty="0" smtClean="0">
                <a:solidFill>
                  <a:srgbClr val="1F224E"/>
                </a:solidFill>
                <a:latin typeface="Myriad Pro" pitchFamily="34" charset="0"/>
                <a:ea typeface="Myriad Pro" charset="0"/>
                <a:cs typeface="Myriad Pro" charset="0"/>
              </a:rPr>
              <a:t>three </a:t>
            </a:r>
            <a:r>
              <a:rPr lang="en-GB" sz="1200" dirty="0">
                <a:solidFill>
                  <a:srgbClr val="1F224E"/>
                </a:solidFill>
                <a:latin typeface="Myriad Pro" pitchFamily="34" charset="0"/>
                <a:ea typeface="Myriad Pro" charset="0"/>
                <a:cs typeface="Myriad Pro" charset="0"/>
              </a:rPr>
              <a:t>marks available, </a:t>
            </a:r>
            <a:r>
              <a:rPr lang="en-GB" sz="1200" dirty="0" smtClean="0">
                <a:solidFill>
                  <a:srgbClr val="1F224E"/>
                </a:solidFill>
                <a:latin typeface="Myriad Pro" pitchFamily="34" charset="0"/>
                <a:ea typeface="Myriad Pro" charset="0"/>
                <a:cs typeface="Myriad Pro" charset="0"/>
              </a:rPr>
              <a:t>two </a:t>
            </a:r>
            <a:r>
              <a:rPr lang="en-GB" sz="1200" dirty="0">
                <a:solidFill>
                  <a:srgbClr val="1F224E"/>
                </a:solidFill>
                <a:latin typeface="Myriad Pro" pitchFamily="34" charset="0"/>
                <a:ea typeface="Myriad Pro" charset="0"/>
                <a:cs typeface="Myriad Pro" charset="0"/>
              </a:rPr>
              <a:t>are for points made </a:t>
            </a:r>
            <a:r>
              <a:rPr lang="en-GB" sz="1200" dirty="0">
                <a:solidFill>
                  <a:srgbClr val="00B050"/>
                </a:solidFill>
                <a:latin typeface="Myriad Pro" pitchFamily="34" charset="0"/>
                <a:ea typeface="Myriad Pro" charset="0"/>
                <a:cs typeface="Myriad Pro" charset="0"/>
              </a:rPr>
              <a:t>describing the pattern </a:t>
            </a:r>
            <a:r>
              <a:rPr lang="en-GB" sz="1200" dirty="0">
                <a:solidFill>
                  <a:srgbClr val="1F224E"/>
                </a:solidFill>
                <a:latin typeface="Myriad Pro" pitchFamily="34" charset="0"/>
                <a:ea typeface="Myriad Pro" charset="0"/>
                <a:cs typeface="Myriad Pro" charset="0"/>
              </a:rPr>
              <a:t>and the other is for </a:t>
            </a:r>
            <a:r>
              <a:rPr lang="en-GB" sz="1200" dirty="0">
                <a:solidFill>
                  <a:srgbClr val="00B050"/>
                </a:solidFill>
                <a:latin typeface="Myriad Pro" pitchFamily="34" charset="0"/>
                <a:ea typeface="Myriad Pro" charset="0"/>
                <a:cs typeface="Myriad Pro" charset="0"/>
              </a:rPr>
              <a:t>communicating the findings</a:t>
            </a:r>
            <a:r>
              <a:rPr lang="en-GB" sz="1200" dirty="0">
                <a:solidFill>
                  <a:srgbClr val="1F224E"/>
                </a:solidFill>
                <a:latin typeface="Myriad Pro" pitchFamily="34" charset="0"/>
                <a:ea typeface="Myriad Pro" charset="0"/>
                <a:cs typeface="Myriad Pro" charset="0"/>
              </a:rPr>
              <a:t> in a </a:t>
            </a:r>
            <a:r>
              <a:rPr lang="en-GB" sz="1200" u="sng" dirty="0">
                <a:solidFill>
                  <a:srgbClr val="1F224E"/>
                </a:solidFill>
                <a:latin typeface="Myriad Pro" pitchFamily="34" charset="0"/>
                <a:ea typeface="Myriad Pro" charset="0"/>
                <a:cs typeface="Myriad Pro" charset="0"/>
              </a:rPr>
              <a:t>logical and appropriate order</a:t>
            </a:r>
            <a:r>
              <a:rPr lang="en-GB" sz="1200" dirty="0">
                <a:solidFill>
                  <a:srgbClr val="1F224E"/>
                </a:solidFill>
                <a:latin typeface="Myriad Pro" pitchFamily="34" charset="0"/>
                <a:ea typeface="Myriad Pro" charset="0"/>
                <a:cs typeface="Myriad Pro" charset="0"/>
              </a:rPr>
              <a:t> (general pattern first and then the specific point afterwards). </a:t>
            </a:r>
          </a:p>
          <a:p>
            <a:pPr marL="0" indent="0">
              <a:spcAft>
                <a:spcPts val="600"/>
              </a:spcAft>
              <a:buNone/>
            </a:pPr>
            <a:r>
              <a:rPr lang="en-GB" sz="1200" dirty="0" smtClean="0">
                <a:solidFill>
                  <a:srgbClr val="1F224E"/>
                </a:solidFill>
                <a:latin typeface="Myriad Pro" pitchFamily="34" charset="0"/>
                <a:ea typeface="Myriad Pro" charset="0"/>
                <a:cs typeface="Myriad Pro" charset="0"/>
              </a:rPr>
              <a:t>The </a:t>
            </a:r>
            <a:r>
              <a:rPr lang="en-GB" sz="1200" dirty="0">
                <a:solidFill>
                  <a:srgbClr val="1F224E"/>
                </a:solidFill>
                <a:latin typeface="Myriad Pro" pitchFamily="34" charset="0"/>
                <a:ea typeface="Myriad Pro" charset="0"/>
                <a:cs typeface="Myriad Pro" charset="0"/>
              </a:rPr>
              <a:t>question on the right has </a:t>
            </a:r>
            <a:r>
              <a:rPr lang="en-GB" sz="1200" dirty="0" smtClean="0">
                <a:solidFill>
                  <a:srgbClr val="1F224E"/>
                </a:solidFill>
                <a:latin typeface="Myriad Pro" pitchFamily="34" charset="0"/>
                <a:ea typeface="Myriad Pro" charset="0"/>
                <a:cs typeface="Myriad Pro" charset="0"/>
              </a:rPr>
              <a:t>four </a:t>
            </a:r>
            <a:r>
              <a:rPr lang="en-GB" sz="1200" dirty="0">
                <a:solidFill>
                  <a:srgbClr val="1F224E"/>
                </a:solidFill>
                <a:latin typeface="Myriad Pro" pitchFamily="34" charset="0"/>
                <a:ea typeface="Myriad Pro" charset="0"/>
                <a:cs typeface="Myriad Pro" charset="0"/>
              </a:rPr>
              <a:t>marks available, </a:t>
            </a:r>
            <a:r>
              <a:rPr lang="en-GB" sz="1200" dirty="0" smtClean="0">
                <a:solidFill>
                  <a:srgbClr val="1F224E"/>
                </a:solidFill>
                <a:latin typeface="Myriad Pro" pitchFamily="34" charset="0"/>
                <a:ea typeface="Myriad Pro" charset="0"/>
                <a:cs typeface="Myriad Pro" charset="0"/>
              </a:rPr>
              <a:t>two </a:t>
            </a:r>
            <a:r>
              <a:rPr lang="en-GB" sz="1200" dirty="0">
                <a:solidFill>
                  <a:srgbClr val="1F224E"/>
                </a:solidFill>
                <a:latin typeface="Myriad Pro" pitchFamily="34" charset="0"/>
                <a:ea typeface="Myriad Pro" charset="0"/>
                <a:cs typeface="Myriad Pro" charset="0"/>
              </a:rPr>
              <a:t>are for points made </a:t>
            </a:r>
            <a:r>
              <a:rPr lang="en-GB" sz="1200" dirty="0">
                <a:solidFill>
                  <a:srgbClr val="00B050"/>
                </a:solidFill>
                <a:latin typeface="Myriad Pro" pitchFamily="34" charset="0"/>
                <a:ea typeface="Myriad Pro" charset="0"/>
                <a:cs typeface="Myriad Pro" charset="0"/>
              </a:rPr>
              <a:t>describing the pattern</a:t>
            </a:r>
            <a:r>
              <a:rPr lang="en-GB" sz="1200" dirty="0">
                <a:solidFill>
                  <a:srgbClr val="1F224E"/>
                </a:solidFill>
                <a:latin typeface="Myriad Pro" pitchFamily="34" charset="0"/>
                <a:ea typeface="Myriad Pro" charset="0"/>
                <a:cs typeface="Myriad Pro" charset="0"/>
              </a:rPr>
              <a:t>, </a:t>
            </a:r>
            <a:r>
              <a:rPr lang="en-GB" sz="1200" dirty="0" smtClean="0">
                <a:solidFill>
                  <a:srgbClr val="1F224E"/>
                </a:solidFill>
                <a:latin typeface="Myriad Pro" pitchFamily="34" charset="0"/>
                <a:ea typeface="Myriad Pro" charset="0"/>
                <a:cs typeface="Myriad Pro" charset="0"/>
              </a:rPr>
              <a:t>one </a:t>
            </a:r>
            <a:r>
              <a:rPr lang="en-GB" sz="1200" dirty="0">
                <a:solidFill>
                  <a:srgbClr val="1F224E"/>
                </a:solidFill>
                <a:latin typeface="Myriad Pro" pitchFamily="34" charset="0"/>
                <a:ea typeface="Myriad Pro" charset="0"/>
                <a:cs typeface="Myriad Pro" charset="0"/>
              </a:rPr>
              <a:t>is for using </a:t>
            </a:r>
            <a:r>
              <a:rPr lang="en-GB" sz="1200" dirty="0">
                <a:solidFill>
                  <a:srgbClr val="00B050"/>
                </a:solidFill>
                <a:latin typeface="Myriad Pro" pitchFamily="34" charset="0"/>
                <a:ea typeface="Myriad Pro" charset="0"/>
                <a:cs typeface="Myriad Pro" charset="0"/>
              </a:rPr>
              <a:t>data</a:t>
            </a:r>
            <a:r>
              <a:rPr lang="en-GB" sz="1200" dirty="0">
                <a:solidFill>
                  <a:srgbClr val="1F224E"/>
                </a:solidFill>
                <a:latin typeface="Myriad Pro" pitchFamily="34" charset="0"/>
                <a:ea typeface="Myriad Pro" charset="0"/>
                <a:cs typeface="Myriad Pro" charset="0"/>
              </a:rPr>
              <a:t> and the other is for </a:t>
            </a:r>
            <a:r>
              <a:rPr lang="en-GB" sz="1200" dirty="0">
                <a:solidFill>
                  <a:srgbClr val="00B050"/>
                </a:solidFill>
                <a:latin typeface="Myriad Pro" pitchFamily="34" charset="0"/>
                <a:ea typeface="Myriad Pro" charset="0"/>
                <a:cs typeface="Myriad Pro" charset="0"/>
              </a:rPr>
              <a:t>communicating the findings </a:t>
            </a:r>
            <a:r>
              <a:rPr lang="en-GB" sz="1200" dirty="0">
                <a:solidFill>
                  <a:srgbClr val="1F224E"/>
                </a:solidFill>
                <a:latin typeface="Myriad Pro" pitchFamily="34" charset="0"/>
                <a:ea typeface="Myriad Pro" charset="0"/>
                <a:cs typeface="Myriad Pro" charset="0"/>
              </a:rPr>
              <a:t>in a </a:t>
            </a:r>
            <a:r>
              <a:rPr lang="en-GB" sz="1200" u="sng" dirty="0">
                <a:solidFill>
                  <a:srgbClr val="1F224E"/>
                </a:solidFill>
                <a:latin typeface="Myriad Pro" pitchFamily="34" charset="0"/>
                <a:ea typeface="Myriad Pro" charset="0"/>
                <a:cs typeface="Myriad Pro" charset="0"/>
              </a:rPr>
              <a:t>logical and appropriate order</a:t>
            </a:r>
            <a:r>
              <a:rPr lang="en-GB" sz="1200" dirty="0">
                <a:solidFill>
                  <a:srgbClr val="1F224E"/>
                </a:solidFill>
                <a:latin typeface="Myriad Pro" pitchFamily="34" charset="0"/>
                <a:ea typeface="Myriad Pro" charset="0"/>
                <a:cs typeface="Myriad Pro" charset="0"/>
              </a:rPr>
              <a:t> (general pattern first and then the specific point afterwards – the data can be placed with either point).</a:t>
            </a:r>
          </a:p>
          <a:p>
            <a:pPr>
              <a:spcAft>
                <a:spcPts val="600"/>
              </a:spcAft>
            </a:pPr>
            <a:endParaRPr lang="en-GB" sz="1100" dirty="0">
              <a:latin typeface="Myriad Pro" pitchFamily="34" charset="0"/>
            </a:endParaRPr>
          </a:p>
        </p:txBody>
      </p:sp>
      <p:pic>
        <p:nvPicPr>
          <p:cNvPr id="9" name="Picture 3" title="Example of a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02686"/>
            <a:ext cx="4968553" cy="51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title="Example of a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895168"/>
            <a:ext cx="4392488" cy="183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08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solidFill>
                  <a:prstClr val="black"/>
                </a:solidFill>
                <a:latin typeface="Arial"/>
                <a:ea typeface="Calibri"/>
                <a:cs typeface="Arial"/>
              </a:rPr>
              <a:t>We’d like to know your view on the resources we produce. By clicking on ‘</a:t>
            </a:r>
            <a:r>
              <a:rPr lang="en-GB" sz="800" u="sng" dirty="0">
                <a:solidFill>
                  <a:srgbClr val="0000FF"/>
                </a:solidFill>
                <a:latin typeface="Arial"/>
                <a:ea typeface="Calibri"/>
                <a:cs typeface="Arial"/>
                <a:hlinkClick r:id="rId2"/>
              </a:rPr>
              <a:t>Like</a:t>
            </a:r>
            <a:r>
              <a:rPr lang="en-GB" sz="800" dirty="0">
                <a:solidFill>
                  <a:prstClr val="black"/>
                </a:solidFill>
                <a:latin typeface="Arial"/>
                <a:ea typeface="Calibri"/>
                <a:cs typeface="Arial"/>
              </a:rPr>
              <a:t>’ or ‘</a:t>
            </a:r>
            <a:r>
              <a:rPr lang="en-GB" sz="800" u="sng" dirty="0">
                <a:solidFill>
                  <a:srgbClr val="0000FF"/>
                </a:solidFill>
                <a:latin typeface="Arial"/>
                <a:ea typeface="Calibri"/>
                <a:cs typeface="Arial"/>
                <a:hlinkClick r:id="rId3"/>
              </a:rPr>
              <a:t>Dislike</a:t>
            </a:r>
            <a:r>
              <a:rPr lang="en-GB" sz="800" dirty="0">
                <a:solidFill>
                  <a:prstClr val="black"/>
                </a:solidFill>
                <a:latin typeface="Arial"/>
                <a:ea typeface="Calibri"/>
                <a:cs typeface="Arial"/>
              </a:rPr>
              <a:t>’ you can help us to ensure that our resources work for you. When the email template pops up please add additional comments if you wish and then just click ‘Send’. Thank you.</a:t>
            </a:r>
            <a:endParaRPr lang="en-GB" sz="1100" dirty="0">
              <a:solidFill>
                <a:prstClr val="black"/>
              </a:solidFill>
              <a:latin typeface="Aria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latin typeface="Arial"/>
                <a:ea typeface="Calibri"/>
                <a:cs typeface="Times New Roman"/>
                <a:hlinkClick r:id="rId4"/>
              </a:rPr>
              <a:t>www.ocr.org.uk/expression-of-interest</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Looking for a resource? There is now a quick and easy search tool to help find free resources for your qualification: </a:t>
            </a:r>
            <a:br>
              <a:rPr lang="en-GB" sz="800" dirty="0">
                <a:solidFill>
                  <a:srgbClr val="000000"/>
                </a:solidFill>
                <a:latin typeface="Arial"/>
                <a:ea typeface="Calibri"/>
                <a:cs typeface="Times New Roman"/>
              </a:rPr>
            </a:br>
            <a:r>
              <a:rPr lang="en-GB" sz="800" u="heavy" dirty="0">
                <a:solidFill>
                  <a:srgbClr val="000000"/>
                </a:solidFill>
                <a:latin typeface="Arial"/>
                <a:ea typeface="Calibri"/>
                <a:cs typeface="Times New Roman"/>
                <a:hlinkClick r:id="rId5"/>
              </a:rPr>
              <a:t>www.ocr.org.uk/i-want-to/find-resources/</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FF"/>
                </a:solidFill>
                <a:ea typeface="Calibri"/>
                <a:cs typeface="Arial"/>
              </a:rPr>
              <a:t> </a:t>
            </a:r>
            <a:endParaRPr lang="en-GB" sz="1100" dirty="0">
              <a:solidFill>
                <a:prstClr val="black"/>
              </a:solidFill>
              <a:ea typeface="Calibri"/>
              <a:cs typeface="Times New Roman"/>
            </a:endParaRPr>
          </a:p>
        </p:txBody>
      </p:sp>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pPr>
            <a:r>
              <a:rPr lang="en-GB" sz="800" b="1" dirty="0">
                <a:solidFill>
                  <a:srgbClr val="000000"/>
                </a:solidFill>
                <a:latin typeface="Arial"/>
                <a:ea typeface="Calibri"/>
                <a:cs typeface="Times New Roman"/>
              </a:rPr>
              <a:t>OCR Resources</a:t>
            </a:r>
            <a:r>
              <a:rPr lang="en-GB" sz="800" dirty="0">
                <a:solidFill>
                  <a:srgbClr val="000000"/>
                </a:solidFill>
                <a:latin typeface="Arial"/>
                <a:ea typeface="Calibri"/>
                <a:cs typeface="Times New Roman"/>
              </a:rPr>
              <a:t>:</a:t>
            </a:r>
            <a:r>
              <a:rPr lang="en-GB" sz="800" dirty="0">
                <a:solidFill>
                  <a:srgbClr val="000000"/>
                </a:solidFill>
                <a:ea typeface="Calibri"/>
                <a:cs typeface="Arial"/>
              </a:rPr>
              <a:t> </a:t>
            </a:r>
            <a:r>
              <a:rPr lang="en-GB" sz="800" i="1" dirty="0">
                <a:solidFill>
                  <a:srgbClr val="000000"/>
                </a:solidFill>
                <a:latin typeface="Arial"/>
                <a:ea typeface="Calibri"/>
                <a:cs typeface="Times New Roman"/>
              </a:rPr>
              <a:t>the small print</a:t>
            </a:r>
            <a:r>
              <a:rPr lang="en-GB" sz="800" i="1" dirty="0">
                <a:solidFill>
                  <a:srgbClr val="000000"/>
                </a:solidFill>
                <a:ea typeface="Calibri"/>
                <a:cs typeface="Arial"/>
              </a:rPr>
              <a:t/>
            </a:r>
            <a:br>
              <a:rPr lang="en-GB" sz="800" i="1" dirty="0">
                <a:solidFill>
                  <a:srgbClr val="000000"/>
                </a:solidFill>
                <a:ea typeface="Calibri"/>
                <a:cs typeface="Arial"/>
              </a:rPr>
            </a:br>
            <a:r>
              <a:rPr lang="en-GB" sz="600" dirty="0">
                <a:solidFill>
                  <a:srgbClr val="000000"/>
                </a:solidFill>
                <a:latin typeface="Arial"/>
                <a:ea typeface="Calibri"/>
                <a:cs typeface="Times New Roman"/>
              </a:rPr>
              <a:t>OCR’s </a:t>
            </a:r>
            <a:r>
              <a:rPr lang="en-GB" sz="600" dirty="0">
                <a:solidFill>
                  <a:srgbClr val="000000"/>
                </a:solidFill>
                <a:latin typeface="Arial"/>
                <a:ea typeface="Calibri"/>
                <a:cs typeface="Arial"/>
              </a:rPr>
              <a:t>resources</a:t>
            </a:r>
            <a:r>
              <a:rPr lang="en-GB" sz="600" dirty="0">
                <a:solidFill>
                  <a:srgbClr val="000000"/>
                </a:solidFill>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latin typeface="Arial"/>
                <a:ea typeface="Calibri"/>
                <a:cs typeface="Times New Roman"/>
              </a:rPr>
            </a:br>
            <a:r>
              <a:rPr lang="en-GB" sz="600" dirty="0">
                <a:solidFill>
                  <a:srgbClr val="000000"/>
                </a:solidFill>
                <a:latin typeface="Arial"/>
                <a:ea typeface="Calibri"/>
                <a:cs typeface="Times New Roman"/>
              </a:rPr>
              <a:t>© OCR </a:t>
            </a:r>
            <a:r>
              <a:rPr lang="en-GB" sz="600" dirty="0" smtClean="0">
                <a:solidFill>
                  <a:srgbClr val="000000"/>
                </a:solidFill>
                <a:latin typeface="Arial"/>
                <a:ea typeface="Calibri"/>
                <a:cs typeface="Times New Roman"/>
              </a:rPr>
              <a:t>2017 </a:t>
            </a:r>
            <a:r>
              <a:rPr lang="en-GB" sz="600" dirty="0">
                <a:solidFill>
                  <a:srgbClr val="000000"/>
                </a:solidFill>
                <a:latin typeface="Arial"/>
                <a:ea typeface="Calibri"/>
                <a:cs typeface="Times New Roman"/>
              </a:rPr>
              <a:t>- This resource may be freely copied and distributed, as long as the OCR logo and this message remain intact and OCR is acknowledged as the originator of this work.</a:t>
            </a:r>
            <a:endParaRPr lang="en-GB" sz="1100" dirty="0">
              <a:solidFill>
                <a:prstClr val="black"/>
              </a:solidFill>
              <a:ea typeface="Calibri"/>
              <a:cs typeface="Times New Roman"/>
            </a:endParaRPr>
          </a:p>
          <a:p>
            <a:pPr>
              <a:lnSpc>
                <a:spcPct val="150000"/>
              </a:lnSpc>
            </a:pPr>
            <a:r>
              <a:rPr lang="en-GB" sz="600" dirty="0">
                <a:solidFill>
                  <a:srgbClr val="000000"/>
                </a:solidFill>
                <a:latin typeface="Arial"/>
                <a:ea typeface="Calibri"/>
                <a:cs typeface="Times New Roman"/>
              </a:rPr>
              <a:t>OCR acknowledges the use of the following content: n/a</a:t>
            </a:r>
            <a:endParaRPr lang="en-GB" sz="1100" dirty="0">
              <a:solidFill>
                <a:prstClr val="black"/>
              </a:solidFill>
              <a:ea typeface="Calibri"/>
              <a:cs typeface="Times New Roman"/>
            </a:endParaRPr>
          </a:p>
          <a:p>
            <a:pPr marR="71755" fontAlgn="ctr">
              <a:lnSpc>
                <a:spcPct val="120000"/>
              </a:lnSpc>
            </a:pPr>
            <a:r>
              <a:rPr lang="en-GB" sz="600" dirty="0">
                <a:solidFill>
                  <a:srgbClr val="000000"/>
                </a:solidFill>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latin typeface="Arial"/>
                <a:ea typeface="Calibri"/>
                <a:cs typeface="Times New Roman"/>
                <a:hlinkClick r:id="rId6"/>
              </a:rPr>
              <a:t>resources.feedback@ocr.org.uk</a:t>
            </a:r>
            <a:endParaRPr lang="en-GB" sz="1100" dirty="0">
              <a:solidFill>
                <a:prstClr val="black"/>
              </a:solidFill>
              <a:ea typeface="Calibri"/>
              <a:cs typeface="Times New Roman"/>
            </a:endParaRPr>
          </a:p>
        </p:txBody>
      </p:sp>
    </p:spTree>
    <p:extLst>
      <p:ext uri="{BB962C8B-B14F-4D97-AF65-F5344CB8AC3E}">
        <p14:creationId xmlns:p14="http://schemas.microsoft.com/office/powerpoint/2010/main" val="291975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68288"/>
            <a:ext cx="8699500" cy="685800"/>
          </a:xfrm>
        </p:spPr>
        <p:txBody>
          <a:bodyPr>
            <a:normAutofit fontScale="90000"/>
          </a:bodyPr>
          <a:lstStyle/>
          <a:p>
            <a:r>
              <a:rPr lang="en-GB" dirty="0"/>
              <a:t>About this guide</a:t>
            </a:r>
            <a:endParaRPr lang="en-US" dirty="0"/>
          </a:p>
        </p:txBody>
      </p:sp>
      <p:sp>
        <p:nvSpPr>
          <p:cNvPr id="6" name="Content Placeholder 5"/>
          <p:cNvSpPr>
            <a:spLocks noGrp="1"/>
          </p:cNvSpPr>
          <p:nvPr>
            <p:ph idx="4294967295"/>
          </p:nvPr>
        </p:nvSpPr>
        <p:spPr>
          <a:xfrm>
            <a:off x="251520" y="1412776"/>
            <a:ext cx="8699500" cy="4454525"/>
          </a:xfrm>
        </p:spPr>
        <p:txBody>
          <a:bodyPr/>
          <a:lstStyle/>
          <a:p>
            <a:pPr marL="0" indent="0">
              <a:buNone/>
            </a:pPr>
            <a:r>
              <a:rPr lang="en-GB" sz="2400" dirty="0">
                <a:latin typeface="Myriad Pro" pitchFamily="34" charset="0"/>
              </a:rPr>
              <a:t>This guide is designed to give you a better understanding of the four GCSE (9-1) Geography Assessment Objectives</a:t>
            </a:r>
            <a:r>
              <a:rPr lang="en-GB" sz="2400" dirty="0" smtClean="0">
                <a:latin typeface="Myriad Pro" pitchFamily="34" charset="0"/>
              </a:rPr>
              <a:t>.</a:t>
            </a:r>
          </a:p>
          <a:p>
            <a:endParaRPr lang="en-GB" sz="2400" dirty="0">
              <a:latin typeface="Myriad Pro" pitchFamily="34" charset="0"/>
            </a:endParaRPr>
          </a:p>
          <a:p>
            <a:pPr marL="0" indent="0">
              <a:buNone/>
            </a:pPr>
            <a:r>
              <a:rPr lang="en-GB" sz="2400" dirty="0">
                <a:latin typeface="Myriad Pro" pitchFamily="34" charset="0"/>
              </a:rPr>
              <a:t>This guide will explain the key points for each assessment objective</a:t>
            </a:r>
            <a:r>
              <a:rPr lang="en-GB" sz="2400" dirty="0" smtClean="0">
                <a:latin typeface="Myriad Pro" pitchFamily="34" charset="0"/>
              </a:rPr>
              <a:t>.</a:t>
            </a:r>
          </a:p>
          <a:p>
            <a:endParaRPr lang="en-GB" sz="2400" dirty="0">
              <a:latin typeface="Myriad Pro" pitchFamily="34" charset="0"/>
            </a:endParaRPr>
          </a:p>
          <a:p>
            <a:pPr marL="0" indent="0">
              <a:buNone/>
            </a:pPr>
            <a:r>
              <a:rPr lang="en-GB" sz="2400" dirty="0" smtClean="0">
                <a:latin typeface="Myriad Pro" pitchFamily="34" charset="0"/>
              </a:rPr>
              <a:t>This </a:t>
            </a:r>
            <a:r>
              <a:rPr lang="en-GB" sz="2400" dirty="0">
                <a:latin typeface="Myriad Pro" pitchFamily="34" charset="0"/>
              </a:rPr>
              <a:t>guide shows examples of the different types of </a:t>
            </a:r>
            <a:r>
              <a:rPr lang="en-US" sz="2400" dirty="0">
                <a:latin typeface="Myriad Pro" pitchFamily="34" charset="0"/>
              </a:rPr>
              <a:t>exam questions and how assessment objectives are allocated to them.</a:t>
            </a:r>
            <a:endParaRPr lang="en-US" dirty="0">
              <a:latin typeface="Myriad Pro" pitchFamily="34" charset="0"/>
            </a:endParaRPr>
          </a:p>
        </p:txBody>
      </p:sp>
    </p:spTree>
    <p:extLst>
      <p:ext uri="{BB962C8B-B14F-4D97-AF65-F5344CB8AC3E}">
        <p14:creationId xmlns:p14="http://schemas.microsoft.com/office/powerpoint/2010/main" val="1530025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latin typeface="Myriad Pro"/>
              </a:rPr>
              <a:t>The 4 Assessment Objectives (AOs)</a:t>
            </a:r>
          </a:p>
        </p:txBody>
      </p:sp>
      <p:sp>
        <p:nvSpPr>
          <p:cNvPr id="3" name="Content Placeholder 2"/>
          <p:cNvSpPr>
            <a:spLocks noGrp="1"/>
          </p:cNvSpPr>
          <p:nvPr>
            <p:ph idx="4294967295"/>
          </p:nvPr>
        </p:nvSpPr>
        <p:spPr>
          <a:xfrm>
            <a:off x="179512" y="1268412"/>
            <a:ext cx="8519987" cy="910153"/>
          </a:xfrm>
        </p:spPr>
        <p:txBody>
          <a:bodyPr>
            <a:normAutofit fontScale="47500" lnSpcReduction="20000"/>
          </a:bodyPr>
          <a:lstStyle/>
          <a:p>
            <a:pPr marL="0" indent="0">
              <a:lnSpc>
                <a:spcPct val="120000"/>
              </a:lnSpc>
              <a:buNone/>
            </a:pPr>
            <a:r>
              <a:rPr lang="en-GB" dirty="0">
                <a:latin typeface="Myriad Pro" pitchFamily="34" charset="0"/>
              </a:rPr>
              <a:t>The assessment objectives are vital when </a:t>
            </a:r>
            <a:r>
              <a:rPr lang="en-GB" dirty="0" smtClean="0">
                <a:latin typeface="Myriad Pro" pitchFamily="34" charset="0"/>
              </a:rPr>
              <a:t>understanding the </a:t>
            </a:r>
            <a:r>
              <a:rPr lang="en-GB" dirty="0">
                <a:latin typeface="Myriad Pro" pitchFamily="34" charset="0"/>
              </a:rPr>
              <a:t>assessment and are set by Ofqual. For GCSE (9-1) Geography there are 4 Assessment Objectives – </a:t>
            </a:r>
            <a:r>
              <a:rPr lang="en-GB" dirty="0">
                <a:solidFill>
                  <a:srgbClr val="FF0000"/>
                </a:solidFill>
                <a:latin typeface="Myriad Pro" pitchFamily="34" charset="0"/>
              </a:rPr>
              <a:t>AO1 (Knowledge)</a:t>
            </a:r>
            <a:r>
              <a:rPr lang="en-GB" dirty="0">
                <a:latin typeface="Myriad Pro" pitchFamily="34" charset="0"/>
              </a:rPr>
              <a:t>, </a:t>
            </a:r>
            <a:r>
              <a:rPr lang="en-GB" dirty="0">
                <a:solidFill>
                  <a:schemeClr val="accent6"/>
                </a:solidFill>
                <a:latin typeface="Myriad Pro" pitchFamily="34" charset="0"/>
              </a:rPr>
              <a:t>AO2 (Understanding)</a:t>
            </a:r>
            <a:r>
              <a:rPr lang="en-GB" dirty="0">
                <a:latin typeface="Myriad Pro" pitchFamily="34" charset="0"/>
              </a:rPr>
              <a:t>, </a:t>
            </a:r>
            <a:r>
              <a:rPr lang="en-GB" dirty="0">
                <a:solidFill>
                  <a:srgbClr val="00B0F0"/>
                </a:solidFill>
                <a:latin typeface="Myriad Pro" pitchFamily="34" charset="0"/>
              </a:rPr>
              <a:t>AO3 (Application of knowledge and understanding)</a:t>
            </a:r>
            <a:r>
              <a:rPr lang="en-GB" dirty="0">
                <a:latin typeface="Myriad Pro" pitchFamily="34" charset="0"/>
              </a:rPr>
              <a:t> and </a:t>
            </a:r>
            <a:r>
              <a:rPr lang="en-GB" dirty="0">
                <a:solidFill>
                  <a:srgbClr val="00B050"/>
                </a:solidFill>
                <a:latin typeface="Myriad Pro" pitchFamily="34" charset="0"/>
              </a:rPr>
              <a:t>AO4 (Skills)</a:t>
            </a:r>
            <a:r>
              <a:rPr lang="en-GB" dirty="0">
                <a:latin typeface="Myriad Pro" pitchFamily="34" charset="0"/>
              </a:rPr>
              <a:t>.</a:t>
            </a:r>
          </a:p>
          <a:p>
            <a:endParaRPr lang="en-GB" dirty="0">
              <a:latin typeface="Myriad Pro" pitchFamily="34" charset="0"/>
            </a:endParaRPr>
          </a:p>
        </p:txBody>
      </p:sp>
      <p:pic>
        <p:nvPicPr>
          <p:cNvPr id="4" name="Picture 2" title="4 Assessmen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71" y="2549223"/>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739" y="2164277"/>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pitchFamily="34" charset="0"/>
              </a:rPr>
              <a:t>15% of the qualification </a:t>
            </a:r>
          </a:p>
          <a:p>
            <a:pPr fontAlgn="base">
              <a:spcBef>
                <a:spcPct val="0"/>
              </a:spcBef>
              <a:spcAft>
                <a:spcPct val="0"/>
              </a:spcAft>
            </a:pPr>
            <a:r>
              <a:rPr lang="en-GB" sz="1400" dirty="0" smtClean="0">
                <a:solidFill>
                  <a:srgbClr val="FF0000"/>
                </a:solidFill>
                <a:latin typeface="Myriad Pro" pitchFamily="34" charset="0"/>
              </a:rPr>
              <a:t>marks will be allocated to assessing students knowledge of the specification content (AO1)</a:t>
            </a:r>
            <a:endParaRPr lang="en-GB" sz="1400" dirty="0">
              <a:solidFill>
                <a:srgbClr val="FF0000"/>
              </a:solidFill>
              <a:latin typeface="Myriad Pro" pitchFamily="34" charset="0"/>
            </a:endParaRPr>
          </a:p>
        </p:txBody>
      </p:sp>
      <p:cxnSp>
        <p:nvCxnSpPr>
          <p:cNvPr id="6" name="Straight Arrow Connector 5" title="Arrow"/>
          <p:cNvCxnSpPr/>
          <p:nvPr/>
        </p:nvCxnSpPr>
        <p:spPr>
          <a:xfrm>
            <a:off x="1894939" y="2856774"/>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69133" y="2178566"/>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pitchFamily="34" charset="0"/>
              </a:rPr>
              <a:t>2</a:t>
            </a:r>
            <a:r>
              <a:rPr lang="en-GB" sz="1400" dirty="0" smtClean="0">
                <a:solidFill>
                  <a:schemeClr val="accent6"/>
                </a:solidFill>
                <a:latin typeface="Myriad Pro" pitchFamily="34" charset="0"/>
              </a:rPr>
              <a:t>5% of the qualification marks will be allocated to assessing students understanding of the specification content (AO2)</a:t>
            </a:r>
            <a:endParaRPr lang="en-GB" sz="1400" dirty="0">
              <a:solidFill>
                <a:schemeClr val="accent6"/>
              </a:solidFill>
              <a:latin typeface="Myriad Pro" pitchFamily="34" charset="0"/>
            </a:endParaRPr>
          </a:p>
        </p:txBody>
      </p:sp>
      <p:cxnSp>
        <p:nvCxnSpPr>
          <p:cNvPr id="8" name="Straight Arrow Connector 7" title="Arrow"/>
          <p:cNvCxnSpPr/>
          <p:nvPr/>
        </p:nvCxnSpPr>
        <p:spPr>
          <a:xfrm flipH="1">
            <a:off x="5783372" y="3460421"/>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161" y="3977159"/>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pitchFamily="34" charset="0"/>
              </a:rPr>
              <a:t>35% of the qualification </a:t>
            </a:r>
          </a:p>
          <a:p>
            <a:pPr fontAlgn="base">
              <a:spcBef>
                <a:spcPct val="0"/>
              </a:spcBef>
              <a:spcAft>
                <a:spcPct val="0"/>
              </a:spcAft>
            </a:pPr>
            <a:r>
              <a:rPr lang="en-GB" sz="1400" dirty="0" smtClean="0">
                <a:solidFill>
                  <a:srgbClr val="00B0F0"/>
                </a:solidFill>
                <a:latin typeface="Myriad Pro" pitchFamily="34" charset="0"/>
              </a:rPr>
              <a:t>marks will be allocated to assessing students application of their knowledge and understanding of the specification content (AO3)</a:t>
            </a:r>
            <a:endParaRPr lang="en-GB" sz="1400" dirty="0">
              <a:solidFill>
                <a:srgbClr val="00B0F0"/>
              </a:solidFill>
              <a:latin typeface="Myriad Pro" pitchFamily="34" charset="0"/>
            </a:endParaRPr>
          </a:p>
        </p:txBody>
      </p:sp>
      <p:sp>
        <p:nvSpPr>
          <p:cNvPr id="10" name="TextBox 9"/>
          <p:cNvSpPr txBox="1"/>
          <p:nvPr/>
        </p:nvSpPr>
        <p:spPr>
          <a:xfrm>
            <a:off x="6969133" y="3977159"/>
            <a:ext cx="2123728"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pitchFamily="34" charset="0"/>
              </a:rPr>
              <a:t>25% of the qualification </a:t>
            </a:r>
          </a:p>
          <a:p>
            <a:pPr fontAlgn="base">
              <a:spcBef>
                <a:spcPct val="0"/>
              </a:spcBef>
              <a:spcAft>
                <a:spcPct val="0"/>
              </a:spcAft>
            </a:pPr>
            <a:r>
              <a:rPr lang="en-GB" sz="1400" dirty="0" smtClean="0">
                <a:solidFill>
                  <a:srgbClr val="00B050"/>
                </a:solidFill>
                <a:latin typeface="Myriad Pro" pitchFamily="34" charset="0"/>
              </a:rPr>
              <a:t>marks will be allocated to assessing students ability to select, adapt and use geographical skills and communicate findings in this context (AO4)</a:t>
            </a:r>
            <a:endParaRPr lang="en-GB" sz="1400" dirty="0">
              <a:solidFill>
                <a:srgbClr val="00B050"/>
              </a:solidFill>
              <a:latin typeface="Myriad Pro" pitchFamily="34" charset="0"/>
            </a:endParaRPr>
          </a:p>
        </p:txBody>
      </p:sp>
      <p:cxnSp>
        <p:nvCxnSpPr>
          <p:cNvPr id="11" name="Straight Arrow Connector 10" title="Arrow"/>
          <p:cNvCxnSpPr/>
          <p:nvPr/>
        </p:nvCxnSpPr>
        <p:spPr>
          <a:xfrm flipH="1">
            <a:off x="5747367" y="5008593"/>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flipV="1">
            <a:off x="1822931" y="4828574"/>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4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 Knowledge</a:t>
            </a:r>
            <a:endParaRPr lang="en-GB" dirty="0"/>
          </a:p>
        </p:txBody>
      </p:sp>
      <p:pic>
        <p:nvPicPr>
          <p:cNvPr id="4" name="Picture 2" title="AO 1 -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18774"/>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2934091" y="3363403"/>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5087344" y="2002031"/>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title="Arrow"/>
          <p:cNvSpPr/>
          <p:nvPr/>
        </p:nvSpPr>
        <p:spPr>
          <a:xfrm>
            <a:off x="6789873" y="4685515"/>
            <a:ext cx="137660" cy="253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Each year </a:t>
            </a:r>
            <a:r>
              <a:rPr lang="en-GB" sz="1400" dirty="0" smtClean="0">
                <a:solidFill>
                  <a:srgbClr val="1F224E"/>
                </a:solidFill>
                <a:latin typeface="Myriad Pro" pitchFamily="34" charset="0"/>
                <a:ea typeface="Myriad Pro" charset="0"/>
                <a:cs typeface="Myriad Pro" charset="0"/>
              </a:rPr>
              <a:t>across the range of assessments there must be knowledge marks for locations</a:t>
            </a:r>
            <a:r>
              <a:rPr lang="en-GB" sz="1400" dirty="0">
                <a:solidFill>
                  <a:srgbClr val="1F224E"/>
                </a:solidFill>
                <a:latin typeface="Myriad Pro" pitchFamily="34" charset="0"/>
                <a:ea typeface="Myriad Pro" charset="0"/>
                <a:cs typeface="Myriad Pro" charset="0"/>
              </a:rPr>
              <a:t>, places, processes, </a:t>
            </a:r>
            <a:r>
              <a:rPr lang="en-GB" sz="1400" dirty="0" smtClean="0">
                <a:solidFill>
                  <a:srgbClr val="1F224E"/>
                </a:solidFill>
                <a:latin typeface="Myriad Pro" pitchFamily="34" charset="0"/>
                <a:ea typeface="Myriad Pro" charset="0"/>
                <a:cs typeface="Myriad Pro" charset="0"/>
              </a:rPr>
              <a:t>environments and different </a:t>
            </a:r>
            <a:r>
              <a:rPr lang="en-GB" sz="1400" dirty="0">
                <a:solidFill>
                  <a:srgbClr val="1F224E"/>
                </a:solidFill>
                <a:latin typeface="Myriad Pro" pitchFamily="34" charset="0"/>
                <a:ea typeface="Myriad Pro" charset="0"/>
                <a:cs typeface="Myriad Pro" charset="0"/>
              </a:rPr>
              <a:t>scales </a:t>
            </a:r>
            <a:r>
              <a:rPr lang="en-GB" sz="1400" dirty="0" smtClean="0">
                <a:solidFill>
                  <a:srgbClr val="1F224E"/>
                </a:solidFill>
                <a:latin typeface="Myriad Pro" pitchFamily="34" charset="0"/>
                <a:ea typeface="Myriad Pro" charset="0"/>
                <a:cs typeface="Myriad Pro" charset="0"/>
              </a:rPr>
              <a:t>but </a:t>
            </a:r>
            <a:r>
              <a:rPr lang="en-GB" sz="1400" dirty="0">
                <a:solidFill>
                  <a:srgbClr val="1F224E"/>
                </a:solidFill>
                <a:latin typeface="Myriad Pro" pitchFamily="34" charset="0"/>
                <a:ea typeface="Myriad Pro" charset="0"/>
                <a:cs typeface="Myriad Pro" charset="0"/>
              </a:rPr>
              <a:t>AO1 marks </a:t>
            </a:r>
            <a:r>
              <a:rPr lang="en-GB" sz="1400" dirty="0" smtClean="0">
                <a:solidFill>
                  <a:srgbClr val="1F224E"/>
                </a:solidFill>
                <a:latin typeface="Myriad Pro" pitchFamily="34" charset="0"/>
                <a:ea typeface="Myriad Pro" charset="0"/>
                <a:cs typeface="Myriad Pro" charset="0"/>
              </a:rPr>
              <a:t>do not </a:t>
            </a:r>
            <a:r>
              <a:rPr lang="en-GB" sz="1400" dirty="0">
                <a:solidFill>
                  <a:srgbClr val="1F224E"/>
                </a:solidFill>
                <a:latin typeface="Myriad Pro" pitchFamily="34" charset="0"/>
                <a:ea typeface="Myriad Pro" charset="0"/>
                <a:cs typeface="Myriad Pro" charset="0"/>
              </a:rPr>
              <a:t>have to be included in every </a:t>
            </a:r>
            <a:r>
              <a:rPr lang="en-GB" sz="1400" dirty="0" smtClean="0">
                <a:solidFill>
                  <a:srgbClr val="1F224E"/>
                </a:solidFill>
                <a:latin typeface="Myriad Pro" pitchFamily="34" charset="0"/>
                <a:ea typeface="Myriad Pro" charset="0"/>
                <a:cs typeface="Myriad Pro" charset="0"/>
              </a:rPr>
              <a:t>assessment.</a:t>
            </a:r>
            <a:endParaRPr lang="en-GB" sz="1400" dirty="0">
              <a:solidFill>
                <a:srgbClr val="1F224E"/>
              </a:solidFill>
              <a:latin typeface="Myriad Pro" pitchFamily="34" charset="0"/>
              <a:ea typeface="Myriad Pro" charset="0"/>
              <a:cs typeface="Myriad Pro" charset="0"/>
            </a:endParaRPr>
          </a:p>
        </p:txBody>
      </p:sp>
      <p:sp>
        <p:nvSpPr>
          <p:cNvPr id="9" name="TextBox 8"/>
          <p:cNvSpPr txBox="1"/>
          <p:nvPr/>
        </p:nvSpPr>
        <p:spPr>
          <a:xfrm>
            <a:off x="4939489" y="5013176"/>
            <a:ext cx="3976088"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or necessarily for all </a:t>
            </a:r>
            <a:r>
              <a:rPr lang="en-GB" sz="1400" dirty="0" smtClean="0">
                <a:solidFill>
                  <a:srgbClr val="1F224E"/>
                </a:solidFill>
                <a:latin typeface="Myriad Pro" pitchFamily="34" charset="0"/>
                <a:ea typeface="Myriad Pro" charset="0"/>
                <a:cs typeface="Myriad Pro" charset="0"/>
              </a:rPr>
              <a:t>of locations</a:t>
            </a:r>
            <a:r>
              <a:rPr lang="en-GB" sz="1400" dirty="0">
                <a:solidFill>
                  <a:srgbClr val="1F224E"/>
                </a:solidFill>
                <a:latin typeface="Myriad Pro" pitchFamily="34" charset="0"/>
                <a:ea typeface="Myriad Pro" charset="0"/>
                <a:cs typeface="Myriad Pro" charset="0"/>
              </a:rPr>
              <a:t>, places, processes </a:t>
            </a:r>
          </a:p>
          <a:p>
            <a:pPr algn="ctr" fontAlgn="base">
              <a:spcBef>
                <a:spcPct val="0"/>
              </a:spcBef>
              <a:spcAft>
                <a:spcPct val="0"/>
              </a:spcAft>
            </a:pPr>
            <a:r>
              <a:rPr lang="en-GB" sz="1400">
                <a:solidFill>
                  <a:srgbClr val="1F224E"/>
                </a:solidFill>
                <a:latin typeface="Myriad Pro" pitchFamily="34" charset="0"/>
                <a:ea typeface="Myriad Pro" charset="0"/>
                <a:cs typeface="Myriad Pro" charset="0"/>
              </a:rPr>
              <a:t>and </a:t>
            </a:r>
            <a:r>
              <a:rPr lang="en-GB" sz="1400" smtClean="0">
                <a:solidFill>
                  <a:srgbClr val="1F224E"/>
                </a:solidFill>
                <a:latin typeface="Myriad Pro" pitchFamily="34" charset="0"/>
                <a:ea typeface="Myriad Pro" charset="0"/>
                <a:cs typeface="Myriad Pro" charset="0"/>
              </a:rPr>
              <a:t>environments.</a:t>
            </a:r>
            <a:endParaRPr lang="en-GB" sz="1400" dirty="0">
              <a:solidFill>
                <a:srgbClr val="1F224E"/>
              </a:solidFill>
              <a:latin typeface="Myriad Pro" pitchFamily="34" charset="0"/>
              <a:ea typeface="Myriad Pro" charset="0"/>
              <a:cs typeface="Myriad Pro" charset="0"/>
            </a:endParaRP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title="underline"/>
          <p:cNvCxnSpPr/>
          <p:nvPr/>
        </p:nvCxnSpPr>
        <p:spPr>
          <a:xfrm>
            <a:off x="4644008" y="2996952"/>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35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pitchFamily="34" charset="0"/>
                <a:ea typeface="Myriad Pro" charset="0"/>
                <a:cs typeface="Myriad Pro" charset="0"/>
              </a:rPr>
              <a:t>AO1 </a:t>
            </a:r>
            <a:r>
              <a:rPr lang="en-GB" sz="1800" dirty="0">
                <a:solidFill>
                  <a:srgbClr val="1F224E"/>
                </a:solidFill>
                <a:latin typeface="Myriad Pro" pitchFamily="34" charset="0"/>
                <a:ea typeface="Myriad Pro" charset="0"/>
                <a:cs typeface="Myriad Pro" charset="0"/>
              </a:rPr>
              <a:t>requires candidates to demonstrate knowledge of the specification </a:t>
            </a:r>
            <a:r>
              <a:rPr lang="en-GB" sz="1800" dirty="0" smtClean="0">
                <a:solidFill>
                  <a:srgbClr val="1F224E"/>
                </a:solidFill>
                <a:latin typeface="Myriad Pro" pitchFamily="34" charset="0"/>
                <a:ea typeface="Myriad Pro" charset="0"/>
                <a:cs typeface="Myriad Pro" charset="0"/>
              </a:rPr>
              <a:t>content through </a:t>
            </a:r>
            <a:r>
              <a:rPr lang="en-GB" sz="1800" dirty="0">
                <a:solidFill>
                  <a:srgbClr val="1F224E"/>
                </a:solidFill>
                <a:latin typeface="Myriad Pro" pitchFamily="34" charset="0"/>
                <a:ea typeface="Myriad Pro" charset="0"/>
                <a:cs typeface="Myriad Pro" charset="0"/>
              </a:rPr>
              <a:t>recalling information – including in a </a:t>
            </a:r>
            <a:r>
              <a:rPr lang="en-GB" sz="1800" dirty="0">
                <a:solidFill>
                  <a:srgbClr val="FF0000"/>
                </a:solidFill>
                <a:latin typeface="Myriad Pro" pitchFamily="34" charset="0"/>
                <a:ea typeface="Myriad Pro" charset="0"/>
                <a:cs typeface="Myriad Pro" charset="0"/>
              </a:rPr>
              <a:t>case study </a:t>
            </a:r>
            <a:r>
              <a:rPr lang="en-GB" sz="1800" dirty="0">
                <a:solidFill>
                  <a:srgbClr val="1F224E"/>
                </a:solidFill>
                <a:latin typeface="Myriad Pro" pitchFamily="34" charset="0"/>
                <a:ea typeface="Myriad Pro" charset="0"/>
                <a:cs typeface="Myriad Pro" charset="0"/>
              </a:rPr>
              <a:t>context. </a:t>
            </a:r>
          </a:p>
          <a:p>
            <a:pPr marL="0" indent="0">
              <a:buNone/>
            </a:pPr>
            <a:endParaRPr lang="en-GB" sz="1800" dirty="0">
              <a:solidFill>
                <a:srgbClr val="1F224E"/>
              </a:solidFill>
              <a:latin typeface="Myriad Pro" pitchFamily="34" charset="0"/>
              <a:ea typeface="Myriad Pro" charset="0"/>
              <a:cs typeface="Myriad Pro" charset="0"/>
            </a:endParaRPr>
          </a:p>
          <a:p>
            <a:pPr marL="0" indent="0">
              <a:buNone/>
            </a:pPr>
            <a:r>
              <a:rPr lang="en-GB" sz="1800" dirty="0">
                <a:solidFill>
                  <a:srgbClr val="1F224E"/>
                </a:solidFill>
                <a:latin typeface="Myriad Pro" pitchFamily="34" charset="0"/>
                <a:ea typeface="Myriad Pro" charset="0"/>
                <a:cs typeface="Myriad Pro" charset="0"/>
              </a:rPr>
              <a:t>Questions which </a:t>
            </a:r>
            <a:r>
              <a:rPr lang="en-GB" sz="1800" dirty="0" smtClean="0">
                <a:solidFill>
                  <a:srgbClr val="1F224E"/>
                </a:solidFill>
                <a:latin typeface="Myriad Pro" pitchFamily="34" charset="0"/>
                <a:ea typeface="Myriad Pro" charset="0"/>
                <a:cs typeface="Myriad Pro" charset="0"/>
              </a:rPr>
              <a:t>target </a:t>
            </a:r>
            <a:r>
              <a:rPr lang="en-GB" sz="1800" dirty="0" smtClean="0">
                <a:solidFill>
                  <a:srgbClr val="FF0000"/>
                </a:solidFill>
                <a:latin typeface="Myriad Pro" pitchFamily="34" charset="0"/>
                <a:ea typeface="Myriad Pro" charset="0"/>
                <a:cs typeface="Myriad Pro" charset="0"/>
              </a:rPr>
              <a:t>AO1</a:t>
            </a:r>
            <a:r>
              <a:rPr lang="en-GB" sz="1800" dirty="0" smtClean="0">
                <a:solidFill>
                  <a:srgbClr val="1F224E"/>
                </a:solidFill>
                <a:latin typeface="Myriad Pro" pitchFamily="34" charset="0"/>
                <a:ea typeface="Myriad Pro" charset="0"/>
                <a:cs typeface="Myriad Pro" charset="0"/>
              </a:rPr>
              <a:t> </a:t>
            </a:r>
            <a:r>
              <a:rPr lang="en-GB" sz="1800" dirty="0">
                <a:solidFill>
                  <a:srgbClr val="1F224E"/>
                </a:solidFill>
                <a:latin typeface="Myriad Pro" pitchFamily="34" charset="0"/>
                <a:ea typeface="Myriad Pro" charset="0"/>
                <a:cs typeface="Myriad Pro" charset="0"/>
              </a:rPr>
              <a:t>alone would tend to be shorter answer questions but longer questions may have </a:t>
            </a:r>
            <a:r>
              <a:rPr lang="en-GB" sz="1800" dirty="0">
                <a:solidFill>
                  <a:srgbClr val="FF0000"/>
                </a:solidFill>
                <a:latin typeface="Myriad Pro" pitchFamily="34" charset="0"/>
                <a:ea typeface="Myriad Pro" charset="0"/>
                <a:cs typeface="Myriad Pro" charset="0"/>
              </a:rPr>
              <a:t>AO1</a:t>
            </a:r>
            <a:r>
              <a:rPr lang="en-GB" sz="1800" dirty="0">
                <a:solidFill>
                  <a:srgbClr val="1F224E"/>
                </a:solidFill>
                <a:latin typeface="Myriad Pro" pitchFamily="34" charset="0"/>
                <a:ea typeface="Myriad Pro" charset="0"/>
                <a:cs typeface="Myriad Pro" charset="0"/>
              </a:rPr>
              <a:t> marks allocated to them as well </a:t>
            </a:r>
            <a:r>
              <a:rPr lang="en-GB" sz="1800" dirty="0" smtClean="0">
                <a:solidFill>
                  <a:srgbClr val="1F224E"/>
                </a:solidFill>
                <a:latin typeface="Myriad Pro" pitchFamily="34" charset="0"/>
                <a:ea typeface="Myriad Pro" charset="0"/>
                <a:cs typeface="Myriad Pro" charset="0"/>
              </a:rPr>
              <a:t>when combined with another assessment objective – </a:t>
            </a:r>
            <a:r>
              <a:rPr lang="en-GB" sz="1800" dirty="0">
                <a:solidFill>
                  <a:srgbClr val="1F224E"/>
                </a:solidFill>
                <a:latin typeface="Myriad Pro" pitchFamily="34" charset="0"/>
                <a:ea typeface="Myriad Pro" charset="0"/>
                <a:cs typeface="Myriad Pro" charset="0"/>
              </a:rPr>
              <a:t>particularly where </a:t>
            </a:r>
            <a:r>
              <a:rPr lang="en-GB" sz="1800" dirty="0">
                <a:solidFill>
                  <a:srgbClr val="FF0000"/>
                </a:solidFill>
                <a:latin typeface="Myriad Pro" pitchFamily="34" charset="0"/>
                <a:ea typeface="Myriad Pro" charset="0"/>
                <a:cs typeface="Myriad Pro" charset="0"/>
              </a:rPr>
              <a:t>case study </a:t>
            </a:r>
            <a:r>
              <a:rPr lang="en-GB" sz="1800" dirty="0">
                <a:solidFill>
                  <a:srgbClr val="1F224E"/>
                </a:solidFill>
                <a:latin typeface="Myriad Pro" pitchFamily="34" charset="0"/>
                <a:ea typeface="Myriad Pro" charset="0"/>
                <a:cs typeface="Myriad Pro" charset="0"/>
              </a:rPr>
              <a:t>information is required in an answer. </a:t>
            </a:r>
          </a:p>
          <a:p>
            <a:pPr marL="0" indent="0">
              <a:buNone/>
            </a:pPr>
            <a:endParaRPr lang="en-GB" sz="1800" dirty="0">
              <a:solidFill>
                <a:srgbClr val="1F224E"/>
              </a:solidFill>
              <a:latin typeface="Myriad Pro" pitchFamily="34" charset="0"/>
              <a:ea typeface="Myriad Pro" charset="0"/>
              <a:cs typeface="Myriad Pro" charset="0"/>
            </a:endParaRPr>
          </a:p>
          <a:p>
            <a:pPr marL="0" indent="0">
              <a:buNone/>
            </a:pPr>
            <a:r>
              <a:rPr lang="en-GB" sz="1800" dirty="0">
                <a:solidFill>
                  <a:srgbClr val="1F224E"/>
                </a:solidFill>
                <a:latin typeface="Myriad Pro" pitchFamily="34" charset="0"/>
                <a:ea typeface="Myriad Pro" charset="0"/>
                <a:cs typeface="Myriad Pro" charset="0"/>
              </a:rPr>
              <a:t>The following are some of the command words which may be used for short answer questions with </a:t>
            </a:r>
            <a:r>
              <a:rPr lang="en-GB" sz="1800" dirty="0">
                <a:solidFill>
                  <a:srgbClr val="FF0000"/>
                </a:solidFill>
                <a:latin typeface="Myriad Pro" pitchFamily="34" charset="0"/>
                <a:ea typeface="Myriad Pro" charset="0"/>
                <a:cs typeface="Myriad Pro" charset="0"/>
              </a:rPr>
              <a:t>AO1 </a:t>
            </a:r>
            <a:r>
              <a:rPr lang="en-GB" sz="1800" dirty="0">
                <a:solidFill>
                  <a:srgbClr val="1F224E"/>
                </a:solidFill>
                <a:latin typeface="Myriad Pro" pitchFamily="34" charset="0"/>
                <a:ea typeface="Myriad Pro" charset="0"/>
                <a:cs typeface="Myriad Pro" charset="0"/>
              </a:rPr>
              <a:t>marks:</a:t>
            </a:r>
          </a:p>
          <a:p>
            <a:pPr marL="685800" lvl="1"/>
            <a:r>
              <a:rPr lang="en-GB" sz="1800" dirty="0">
                <a:solidFill>
                  <a:srgbClr val="1F224E"/>
                </a:solidFill>
                <a:latin typeface="Myriad Pro" pitchFamily="34" charset="0"/>
                <a:ea typeface="Myriad Pro" charset="0"/>
                <a:cs typeface="Myriad Pro" charset="0"/>
              </a:rPr>
              <a:t>Describe</a:t>
            </a:r>
          </a:p>
          <a:p>
            <a:pPr marL="685800" lvl="1"/>
            <a:r>
              <a:rPr lang="en-GB" sz="1800" dirty="0">
                <a:solidFill>
                  <a:srgbClr val="1F224E"/>
                </a:solidFill>
                <a:latin typeface="Myriad Pro" pitchFamily="34" charset="0"/>
                <a:ea typeface="Myriad Pro" charset="0"/>
                <a:cs typeface="Myriad Pro" charset="0"/>
              </a:rPr>
              <a:t>Define</a:t>
            </a:r>
          </a:p>
          <a:p>
            <a:pPr marL="685800" lvl="1"/>
            <a:r>
              <a:rPr lang="en-GB" sz="1800" dirty="0">
                <a:solidFill>
                  <a:srgbClr val="1F224E"/>
                </a:solidFill>
                <a:latin typeface="Myriad Pro" pitchFamily="34" charset="0"/>
                <a:ea typeface="Myriad Pro" charset="0"/>
                <a:cs typeface="Myriad Pro" charset="0"/>
              </a:rPr>
              <a:t>Outline</a:t>
            </a:r>
          </a:p>
          <a:p>
            <a:pPr marL="685800" lvl="1"/>
            <a:r>
              <a:rPr lang="en-GB" sz="1800" dirty="0">
                <a:solidFill>
                  <a:srgbClr val="1F224E"/>
                </a:solidFill>
                <a:latin typeface="Myriad Pro" pitchFamily="34" charset="0"/>
                <a:ea typeface="Myriad Pro" charset="0"/>
                <a:cs typeface="Myriad Pro" charset="0"/>
              </a:rPr>
              <a:t>State</a:t>
            </a:r>
          </a:p>
          <a:p>
            <a:pPr marL="285750" lvl="0" indent="-285750"/>
            <a:endParaRPr lang="en-GB" sz="4000" dirty="0">
              <a:latin typeface="Myriad Pro" pitchFamily="34" charset="0"/>
            </a:endParaRPr>
          </a:p>
          <a:p>
            <a:pPr marL="285750" lvl="0" indent="-285750"/>
            <a:endParaRPr lang="en-GB" sz="4000" dirty="0">
              <a:latin typeface="Myriad Pro" pitchFamily="34" charset="0"/>
            </a:endParaRPr>
          </a:p>
          <a:p>
            <a:endParaRPr lang="en-GB" sz="4000" dirty="0">
              <a:latin typeface="Myriad Pro" pitchFamily="34" charset="0"/>
            </a:endParaRPr>
          </a:p>
        </p:txBody>
      </p:sp>
      <p:sp>
        <p:nvSpPr>
          <p:cNvPr id="5" name="TextBox 4"/>
          <p:cNvSpPr txBox="1"/>
          <p:nvPr/>
        </p:nvSpPr>
        <p:spPr>
          <a:xfrm>
            <a:off x="3703464" y="4285055"/>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j-lt"/>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title="Arrow"/>
          <p:cNvSpPr/>
          <p:nvPr/>
        </p:nvSpPr>
        <p:spPr>
          <a:xfrm>
            <a:off x="2195736" y="4654097"/>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428501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FF0000"/>
                </a:solidFill>
              </a:rPr>
              <a:t>AO1</a:t>
            </a:r>
            <a:r>
              <a:rPr lang="en-GB" dirty="0"/>
              <a:t> marks?</a:t>
            </a:r>
          </a:p>
        </p:txBody>
      </p:sp>
      <p:sp>
        <p:nvSpPr>
          <p:cNvPr id="3" name="Content Placeholder 2"/>
          <p:cNvSpPr>
            <a:spLocks noGrp="1"/>
          </p:cNvSpPr>
          <p:nvPr>
            <p:ph idx="4294967295"/>
          </p:nvPr>
        </p:nvSpPr>
        <p:spPr>
          <a:xfrm>
            <a:off x="444500" y="1063625"/>
            <a:ext cx="8341538" cy="782638"/>
          </a:xfrm>
        </p:spPr>
        <p:txBody>
          <a:bodyPr>
            <a:normAutofit/>
          </a:bodyPr>
          <a:lstStyle/>
          <a:p>
            <a:pPr marL="0" indent="0">
              <a:buNone/>
            </a:pPr>
            <a:r>
              <a:rPr lang="en-GB" sz="1400" dirty="0">
                <a:solidFill>
                  <a:srgbClr val="FF0000"/>
                </a:solidFill>
                <a:latin typeface="Myriad Pro" pitchFamily="34" charset="0"/>
                <a:ea typeface="Myriad Pro" charset="0"/>
                <a:cs typeface="Myriad Pro" charset="0"/>
              </a:rPr>
              <a:t>AO1</a:t>
            </a:r>
            <a:r>
              <a:rPr lang="en-GB" sz="1400" dirty="0">
                <a:solidFill>
                  <a:srgbClr val="1F224E"/>
                </a:solidFill>
                <a:latin typeface="Myriad Pro" pitchFamily="34" charset="0"/>
                <a:ea typeface="Myriad Pro" charset="0"/>
                <a:cs typeface="Myriad Pro" charset="0"/>
              </a:rPr>
              <a:t> marks are given in questions where students need to recall information directly from what they have learnt in the specification, including when there is a case study focus. Questions on a case study will always have </a:t>
            </a:r>
            <a:r>
              <a:rPr lang="en-GB" sz="1400" dirty="0">
                <a:solidFill>
                  <a:srgbClr val="FF0000"/>
                </a:solidFill>
                <a:latin typeface="Myriad Pro" pitchFamily="34" charset="0"/>
                <a:ea typeface="Myriad Pro" charset="0"/>
                <a:cs typeface="Myriad Pro" charset="0"/>
              </a:rPr>
              <a:t>AO1</a:t>
            </a:r>
            <a:r>
              <a:rPr lang="en-GB" sz="1400" dirty="0">
                <a:solidFill>
                  <a:srgbClr val="1F224E"/>
                </a:solidFill>
                <a:latin typeface="Myriad Pro" pitchFamily="34" charset="0"/>
                <a:ea typeface="Myriad Pro" charset="0"/>
                <a:cs typeface="Myriad Pro" charset="0"/>
              </a:rPr>
              <a:t> marks allocated for knowledge of the case </a:t>
            </a:r>
            <a:r>
              <a:rPr lang="en-GB" sz="1400" dirty="0" smtClean="0">
                <a:solidFill>
                  <a:srgbClr val="1F224E"/>
                </a:solidFill>
                <a:latin typeface="Myriad Pro" pitchFamily="34" charset="0"/>
                <a:ea typeface="Myriad Pro" charset="0"/>
                <a:cs typeface="Myriad Pro" charset="0"/>
              </a:rPr>
              <a:t>study, an example of this is on slide 15.</a:t>
            </a:r>
            <a:endParaRPr lang="en-GB" sz="1400" dirty="0">
              <a:solidFill>
                <a:srgbClr val="1F224E"/>
              </a:solidFill>
              <a:latin typeface="Myriad Pro" pitchFamily="34" charset="0"/>
              <a:ea typeface="Myriad Pro" charset="0"/>
              <a:cs typeface="Myriad Pro" charset="0"/>
            </a:endParaRPr>
          </a:p>
        </p:txBody>
      </p:sp>
      <p:sp>
        <p:nvSpPr>
          <p:cNvPr id="4" name="Content Placeholder 2"/>
          <p:cNvSpPr txBox="1">
            <a:spLocks/>
          </p:cNvSpPr>
          <p:nvPr/>
        </p:nvSpPr>
        <p:spPr>
          <a:xfrm>
            <a:off x="316467" y="4365104"/>
            <a:ext cx="8469571" cy="1308570"/>
          </a:xfrm>
          <a:prstGeom prst="rect">
            <a:avLst/>
          </a:prstGeom>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ct val="0"/>
              </a:spcAft>
            </a:pPr>
            <a:r>
              <a:rPr lang="en-GB" dirty="0">
                <a:latin typeface="Myriad Pro" pitchFamily="34" charset="0"/>
              </a:rPr>
              <a:t>Below is an example of when </a:t>
            </a:r>
            <a:r>
              <a:rPr lang="en-GB" dirty="0">
                <a:solidFill>
                  <a:srgbClr val="FF0000"/>
                </a:solidFill>
                <a:latin typeface="Myriad Pro" pitchFamily="34" charset="0"/>
              </a:rPr>
              <a:t>AO1</a:t>
            </a:r>
            <a:r>
              <a:rPr lang="en-GB" dirty="0">
                <a:latin typeface="Myriad Pro" pitchFamily="34" charset="0"/>
              </a:rPr>
              <a:t> marks are included with another assessment objective. This is a 4 mark question where </a:t>
            </a:r>
            <a:r>
              <a:rPr lang="en-GB" dirty="0">
                <a:solidFill>
                  <a:srgbClr val="FF0000"/>
                </a:solidFill>
                <a:latin typeface="Myriad Pro" pitchFamily="34" charset="0"/>
              </a:rPr>
              <a:t>2 marks are for AO1</a:t>
            </a:r>
            <a:r>
              <a:rPr lang="en-GB" dirty="0">
                <a:latin typeface="Myriad Pro" pitchFamily="34" charset="0"/>
              </a:rPr>
              <a:t> and </a:t>
            </a:r>
            <a:r>
              <a:rPr lang="en-GB" dirty="0">
                <a:solidFill>
                  <a:schemeClr val="accent6"/>
                </a:solidFill>
                <a:latin typeface="Myriad Pro" pitchFamily="34" charset="0"/>
              </a:rPr>
              <a:t>2 marks are for AO2</a:t>
            </a:r>
            <a:r>
              <a:rPr lang="en-GB" dirty="0">
                <a:latin typeface="Myriad Pro" pitchFamily="34" charset="0"/>
              </a:rPr>
              <a:t>. The </a:t>
            </a:r>
            <a:r>
              <a:rPr lang="en-GB" dirty="0">
                <a:solidFill>
                  <a:srgbClr val="FF0000"/>
                </a:solidFill>
                <a:latin typeface="Myriad Pro" pitchFamily="34" charset="0"/>
              </a:rPr>
              <a:t>AO1</a:t>
            </a:r>
            <a:r>
              <a:rPr lang="en-GB" dirty="0">
                <a:latin typeface="Myriad Pro" pitchFamily="34" charset="0"/>
              </a:rPr>
              <a:t> marks are for </a:t>
            </a:r>
            <a:r>
              <a:rPr lang="en-GB" dirty="0">
                <a:solidFill>
                  <a:srgbClr val="FF0000"/>
                </a:solidFill>
                <a:latin typeface="Myriad Pro" pitchFamily="34" charset="0"/>
              </a:rPr>
              <a:t>recalling two effects of an ageing population in the UK</a:t>
            </a:r>
            <a:r>
              <a:rPr lang="en-GB" dirty="0">
                <a:latin typeface="Myriad Pro" pitchFamily="34" charset="0"/>
              </a:rPr>
              <a:t> – this is from the specification and there is </a:t>
            </a:r>
            <a:r>
              <a:rPr lang="en-GB" dirty="0">
                <a:solidFill>
                  <a:srgbClr val="FF0000"/>
                </a:solidFill>
                <a:latin typeface="Myriad Pro" pitchFamily="34" charset="0"/>
              </a:rPr>
              <a:t>1 AO1 mark for each effect named</a:t>
            </a:r>
            <a:r>
              <a:rPr lang="en-GB" dirty="0">
                <a:latin typeface="Myriad Pro" pitchFamily="34" charset="0"/>
              </a:rPr>
              <a:t>. Then there are </a:t>
            </a:r>
            <a:r>
              <a:rPr lang="en-GB" dirty="0">
                <a:solidFill>
                  <a:schemeClr val="accent6"/>
                </a:solidFill>
                <a:latin typeface="Myriad Pro" pitchFamily="34" charset="0"/>
              </a:rPr>
              <a:t>2 AO2</a:t>
            </a:r>
            <a:r>
              <a:rPr lang="en-GB" dirty="0">
                <a:latin typeface="Myriad Pro" pitchFamily="34" charset="0"/>
              </a:rPr>
              <a:t> marks for </a:t>
            </a:r>
            <a:r>
              <a:rPr lang="en-GB" dirty="0">
                <a:solidFill>
                  <a:schemeClr val="accent6"/>
                </a:solidFill>
                <a:latin typeface="Myriad Pro" pitchFamily="34" charset="0"/>
              </a:rPr>
              <a:t>explaining</a:t>
            </a:r>
            <a:r>
              <a:rPr lang="en-GB" dirty="0">
                <a:latin typeface="Myriad Pro" pitchFamily="34" charset="0"/>
              </a:rPr>
              <a:t> </a:t>
            </a:r>
            <a:r>
              <a:rPr lang="en-GB" dirty="0">
                <a:solidFill>
                  <a:schemeClr val="accent6"/>
                </a:solidFill>
                <a:latin typeface="Myriad Pro" pitchFamily="34" charset="0"/>
              </a:rPr>
              <a:t>the two effects </a:t>
            </a:r>
            <a:r>
              <a:rPr lang="en-GB" dirty="0">
                <a:latin typeface="Myriad Pro" pitchFamily="34" charset="0"/>
              </a:rPr>
              <a:t>(one for each explanation). </a:t>
            </a:r>
          </a:p>
        </p:txBody>
      </p:sp>
      <p:sp>
        <p:nvSpPr>
          <p:cNvPr id="7" name="TextBox 6"/>
          <p:cNvSpPr txBox="1"/>
          <p:nvPr/>
        </p:nvSpPr>
        <p:spPr>
          <a:xfrm>
            <a:off x="4934325" y="2931800"/>
            <a:ext cx="3526107"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pitchFamily="34" charset="0"/>
                <a:ea typeface="Myriad Pro" charset="0"/>
                <a:cs typeface="Myriad Pro" charset="0"/>
              </a:rPr>
              <a:t>These two examples are simple examples of questions where all marks are allocated to </a:t>
            </a:r>
            <a:r>
              <a:rPr lang="en-GB" sz="1400" dirty="0">
                <a:solidFill>
                  <a:srgbClr val="FF0000"/>
                </a:solidFill>
                <a:latin typeface="Myriad Pro" pitchFamily="34" charset="0"/>
                <a:ea typeface="Myriad Pro" charset="0"/>
                <a:cs typeface="Myriad Pro" charset="0"/>
              </a:rPr>
              <a:t>AO1</a:t>
            </a:r>
            <a:r>
              <a:rPr lang="en-GB" sz="1400" dirty="0">
                <a:solidFill>
                  <a:srgbClr val="1F224E"/>
                </a:solidFill>
                <a:latin typeface="Myriad Pro" pitchFamily="34" charset="0"/>
                <a:ea typeface="Myriad Pro" charset="0"/>
                <a:cs typeface="Myriad Pro" charset="0"/>
              </a:rPr>
              <a:t>. The information needed to answer them can be </a:t>
            </a:r>
            <a:r>
              <a:rPr lang="en-GB" sz="1400" dirty="0">
                <a:solidFill>
                  <a:srgbClr val="FF0000"/>
                </a:solidFill>
                <a:latin typeface="Myriad Pro" pitchFamily="34" charset="0"/>
                <a:ea typeface="Myriad Pro" charset="0"/>
                <a:cs typeface="Myriad Pro" charset="0"/>
              </a:rPr>
              <a:t>recalled</a:t>
            </a:r>
            <a:r>
              <a:rPr lang="en-GB" sz="1400" dirty="0">
                <a:solidFill>
                  <a:srgbClr val="1F224E"/>
                </a:solidFill>
                <a:latin typeface="Myriad Pro" pitchFamily="34" charset="0"/>
                <a:ea typeface="Myriad Pro" charset="0"/>
                <a:cs typeface="Myriad Pro" charset="0"/>
              </a:rPr>
              <a:t> by students </a:t>
            </a:r>
            <a:r>
              <a:rPr lang="en-GB" sz="1400" dirty="0" smtClean="0">
                <a:solidFill>
                  <a:srgbClr val="1F224E"/>
                </a:solidFill>
                <a:latin typeface="Myriad Pro" pitchFamily="34" charset="0"/>
                <a:ea typeface="Myriad Pro" charset="0"/>
                <a:cs typeface="Myriad Pro" charset="0"/>
              </a:rPr>
              <a:t>as it is </a:t>
            </a:r>
            <a:r>
              <a:rPr lang="en-GB" sz="1400" dirty="0">
                <a:solidFill>
                  <a:srgbClr val="FF0000"/>
                </a:solidFill>
                <a:latin typeface="Myriad Pro" pitchFamily="34" charset="0"/>
                <a:ea typeface="Myriad Pro" charset="0"/>
                <a:cs typeface="Myriad Pro" charset="0"/>
              </a:rPr>
              <a:t>directly from what is taught through the specification content</a:t>
            </a:r>
            <a:r>
              <a:rPr lang="en-GB" sz="1400" dirty="0">
                <a:solidFill>
                  <a:srgbClr val="1F224E"/>
                </a:solidFill>
                <a:latin typeface="Myriad Pro" pitchFamily="34" charset="0"/>
                <a:ea typeface="Myriad Pro" charset="0"/>
                <a:cs typeface="Myriad Pro" charset="0"/>
              </a:rPr>
              <a:t>.</a:t>
            </a:r>
          </a:p>
        </p:txBody>
      </p:sp>
      <p:pic>
        <p:nvPicPr>
          <p:cNvPr id="14" name="Picture 2" title="Example of AO 1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1200"/>
            <a:ext cx="3939691" cy="2348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title="Example of AO 1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231" y="2098755"/>
            <a:ext cx="4462013" cy="432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Up Arrow 7" title="Arrow"/>
          <p:cNvSpPr/>
          <p:nvPr/>
        </p:nvSpPr>
        <p:spPr>
          <a:xfrm>
            <a:off x="6660230" y="2530803"/>
            <a:ext cx="144017" cy="3941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9" name="Left Arrow 8" title="Arrow"/>
          <p:cNvSpPr/>
          <p:nvPr/>
        </p:nvSpPr>
        <p:spPr>
          <a:xfrm>
            <a:off x="4429679" y="3449143"/>
            <a:ext cx="432050" cy="175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pic>
        <p:nvPicPr>
          <p:cNvPr id="16" name="Picture 3" title="Example of AO1 and AO2 ques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5373216"/>
            <a:ext cx="5501159" cy="5315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9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 Understanding</a:t>
            </a:r>
            <a:endParaRPr lang="en-GB" dirty="0"/>
          </a:p>
        </p:txBody>
      </p:sp>
      <p:pic>
        <p:nvPicPr>
          <p:cNvPr id="4" name="Picture 2" title="AO2 -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1475656" y="4456162"/>
            <a:ext cx="144016" cy="719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611560" y="1801568"/>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7" y="1053379"/>
            <a:ext cx="1788415"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How concepts relate to the aspects of </a:t>
            </a:r>
            <a:r>
              <a:rPr lang="en-GB" sz="1400" dirty="0" smtClean="0">
                <a:solidFill>
                  <a:srgbClr val="1F224E"/>
                </a:solidFill>
                <a:latin typeface="Myriad Pro" pitchFamily="34" charset="0"/>
                <a:ea typeface="Myriad Pro" charset="0"/>
                <a:cs typeface="Myriad Pro" charset="0"/>
              </a:rPr>
              <a:t>content.</a:t>
            </a:r>
            <a:endParaRPr lang="en-GB" sz="1400" dirty="0">
              <a:solidFill>
                <a:srgbClr val="1F224E"/>
              </a:solidFill>
              <a:latin typeface="Myriad Pro" pitchFamily="34" charset="0"/>
              <a:ea typeface="Myriad Pro" charset="0"/>
              <a:cs typeface="Myriad Pro" charset="0"/>
            </a:endParaRPr>
          </a:p>
        </p:txBody>
      </p:sp>
      <p:sp>
        <p:nvSpPr>
          <p:cNvPr id="8" name="TextBox 7"/>
          <p:cNvSpPr txBox="1"/>
          <p:nvPr/>
        </p:nvSpPr>
        <p:spPr>
          <a:xfrm>
            <a:off x="472467" y="5193258"/>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How aspects of content relate to each other</a:t>
            </a:r>
          </a:p>
        </p:txBody>
      </p:sp>
      <p:sp>
        <p:nvSpPr>
          <p:cNvPr id="9" name="TextBox 8"/>
          <p:cNvSpPr txBox="1"/>
          <p:nvPr/>
        </p:nvSpPr>
        <p:spPr>
          <a:xfrm>
            <a:off x="2807456" y="4987340"/>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There must </a:t>
            </a:r>
            <a:r>
              <a:rPr lang="en-GB" sz="1400" dirty="0" smtClean="0">
                <a:solidFill>
                  <a:srgbClr val="1F224E"/>
                </a:solidFill>
                <a:latin typeface="Myriad Pro" pitchFamily="34" charset="0"/>
                <a:ea typeface="Myriad Pro" charset="0"/>
                <a:cs typeface="Myriad Pro" charset="0"/>
              </a:rPr>
              <a:t>an appropriate </a:t>
            </a:r>
            <a:r>
              <a:rPr lang="en-GB" sz="1400" dirty="0">
                <a:solidFill>
                  <a:srgbClr val="1F224E"/>
                </a:solidFill>
                <a:latin typeface="Myriad Pro" pitchFamily="34" charset="0"/>
                <a:ea typeface="Myriad Pro" charset="0"/>
                <a:cs typeface="Myriad Pro" charset="0"/>
              </a:rPr>
              <a:t>balance in terms of the number of marks allocated to questions on the understanding of how concepts relate to content and how aspects of content relate to each other throughout the assessments. </a:t>
            </a:r>
          </a:p>
        </p:txBody>
      </p:sp>
      <p:sp>
        <p:nvSpPr>
          <p:cNvPr id="10" name="Up Arrow 9" title="Arrow"/>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pitchFamily="34" charset="0"/>
                <a:ea typeface="Myriad Pro" charset="0"/>
                <a:cs typeface="Myriad Pro" charset="0"/>
              </a:rPr>
              <a:t>Like with AO1 – places, processes and environments simply cover the subject content. </a:t>
            </a:r>
          </a:p>
        </p:txBody>
      </p:sp>
      <p:sp>
        <p:nvSpPr>
          <p:cNvPr id="12" name="Down Arrow 11" title="Arrow"/>
          <p:cNvSpPr/>
          <p:nvPr/>
        </p:nvSpPr>
        <p:spPr>
          <a:xfrm>
            <a:off x="5868144" y="1792042"/>
            <a:ext cx="108359" cy="1233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312857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latin typeface="Myriad Pro" pitchFamily="34" charset="0"/>
              </a:rPr>
              <a:t>Questions with </a:t>
            </a:r>
            <a:r>
              <a:rPr lang="en-GB" sz="3300" dirty="0">
                <a:solidFill>
                  <a:schemeClr val="accent6"/>
                </a:solidFill>
                <a:latin typeface="Myriad Pro" pitchFamily="34" charset="0"/>
                <a:ea typeface="+mj-ea"/>
                <a:cs typeface="Arial" panose="020B0604020202020204" pitchFamily="34" charset="0"/>
              </a:rPr>
              <a:t>AO2</a:t>
            </a:r>
            <a:r>
              <a:rPr lang="en-GB" dirty="0" smtClean="0">
                <a:latin typeface="Myriad Pro" pitchFamily="34" charset="0"/>
              </a:rPr>
              <a:t> marks </a:t>
            </a:r>
            <a:r>
              <a:rPr lang="en-GB" dirty="0">
                <a:latin typeface="Myriad Pro" pitchFamily="34" charset="0"/>
              </a:rPr>
              <a:t>will focus </a:t>
            </a:r>
            <a:r>
              <a:rPr lang="en-GB" dirty="0" smtClean="0">
                <a:latin typeface="Myriad Pro" pitchFamily="34" charset="0"/>
              </a:rPr>
              <a:t>on:</a:t>
            </a:r>
          </a:p>
          <a:p>
            <a:r>
              <a:rPr lang="en-GB" dirty="0" smtClean="0">
                <a:solidFill>
                  <a:schemeClr val="accent6"/>
                </a:solidFill>
                <a:latin typeface="Myriad Pro" pitchFamily="34" charset="0"/>
              </a:rPr>
              <a:t>how concepts relate to the aspects of content</a:t>
            </a:r>
          </a:p>
          <a:p>
            <a:r>
              <a:rPr lang="en-GB" dirty="0" smtClean="0">
                <a:solidFill>
                  <a:schemeClr val="accent6"/>
                </a:solidFill>
                <a:latin typeface="Myriad Pro" pitchFamily="34" charset="0"/>
              </a:rPr>
              <a:t>how aspects of </a:t>
            </a:r>
            <a:r>
              <a:rPr lang="en-GB" sz="3300" dirty="0">
                <a:solidFill>
                  <a:schemeClr val="accent6"/>
                </a:solidFill>
                <a:latin typeface="Myriad Pro" pitchFamily="34" charset="0"/>
                <a:ea typeface="+mj-ea"/>
                <a:cs typeface="Arial" panose="020B0604020202020204" pitchFamily="34" charset="0"/>
              </a:rPr>
              <a:t>content relate to each other</a:t>
            </a:r>
          </a:p>
          <a:p>
            <a:pPr marL="0" indent="0">
              <a:buFont typeface="Arial" panose="020B0604020202020204" pitchFamily="34" charset="0"/>
              <a:buNone/>
            </a:pPr>
            <a:endParaRPr lang="en-GB" dirty="0" smtClean="0">
              <a:latin typeface="Myriad Pro" pitchFamily="34" charset="0"/>
            </a:endParaRPr>
          </a:p>
          <a:p>
            <a:pPr marL="0" indent="0">
              <a:buNone/>
            </a:pPr>
            <a:r>
              <a:rPr lang="en-GB" dirty="0" smtClean="0">
                <a:latin typeface="Myriad Pro" pitchFamily="34" charset="0"/>
              </a:rPr>
              <a:t>All </a:t>
            </a:r>
            <a:r>
              <a:rPr lang="en-GB" dirty="0" smtClean="0">
                <a:solidFill>
                  <a:schemeClr val="accent6"/>
                </a:solidFill>
                <a:latin typeface="Myriad Pro" pitchFamily="34" charset="0"/>
              </a:rPr>
              <a:t>AO2</a:t>
            </a:r>
            <a:r>
              <a:rPr lang="en-GB" dirty="0" smtClean="0">
                <a:latin typeface="Myriad Pro" pitchFamily="34" charset="0"/>
              </a:rPr>
              <a:t> marks will focus on </a:t>
            </a:r>
            <a:r>
              <a:rPr lang="en-GB" dirty="0" smtClean="0">
                <a:solidFill>
                  <a:schemeClr val="accent6"/>
                </a:solidFill>
                <a:latin typeface="Myriad Pro" pitchFamily="34" charset="0"/>
              </a:rPr>
              <a:t>understanding</a:t>
            </a:r>
            <a:r>
              <a:rPr lang="en-GB" dirty="0" smtClean="0">
                <a:latin typeface="Myriad Pro" pitchFamily="34" charset="0"/>
              </a:rPr>
              <a:t>. </a:t>
            </a:r>
            <a:r>
              <a:rPr lang="en-GB" dirty="0">
                <a:solidFill>
                  <a:schemeClr val="accent6"/>
                </a:solidFill>
                <a:latin typeface="Myriad Pro" pitchFamily="34" charset="0"/>
              </a:rPr>
              <a:t>AO2</a:t>
            </a:r>
            <a:r>
              <a:rPr lang="en-GB" dirty="0" smtClean="0">
                <a:latin typeface="Myriad Pro" pitchFamily="34" charset="0"/>
              </a:rPr>
              <a:t> marks will be directly linked to the specification but not just recalling what has been learnt, instead ensuring that students comprehend the content. </a:t>
            </a:r>
          </a:p>
          <a:p>
            <a:pPr marL="0" indent="0">
              <a:buFont typeface="Arial" panose="020B0604020202020204" pitchFamily="34" charset="0"/>
              <a:buNone/>
            </a:pPr>
            <a:endParaRPr lang="en-GB" dirty="0" smtClean="0">
              <a:latin typeface="Myriad Pro" pitchFamily="34" charset="0"/>
            </a:endParaRPr>
          </a:p>
          <a:p>
            <a:pPr marL="0" indent="0">
              <a:buFont typeface="Arial" panose="020B0604020202020204" pitchFamily="34" charset="0"/>
              <a:buNone/>
            </a:pPr>
            <a:r>
              <a:rPr lang="en-GB" dirty="0" smtClean="0">
                <a:latin typeface="Myriad Pro" pitchFamily="34" charset="0"/>
              </a:rPr>
              <a:t>The following are some of the command words which may be used for questions with </a:t>
            </a:r>
            <a:r>
              <a:rPr lang="en-GB" dirty="0" smtClean="0">
                <a:solidFill>
                  <a:schemeClr val="accent6"/>
                </a:solidFill>
                <a:latin typeface="Myriad Pro" pitchFamily="34" charset="0"/>
              </a:rPr>
              <a:t>AO2</a:t>
            </a:r>
            <a:r>
              <a:rPr lang="en-GB" dirty="0" smtClean="0">
                <a:latin typeface="Myriad Pro" pitchFamily="34" charset="0"/>
              </a:rPr>
              <a:t> marks:</a:t>
            </a:r>
          </a:p>
          <a:p>
            <a:r>
              <a:rPr lang="en-GB" dirty="0" smtClean="0">
                <a:latin typeface="Myriad Pro" pitchFamily="34" charset="0"/>
              </a:rPr>
              <a:t>Explain how</a:t>
            </a:r>
          </a:p>
          <a:p>
            <a:r>
              <a:rPr lang="en-GB" dirty="0" smtClean="0">
                <a:latin typeface="Myriad Pro" pitchFamily="34" charset="0"/>
              </a:rPr>
              <a:t>Explain reasons/one reason</a:t>
            </a:r>
          </a:p>
          <a:p>
            <a:r>
              <a:rPr lang="en-GB" dirty="0" smtClean="0">
                <a:latin typeface="Myriad Pro" pitchFamily="34" charset="0"/>
              </a:rPr>
              <a:t>Discuss</a:t>
            </a:r>
          </a:p>
          <a:p>
            <a:endParaRPr lang="en-GB" dirty="0" smtClean="0">
              <a:latin typeface="Myriad Pro" pitchFamily="34" charset="0"/>
            </a:endParaRPr>
          </a:p>
          <a:p>
            <a:pPr marL="0" indent="0">
              <a:buFont typeface="Arial" panose="020B0604020202020204" pitchFamily="34" charset="0"/>
              <a:buNone/>
            </a:pPr>
            <a:r>
              <a:rPr lang="en-GB" dirty="0" smtClean="0">
                <a:solidFill>
                  <a:schemeClr val="accent6"/>
                </a:solidFill>
                <a:latin typeface="Myriad Pro" pitchFamily="34" charset="0"/>
              </a:rPr>
              <a:t>AO2</a:t>
            </a:r>
            <a:r>
              <a:rPr lang="en-GB" dirty="0" smtClean="0">
                <a:latin typeface="Myriad Pro" pitchFamily="34" charset="0"/>
              </a:rPr>
              <a:t> marks may also be targeted in higher mark tariff questions but the command word may focus on a different assessment objective (e.g. </a:t>
            </a:r>
            <a:r>
              <a:rPr lang="en-GB" dirty="0" smtClean="0">
                <a:solidFill>
                  <a:srgbClr val="00B0F0"/>
                </a:solidFill>
                <a:latin typeface="Myriad Pro" pitchFamily="34" charset="0"/>
              </a:rPr>
              <a:t>AO3</a:t>
            </a:r>
            <a:r>
              <a:rPr lang="en-GB" dirty="0" smtClean="0">
                <a:latin typeface="Myriad Pro" pitchFamily="34" charset="0"/>
              </a:rPr>
              <a:t>).</a:t>
            </a:r>
            <a:endParaRPr lang="en-GB" dirty="0">
              <a:latin typeface="Myriad Pro" pitchFamily="34" charset="0"/>
            </a:endParaRPr>
          </a:p>
        </p:txBody>
      </p:sp>
      <p:sp>
        <p:nvSpPr>
          <p:cNvPr id="6" name="TextBox 5"/>
          <p:cNvSpPr txBox="1"/>
          <p:nvPr/>
        </p:nvSpPr>
        <p:spPr>
          <a:xfrm>
            <a:off x="4211960" y="3573016"/>
            <a:ext cx="4176464"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ea typeface="Myriad Pro" charset="0"/>
                <a:cs typeface="Myriad Pro" charset="0"/>
              </a:rPr>
              <a:t>These command words may be used to solely target AO2 but may also be used in combination with other AO’s to target multiple assessment </a:t>
            </a:r>
            <a:r>
              <a:rPr lang="en-GB" sz="1400" dirty="0" smtClean="0">
                <a:solidFill>
                  <a:srgbClr val="1F224E"/>
                </a:solidFill>
                <a:ea typeface="Myriad Pro" charset="0"/>
                <a:cs typeface="Myriad Pro" charset="0"/>
              </a:rPr>
              <a:t>objectives, for example questions 1(d) or 2(b) of component 01 Living in the UK today.</a:t>
            </a:r>
            <a:endParaRPr lang="en-GB" sz="1400" dirty="0">
              <a:solidFill>
                <a:srgbClr val="1F224E"/>
              </a:solidFill>
              <a:ea typeface="Myriad Pro" charset="0"/>
              <a:cs typeface="Myriad Pro" charset="0"/>
            </a:endParaRPr>
          </a:p>
        </p:txBody>
      </p:sp>
    </p:spTree>
    <p:extLst>
      <p:ext uri="{BB962C8B-B14F-4D97-AF65-F5344CB8AC3E}">
        <p14:creationId xmlns:p14="http://schemas.microsoft.com/office/powerpoint/2010/main" val="121984792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TotalTime>
  <Words>3248</Words>
  <Application>Microsoft Office PowerPoint</Application>
  <PresentationFormat>On-screen Show (4:3)</PresentationFormat>
  <Paragraphs>209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1_Custom Design</vt:lpstr>
      <vt:lpstr>Geography A</vt:lpstr>
      <vt:lpstr>Guide to the GCSE (9-1) Geography A (Geographical Themes)  Assessment Objectives</vt:lpstr>
      <vt:lpstr>About this guide</vt:lpstr>
      <vt:lpstr>The 4 Assessment Objectives (AOs)</vt:lpstr>
      <vt:lpstr>AO1 - Knowledge</vt:lpstr>
      <vt:lpstr>AO1 command words</vt:lpstr>
      <vt:lpstr>What are AO1 marks?</vt:lpstr>
      <vt:lpstr>AO2 - Understanding</vt:lpstr>
      <vt:lpstr>AO2 command words</vt:lpstr>
      <vt:lpstr>AO2.1 Concepts and how they are used in relation to places, environments and processes</vt:lpstr>
      <vt:lpstr>AO2.2 The interrelationship between places, environments and processes</vt:lpstr>
      <vt:lpstr>AO3 - Application</vt:lpstr>
      <vt:lpstr>AO3 command words</vt:lpstr>
      <vt:lpstr>AO3 - Application</vt:lpstr>
      <vt:lpstr>AO3 - Application</vt:lpstr>
      <vt:lpstr>AO3 - Application</vt:lpstr>
      <vt:lpstr>What are AO3 ‘interpret’ marks?</vt:lpstr>
      <vt:lpstr>What are AO3 ‘analyse’ marks?</vt:lpstr>
      <vt:lpstr>What are AO3 ‘evaluate’ marks?</vt:lpstr>
      <vt:lpstr>What are AO3 ‘make judgements’ marks?</vt:lpstr>
      <vt:lpstr>AO4 - Skills</vt:lpstr>
      <vt:lpstr>AO4 command words</vt:lpstr>
      <vt:lpstr>What are AO4 ‘select’ marks?</vt:lpstr>
      <vt:lpstr>What are AO4 ‘adapt’ marks?</vt:lpstr>
      <vt:lpstr>What are AO4 ‘use’ marks?</vt:lpstr>
      <vt:lpstr>What are AO4 ‘communicate findings’ marks?</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Geography A Guide to the SAMs - Guide to the Assessment Objectives</dc:title>
  <dc:creator>OCR</dc:creator>
  <cp:keywords>GCSE (9-1); Geography A; Guide; SAMs; Assessment; Objectives</cp:keywords>
  <cp:lastModifiedBy>Rachel Davis</cp:lastModifiedBy>
  <cp:revision>74</cp:revision>
  <dcterms:created xsi:type="dcterms:W3CDTF">2015-10-07T12:54:48Z</dcterms:created>
  <dcterms:modified xsi:type="dcterms:W3CDTF">2017-01-05T15:10:49Z</dcterms:modified>
</cp:coreProperties>
</file>