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Lst>
  <p:notesMasterIdLst>
    <p:notesMasterId r:id="rId29"/>
  </p:notesMasterIdLst>
  <p:sldIdLst>
    <p:sldId id="299" r:id="rId3"/>
    <p:sldId id="262" r:id="rId4"/>
    <p:sldId id="263" r:id="rId5"/>
    <p:sldId id="288" r:id="rId6"/>
    <p:sldId id="289" r:id="rId7"/>
    <p:sldId id="273" r:id="rId8"/>
    <p:sldId id="290" r:id="rId9"/>
    <p:sldId id="291" r:id="rId10"/>
    <p:sldId id="275" r:id="rId11"/>
    <p:sldId id="276" r:id="rId12"/>
    <p:sldId id="292" r:id="rId13"/>
    <p:sldId id="293" r:id="rId14"/>
    <p:sldId id="277" r:id="rId15"/>
    <p:sldId id="278" r:id="rId16"/>
    <p:sldId id="279" r:id="rId17"/>
    <p:sldId id="280" r:id="rId18"/>
    <p:sldId id="281" r:id="rId19"/>
    <p:sldId id="282" r:id="rId20"/>
    <p:sldId id="283" r:id="rId21"/>
    <p:sldId id="294" r:id="rId22"/>
    <p:sldId id="295" r:id="rId23"/>
    <p:sldId id="284" r:id="rId24"/>
    <p:sldId id="296" r:id="rId25"/>
    <p:sldId id="285" r:id="rId26"/>
    <p:sldId id="286" r:id="rId27"/>
    <p:sldId id="30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lley Monk" initials="SM" lastIdx="28" clrIdx="0"/>
  <p:cmAuthor id="1" name="Mark Smith" initials="M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224E"/>
    <a:srgbClr val="2023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94416" autoAdjust="0"/>
  </p:normalViewPr>
  <p:slideViewPr>
    <p:cSldViewPr>
      <p:cViewPr>
        <p:scale>
          <a:sx n="100" d="100"/>
          <a:sy n="100" d="100"/>
        </p:scale>
        <p:origin x="-282"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1B149D-02E2-47B0-AD36-30AC5B92B292}" type="datetimeFigureOut">
              <a:rPr lang="en-GB" smtClean="0"/>
              <a:t>12/12/2016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B3E05A-087A-4B2F-9194-01CE646FE26B}" type="slidenum">
              <a:rPr lang="en-GB" smtClean="0"/>
              <a:t>‹#›</a:t>
            </a:fld>
            <a:endParaRPr lang="en-GB"/>
          </a:p>
        </p:txBody>
      </p:sp>
    </p:spTree>
    <p:extLst>
      <p:ext uri="{BB962C8B-B14F-4D97-AF65-F5344CB8AC3E}">
        <p14:creationId xmlns:p14="http://schemas.microsoft.com/office/powerpoint/2010/main" val="933489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B3E05A-087A-4B2F-9194-01CE646FE26B}" type="slidenum">
              <a:rPr lang="en-GB" smtClean="0"/>
              <a:t>3</a:t>
            </a:fld>
            <a:endParaRPr lang="en-GB"/>
          </a:p>
        </p:txBody>
      </p:sp>
    </p:spTree>
    <p:extLst>
      <p:ext uri="{BB962C8B-B14F-4D97-AF65-F5344CB8AC3E}">
        <p14:creationId xmlns:p14="http://schemas.microsoft.com/office/powerpoint/2010/main" val="3868961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9144000" cy="6137275"/>
          </a:xfrm>
          <a:prstGeom prst="rect">
            <a:avLst/>
          </a:prstGeom>
        </p:spPr>
        <p:txBody>
          <a:bodyPr/>
          <a:lstStyle>
            <a:lvl1pPr>
              <a:defRPr>
                <a:solidFill>
                  <a:schemeClr val="tx2">
                    <a:lumMod val="40000"/>
                    <a:lumOff val="60000"/>
                  </a:schemeClr>
                </a:solidFill>
              </a:defRPr>
            </a:lvl1pPr>
          </a:lstStyle>
          <a:p>
            <a:endParaRPr lang="en-US"/>
          </a:p>
        </p:txBody>
      </p:sp>
      <p:sp>
        <p:nvSpPr>
          <p:cNvPr id="2" name="Title 1"/>
          <p:cNvSpPr>
            <a:spLocks noGrp="1"/>
          </p:cNvSpPr>
          <p:nvPr>
            <p:ph type="ctrTitle" hasCustomPrompt="1"/>
          </p:nvPr>
        </p:nvSpPr>
        <p:spPr>
          <a:xfrm>
            <a:off x="201347" y="2042779"/>
            <a:ext cx="7755030" cy="1932866"/>
          </a:xfrm>
          <a:prstGeom prst="rect">
            <a:avLst/>
          </a:prstGeom>
        </p:spPr>
        <p:txBody>
          <a:bodyPr/>
          <a:lstStyle>
            <a:lvl1pPr algn="l">
              <a:defRPr sz="4400" b="1" i="1">
                <a:solidFill>
                  <a:schemeClr val="bg1"/>
                </a:solidFill>
                <a:latin typeface="Myriad Pro" charset="0"/>
                <a:ea typeface="Myriad Pro" charset="0"/>
                <a:cs typeface="Myriad Pro"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98034" y="4112232"/>
            <a:ext cx="4950030" cy="900944"/>
          </a:xfrm>
          <a:prstGeom prst="rect">
            <a:avLst/>
          </a:prstGeom>
        </p:spPr>
        <p:txBody>
          <a:bodyPr>
            <a:normAutofit/>
          </a:bodyPr>
          <a:lstStyle>
            <a:lvl1pPr marL="0" indent="0" algn="l">
              <a:buNone/>
              <a:defRPr sz="1300" b="0">
                <a:solidFill>
                  <a:schemeClr val="bg1"/>
                </a:solidFill>
                <a:latin typeface="Myriad Pro" charset="0"/>
                <a:ea typeface="Myriad Pro" charset="0"/>
                <a:cs typeface="Myriad Pro"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grpSp>
        <p:nvGrpSpPr>
          <p:cNvPr id="11" name="Group 10"/>
          <p:cNvGrpSpPr/>
          <p:nvPr userDrawn="1"/>
        </p:nvGrpSpPr>
        <p:grpSpPr>
          <a:xfrm>
            <a:off x="0" y="3975645"/>
            <a:ext cx="4860032" cy="91058"/>
            <a:chOff x="0" y="3887527"/>
            <a:chExt cx="4932040" cy="91058"/>
          </a:xfrm>
        </p:grpSpPr>
        <p:cxnSp>
          <p:nvCxnSpPr>
            <p:cNvPr id="12" name="Straight Connector 11"/>
            <p:cNvCxnSpPr/>
            <p:nvPr/>
          </p:nvCxnSpPr>
          <p:spPr>
            <a:xfrm>
              <a:off x="0" y="3933056"/>
              <a:ext cx="493204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932040" y="3887527"/>
              <a:ext cx="0" cy="9105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userDrawn="1"/>
        </p:nvGrpSpPr>
        <p:grpSpPr>
          <a:xfrm>
            <a:off x="0" y="6137240"/>
            <a:ext cx="9144000" cy="720760"/>
            <a:chOff x="0" y="6137240"/>
            <a:chExt cx="9144000" cy="720760"/>
          </a:xfrm>
        </p:grpSpPr>
        <p:sp>
          <p:nvSpPr>
            <p:cNvPr id="9" name="Rectangle 8"/>
            <p:cNvSpPr/>
            <p:nvPr/>
          </p:nvSpPr>
          <p:spPr>
            <a:xfrm>
              <a:off x="0" y="6137240"/>
              <a:ext cx="9144000" cy="72076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descr="C:\Users\karanvir.shergill\Desktop\OCR_NEW_3D_bl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 Placeholder 17"/>
          <p:cNvSpPr>
            <a:spLocks noGrp="1"/>
          </p:cNvSpPr>
          <p:nvPr>
            <p:ph type="body" sz="quarter" idx="10"/>
          </p:nvPr>
        </p:nvSpPr>
        <p:spPr>
          <a:xfrm>
            <a:off x="198438" y="1689209"/>
            <a:ext cx="4660900" cy="431800"/>
          </a:xfrm>
          <a:prstGeom prst="rect">
            <a:avLst/>
          </a:prstGeom>
        </p:spPr>
        <p:txBody>
          <a:bodyPr>
            <a:noAutofit/>
          </a:bodyPr>
          <a:lstStyle>
            <a:lvl1pPr marL="0" indent="0">
              <a:buFontTx/>
              <a:buNone/>
              <a:defRPr sz="1300" b="1" i="1"/>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12087349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18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1845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61013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9820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32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01347" y="2042779"/>
            <a:ext cx="7755030" cy="1932866"/>
          </a:xfrm>
          <a:prstGeom prst="rect">
            <a:avLst/>
          </a:prstGeom>
        </p:spPr>
        <p:txBody>
          <a:bodyPr/>
          <a:lstStyle>
            <a:lvl1pPr algn="l">
              <a:defRPr sz="4400" b="1" i="1">
                <a:solidFill>
                  <a:schemeClr val="bg1"/>
                </a:solidFill>
                <a:latin typeface="Myriad Pro" charset="0"/>
                <a:ea typeface="Myriad Pro" charset="0"/>
                <a:cs typeface="Myriad Pro"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98034" y="4112232"/>
            <a:ext cx="4950030" cy="900944"/>
          </a:xfrm>
          <a:prstGeom prst="rect">
            <a:avLst/>
          </a:prstGeom>
        </p:spPr>
        <p:txBody>
          <a:bodyPr>
            <a:normAutofit/>
          </a:bodyPr>
          <a:lstStyle>
            <a:lvl1pPr marL="0" indent="0" algn="l">
              <a:buNone/>
              <a:defRPr sz="1300" b="0">
                <a:solidFill>
                  <a:schemeClr val="bg1"/>
                </a:solidFill>
                <a:latin typeface="Myriad Pro" charset="0"/>
                <a:ea typeface="Myriad Pro" charset="0"/>
                <a:cs typeface="Myriad Pro"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grpSp>
        <p:nvGrpSpPr>
          <p:cNvPr id="11" name="Group 10"/>
          <p:cNvGrpSpPr/>
          <p:nvPr userDrawn="1"/>
        </p:nvGrpSpPr>
        <p:grpSpPr>
          <a:xfrm>
            <a:off x="0" y="3975645"/>
            <a:ext cx="4860032" cy="91058"/>
            <a:chOff x="0" y="3887527"/>
            <a:chExt cx="4932040" cy="91058"/>
          </a:xfrm>
        </p:grpSpPr>
        <p:cxnSp>
          <p:nvCxnSpPr>
            <p:cNvPr id="12" name="Straight Connector 11"/>
            <p:cNvCxnSpPr/>
            <p:nvPr/>
          </p:nvCxnSpPr>
          <p:spPr>
            <a:xfrm>
              <a:off x="0" y="3933056"/>
              <a:ext cx="493204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932040" y="3887527"/>
              <a:ext cx="0" cy="91058"/>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userDrawn="1"/>
        </p:nvGrpSpPr>
        <p:grpSpPr>
          <a:xfrm>
            <a:off x="0" y="6137240"/>
            <a:ext cx="9144000" cy="720760"/>
            <a:chOff x="0" y="6137240"/>
            <a:chExt cx="9144000" cy="720760"/>
          </a:xfrm>
        </p:grpSpPr>
        <p:sp>
          <p:nvSpPr>
            <p:cNvPr id="9" name="Rectangle 8"/>
            <p:cNvSpPr/>
            <p:nvPr/>
          </p:nvSpPr>
          <p:spPr>
            <a:xfrm>
              <a:off x="0" y="6137240"/>
              <a:ext cx="9144000" cy="72076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descr="C:\Users\karanvir.shergill\Desktop\OCR_NEW_3D_blu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 Placeholder 17"/>
          <p:cNvSpPr>
            <a:spLocks noGrp="1"/>
          </p:cNvSpPr>
          <p:nvPr>
            <p:ph type="body" sz="quarter" idx="10"/>
          </p:nvPr>
        </p:nvSpPr>
        <p:spPr>
          <a:xfrm>
            <a:off x="198438" y="1689209"/>
            <a:ext cx="4660900" cy="431800"/>
          </a:xfrm>
          <a:prstGeom prst="rect">
            <a:avLst/>
          </a:prstGeom>
        </p:spPr>
        <p:txBody>
          <a:bodyPr>
            <a:noAutofit/>
          </a:bodyPr>
          <a:lstStyle>
            <a:lvl1pPr marL="0" indent="0">
              <a:buFontTx/>
              <a:buNone/>
              <a:defRPr sz="1300" b="1" i="1"/>
            </a:lvl1pPr>
            <a:lvl2pPr marL="457200" indent="0">
              <a:buFontTx/>
              <a:buNone/>
              <a:defRPr sz="1600"/>
            </a:lvl2pPr>
            <a:lvl3pPr marL="914400" indent="0">
              <a:buFontTx/>
              <a:buNone/>
              <a:defRPr sz="1600"/>
            </a:lvl3pPr>
            <a:lvl4pPr marL="1371600" indent="0">
              <a:buFontTx/>
              <a:buNone/>
              <a:defRPr sz="1600"/>
            </a:lvl4pPr>
            <a:lvl5pPr marL="1828800" indent="0">
              <a:buFontTx/>
              <a:buNone/>
              <a:defRPr sz="1600"/>
            </a:lvl5pPr>
          </a:lstStyle>
          <a:p>
            <a:pPr lvl="0"/>
            <a:r>
              <a:rPr lang="en-GB" dirty="0" smtClean="0"/>
              <a:t>Click to edit Master text styles</a:t>
            </a:r>
            <a:endParaRPr lang="en-US" dirty="0"/>
          </a:p>
        </p:txBody>
      </p:sp>
    </p:spTree>
    <p:extLst>
      <p:ext uri="{BB962C8B-B14F-4D97-AF65-F5344CB8AC3E}">
        <p14:creationId xmlns:p14="http://schemas.microsoft.com/office/powerpoint/2010/main" val="213401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31224" cy="656053"/>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A95542C-C48E-4AA6-B18D-CE82D118621F}" type="datetimeFigureOut">
              <a:rPr lang="en-GB" smtClean="0"/>
              <a:t>12/12/2016</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6DB8151-9A82-4C13-8A4F-CC73ABC49B1C}" type="slidenum">
              <a:rPr lang="en-GB" smtClean="0"/>
              <a:t>‹#›</a:t>
            </a:fld>
            <a:endParaRPr lang="en-GB"/>
          </a:p>
        </p:txBody>
      </p:sp>
    </p:spTree>
    <p:extLst>
      <p:ext uri="{BB962C8B-B14F-4D97-AF65-F5344CB8AC3E}">
        <p14:creationId xmlns:p14="http://schemas.microsoft.com/office/powerpoint/2010/main" val="1717363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124191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BB29E"/>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12394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041390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061048"/>
          </a:xfrm>
          <a:ln>
            <a:solidFill>
              <a:srgbClr val="9BB29E"/>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1"/>
            <a:ext cx="4038600" cy="4061048"/>
          </a:xfrm>
          <a:ln>
            <a:solidFill>
              <a:srgbClr val="9BB29E"/>
            </a:solidFill>
          </a:ln>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64437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78837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8704891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20234E"/>
        </a:solidFill>
        <a:effectLst/>
      </p:bgPr>
    </p:bg>
    <p:spTree>
      <p:nvGrpSpPr>
        <p:cNvPr id="1" name=""/>
        <p:cNvGrpSpPr/>
        <p:nvPr/>
      </p:nvGrpSpPr>
      <p:grpSpPr>
        <a:xfrm>
          <a:off x="0" y="0"/>
          <a:ext cx="0" cy="0"/>
          <a:chOff x="0" y="0"/>
          <a:chExt cx="0" cy="0"/>
        </a:xfrm>
      </p:grpSpPr>
      <p:grpSp>
        <p:nvGrpSpPr>
          <p:cNvPr id="7" name="Group 6"/>
          <p:cNvGrpSpPr/>
          <p:nvPr userDrawn="1"/>
        </p:nvGrpSpPr>
        <p:grpSpPr>
          <a:xfrm>
            <a:off x="0" y="6137240"/>
            <a:ext cx="9144000" cy="720760"/>
            <a:chOff x="0" y="6137240"/>
            <a:chExt cx="9144000" cy="720760"/>
          </a:xfrm>
        </p:grpSpPr>
        <p:sp>
          <p:nvSpPr>
            <p:cNvPr id="8" name="Rectangle 7"/>
            <p:cNvSpPr/>
            <p:nvPr/>
          </p:nvSpPr>
          <p:spPr>
            <a:xfrm>
              <a:off x="0" y="6137240"/>
              <a:ext cx="9144000" cy="72076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yriad Pro" charset="0"/>
                <a:ea typeface="Myriad Pro" charset="0"/>
                <a:cs typeface="Myriad Pro" charset="0"/>
              </a:endParaRPr>
            </a:p>
          </p:txBody>
        </p:sp>
        <p:pic>
          <p:nvPicPr>
            <p:cNvPr id="9" name="Picture 2" descr="C:\Users\karanvir.shergill\Desktop\OCR_NEW_3D_blu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56917" y="6287029"/>
              <a:ext cx="1035563" cy="4211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94871007"/>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62" r:id="rId3"/>
  </p:sldLayoutIdLst>
  <p:timing>
    <p:tnLst>
      <p:par>
        <p:cTn id="1" dur="indefinite" restart="never" nodeType="tmRoot"/>
      </p:par>
    </p:tnLst>
  </p:timing>
  <p:txStyles>
    <p:titleStyle>
      <a:lvl1pPr algn="l" defTabSz="914400" rtl="0" eaLnBrk="1" latinLnBrk="0" hangingPunct="1">
        <a:spcBef>
          <a:spcPct val="0"/>
        </a:spcBef>
        <a:buNone/>
        <a:defRPr sz="3200" b="1" i="1" kern="1200">
          <a:solidFill>
            <a:schemeClr val="bg1"/>
          </a:solidFill>
          <a:latin typeface="Myriad Pro" charset="0"/>
          <a:ea typeface="Myriad Pro" charset="0"/>
          <a:cs typeface="Myriad Pro"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1"/>
            <a:ext cx="8229600" cy="427765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TextBox 6"/>
          <p:cNvSpPr txBox="1"/>
          <p:nvPr userDrawn="1"/>
        </p:nvSpPr>
        <p:spPr>
          <a:xfrm>
            <a:off x="179512" y="5805264"/>
            <a:ext cx="1728192" cy="215444"/>
          </a:xfrm>
          <a:prstGeom prst="rect">
            <a:avLst/>
          </a:prstGeom>
          <a:noFill/>
        </p:spPr>
        <p:txBody>
          <a:bodyPr wrap="square" rtlCol="0">
            <a:spAutoFit/>
          </a:bodyPr>
          <a:lstStyle/>
          <a:p>
            <a:r>
              <a:rPr lang="en-GB" sz="800" dirty="0" smtClean="0">
                <a:solidFill>
                  <a:prstClr val="black"/>
                </a:solidFill>
                <a:latin typeface="Arial" panose="020B0604020202020204" pitchFamily="34" charset="0"/>
                <a:cs typeface="Arial" panose="020B0604020202020204" pitchFamily="34" charset="0"/>
              </a:rPr>
              <a:t>© OCR 2016</a:t>
            </a:r>
            <a:endParaRPr lang="en-GB" sz="800" dirty="0">
              <a:solidFill>
                <a:prstClr val="black"/>
              </a:solidFill>
              <a:latin typeface="Arial" panose="020B0604020202020204" pitchFamily="34" charset="0"/>
              <a:cs typeface="Arial" panose="020B0604020202020204" pitchFamily="34" charset="0"/>
            </a:endParaRPr>
          </a:p>
        </p:txBody>
      </p:sp>
      <p:pic>
        <p:nvPicPr>
          <p:cNvPr id="1027" name="Picture 3" descr="GCSE (9-1) Geography B (Geography for Enquiring Minds)"/>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6029670"/>
            <a:ext cx="9133200" cy="828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44776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defTabSz="914400" rtl="0" eaLnBrk="1" latinLnBrk="0" hangingPunct="1">
        <a:spcBef>
          <a:spcPct val="0"/>
        </a:spcBef>
        <a:buNone/>
        <a:defRPr sz="4400" kern="1200">
          <a:solidFill>
            <a:srgbClr val="9BB29E"/>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0.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8" Type="http://schemas.openxmlformats.org/officeDocument/2006/relationships/hyperlink" Target="mailto:resources.feedback@ocr.org.uk" TargetMode="External"/><Relationship Id="rId3" Type="http://schemas.openxmlformats.org/officeDocument/2006/relationships/hyperlink" Target="mailto:resources.feedback@ocr.org.uk?subject=I%20liked%20the%20A%20Level%20History%20Delivery%20Guide%20Learner%20Resource:%20Example%20bar%20graph%20(The%20changing%20nature%20of%20warfare%201792-1945)" TargetMode="External"/><Relationship Id="rId7" Type="http://schemas.openxmlformats.org/officeDocument/2006/relationships/hyperlink" Target="http://www.ocr.org.uk/i-want-to/find-resources/" TargetMode="External"/><Relationship Id="rId2" Type="http://schemas.openxmlformats.org/officeDocument/2006/relationships/hyperlink" Target="mailto:resources.feedback@ocr.org.uk?subject=I%20liked%20GCSE(9-1)%20Geography%20B%20(Geography%20for%20Enquiring%20Minds)%20-%20Guide%20to%20the%20Assessment%20Objectives" TargetMode="External"/><Relationship Id="rId1" Type="http://schemas.openxmlformats.org/officeDocument/2006/relationships/slideLayout" Target="../slideLayouts/slideLayout4.xml"/><Relationship Id="rId6" Type="http://schemas.openxmlformats.org/officeDocument/2006/relationships/hyperlink" Target="http://www.ocr.org.uk/expression-of-interest" TargetMode="External"/><Relationship Id="rId5" Type="http://schemas.openxmlformats.org/officeDocument/2006/relationships/hyperlink" Target="mailto:resources.feedback@ocr.org.uk?subject=I%20disliked%20GCSE(9-1)%20Geography%20B%20(Geography%20for%20Enquiring%20Minds)%20-%20Guide%20to%20the%20Assessment%20Objectives" TargetMode="External"/><Relationship Id="rId4" Type="http://schemas.openxmlformats.org/officeDocument/2006/relationships/hyperlink" Target="mailto:resources.feedback@ocr.org.uk?subject=I%20disliked%20the%20A%20Level%20History%20Delivery%20Guide%20Learner%20Resource:%20Example%20bar%20graph%20(The%20changing%20nature%20of%20warfare%201792-194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CSE (9-1)&#10;Geography B (Geography for Enquiring Mind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395536" y="3826639"/>
            <a:ext cx="3240360" cy="646331"/>
          </a:xfrm>
          <a:prstGeom prst="rect">
            <a:avLst/>
          </a:prstGeom>
          <a:noFill/>
        </p:spPr>
        <p:txBody>
          <a:bodyPr wrap="square" rtlCol="0">
            <a:spAutoFit/>
          </a:bodyPr>
          <a:lstStyle/>
          <a:p>
            <a:r>
              <a:rPr lang="en-GB" b="1" dirty="0">
                <a:solidFill>
                  <a:schemeClr val="bg1"/>
                </a:solidFill>
                <a:latin typeface="Arial" panose="020B0604020202020204" pitchFamily="34" charset="0"/>
                <a:cs typeface="Arial" panose="020B0604020202020204" pitchFamily="34" charset="0"/>
              </a:rPr>
              <a:t>Guide to the </a:t>
            </a:r>
            <a:r>
              <a:rPr lang="en-GB" b="1" dirty="0" smtClean="0">
                <a:solidFill>
                  <a:schemeClr val="bg1"/>
                </a:solidFill>
                <a:latin typeface="Arial" panose="020B0604020202020204" pitchFamily="34" charset="0"/>
                <a:cs typeface="Arial" panose="020B0604020202020204" pitchFamily="34" charset="0"/>
              </a:rPr>
              <a:t>Assessment </a:t>
            </a:r>
            <a:r>
              <a:rPr lang="en-GB" b="1" dirty="0">
                <a:solidFill>
                  <a:schemeClr val="bg1"/>
                </a:solidFill>
                <a:latin typeface="Arial" panose="020B0604020202020204" pitchFamily="34" charset="0"/>
                <a:cs typeface="Arial" panose="020B0604020202020204" pitchFamily="34" charset="0"/>
              </a:rPr>
              <a:t>Objectives</a:t>
            </a:r>
          </a:p>
        </p:txBody>
      </p:sp>
    </p:spTree>
    <p:extLst>
      <p:ext uri="{BB962C8B-B14F-4D97-AF65-F5344CB8AC3E}">
        <p14:creationId xmlns:p14="http://schemas.microsoft.com/office/powerpoint/2010/main" val="1459281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0350"/>
            <a:ext cx="9144000" cy="687388"/>
          </a:xfrm>
        </p:spPr>
        <p:txBody>
          <a:bodyPr>
            <a:noAutofit/>
          </a:bodyPr>
          <a:lstStyle/>
          <a:p>
            <a:r>
              <a:rPr lang="en-GB" sz="2800" dirty="0">
                <a:solidFill>
                  <a:schemeClr val="accent6"/>
                </a:solidFill>
              </a:rPr>
              <a:t>AO2.2 </a:t>
            </a:r>
            <a:r>
              <a:rPr lang="en-US" sz="2800" dirty="0"/>
              <a:t>The interrelationship between places, environments and </a:t>
            </a:r>
            <a:r>
              <a:rPr lang="en-US" sz="2800" dirty="0" smtClean="0"/>
              <a:t>processes</a:t>
            </a:r>
            <a:endParaRPr lang="en-GB" sz="2800" dirty="0"/>
          </a:p>
        </p:txBody>
      </p:sp>
      <p:sp>
        <p:nvSpPr>
          <p:cNvPr id="3" name="Content Placeholder 2"/>
          <p:cNvSpPr>
            <a:spLocks noGrp="1"/>
          </p:cNvSpPr>
          <p:nvPr>
            <p:ph idx="4294967295"/>
          </p:nvPr>
        </p:nvSpPr>
        <p:spPr>
          <a:xfrm>
            <a:off x="251520" y="1268848"/>
            <a:ext cx="8697912" cy="3528303"/>
          </a:xfrm>
        </p:spPr>
        <p:txBody>
          <a:bodyPr>
            <a:normAutofit fontScale="47500" lnSpcReduction="20000"/>
          </a:bodyPr>
          <a:lstStyle/>
          <a:p>
            <a:pPr marL="0" indent="0">
              <a:buNone/>
            </a:pPr>
            <a:r>
              <a:rPr lang="en-GB" dirty="0">
                <a:latin typeface="Myriad Pro"/>
              </a:rPr>
              <a:t>These two questions have marks allocated to </a:t>
            </a:r>
            <a:r>
              <a:rPr lang="en-GB" dirty="0">
                <a:solidFill>
                  <a:schemeClr val="accent6"/>
                </a:solidFill>
                <a:latin typeface="Myriad Pro"/>
              </a:rPr>
              <a:t>AO2.2</a:t>
            </a:r>
            <a:r>
              <a:rPr lang="en-GB" dirty="0">
                <a:latin typeface="Myriad Pro"/>
              </a:rPr>
              <a:t> - how aspects of content relate to each other.</a:t>
            </a:r>
          </a:p>
          <a:p>
            <a:endParaRPr lang="en-GB" dirty="0">
              <a:latin typeface="Myriad Pro"/>
            </a:endParaRPr>
          </a:p>
          <a:p>
            <a:pPr marL="0" indent="0">
              <a:buNone/>
            </a:pPr>
            <a:r>
              <a:rPr lang="en-GB" dirty="0">
                <a:latin typeface="Myriad Pro"/>
              </a:rPr>
              <a:t>The question </a:t>
            </a:r>
            <a:r>
              <a:rPr lang="en-GB" dirty="0" smtClean="0">
                <a:latin typeface="Myriad Pro"/>
              </a:rPr>
              <a:t>below is </a:t>
            </a:r>
            <a:r>
              <a:rPr lang="en-GB" dirty="0">
                <a:latin typeface="Myriad Pro"/>
              </a:rPr>
              <a:t>a 4 mark question with 2 x </a:t>
            </a:r>
            <a:r>
              <a:rPr lang="en-GB" dirty="0">
                <a:solidFill>
                  <a:srgbClr val="FF0000"/>
                </a:solidFill>
                <a:latin typeface="Myriad Pro"/>
              </a:rPr>
              <a:t>AO1</a:t>
            </a:r>
            <a:r>
              <a:rPr lang="en-GB" dirty="0">
                <a:latin typeface="Myriad Pro"/>
              </a:rPr>
              <a:t> marks and 2 x </a:t>
            </a:r>
            <a:r>
              <a:rPr lang="en-GB" dirty="0">
                <a:solidFill>
                  <a:schemeClr val="accent6"/>
                </a:solidFill>
                <a:latin typeface="Myriad Pro"/>
              </a:rPr>
              <a:t>AO2.2</a:t>
            </a:r>
            <a:r>
              <a:rPr lang="en-GB" dirty="0">
                <a:latin typeface="Myriad Pro"/>
              </a:rPr>
              <a:t> marks.  There are </a:t>
            </a:r>
            <a:r>
              <a:rPr lang="en-GB" dirty="0">
                <a:solidFill>
                  <a:srgbClr val="FF0000"/>
                </a:solidFill>
                <a:latin typeface="Myriad Pro"/>
              </a:rPr>
              <a:t>2 marks for case study information</a:t>
            </a:r>
            <a:r>
              <a:rPr lang="en-GB" dirty="0">
                <a:latin typeface="Myriad Pro"/>
              </a:rPr>
              <a:t> about the attempt to achieve food security (</a:t>
            </a:r>
            <a:r>
              <a:rPr lang="en-GB" dirty="0">
                <a:solidFill>
                  <a:srgbClr val="FF0000"/>
                </a:solidFill>
                <a:latin typeface="Myriad Pro"/>
              </a:rPr>
              <a:t>AO1</a:t>
            </a:r>
            <a:r>
              <a:rPr lang="en-GB" dirty="0">
                <a:latin typeface="Myriad Pro"/>
              </a:rPr>
              <a:t>) and </a:t>
            </a:r>
            <a:r>
              <a:rPr lang="en-GB" dirty="0">
                <a:solidFill>
                  <a:schemeClr val="accent6"/>
                </a:solidFill>
                <a:latin typeface="Myriad Pro"/>
              </a:rPr>
              <a:t>2 marks </a:t>
            </a:r>
            <a:r>
              <a:rPr lang="en-GB" dirty="0" smtClean="0">
                <a:solidFill>
                  <a:schemeClr val="accent6"/>
                </a:solidFill>
                <a:latin typeface="Myriad Pro"/>
              </a:rPr>
              <a:t>for explaining</a:t>
            </a:r>
            <a:r>
              <a:rPr lang="en-GB" dirty="0" smtClean="0">
                <a:latin typeface="Myriad Pro"/>
              </a:rPr>
              <a:t> </a:t>
            </a:r>
            <a:r>
              <a:rPr lang="en-GB" dirty="0">
                <a:latin typeface="Myriad Pro"/>
              </a:rPr>
              <a:t>how effective this attempt has been – this requires an </a:t>
            </a:r>
            <a:r>
              <a:rPr lang="en-GB" dirty="0">
                <a:solidFill>
                  <a:schemeClr val="accent6"/>
                </a:solidFill>
                <a:latin typeface="Myriad Pro"/>
              </a:rPr>
              <a:t>understanding</a:t>
            </a:r>
            <a:r>
              <a:rPr lang="en-GB" dirty="0">
                <a:latin typeface="Myriad Pro"/>
              </a:rPr>
              <a:t> of the case study and also what effective means in this context. </a:t>
            </a:r>
          </a:p>
          <a:p>
            <a:endParaRPr lang="en-GB" dirty="0" smtClean="0">
              <a:latin typeface="Myriad Pro"/>
            </a:endParaRPr>
          </a:p>
          <a:p>
            <a:endParaRPr lang="en-GB" dirty="0">
              <a:latin typeface="Myriad Pro"/>
            </a:endParaRPr>
          </a:p>
          <a:p>
            <a:endParaRPr lang="en-GB" dirty="0" smtClean="0">
              <a:latin typeface="Myriad Pro"/>
            </a:endParaRPr>
          </a:p>
          <a:p>
            <a:endParaRPr lang="en-GB" dirty="0">
              <a:latin typeface="Myriad Pro"/>
            </a:endParaRPr>
          </a:p>
          <a:p>
            <a:endParaRPr lang="en-GB" dirty="0" smtClean="0">
              <a:latin typeface="Myriad Pro"/>
            </a:endParaRPr>
          </a:p>
          <a:p>
            <a:endParaRPr lang="en-GB" dirty="0">
              <a:latin typeface="Myriad Pro"/>
            </a:endParaRPr>
          </a:p>
          <a:p>
            <a:pPr marL="0" indent="0">
              <a:buNone/>
            </a:pPr>
            <a:r>
              <a:rPr lang="en-GB" dirty="0">
                <a:latin typeface="Myriad Pro"/>
              </a:rPr>
              <a:t>The question below is a 6 mark question with 3 x </a:t>
            </a:r>
            <a:r>
              <a:rPr lang="en-GB" dirty="0">
                <a:solidFill>
                  <a:schemeClr val="accent6"/>
                </a:solidFill>
                <a:latin typeface="Myriad Pro"/>
              </a:rPr>
              <a:t>AO2.2</a:t>
            </a:r>
            <a:r>
              <a:rPr lang="en-GB" dirty="0">
                <a:latin typeface="Myriad Pro"/>
              </a:rPr>
              <a:t> marks and 3 x </a:t>
            </a:r>
            <a:r>
              <a:rPr lang="en-GB" dirty="0">
                <a:solidFill>
                  <a:srgbClr val="00B0F0"/>
                </a:solidFill>
                <a:latin typeface="Myriad Pro"/>
              </a:rPr>
              <a:t>AO3 (analyse) </a:t>
            </a:r>
            <a:r>
              <a:rPr lang="en-GB" dirty="0">
                <a:latin typeface="Myriad Pro"/>
              </a:rPr>
              <a:t>marks. Students need to discuss the differences in extreme weather conditions in contrasting countries – therefore they need an </a:t>
            </a:r>
            <a:r>
              <a:rPr lang="en-GB" dirty="0">
                <a:solidFill>
                  <a:schemeClr val="accent6"/>
                </a:solidFill>
                <a:latin typeface="Myriad Pro"/>
              </a:rPr>
              <a:t>understanding </a:t>
            </a:r>
            <a:r>
              <a:rPr lang="en-GB" dirty="0">
                <a:latin typeface="Myriad Pro"/>
              </a:rPr>
              <a:t>of what extreme means in this context and then </a:t>
            </a:r>
            <a:r>
              <a:rPr lang="en-GB" dirty="0">
                <a:solidFill>
                  <a:srgbClr val="00B0F0"/>
                </a:solidFill>
                <a:latin typeface="Myriad Pro"/>
              </a:rPr>
              <a:t>apply this understanding to analyse </a:t>
            </a:r>
            <a:r>
              <a:rPr lang="en-GB" dirty="0">
                <a:latin typeface="Myriad Pro"/>
              </a:rPr>
              <a:t>the differences between the contrasting countries.</a:t>
            </a:r>
          </a:p>
          <a:p>
            <a:endParaRPr lang="en-GB" dirty="0">
              <a:latin typeface="Myriad Pro"/>
            </a:endParaRPr>
          </a:p>
        </p:txBody>
      </p:sp>
      <p:pic>
        <p:nvPicPr>
          <p:cNvPr id="19" name="Picture 3" descr="Example ques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4941168"/>
            <a:ext cx="5328592" cy="7996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20" name="Straight Connector 19"/>
          <p:cNvCxnSpPr/>
          <p:nvPr/>
        </p:nvCxnSpPr>
        <p:spPr>
          <a:xfrm>
            <a:off x="3765626" y="5400164"/>
            <a:ext cx="432048"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3" name="Picture 2" descr="Example ques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780928"/>
            <a:ext cx="5040560" cy="7801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24" name="Straight Connector 23"/>
          <p:cNvCxnSpPr/>
          <p:nvPr/>
        </p:nvCxnSpPr>
        <p:spPr>
          <a:xfrm>
            <a:off x="646648" y="3246888"/>
            <a:ext cx="1080747"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148064" y="5400164"/>
            <a:ext cx="2736304"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1463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rgbClr val="00B0F0"/>
                </a:solidFill>
              </a:rPr>
              <a:t>AO3 - Application</a:t>
            </a:r>
            <a:endParaRPr lang="en-GB" dirty="0"/>
          </a:p>
        </p:txBody>
      </p:sp>
      <p:pic>
        <p:nvPicPr>
          <p:cNvPr id="4" name="Picture 2" descr="AO3 Appl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383057"/>
            <a:ext cx="7045519" cy="3595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p Arrow 4"/>
          <p:cNvSpPr/>
          <p:nvPr/>
        </p:nvSpPr>
        <p:spPr>
          <a:xfrm>
            <a:off x="5447364" y="4191369"/>
            <a:ext cx="144016" cy="7200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6" name="TextBox 5"/>
          <p:cNvSpPr txBox="1"/>
          <p:nvPr/>
        </p:nvSpPr>
        <p:spPr>
          <a:xfrm>
            <a:off x="1259633" y="4978845"/>
            <a:ext cx="6984777" cy="1600438"/>
          </a:xfrm>
          <a:prstGeom prst="rect">
            <a:avLst/>
          </a:prstGeom>
          <a:solidFill>
            <a:schemeClr val="bg1"/>
          </a:solidFill>
          <a:ln>
            <a:solidFill>
              <a:schemeClr val="tx1"/>
            </a:solidFill>
          </a:ln>
        </p:spPr>
        <p:txBody>
          <a:bodyPr wrap="square" rtlCol="0">
            <a:spAutoFit/>
          </a:bodyPr>
          <a:lstStyle/>
          <a:p>
            <a:pPr fontAlgn="base">
              <a:spcBef>
                <a:spcPct val="0"/>
              </a:spcBef>
              <a:spcAft>
                <a:spcPct val="0"/>
              </a:spcAft>
            </a:pPr>
            <a:r>
              <a:rPr lang="en-GB" sz="1400" dirty="0">
                <a:solidFill>
                  <a:srgbClr val="1F224E"/>
                </a:solidFill>
                <a:latin typeface="Myriad Pro" charset="0"/>
                <a:ea typeface="Myriad Pro" charset="0"/>
                <a:cs typeface="Myriad Pro" charset="0"/>
              </a:rPr>
              <a:t>Three ways that students will need to apply their knowledge and understanding:</a:t>
            </a:r>
          </a:p>
          <a:p>
            <a:pPr indent="-285750" fontAlgn="base">
              <a:spcBef>
                <a:spcPct val="0"/>
              </a:spcBef>
              <a:spcAft>
                <a:spcPct val="0"/>
              </a:spcAft>
              <a:buFont typeface="Arial" panose="020B0604020202020204" pitchFamily="34" charset="0"/>
              <a:buChar char="•"/>
            </a:pPr>
            <a:r>
              <a:rPr lang="en-GB" sz="1400" dirty="0">
                <a:solidFill>
                  <a:srgbClr val="1F224E"/>
                </a:solidFill>
                <a:latin typeface="Myriad Pro" charset="0"/>
                <a:ea typeface="Myriad Pro" charset="0"/>
                <a:cs typeface="Myriad Pro" charset="0"/>
              </a:rPr>
              <a:t>‘</a:t>
            </a:r>
            <a:r>
              <a:rPr lang="en-GB" sz="1400" dirty="0">
                <a:solidFill>
                  <a:srgbClr val="00B0F0"/>
                </a:solidFill>
                <a:latin typeface="Myriad Pro" charset="0"/>
                <a:ea typeface="Myriad Pro" charset="0"/>
                <a:cs typeface="Myriad Pro" charset="0"/>
              </a:rPr>
              <a:t>tackle novel situations</a:t>
            </a:r>
            <a:r>
              <a:rPr lang="en-GB" sz="1400" dirty="0">
                <a:solidFill>
                  <a:srgbClr val="1F224E"/>
                </a:solidFill>
                <a:latin typeface="Myriad Pro" charset="0"/>
                <a:ea typeface="Myriad Pro" charset="0"/>
                <a:cs typeface="Myriad Pro" charset="0"/>
              </a:rPr>
              <a:t>’ could mean applying knowledge and understanding to a </a:t>
            </a:r>
            <a:r>
              <a:rPr lang="en-GB" sz="1400" dirty="0" smtClean="0">
                <a:solidFill>
                  <a:srgbClr val="1F224E"/>
                </a:solidFill>
                <a:latin typeface="Myriad Pro" charset="0"/>
                <a:ea typeface="Myriad Pro" charset="0"/>
                <a:cs typeface="Myriad Pro" charset="0"/>
              </a:rPr>
              <a:t>   </a:t>
            </a:r>
          </a:p>
          <a:p>
            <a:pPr fontAlgn="base">
              <a:spcBef>
                <a:spcPct val="0"/>
              </a:spcBef>
              <a:spcAft>
                <a:spcPct val="0"/>
              </a:spcAft>
            </a:pPr>
            <a:r>
              <a:rPr lang="en-GB" sz="1400" dirty="0">
                <a:solidFill>
                  <a:srgbClr val="1F224E"/>
                </a:solidFill>
                <a:latin typeface="Myriad Pro" charset="0"/>
                <a:ea typeface="Myriad Pro" charset="0"/>
                <a:cs typeface="Myriad Pro" charset="0"/>
              </a:rPr>
              <a:t> </a:t>
            </a:r>
            <a:r>
              <a:rPr lang="en-GB" sz="1400" dirty="0" smtClean="0">
                <a:solidFill>
                  <a:srgbClr val="1F224E"/>
                </a:solidFill>
                <a:latin typeface="Myriad Pro" charset="0"/>
                <a:ea typeface="Myriad Pro" charset="0"/>
                <a:cs typeface="Myriad Pro" charset="0"/>
              </a:rPr>
              <a:t>     resource </a:t>
            </a:r>
            <a:endParaRPr lang="en-GB" sz="1400" dirty="0">
              <a:solidFill>
                <a:srgbClr val="1F224E"/>
              </a:solidFill>
              <a:latin typeface="Myriad Pro" charset="0"/>
              <a:ea typeface="Myriad Pro" charset="0"/>
              <a:cs typeface="Myriad Pro" charset="0"/>
            </a:endParaRPr>
          </a:p>
          <a:p>
            <a:pPr indent="-285750" fontAlgn="base">
              <a:spcBef>
                <a:spcPct val="0"/>
              </a:spcBef>
              <a:spcAft>
                <a:spcPct val="0"/>
              </a:spcAft>
              <a:buFont typeface="Arial" panose="020B0604020202020204" pitchFamily="34" charset="0"/>
              <a:buChar char="•"/>
            </a:pPr>
            <a:r>
              <a:rPr lang="en-GB" sz="1400" dirty="0">
                <a:solidFill>
                  <a:srgbClr val="1F224E"/>
                </a:solidFill>
                <a:latin typeface="Myriad Pro" charset="0"/>
                <a:ea typeface="Myriad Pro" charset="0"/>
                <a:cs typeface="Myriad Pro" charset="0"/>
              </a:rPr>
              <a:t>‘</a:t>
            </a:r>
            <a:r>
              <a:rPr lang="en-GB" sz="1400" dirty="0">
                <a:solidFill>
                  <a:srgbClr val="00B0F0"/>
                </a:solidFill>
                <a:latin typeface="Myriad Pro" charset="0"/>
                <a:ea typeface="Myriad Pro" charset="0"/>
                <a:cs typeface="Myriad Pro" charset="0"/>
              </a:rPr>
              <a:t>developing material beyond the specification</a:t>
            </a:r>
            <a:r>
              <a:rPr lang="en-GB" sz="1400" dirty="0">
                <a:solidFill>
                  <a:srgbClr val="1F224E"/>
                </a:solidFill>
                <a:latin typeface="Myriad Pro" charset="0"/>
                <a:ea typeface="Myriad Pro" charset="0"/>
                <a:cs typeface="Myriad Pro" charset="0"/>
              </a:rPr>
              <a:t>’ could be evaluating the success of a </a:t>
            </a:r>
            <a:endParaRPr lang="en-GB" sz="1400" dirty="0" smtClean="0">
              <a:solidFill>
                <a:srgbClr val="1F224E"/>
              </a:solidFill>
              <a:latin typeface="Myriad Pro" charset="0"/>
              <a:ea typeface="Myriad Pro" charset="0"/>
              <a:cs typeface="Myriad Pro" charset="0"/>
            </a:endParaRPr>
          </a:p>
          <a:p>
            <a:pPr fontAlgn="base">
              <a:spcBef>
                <a:spcPct val="0"/>
              </a:spcBef>
              <a:spcAft>
                <a:spcPct val="0"/>
              </a:spcAft>
            </a:pPr>
            <a:r>
              <a:rPr lang="en-GB" sz="1400" dirty="0">
                <a:solidFill>
                  <a:srgbClr val="1F224E"/>
                </a:solidFill>
                <a:latin typeface="Myriad Pro" charset="0"/>
                <a:ea typeface="Myriad Pro" charset="0"/>
                <a:cs typeface="Myriad Pro" charset="0"/>
              </a:rPr>
              <a:t> </a:t>
            </a:r>
            <a:r>
              <a:rPr lang="en-GB" sz="1400" dirty="0" smtClean="0">
                <a:solidFill>
                  <a:srgbClr val="1F224E"/>
                </a:solidFill>
                <a:latin typeface="Myriad Pro" charset="0"/>
                <a:ea typeface="Myriad Pro" charset="0"/>
                <a:cs typeface="Myriad Pro" charset="0"/>
              </a:rPr>
              <a:t>     management </a:t>
            </a:r>
            <a:r>
              <a:rPr lang="en-GB" sz="1400" dirty="0">
                <a:solidFill>
                  <a:srgbClr val="1F224E"/>
                </a:solidFill>
                <a:latin typeface="Myriad Pro" charset="0"/>
                <a:ea typeface="Myriad Pro" charset="0"/>
                <a:cs typeface="Myriad Pro" charset="0"/>
              </a:rPr>
              <a:t>strategy when the specification doesn’t explicitly ask for that </a:t>
            </a:r>
          </a:p>
          <a:p>
            <a:pPr indent="-285750" fontAlgn="base">
              <a:spcBef>
                <a:spcPct val="0"/>
              </a:spcBef>
              <a:spcAft>
                <a:spcPct val="0"/>
              </a:spcAft>
              <a:buFont typeface="Arial" panose="020B0604020202020204" pitchFamily="34" charset="0"/>
              <a:buChar char="•"/>
            </a:pPr>
            <a:r>
              <a:rPr lang="en-GB" sz="1400" dirty="0">
                <a:solidFill>
                  <a:srgbClr val="1F224E"/>
                </a:solidFill>
                <a:latin typeface="Myriad Pro" charset="0"/>
                <a:ea typeface="Myriad Pro" charset="0"/>
                <a:cs typeface="Myriad Pro" charset="0"/>
              </a:rPr>
              <a:t>‘</a:t>
            </a:r>
            <a:r>
              <a:rPr lang="en-GB" sz="1400" dirty="0">
                <a:solidFill>
                  <a:srgbClr val="00B0F0"/>
                </a:solidFill>
                <a:latin typeface="Myriad Pro" charset="0"/>
                <a:ea typeface="Myriad Pro" charset="0"/>
                <a:cs typeface="Myriad Pro" charset="0"/>
              </a:rPr>
              <a:t>making links between such types of material which are not signalled in the </a:t>
            </a:r>
            <a:endParaRPr lang="en-GB" sz="1400" dirty="0" smtClean="0">
              <a:solidFill>
                <a:srgbClr val="00B0F0"/>
              </a:solidFill>
              <a:latin typeface="Myriad Pro" charset="0"/>
              <a:ea typeface="Myriad Pro" charset="0"/>
              <a:cs typeface="Myriad Pro" charset="0"/>
            </a:endParaRPr>
          </a:p>
          <a:p>
            <a:pPr fontAlgn="base">
              <a:spcBef>
                <a:spcPct val="0"/>
              </a:spcBef>
              <a:spcAft>
                <a:spcPct val="0"/>
              </a:spcAft>
            </a:pPr>
            <a:r>
              <a:rPr lang="en-GB" sz="1400" dirty="0">
                <a:solidFill>
                  <a:srgbClr val="00B0F0"/>
                </a:solidFill>
                <a:latin typeface="Myriad Pro" charset="0"/>
                <a:ea typeface="Myriad Pro" charset="0"/>
                <a:cs typeface="Myriad Pro" charset="0"/>
              </a:rPr>
              <a:t> </a:t>
            </a:r>
            <a:r>
              <a:rPr lang="en-GB" sz="1400" dirty="0" smtClean="0">
                <a:solidFill>
                  <a:srgbClr val="00B0F0"/>
                </a:solidFill>
                <a:latin typeface="Myriad Pro" charset="0"/>
                <a:ea typeface="Myriad Pro" charset="0"/>
                <a:cs typeface="Myriad Pro" charset="0"/>
              </a:rPr>
              <a:t>     specification</a:t>
            </a:r>
            <a:r>
              <a:rPr lang="en-GB" sz="1400" dirty="0">
                <a:solidFill>
                  <a:srgbClr val="1F224E"/>
                </a:solidFill>
                <a:latin typeface="Myriad Pro" charset="0"/>
                <a:ea typeface="Myriad Pro" charset="0"/>
                <a:cs typeface="Myriad Pro" charset="0"/>
              </a:rPr>
              <a:t>’ could be synoptic questions.</a:t>
            </a:r>
          </a:p>
        </p:txBody>
      </p:sp>
      <p:sp>
        <p:nvSpPr>
          <p:cNvPr id="7" name="TextBox 6"/>
          <p:cNvSpPr txBox="1"/>
          <p:nvPr/>
        </p:nvSpPr>
        <p:spPr>
          <a:xfrm>
            <a:off x="6605314" y="0"/>
            <a:ext cx="2448272" cy="1384995"/>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10% of the marks for the qualification must be allocated to the application of knowledge and understanding in a fieldwork context.</a:t>
            </a:r>
          </a:p>
        </p:txBody>
      </p:sp>
    </p:spTree>
    <p:extLst>
      <p:ext uri="{BB962C8B-B14F-4D97-AF65-F5344CB8AC3E}">
        <p14:creationId xmlns:p14="http://schemas.microsoft.com/office/powerpoint/2010/main" val="19687553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rgbClr val="00B0F0"/>
                </a:solidFill>
              </a:rPr>
              <a:t>AO3 command words</a:t>
            </a:r>
            <a:endParaRPr lang="en-GB" dirty="0"/>
          </a:p>
        </p:txBody>
      </p:sp>
      <p:sp>
        <p:nvSpPr>
          <p:cNvPr id="4" name="Content Placeholder 2"/>
          <p:cNvSpPr>
            <a:spLocks noGrp="1"/>
          </p:cNvSpPr>
          <p:nvPr>
            <p:ph idx="4294967295"/>
          </p:nvPr>
        </p:nvSpPr>
        <p:spPr>
          <a:xfrm>
            <a:off x="591889" y="1340768"/>
            <a:ext cx="8156575" cy="1584176"/>
          </a:xfrm>
          <a:prstGeom prst="rect">
            <a:avLst/>
          </a:prstGeom>
          <a:ln>
            <a:solidFill>
              <a:schemeClr val="tx1"/>
            </a:solidFill>
          </a:ln>
        </p:spPr>
        <p:txBody>
          <a:bodyPr>
            <a:noAutofit/>
          </a:bodyPr>
          <a:lstStyle/>
          <a:p>
            <a:pPr marL="0" indent="0">
              <a:buNone/>
            </a:pPr>
            <a:r>
              <a:rPr lang="en-GB" sz="1800" dirty="0" smtClean="0">
                <a:latin typeface="Myriad Pro"/>
              </a:rPr>
              <a:t>Command words will vary depending on whether students are </a:t>
            </a:r>
            <a:r>
              <a:rPr lang="en-GB" sz="1800" dirty="0" smtClean="0">
                <a:solidFill>
                  <a:srgbClr val="00B0F0"/>
                </a:solidFill>
                <a:latin typeface="Myriad Pro"/>
              </a:rPr>
              <a:t>applying their knowledge and understanding</a:t>
            </a:r>
            <a:r>
              <a:rPr lang="en-GB" sz="1800" dirty="0" smtClean="0">
                <a:latin typeface="Myriad Pro"/>
              </a:rPr>
              <a:t> by interacting with </a:t>
            </a:r>
            <a:r>
              <a:rPr lang="en-GB" sz="1800" smtClean="0">
                <a:latin typeface="Myriad Pro"/>
              </a:rPr>
              <a:t>a resource(s</a:t>
            </a:r>
            <a:r>
              <a:rPr lang="en-GB" sz="1800" dirty="0" smtClean="0">
                <a:latin typeface="Myriad Pro"/>
              </a:rPr>
              <a:t>) or not.</a:t>
            </a:r>
          </a:p>
          <a:p>
            <a:pPr marL="0" indent="0">
              <a:buNone/>
            </a:pPr>
            <a:endParaRPr lang="en-GB" sz="1800" dirty="0">
              <a:latin typeface="Myriad Pro"/>
            </a:endParaRPr>
          </a:p>
          <a:p>
            <a:pPr marL="0" indent="0">
              <a:buNone/>
            </a:pPr>
            <a:r>
              <a:rPr lang="en-GB" sz="1800" dirty="0">
                <a:latin typeface="Myriad Pro"/>
              </a:rPr>
              <a:t>The following are some of the command words which may be used for </a:t>
            </a:r>
            <a:r>
              <a:rPr lang="en-GB" sz="1800" dirty="0" smtClean="0">
                <a:latin typeface="Myriad Pro"/>
              </a:rPr>
              <a:t>questions </a:t>
            </a:r>
            <a:r>
              <a:rPr lang="en-GB" sz="1800" dirty="0">
                <a:latin typeface="Myriad Pro"/>
              </a:rPr>
              <a:t>with </a:t>
            </a:r>
            <a:r>
              <a:rPr lang="en-GB" sz="1800" dirty="0" smtClean="0">
                <a:solidFill>
                  <a:srgbClr val="00B0F0"/>
                </a:solidFill>
                <a:latin typeface="Myriad Pro"/>
              </a:rPr>
              <a:t>AO3</a:t>
            </a:r>
            <a:r>
              <a:rPr lang="en-GB" sz="1800" dirty="0" smtClean="0">
                <a:latin typeface="Myriad Pro"/>
              </a:rPr>
              <a:t> </a:t>
            </a:r>
            <a:r>
              <a:rPr lang="en-GB" sz="1800" dirty="0">
                <a:latin typeface="Myriad Pro"/>
              </a:rPr>
              <a:t>marks</a:t>
            </a:r>
            <a:r>
              <a:rPr lang="en-GB" sz="1800" dirty="0" smtClean="0">
                <a:latin typeface="Myriad Pro"/>
              </a:rPr>
              <a:t>:</a:t>
            </a:r>
            <a:endParaRPr lang="en-GB" sz="1800" dirty="0">
              <a:latin typeface="Myriad Pro"/>
            </a:endParaRPr>
          </a:p>
          <a:p>
            <a:pPr marL="0" indent="0">
              <a:buNone/>
            </a:pPr>
            <a:endParaRPr lang="en-GB" sz="2000" dirty="0" smtClean="0">
              <a:latin typeface="Myriad Pro"/>
            </a:endParaRPr>
          </a:p>
          <a:p>
            <a:pPr marL="0" indent="0">
              <a:buNone/>
            </a:pPr>
            <a:endParaRPr lang="en-GB" sz="2000" dirty="0">
              <a:latin typeface="Myriad Pro"/>
            </a:endParaRPr>
          </a:p>
          <a:p>
            <a:pPr marL="0" indent="0">
              <a:buNone/>
            </a:pPr>
            <a:endParaRPr lang="en-GB" sz="2000" dirty="0" smtClean="0">
              <a:latin typeface="Myriad Pro"/>
            </a:endParaRPr>
          </a:p>
          <a:p>
            <a:pPr marL="0" indent="0">
              <a:buNone/>
            </a:pPr>
            <a:endParaRPr lang="en-GB" sz="2000" dirty="0">
              <a:latin typeface="Myriad Pro"/>
            </a:endParaRPr>
          </a:p>
          <a:p>
            <a:pPr marL="0" indent="0">
              <a:buNone/>
            </a:pPr>
            <a:endParaRPr lang="en-GB" sz="2000" dirty="0">
              <a:latin typeface="Myriad Pro"/>
            </a:endParaRPr>
          </a:p>
          <a:p>
            <a:pPr marL="0" indent="0">
              <a:buNone/>
            </a:pPr>
            <a:endParaRPr lang="en-GB" sz="2000" dirty="0">
              <a:latin typeface="Myriad Pro"/>
            </a:endParaRPr>
          </a:p>
        </p:txBody>
      </p:sp>
      <p:graphicFrame>
        <p:nvGraphicFramePr>
          <p:cNvPr id="5" name="Table 4"/>
          <p:cNvGraphicFramePr>
            <a:graphicFrameLocks noGrp="1"/>
          </p:cNvGraphicFramePr>
          <p:nvPr>
            <p:extLst>
              <p:ext uri="{D42A27DB-BD31-4B8C-83A1-F6EECF244321}">
                <p14:modId xmlns:p14="http://schemas.microsoft.com/office/powerpoint/2010/main" val="187175567"/>
              </p:ext>
            </p:extLst>
          </p:nvPr>
        </p:nvGraphicFramePr>
        <p:xfrm>
          <a:off x="450487" y="3434725"/>
          <a:ext cx="6096000" cy="1828800"/>
        </p:xfrm>
        <a:graphic>
          <a:graphicData uri="http://schemas.openxmlformats.org/drawingml/2006/table">
            <a:tbl>
              <a:tblPr firstRow="1" bandRow="1">
                <a:tableStyleId>{5C22544A-7EE6-4342-B048-85BDC9FD1C3A}</a:tableStyleId>
              </a:tblPr>
              <a:tblGrid>
                <a:gridCol w="3048000"/>
                <a:gridCol w="3048000"/>
              </a:tblGrid>
              <a:tr h="252028">
                <a:tc>
                  <a:txBody>
                    <a:bodyPr/>
                    <a:lstStyle/>
                    <a:p>
                      <a:r>
                        <a:rPr lang="en-GB" dirty="0" smtClean="0"/>
                        <a:t>Interacting</a:t>
                      </a:r>
                      <a:r>
                        <a:rPr lang="en-GB" baseline="0" dirty="0" smtClean="0"/>
                        <a:t> with resource</a:t>
                      </a:r>
                      <a:endParaRPr lang="en-GB" dirty="0"/>
                    </a:p>
                  </a:txBody>
                  <a:tcPr/>
                </a:tc>
                <a:tc>
                  <a:txBody>
                    <a:bodyPr/>
                    <a:lstStyle/>
                    <a:p>
                      <a:r>
                        <a:rPr lang="en-GB" dirty="0" smtClean="0"/>
                        <a:t>No resource</a:t>
                      </a:r>
                      <a:endParaRPr lang="en-GB" dirty="0"/>
                    </a:p>
                  </a:txBody>
                  <a:tcPr/>
                </a:tc>
              </a:tr>
              <a:tr h="252028">
                <a:tc>
                  <a:txBody>
                    <a:bodyPr/>
                    <a:lstStyle/>
                    <a:p>
                      <a:pPr algn="ctr"/>
                      <a:r>
                        <a:rPr lang="en-GB" dirty="0" smtClean="0"/>
                        <a:t>Describe</a:t>
                      </a:r>
                      <a:endParaRPr lang="en-GB" dirty="0"/>
                    </a:p>
                  </a:txBody>
                  <a:tcPr/>
                </a:tc>
                <a:tc>
                  <a:txBody>
                    <a:bodyPr/>
                    <a:lstStyle/>
                    <a:p>
                      <a:pPr algn="ctr"/>
                      <a:r>
                        <a:rPr lang="en-GB" dirty="0" smtClean="0"/>
                        <a:t>Assess</a:t>
                      </a:r>
                      <a:endParaRPr lang="en-GB" dirty="0"/>
                    </a:p>
                  </a:txBody>
                  <a:tcPr/>
                </a:tc>
              </a:tr>
              <a:tr h="252028">
                <a:tc>
                  <a:txBody>
                    <a:bodyPr/>
                    <a:lstStyle/>
                    <a:p>
                      <a:pPr algn="ctr"/>
                      <a:r>
                        <a:rPr lang="en-GB" dirty="0" smtClean="0"/>
                        <a:t>Give</a:t>
                      </a:r>
                      <a:endParaRPr lang="en-GB" dirty="0"/>
                    </a:p>
                  </a:txBody>
                  <a:tcPr/>
                </a:tc>
                <a:tc>
                  <a:txBody>
                    <a:bodyPr/>
                    <a:lstStyle/>
                    <a:p>
                      <a:pPr algn="ctr"/>
                      <a:r>
                        <a:rPr lang="en-GB" dirty="0" smtClean="0"/>
                        <a:t>Examine</a:t>
                      </a:r>
                      <a:endParaRPr lang="en-GB" dirty="0"/>
                    </a:p>
                  </a:txBody>
                  <a:tcPr/>
                </a:tc>
              </a:tr>
              <a:tr h="252028">
                <a:tc>
                  <a:txBody>
                    <a:bodyPr/>
                    <a:lstStyle/>
                    <a:p>
                      <a:pPr algn="ctr"/>
                      <a:r>
                        <a:rPr lang="en-GB" dirty="0" smtClean="0"/>
                        <a:t>Suggest</a:t>
                      </a:r>
                      <a:endParaRPr lang="en-GB" dirty="0"/>
                    </a:p>
                  </a:txBody>
                  <a:tcPr/>
                </a:tc>
                <a:tc>
                  <a:txBody>
                    <a:bodyPr/>
                    <a:lstStyle/>
                    <a:p>
                      <a:pPr algn="ctr"/>
                      <a:r>
                        <a:rPr lang="en-GB" dirty="0" smtClean="0"/>
                        <a:t>Evaluate</a:t>
                      </a:r>
                      <a:endParaRPr lang="en-GB" dirty="0"/>
                    </a:p>
                  </a:txBody>
                  <a:tcPr/>
                </a:tc>
              </a:tr>
              <a:tr h="252028">
                <a:tc>
                  <a:txBody>
                    <a:bodyPr/>
                    <a:lstStyle/>
                    <a:p>
                      <a:pPr algn="ctr"/>
                      <a:r>
                        <a:rPr lang="en-GB" dirty="0" smtClean="0"/>
                        <a:t>Outline</a:t>
                      </a:r>
                      <a:endParaRPr lang="en-GB" dirty="0"/>
                    </a:p>
                  </a:txBody>
                  <a:tcPr/>
                </a:tc>
                <a:tc>
                  <a:txBody>
                    <a:bodyPr/>
                    <a:lstStyle/>
                    <a:p>
                      <a:pPr algn="ctr"/>
                      <a:r>
                        <a:rPr lang="en-GB" dirty="0" smtClean="0"/>
                        <a:t>To what extent do</a:t>
                      </a:r>
                      <a:r>
                        <a:rPr lang="en-GB" baseline="0" dirty="0" smtClean="0"/>
                        <a:t> you agree</a:t>
                      </a:r>
                      <a:endParaRPr lang="en-GB" dirty="0"/>
                    </a:p>
                  </a:txBody>
                  <a:tcPr/>
                </a:tc>
              </a:tr>
            </a:tbl>
          </a:graphicData>
        </a:graphic>
      </p:graphicFrame>
      <p:sp>
        <p:nvSpPr>
          <p:cNvPr id="6" name="TextBox 5"/>
          <p:cNvSpPr txBox="1"/>
          <p:nvPr/>
        </p:nvSpPr>
        <p:spPr>
          <a:xfrm>
            <a:off x="6741414" y="3048869"/>
            <a:ext cx="1502994" cy="461665"/>
          </a:xfrm>
          <a:prstGeom prst="rect">
            <a:avLst/>
          </a:prstGeom>
          <a:noFill/>
          <a:ln>
            <a:solidFill>
              <a:schemeClr val="tx1"/>
            </a:solidFill>
          </a:ln>
        </p:spPr>
        <p:txBody>
          <a:bodyPr wrap="square" rtlCol="0">
            <a:spAutoFit/>
          </a:bodyPr>
          <a:lstStyle/>
          <a:p>
            <a:pPr algn="ctr" fontAlgn="base">
              <a:spcBef>
                <a:spcPct val="0"/>
              </a:spcBef>
              <a:spcAft>
                <a:spcPct val="0"/>
              </a:spcAft>
            </a:pPr>
            <a:r>
              <a:rPr lang="en-US" sz="1200" dirty="0">
                <a:solidFill>
                  <a:srgbClr val="1F224E"/>
                </a:solidFill>
                <a:latin typeface="Myriad Pro" charset="0"/>
                <a:ea typeface="Myriad Pro" charset="0"/>
                <a:cs typeface="Myriad Pro" charset="0"/>
              </a:rPr>
              <a:t>Weigh up whether a statement is true.</a:t>
            </a:r>
            <a:endParaRPr lang="en-GB" sz="1200" dirty="0">
              <a:solidFill>
                <a:srgbClr val="1F224E"/>
              </a:solidFill>
              <a:latin typeface="Myriad Pro" charset="0"/>
              <a:ea typeface="Myriad Pro" charset="0"/>
              <a:cs typeface="Myriad Pro" charset="0"/>
            </a:endParaRPr>
          </a:p>
        </p:txBody>
      </p:sp>
      <p:sp>
        <p:nvSpPr>
          <p:cNvPr id="7" name="TextBox 6"/>
          <p:cNvSpPr txBox="1"/>
          <p:nvPr/>
        </p:nvSpPr>
        <p:spPr>
          <a:xfrm>
            <a:off x="6748763" y="3650749"/>
            <a:ext cx="1999701" cy="646331"/>
          </a:xfrm>
          <a:prstGeom prst="rect">
            <a:avLst/>
          </a:prstGeom>
          <a:noFill/>
          <a:ln>
            <a:solidFill>
              <a:schemeClr val="tx1"/>
            </a:solidFill>
          </a:ln>
        </p:spPr>
        <p:txBody>
          <a:bodyPr wrap="square" rtlCol="0">
            <a:spAutoFit/>
          </a:bodyPr>
          <a:lstStyle/>
          <a:p>
            <a:pPr algn="ctr" fontAlgn="base">
              <a:spcBef>
                <a:spcPct val="0"/>
              </a:spcBef>
              <a:spcAft>
                <a:spcPct val="0"/>
              </a:spcAft>
            </a:pPr>
            <a:r>
              <a:rPr lang="en-US" sz="1200" dirty="0">
                <a:solidFill>
                  <a:srgbClr val="1F224E"/>
                </a:solidFill>
                <a:latin typeface="Myriad Pro" charset="0"/>
                <a:ea typeface="Myriad Pro" charset="0"/>
                <a:cs typeface="Myriad Pro" charset="0"/>
              </a:rPr>
              <a:t>Look in close detail and establish the key facts and important </a:t>
            </a:r>
            <a:r>
              <a:rPr lang="en-US" sz="1200" dirty="0" smtClean="0">
                <a:solidFill>
                  <a:srgbClr val="1F224E"/>
                </a:solidFill>
                <a:latin typeface="Myriad Pro" charset="0"/>
                <a:ea typeface="Myriad Pro" charset="0"/>
                <a:cs typeface="Myriad Pro" charset="0"/>
              </a:rPr>
              <a:t>issues.</a:t>
            </a:r>
            <a:endParaRPr lang="en-US" sz="1200" dirty="0">
              <a:solidFill>
                <a:srgbClr val="1F224E"/>
              </a:solidFill>
              <a:latin typeface="Myriad Pro" charset="0"/>
              <a:ea typeface="Myriad Pro" charset="0"/>
              <a:cs typeface="Myriad Pro" charset="0"/>
            </a:endParaRPr>
          </a:p>
        </p:txBody>
      </p:sp>
      <p:sp>
        <p:nvSpPr>
          <p:cNvPr id="8" name="TextBox 7"/>
          <p:cNvSpPr txBox="1"/>
          <p:nvPr/>
        </p:nvSpPr>
        <p:spPr>
          <a:xfrm>
            <a:off x="6748765" y="4390333"/>
            <a:ext cx="2234030" cy="830997"/>
          </a:xfrm>
          <a:prstGeom prst="rect">
            <a:avLst/>
          </a:prstGeom>
          <a:noFill/>
          <a:ln>
            <a:solidFill>
              <a:schemeClr val="tx1"/>
            </a:solidFill>
          </a:ln>
        </p:spPr>
        <p:txBody>
          <a:bodyPr wrap="square" rtlCol="0">
            <a:spAutoFit/>
          </a:bodyPr>
          <a:lstStyle/>
          <a:p>
            <a:pPr algn="ctr" fontAlgn="base">
              <a:spcBef>
                <a:spcPct val="0"/>
              </a:spcBef>
              <a:spcAft>
                <a:spcPct val="0"/>
              </a:spcAft>
            </a:pPr>
            <a:r>
              <a:rPr lang="en-US" sz="1200" dirty="0">
                <a:solidFill>
                  <a:srgbClr val="1F224E"/>
                </a:solidFill>
                <a:latin typeface="Myriad Pro" charset="0"/>
                <a:ea typeface="Myriad Pro" charset="0"/>
                <a:cs typeface="Myriad Pro" charset="0"/>
              </a:rPr>
              <a:t>Give your verdict after providing evidence which both agrees with and </a:t>
            </a:r>
            <a:r>
              <a:rPr lang="en-US" sz="1200" dirty="0" smtClean="0">
                <a:solidFill>
                  <a:srgbClr val="1F224E"/>
                </a:solidFill>
                <a:latin typeface="Myriad Pro" charset="0"/>
                <a:ea typeface="Myriad Pro" charset="0"/>
                <a:cs typeface="Myriad Pro" charset="0"/>
              </a:rPr>
              <a:t>contradicts </a:t>
            </a:r>
            <a:r>
              <a:rPr lang="en-US" sz="1200" dirty="0">
                <a:solidFill>
                  <a:srgbClr val="1F224E"/>
                </a:solidFill>
                <a:latin typeface="Myriad Pro" charset="0"/>
                <a:ea typeface="Myriad Pro" charset="0"/>
                <a:cs typeface="Myriad Pro" charset="0"/>
              </a:rPr>
              <a:t>an argument. </a:t>
            </a:r>
          </a:p>
        </p:txBody>
      </p:sp>
      <p:sp>
        <p:nvSpPr>
          <p:cNvPr id="9" name="TextBox 8"/>
          <p:cNvSpPr txBox="1"/>
          <p:nvPr/>
        </p:nvSpPr>
        <p:spPr>
          <a:xfrm>
            <a:off x="2771801" y="5461982"/>
            <a:ext cx="5904656" cy="276999"/>
          </a:xfrm>
          <a:prstGeom prst="rect">
            <a:avLst/>
          </a:prstGeom>
          <a:solidFill>
            <a:schemeClr val="bg1"/>
          </a:solidFill>
          <a:ln>
            <a:solidFill>
              <a:schemeClr val="tx1"/>
            </a:solidFill>
          </a:ln>
        </p:spPr>
        <p:txBody>
          <a:bodyPr wrap="square" rtlCol="0">
            <a:spAutoFit/>
          </a:bodyPr>
          <a:lstStyle/>
          <a:p>
            <a:pPr algn="ctr" fontAlgn="base">
              <a:spcBef>
                <a:spcPct val="0"/>
              </a:spcBef>
              <a:spcAft>
                <a:spcPct val="0"/>
              </a:spcAft>
            </a:pPr>
            <a:r>
              <a:rPr lang="en-US" sz="1200" dirty="0">
                <a:solidFill>
                  <a:srgbClr val="1F224E"/>
                </a:solidFill>
                <a:latin typeface="Myriad Pro" charset="0"/>
                <a:ea typeface="Myriad Pro" charset="0"/>
                <a:cs typeface="Myriad Pro" charset="0"/>
              </a:rPr>
              <a:t>How much you </a:t>
            </a:r>
            <a:r>
              <a:rPr lang="en-US" sz="1200" dirty="0" smtClean="0">
                <a:solidFill>
                  <a:srgbClr val="1F224E"/>
                </a:solidFill>
                <a:latin typeface="Myriad Pro" charset="0"/>
                <a:ea typeface="Myriad Pro" charset="0"/>
                <a:cs typeface="Myriad Pro" charset="0"/>
              </a:rPr>
              <a:t>agree </a:t>
            </a:r>
            <a:r>
              <a:rPr lang="en-US" sz="1200" dirty="0">
                <a:solidFill>
                  <a:srgbClr val="1F224E"/>
                </a:solidFill>
                <a:latin typeface="Myriad Pro" charset="0"/>
                <a:ea typeface="Myriad Pro" charset="0"/>
                <a:cs typeface="Myriad Pro" charset="0"/>
              </a:rPr>
              <a:t>with a statement </a:t>
            </a:r>
            <a:r>
              <a:rPr lang="en-US" sz="1200">
                <a:solidFill>
                  <a:srgbClr val="1F224E"/>
                </a:solidFill>
                <a:latin typeface="Myriad Pro" charset="0"/>
                <a:ea typeface="Myriad Pro" charset="0"/>
                <a:cs typeface="Myriad Pro" charset="0"/>
              </a:rPr>
              <a:t>based </a:t>
            </a:r>
            <a:r>
              <a:rPr lang="en-US" sz="1200" smtClean="0">
                <a:solidFill>
                  <a:srgbClr val="1F224E"/>
                </a:solidFill>
                <a:latin typeface="Myriad Pro" charset="0"/>
                <a:ea typeface="Myriad Pro" charset="0"/>
                <a:cs typeface="Myriad Pro" charset="0"/>
              </a:rPr>
              <a:t>on </a:t>
            </a:r>
            <a:r>
              <a:rPr lang="en-US" sz="1200" dirty="0">
                <a:solidFill>
                  <a:srgbClr val="1F224E"/>
                </a:solidFill>
                <a:latin typeface="Myriad Pro" charset="0"/>
                <a:ea typeface="Myriad Pro" charset="0"/>
                <a:cs typeface="Myriad Pro" charset="0"/>
              </a:rPr>
              <a:t>the </a:t>
            </a:r>
            <a:r>
              <a:rPr lang="en-US" sz="1200">
                <a:solidFill>
                  <a:srgbClr val="1F224E"/>
                </a:solidFill>
                <a:latin typeface="Myriad Pro" charset="0"/>
                <a:ea typeface="Myriad Pro" charset="0"/>
                <a:cs typeface="Myriad Pro" charset="0"/>
              </a:rPr>
              <a:t>evidence </a:t>
            </a:r>
            <a:r>
              <a:rPr lang="en-US" sz="1200" smtClean="0">
                <a:solidFill>
                  <a:srgbClr val="1F224E"/>
                </a:solidFill>
                <a:latin typeface="Myriad Pro" charset="0"/>
                <a:ea typeface="Myriad Pro" charset="0"/>
                <a:cs typeface="Myriad Pro" charset="0"/>
              </a:rPr>
              <a:t>in the </a:t>
            </a:r>
            <a:r>
              <a:rPr lang="en-US" sz="1200" dirty="0">
                <a:solidFill>
                  <a:srgbClr val="1F224E"/>
                </a:solidFill>
                <a:latin typeface="Myriad Pro" charset="0"/>
                <a:ea typeface="Myriad Pro" charset="0"/>
                <a:cs typeface="Myriad Pro" charset="0"/>
              </a:rPr>
              <a:t>argument. </a:t>
            </a:r>
            <a:endParaRPr lang="en-GB" sz="1200" dirty="0">
              <a:solidFill>
                <a:srgbClr val="1F224E"/>
              </a:solidFill>
              <a:latin typeface="Myriad Pro" charset="0"/>
              <a:ea typeface="Myriad Pro" charset="0"/>
              <a:cs typeface="Myriad Pro" charset="0"/>
            </a:endParaRPr>
          </a:p>
        </p:txBody>
      </p:sp>
      <p:cxnSp>
        <p:nvCxnSpPr>
          <p:cNvPr id="10" name="Straight Arrow Connector 9"/>
          <p:cNvCxnSpPr/>
          <p:nvPr/>
        </p:nvCxnSpPr>
        <p:spPr>
          <a:xfrm flipV="1">
            <a:off x="5707071" y="3362717"/>
            <a:ext cx="936104"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563055" y="4082797"/>
            <a:ext cx="108012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544006" y="4757356"/>
            <a:ext cx="109916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075954" y="5201826"/>
            <a:ext cx="343085" cy="1771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86427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rgbClr val="00B0F0"/>
                </a:solidFill>
              </a:rPr>
              <a:t>AO3 - Application</a:t>
            </a:r>
          </a:p>
        </p:txBody>
      </p:sp>
      <p:sp>
        <p:nvSpPr>
          <p:cNvPr id="3" name="Content Placeholder 2"/>
          <p:cNvSpPr>
            <a:spLocks noGrp="1"/>
          </p:cNvSpPr>
          <p:nvPr>
            <p:ph idx="4294967295"/>
          </p:nvPr>
        </p:nvSpPr>
        <p:spPr>
          <a:xfrm>
            <a:off x="395536" y="980727"/>
            <a:ext cx="8483476" cy="1838917"/>
          </a:xfrm>
          <a:ln>
            <a:solidFill>
              <a:schemeClr val="tx1"/>
            </a:solidFill>
          </a:ln>
        </p:spPr>
        <p:txBody>
          <a:bodyPr>
            <a:noAutofit/>
          </a:bodyPr>
          <a:lstStyle/>
          <a:p>
            <a:pPr marL="0" indent="0" fontAlgn="base">
              <a:spcBef>
                <a:spcPct val="0"/>
              </a:spcBef>
              <a:spcAft>
                <a:spcPct val="0"/>
              </a:spcAft>
              <a:buNone/>
            </a:pPr>
            <a:r>
              <a:rPr lang="en-GB" sz="1600" dirty="0">
                <a:solidFill>
                  <a:prstClr val="black"/>
                </a:solidFill>
                <a:latin typeface="Myriad Pro" charset="0"/>
                <a:ea typeface="Myriad Pro" charset="0"/>
                <a:cs typeface="Myriad Pro" charset="0"/>
              </a:rPr>
              <a:t>Students will need to </a:t>
            </a:r>
            <a:r>
              <a:rPr lang="en-GB" sz="1600" dirty="0">
                <a:solidFill>
                  <a:srgbClr val="00B0F0"/>
                </a:solidFill>
                <a:latin typeface="Myriad Pro" charset="0"/>
                <a:ea typeface="Myriad Pro" charset="0"/>
                <a:cs typeface="Myriad Pro" charset="0"/>
              </a:rPr>
              <a:t>apply their knowledge and understanding </a:t>
            </a:r>
            <a:r>
              <a:rPr lang="en-GB" sz="1600" dirty="0">
                <a:solidFill>
                  <a:prstClr val="black"/>
                </a:solidFill>
                <a:latin typeface="Myriad Pro" charset="0"/>
                <a:ea typeface="Myriad Pro" charset="0"/>
                <a:cs typeface="Myriad Pro" charset="0"/>
              </a:rPr>
              <a:t>in 3 different ways:</a:t>
            </a:r>
          </a:p>
          <a:p>
            <a:pPr marL="685800" lvl="1" fontAlgn="base">
              <a:spcBef>
                <a:spcPct val="0"/>
              </a:spcBef>
              <a:spcAft>
                <a:spcPct val="0"/>
              </a:spcAft>
              <a:buFont typeface="Arial" panose="020B0604020202020204" pitchFamily="34" charset="0"/>
              <a:buChar char="•"/>
            </a:pPr>
            <a:r>
              <a:rPr lang="en-GB" sz="1600" dirty="0">
                <a:solidFill>
                  <a:srgbClr val="00B0F0"/>
                </a:solidFill>
                <a:latin typeface="Myriad Pro" charset="0"/>
                <a:ea typeface="Myriad Pro" charset="0"/>
                <a:cs typeface="Myriad Pro" charset="0"/>
              </a:rPr>
              <a:t>‘tackle novel situations’ </a:t>
            </a:r>
            <a:r>
              <a:rPr lang="en-GB" sz="1600" dirty="0">
                <a:solidFill>
                  <a:prstClr val="black"/>
                </a:solidFill>
                <a:latin typeface="Myriad Pro" charset="0"/>
                <a:ea typeface="Myriad Pro" charset="0"/>
                <a:cs typeface="Myriad Pro" charset="0"/>
              </a:rPr>
              <a:t>could mean applying knowledge and understanding to a resource </a:t>
            </a:r>
          </a:p>
          <a:p>
            <a:pPr marL="685800" lvl="1" fontAlgn="base">
              <a:spcBef>
                <a:spcPct val="0"/>
              </a:spcBef>
              <a:spcAft>
                <a:spcPct val="0"/>
              </a:spcAft>
              <a:buFont typeface="Arial" panose="020B0604020202020204" pitchFamily="34" charset="0"/>
              <a:buChar char="•"/>
            </a:pPr>
            <a:r>
              <a:rPr lang="en-GB" sz="1600" dirty="0">
                <a:solidFill>
                  <a:srgbClr val="00B0F0"/>
                </a:solidFill>
                <a:latin typeface="Myriad Pro" charset="0"/>
                <a:ea typeface="Myriad Pro" charset="0"/>
                <a:cs typeface="Myriad Pro" charset="0"/>
              </a:rPr>
              <a:t>‘developing material beyond the specification’ </a:t>
            </a:r>
            <a:r>
              <a:rPr lang="en-GB" sz="1600" dirty="0">
                <a:solidFill>
                  <a:prstClr val="black"/>
                </a:solidFill>
                <a:latin typeface="Myriad Pro" charset="0"/>
                <a:ea typeface="Myriad Pro" charset="0"/>
                <a:cs typeface="Myriad Pro" charset="0"/>
              </a:rPr>
              <a:t>could be evaluating the success of a management strategy when the specification doesn’t explicitly ask for that </a:t>
            </a:r>
          </a:p>
          <a:p>
            <a:pPr marL="685800" lvl="1" fontAlgn="base">
              <a:spcBef>
                <a:spcPct val="0"/>
              </a:spcBef>
              <a:spcAft>
                <a:spcPct val="0"/>
              </a:spcAft>
              <a:buFont typeface="Arial" panose="020B0604020202020204" pitchFamily="34" charset="0"/>
              <a:buChar char="•"/>
            </a:pPr>
            <a:r>
              <a:rPr lang="en-GB" sz="1600" dirty="0">
                <a:solidFill>
                  <a:srgbClr val="00B0F0"/>
                </a:solidFill>
                <a:latin typeface="Myriad Pro" charset="0"/>
                <a:ea typeface="Myriad Pro" charset="0"/>
                <a:cs typeface="Myriad Pro" charset="0"/>
              </a:rPr>
              <a:t>‘making links between such types of material which are not signalled in the specification’ </a:t>
            </a:r>
            <a:r>
              <a:rPr lang="en-GB" sz="1600" dirty="0">
                <a:solidFill>
                  <a:prstClr val="black"/>
                </a:solidFill>
                <a:latin typeface="Myriad Pro" charset="0"/>
                <a:ea typeface="Myriad Pro" charset="0"/>
                <a:cs typeface="Myriad Pro" charset="0"/>
              </a:rPr>
              <a:t>could be synoptic questions.</a:t>
            </a:r>
          </a:p>
          <a:p>
            <a:endParaRPr lang="en-GB" sz="1400" dirty="0">
              <a:latin typeface="Myriad Pro"/>
            </a:endParaRPr>
          </a:p>
        </p:txBody>
      </p:sp>
      <p:sp>
        <p:nvSpPr>
          <p:cNvPr id="4" name="TextBox 3"/>
          <p:cNvSpPr txBox="1"/>
          <p:nvPr/>
        </p:nvSpPr>
        <p:spPr>
          <a:xfrm>
            <a:off x="395536" y="2924944"/>
            <a:ext cx="2736304" cy="2677656"/>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a:solidFill>
                  <a:prstClr val="black"/>
                </a:solidFill>
                <a:latin typeface="Myriad Pro" charset="0"/>
                <a:ea typeface="Myriad Pro" charset="0"/>
                <a:cs typeface="Myriad Pro" charset="0"/>
              </a:rPr>
              <a:t>Firstly, </a:t>
            </a:r>
            <a:r>
              <a:rPr lang="en-GB" sz="1400" dirty="0">
                <a:solidFill>
                  <a:srgbClr val="00B0F0"/>
                </a:solidFill>
                <a:latin typeface="Myriad Pro" charset="0"/>
                <a:ea typeface="Myriad Pro" charset="0"/>
                <a:cs typeface="Myriad Pro" charset="0"/>
              </a:rPr>
              <a:t>applying their knowledge and understanding to tackle novel situations </a:t>
            </a:r>
            <a:r>
              <a:rPr lang="en-GB" sz="1400" dirty="0">
                <a:solidFill>
                  <a:prstClr val="black"/>
                </a:solidFill>
                <a:latin typeface="Myriad Pro" charset="0"/>
                <a:ea typeface="Myriad Pro" charset="0"/>
                <a:cs typeface="Myriad Pro" charset="0"/>
              </a:rPr>
              <a:t>that are not clearly indicated in the specification. </a:t>
            </a:r>
          </a:p>
          <a:p>
            <a:pPr fontAlgn="base">
              <a:spcBef>
                <a:spcPct val="0"/>
              </a:spcBef>
              <a:spcAft>
                <a:spcPct val="0"/>
              </a:spcAft>
            </a:pPr>
            <a:endParaRPr lang="en-GB" sz="1400" dirty="0">
              <a:solidFill>
                <a:prstClr val="black"/>
              </a:solidFill>
              <a:latin typeface="Myriad Pro" charset="0"/>
              <a:ea typeface="Myriad Pro" charset="0"/>
              <a:cs typeface="Myriad Pro" charset="0"/>
            </a:endParaRPr>
          </a:p>
          <a:p>
            <a:pPr fontAlgn="base">
              <a:spcBef>
                <a:spcPct val="0"/>
              </a:spcBef>
              <a:spcAft>
                <a:spcPct val="0"/>
              </a:spcAft>
            </a:pPr>
            <a:r>
              <a:rPr lang="en-GB" sz="1400" dirty="0">
                <a:solidFill>
                  <a:prstClr val="black"/>
                </a:solidFill>
                <a:latin typeface="Myriad Pro" charset="0"/>
                <a:ea typeface="Myriad Pro" charset="0"/>
                <a:cs typeface="Myriad Pro" charset="0"/>
              </a:rPr>
              <a:t>This question is an example of this; students may know about development strategies, this question is asking students to </a:t>
            </a:r>
            <a:r>
              <a:rPr lang="en-GB" sz="1400" dirty="0">
                <a:solidFill>
                  <a:srgbClr val="00B0F0"/>
                </a:solidFill>
                <a:latin typeface="Myriad Pro" charset="0"/>
                <a:ea typeface="Myriad Pro" charset="0"/>
                <a:cs typeface="Myriad Pro" charset="0"/>
              </a:rPr>
              <a:t>apply what they know to the resource</a:t>
            </a:r>
            <a:r>
              <a:rPr lang="en-GB" sz="1400" dirty="0">
                <a:solidFill>
                  <a:prstClr val="black"/>
                </a:solidFill>
                <a:latin typeface="Myriad Pro" charset="0"/>
                <a:ea typeface="Myriad Pro" charset="0"/>
                <a:cs typeface="Myriad Pro" charset="0"/>
              </a:rPr>
              <a:t> to interpret the answer.</a:t>
            </a:r>
          </a:p>
        </p:txBody>
      </p:sp>
      <p:pic>
        <p:nvPicPr>
          <p:cNvPr id="8" name="Picture 2" descr="Question ex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3449" y="2924944"/>
            <a:ext cx="4608512" cy="78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descr="Question exa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4005064"/>
            <a:ext cx="4023538" cy="1874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33508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rgbClr val="00B0F0"/>
                </a:solidFill>
              </a:rPr>
              <a:t>AO3 - Application</a:t>
            </a:r>
            <a:endParaRPr lang="en-GB" dirty="0"/>
          </a:p>
        </p:txBody>
      </p:sp>
      <p:sp>
        <p:nvSpPr>
          <p:cNvPr id="3" name="Content Placeholder 2"/>
          <p:cNvSpPr>
            <a:spLocks noGrp="1"/>
          </p:cNvSpPr>
          <p:nvPr>
            <p:ph idx="4294967295"/>
          </p:nvPr>
        </p:nvSpPr>
        <p:spPr>
          <a:xfrm>
            <a:off x="741809" y="980728"/>
            <a:ext cx="7632700" cy="2088232"/>
          </a:xfrm>
          <a:ln>
            <a:solidFill>
              <a:schemeClr val="tx1"/>
            </a:solidFill>
          </a:ln>
        </p:spPr>
        <p:txBody>
          <a:bodyPr>
            <a:noAutofit/>
          </a:bodyPr>
          <a:lstStyle/>
          <a:p>
            <a:pPr marL="0" indent="0" fontAlgn="base">
              <a:spcBef>
                <a:spcPct val="0"/>
              </a:spcBef>
              <a:spcAft>
                <a:spcPct val="0"/>
              </a:spcAft>
              <a:buNone/>
            </a:pPr>
            <a:r>
              <a:rPr lang="en-GB" sz="1600" dirty="0">
                <a:solidFill>
                  <a:prstClr val="black"/>
                </a:solidFill>
                <a:latin typeface="Myriad Pro" charset="0"/>
                <a:ea typeface="Myriad Pro" charset="0"/>
                <a:cs typeface="Myriad Pro" charset="0"/>
              </a:rPr>
              <a:t>Students will need to </a:t>
            </a:r>
            <a:r>
              <a:rPr lang="en-GB" sz="1600" dirty="0">
                <a:solidFill>
                  <a:srgbClr val="00B0F0"/>
                </a:solidFill>
                <a:latin typeface="Myriad Pro" charset="0"/>
                <a:ea typeface="Myriad Pro" charset="0"/>
                <a:cs typeface="Myriad Pro" charset="0"/>
              </a:rPr>
              <a:t>apply their knowledge and understanding </a:t>
            </a:r>
            <a:r>
              <a:rPr lang="en-GB" sz="1600" dirty="0">
                <a:solidFill>
                  <a:prstClr val="black"/>
                </a:solidFill>
                <a:latin typeface="Myriad Pro" charset="0"/>
                <a:ea typeface="Myriad Pro" charset="0"/>
                <a:cs typeface="Myriad Pro" charset="0"/>
              </a:rPr>
              <a:t>in 3 different ways:</a:t>
            </a:r>
          </a:p>
          <a:p>
            <a:pPr marL="685800" lvl="1" fontAlgn="base">
              <a:spcBef>
                <a:spcPct val="0"/>
              </a:spcBef>
              <a:spcAft>
                <a:spcPct val="0"/>
              </a:spcAft>
              <a:buFont typeface="Arial" panose="020B0604020202020204" pitchFamily="34" charset="0"/>
              <a:buChar char="•"/>
            </a:pPr>
            <a:r>
              <a:rPr lang="en-GB" sz="1600" dirty="0">
                <a:solidFill>
                  <a:srgbClr val="00B0F0"/>
                </a:solidFill>
                <a:latin typeface="Myriad Pro" charset="0"/>
                <a:ea typeface="Myriad Pro" charset="0"/>
                <a:cs typeface="Myriad Pro" charset="0"/>
              </a:rPr>
              <a:t>‘tackle novel situations’ </a:t>
            </a:r>
            <a:r>
              <a:rPr lang="en-GB" sz="1600" dirty="0">
                <a:solidFill>
                  <a:prstClr val="black"/>
                </a:solidFill>
                <a:latin typeface="Myriad Pro" charset="0"/>
                <a:ea typeface="Myriad Pro" charset="0"/>
                <a:cs typeface="Myriad Pro" charset="0"/>
              </a:rPr>
              <a:t>could mean applying knowledge and understanding to a resource </a:t>
            </a:r>
          </a:p>
          <a:p>
            <a:pPr marL="685800" lvl="1" fontAlgn="base">
              <a:spcBef>
                <a:spcPct val="0"/>
              </a:spcBef>
              <a:spcAft>
                <a:spcPct val="0"/>
              </a:spcAft>
              <a:buFont typeface="Arial" panose="020B0604020202020204" pitchFamily="34" charset="0"/>
              <a:buChar char="•"/>
            </a:pPr>
            <a:r>
              <a:rPr lang="en-GB" sz="1600" dirty="0">
                <a:solidFill>
                  <a:srgbClr val="00B0F0"/>
                </a:solidFill>
                <a:latin typeface="Myriad Pro" charset="0"/>
                <a:ea typeface="Myriad Pro" charset="0"/>
                <a:cs typeface="Myriad Pro" charset="0"/>
              </a:rPr>
              <a:t>‘developing material beyond the specification’ </a:t>
            </a:r>
            <a:r>
              <a:rPr lang="en-GB" sz="1600" dirty="0">
                <a:solidFill>
                  <a:prstClr val="black"/>
                </a:solidFill>
                <a:latin typeface="Myriad Pro" charset="0"/>
                <a:ea typeface="Myriad Pro" charset="0"/>
                <a:cs typeface="Myriad Pro" charset="0"/>
              </a:rPr>
              <a:t>could be evaluating the success of a management strategy when the specification doesn’t explicitly ask for that </a:t>
            </a:r>
          </a:p>
          <a:p>
            <a:pPr marL="685800" lvl="1" fontAlgn="base">
              <a:spcBef>
                <a:spcPct val="0"/>
              </a:spcBef>
              <a:spcAft>
                <a:spcPct val="0"/>
              </a:spcAft>
              <a:buFont typeface="Arial" panose="020B0604020202020204" pitchFamily="34" charset="0"/>
              <a:buChar char="•"/>
            </a:pPr>
            <a:r>
              <a:rPr lang="en-GB" sz="1600" dirty="0">
                <a:solidFill>
                  <a:srgbClr val="00B0F0"/>
                </a:solidFill>
                <a:latin typeface="Myriad Pro" charset="0"/>
                <a:ea typeface="Myriad Pro" charset="0"/>
                <a:cs typeface="Myriad Pro" charset="0"/>
              </a:rPr>
              <a:t>‘making links between such types of material which are not signalled in the specification’ </a:t>
            </a:r>
            <a:r>
              <a:rPr lang="en-GB" sz="1600" dirty="0">
                <a:solidFill>
                  <a:prstClr val="black"/>
                </a:solidFill>
                <a:latin typeface="Myriad Pro" charset="0"/>
                <a:ea typeface="Myriad Pro" charset="0"/>
                <a:cs typeface="Myriad Pro" charset="0"/>
              </a:rPr>
              <a:t>could be synoptic </a:t>
            </a:r>
            <a:r>
              <a:rPr lang="en-GB" sz="1600" dirty="0" smtClean="0">
                <a:solidFill>
                  <a:prstClr val="black"/>
                </a:solidFill>
                <a:latin typeface="Myriad Pro" charset="0"/>
                <a:ea typeface="Myriad Pro" charset="0"/>
                <a:cs typeface="Myriad Pro" charset="0"/>
              </a:rPr>
              <a:t>questions.</a:t>
            </a:r>
          </a:p>
        </p:txBody>
      </p:sp>
      <p:sp>
        <p:nvSpPr>
          <p:cNvPr id="4" name="Rectangle 3"/>
          <p:cNvSpPr/>
          <p:nvPr/>
        </p:nvSpPr>
        <p:spPr>
          <a:xfrm>
            <a:off x="611560" y="3356992"/>
            <a:ext cx="2646040" cy="954107"/>
          </a:xfrm>
          <a:prstGeom prst="rect">
            <a:avLst/>
          </a:prstGeom>
          <a:ln>
            <a:solidFill>
              <a:schemeClr val="tx1"/>
            </a:solidFill>
          </a:ln>
        </p:spPr>
        <p:txBody>
          <a:bodyPr wrap="square">
            <a:spAutoFit/>
          </a:bodyPr>
          <a:lstStyle/>
          <a:p>
            <a:pPr fontAlgn="base">
              <a:spcBef>
                <a:spcPct val="0"/>
              </a:spcBef>
              <a:spcAft>
                <a:spcPct val="0"/>
              </a:spcAft>
            </a:pPr>
            <a:r>
              <a:rPr lang="en-GB" sz="1400" dirty="0">
                <a:solidFill>
                  <a:prstClr val="black"/>
                </a:solidFill>
                <a:latin typeface="Myriad Pro" charset="0"/>
                <a:ea typeface="Myriad Pro" charset="0"/>
                <a:cs typeface="Myriad Pro" charset="0"/>
              </a:rPr>
              <a:t>Secondly, </a:t>
            </a:r>
            <a:r>
              <a:rPr lang="en-GB" sz="1400" dirty="0">
                <a:solidFill>
                  <a:srgbClr val="00B0F0"/>
                </a:solidFill>
                <a:latin typeface="Myriad Pro" charset="0"/>
                <a:ea typeface="Myriad Pro" charset="0"/>
                <a:cs typeface="Myriad Pro" charset="0"/>
              </a:rPr>
              <a:t>applying their knowledge and understanding to develop material what is covered in the specification. </a:t>
            </a:r>
          </a:p>
        </p:txBody>
      </p:sp>
      <p:sp>
        <p:nvSpPr>
          <p:cNvPr id="5" name="TextBox 4"/>
          <p:cNvSpPr txBox="1"/>
          <p:nvPr/>
        </p:nvSpPr>
        <p:spPr>
          <a:xfrm>
            <a:off x="755576" y="4653136"/>
            <a:ext cx="7632847" cy="1169551"/>
          </a:xfrm>
          <a:prstGeom prst="rect">
            <a:avLst/>
          </a:prstGeom>
          <a:noFill/>
          <a:ln>
            <a:solidFill>
              <a:schemeClr val="tx1"/>
            </a:solidFill>
          </a:ln>
        </p:spPr>
        <p:txBody>
          <a:bodyPr wrap="square" rtlCol="0">
            <a:spAutoFit/>
          </a:bodyPr>
          <a:lstStyle/>
          <a:p>
            <a:pPr fontAlgn="base">
              <a:spcBef>
                <a:spcPct val="0"/>
              </a:spcBef>
              <a:spcAft>
                <a:spcPct val="0"/>
              </a:spcAft>
            </a:pPr>
            <a:r>
              <a:rPr lang="en-US" sz="1400" dirty="0">
                <a:solidFill>
                  <a:prstClr val="black"/>
                </a:solidFill>
                <a:latin typeface="Myriad Pro" charset="0"/>
                <a:ea typeface="Myriad Pro" charset="0"/>
                <a:cs typeface="Myriad Pro" charset="0"/>
              </a:rPr>
              <a:t>This questions requires students to </a:t>
            </a:r>
            <a:r>
              <a:rPr lang="en-US" sz="1400" dirty="0" smtClean="0">
                <a:solidFill>
                  <a:prstClr val="black"/>
                </a:solidFill>
                <a:latin typeface="Myriad Pro" charset="0"/>
                <a:ea typeface="Myriad Pro" charset="0"/>
                <a:cs typeface="Myriad Pro" charset="0"/>
              </a:rPr>
              <a:t>develop </a:t>
            </a:r>
            <a:r>
              <a:rPr lang="en-GB" sz="1400" dirty="0" smtClean="0">
                <a:solidFill>
                  <a:prstClr val="black"/>
                </a:solidFill>
                <a:latin typeface="Myriad Pro" charset="0"/>
                <a:ea typeface="Myriad Pro" charset="0"/>
                <a:cs typeface="Myriad Pro" charset="0"/>
              </a:rPr>
              <a:t>what </a:t>
            </a:r>
            <a:r>
              <a:rPr lang="en-GB" sz="1400" dirty="0">
                <a:solidFill>
                  <a:prstClr val="black"/>
                </a:solidFill>
                <a:latin typeface="Myriad Pro" charset="0"/>
                <a:ea typeface="Myriad Pro" charset="0"/>
                <a:cs typeface="Myriad Pro" charset="0"/>
              </a:rPr>
              <a:t>they know to be able to </a:t>
            </a:r>
            <a:r>
              <a:rPr lang="en-GB" sz="1400" dirty="0">
                <a:solidFill>
                  <a:srgbClr val="00B0F0"/>
                </a:solidFill>
                <a:latin typeface="Myriad Pro" charset="0"/>
                <a:ea typeface="Myriad Pro" charset="0"/>
                <a:cs typeface="Myriad Pro" charset="0"/>
              </a:rPr>
              <a:t>evaluate the success </a:t>
            </a:r>
            <a:r>
              <a:rPr lang="en-GB" sz="1400" dirty="0">
                <a:solidFill>
                  <a:prstClr val="black"/>
                </a:solidFill>
                <a:latin typeface="Myriad Pro" charset="0"/>
                <a:ea typeface="Myriad Pro" charset="0"/>
                <a:cs typeface="Myriad Pro" charset="0"/>
              </a:rPr>
              <a:t>of one small scale example of sustainable management in either the Arctic or Antarctic. Students will have learnt about one small scale example of sustainable management in either the Arctic or Antarctic in a </a:t>
            </a:r>
            <a:r>
              <a:rPr lang="en-GB" sz="1400" dirty="0">
                <a:solidFill>
                  <a:srgbClr val="FF0000"/>
                </a:solidFill>
                <a:latin typeface="Myriad Pro" charset="0"/>
                <a:ea typeface="Myriad Pro" charset="0"/>
                <a:cs typeface="Myriad Pro" charset="0"/>
              </a:rPr>
              <a:t>case </a:t>
            </a:r>
            <a:r>
              <a:rPr lang="en-GB" sz="1400" dirty="0" smtClean="0">
                <a:solidFill>
                  <a:srgbClr val="FF0000"/>
                </a:solidFill>
                <a:latin typeface="Myriad Pro" charset="0"/>
                <a:ea typeface="Myriad Pro" charset="0"/>
                <a:cs typeface="Myriad Pro" charset="0"/>
              </a:rPr>
              <a:t>study (so there will also be AO1 marks)</a:t>
            </a:r>
            <a:r>
              <a:rPr lang="en-GB" sz="1400" dirty="0" smtClean="0">
                <a:solidFill>
                  <a:prstClr val="black"/>
                </a:solidFill>
                <a:latin typeface="Myriad Pro" charset="0"/>
                <a:ea typeface="Myriad Pro" charset="0"/>
                <a:cs typeface="Myriad Pro" charset="0"/>
              </a:rPr>
              <a:t> </a:t>
            </a:r>
            <a:r>
              <a:rPr lang="en-GB" sz="1400" dirty="0">
                <a:solidFill>
                  <a:prstClr val="black"/>
                </a:solidFill>
                <a:latin typeface="Myriad Pro" charset="0"/>
                <a:ea typeface="Myriad Pro" charset="0"/>
                <a:cs typeface="Myriad Pro" charset="0"/>
              </a:rPr>
              <a:t>in the specification but without the requirement to </a:t>
            </a:r>
            <a:r>
              <a:rPr lang="en-GB" sz="1400" dirty="0">
                <a:solidFill>
                  <a:srgbClr val="00B0F0"/>
                </a:solidFill>
                <a:latin typeface="Myriad Pro" charset="0"/>
                <a:ea typeface="Myriad Pro" charset="0"/>
                <a:cs typeface="Myriad Pro" charset="0"/>
              </a:rPr>
              <a:t>evaluate its success</a:t>
            </a:r>
            <a:r>
              <a:rPr lang="en-GB" sz="1400" dirty="0">
                <a:solidFill>
                  <a:prstClr val="black"/>
                </a:solidFill>
                <a:latin typeface="Myriad Pro" charset="0"/>
                <a:ea typeface="Myriad Pro" charset="0"/>
                <a:cs typeface="Myriad Pro" charset="0"/>
              </a:rPr>
              <a:t>.</a:t>
            </a:r>
          </a:p>
        </p:txBody>
      </p:sp>
      <p:pic>
        <p:nvPicPr>
          <p:cNvPr id="7" name="Picture 2" descr="Question ex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2041" y="3356992"/>
            <a:ext cx="5276327" cy="1123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1463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rgbClr val="00B0F0"/>
                </a:solidFill>
              </a:rPr>
              <a:t>AO3 - Application</a:t>
            </a:r>
            <a:endParaRPr lang="en-GB" dirty="0"/>
          </a:p>
        </p:txBody>
      </p:sp>
      <p:sp>
        <p:nvSpPr>
          <p:cNvPr id="3" name="Content Placeholder 2"/>
          <p:cNvSpPr>
            <a:spLocks noGrp="1"/>
          </p:cNvSpPr>
          <p:nvPr>
            <p:ph idx="4294967295"/>
          </p:nvPr>
        </p:nvSpPr>
        <p:spPr>
          <a:xfrm>
            <a:off x="185952" y="1052736"/>
            <a:ext cx="8699500" cy="1430337"/>
          </a:xfrm>
          <a:ln>
            <a:solidFill>
              <a:schemeClr val="tx1"/>
            </a:solidFill>
          </a:ln>
        </p:spPr>
        <p:txBody>
          <a:bodyPr>
            <a:normAutofit fontScale="92500" lnSpcReduction="10000"/>
          </a:bodyPr>
          <a:lstStyle/>
          <a:p>
            <a:pPr marL="0" indent="0" fontAlgn="base">
              <a:spcBef>
                <a:spcPct val="0"/>
              </a:spcBef>
              <a:spcAft>
                <a:spcPct val="0"/>
              </a:spcAft>
              <a:buNone/>
            </a:pPr>
            <a:r>
              <a:rPr lang="en-GB" sz="1600" dirty="0">
                <a:solidFill>
                  <a:prstClr val="black"/>
                </a:solidFill>
                <a:latin typeface="Myriad Pro" charset="0"/>
                <a:ea typeface="Myriad Pro" charset="0"/>
                <a:cs typeface="Myriad Pro" charset="0"/>
              </a:rPr>
              <a:t>Students will need to </a:t>
            </a:r>
            <a:r>
              <a:rPr lang="en-GB" sz="1600" dirty="0">
                <a:solidFill>
                  <a:srgbClr val="00B0F0"/>
                </a:solidFill>
                <a:latin typeface="Myriad Pro" charset="0"/>
                <a:ea typeface="Myriad Pro" charset="0"/>
                <a:cs typeface="Myriad Pro" charset="0"/>
              </a:rPr>
              <a:t>apply their knowledge and understanding </a:t>
            </a:r>
            <a:r>
              <a:rPr lang="en-GB" sz="1600" dirty="0">
                <a:solidFill>
                  <a:prstClr val="black"/>
                </a:solidFill>
                <a:latin typeface="Myriad Pro" charset="0"/>
                <a:ea typeface="Myriad Pro" charset="0"/>
                <a:cs typeface="Myriad Pro" charset="0"/>
              </a:rPr>
              <a:t>in 3 different ways:</a:t>
            </a:r>
          </a:p>
          <a:p>
            <a:pPr marL="685800" lvl="1" fontAlgn="base">
              <a:spcBef>
                <a:spcPct val="0"/>
              </a:spcBef>
              <a:spcAft>
                <a:spcPct val="0"/>
              </a:spcAft>
              <a:buFont typeface="Arial" panose="020B0604020202020204" pitchFamily="34" charset="0"/>
              <a:buChar char="•"/>
            </a:pPr>
            <a:r>
              <a:rPr lang="en-GB" sz="1600" dirty="0">
                <a:solidFill>
                  <a:srgbClr val="00B0F0"/>
                </a:solidFill>
                <a:latin typeface="Myriad Pro" charset="0"/>
                <a:ea typeface="Myriad Pro" charset="0"/>
                <a:cs typeface="Myriad Pro" charset="0"/>
              </a:rPr>
              <a:t>‘tackle novel situations’ </a:t>
            </a:r>
            <a:r>
              <a:rPr lang="en-GB" sz="1600" dirty="0">
                <a:solidFill>
                  <a:prstClr val="black"/>
                </a:solidFill>
                <a:latin typeface="Myriad Pro" charset="0"/>
                <a:ea typeface="Myriad Pro" charset="0"/>
                <a:cs typeface="Myriad Pro" charset="0"/>
              </a:rPr>
              <a:t>could mean applying knowledge and understanding to a resource </a:t>
            </a:r>
          </a:p>
          <a:p>
            <a:pPr marL="685800" lvl="1" fontAlgn="base">
              <a:spcBef>
                <a:spcPct val="0"/>
              </a:spcBef>
              <a:spcAft>
                <a:spcPct val="0"/>
              </a:spcAft>
              <a:buFont typeface="Arial" panose="020B0604020202020204" pitchFamily="34" charset="0"/>
              <a:buChar char="•"/>
            </a:pPr>
            <a:r>
              <a:rPr lang="en-GB" sz="1600" dirty="0">
                <a:solidFill>
                  <a:srgbClr val="00B0F0"/>
                </a:solidFill>
                <a:latin typeface="Myriad Pro" charset="0"/>
                <a:ea typeface="Myriad Pro" charset="0"/>
                <a:cs typeface="Myriad Pro" charset="0"/>
              </a:rPr>
              <a:t>‘developing material beyond the specification’ </a:t>
            </a:r>
            <a:r>
              <a:rPr lang="en-GB" sz="1600" dirty="0">
                <a:solidFill>
                  <a:prstClr val="black"/>
                </a:solidFill>
                <a:latin typeface="Myriad Pro" charset="0"/>
                <a:ea typeface="Myriad Pro" charset="0"/>
                <a:cs typeface="Myriad Pro" charset="0"/>
              </a:rPr>
              <a:t>could be evaluating the success of a management strategy when the specification doesn’t explicitly ask for that </a:t>
            </a:r>
          </a:p>
          <a:p>
            <a:pPr marL="685800" lvl="1" fontAlgn="base">
              <a:spcBef>
                <a:spcPct val="0"/>
              </a:spcBef>
              <a:spcAft>
                <a:spcPct val="0"/>
              </a:spcAft>
              <a:buFont typeface="Arial" panose="020B0604020202020204" pitchFamily="34" charset="0"/>
              <a:buChar char="•"/>
            </a:pPr>
            <a:r>
              <a:rPr lang="en-GB" sz="1600" dirty="0">
                <a:solidFill>
                  <a:srgbClr val="00B0F0"/>
                </a:solidFill>
                <a:latin typeface="Myriad Pro" charset="0"/>
                <a:ea typeface="Myriad Pro" charset="0"/>
                <a:cs typeface="Myriad Pro" charset="0"/>
              </a:rPr>
              <a:t>‘making links between such types of material which are not signalled in the specification’ </a:t>
            </a:r>
            <a:r>
              <a:rPr lang="en-GB" sz="1600" dirty="0">
                <a:solidFill>
                  <a:prstClr val="black"/>
                </a:solidFill>
                <a:latin typeface="Myriad Pro" charset="0"/>
                <a:ea typeface="Myriad Pro" charset="0"/>
                <a:cs typeface="Myriad Pro" charset="0"/>
              </a:rPr>
              <a:t>could be synoptic questions.</a:t>
            </a:r>
          </a:p>
        </p:txBody>
      </p:sp>
      <p:sp>
        <p:nvSpPr>
          <p:cNvPr id="4" name="TextBox 3"/>
          <p:cNvSpPr txBox="1"/>
          <p:nvPr/>
        </p:nvSpPr>
        <p:spPr>
          <a:xfrm>
            <a:off x="251518" y="2852936"/>
            <a:ext cx="3240361" cy="954107"/>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a:solidFill>
                  <a:prstClr val="black"/>
                </a:solidFill>
                <a:latin typeface="Myriad Pro" charset="0"/>
                <a:ea typeface="Myriad Pro" charset="0"/>
                <a:cs typeface="Myriad Pro" charset="0"/>
              </a:rPr>
              <a:t>Thirdly, </a:t>
            </a:r>
            <a:r>
              <a:rPr lang="en-GB" sz="1400" dirty="0">
                <a:solidFill>
                  <a:srgbClr val="00B0F0"/>
                </a:solidFill>
                <a:latin typeface="Myriad Pro" charset="0"/>
                <a:ea typeface="Myriad Pro" charset="0"/>
                <a:cs typeface="Myriad Pro" charset="0"/>
              </a:rPr>
              <a:t>applying their knowledge and understanding to make links between such types of material which are not signalled in the specification.</a:t>
            </a:r>
            <a:r>
              <a:rPr lang="en-GB" sz="1400" dirty="0">
                <a:solidFill>
                  <a:prstClr val="black"/>
                </a:solidFill>
                <a:latin typeface="Myriad Pro" charset="0"/>
                <a:ea typeface="Myriad Pro" charset="0"/>
                <a:cs typeface="Myriad Pro" charset="0"/>
              </a:rPr>
              <a:t> </a:t>
            </a:r>
          </a:p>
        </p:txBody>
      </p:sp>
      <p:sp>
        <p:nvSpPr>
          <p:cNvPr id="5" name="TextBox 4"/>
          <p:cNvSpPr txBox="1"/>
          <p:nvPr/>
        </p:nvSpPr>
        <p:spPr>
          <a:xfrm>
            <a:off x="251520" y="4149080"/>
            <a:ext cx="8606152" cy="1384995"/>
          </a:xfrm>
          <a:prstGeom prst="rect">
            <a:avLst/>
          </a:prstGeom>
          <a:solidFill>
            <a:schemeClr val="bg1"/>
          </a:solidFill>
          <a:ln>
            <a:solidFill>
              <a:schemeClr val="tx1"/>
            </a:solidFill>
          </a:ln>
        </p:spPr>
        <p:txBody>
          <a:bodyPr wrap="square" rtlCol="0">
            <a:spAutoFit/>
          </a:bodyPr>
          <a:lstStyle/>
          <a:p>
            <a:pPr fontAlgn="base">
              <a:spcBef>
                <a:spcPct val="0"/>
              </a:spcBef>
              <a:spcAft>
                <a:spcPct val="0"/>
              </a:spcAft>
            </a:pPr>
            <a:r>
              <a:rPr lang="en-GB" sz="1400" dirty="0">
                <a:solidFill>
                  <a:prstClr val="black"/>
                </a:solidFill>
                <a:latin typeface="Myriad Pro" charset="0"/>
                <a:ea typeface="Myriad Pro" charset="0"/>
                <a:cs typeface="Myriad Pro" charset="0"/>
              </a:rPr>
              <a:t>The question above is an example of a question where students have to </a:t>
            </a:r>
            <a:r>
              <a:rPr lang="en-GB" sz="1400" dirty="0" smtClean="0">
                <a:solidFill>
                  <a:prstClr val="black"/>
                </a:solidFill>
                <a:latin typeface="Myriad Pro" charset="0"/>
                <a:ea typeface="Myriad Pro" charset="0"/>
                <a:cs typeface="Myriad Pro" charset="0"/>
              </a:rPr>
              <a:t>make </a:t>
            </a:r>
            <a:r>
              <a:rPr lang="en-GB" sz="1400" dirty="0">
                <a:solidFill>
                  <a:prstClr val="black"/>
                </a:solidFill>
                <a:latin typeface="Myriad Pro" charset="0"/>
                <a:ea typeface="Myriad Pro" charset="0"/>
                <a:cs typeface="Myriad Pro" charset="0"/>
              </a:rPr>
              <a:t>links which are not explicitly signalled in the specification.</a:t>
            </a:r>
          </a:p>
          <a:p>
            <a:pPr fontAlgn="base">
              <a:spcBef>
                <a:spcPct val="0"/>
              </a:spcBef>
              <a:spcAft>
                <a:spcPct val="0"/>
              </a:spcAft>
            </a:pPr>
            <a:endParaRPr lang="en-GB" sz="1400" dirty="0">
              <a:solidFill>
                <a:prstClr val="black"/>
              </a:solidFill>
              <a:latin typeface="Myriad Pro" charset="0"/>
              <a:ea typeface="Myriad Pro" charset="0"/>
              <a:cs typeface="Myriad Pro" charset="0"/>
            </a:endParaRPr>
          </a:p>
          <a:p>
            <a:pPr fontAlgn="base">
              <a:spcBef>
                <a:spcPct val="0"/>
              </a:spcBef>
              <a:spcAft>
                <a:spcPct val="0"/>
              </a:spcAft>
            </a:pPr>
            <a:r>
              <a:rPr lang="en-GB" sz="1400" dirty="0">
                <a:solidFill>
                  <a:prstClr val="black"/>
                </a:solidFill>
                <a:latin typeface="Myriad Pro" charset="0"/>
                <a:ea typeface="Myriad Pro" charset="0"/>
                <a:cs typeface="Myriad Pro" charset="0"/>
              </a:rPr>
              <a:t>This a </a:t>
            </a:r>
            <a:r>
              <a:rPr lang="en-GB" sz="1400" dirty="0">
                <a:solidFill>
                  <a:srgbClr val="00B0F0"/>
                </a:solidFill>
                <a:latin typeface="Myriad Pro" charset="0"/>
                <a:ea typeface="Myriad Pro" charset="0"/>
                <a:cs typeface="Myriad Pro" charset="0"/>
              </a:rPr>
              <a:t>synoptic question </a:t>
            </a:r>
            <a:r>
              <a:rPr lang="en-GB" sz="1400" dirty="0">
                <a:solidFill>
                  <a:prstClr val="black"/>
                </a:solidFill>
                <a:latin typeface="Myriad Pro" charset="0"/>
                <a:ea typeface="Myriad Pro" charset="0"/>
                <a:cs typeface="Myriad Pro" charset="0"/>
              </a:rPr>
              <a:t>– the question requires students to draw together knowledge and understanding from two different topics within the specification. In this instance they are from </a:t>
            </a:r>
            <a:r>
              <a:rPr lang="en-GB" sz="1400" dirty="0" smtClean="0">
                <a:solidFill>
                  <a:prstClr val="black"/>
                </a:solidFill>
                <a:latin typeface="Myriad Pro" charset="0"/>
                <a:ea typeface="Myriad Pro" charset="0"/>
                <a:cs typeface="Myriad Pro" charset="0"/>
              </a:rPr>
              <a:t>different </a:t>
            </a:r>
            <a:r>
              <a:rPr lang="en-GB" sz="1400" dirty="0">
                <a:solidFill>
                  <a:prstClr val="black"/>
                </a:solidFill>
                <a:latin typeface="Myriad Pro" charset="0"/>
                <a:ea typeface="Myriad Pro" charset="0"/>
                <a:cs typeface="Myriad Pro" charset="0"/>
              </a:rPr>
              <a:t>components but they could also be </a:t>
            </a:r>
            <a:r>
              <a:rPr lang="en-GB" sz="1400" dirty="0" smtClean="0">
                <a:solidFill>
                  <a:prstClr val="black"/>
                </a:solidFill>
                <a:latin typeface="Myriad Pro" charset="0"/>
                <a:ea typeface="Myriad Pro" charset="0"/>
                <a:cs typeface="Myriad Pro" charset="0"/>
              </a:rPr>
              <a:t>from two topics within </a:t>
            </a:r>
            <a:r>
              <a:rPr lang="en-GB" sz="1400" dirty="0">
                <a:solidFill>
                  <a:prstClr val="black"/>
                </a:solidFill>
                <a:latin typeface="Myriad Pro" charset="0"/>
                <a:ea typeface="Myriad Pro" charset="0"/>
                <a:cs typeface="Myriad Pro" charset="0"/>
              </a:rPr>
              <a:t>the same component.</a:t>
            </a:r>
          </a:p>
        </p:txBody>
      </p:sp>
      <p:pic>
        <p:nvPicPr>
          <p:cNvPr id="8" name="Picture 2" descr="Example question"/>
          <p:cNvPicPr>
            <a:picLocks noChangeAspect="1" noChangeArrowheads="1"/>
          </p:cNvPicPr>
          <p:nvPr/>
        </p:nvPicPr>
        <p:blipFill rotWithShape="1">
          <a:blip r:embed="rId2">
            <a:extLst>
              <a:ext uri="{28A0092B-C50C-407E-A947-70E740481C1C}">
                <a14:useLocalDpi xmlns:a14="http://schemas.microsoft.com/office/drawing/2010/main" val="0"/>
              </a:ext>
            </a:extLst>
          </a:blip>
          <a:srcRect r="2723"/>
          <a:stretch/>
        </p:blipFill>
        <p:spPr bwMode="auto">
          <a:xfrm>
            <a:off x="3779910" y="2852936"/>
            <a:ext cx="5077761" cy="866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3350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t>What are </a:t>
            </a:r>
            <a:r>
              <a:rPr lang="en-GB" dirty="0">
                <a:solidFill>
                  <a:srgbClr val="00B0F0"/>
                </a:solidFill>
              </a:rPr>
              <a:t>AO3</a:t>
            </a:r>
            <a:r>
              <a:rPr lang="en-GB" dirty="0"/>
              <a:t> ‘interpret’ marks?</a:t>
            </a:r>
          </a:p>
        </p:txBody>
      </p:sp>
      <p:sp>
        <p:nvSpPr>
          <p:cNvPr id="3" name="Content Placeholder 2"/>
          <p:cNvSpPr>
            <a:spLocks noGrp="1"/>
          </p:cNvSpPr>
          <p:nvPr>
            <p:ph idx="4294967295"/>
          </p:nvPr>
        </p:nvSpPr>
        <p:spPr>
          <a:xfrm>
            <a:off x="251521" y="1052736"/>
            <a:ext cx="3031574" cy="4454525"/>
          </a:xfrm>
        </p:spPr>
        <p:txBody>
          <a:bodyPr>
            <a:noAutofit/>
          </a:bodyPr>
          <a:lstStyle/>
          <a:p>
            <a:pPr marL="0" indent="0">
              <a:buNone/>
            </a:pPr>
            <a:r>
              <a:rPr lang="en-GB" sz="1400" dirty="0">
                <a:solidFill>
                  <a:prstClr val="black"/>
                </a:solidFill>
                <a:latin typeface="Myriad Pro" charset="0"/>
                <a:ea typeface="Myriad Pro" charset="0"/>
                <a:cs typeface="Myriad Pro" charset="0"/>
              </a:rPr>
              <a:t>The two questions on this slide </a:t>
            </a:r>
            <a:r>
              <a:rPr lang="en-GB" sz="1400" dirty="0" smtClean="0">
                <a:solidFill>
                  <a:prstClr val="black"/>
                </a:solidFill>
                <a:latin typeface="Myriad Pro" charset="0"/>
                <a:ea typeface="Myriad Pro" charset="0"/>
                <a:cs typeface="Myriad Pro" charset="0"/>
              </a:rPr>
              <a:t>both have </a:t>
            </a:r>
            <a:r>
              <a:rPr lang="en-GB" sz="1400" dirty="0">
                <a:solidFill>
                  <a:prstClr val="black"/>
                </a:solidFill>
                <a:latin typeface="Myriad Pro" charset="0"/>
                <a:ea typeface="Myriad Pro" charset="0"/>
                <a:cs typeface="Myriad Pro" charset="0"/>
              </a:rPr>
              <a:t>their marks allocated entirely as </a:t>
            </a:r>
            <a:r>
              <a:rPr lang="en-GB" sz="1400" dirty="0">
                <a:solidFill>
                  <a:srgbClr val="00B0F0"/>
                </a:solidFill>
                <a:latin typeface="Myriad Pro" charset="0"/>
                <a:ea typeface="Myriad Pro" charset="0"/>
                <a:cs typeface="Myriad Pro" charset="0"/>
              </a:rPr>
              <a:t>AO3 ‘interpret’</a:t>
            </a:r>
            <a:r>
              <a:rPr lang="en-GB" sz="1400" dirty="0">
                <a:solidFill>
                  <a:prstClr val="black"/>
                </a:solidFill>
                <a:latin typeface="Myriad Pro" charset="0"/>
                <a:ea typeface="Myriad Pro" charset="0"/>
                <a:cs typeface="Myriad Pro" charset="0"/>
              </a:rPr>
              <a:t>.</a:t>
            </a:r>
          </a:p>
          <a:p>
            <a:endParaRPr lang="en-GB" sz="1400" dirty="0">
              <a:solidFill>
                <a:prstClr val="black"/>
              </a:solidFill>
              <a:latin typeface="Myriad Pro" charset="0"/>
              <a:ea typeface="Myriad Pro" charset="0"/>
              <a:cs typeface="Myriad Pro" charset="0"/>
            </a:endParaRPr>
          </a:p>
          <a:p>
            <a:pPr marL="0" indent="0">
              <a:buNone/>
            </a:pPr>
            <a:r>
              <a:rPr lang="en-GB" sz="1400" dirty="0">
                <a:solidFill>
                  <a:prstClr val="black"/>
                </a:solidFill>
                <a:latin typeface="Myriad Pro" charset="0"/>
                <a:ea typeface="Myriad Pro" charset="0"/>
                <a:cs typeface="Myriad Pro" charset="0"/>
              </a:rPr>
              <a:t>In each case students need to </a:t>
            </a:r>
            <a:r>
              <a:rPr lang="en-GB" sz="1400" dirty="0">
                <a:solidFill>
                  <a:srgbClr val="00B0F0"/>
                </a:solidFill>
                <a:latin typeface="Myriad Pro" charset="0"/>
                <a:ea typeface="Myriad Pro" charset="0"/>
                <a:cs typeface="Myriad Pro" charset="0"/>
              </a:rPr>
              <a:t>apply their knowledge and understanding </a:t>
            </a:r>
            <a:r>
              <a:rPr lang="en-GB" sz="1400" u="sng" dirty="0">
                <a:solidFill>
                  <a:prstClr val="black"/>
                </a:solidFill>
                <a:latin typeface="Myriad Pro" charset="0"/>
                <a:ea typeface="Myriad Pro" charset="0"/>
                <a:cs typeface="Myriad Pro" charset="0"/>
              </a:rPr>
              <a:t>to describe or ascribe </a:t>
            </a:r>
            <a:r>
              <a:rPr lang="en-GB" sz="1400" u="sng" dirty="0" smtClean="0">
                <a:solidFill>
                  <a:prstClr val="black"/>
                </a:solidFill>
                <a:latin typeface="Myriad Pro" charset="0"/>
                <a:ea typeface="Myriad Pro" charset="0"/>
                <a:cs typeface="Myriad Pro" charset="0"/>
              </a:rPr>
              <a:t>meaning</a:t>
            </a:r>
            <a:r>
              <a:rPr lang="en-GB" sz="1400" dirty="0" smtClean="0">
                <a:solidFill>
                  <a:prstClr val="black"/>
                </a:solidFill>
                <a:latin typeface="Myriad Pro" charset="0"/>
                <a:ea typeface="Myriad Pro" charset="0"/>
                <a:cs typeface="Myriad Pro" charset="0"/>
              </a:rPr>
              <a:t> (Ofqual wording) as a requirement of </a:t>
            </a:r>
            <a:r>
              <a:rPr lang="en-GB" sz="1400" dirty="0" smtClean="0">
                <a:solidFill>
                  <a:srgbClr val="00B0F0"/>
                </a:solidFill>
                <a:latin typeface="Myriad Pro" charset="0"/>
                <a:ea typeface="Myriad Pro" charset="0"/>
                <a:cs typeface="Myriad Pro" charset="0"/>
              </a:rPr>
              <a:t>‘interpret’</a:t>
            </a:r>
            <a:r>
              <a:rPr lang="en-GB" sz="1400" dirty="0" smtClean="0">
                <a:solidFill>
                  <a:prstClr val="black"/>
                </a:solidFill>
                <a:latin typeface="Myriad Pro" charset="0"/>
                <a:ea typeface="Myriad Pro" charset="0"/>
                <a:cs typeface="Myriad Pro" charset="0"/>
              </a:rPr>
              <a:t>. </a:t>
            </a:r>
            <a:r>
              <a:rPr lang="en-GB" sz="1400" dirty="0">
                <a:solidFill>
                  <a:prstClr val="black"/>
                </a:solidFill>
                <a:latin typeface="Myriad Pro" charset="0"/>
                <a:ea typeface="Myriad Pro" charset="0"/>
                <a:cs typeface="Myriad Pro" charset="0"/>
              </a:rPr>
              <a:t>In these examples information is picked </a:t>
            </a:r>
            <a:r>
              <a:rPr lang="en-GB" sz="1400" dirty="0" smtClean="0">
                <a:solidFill>
                  <a:prstClr val="black"/>
                </a:solidFill>
                <a:latin typeface="Myriad Pro" charset="0"/>
                <a:ea typeface="Myriad Pro" charset="0"/>
                <a:cs typeface="Myriad Pro" charset="0"/>
              </a:rPr>
              <a:t>off </a:t>
            </a:r>
            <a:r>
              <a:rPr lang="en-GB" sz="1400" dirty="0">
                <a:solidFill>
                  <a:prstClr val="black"/>
                </a:solidFill>
                <a:latin typeface="Myriad Pro" charset="0"/>
                <a:ea typeface="Myriad Pro" charset="0"/>
                <a:cs typeface="Myriad Pro" charset="0"/>
              </a:rPr>
              <a:t>an unseen resource in order to answer the questions.</a:t>
            </a:r>
          </a:p>
          <a:p>
            <a:endParaRPr lang="en-GB" sz="1400" dirty="0">
              <a:solidFill>
                <a:prstClr val="black"/>
              </a:solidFill>
              <a:latin typeface="Myriad Pro" charset="0"/>
              <a:ea typeface="Myriad Pro" charset="0"/>
              <a:cs typeface="Myriad Pro" charset="0"/>
            </a:endParaRPr>
          </a:p>
          <a:p>
            <a:pPr marL="0" indent="0">
              <a:buNone/>
            </a:pPr>
            <a:r>
              <a:rPr lang="en-GB" sz="1400" dirty="0">
                <a:solidFill>
                  <a:prstClr val="black"/>
                </a:solidFill>
                <a:latin typeface="Myriad Pro" charset="0"/>
                <a:ea typeface="Myriad Pro" charset="0"/>
                <a:cs typeface="Myriad Pro" charset="0"/>
              </a:rPr>
              <a:t>The first question requires students to identify the development strategy from the information presented (ascribing meaning) and the second question requires to </a:t>
            </a:r>
            <a:r>
              <a:rPr lang="en-GB" sz="1400" dirty="0" smtClean="0">
                <a:solidFill>
                  <a:prstClr val="black"/>
                </a:solidFill>
                <a:latin typeface="Myriad Pro" charset="0"/>
                <a:ea typeface="Myriad Pro" charset="0"/>
                <a:cs typeface="Myriad Pro" charset="0"/>
              </a:rPr>
              <a:t>the selection of information </a:t>
            </a:r>
            <a:r>
              <a:rPr lang="en-GB" sz="1400" dirty="0">
                <a:solidFill>
                  <a:prstClr val="black"/>
                </a:solidFill>
                <a:latin typeface="Myriad Pro" charset="0"/>
                <a:ea typeface="Myriad Pro" charset="0"/>
                <a:cs typeface="Myriad Pro" charset="0"/>
              </a:rPr>
              <a:t>from the resource to describe the global influence of UK TV programmes (describing).</a:t>
            </a:r>
          </a:p>
        </p:txBody>
      </p:sp>
      <p:pic>
        <p:nvPicPr>
          <p:cNvPr id="6" name="Picture 2" descr="Example question&#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3095" y="1484784"/>
            <a:ext cx="5477028"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Ques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6008" y="2348880"/>
            <a:ext cx="5225331" cy="3520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1463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t>What are </a:t>
            </a:r>
            <a:r>
              <a:rPr lang="en-GB" dirty="0">
                <a:solidFill>
                  <a:srgbClr val="00B0F0"/>
                </a:solidFill>
              </a:rPr>
              <a:t>AO3</a:t>
            </a:r>
            <a:r>
              <a:rPr lang="en-GB" dirty="0"/>
              <a:t> ‘analyse’ marks?</a:t>
            </a:r>
          </a:p>
        </p:txBody>
      </p:sp>
      <p:sp>
        <p:nvSpPr>
          <p:cNvPr id="3" name="Content Placeholder 2"/>
          <p:cNvSpPr>
            <a:spLocks noGrp="1"/>
          </p:cNvSpPr>
          <p:nvPr>
            <p:ph idx="4294967295"/>
          </p:nvPr>
        </p:nvSpPr>
        <p:spPr>
          <a:xfrm>
            <a:off x="409303" y="1052736"/>
            <a:ext cx="8339161" cy="4104456"/>
          </a:xfrm>
        </p:spPr>
        <p:txBody>
          <a:bodyPr>
            <a:normAutofit/>
          </a:bodyPr>
          <a:lstStyle/>
          <a:p>
            <a:pPr marL="0" indent="0">
              <a:buNone/>
            </a:pPr>
            <a:r>
              <a:rPr lang="en-GB" sz="1400" dirty="0">
                <a:solidFill>
                  <a:prstClr val="black"/>
                </a:solidFill>
                <a:latin typeface="Myriad Pro" charset="0"/>
                <a:ea typeface="Myriad Pro" charset="0"/>
                <a:cs typeface="Myriad Pro" charset="0"/>
              </a:rPr>
              <a:t>The </a:t>
            </a:r>
            <a:r>
              <a:rPr lang="en-GB" sz="1400" dirty="0" smtClean="0">
                <a:latin typeface="Myriad Pro" charset="0"/>
                <a:ea typeface="Myriad Pro" charset="0"/>
                <a:cs typeface="Myriad Pro" charset="0"/>
              </a:rPr>
              <a:t>two</a:t>
            </a:r>
            <a:r>
              <a:rPr lang="en-GB" sz="1400" dirty="0" smtClean="0">
                <a:solidFill>
                  <a:srgbClr val="FF0000"/>
                </a:solidFill>
                <a:latin typeface="Myriad Pro" charset="0"/>
                <a:ea typeface="Myriad Pro" charset="0"/>
                <a:cs typeface="Myriad Pro" charset="0"/>
              </a:rPr>
              <a:t> </a:t>
            </a:r>
            <a:r>
              <a:rPr lang="en-GB" sz="1400" dirty="0" smtClean="0">
                <a:solidFill>
                  <a:prstClr val="black"/>
                </a:solidFill>
                <a:latin typeface="Myriad Pro" charset="0"/>
                <a:ea typeface="Myriad Pro" charset="0"/>
                <a:cs typeface="Myriad Pro" charset="0"/>
              </a:rPr>
              <a:t>questions </a:t>
            </a:r>
            <a:r>
              <a:rPr lang="en-GB" sz="1400" dirty="0">
                <a:solidFill>
                  <a:prstClr val="black"/>
                </a:solidFill>
                <a:latin typeface="Myriad Pro" charset="0"/>
                <a:ea typeface="Myriad Pro" charset="0"/>
                <a:cs typeface="Myriad Pro" charset="0"/>
              </a:rPr>
              <a:t>on this slide </a:t>
            </a:r>
            <a:r>
              <a:rPr lang="en-GB" sz="1400" dirty="0" smtClean="0">
                <a:solidFill>
                  <a:prstClr val="black"/>
                </a:solidFill>
                <a:latin typeface="Myriad Pro" charset="0"/>
                <a:ea typeface="Myriad Pro" charset="0"/>
                <a:cs typeface="Myriad Pro" charset="0"/>
              </a:rPr>
              <a:t>both have </a:t>
            </a:r>
            <a:r>
              <a:rPr lang="en-GB" sz="1400" dirty="0">
                <a:solidFill>
                  <a:prstClr val="black"/>
                </a:solidFill>
                <a:latin typeface="Myriad Pro" charset="0"/>
                <a:ea typeface="Myriad Pro" charset="0"/>
                <a:cs typeface="Myriad Pro" charset="0"/>
              </a:rPr>
              <a:t>marks allocated to AO3 ‘analyse’.</a:t>
            </a:r>
          </a:p>
          <a:p>
            <a:endParaRPr lang="en-GB" sz="1400" dirty="0">
              <a:solidFill>
                <a:prstClr val="black"/>
              </a:solidFill>
              <a:latin typeface="Myriad Pro" charset="0"/>
              <a:ea typeface="Myriad Pro" charset="0"/>
              <a:cs typeface="Myriad Pro" charset="0"/>
            </a:endParaRPr>
          </a:p>
          <a:p>
            <a:pPr marL="0" indent="0">
              <a:buNone/>
            </a:pPr>
            <a:r>
              <a:rPr lang="en-GB" sz="1400" dirty="0">
                <a:solidFill>
                  <a:prstClr val="black"/>
                </a:solidFill>
                <a:latin typeface="Myriad Pro" charset="0"/>
                <a:ea typeface="Myriad Pro" charset="0"/>
                <a:cs typeface="Myriad Pro" charset="0"/>
              </a:rPr>
              <a:t>In each case students need to </a:t>
            </a:r>
            <a:r>
              <a:rPr lang="en-GB" sz="1400" dirty="0">
                <a:solidFill>
                  <a:srgbClr val="00B0F0"/>
                </a:solidFill>
                <a:latin typeface="Myriad Pro" charset="0"/>
                <a:ea typeface="Myriad Pro" charset="0"/>
                <a:cs typeface="Myriad Pro" charset="0"/>
              </a:rPr>
              <a:t>apply their knowledge and understanding </a:t>
            </a:r>
            <a:r>
              <a:rPr lang="en-GB" sz="1400" dirty="0">
                <a:solidFill>
                  <a:prstClr val="black"/>
                </a:solidFill>
                <a:latin typeface="Myriad Pro" charset="0"/>
                <a:ea typeface="Myriad Pro" charset="0"/>
                <a:cs typeface="Myriad Pro" charset="0"/>
              </a:rPr>
              <a:t>to </a:t>
            </a:r>
            <a:r>
              <a:rPr lang="en-GB" sz="1400" u="sng" dirty="0" smtClean="0">
                <a:solidFill>
                  <a:prstClr val="black"/>
                </a:solidFill>
                <a:latin typeface="Myriad Pro" charset="0"/>
                <a:ea typeface="Myriad Pro" charset="0"/>
                <a:cs typeface="Myriad Pro" charset="0"/>
              </a:rPr>
              <a:t>deconstruct </a:t>
            </a:r>
            <a:r>
              <a:rPr lang="en-GB" sz="1400" u="sng" dirty="0">
                <a:solidFill>
                  <a:prstClr val="black"/>
                </a:solidFill>
                <a:latin typeface="Myriad Pro" charset="0"/>
                <a:ea typeface="Myriad Pro" charset="0"/>
                <a:cs typeface="Myriad Pro" charset="0"/>
              </a:rPr>
              <a:t>information or issues to find connections or logical chains of </a:t>
            </a:r>
            <a:r>
              <a:rPr lang="en-GB" sz="1400" u="sng" dirty="0" smtClean="0">
                <a:solidFill>
                  <a:prstClr val="black"/>
                </a:solidFill>
                <a:latin typeface="Myriad Pro" charset="0"/>
                <a:ea typeface="Myriad Pro" charset="0"/>
                <a:cs typeface="Myriad Pro" charset="0"/>
              </a:rPr>
              <a:t>reasoning</a:t>
            </a:r>
            <a:r>
              <a:rPr lang="en-GB" sz="1400" dirty="0">
                <a:solidFill>
                  <a:prstClr val="black"/>
                </a:solidFill>
                <a:latin typeface="Myriad Pro" charset="0"/>
                <a:ea typeface="Myriad Pro" charset="0"/>
                <a:cs typeface="Myriad Pro" charset="0"/>
              </a:rPr>
              <a:t> </a:t>
            </a:r>
            <a:r>
              <a:rPr lang="en-GB" sz="1400" dirty="0" smtClean="0">
                <a:solidFill>
                  <a:prstClr val="black"/>
                </a:solidFill>
                <a:latin typeface="Myriad Pro" charset="0"/>
                <a:ea typeface="Myriad Pro" charset="0"/>
                <a:cs typeface="Myriad Pro" charset="0"/>
              </a:rPr>
              <a:t>(Ofqual wording) as </a:t>
            </a:r>
            <a:r>
              <a:rPr lang="en-GB" sz="1400" dirty="0">
                <a:solidFill>
                  <a:prstClr val="black"/>
                </a:solidFill>
                <a:latin typeface="Myriad Pro" charset="0"/>
                <a:ea typeface="Myriad Pro" charset="0"/>
                <a:cs typeface="Myriad Pro" charset="0"/>
              </a:rPr>
              <a:t>a requirement of </a:t>
            </a:r>
            <a:r>
              <a:rPr lang="en-GB" sz="1400" dirty="0">
                <a:solidFill>
                  <a:srgbClr val="00B0F0"/>
                </a:solidFill>
                <a:latin typeface="Myriad Pro" charset="0"/>
                <a:ea typeface="Myriad Pro" charset="0"/>
                <a:cs typeface="Myriad Pro" charset="0"/>
              </a:rPr>
              <a:t>‘</a:t>
            </a:r>
            <a:r>
              <a:rPr lang="en-GB" sz="1400" dirty="0" smtClean="0">
                <a:solidFill>
                  <a:srgbClr val="00B0F0"/>
                </a:solidFill>
                <a:latin typeface="Myriad Pro" charset="0"/>
                <a:ea typeface="Myriad Pro" charset="0"/>
                <a:cs typeface="Myriad Pro" charset="0"/>
              </a:rPr>
              <a:t>analyse’</a:t>
            </a:r>
            <a:r>
              <a:rPr lang="en-GB" sz="1400" dirty="0" smtClean="0">
                <a:latin typeface="Myriad Pro" charset="0"/>
                <a:ea typeface="Myriad Pro" charset="0"/>
                <a:cs typeface="Myriad Pro" charset="0"/>
              </a:rPr>
              <a:t>.</a:t>
            </a:r>
            <a:r>
              <a:rPr lang="en-GB" sz="1400" dirty="0" smtClean="0">
                <a:solidFill>
                  <a:srgbClr val="FF0000"/>
                </a:solidFill>
                <a:latin typeface="Myriad Pro" charset="0"/>
                <a:ea typeface="Myriad Pro" charset="0"/>
                <a:cs typeface="Myriad Pro" charset="0"/>
              </a:rPr>
              <a:t> </a:t>
            </a:r>
            <a:endParaRPr lang="en-GB" sz="1400" dirty="0">
              <a:solidFill>
                <a:srgbClr val="FF0000"/>
              </a:solidFill>
              <a:latin typeface="Myriad Pro" charset="0"/>
              <a:ea typeface="Myriad Pro" charset="0"/>
              <a:cs typeface="Myriad Pro" charset="0"/>
            </a:endParaRPr>
          </a:p>
          <a:p>
            <a:endParaRPr lang="en-GB" sz="1400" dirty="0">
              <a:solidFill>
                <a:prstClr val="black"/>
              </a:solidFill>
              <a:latin typeface="Myriad Pro" charset="0"/>
              <a:ea typeface="Myriad Pro" charset="0"/>
              <a:cs typeface="Myriad Pro" charset="0"/>
            </a:endParaRPr>
          </a:p>
          <a:p>
            <a:pPr marL="0" indent="0">
              <a:buNone/>
            </a:pPr>
            <a:r>
              <a:rPr lang="en-GB" sz="1400" dirty="0">
                <a:solidFill>
                  <a:prstClr val="black"/>
                </a:solidFill>
                <a:latin typeface="Myriad Pro" charset="0"/>
                <a:ea typeface="Myriad Pro" charset="0"/>
                <a:cs typeface="Myriad Pro" charset="0"/>
              </a:rPr>
              <a:t>The first question has two </a:t>
            </a:r>
            <a:r>
              <a:rPr lang="en-GB" sz="1400" dirty="0">
                <a:solidFill>
                  <a:srgbClr val="00B0F0"/>
                </a:solidFill>
                <a:latin typeface="Myriad Pro" charset="0"/>
                <a:ea typeface="Myriad Pro" charset="0"/>
                <a:cs typeface="Myriad Pro" charset="0"/>
              </a:rPr>
              <a:t>‘analyse’</a:t>
            </a:r>
            <a:r>
              <a:rPr lang="en-GB" sz="1400" dirty="0">
                <a:solidFill>
                  <a:prstClr val="black"/>
                </a:solidFill>
                <a:latin typeface="Myriad Pro" charset="0"/>
                <a:ea typeface="Myriad Pro" charset="0"/>
                <a:cs typeface="Myriad Pro" charset="0"/>
              </a:rPr>
              <a:t> marks (comparing the reliability) and two marks for </a:t>
            </a:r>
            <a:r>
              <a:rPr lang="en-GB" sz="1400" dirty="0">
                <a:solidFill>
                  <a:srgbClr val="FF0000"/>
                </a:solidFill>
                <a:latin typeface="Myriad Pro" charset="0"/>
                <a:ea typeface="Myriad Pro" charset="0"/>
                <a:cs typeface="Myriad Pro" charset="0"/>
              </a:rPr>
              <a:t>knowledge</a:t>
            </a:r>
            <a:r>
              <a:rPr lang="en-GB" sz="1400" dirty="0">
                <a:solidFill>
                  <a:prstClr val="black"/>
                </a:solidFill>
                <a:latin typeface="Myriad Pro" charset="0"/>
                <a:ea typeface="Myriad Pro" charset="0"/>
                <a:cs typeface="Myriad Pro" charset="0"/>
              </a:rPr>
              <a:t> (to recall the two sources of evidence of climate change). </a:t>
            </a:r>
            <a:endParaRPr lang="en-GB" sz="1400" dirty="0" smtClean="0">
              <a:solidFill>
                <a:prstClr val="black"/>
              </a:solidFill>
              <a:latin typeface="Myriad Pro" charset="0"/>
              <a:ea typeface="Myriad Pro" charset="0"/>
              <a:cs typeface="Myriad Pro" charset="0"/>
            </a:endParaRPr>
          </a:p>
          <a:p>
            <a:pPr marL="0" indent="0">
              <a:buNone/>
            </a:pPr>
            <a:endParaRPr lang="en-GB" sz="1400" dirty="0">
              <a:solidFill>
                <a:prstClr val="black"/>
              </a:solidFill>
              <a:latin typeface="Myriad Pro" charset="0"/>
              <a:ea typeface="Myriad Pro" charset="0"/>
              <a:cs typeface="Myriad Pro" charset="0"/>
            </a:endParaRPr>
          </a:p>
          <a:p>
            <a:pPr marL="0" indent="0">
              <a:buNone/>
            </a:pPr>
            <a:endParaRPr lang="en-GB" sz="1400" dirty="0" smtClean="0">
              <a:solidFill>
                <a:prstClr val="black"/>
              </a:solidFill>
              <a:latin typeface="Myriad Pro" charset="0"/>
              <a:ea typeface="Myriad Pro" charset="0"/>
              <a:cs typeface="Myriad Pro" charset="0"/>
            </a:endParaRPr>
          </a:p>
          <a:p>
            <a:pPr marL="0" indent="0">
              <a:buNone/>
            </a:pPr>
            <a:endParaRPr lang="en-GB" sz="1400" dirty="0">
              <a:solidFill>
                <a:prstClr val="black"/>
              </a:solidFill>
              <a:latin typeface="Myriad Pro" charset="0"/>
              <a:ea typeface="Myriad Pro" charset="0"/>
              <a:cs typeface="Myriad Pro" charset="0"/>
            </a:endParaRPr>
          </a:p>
          <a:p>
            <a:pPr marL="0" indent="0">
              <a:buNone/>
            </a:pPr>
            <a:endParaRPr lang="en-GB" sz="1400" dirty="0">
              <a:solidFill>
                <a:prstClr val="black"/>
              </a:solidFill>
              <a:latin typeface="Myriad Pro" charset="0"/>
              <a:ea typeface="Myriad Pro" charset="0"/>
              <a:cs typeface="Myriad Pro" charset="0"/>
            </a:endParaRPr>
          </a:p>
          <a:p>
            <a:endParaRPr lang="en-GB" sz="1400" dirty="0">
              <a:solidFill>
                <a:prstClr val="black"/>
              </a:solidFill>
              <a:latin typeface="Myriad Pro" charset="0"/>
              <a:ea typeface="Myriad Pro" charset="0"/>
              <a:cs typeface="Myriad Pro" charset="0"/>
            </a:endParaRPr>
          </a:p>
          <a:p>
            <a:pPr marL="0" indent="0">
              <a:buNone/>
            </a:pPr>
            <a:r>
              <a:rPr lang="en-GB" sz="1400" dirty="0">
                <a:solidFill>
                  <a:srgbClr val="00B0F0"/>
                </a:solidFill>
                <a:latin typeface="Myriad Pro" charset="0"/>
                <a:ea typeface="Myriad Pro" charset="0"/>
                <a:cs typeface="Myriad Pro" charset="0"/>
              </a:rPr>
              <a:t>Analyse</a:t>
            </a:r>
            <a:r>
              <a:rPr lang="en-GB" sz="1400" dirty="0">
                <a:solidFill>
                  <a:prstClr val="black"/>
                </a:solidFill>
                <a:latin typeface="Myriad Pro" charset="0"/>
                <a:ea typeface="Myriad Pro" charset="0"/>
                <a:cs typeface="Myriad Pro" charset="0"/>
              </a:rPr>
              <a:t> marks can also be found in longer mark questions where students may need to find connections and provide logical chains of reasoning when deconstructing information, however this would </a:t>
            </a:r>
            <a:r>
              <a:rPr lang="en-GB" sz="1400" dirty="0" smtClean="0">
                <a:solidFill>
                  <a:prstClr val="black"/>
                </a:solidFill>
                <a:latin typeface="Myriad Pro" charset="0"/>
                <a:ea typeface="Myriad Pro" charset="0"/>
                <a:cs typeface="Myriad Pro" charset="0"/>
              </a:rPr>
              <a:t>be </a:t>
            </a:r>
            <a:r>
              <a:rPr lang="en-GB" sz="1400" dirty="0">
                <a:solidFill>
                  <a:prstClr val="black"/>
                </a:solidFill>
                <a:latin typeface="Myriad Pro" charset="0"/>
                <a:ea typeface="Myriad Pro" charset="0"/>
                <a:cs typeface="Myriad Pro" charset="0"/>
              </a:rPr>
              <a:t>in combination with other assessment objectives.</a:t>
            </a:r>
          </a:p>
        </p:txBody>
      </p:sp>
      <p:pic>
        <p:nvPicPr>
          <p:cNvPr id="7" name="Picture 3" descr="Question ex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5009798"/>
            <a:ext cx="5904656" cy="5807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2" descr="Question exa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212976"/>
            <a:ext cx="6192688" cy="6684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13350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t>What are </a:t>
            </a:r>
            <a:r>
              <a:rPr lang="en-GB" dirty="0">
                <a:solidFill>
                  <a:srgbClr val="00B0F0"/>
                </a:solidFill>
              </a:rPr>
              <a:t>AO3</a:t>
            </a:r>
            <a:r>
              <a:rPr lang="en-GB" dirty="0"/>
              <a:t> ‘evaluate’ marks?</a:t>
            </a:r>
          </a:p>
        </p:txBody>
      </p:sp>
      <p:sp>
        <p:nvSpPr>
          <p:cNvPr id="3" name="Content Placeholder 2"/>
          <p:cNvSpPr>
            <a:spLocks noGrp="1"/>
          </p:cNvSpPr>
          <p:nvPr>
            <p:ph idx="4294967295"/>
          </p:nvPr>
        </p:nvSpPr>
        <p:spPr>
          <a:xfrm>
            <a:off x="251520" y="1196752"/>
            <a:ext cx="3816424" cy="4454525"/>
          </a:xfrm>
        </p:spPr>
        <p:txBody>
          <a:bodyPr>
            <a:noAutofit/>
          </a:bodyPr>
          <a:lstStyle/>
          <a:p>
            <a:pPr marL="0" indent="0">
              <a:buNone/>
            </a:pPr>
            <a:r>
              <a:rPr lang="en-GB" sz="1400" dirty="0">
                <a:solidFill>
                  <a:prstClr val="black"/>
                </a:solidFill>
                <a:latin typeface="Myriad Pro" charset="0"/>
                <a:ea typeface="Myriad Pro" charset="0"/>
                <a:cs typeface="Myriad Pro" charset="0"/>
              </a:rPr>
              <a:t>Both of the questions on this slide have marks allocated to </a:t>
            </a:r>
            <a:r>
              <a:rPr lang="en-GB" sz="1400" dirty="0">
                <a:solidFill>
                  <a:srgbClr val="00B0F0"/>
                </a:solidFill>
                <a:latin typeface="Myriad Pro" charset="0"/>
                <a:ea typeface="Myriad Pro" charset="0"/>
                <a:cs typeface="Myriad Pro" charset="0"/>
              </a:rPr>
              <a:t>AO3</a:t>
            </a:r>
            <a:r>
              <a:rPr lang="en-GB" sz="1400" dirty="0">
                <a:solidFill>
                  <a:prstClr val="black"/>
                </a:solidFill>
                <a:latin typeface="Myriad Pro" charset="0"/>
                <a:ea typeface="Myriad Pro" charset="0"/>
                <a:cs typeface="Myriad Pro" charset="0"/>
              </a:rPr>
              <a:t> </a:t>
            </a:r>
            <a:r>
              <a:rPr lang="en-GB" sz="1400" dirty="0">
                <a:solidFill>
                  <a:srgbClr val="00B0F0"/>
                </a:solidFill>
                <a:latin typeface="Myriad Pro" charset="0"/>
                <a:ea typeface="Myriad Pro" charset="0"/>
                <a:cs typeface="Myriad Pro" charset="0"/>
              </a:rPr>
              <a:t>‘evaluate’</a:t>
            </a:r>
            <a:r>
              <a:rPr lang="en-GB" sz="1400" dirty="0">
                <a:solidFill>
                  <a:prstClr val="black"/>
                </a:solidFill>
                <a:latin typeface="Myriad Pro" charset="0"/>
                <a:ea typeface="Myriad Pro" charset="0"/>
                <a:cs typeface="Myriad Pro" charset="0"/>
              </a:rPr>
              <a:t>.</a:t>
            </a:r>
          </a:p>
          <a:p>
            <a:endParaRPr lang="en-GB" sz="1400" dirty="0">
              <a:solidFill>
                <a:prstClr val="black"/>
              </a:solidFill>
              <a:latin typeface="Myriad Pro" charset="0"/>
              <a:ea typeface="Myriad Pro" charset="0"/>
              <a:cs typeface="Myriad Pro" charset="0"/>
            </a:endParaRPr>
          </a:p>
          <a:p>
            <a:pPr marL="0" indent="0">
              <a:buNone/>
            </a:pPr>
            <a:r>
              <a:rPr lang="en-GB" sz="1400" dirty="0">
                <a:solidFill>
                  <a:prstClr val="black"/>
                </a:solidFill>
                <a:latin typeface="Myriad Pro" charset="0"/>
                <a:ea typeface="Myriad Pro" charset="0"/>
                <a:cs typeface="Myriad Pro" charset="0"/>
              </a:rPr>
              <a:t>In each case students need to </a:t>
            </a:r>
            <a:r>
              <a:rPr lang="en-GB" sz="1400" dirty="0">
                <a:solidFill>
                  <a:srgbClr val="00B0F0"/>
                </a:solidFill>
                <a:latin typeface="Myriad Pro" charset="0"/>
                <a:ea typeface="Myriad Pro" charset="0"/>
                <a:cs typeface="Myriad Pro" charset="0"/>
              </a:rPr>
              <a:t>apply their knowledge and understanding </a:t>
            </a:r>
            <a:r>
              <a:rPr lang="en-GB" sz="1400" dirty="0">
                <a:solidFill>
                  <a:prstClr val="black"/>
                </a:solidFill>
                <a:latin typeface="Myriad Pro" charset="0"/>
                <a:ea typeface="Myriad Pro" charset="0"/>
                <a:cs typeface="Myriad Pro" charset="0"/>
              </a:rPr>
              <a:t>to </a:t>
            </a:r>
            <a:r>
              <a:rPr lang="en-GB" sz="1400" u="sng" dirty="0">
                <a:solidFill>
                  <a:prstClr val="black"/>
                </a:solidFill>
                <a:latin typeface="Myriad Pro" charset="0"/>
                <a:ea typeface="Myriad Pro" charset="0"/>
                <a:cs typeface="Myriad Pro" charset="0"/>
              </a:rPr>
              <a:t>appraise or synthesise information and/or </a:t>
            </a:r>
            <a:r>
              <a:rPr lang="en-GB" sz="1400" u="sng" dirty="0" smtClean="0">
                <a:solidFill>
                  <a:prstClr val="black"/>
                </a:solidFill>
                <a:latin typeface="Myriad Pro" charset="0"/>
                <a:ea typeface="Myriad Pro" charset="0"/>
                <a:cs typeface="Myriad Pro" charset="0"/>
              </a:rPr>
              <a:t>issues </a:t>
            </a:r>
            <a:r>
              <a:rPr lang="en-GB" sz="1400" dirty="0">
                <a:solidFill>
                  <a:prstClr val="black"/>
                </a:solidFill>
                <a:latin typeface="Myriad Pro" charset="0"/>
                <a:ea typeface="Myriad Pro" charset="0"/>
                <a:cs typeface="Myriad Pro" charset="0"/>
              </a:rPr>
              <a:t>(Ofqual wording) </a:t>
            </a:r>
            <a:r>
              <a:rPr lang="en-GB" sz="1400" dirty="0" smtClean="0">
                <a:solidFill>
                  <a:prstClr val="black"/>
                </a:solidFill>
                <a:latin typeface="Myriad Pro" charset="0"/>
                <a:ea typeface="Myriad Pro" charset="0"/>
                <a:cs typeface="Myriad Pro" charset="0"/>
              </a:rPr>
              <a:t>as a requirement of </a:t>
            </a:r>
            <a:r>
              <a:rPr lang="en-GB" sz="1400" dirty="0" smtClean="0">
                <a:solidFill>
                  <a:srgbClr val="00B0F0"/>
                </a:solidFill>
                <a:latin typeface="Myriad Pro" charset="0"/>
                <a:ea typeface="Myriad Pro" charset="0"/>
                <a:cs typeface="Myriad Pro" charset="0"/>
              </a:rPr>
              <a:t>‘evaluate’</a:t>
            </a:r>
            <a:r>
              <a:rPr lang="en-GB" sz="1400" dirty="0" smtClean="0">
                <a:solidFill>
                  <a:prstClr val="black"/>
                </a:solidFill>
                <a:latin typeface="Myriad Pro" charset="0"/>
                <a:ea typeface="Myriad Pro" charset="0"/>
                <a:cs typeface="Myriad Pro" charset="0"/>
              </a:rPr>
              <a:t>.</a:t>
            </a:r>
            <a:endParaRPr lang="en-GB" sz="1400" dirty="0">
              <a:solidFill>
                <a:prstClr val="black"/>
              </a:solidFill>
              <a:latin typeface="Myriad Pro" charset="0"/>
              <a:ea typeface="Myriad Pro" charset="0"/>
              <a:cs typeface="Myriad Pro" charset="0"/>
            </a:endParaRPr>
          </a:p>
          <a:p>
            <a:endParaRPr lang="en-GB" sz="1400" dirty="0">
              <a:solidFill>
                <a:prstClr val="black"/>
              </a:solidFill>
              <a:latin typeface="Myriad Pro" charset="0"/>
              <a:ea typeface="Myriad Pro" charset="0"/>
              <a:cs typeface="Myriad Pro" charset="0"/>
            </a:endParaRPr>
          </a:p>
          <a:p>
            <a:pPr marL="0" indent="0">
              <a:buNone/>
            </a:pPr>
            <a:r>
              <a:rPr lang="en-GB" sz="1400" dirty="0">
                <a:solidFill>
                  <a:prstClr val="black"/>
                </a:solidFill>
                <a:latin typeface="Myriad Pro" charset="0"/>
                <a:ea typeface="Myriad Pro" charset="0"/>
                <a:cs typeface="Myriad Pro" charset="0"/>
              </a:rPr>
              <a:t>The first question requires </a:t>
            </a:r>
            <a:r>
              <a:rPr lang="en-GB" sz="1400" dirty="0" smtClean="0">
                <a:solidFill>
                  <a:prstClr val="black"/>
                </a:solidFill>
                <a:latin typeface="Myriad Pro" charset="0"/>
                <a:ea typeface="Myriad Pro" charset="0"/>
                <a:cs typeface="Myriad Pro" charset="0"/>
              </a:rPr>
              <a:t>students </a:t>
            </a:r>
            <a:r>
              <a:rPr lang="en-GB" sz="1400" dirty="0">
                <a:solidFill>
                  <a:prstClr val="black"/>
                </a:solidFill>
                <a:latin typeface="Myriad Pro" charset="0"/>
                <a:ea typeface="Myriad Pro" charset="0"/>
                <a:cs typeface="Myriad Pro" charset="0"/>
              </a:rPr>
              <a:t>to </a:t>
            </a:r>
            <a:r>
              <a:rPr lang="en-GB" sz="1400" dirty="0">
                <a:solidFill>
                  <a:srgbClr val="00B0F0"/>
                </a:solidFill>
                <a:latin typeface="Myriad Pro" charset="0"/>
                <a:ea typeface="Myriad Pro" charset="0"/>
                <a:cs typeface="Myriad Pro" charset="0"/>
              </a:rPr>
              <a:t>evaluate</a:t>
            </a:r>
            <a:r>
              <a:rPr lang="en-GB" sz="1400" dirty="0">
                <a:solidFill>
                  <a:prstClr val="black"/>
                </a:solidFill>
                <a:latin typeface="Myriad Pro" charset="0"/>
                <a:ea typeface="Myriad Pro" charset="0"/>
                <a:cs typeface="Myriad Pro" charset="0"/>
              </a:rPr>
              <a:t> a fieldwork technique which was used to collect data (appraise).</a:t>
            </a:r>
          </a:p>
          <a:p>
            <a:endParaRPr lang="en-GB" sz="1400" dirty="0">
              <a:solidFill>
                <a:prstClr val="black"/>
              </a:solidFill>
              <a:latin typeface="Myriad Pro" charset="0"/>
              <a:ea typeface="Myriad Pro" charset="0"/>
              <a:cs typeface="Myriad Pro" charset="0"/>
            </a:endParaRPr>
          </a:p>
          <a:p>
            <a:pPr marL="0" indent="0">
              <a:buNone/>
            </a:pPr>
            <a:r>
              <a:rPr lang="en-GB" sz="1400" dirty="0">
                <a:solidFill>
                  <a:prstClr val="black"/>
                </a:solidFill>
                <a:latin typeface="Myriad Pro" charset="0"/>
                <a:ea typeface="Myriad Pro" charset="0"/>
                <a:cs typeface="Myriad Pro" charset="0"/>
              </a:rPr>
              <a:t>The second question requires students to synthesise their knowledge and understanding of the case study city to examine how ways of life vary within the city. They must establish the key facts and important issues of this part of the case study and determine the ‘vary within’ element of the question.</a:t>
            </a:r>
          </a:p>
        </p:txBody>
      </p:sp>
      <p:pic>
        <p:nvPicPr>
          <p:cNvPr id="6" name="Picture 2" descr="Question ex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5" y="2276872"/>
            <a:ext cx="5081982" cy="916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descr="Question exa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3790" y="3861048"/>
            <a:ext cx="4946273" cy="1036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14635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t>What are </a:t>
            </a:r>
            <a:r>
              <a:rPr lang="en-GB" dirty="0">
                <a:solidFill>
                  <a:srgbClr val="00B0F0"/>
                </a:solidFill>
              </a:rPr>
              <a:t>AO3</a:t>
            </a:r>
            <a:r>
              <a:rPr lang="en-GB" dirty="0"/>
              <a:t> ‘make judgements’ marks?</a:t>
            </a:r>
          </a:p>
        </p:txBody>
      </p:sp>
      <p:sp>
        <p:nvSpPr>
          <p:cNvPr id="3" name="Content Placeholder 2"/>
          <p:cNvSpPr>
            <a:spLocks noGrp="1"/>
          </p:cNvSpPr>
          <p:nvPr>
            <p:ph idx="4294967295"/>
          </p:nvPr>
        </p:nvSpPr>
        <p:spPr>
          <a:xfrm>
            <a:off x="233662" y="1196752"/>
            <a:ext cx="8342312" cy="4089058"/>
          </a:xfrm>
          <a:solidFill>
            <a:schemeClr val="bg1"/>
          </a:solidFill>
        </p:spPr>
        <p:txBody>
          <a:bodyPr>
            <a:normAutofit fontScale="55000" lnSpcReduction="20000"/>
          </a:bodyPr>
          <a:lstStyle/>
          <a:p>
            <a:pPr marL="0" indent="0">
              <a:buNone/>
            </a:pPr>
            <a:r>
              <a:rPr lang="en-GB" sz="2500" dirty="0">
                <a:solidFill>
                  <a:srgbClr val="1F224E"/>
                </a:solidFill>
                <a:latin typeface="Myriad Pro" charset="0"/>
                <a:ea typeface="Myriad Pro" charset="0"/>
                <a:cs typeface="Myriad Pro" charset="0"/>
              </a:rPr>
              <a:t>The two questions on this slide all have marks allocated to </a:t>
            </a:r>
            <a:r>
              <a:rPr lang="en-GB" sz="2500" dirty="0">
                <a:solidFill>
                  <a:srgbClr val="00B0F0"/>
                </a:solidFill>
                <a:latin typeface="Myriad Pro" charset="0"/>
                <a:ea typeface="Myriad Pro" charset="0"/>
                <a:cs typeface="Myriad Pro" charset="0"/>
              </a:rPr>
              <a:t>AO3</a:t>
            </a:r>
            <a:r>
              <a:rPr lang="en-GB" sz="2500" dirty="0">
                <a:solidFill>
                  <a:srgbClr val="1F224E"/>
                </a:solidFill>
                <a:latin typeface="Myriad Pro" charset="0"/>
                <a:ea typeface="Myriad Pro" charset="0"/>
                <a:cs typeface="Myriad Pro" charset="0"/>
              </a:rPr>
              <a:t> ‘make judgements’.</a:t>
            </a:r>
          </a:p>
          <a:p>
            <a:endParaRPr lang="en-GB" sz="2500" dirty="0">
              <a:solidFill>
                <a:srgbClr val="1F224E"/>
              </a:solidFill>
              <a:latin typeface="Myriad Pro" charset="0"/>
              <a:ea typeface="Myriad Pro" charset="0"/>
              <a:cs typeface="Myriad Pro" charset="0"/>
            </a:endParaRPr>
          </a:p>
          <a:p>
            <a:pPr marL="0" indent="0">
              <a:buNone/>
            </a:pPr>
            <a:r>
              <a:rPr lang="en-GB" sz="2500" dirty="0">
                <a:solidFill>
                  <a:srgbClr val="1F224E"/>
                </a:solidFill>
                <a:latin typeface="Myriad Pro" charset="0"/>
                <a:ea typeface="Myriad Pro" charset="0"/>
                <a:cs typeface="Myriad Pro" charset="0"/>
              </a:rPr>
              <a:t>In each case students need </a:t>
            </a:r>
            <a:r>
              <a:rPr lang="en-GB" sz="2500" dirty="0">
                <a:solidFill>
                  <a:srgbClr val="00B0F0"/>
                </a:solidFill>
                <a:latin typeface="Myriad Pro" charset="0"/>
                <a:ea typeface="Myriad Pro" charset="0"/>
                <a:cs typeface="Myriad Pro" charset="0"/>
              </a:rPr>
              <a:t>to apply their knowledge and understanding</a:t>
            </a:r>
            <a:r>
              <a:rPr lang="en-GB" sz="2500" dirty="0">
                <a:solidFill>
                  <a:srgbClr val="1F224E"/>
                </a:solidFill>
                <a:latin typeface="Myriad Pro" charset="0"/>
                <a:ea typeface="Myriad Pro" charset="0"/>
                <a:cs typeface="Myriad Pro" charset="0"/>
              </a:rPr>
              <a:t> </a:t>
            </a:r>
            <a:r>
              <a:rPr lang="en-GB" sz="2500" u="sng" dirty="0">
                <a:solidFill>
                  <a:srgbClr val="1F224E"/>
                </a:solidFill>
                <a:latin typeface="Myriad Pro" charset="0"/>
                <a:ea typeface="Myriad Pro" charset="0"/>
                <a:cs typeface="Myriad Pro" charset="0"/>
              </a:rPr>
              <a:t>to come to a decision or conclusion based on </a:t>
            </a:r>
            <a:r>
              <a:rPr lang="en-GB" sz="2500" u="sng" dirty="0" smtClean="0">
                <a:solidFill>
                  <a:srgbClr val="1F224E"/>
                </a:solidFill>
                <a:latin typeface="Myriad Pro" charset="0"/>
                <a:ea typeface="Myriad Pro" charset="0"/>
                <a:cs typeface="Myriad Pro" charset="0"/>
              </a:rPr>
              <a:t>evidence</a:t>
            </a:r>
            <a:r>
              <a:rPr lang="en-GB" sz="2500" dirty="0" smtClean="0">
                <a:solidFill>
                  <a:srgbClr val="1F224E"/>
                </a:solidFill>
                <a:latin typeface="Myriad Pro" charset="0"/>
                <a:ea typeface="Myriad Pro" charset="0"/>
                <a:cs typeface="Myriad Pro" charset="0"/>
              </a:rPr>
              <a:t> </a:t>
            </a:r>
            <a:r>
              <a:rPr lang="en-GB" sz="2600" dirty="0">
                <a:solidFill>
                  <a:srgbClr val="1F224E"/>
                </a:solidFill>
                <a:latin typeface="Myriad Pro" charset="0"/>
                <a:ea typeface="Myriad Pro" charset="0"/>
                <a:cs typeface="Myriad Pro" charset="0"/>
              </a:rPr>
              <a:t>(Ofqual wording) as </a:t>
            </a:r>
            <a:r>
              <a:rPr lang="en-GB" sz="2500" dirty="0">
                <a:solidFill>
                  <a:srgbClr val="1F224E"/>
                </a:solidFill>
                <a:latin typeface="Myriad Pro" charset="0"/>
                <a:ea typeface="Myriad Pro" charset="0"/>
                <a:cs typeface="Myriad Pro" charset="0"/>
              </a:rPr>
              <a:t>a requirement of </a:t>
            </a:r>
            <a:r>
              <a:rPr lang="en-GB" sz="2500" dirty="0">
                <a:solidFill>
                  <a:srgbClr val="00B0F0"/>
                </a:solidFill>
                <a:latin typeface="Myriad Pro" charset="0"/>
                <a:ea typeface="Myriad Pro" charset="0"/>
                <a:cs typeface="Myriad Pro" charset="0"/>
              </a:rPr>
              <a:t>‘judgement’</a:t>
            </a:r>
            <a:r>
              <a:rPr lang="en-GB" sz="2500" dirty="0" smtClean="0">
                <a:solidFill>
                  <a:srgbClr val="1F224E"/>
                </a:solidFill>
                <a:latin typeface="Myriad Pro" charset="0"/>
                <a:ea typeface="Myriad Pro" charset="0"/>
                <a:cs typeface="Myriad Pro" charset="0"/>
              </a:rPr>
              <a:t> </a:t>
            </a:r>
            <a:r>
              <a:rPr lang="en-GB" sz="2500" dirty="0">
                <a:solidFill>
                  <a:srgbClr val="1F224E"/>
                </a:solidFill>
                <a:latin typeface="Myriad Pro" charset="0"/>
                <a:ea typeface="Myriad Pro" charset="0"/>
                <a:cs typeface="Myriad Pro" charset="0"/>
              </a:rPr>
              <a:t>– either through an unseen resource or their own knowledge and understanding. </a:t>
            </a:r>
          </a:p>
          <a:p>
            <a:endParaRPr lang="en-GB" sz="2500" dirty="0">
              <a:solidFill>
                <a:srgbClr val="1F224E"/>
              </a:solidFill>
              <a:latin typeface="Myriad Pro" charset="0"/>
              <a:ea typeface="Myriad Pro" charset="0"/>
              <a:cs typeface="Myriad Pro" charset="0"/>
            </a:endParaRPr>
          </a:p>
          <a:p>
            <a:pPr marL="0" indent="0">
              <a:buNone/>
            </a:pPr>
            <a:r>
              <a:rPr lang="en-GB" sz="2500" dirty="0">
                <a:solidFill>
                  <a:srgbClr val="1F224E"/>
                </a:solidFill>
                <a:latin typeface="Myriad Pro" charset="0"/>
                <a:ea typeface="Myriad Pro" charset="0"/>
                <a:cs typeface="Myriad Pro" charset="0"/>
              </a:rPr>
              <a:t>The first question has four </a:t>
            </a:r>
            <a:r>
              <a:rPr lang="en-GB" sz="2500" dirty="0">
                <a:solidFill>
                  <a:srgbClr val="00B0F0"/>
                </a:solidFill>
                <a:latin typeface="Myriad Pro" charset="0"/>
                <a:ea typeface="Myriad Pro" charset="0"/>
                <a:cs typeface="Myriad Pro" charset="0"/>
              </a:rPr>
              <a:t>‘make judgements’ </a:t>
            </a:r>
            <a:r>
              <a:rPr lang="en-GB" sz="2500" dirty="0">
                <a:solidFill>
                  <a:srgbClr val="1F224E"/>
                </a:solidFill>
                <a:latin typeface="Myriad Pro" charset="0"/>
                <a:ea typeface="Myriad Pro" charset="0"/>
                <a:cs typeface="Myriad Pro" charset="0"/>
              </a:rPr>
              <a:t>marks for the conclusion based on the evidence in the resources.</a:t>
            </a:r>
          </a:p>
          <a:p>
            <a:pPr marL="0" fontAlgn="base">
              <a:spcBef>
                <a:spcPct val="0"/>
              </a:spcBef>
              <a:spcAft>
                <a:spcPct val="0"/>
              </a:spcAft>
            </a:pPr>
            <a:endParaRPr lang="en-GB" sz="2500" dirty="0" smtClean="0">
              <a:solidFill>
                <a:srgbClr val="1F224E"/>
              </a:solidFill>
              <a:latin typeface="Myriad Pro" charset="0"/>
              <a:ea typeface="Myriad Pro" charset="0"/>
              <a:cs typeface="Myriad Pro" charset="0"/>
            </a:endParaRPr>
          </a:p>
          <a:p>
            <a:pPr marL="0" fontAlgn="base">
              <a:spcBef>
                <a:spcPct val="0"/>
              </a:spcBef>
              <a:spcAft>
                <a:spcPct val="0"/>
              </a:spcAft>
            </a:pPr>
            <a:endParaRPr lang="en-GB" sz="2500" dirty="0">
              <a:solidFill>
                <a:srgbClr val="1F224E"/>
              </a:solidFill>
              <a:latin typeface="Myriad Pro" charset="0"/>
              <a:ea typeface="Myriad Pro" charset="0"/>
              <a:cs typeface="Myriad Pro" charset="0"/>
            </a:endParaRPr>
          </a:p>
          <a:p>
            <a:pPr marL="0" fontAlgn="base">
              <a:spcBef>
                <a:spcPct val="0"/>
              </a:spcBef>
              <a:spcAft>
                <a:spcPct val="0"/>
              </a:spcAft>
            </a:pPr>
            <a:endParaRPr lang="en-GB" sz="2500" dirty="0" smtClean="0">
              <a:solidFill>
                <a:srgbClr val="1F224E"/>
              </a:solidFill>
              <a:latin typeface="Myriad Pro" charset="0"/>
              <a:ea typeface="Myriad Pro" charset="0"/>
              <a:cs typeface="Myriad Pro" charset="0"/>
            </a:endParaRPr>
          </a:p>
          <a:p>
            <a:pPr marL="0" fontAlgn="base">
              <a:spcBef>
                <a:spcPct val="0"/>
              </a:spcBef>
              <a:spcAft>
                <a:spcPct val="0"/>
              </a:spcAft>
            </a:pPr>
            <a:endParaRPr lang="en-GB" sz="2500" dirty="0">
              <a:solidFill>
                <a:srgbClr val="1F224E"/>
              </a:solidFill>
              <a:latin typeface="Myriad Pro" charset="0"/>
              <a:ea typeface="Myriad Pro" charset="0"/>
              <a:cs typeface="Myriad Pro" charset="0"/>
            </a:endParaRPr>
          </a:p>
          <a:p>
            <a:pPr marL="0" fontAlgn="base">
              <a:spcBef>
                <a:spcPct val="0"/>
              </a:spcBef>
              <a:spcAft>
                <a:spcPct val="0"/>
              </a:spcAft>
            </a:pPr>
            <a:endParaRPr lang="en-GB" sz="2500" dirty="0" smtClean="0">
              <a:solidFill>
                <a:srgbClr val="1F224E"/>
              </a:solidFill>
              <a:latin typeface="Myriad Pro" charset="0"/>
              <a:ea typeface="Myriad Pro" charset="0"/>
              <a:cs typeface="Myriad Pro" charset="0"/>
            </a:endParaRPr>
          </a:p>
          <a:p>
            <a:pPr marL="0" fontAlgn="base">
              <a:spcBef>
                <a:spcPct val="0"/>
              </a:spcBef>
              <a:spcAft>
                <a:spcPct val="0"/>
              </a:spcAft>
            </a:pPr>
            <a:endParaRPr lang="en-GB" sz="2500" dirty="0">
              <a:solidFill>
                <a:srgbClr val="1F224E"/>
              </a:solidFill>
              <a:latin typeface="Myriad Pro" charset="0"/>
              <a:ea typeface="Myriad Pro" charset="0"/>
              <a:cs typeface="Myriad Pro" charset="0"/>
            </a:endParaRPr>
          </a:p>
          <a:p>
            <a:pPr marL="0" fontAlgn="base">
              <a:spcBef>
                <a:spcPct val="0"/>
              </a:spcBef>
              <a:spcAft>
                <a:spcPct val="0"/>
              </a:spcAft>
            </a:pPr>
            <a:endParaRPr lang="en-GB" sz="2500" dirty="0" smtClean="0">
              <a:solidFill>
                <a:srgbClr val="1F224E"/>
              </a:solidFill>
              <a:latin typeface="Myriad Pro" charset="0"/>
              <a:ea typeface="Myriad Pro" charset="0"/>
              <a:cs typeface="Myriad Pro" charset="0"/>
            </a:endParaRPr>
          </a:p>
          <a:p>
            <a:pPr marL="0" fontAlgn="base">
              <a:spcBef>
                <a:spcPct val="0"/>
              </a:spcBef>
              <a:spcAft>
                <a:spcPct val="0"/>
              </a:spcAft>
            </a:pPr>
            <a:endParaRPr lang="en-GB" sz="2500" dirty="0">
              <a:solidFill>
                <a:srgbClr val="1F224E"/>
              </a:solidFill>
              <a:latin typeface="Myriad Pro" charset="0"/>
              <a:ea typeface="Myriad Pro" charset="0"/>
              <a:cs typeface="Myriad Pro" charset="0"/>
            </a:endParaRPr>
          </a:p>
          <a:p>
            <a:pPr marL="0" fontAlgn="base">
              <a:spcBef>
                <a:spcPct val="0"/>
              </a:spcBef>
              <a:spcAft>
                <a:spcPct val="0"/>
              </a:spcAft>
            </a:pPr>
            <a:endParaRPr lang="en-GB" sz="2500" dirty="0" smtClean="0">
              <a:solidFill>
                <a:srgbClr val="1F224E"/>
              </a:solidFill>
              <a:latin typeface="Myriad Pro" charset="0"/>
              <a:ea typeface="Myriad Pro" charset="0"/>
              <a:cs typeface="Myriad Pro" charset="0"/>
            </a:endParaRPr>
          </a:p>
          <a:p>
            <a:pPr marL="0" indent="0" fontAlgn="base">
              <a:spcBef>
                <a:spcPct val="0"/>
              </a:spcBef>
              <a:spcAft>
                <a:spcPct val="0"/>
              </a:spcAft>
              <a:buNone/>
            </a:pPr>
            <a:endParaRPr lang="en-GB" sz="2500" dirty="0">
              <a:solidFill>
                <a:srgbClr val="1F224E"/>
              </a:solidFill>
              <a:latin typeface="Myriad Pro" charset="0"/>
              <a:ea typeface="Myriad Pro" charset="0"/>
              <a:cs typeface="Myriad Pro" charset="0"/>
            </a:endParaRPr>
          </a:p>
          <a:p>
            <a:pPr marL="0" indent="0" fontAlgn="base">
              <a:spcBef>
                <a:spcPct val="0"/>
              </a:spcBef>
              <a:spcAft>
                <a:spcPct val="0"/>
              </a:spcAft>
              <a:buNone/>
            </a:pPr>
            <a:r>
              <a:rPr lang="en-GB" sz="2500" dirty="0">
                <a:solidFill>
                  <a:srgbClr val="1F224E"/>
                </a:solidFill>
                <a:latin typeface="Myriad Pro" charset="0"/>
                <a:ea typeface="Myriad Pro" charset="0"/>
                <a:cs typeface="Myriad Pro" charset="0"/>
              </a:rPr>
              <a:t>The second question has three </a:t>
            </a:r>
            <a:r>
              <a:rPr lang="en-GB" sz="2500" dirty="0">
                <a:solidFill>
                  <a:srgbClr val="00B0F0"/>
                </a:solidFill>
                <a:latin typeface="Myriad Pro" charset="0"/>
                <a:ea typeface="Myriad Pro" charset="0"/>
                <a:cs typeface="Myriad Pro" charset="0"/>
              </a:rPr>
              <a:t>‘make judgements’</a:t>
            </a:r>
            <a:r>
              <a:rPr lang="en-GB" sz="2500" dirty="0">
                <a:solidFill>
                  <a:srgbClr val="1F224E"/>
                </a:solidFill>
                <a:latin typeface="Myriad Pro" charset="0"/>
                <a:ea typeface="Myriad Pro" charset="0"/>
                <a:cs typeface="Myriad Pro" charset="0"/>
              </a:rPr>
              <a:t> marks for the extent to which the student agrees with the </a:t>
            </a:r>
            <a:r>
              <a:rPr lang="en-GB" sz="2500" dirty="0" smtClean="0">
                <a:solidFill>
                  <a:srgbClr val="1F224E"/>
                </a:solidFill>
                <a:latin typeface="Myriad Pro" charset="0"/>
                <a:ea typeface="Myriad Pro" charset="0"/>
                <a:cs typeface="Myriad Pro" charset="0"/>
              </a:rPr>
              <a:t>statement. </a:t>
            </a:r>
            <a:r>
              <a:rPr lang="en-GB" sz="2500" dirty="0">
                <a:solidFill>
                  <a:srgbClr val="1F224E"/>
                </a:solidFill>
                <a:latin typeface="Myriad Pro" charset="0"/>
                <a:ea typeface="Myriad Pro" charset="0"/>
                <a:cs typeface="Myriad Pro" charset="0"/>
              </a:rPr>
              <a:t>There are also marks available for an </a:t>
            </a:r>
            <a:r>
              <a:rPr lang="en-GB" sz="2500" dirty="0">
                <a:solidFill>
                  <a:schemeClr val="accent6"/>
                </a:solidFill>
                <a:latin typeface="Myriad Pro" charset="0"/>
                <a:ea typeface="Myriad Pro" charset="0"/>
                <a:cs typeface="Myriad Pro" charset="0"/>
              </a:rPr>
              <a:t>understanding </a:t>
            </a:r>
            <a:r>
              <a:rPr lang="en-GB" sz="2500" dirty="0">
                <a:solidFill>
                  <a:srgbClr val="1F224E"/>
                </a:solidFill>
                <a:latin typeface="Myriad Pro" charset="0"/>
                <a:ea typeface="Myriad Pro" charset="0"/>
                <a:cs typeface="Myriad Pro" charset="0"/>
              </a:rPr>
              <a:t>of the concept of food security </a:t>
            </a:r>
            <a:r>
              <a:rPr lang="en-GB" sz="2500" dirty="0">
                <a:solidFill>
                  <a:schemeClr val="accent6"/>
                </a:solidFill>
                <a:latin typeface="Myriad Pro" charset="0"/>
                <a:ea typeface="Myriad Pro" charset="0"/>
                <a:cs typeface="Myriad Pro" charset="0"/>
              </a:rPr>
              <a:t>(AO2) </a:t>
            </a:r>
            <a:r>
              <a:rPr lang="en-GB" sz="2500" dirty="0">
                <a:solidFill>
                  <a:srgbClr val="1F224E"/>
                </a:solidFill>
                <a:latin typeface="Myriad Pro" charset="0"/>
                <a:ea typeface="Myriad Pro" charset="0"/>
                <a:cs typeface="Myriad Pro" charset="0"/>
              </a:rPr>
              <a:t>and for </a:t>
            </a:r>
            <a:r>
              <a:rPr lang="en-GB" sz="2500" dirty="0">
                <a:solidFill>
                  <a:srgbClr val="00B0F0"/>
                </a:solidFill>
                <a:latin typeface="Myriad Pro" charset="0"/>
                <a:ea typeface="Myriad Pro" charset="0"/>
                <a:cs typeface="Myriad Pro" charset="0"/>
              </a:rPr>
              <a:t>analysing</a:t>
            </a:r>
            <a:r>
              <a:rPr lang="en-GB" sz="2500" dirty="0">
                <a:solidFill>
                  <a:srgbClr val="1F224E"/>
                </a:solidFill>
                <a:latin typeface="Myriad Pro" charset="0"/>
                <a:ea typeface="Myriad Pro" charset="0"/>
                <a:cs typeface="Myriad Pro" charset="0"/>
              </a:rPr>
              <a:t> the  information in the resources </a:t>
            </a:r>
            <a:r>
              <a:rPr lang="en-GB" sz="2500" dirty="0">
                <a:solidFill>
                  <a:srgbClr val="00B0F0"/>
                </a:solidFill>
                <a:latin typeface="Myriad Pro" charset="0"/>
                <a:ea typeface="Myriad Pro" charset="0"/>
                <a:cs typeface="Myriad Pro" charset="0"/>
              </a:rPr>
              <a:t>(AO3 analysis)</a:t>
            </a:r>
            <a:r>
              <a:rPr lang="en-GB" sz="2500" dirty="0">
                <a:solidFill>
                  <a:srgbClr val="1F224E"/>
                </a:solidFill>
                <a:latin typeface="Myriad Pro" charset="0"/>
                <a:ea typeface="Myriad Pro" charset="0"/>
                <a:cs typeface="Myriad Pro" charset="0"/>
              </a:rPr>
              <a:t>.</a:t>
            </a:r>
          </a:p>
          <a:p>
            <a:endParaRPr lang="en-GB" dirty="0"/>
          </a:p>
        </p:txBody>
      </p:sp>
      <p:pic>
        <p:nvPicPr>
          <p:cNvPr id="7" name="Picture 3" descr="Question ex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924944"/>
            <a:ext cx="5256584" cy="122413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2" descr="Question exa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5013176"/>
            <a:ext cx="5688632" cy="96827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13350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68288"/>
            <a:ext cx="8699500" cy="685800"/>
          </a:xfrm>
        </p:spPr>
        <p:txBody>
          <a:bodyPr>
            <a:normAutofit fontScale="90000"/>
          </a:bodyPr>
          <a:lstStyle/>
          <a:p>
            <a:r>
              <a:rPr lang="en-GB" dirty="0"/>
              <a:t>About this guide</a:t>
            </a:r>
            <a:endParaRPr lang="en-US" dirty="0"/>
          </a:p>
        </p:txBody>
      </p:sp>
      <p:sp>
        <p:nvSpPr>
          <p:cNvPr id="6" name="Content Placeholder 5"/>
          <p:cNvSpPr>
            <a:spLocks noGrp="1"/>
          </p:cNvSpPr>
          <p:nvPr>
            <p:ph idx="4294967295"/>
          </p:nvPr>
        </p:nvSpPr>
        <p:spPr>
          <a:xfrm>
            <a:off x="683568" y="1412776"/>
            <a:ext cx="7704856" cy="4454525"/>
          </a:xfrm>
        </p:spPr>
        <p:txBody>
          <a:bodyPr>
            <a:normAutofit/>
          </a:bodyPr>
          <a:lstStyle/>
          <a:p>
            <a:pPr marL="0" indent="0">
              <a:buNone/>
            </a:pPr>
            <a:r>
              <a:rPr lang="en-GB" sz="1800" dirty="0">
                <a:solidFill>
                  <a:srgbClr val="1F224E"/>
                </a:solidFill>
                <a:latin typeface="Myriad Pro" charset="0"/>
                <a:ea typeface="Myriad Pro" charset="0"/>
                <a:cs typeface="Myriad Pro" charset="0"/>
              </a:rPr>
              <a:t>This guide is designed to give you a better understanding of the four GCSE (9-1) Geography Assessment Objectives.</a:t>
            </a:r>
          </a:p>
          <a:p>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This guide will explain the key points for each assessment objective.</a:t>
            </a:r>
          </a:p>
          <a:p>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This guide shows examples of the different types of </a:t>
            </a:r>
            <a:r>
              <a:rPr lang="en-US" sz="1800" dirty="0">
                <a:solidFill>
                  <a:srgbClr val="1F224E"/>
                </a:solidFill>
                <a:latin typeface="Myriad Pro" charset="0"/>
                <a:ea typeface="Myriad Pro" charset="0"/>
                <a:cs typeface="Myriad Pro" charset="0"/>
              </a:rPr>
              <a:t>exam questions and how assessment objectives are allocated to them.</a:t>
            </a:r>
          </a:p>
        </p:txBody>
      </p:sp>
    </p:spTree>
    <p:extLst>
      <p:ext uri="{BB962C8B-B14F-4D97-AF65-F5344CB8AC3E}">
        <p14:creationId xmlns:p14="http://schemas.microsoft.com/office/powerpoint/2010/main" val="29405604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rgbClr val="00B050"/>
                </a:solidFill>
              </a:rPr>
              <a:t>AO4 - Skills</a:t>
            </a:r>
            <a:endParaRPr lang="en-GB" dirty="0"/>
          </a:p>
        </p:txBody>
      </p:sp>
      <p:pic>
        <p:nvPicPr>
          <p:cNvPr id="4" name="Picture 2" descr="AO4 Ski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6687" y="1124744"/>
            <a:ext cx="7068472" cy="4095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Right Arrow 4"/>
          <p:cNvSpPr/>
          <p:nvPr/>
        </p:nvSpPr>
        <p:spPr>
          <a:xfrm>
            <a:off x="3357761" y="3356992"/>
            <a:ext cx="1872208" cy="1440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6" name="Rectangle 5"/>
          <p:cNvSpPr/>
          <p:nvPr/>
        </p:nvSpPr>
        <p:spPr>
          <a:xfrm>
            <a:off x="4248146" y="3429000"/>
            <a:ext cx="45719" cy="1791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7" name="TextBox 6"/>
          <p:cNvSpPr txBox="1"/>
          <p:nvPr/>
        </p:nvSpPr>
        <p:spPr>
          <a:xfrm>
            <a:off x="1151082" y="5301208"/>
            <a:ext cx="7104077" cy="646331"/>
          </a:xfrm>
          <a:prstGeom prst="rect">
            <a:avLst/>
          </a:prstGeom>
          <a:solidFill>
            <a:schemeClr val="bg1"/>
          </a:solidFill>
          <a:ln>
            <a:solidFill>
              <a:schemeClr val="tx1"/>
            </a:solidFill>
          </a:ln>
        </p:spPr>
        <p:txBody>
          <a:bodyPr wrap="square" rtlCol="0">
            <a:spAutoFit/>
          </a:bodyPr>
          <a:lstStyle/>
          <a:p>
            <a:pPr fontAlgn="base">
              <a:spcBef>
                <a:spcPct val="0"/>
              </a:spcBef>
              <a:spcAft>
                <a:spcPct val="0"/>
              </a:spcAft>
            </a:pPr>
            <a:r>
              <a:rPr lang="en-GB" sz="1200" dirty="0">
                <a:solidFill>
                  <a:srgbClr val="1F224E"/>
                </a:solidFill>
                <a:latin typeface="Myriad Pro" charset="0"/>
                <a:ea typeface="Myriad Pro" charset="0"/>
                <a:cs typeface="Myriad Pro" charset="0"/>
              </a:rPr>
              <a:t>Most of the AO4 marks will be allocated to using geographical skills – however there must be marks </a:t>
            </a:r>
            <a:r>
              <a:rPr lang="en-GB" sz="1200">
                <a:solidFill>
                  <a:srgbClr val="1F224E"/>
                </a:solidFill>
                <a:latin typeface="Myriad Pro" charset="0"/>
                <a:ea typeface="Myriad Pro" charset="0"/>
                <a:cs typeface="Myriad Pro" charset="0"/>
              </a:rPr>
              <a:t>targeting </a:t>
            </a:r>
            <a:r>
              <a:rPr lang="en-GB" sz="1200" smtClean="0">
                <a:solidFill>
                  <a:srgbClr val="1F224E"/>
                </a:solidFill>
                <a:latin typeface="Myriad Pro" charset="0"/>
                <a:ea typeface="Myriad Pro" charset="0"/>
                <a:cs typeface="Myriad Pro" charset="0"/>
              </a:rPr>
              <a:t>‘</a:t>
            </a:r>
            <a:r>
              <a:rPr lang="en-GB" sz="1200" dirty="0">
                <a:solidFill>
                  <a:srgbClr val="1F224E"/>
                </a:solidFill>
                <a:latin typeface="Myriad Pro" charset="0"/>
                <a:ea typeface="Myriad Pro" charset="0"/>
                <a:cs typeface="Myriad Pro" charset="0"/>
              </a:rPr>
              <a:t>questions’ and ‘issues’ for selecting skills, adapting skills and using skills, as well as marks targeting ‘communicating findings’.</a:t>
            </a:r>
          </a:p>
        </p:txBody>
      </p:sp>
      <p:sp>
        <p:nvSpPr>
          <p:cNvPr id="8" name="TextBox 7"/>
          <p:cNvSpPr txBox="1"/>
          <p:nvPr/>
        </p:nvSpPr>
        <p:spPr>
          <a:xfrm>
            <a:off x="6588224" y="128861"/>
            <a:ext cx="2088232" cy="830997"/>
          </a:xfrm>
          <a:prstGeom prst="rect">
            <a:avLst/>
          </a:prstGeom>
          <a:noFill/>
          <a:ln>
            <a:solidFill>
              <a:schemeClr val="tx1"/>
            </a:solidFill>
          </a:ln>
        </p:spPr>
        <p:txBody>
          <a:bodyPr wrap="square" rtlCol="0">
            <a:spAutoFit/>
          </a:bodyPr>
          <a:lstStyle/>
          <a:p>
            <a:pPr fontAlgn="base">
              <a:spcBef>
                <a:spcPct val="0"/>
              </a:spcBef>
              <a:spcAft>
                <a:spcPct val="0"/>
              </a:spcAft>
            </a:pPr>
            <a:r>
              <a:rPr lang="en-GB" sz="1200" dirty="0">
                <a:solidFill>
                  <a:srgbClr val="1F224E"/>
                </a:solidFill>
                <a:latin typeface="Myriad Pro" charset="0"/>
                <a:ea typeface="Myriad Pro" charset="0"/>
                <a:cs typeface="Myriad Pro" charset="0"/>
              </a:rPr>
              <a:t>5% of the marks for the qualification must be allocated to geographical skills </a:t>
            </a:r>
            <a:r>
              <a:rPr lang="en-GB" sz="1200" dirty="0" smtClean="0">
                <a:solidFill>
                  <a:srgbClr val="1F224E"/>
                </a:solidFill>
                <a:latin typeface="Myriad Pro" charset="0"/>
                <a:ea typeface="Myriad Pro" charset="0"/>
                <a:cs typeface="Myriad Pro" charset="0"/>
              </a:rPr>
              <a:t>in a </a:t>
            </a:r>
            <a:r>
              <a:rPr lang="en-GB" sz="1200" dirty="0">
                <a:solidFill>
                  <a:srgbClr val="1F224E"/>
                </a:solidFill>
                <a:latin typeface="Myriad Pro" charset="0"/>
                <a:ea typeface="Myriad Pro" charset="0"/>
                <a:cs typeface="Myriad Pro" charset="0"/>
              </a:rPr>
              <a:t>fieldwork context.</a:t>
            </a:r>
          </a:p>
        </p:txBody>
      </p:sp>
    </p:spTree>
    <p:extLst>
      <p:ext uri="{BB962C8B-B14F-4D97-AF65-F5344CB8AC3E}">
        <p14:creationId xmlns:p14="http://schemas.microsoft.com/office/powerpoint/2010/main" val="2904675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rgbClr val="00B050"/>
                </a:solidFill>
              </a:rPr>
              <a:t>AO4 command words</a:t>
            </a:r>
            <a:endParaRPr lang="en-GB" dirty="0"/>
          </a:p>
        </p:txBody>
      </p:sp>
      <p:sp>
        <p:nvSpPr>
          <p:cNvPr id="4" name="Content Placeholder 2"/>
          <p:cNvSpPr>
            <a:spLocks noGrp="1"/>
          </p:cNvSpPr>
          <p:nvPr>
            <p:ph idx="4294967295"/>
          </p:nvPr>
        </p:nvSpPr>
        <p:spPr>
          <a:xfrm>
            <a:off x="539552" y="1556792"/>
            <a:ext cx="8229600" cy="3989388"/>
          </a:xfrm>
          <a:prstGeom prst="rect">
            <a:avLst/>
          </a:prstGeom>
          <a:ln>
            <a:solidFill>
              <a:schemeClr val="tx1"/>
            </a:solidFill>
          </a:ln>
        </p:spPr>
        <p:txBody>
          <a:bodyPr>
            <a:normAutofit/>
          </a:bodyPr>
          <a:lstStyle/>
          <a:p>
            <a:pPr marL="0" indent="0">
              <a:buNone/>
            </a:pPr>
            <a:r>
              <a:rPr lang="en-GB" sz="2000" dirty="0">
                <a:solidFill>
                  <a:srgbClr val="00B050"/>
                </a:solidFill>
                <a:latin typeface="Myriad Pro" charset="0"/>
                <a:ea typeface="Myriad Pro" charset="0"/>
                <a:cs typeface="Myriad Pro" charset="0"/>
              </a:rPr>
              <a:t>AO4</a:t>
            </a:r>
            <a:r>
              <a:rPr lang="en-GB" sz="2000" dirty="0">
                <a:solidFill>
                  <a:srgbClr val="1F224E"/>
                </a:solidFill>
                <a:latin typeface="Myriad Pro" charset="0"/>
                <a:ea typeface="Myriad Pro" charset="0"/>
                <a:cs typeface="Myriad Pro" charset="0"/>
              </a:rPr>
              <a:t> requires students to </a:t>
            </a:r>
            <a:r>
              <a:rPr lang="en-GB" sz="2000" dirty="0">
                <a:solidFill>
                  <a:srgbClr val="00B050"/>
                </a:solidFill>
                <a:latin typeface="Myriad Pro" charset="0"/>
                <a:ea typeface="Myriad Pro" charset="0"/>
                <a:cs typeface="Myriad Pro" charset="0"/>
              </a:rPr>
              <a:t>select, adapt and use geographical skills, as well as communicate findings</a:t>
            </a:r>
            <a:r>
              <a:rPr lang="en-GB" sz="2000" dirty="0">
                <a:solidFill>
                  <a:srgbClr val="1F224E"/>
                </a:solidFill>
                <a:latin typeface="Myriad Pro" charset="0"/>
                <a:ea typeface="Myriad Pro" charset="0"/>
                <a:cs typeface="Myriad Pro" charset="0"/>
              </a:rPr>
              <a:t>. </a:t>
            </a:r>
          </a:p>
          <a:p>
            <a:pPr marL="0" indent="0">
              <a:buNone/>
            </a:pPr>
            <a:endParaRPr lang="en-GB" sz="2000" dirty="0">
              <a:solidFill>
                <a:srgbClr val="1F224E"/>
              </a:solidFill>
              <a:latin typeface="Myriad Pro" charset="0"/>
              <a:ea typeface="Myriad Pro" charset="0"/>
              <a:cs typeface="Myriad Pro" charset="0"/>
            </a:endParaRPr>
          </a:p>
          <a:p>
            <a:pPr marL="0" indent="0">
              <a:buNone/>
            </a:pPr>
            <a:r>
              <a:rPr lang="en-GB" sz="2000" dirty="0">
                <a:solidFill>
                  <a:srgbClr val="1F224E"/>
                </a:solidFill>
                <a:latin typeface="Myriad Pro" charset="0"/>
                <a:ea typeface="Myriad Pro" charset="0"/>
                <a:cs typeface="Myriad Pro" charset="0"/>
              </a:rPr>
              <a:t>The following are some of the command words which may be used for questions with </a:t>
            </a:r>
            <a:r>
              <a:rPr lang="en-GB" sz="2000" dirty="0">
                <a:solidFill>
                  <a:srgbClr val="00B050"/>
                </a:solidFill>
                <a:latin typeface="Myriad Pro" charset="0"/>
                <a:ea typeface="Myriad Pro" charset="0"/>
                <a:cs typeface="Myriad Pro" charset="0"/>
              </a:rPr>
              <a:t>AO4</a:t>
            </a:r>
            <a:r>
              <a:rPr lang="en-GB" sz="2000" dirty="0">
                <a:solidFill>
                  <a:srgbClr val="1F224E"/>
                </a:solidFill>
                <a:latin typeface="Myriad Pro" charset="0"/>
                <a:ea typeface="Myriad Pro" charset="0"/>
                <a:cs typeface="Myriad Pro" charset="0"/>
              </a:rPr>
              <a:t> marks:</a:t>
            </a:r>
          </a:p>
          <a:p>
            <a:pPr marL="685800" lvl="1"/>
            <a:r>
              <a:rPr lang="en-GB" sz="2000" dirty="0">
                <a:solidFill>
                  <a:srgbClr val="1F224E"/>
                </a:solidFill>
                <a:latin typeface="Myriad Pro" charset="0"/>
                <a:ea typeface="Myriad Pro" charset="0"/>
                <a:cs typeface="Myriad Pro" charset="0"/>
              </a:rPr>
              <a:t>Describe the pattern</a:t>
            </a:r>
          </a:p>
          <a:p>
            <a:pPr marL="685800" lvl="1"/>
            <a:r>
              <a:rPr lang="en-GB" sz="2000" dirty="0">
                <a:solidFill>
                  <a:srgbClr val="1F224E"/>
                </a:solidFill>
                <a:latin typeface="Myriad Pro" charset="0"/>
                <a:ea typeface="Myriad Pro" charset="0"/>
                <a:cs typeface="Myriad Pro" charset="0"/>
              </a:rPr>
              <a:t>Using data</a:t>
            </a:r>
          </a:p>
          <a:p>
            <a:pPr marL="685800" lvl="1"/>
            <a:r>
              <a:rPr lang="en-GB" sz="2000" dirty="0">
                <a:solidFill>
                  <a:srgbClr val="1F224E"/>
                </a:solidFill>
                <a:latin typeface="Myriad Pro" charset="0"/>
                <a:ea typeface="Myriad Pro" charset="0"/>
                <a:cs typeface="Myriad Pro" charset="0"/>
              </a:rPr>
              <a:t>Calculate</a:t>
            </a:r>
          </a:p>
          <a:p>
            <a:pPr marL="685800" lvl="1"/>
            <a:r>
              <a:rPr lang="en-GB" sz="2000" dirty="0">
                <a:solidFill>
                  <a:srgbClr val="1F224E"/>
                </a:solidFill>
                <a:latin typeface="Myriad Pro" charset="0"/>
                <a:ea typeface="Myriad Pro" charset="0"/>
                <a:cs typeface="Myriad Pro" charset="0"/>
              </a:rPr>
              <a:t>Identify</a:t>
            </a:r>
          </a:p>
          <a:p>
            <a:pPr marL="685800" lvl="1"/>
            <a:r>
              <a:rPr lang="en-GB" sz="2000" dirty="0">
                <a:solidFill>
                  <a:srgbClr val="1F224E"/>
                </a:solidFill>
                <a:latin typeface="Myriad Pro" charset="0"/>
                <a:ea typeface="Myriad Pro" charset="0"/>
                <a:cs typeface="Myriad Pro" charset="0"/>
              </a:rPr>
              <a:t>Make a prediction</a:t>
            </a:r>
          </a:p>
          <a:p>
            <a:pPr marL="285750" lvl="0" indent="-285750"/>
            <a:endParaRPr lang="en-GB" sz="4400" dirty="0">
              <a:latin typeface="Myriad Pro"/>
            </a:endParaRPr>
          </a:p>
          <a:p>
            <a:pPr marL="285750" lvl="0" indent="-285750"/>
            <a:endParaRPr lang="en-GB" sz="4400" dirty="0">
              <a:latin typeface="Myriad Pro"/>
            </a:endParaRPr>
          </a:p>
          <a:p>
            <a:endParaRPr lang="en-GB" sz="4400" dirty="0">
              <a:latin typeface="Myriad Pro"/>
            </a:endParaRPr>
          </a:p>
        </p:txBody>
      </p:sp>
      <p:sp>
        <p:nvSpPr>
          <p:cNvPr id="5" name="TextBox 4"/>
          <p:cNvSpPr txBox="1"/>
          <p:nvPr/>
        </p:nvSpPr>
        <p:spPr>
          <a:xfrm>
            <a:off x="5131745" y="3869655"/>
            <a:ext cx="2181098" cy="646331"/>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200" dirty="0">
                <a:solidFill>
                  <a:srgbClr val="1F224E"/>
                </a:solidFill>
                <a:latin typeface="Myriad Pro" charset="0"/>
                <a:ea typeface="Myriad Pro" charset="0"/>
                <a:cs typeface="Myriad Pro" charset="0"/>
              </a:rPr>
              <a:t>Commands words may vary depending on the level of interaction with a resource.</a:t>
            </a:r>
          </a:p>
        </p:txBody>
      </p:sp>
      <p:sp>
        <p:nvSpPr>
          <p:cNvPr id="6" name="Left Arrow 5"/>
          <p:cNvSpPr/>
          <p:nvPr/>
        </p:nvSpPr>
        <p:spPr>
          <a:xfrm>
            <a:off x="3275856" y="4034681"/>
            <a:ext cx="1656184" cy="3162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Tree>
    <p:extLst>
      <p:ext uri="{BB962C8B-B14F-4D97-AF65-F5344CB8AC3E}">
        <p14:creationId xmlns:p14="http://schemas.microsoft.com/office/powerpoint/2010/main" val="1556469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t>What are </a:t>
            </a:r>
            <a:r>
              <a:rPr lang="en-GB" dirty="0">
                <a:solidFill>
                  <a:srgbClr val="00B050"/>
                </a:solidFill>
              </a:rPr>
              <a:t>AO4 ‘select’ </a:t>
            </a:r>
            <a:r>
              <a:rPr lang="en-GB" dirty="0"/>
              <a:t>marks?</a:t>
            </a:r>
          </a:p>
        </p:txBody>
      </p:sp>
      <p:sp>
        <p:nvSpPr>
          <p:cNvPr id="3" name="Content Placeholder 2"/>
          <p:cNvSpPr>
            <a:spLocks noGrp="1"/>
          </p:cNvSpPr>
          <p:nvPr>
            <p:ph idx="4294967295"/>
          </p:nvPr>
        </p:nvSpPr>
        <p:spPr>
          <a:xfrm>
            <a:off x="4860032" y="1234265"/>
            <a:ext cx="3600450" cy="4454525"/>
          </a:xfrm>
        </p:spPr>
        <p:txBody>
          <a:bodyPr>
            <a:normAutofit fontScale="47500" lnSpcReduction="20000"/>
          </a:bodyPr>
          <a:lstStyle/>
          <a:p>
            <a:pPr marL="0" indent="0">
              <a:buNone/>
            </a:pPr>
            <a:r>
              <a:rPr lang="en-GB" sz="3000" dirty="0">
                <a:solidFill>
                  <a:srgbClr val="1F224E"/>
                </a:solidFill>
                <a:latin typeface="Myriad Pro" charset="0"/>
                <a:ea typeface="Myriad Pro" charset="0"/>
                <a:cs typeface="Myriad Pro" charset="0"/>
              </a:rPr>
              <a:t>Questions targeting </a:t>
            </a:r>
            <a:r>
              <a:rPr lang="en-GB" sz="3000" dirty="0">
                <a:solidFill>
                  <a:srgbClr val="00B050"/>
                </a:solidFill>
                <a:latin typeface="Myriad Pro" charset="0"/>
                <a:ea typeface="Myriad Pro" charset="0"/>
                <a:cs typeface="Myriad Pro" charset="0"/>
              </a:rPr>
              <a:t>AO4 ‘select’</a:t>
            </a:r>
            <a:r>
              <a:rPr lang="en-GB" sz="3000" dirty="0">
                <a:solidFill>
                  <a:srgbClr val="1F224E"/>
                </a:solidFill>
                <a:latin typeface="Myriad Pro" charset="0"/>
                <a:ea typeface="Myriad Pro" charset="0"/>
                <a:cs typeface="Myriad Pro" charset="0"/>
              </a:rPr>
              <a:t> marks require students to </a:t>
            </a:r>
            <a:r>
              <a:rPr lang="en-GB" sz="3000" u="sng" dirty="0">
                <a:solidFill>
                  <a:srgbClr val="1F224E"/>
                </a:solidFill>
                <a:latin typeface="Myriad Pro" charset="0"/>
                <a:ea typeface="Myriad Pro" charset="0"/>
                <a:cs typeface="Myriad Pro" charset="0"/>
              </a:rPr>
              <a:t>choose an appropriate skill</a:t>
            </a:r>
            <a:r>
              <a:rPr lang="en-GB" sz="3000" dirty="0">
                <a:solidFill>
                  <a:srgbClr val="1F224E"/>
                </a:solidFill>
                <a:latin typeface="Myriad Pro" charset="0"/>
                <a:ea typeface="Myriad Pro" charset="0"/>
                <a:cs typeface="Myriad Pro" charset="0"/>
              </a:rPr>
              <a:t> for the context which the question focuses on.</a:t>
            </a:r>
          </a:p>
          <a:p>
            <a:endParaRPr lang="en-GB" sz="3000" dirty="0">
              <a:solidFill>
                <a:srgbClr val="1F224E"/>
              </a:solidFill>
              <a:latin typeface="Myriad Pro" charset="0"/>
              <a:ea typeface="Myriad Pro" charset="0"/>
              <a:cs typeface="Myriad Pro" charset="0"/>
            </a:endParaRPr>
          </a:p>
          <a:p>
            <a:pPr marL="0" indent="0">
              <a:buNone/>
            </a:pPr>
            <a:r>
              <a:rPr lang="en-GB" sz="3000" dirty="0">
                <a:solidFill>
                  <a:srgbClr val="1F224E"/>
                </a:solidFill>
                <a:latin typeface="Myriad Pro" charset="0"/>
                <a:ea typeface="Myriad Pro" charset="0"/>
                <a:cs typeface="Myriad Pro" charset="0"/>
              </a:rPr>
              <a:t>The first example students are faced with a table of data and must select the most appropriate graphical technique for presenting the data in the table.</a:t>
            </a:r>
          </a:p>
          <a:p>
            <a:endParaRPr lang="en-GB" sz="3000" dirty="0">
              <a:solidFill>
                <a:srgbClr val="1F224E"/>
              </a:solidFill>
              <a:latin typeface="Myriad Pro" charset="0"/>
              <a:ea typeface="Myriad Pro" charset="0"/>
              <a:cs typeface="Myriad Pro" charset="0"/>
            </a:endParaRPr>
          </a:p>
          <a:p>
            <a:pPr marL="0" indent="0">
              <a:buNone/>
            </a:pPr>
            <a:r>
              <a:rPr lang="en-GB" sz="3000" dirty="0">
                <a:solidFill>
                  <a:srgbClr val="1F224E"/>
                </a:solidFill>
                <a:latin typeface="Myriad Pro" charset="0"/>
                <a:ea typeface="Myriad Pro" charset="0"/>
                <a:cs typeface="Myriad Pro" charset="0"/>
              </a:rPr>
              <a:t>In the second example students are faced with a multiple choice question and must choose the appropriate graph for the context (identifying long term climate change). </a:t>
            </a:r>
          </a:p>
          <a:p>
            <a:endParaRPr lang="en-GB" sz="3000" dirty="0">
              <a:solidFill>
                <a:srgbClr val="1F224E"/>
              </a:solidFill>
              <a:latin typeface="Myriad Pro" charset="0"/>
              <a:ea typeface="Myriad Pro" charset="0"/>
              <a:cs typeface="Myriad Pro" charset="0"/>
            </a:endParaRPr>
          </a:p>
          <a:p>
            <a:pPr marL="0" indent="0">
              <a:buNone/>
            </a:pPr>
            <a:r>
              <a:rPr lang="en-GB" sz="3000" dirty="0">
                <a:solidFill>
                  <a:srgbClr val="1F224E"/>
                </a:solidFill>
                <a:latin typeface="Myriad Pro" charset="0"/>
                <a:ea typeface="Myriad Pro" charset="0"/>
                <a:cs typeface="Myriad Pro" charset="0"/>
              </a:rPr>
              <a:t>The third example shows how ‘select’ marks can be allocated in a fieldwork context. Students are required to name a suitable primary data collection technique and so are selecting the technique.</a:t>
            </a:r>
          </a:p>
          <a:p>
            <a:endParaRPr lang="en-GB" dirty="0"/>
          </a:p>
        </p:txBody>
      </p:sp>
      <p:pic>
        <p:nvPicPr>
          <p:cNvPr id="6" name="Picture 2" descr="Question ex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124376"/>
            <a:ext cx="3558044" cy="26938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3" descr="Question exa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949212"/>
            <a:ext cx="3558044" cy="11914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4" descr="Question exam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590" y="5254379"/>
            <a:ext cx="3554038" cy="4690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01463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t>What are AO4 </a:t>
            </a:r>
            <a:r>
              <a:rPr lang="en-GB" dirty="0">
                <a:solidFill>
                  <a:srgbClr val="00B050"/>
                </a:solidFill>
              </a:rPr>
              <a:t>‘adapt’</a:t>
            </a:r>
            <a:r>
              <a:rPr lang="en-GB" dirty="0"/>
              <a:t> marks?</a:t>
            </a:r>
          </a:p>
        </p:txBody>
      </p:sp>
      <p:sp>
        <p:nvSpPr>
          <p:cNvPr id="4" name="Content Placeholder 2"/>
          <p:cNvSpPr>
            <a:spLocks noGrp="1"/>
          </p:cNvSpPr>
          <p:nvPr>
            <p:ph idx="4294967295"/>
          </p:nvPr>
        </p:nvSpPr>
        <p:spPr>
          <a:xfrm>
            <a:off x="237481" y="2293853"/>
            <a:ext cx="8699500" cy="2359283"/>
          </a:xfrm>
          <a:ln>
            <a:solidFill>
              <a:schemeClr val="tx1"/>
            </a:solidFill>
          </a:ln>
        </p:spPr>
        <p:txBody>
          <a:bodyPr>
            <a:noAutofit/>
          </a:bodyPr>
          <a:lstStyle/>
          <a:p>
            <a:pPr marL="0" indent="0">
              <a:buNone/>
            </a:pPr>
            <a:r>
              <a:rPr lang="en-GB" sz="1400" dirty="0">
                <a:solidFill>
                  <a:srgbClr val="00B050"/>
                </a:solidFill>
                <a:latin typeface="Myriad Pro" charset="0"/>
                <a:ea typeface="Myriad Pro" charset="0"/>
                <a:cs typeface="Myriad Pro" charset="0"/>
              </a:rPr>
              <a:t>AO4 ‘adapt’ </a:t>
            </a:r>
            <a:r>
              <a:rPr lang="en-GB" sz="1400" dirty="0">
                <a:solidFill>
                  <a:srgbClr val="1F224E"/>
                </a:solidFill>
                <a:latin typeface="Myriad Pro" charset="0"/>
                <a:ea typeface="Myriad Pro" charset="0"/>
                <a:cs typeface="Myriad Pro" charset="0"/>
              </a:rPr>
              <a:t>marks are allocated in questions where students must </a:t>
            </a:r>
            <a:r>
              <a:rPr lang="en-GB" sz="1400" u="sng" dirty="0">
                <a:solidFill>
                  <a:srgbClr val="1F224E"/>
                </a:solidFill>
                <a:latin typeface="Myriad Pro" charset="0"/>
                <a:ea typeface="Myriad Pro" charset="0"/>
                <a:cs typeface="Myriad Pro" charset="0"/>
              </a:rPr>
              <a:t>suggest improvements or changes</a:t>
            </a:r>
            <a:r>
              <a:rPr lang="en-GB" sz="1400" dirty="0">
                <a:solidFill>
                  <a:srgbClr val="1F224E"/>
                </a:solidFill>
                <a:latin typeface="Myriad Pro" charset="0"/>
                <a:ea typeface="Myriad Pro" charset="0"/>
                <a:cs typeface="Myriad Pro" charset="0"/>
              </a:rPr>
              <a:t> to a resource.</a:t>
            </a:r>
          </a:p>
          <a:p>
            <a:pPr marL="0" indent="0">
              <a:buNone/>
            </a:pPr>
            <a:endParaRPr lang="en-GB" sz="1400" dirty="0">
              <a:solidFill>
                <a:srgbClr val="1F224E"/>
              </a:solidFill>
              <a:latin typeface="Myriad Pro" charset="0"/>
              <a:ea typeface="Myriad Pro" charset="0"/>
              <a:cs typeface="Myriad Pro" charset="0"/>
            </a:endParaRPr>
          </a:p>
          <a:p>
            <a:pPr marL="0" indent="0">
              <a:buNone/>
            </a:pPr>
            <a:r>
              <a:rPr lang="en-GB" sz="1400" dirty="0">
                <a:solidFill>
                  <a:srgbClr val="1F224E"/>
                </a:solidFill>
                <a:latin typeface="Myriad Pro" charset="0"/>
                <a:ea typeface="Myriad Pro" charset="0"/>
                <a:cs typeface="Myriad Pro" charset="0"/>
              </a:rPr>
              <a:t>The question above asks students to suggest an extra layer to be added to the OS map – they are therefore adapting the </a:t>
            </a:r>
            <a:r>
              <a:rPr lang="en-GB" sz="1400" dirty="0" smtClean="0">
                <a:solidFill>
                  <a:srgbClr val="1F224E"/>
                </a:solidFill>
                <a:latin typeface="Myriad Pro" charset="0"/>
                <a:ea typeface="Myriad Pro" charset="0"/>
                <a:cs typeface="Myriad Pro" charset="0"/>
              </a:rPr>
              <a:t>map. </a:t>
            </a:r>
            <a:r>
              <a:rPr lang="en-GB" sz="1400" dirty="0">
                <a:solidFill>
                  <a:srgbClr val="1F224E"/>
                </a:solidFill>
                <a:latin typeface="Myriad Pro" charset="0"/>
                <a:ea typeface="Myriad Pro" charset="0"/>
                <a:cs typeface="Myriad Pro" charset="0"/>
              </a:rPr>
              <a:t>There could be questions in the future which ask students to actually change a resource on the question paper.</a:t>
            </a:r>
          </a:p>
          <a:p>
            <a:endParaRPr lang="en-GB" sz="1400" dirty="0">
              <a:solidFill>
                <a:srgbClr val="1F224E"/>
              </a:solidFill>
              <a:latin typeface="Myriad Pro" charset="0"/>
              <a:ea typeface="Myriad Pro" charset="0"/>
              <a:cs typeface="Myriad Pro" charset="0"/>
            </a:endParaRPr>
          </a:p>
          <a:p>
            <a:pPr marL="0" indent="0">
              <a:buNone/>
            </a:pPr>
            <a:r>
              <a:rPr lang="en-GB" sz="1400" dirty="0">
                <a:solidFill>
                  <a:srgbClr val="1F224E"/>
                </a:solidFill>
                <a:latin typeface="Myriad Pro" charset="0"/>
                <a:ea typeface="Myriad Pro" charset="0"/>
                <a:cs typeface="Myriad Pro" charset="0"/>
              </a:rPr>
              <a:t>The question below asks students to state two ways in which the photograph could be used in the data presentation section of a fieldwork investigation – the student is therefore </a:t>
            </a:r>
            <a:r>
              <a:rPr lang="en-GB" sz="1400" dirty="0" smtClean="0">
                <a:solidFill>
                  <a:srgbClr val="1F224E"/>
                </a:solidFill>
                <a:latin typeface="Myriad Pro" charset="0"/>
                <a:ea typeface="Myriad Pro" charset="0"/>
                <a:cs typeface="Myriad Pro" charset="0"/>
              </a:rPr>
              <a:t>changing the </a:t>
            </a:r>
            <a:r>
              <a:rPr lang="en-GB" sz="1400" dirty="0">
                <a:solidFill>
                  <a:srgbClr val="1F224E"/>
                </a:solidFill>
                <a:latin typeface="Myriad Pro" charset="0"/>
                <a:ea typeface="Myriad Pro" charset="0"/>
                <a:cs typeface="Myriad Pro" charset="0"/>
              </a:rPr>
              <a:t>use of the </a:t>
            </a:r>
            <a:r>
              <a:rPr lang="en-GB" sz="1400" dirty="0" smtClean="0">
                <a:solidFill>
                  <a:srgbClr val="1F224E"/>
                </a:solidFill>
                <a:latin typeface="Myriad Pro" charset="0"/>
                <a:ea typeface="Myriad Pro" charset="0"/>
                <a:cs typeface="Myriad Pro" charset="0"/>
              </a:rPr>
              <a:t>photograph in this investigation.</a:t>
            </a:r>
            <a:endParaRPr lang="en-GB" sz="1400" dirty="0">
              <a:solidFill>
                <a:srgbClr val="1F224E"/>
              </a:solidFill>
              <a:latin typeface="Myriad Pro" charset="0"/>
              <a:ea typeface="Myriad Pro" charset="0"/>
              <a:cs typeface="Myriad Pro" charset="0"/>
            </a:endParaRPr>
          </a:p>
        </p:txBody>
      </p:sp>
      <p:pic>
        <p:nvPicPr>
          <p:cNvPr id="7" name="Picture 3" descr="Question ex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3021" y="4723045"/>
            <a:ext cx="4423395" cy="1298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Question exa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891" y="1052735"/>
            <a:ext cx="4880174" cy="1192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8628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t>What are </a:t>
            </a:r>
            <a:r>
              <a:rPr lang="en-GB" dirty="0">
                <a:solidFill>
                  <a:srgbClr val="00B050"/>
                </a:solidFill>
              </a:rPr>
              <a:t>AO4 ‘use’ </a:t>
            </a:r>
            <a:r>
              <a:rPr lang="en-GB" dirty="0"/>
              <a:t>marks?</a:t>
            </a:r>
          </a:p>
        </p:txBody>
      </p:sp>
      <p:sp>
        <p:nvSpPr>
          <p:cNvPr id="3" name="Content Placeholder 2"/>
          <p:cNvSpPr>
            <a:spLocks noGrp="1"/>
          </p:cNvSpPr>
          <p:nvPr>
            <p:ph idx="4294967295"/>
          </p:nvPr>
        </p:nvSpPr>
        <p:spPr>
          <a:xfrm>
            <a:off x="3516071" y="2170916"/>
            <a:ext cx="1728980" cy="2724989"/>
          </a:xfrm>
          <a:ln>
            <a:solidFill>
              <a:schemeClr val="tx1"/>
            </a:solidFill>
          </a:ln>
        </p:spPr>
        <p:txBody>
          <a:bodyPr>
            <a:normAutofit fontScale="47500" lnSpcReduction="20000"/>
          </a:bodyPr>
          <a:lstStyle/>
          <a:p>
            <a:pPr marL="0" indent="0" algn="ctr">
              <a:buNone/>
            </a:pPr>
            <a:r>
              <a:rPr lang="en-GB" sz="2900" dirty="0">
                <a:solidFill>
                  <a:srgbClr val="1F224E"/>
                </a:solidFill>
                <a:latin typeface="Myriad Pro" charset="0"/>
                <a:ea typeface="Myriad Pro" charset="0"/>
                <a:cs typeface="Myriad Pro" charset="0"/>
              </a:rPr>
              <a:t>Most of the </a:t>
            </a:r>
            <a:r>
              <a:rPr lang="en-GB" sz="2900" dirty="0">
                <a:solidFill>
                  <a:srgbClr val="00B050"/>
                </a:solidFill>
                <a:latin typeface="Myriad Pro" charset="0"/>
                <a:ea typeface="Myriad Pro" charset="0"/>
                <a:cs typeface="Myriad Pro" charset="0"/>
              </a:rPr>
              <a:t>‘skills’ </a:t>
            </a:r>
            <a:r>
              <a:rPr lang="en-GB" sz="2900" dirty="0">
                <a:solidFill>
                  <a:srgbClr val="1F224E"/>
                </a:solidFill>
                <a:latin typeface="Myriad Pro" charset="0"/>
                <a:ea typeface="Myriad Pro" charset="0"/>
                <a:cs typeface="Myriad Pro" charset="0"/>
              </a:rPr>
              <a:t>questions will require students to </a:t>
            </a:r>
            <a:r>
              <a:rPr lang="en-GB" sz="2900" dirty="0">
                <a:solidFill>
                  <a:srgbClr val="00B050"/>
                </a:solidFill>
                <a:latin typeface="Myriad Pro" charset="0"/>
                <a:ea typeface="Myriad Pro" charset="0"/>
                <a:cs typeface="Myriad Pro" charset="0"/>
              </a:rPr>
              <a:t>use skills </a:t>
            </a:r>
            <a:r>
              <a:rPr lang="en-GB" sz="2900" dirty="0">
                <a:solidFill>
                  <a:srgbClr val="1F224E"/>
                </a:solidFill>
                <a:latin typeface="Myriad Pro" charset="0"/>
                <a:ea typeface="Myriad Pro" charset="0"/>
                <a:cs typeface="Myriad Pro" charset="0"/>
              </a:rPr>
              <a:t>in a number of ways. Some different ways are shown on this slide </a:t>
            </a:r>
            <a:r>
              <a:rPr lang="en-GB" sz="2900" dirty="0" smtClean="0">
                <a:solidFill>
                  <a:srgbClr val="1F224E"/>
                </a:solidFill>
                <a:latin typeface="Myriad Pro" charset="0"/>
                <a:ea typeface="Myriad Pro" charset="0"/>
                <a:cs typeface="Myriad Pro" charset="0"/>
              </a:rPr>
              <a:t>- from </a:t>
            </a:r>
            <a:r>
              <a:rPr lang="en-GB" sz="2900" dirty="0">
                <a:solidFill>
                  <a:srgbClr val="1F224E"/>
                </a:solidFill>
                <a:latin typeface="Myriad Pro" charset="0"/>
                <a:ea typeface="Myriad Pro" charset="0"/>
                <a:cs typeface="Myriad Pro" charset="0"/>
              </a:rPr>
              <a:t>making predictions, using OS maps, picking information from resources and answering statistical questions.</a:t>
            </a:r>
          </a:p>
          <a:p>
            <a:pPr algn="ctr"/>
            <a:endParaRPr lang="en-GB" dirty="0"/>
          </a:p>
        </p:txBody>
      </p:sp>
      <p:pic>
        <p:nvPicPr>
          <p:cNvPr id="13" name="Picture 2" descr="Example question&#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052736"/>
            <a:ext cx="4180507" cy="744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descr="Question exa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2598" y="1403194"/>
            <a:ext cx="3434097" cy="2185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5" descr="Graph&#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2598" y="3936262"/>
            <a:ext cx="3328987" cy="1919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6" descr="example ques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62" y="1901355"/>
            <a:ext cx="3364834" cy="1708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descr="Question examp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4028488"/>
            <a:ext cx="3264551" cy="1795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3350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Autofit/>
          </a:bodyPr>
          <a:lstStyle/>
          <a:p>
            <a:r>
              <a:rPr lang="en-GB" sz="3200" dirty="0"/>
              <a:t>What are </a:t>
            </a:r>
            <a:r>
              <a:rPr lang="en-GB" sz="3200" dirty="0">
                <a:solidFill>
                  <a:srgbClr val="00B050"/>
                </a:solidFill>
              </a:rPr>
              <a:t>AO4 ‘communicate findings’ </a:t>
            </a:r>
            <a:r>
              <a:rPr lang="en-GB" sz="3200" dirty="0"/>
              <a:t>marks?</a:t>
            </a:r>
          </a:p>
        </p:txBody>
      </p:sp>
      <p:sp>
        <p:nvSpPr>
          <p:cNvPr id="3" name="Content Placeholder 2"/>
          <p:cNvSpPr>
            <a:spLocks noGrp="1"/>
          </p:cNvSpPr>
          <p:nvPr>
            <p:ph idx="4294967295"/>
          </p:nvPr>
        </p:nvSpPr>
        <p:spPr>
          <a:xfrm>
            <a:off x="150242" y="1072627"/>
            <a:ext cx="8699500" cy="4454525"/>
          </a:xfrm>
        </p:spPr>
        <p:txBody>
          <a:bodyPr>
            <a:normAutofit fontScale="55000" lnSpcReduction="20000"/>
          </a:bodyPr>
          <a:lstStyle/>
          <a:p>
            <a:pPr marL="0" indent="0">
              <a:buNone/>
            </a:pPr>
            <a:r>
              <a:rPr lang="en-GB" sz="2900" dirty="0">
                <a:solidFill>
                  <a:srgbClr val="00B050"/>
                </a:solidFill>
                <a:latin typeface="Myriad Pro" charset="0"/>
                <a:ea typeface="Myriad Pro" charset="0"/>
                <a:cs typeface="Myriad Pro" charset="0"/>
              </a:rPr>
              <a:t>AO4 ‘communicate findings’ </a:t>
            </a:r>
            <a:r>
              <a:rPr lang="en-GB" sz="2900" dirty="0">
                <a:solidFill>
                  <a:srgbClr val="1F224E"/>
                </a:solidFill>
                <a:latin typeface="Myriad Pro" charset="0"/>
                <a:ea typeface="Myriad Pro" charset="0"/>
                <a:cs typeface="Myriad Pro" charset="0"/>
              </a:rPr>
              <a:t>marks are allocated to questions where students must answer the question in the most appropriate and logical manner. These marks must be used in combination with </a:t>
            </a:r>
            <a:r>
              <a:rPr lang="en-GB" sz="2900" dirty="0" smtClean="0">
                <a:solidFill>
                  <a:srgbClr val="1F224E"/>
                </a:solidFill>
                <a:latin typeface="Myriad Pro" charset="0"/>
                <a:ea typeface="Myriad Pro" charset="0"/>
                <a:cs typeface="Myriad Pro" charset="0"/>
              </a:rPr>
              <a:t>another </a:t>
            </a:r>
            <a:r>
              <a:rPr lang="en-GB" sz="2900" dirty="0">
                <a:solidFill>
                  <a:srgbClr val="1F224E"/>
                </a:solidFill>
                <a:latin typeface="Myriad Pro" charset="0"/>
                <a:ea typeface="Myriad Pro" charset="0"/>
                <a:cs typeface="Myriad Pro" charset="0"/>
              </a:rPr>
              <a:t>assessment objective element – for example ‘using’ skills. </a:t>
            </a:r>
          </a:p>
          <a:p>
            <a:endParaRPr lang="en-GB" sz="2900" dirty="0">
              <a:solidFill>
                <a:srgbClr val="1F224E"/>
              </a:solidFill>
              <a:latin typeface="Myriad Pro" charset="0"/>
              <a:ea typeface="Myriad Pro" charset="0"/>
              <a:cs typeface="Myriad Pro" charset="0"/>
            </a:endParaRPr>
          </a:p>
          <a:p>
            <a:pPr marL="0" indent="0">
              <a:buNone/>
            </a:pPr>
            <a:r>
              <a:rPr lang="en-GB" sz="2900" dirty="0">
                <a:solidFill>
                  <a:srgbClr val="1F224E"/>
                </a:solidFill>
                <a:latin typeface="Myriad Pro" charset="0"/>
                <a:ea typeface="Myriad Pro" charset="0"/>
                <a:cs typeface="Myriad Pro" charset="0"/>
              </a:rPr>
              <a:t>A </a:t>
            </a:r>
            <a:r>
              <a:rPr lang="en-GB" sz="2900" dirty="0">
                <a:solidFill>
                  <a:srgbClr val="00B050"/>
                </a:solidFill>
                <a:latin typeface="Myriad Pro" charset="0"/>
                <a:ea typeface="Myriad Pro" charset="0"/>
                <a:cs typeface="Myriad Pro" charset="0"/>
              </a:rPr>
              <a:t>‘communicate findings’ </a:t>
            </a:r>
            <a:r>
              <a:rPr lang="en-GB" sz="2900" dirty="0">
                <a:solidFill>
                  <a:srgbClr val="1F224E"/>
                </a:solidFill>
                <a:latin typeface="Myriad Pro" charset="0"/>
                <a:ea typeface="Myriad Pro" charset="0"/>
                <a:cs typeface="Myriad Pro" charset="0"/>
              </a:rPr>
              <a:t>mark is available in questions where a student needs to </a:t>
            </a:r>
            <a:r>
              <a:rPr lang="en-GB" sz="2900" u="sng" dirty="0">
                <a:solidFill>
                  <a:srgbClr val="1F224E"/>
                </a:solidFill>
                <a:latin typeface="Myriad Pro" charset="0"/>
                <a:ea typeface="Myriad Pro" charset="0"/>
                <a:cs typeface="Myriad Pro" charset="0"/>
              </a:rPr>
              <a:t>describe a pattern</a:t>
            </a:r>
            <a:r>
              <a:rPr lang="en-GB" sz="2900" dirty="0">
                <a:solidFill>
                  <a:srgbClr val="1F224E"/>
                </a:solidFill>
                <a:latin typeface="Myriad Pro" charset="0"/>
                <a:ea typeface="Myriad Pro" charset="0"/>
                <a:cs typeface="Myriad Pro" charset="0"/>
              </a:rPr>
              <a:t> in the following instances:</a:t>
            </a:r>
          </a:p>
          <a:p>
            <a:pPr marL="685800" lvl="1">
              <a:buFont typeface="Arial" panose="020B0604020202020204" pitchFamily="34" charset="0"/>
              <a:buChar char="•"/>
            </a:pPr>
            <a:r>
              <a:rPr lang="en-GB" sz="2900" dirty="0">
                <a:solidFill>
                  <a:srgbClr val="1F224E"/>
                </a:solidFill>
                <a:latin typeface="Myriad Pro" charset="0"/>
                <a:ea typeface="Myriad Pro" charset="0"/>
                <a:cs typeface="Myriad Pro" charset="0"/>
              </a:rPr>
              <a:t>there are </a:t>
            </a:r>
            <a:r>
              <a:rPr lang="en-GB" sz="2900" u="sng" dirty="0" smtClean="0">
                <a:solidFill>
                  <a:srgbClr val="1F224E"/>
                </a:solidFill>
                <a:latin typeface="Myriad Pro" charset="0"/>
                <a:ea typeface="Myriad Pro" charset="0"/>
                <a:cs typeface="Myriad Pro" charset="0"/>
              </a:rPr>
              <a:t>three </a:t>
            </a:r>
            <a:r>
              <a:rPr lang="en-GB" sz="2900" u="sng" dirty="0">
                <a:solidFill>
                  <a:srgbClr val="1F224E"/>
                </a:solidFill>
                <a:latin typeface="Myriad Pro" charset="0"/>
                <a:ea typeface="Myriad Pro" charset="0"/>
                <a:cs typeface="Myriad Pro" charset="0"/>
              </a:rPr>
              <a:t>marks available </a:t>
            </a:r>
            <a:r>
              <a:rPr lang="en-GB" sz="2900" dirty="0">
                <a:solidFill>
                  <a:srgbClr val="1F224E"/>
                </a:solidFill>
                <a:latin typeface="Myriad Pro" charset="0"/>
                <a:ea typeface="Myriad Pro" charset="0"/>
                <a:cs typeface="Myriad Pro" charset="0"/>
              </a:rPr>
              <a:t>and the question does </a:t>
            </a:r>
            <a:r>
              <a:rPr lang="en-GB" sz="2900" u="sng" dirty="0">
                <a:solidFill>
                  <a:srgbClr val="1F224E"/>
                </a:solidFill>
                <a:latin typeface="Myriad Pro" charset="0"/>
                <a:ea typeface="Myriad Pro" charset="0"/>
                <a:cs typeface="Myriad Pro" charset="0"/>
              </a:rPr>
              <a:t>not</a:t>
            </a:r>
            <a:r>
              <a:rPr lang="en-GB" sz="2900" dirty="0">
                <a:solidFill>
                  <a:srgbClr val="1F224E"/>
                </a:solidFill>
                <a:latin typeface="Myriad Pro" charset="0"/>
                <a:ea typeface="Myriad Pro" charset="0"/>
                <a:cs typeface="Myriad Pro" charset="0"/>
              </a:rPr>
              <a:t> ask for data to be included</a:t>
            </a:r>
          </a:p>
          <a:p>
            <a:pPr marL="685800" lvl="1">
              <a:buFont typeface="Arial" panose="020B0604020202020204" pitchFamily="34" charset="0"/>
              <a:buChar char="•"/>
            </a:pPr>
            <a:r>
              <a:rPr lang="en-GB" sz="2900" dirty="0">
                <a:solidFill>
                  <a:srgbClr val="1F224E"/>
                </a:solidFill>
                <a:latin typeface="Myriad Pro" charset="0"/>
                <a:ea typeface="Myriad Pro" charset="0"/>
                <a:cs typeface="Myriad Pro" charset="0"/>
              </a:rPr>
              <a:t>there are </a:t>
            </a:r>
            <a:r>
              <a:rPr lang="en-GB" sz="2900" u="sng" dirty="0">
                <a:solidFill>
                  <a:srgbClr val="1F224E"/>
                </a:solidFill>
                <a:latin typeface="Myriad Pro" charset="0"/>
                <a:ea typeface="Myriad Pro" charset="0"/>
                <a:cs typeface="Myriad Pro" charset="0"/>
              </a:rPr>
              <a:t>more than </a:t>
            </a:r>
            <a:r>
              <a:rPr lang="en-GB" sz="2900" u="sng" dirty="0" smtClean="0">
                <a:solidFill>
                  <a:srgbClr val="1F224E"/>
                </a:solidFill>
                <a:latin typeface="Myriad Pro" charset="0"/>
                <a:ea typeface="Myriad Pro" charset="0"/>
                <a:cs typeface="Myriad Pro" charset="0"/>
              </a:rPr>
              <a:t>three </a:t>
            </a:r>
            <a:r>
              <a:rPr lang="en-GB" sz="2900" u="sng" dirty="0">
                <a:solidFill>
                  <a:srgbClr val="1F224E"/>
                </a:solidFill>
                <a:latin typeface="Myriad Pro" charset="0"/>
                <a:ea typeface="Myriad Pro" charset="0"/>
                <a:cs typeface="Myriad Pro" charset="0"/>
              </a:rPr>
              <a:t>marks available</a:t>
            </a:r>
            <a:r>
              <a:rPr lang="en-GB" sz="2900" dirty="0">
                <a:solidFill>
                  <a:srgbClr val="1F224E"/>
                </a:solidFill>
                <a:latin typeface="Myriad Pro" charset="0"/>
                <a:ea typeface="Myriad Pro" charset="0"/>
                <a:cs typeface="Myriad Pro" charset="0"/>
              </a:rPr>
              <a:t>, whether </a:t>
            </a:r>
            <a:r>
              <a:rPr lang="en-GB" sz="2900" u="sng" dirty="0">
                <a:solidFill>
                  <a:srgbClr val="1F224E"/>
                </a:solidFill>
                <a:latin typeface="Myriad Pro" charset="0"/>
                <a:ea typeface="Myriad Pro" charset="0"/>
                <a:cs typeface="Myriad Pro" charset="0"/>
              </a:rPr>
              <a:t>data</a:t>
            </a:r>
            <a:r>
              <a:rPr lang="en-GB" sz="2900" dirty="0">
                <a:solidFill>
                  <a:srgbClr val="1F224E"/>
                </a:solidFill>
                <a:latin typeface="Myriad Pro" charset="0"/>
                <a:ea typeface="Myriad Pro" charset="0"/>
                <a:cs typeface="Myriad Pro" charset="0"/>
              </a:rPr>
              <a:t> is requested or not.</a:t>
            </a:r>
          </a:p>
          <a:p>
            <a:endParaRPr lang="en-GB" sz="2900" dirty="0">
              <a:solidFill>
                <a:srgbClr val="1F224E"/>
              </a:solidFill>
              <a:latin typeface="Myriad Pro" charset="0"/>
              <a:ea typeface="Myriad Pro" charset="0"/>
              <a:cs typeface="Myriad Pro" charset="0"/>
            </a:endParaRPr>
          </a:p>
          <a:p>
            <a:pPr marL="0" indent="0">
              <a:buNone/>
            </a:pPr>
            <a:r>
              <a:rPr lang="en-GB" sz="2900" dirty="0">
                <a:solidFill>
                  <a:srgbClr val="1F224E"/>
                </a:solidFill>
                <a:latin typeface="Myriad Pro" charset="0"/>
                <a:ea typeface="Myriad Pro" charset="0"/>
                <a:cs typeface="Myriad Pro" charset="0"/>
              </a:rPr>
              <a:t>The two questions below both have a mark for </a:t>
            </a:r>
            <a:r>
              <a:rPr lang="en-GB" sz="2900" dirty="0">
                <a:solidFill>
                  <a:srgbClr val="00B050"/>
                </a:solidFill>
                <a:latin typeface="Myriad Pro" charset="0"/>
                <a:ea typeface="Myriad Pro" charset="0"/>
                <a:cs typeface="Myriad Pro" charset="0"/>
              </a:rPr>
              <a:t>‘communicate findings’</a:t>
            </a:r>
            <a:r>
              <a:rPr lang="en-GB" sz="2900" dirty="0">
                <a:solidFill>
                  <a:srgbClr val="1F224E"/>
                </a:solidFill>
                <a:latin typeface="Myriad Pro" charset="0"/>
                <a:ea typeface="Myriad Pro" charset="0"/>
                <a:cs typeface="Myriad Pro" charset="0"/>
              </a:rPr>
              <a:t>. The question on the left has </a:t>
            </a:r>
            <a:r>
              <a:rPr lang="en-GB" sz="2900" dirty="0" smtClean="0">
                <a:solidFill>
                  <a:srgbClr val="1F224E"/>
                </a:solidFill>
                <a:latin typeface="Myriad Pro" charset="0"/>
                <a:ea typeface="Myriad Pro" charset="0"/>
                <a:cs typeface="Myriad Pro" charset="0"/>
              </a:rPr>
              <a:t>three </a:t>
            </a:r>
            <a:r>
              <a:rPr lang="en-GB" sz="2900" dirty="0">
                <a:solidFill>
                  <a:srgbClr val="1F224E"/>
                </a:solidFill>
                <a:latin typeface="Myriad Pro" charset="0"/>
                <a:ea typeface="Myriad Pro" charset="0"/>
                <a:cs typeface="Myriad Pro" charset="0"/>
              </a:rPr>
              <a:t>marks available, </a:t>
            </a:r>
            <a:r>
              <a:rPr lang="en-GB" sz="2900" dirty="0" smtClean="0">
                <a:solidFill>
                  <a:srgbClr val="1F224E"/>
                </a:solidFill>
                <a:latin typeface="Myriad Pro" charset="0"/>
                <a:ea typeface="Myriad Pro" charset="0"/>
                <a:cs typeface="Myriad Pro" charset="0"/>
              </a:rPr>
              <a:t>two </a:t>
            </a:r>
            <a:r>
              <a:rPr lang="en-GB" sz="2900" dirty="0">
                <a:solidFill>
                  <a:srgbClr val="1F224E"/>
                </a:solidFill>
                <a:latin typeface="Myriad Pro" charset="0"/>
                <a:ea typeface="Myriad Pro" charset="0"/>
                <a:cs typeface="Myriad Pro" charset="0"/>
              </a:rPr>
              <a:t>are for points made </a:t>
            </a:r>
            <a:r>
              <a:rPr lang="en-GB" sz="2900" dirty="0">
                <a:solidFill>
                  <a:srgbClr val="00B050"/>
                </a:solidFill>
                <a:latin typeface="Myriad Pro" charset="0"/>
                <a:ea typeface="Myriad Pro" charset="0"/>
                <a:cs typeface="Myriad Pro" charset="0"/>
              </a:rPr>
              <a:t>describing the pattern </a:t>
            </a:r>
            <a:r>
              <a:rPr lang="en-GB" sz="2900" dirty="0">
                <a:solidFill>
                  <a:srgbClr val="1F224E"/>
                </a:solidFill>
                <a:latin typeface="Myriad Pro" charset="0"/>
                <a:ea typeface="Myriad Pro" charset="0"/>
                <a:cs typeface="Myriad Pro" charset="0"/>
              </a:rPr>
              <a:t>and the other is for </a:t>
            </a:r>
            <a:r>
              <a:rPr lang="en-GB" sz="2900" dirty="0">
                <a:solidFill>
                  <a:srgbClr val="00B050"/>
                </a:solidFill>
                <a:latin typeface="Myriad Pro" charset="0"/>
                <a:ea typeface="Myriad Pro" charset="0"/>
                <a:cs typeface="Myriad Pro" charset="0"/>
              </a:rPr>
              <a:t>communicating the findings </a:t>
            </a:r>
            <a:r>
              <a:rPr lang="en-GB" sz="2900" dirty="0">
                <a:solidFill>
                  <a:srgbClr val="1F224E"/>
                </a:solidFill>
                <a:latin typeface="Myriad Pro" charset="0"/>
                <a:ea typeface="Myriad Pro" charset="0"/>
                <a:cs typeface="Myriad Pro" charset="0"/>
              </a:rPr>
              <a:t>in a </a:t>
            </a:r>
            <a:r>
              <a:rPr lang="en-GB" sz="2900" u="sng" dirty="0">
                <a:solidFill>
                  <a:srgbClr val="1F224E"/>
                </a:solidFill>
                <a:latin typeface="Myriad Pro" charset="0"/>
                <a:ea typeface="Myriad Pro" charset="0"/>
                <a:cs typeface="Myriad Pro" charset="0"/>
              </a:rPr>
              <a:t>logical and appropriate order</a:t>
            </a:r>
            <a:r>
              <a:rPr lang="en-GB" sz="2900" dirty="0">
                <a:solidFill>
                  <a:srgbClr val="1F224E"/>
                </a:solidFill>
                <a:latin typeface="Myriad Pro" charset="0"/>
                <a:ea typeface="Myriad Pro" charset="0"/>
                <a:cs typeface="Myriad Pro" charset="0"/>
              </a:rPr>
              <a:t> (general pattern first and then the specific point afterwards). </a:t>
            </a:r>
          </a:p>
          <a:p>
            <a:endParaRPr lang="en-GB" sz="2900" dirty="0">
              <a:solidFill>
                <a:srgbClr val="1F224E"/>
              </a:solidFill>
              <a:latin typeface="Myriad Pro" charset="0"/>
              <a:ea typeface="Myriad Pro" charset="0"/>
              <a:cs typeface="Myriad Pro" charset="0"/>
            </a:endParaRPr>
          </a:p>
          <a:p>
            <a:pPr marL="0" indent="0">
              <a:buNone/>
            </a:pPr>
            <a:r>
              <a:rPr lang="en-GB" sz="2900" dirty="0">
                <a:solidFill>
                  <a:srgbClr val="1F224E"/>
                </a:solidFill>
                <a:latin typeface="Myriad Pro" charset="0"/>
                <a:ea typeface="Myriad Pro" charset="0"/>
                <a:cs typeface="Myriad Pro" charset="0"/>
              </a:rPr>
              <a:t>The question on the right has </a:t>
            </a:r>
            <a:r>
              <a:rPr lang="en-GB" sz="2900" dirty="0" smtClean="0">
                <a:solidFill>
                  <a:srgbClr val="1F224E"/>
                </a:solidFill>
                <a:latin typeface="Myriad Pro" charset="0"/>
                <a:ea typeface="Myriad Pro" charset="0"/>
                <a:cs typeface="Myriad Pro" charset="0"/>
              </a:rPr>
              <a:t>four </a:t>
            </a:r>
            <a:r>
              <a:rPr lang="en-GB" sz="2900" dirty="0">
                <a:solidFill>
                  <a:srgbClr val="1F224E"/>
                </a:solidFill>
                <a:latin typeface="Myriad Pro" charset="0"/>
                <a:ea typeface="Myriad Pro" charset="0"/>
                <a:cs typeface="Myriad Pro" charset="0"/>
              </a:rPr>
              <a:t>marks available, </a:t>
            </a:r>
            <a:r>
              <a:rPr lang="en-GB" sz="2900" dirty="0" smtClean="0">
                <a:solidFill>
                  <a:srgbClr val="1F224E"/>
                </a:solidFill>
                <a:latin typeface="Myriad Pro" charset="0"/>
                <a:ea typeface="Myriad Pro" charset="0"/>
                <a:cs typeface="Myriad Pro" charset="0"/>
              </a:rPr>
              <a:t>two </a:t>
            </a:r>
            <a:r>
              <a:rPr lang="en-GB" sz="2900" dirty="0">
                <a:solidFill>
                  <a:srgbClr val="1F224E"/>
                </a:solidFill>
                <a:latin typeface="Myriad Pro" charset="0"/>
                <a:ea typeface="Myriad Pro" charset="0"/>
                <a:cs typeface="Myriad Pro" charset="0"/>
              </a:rPr>
              <a:t>are for points made </a:t>
            </a:r>
            <a:r>
              <a:rPr lang="en-GB" sz="2900" dirty="0">
                <a:solidFill>
                  <a:srgbClr val="00B050"/>
                </a:solidFill>
                <a:latin typeface="Myriad Pro" charset="0"/>
                <a:ea typeface="Myriad Pro" charset="0"/>
                <a:cs typeface="Myriad Pro" charset="0"/>
              </a:rPr>
              <a:t>describing the pattern</a:t>
            </a:r>
            <a:r>
              <a:rPr lang="en-GB" sz="2900" dirty="0">
                <a:solidFill>
                  <a:srgbClr val="1F224E"/>
                </a:solidFill>
                <a:latin typeface="Myriad Pro" charset="0"/>
                <a:ea typeface="Myriad Pro" charset="0"/>
                <a:cs typeface="Myriad Pro" charset="0"/>
              </a:rPr>
              <a:t>, </a:t>
            </a:r>
            <a:r>
              <a:rPr lang="en-GB" sz="2900" dirty="0" smtClean="0">
                <a:solidFill>
                  <a:srgbClr val="1F224E"/>
                </a:solidFill>
                <a:latin typeface="Myriad Pro" charset="0"/>
                <a:ea typeface="Myriad Pro" charset="0"/>
                <a:cs typeface="Myriad Pro" charset="0"/>
              </a:rPr>
              <a:t>one </a:t>
            </a:r>
            <a:r>
              <a:rPr lang="en-GB" sz="2900" dirty="0">
                <a:solidFill>
                  <a:srgbClr val="1F224E"/>
                </a:solidFill>
                <a:latin typeface="Myriad Pro" charset="0"/>
                <a:ea typeface="Myriad Pro" charset="0"/>
                <a:cs typeface="Myriad Pro" charset="0"/>
              </a:rPr>
              <a:t>is for using </a:t>
            </a:r>
            <a:r>
              <a:rPr lang="en-GB" sz="2900" dirty="0">
                <a:solidFill>
                  <a:srgbClr val="00B050"/>
                </a:solidFill>
                <a:latin typeface="Myriad Pro" charset="0"/>
                <a:ea typeface="Myriad Pro" charset="0"/>
                <a:cs typeface="Myriad Pro" charset="0"/>
              </a:rPr>
              <a:t>data</a:t>
            </a:r>
            <a:r>
              <a:rPr lang="en-GB" sz="2900" dirty="0">
                <a:solidFill>
                  <a:srgbClr val="1F224E"/>
                </a:solidFill>
                <a:latin typeface="Myriad Pro" charset="0"/>
                <a:ea typeface="Myriad Pro" charset="0"/>
                <a:cs typeface="Myriad Pro" charset="0"/>
              </a:rPr>
              <a:t> and the other is for </a:t>
            </a:r>
            <a:r>
              <a:rPr lang="en-GB" sz="2900" dirty="0">
                <a:solidFill>
                  <a:srgbClr val="00B050"/>
                </a:solidFill>
                <a:latin typeface="Myriad Pro" charset="0"/>
                <a:ea typeface="Myriad Pro" charset="0"/>
                <a:cs typeface="Myriad Pro" charset="0"/>
              </a:rPr>
              <a:t>communicating the findings </a:t>
            </a:r>
            <a:r>
              <a:rPr lang="en-GB" sz="2900" dirty="0">
                <a:solidFill>
                  <a:srgbClr val="1F224E"/>
                </a:solidFill>
                <a:latin typeface="Myriad Pro" charset="0"/>
                <a:ea typeface="Myriad Pro" charset="0"/>
                <a:cs typeface="Myriad Pro" charset="0"/>
              </a:rPr>
              <a:t>in a </a:t>
            </a:r>
            <a:r>
              <a:rPr lang="en-GB" sz="2900" u="sng" dirty="0">
                <a:solidFill>
                  <a:srgbClr val="1F224E"/>
                </a:solidFill>
                <a:latin typeface="Myriad Pro" charset="0"/>
                <a:ea typeface="Myriad Pro" charset="0"/>
                <a:cs typeface="Myriad Pro" charset="0"/>
              </a:rPr>
              <a:t>logical and appropriate order</a:t>
            </a:r>
            <a:r>
              <a:rPr lang="en-GB" sz="2900" dirty="0">
                <a:solidFill>
                  <a:srgbClr val="1F224E"/>
                </a:solidFill>
                <a:latin typeface="Myriad Pro" charset="0"/>
                <a:ea typeface="Myriad Pro" charset="0"/>
                <a:cs typeface="Myriad Pro" charset="0"/>
              </a:rPr>
              <a:t> (general pattern first and then the specific point afterwards – the data can be placed with either point).</a:t>
            </a:r>
          </a:p>
          <a:p>
            <a:endParaRPr lang="en-GB" dirty="0"/>
          </a:p>
        </p:txBody>
      </p:sp>
      <p:pic>
        <p:nvPicPr>
          <p:cNvPr id="6" name="Picture 2" descr="Question ex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615" y="5189028"/>
            <a:ext cx="3730550" cy="471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descr="exampke ques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1" y="5189028"/>
            <a:ext cx="3896519" cy="712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14635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07"/>
          <p:cNvSpPr txBox="1">
            <a:spLocks noChangeArrowheads="1"/>
          </p:cNvSpPr>
          <p:nvPr/>
        </p:nvSpPr>
        <p:spPr bwMode="auto">
          <a:xfrm>
            <a:off x="1447165" y="3212976"/>
            <a:ext cx="6281420" cy="1249680"/>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285"/>
              </a:spcAft>
              <a:tabLst>
                <a:tab pos="2865755" algn="ctr"/>
                <a:tab pos="5731510" algn="r"/>
              </a:tabLst>
            </a:pPr>
            <a:r>
              <a:rPr lang="en-GB" sz="800" dirty="0">
                <a:effectLst/>
                <a:latin typeface="Arial"/>
                <a:ea typeface="Calibri"/>
                <a:cs typeface="Arial"/>
              </a:rPr>
              <a:t>We’d like to know your view on the resources we produce. By clicking on ‘</a:t>
            </a:r>
            <a:r>
              <a:rPr lang="en-GB" sz="800" u="sng" dirty="0">
                <a:solidFill>
                  <a:srgbClr val="0000FF"/>
                </a:solidFill>
                <a:effectLst/>
                <a:latin typeface="Arial"/>
                <a:ea typeface="Calibri"/>
                <a:cs typeface="Arial"/>
                <a:hlinkClick r:id="rId2"/>
              </a:rPr>
              <a:t>Lik</a:t>
            </a:r>
            <a:r>
              <a:rPr lang="en-GB" sz="800" u="sng" dirty="0">
                <a:solidFill>
                  <a:srgbClr val="0000FF"/>
                </a:solidFill>
                <a:effectLst/>
                <a:latin typeface="Arial"/>
                <a:ea typeface="Calibri"/>
                <a:cs typeface="Arial"/>
                <a:hlinkClick r:id="rId3"/>
              </a:rPr>
              <a:t>e</a:t>
            </a:r>
            <a:r>
              <a:rPr lang="en-GB" sz="800" dirty="0">
                <a:effectLst/>
                <a:latin typeface="Arial"/>
                <a:ea typeface="Calibri"/>
                <a:cs typeface="Arial"/>
              </a:rPr>
              <a:t>’ or ‘</a:t>
            </a:r>
            <a:r>
              <a:rPr lang="en-GB" sz="800" u="sng" dirty="0">
                <a:solidFill>
                  <a:srgbClr val="0000FF"/>
                </a:solidFill>
                <a:effectLst/>
                <a:latin typeface="Arial"/>
                <a:ea typeface="Calibri"/>
                <a:cs typeface="Arial"/>
                <a:hlinkClick r:id="rId4"/>
              </a:rPr>
              <a:t>D</a:t>
            </a:r>
            <a:r>
              <a:rPr lang="en-GB" sz="800" u="sng" dirty="0">
                <a:solidFill>
                  <a:srgbClr val="0000FF"/>
                </a:solidFill>
                <a:effectLst/>
                <a:latin typeface="Arial"/>
                <a:ea typeface="Calibri"/>
                <a:cs typeface="Arial"/>
                <a:hlinkClick r:id="rId5"/>
              </a:rPr>
              <a:t>islik</a:t>
            </a:r>
            <a:r>
              <a:rPr lang="en-GB" sz="800" u="sng" dirty="0">
                <a:solidFill>
                  <a:srgbClr val="0000FF"/>
                </a:solidFill>
                <a:effectLst/>
                <a:latin typeface="Arial"/>
                <a:ea typeface="Calibri"/>
                <a:cs typeface="Arial"/>
                <a:hlinkClick r:id="rId4"/>
              </a:rPr>
              <a:t>e</a:t>
            </a:r>
            <a:r>
              <a:rPr lang="en-GB" sz="800" dirty="0">
                <a:effectLst/>
                <a:latin typeface="Arial"/>
                <a:ea typeface="Calibri"/>
                <a:cs typeface="Arial"/>
              </a:rPr>
              <a:t>’ you can help us to ensure that our resources work for you. When the email template pops up please add additional comments if you wish and then just click ‘Send’. Thank you.</a:t>
            </a:r>
            <a:endParaRPr lang="en-GB" sz="1100" dirty="0">
              <a:effectLst/>
              <a:latin typeface="Arial"/>
              <a:ea typeface="Calibri"/>
              <a:cs typeface="Times New Roman"/>
            </a:endParaRPr>
          </a:p>
          <a:p>
            <a:pPr fontAlgn="ctr">
              <a:lnSpc>
                <a:spcPct val="120000"/>
              </a:lnSpc>
              <a:spcAft>
                <a:spcPts val="285"/>
              </a:spcAft>
            </a:pPr>
            <a:r>
              <a:rPr lang="en-GB" sz="800" dirty="0">
                <a:solidFill>
                  <a:srgbClr val="000000"/>
                </a:solidFill>
                <a:effectLst/>
                <a:latin typeface="Arial"/>
                <a:ea typeface="Calibri"/>
                <a:cs typeface="Times New Roman"/>
              </a:rPr>
              <a:t>Whether you already offer OCR qualifications, are new to OCR, or are considering switching from your current provider/awarding organisation, you can request more information by completing the Expression of Interest form which can be found here: </a:t>
            </a:r>
            <a:r>
              <a:rPr lang="en-GB" sz="800" u="sng" dirty="0">
                <a:solidFill>
                  <a:srgbClr val="0000FF"/>
                </a:solidFill>
                <a:effectLst/>
                <a:latin typeface="Arial"/>
                <a:ea typeface="Calibri"/>
                <a:cs typeface="Times New Roman"/>
                <a:hlinkClick r:id="rId6"/>
              </a:rPr>
              <a:t>www.ocr.org.uk/expression-of-interest</a:t>
            </a:r>
            <a:endParaRPr lang="en-GB" sz="1100" dirty="0">
              <a:effectLst/>
              <a:latin typeface="Calibri"/>
              <a:ea typeface="Calibri"/>
              <a:cs typeface="Times New Roman"/>
            </a:endParaRPr>
          </a:p>
          <a:p>
            <a:pPr fontAlgn="ctr">
              <a:lnSpc>
                <a:spcPct val="120000"/>
              </a:lnSpc>
              <a:spcAft>
                <a:spcPts val="285"/>
              </a:spcAft>
            </a:pPr>
            <a:r>
              <a:rPr lang="en-GB" sz="800" dirty="0">
                <a:solidFill>
                  <a:srgbClr val="000000"/>
                </a:solidFill>
                <a:effectLst/>
                <a:latin typeface="Arial"/>
                <a:ea typeface="Calibri"/>
                <a:cs typeface="Times New Roman"/>
              </a:rPr>
              <a:t>Looking for a resource? There is now a quick and easy search tool to help find free resources for your qualification: </a:t>
            </a:r>
            <a:br>
              <a:rPr lang="en-GB" sz="800" dirty="0">
                <a:solidFill>
                  <a:srgbClr val="000000"/>
                </a:solidFill>
                <a:effectLst/>
                <a:latin typeface="Arial"/>
                <a:ea typeface="Calibri"/>
                <a:cs typeface="Times New Roman"/>
              </a:rPr>
            </a:br>
            <a:r>
              <a:rPr lang="en-GB" sz="800" u="heavy" dirty="0">
                <a:solidFill>
                  <a:srgbClr val="000000"/>
                </a:solidFill>
                <a:effectLst/>
                <a:latin typeface="Arial"/>
                <a:ea typeface="Calibri"/>
                <a:cs typeface="Times New Roman"/>
                <a:hlinkClick r:id="rId7"/>
              </a:rPr>
              <a:t>www.ocr.org.uk/i-want-to/find-resources/</a:t>
            </a:r>
            <a:endParaRPr lang="en-GB" sz="1100" dirty="0">
              <a:effectLst/>
              <a:latin typeface="Calibri"/>
              <a:ea typeface="Calibri"/>
              <a:cs typeface="Times New Roman"/>
            </a:endParaRPr>
          </a:p>
          <a:p>
            <a:pPr fontAlgn="ctr">
              <a:lnSpc>
                <a:spcPct val="120000"/>
              </a:lnSpc>
              <a:spcAft>
                <a:spcPts val="285"/>
              </a:spcAft>
            </a:pPr>
            <a:r>
              <a:rPr lang="en-GB" sz="800" u="none" strike="noStrike" dirty="0">
                <a:solidFill>
                  <a:srgbClr val="0000FF"/>
                </a:solidFill>
                <a:effectLst/>
                <a:latin typeface="Calibri"/>
                <a:ea typeface="Calibri"/>
                <a:cs typeface="Arial"/>
              </a:rPr>
              <a:t> </a:t>
            </a:r>
            <a:endParaRPr lang="en-GB" sz="1100" dirty="0">
              <a:effectLst/>
              <a:latin typeface="Calibri"/>
              <a:ea typeface="Calibri"/>
              <a:cs typeface="Times New Roman"/>
            </a:endParaRPr>
          </a:p>
        </p:txBody>
      </p:sp>
      <p:sp>
        <p:nvSpPr>
          <p:cNvPr id="5" name="Rounded Rectangle 4" descr="Title: OCR Resources: the small print - Description: OCR Resources: the small print&#10;OCR’s resources are provided to support the teaching of OCR specifications, but in no way constitute an endorsed teaching method that is required by the Board, and the decision to use them lies with the individual teacher.   Whilst every effort is made to ensure the accuracy of the content, OCR cannot be held responsible for any errors or omissions within these resources. &#10;© OCR 2014 - This resource may be freely copied and distributed, as long as the OCR logo and this message remain intact and OCR is acknowledged as the originator of this work.&#10;&#10;OCR acknowledges the use of the following content:&#10;Maths and English icons: Air0ne/Shutterstock.con"/>
          <p:cNvSpPr>
            <a:spLocks noChangeArrowheads="1"/>
          </p:cNvSpPr>
          <p:nvPr/>
        </p:nvSpPr>
        <p:spPr bwMode="auto">
          <a:xfrm>
            <a:off x="1367155" y="4430906"/>
            <a:ext cx="6409690" cy="1189355"/>
          </a:xfrm>
          <a:prstGeom prst="roundRect">
            <a:avLst>
              <a:gd name="adj" fmla="val 16667"/>
            </a:avLst>
          </a:prstGeom>
          <a:solidFill>
            <a:srgbClr val="D8D8D8"/>
          </a:solidFill>
          <a:ln>
            <a:noFill/>
          </a:ln>
          <a:extLst>
            <a:ext uri="{91240B29-F687-4F45-9708-019B960494DF}">
              <a14:hiddenLine xmlns:a14="http://schemas.microsoft.com/office/drawing/2010/main" w="25400">
                <a:solidFill>
                  <a:srgbClr val="000000"/>
                </a:solidFill>
                <a:round/>
                <a:headEnd/>
                <a:tailEnd/>
              </a14:hiddenLine>
            </a:ext>
          </a:extLst>
        </p:spPr>
        <p:txBody>
          <a:bodyPr rot="0" vert="horz" wrap="square" lIns="91440" tIns="45720" rIns="91440" bIns="45720" anchor="ctr" anchorCtr="0" upright="1">
            <a:noAutofit/>
          </a:bodyPr>
          <a:lstStyle/>
          <a:p>
            <a:pPr>
              <a:lnSpc>
                <a:spcPct val="150000"/>
              </a:lnSpc>
              <a:spcAft>
                <a:spcPts val="0"/>
              </a:spcAft>
            </a:pPr>
            <a:r>
              <a:rPr lang="en-GB" sz="800" b="1">
                <a:solidFill>
                  <a:srgbClr val="000000"/>
                </a:solidFill>
                <a:effectLst/>
                <a:latin typeface="Arial"/>
                <a:ea typeface="Calibri"/>
                <a:cs typeface="Times New Roman"/>
              </a:rPr>
              <a:t>OCR Resources</a:t>
            </a:r>
            <a:r>
              <a:rPr lang="en-GB" sz="800">
                <a:solidFill>
                  <a:srgbClr val="000000"/>
                </a:solidFill>
                <a:effectLst/>
                <a:latin typeface="Arial"/>
                <a:ea typeface="Calibri"/>
                <a:cs typeface="Times New Roman"/>
              </a:rPr>
              <a:t>:</a:t>
            </a:r>
            <a:r>
              <a:rPr lang="en-GB" sz="800">
                <a:solidFill>
                  <a:srgbClr val="000000"/>
                </a:solidFill>
                <a:effectLst/>
                <a:latin typeface="Calibri"/>
                <a:ea typeface="Calibri"/>
                <a:cs typeface="Arial"/>
              </a:rPr>
              <a:t> </a:t>
            </a:r>
            <a:r>
              <a:rPr lang="en-GB" sz="800" i="1">
                <a:solidFill>
                  <a:srgbClr val="000000"/>
                </a:solidFill>
                <a:effectLst/>
                <a:latin typeface="Arial"/>
                <a:ea typeface="Calibri"/>
                <a:cs typeface="Times New Roman"/>
              </a:rPr>
              <a:t>the small print</a:t>
            </a:r>
            <a:r>
              <a:rPr lang="en-GB" sz="800" i="1">
                <a:solidFill>
                  <a:srgbClr val="000000"/>
                </a:solidFill>
                <a:effectLst/>
                <a:latin typeface="Calibri"/>
                <a:ea typeface="Calibri"/>
                <a:cs typeface="Arial"/>
              </a:rPr>
              <a:t/>
            </a:r>
            <a:br>
              <a:rPr lang="en-GB" sz="800" i="1">
                <a:solidFill>
                  <a:srgbClr val="000000"/>
                </a:solidFill>
                <a:effectLst/>
                <a:latin typeface="Calibri"/>
                <a:ea typeface="Calibri"/>
                <a:cs typeface="Arial"/>
              </a:rPr>
            </a:br>
            <a:r>
              <a:rPr lang="en-GB" sz="600">
                <a:solidFill>
                  <a:srgbClr val="000000"/>
                </a:solidFill>
                <a:effectLst/>
                <a:latin typeface="Arial"/>
                <a:ea typeface="Calibri"/>
                <a:cs typeface="Times New Roman"/>
              </a:rPr>
              <a:t>OCR’s </a:t>
            </a:r>
            <a:r>
              <a:rPr lang="en-GB" sz="600">
                <a:solidFill>
                  <a:srgbClr val="000000"/>
                </a:solidFill>
                <a:effectLst/>
                <a:latin typeface="Arial"/>
                <a:ea typeface="Calibri"/>
                <a:cs typeface="Arial"/>
              </a:rPr>
              <a:t>resources</a:t>
            </a:r>
            <a:r>
              <a:rPr lang="en-GB" sz="600">
                <a:solidFill>
                  <a:srgbClr val="000000"/>
                </a:solidFill>
                <a:effectLst/>
                <a:latin typeface="Arial"/>
                <a:ea typeface="Calibri"/>
                <a:cs typeface="Times New Roman"/>
              </a:rPr>
              <a:t> are provided to support the delivery of OCR qualifications, but in no way constitute an endorsed teaching method that is required by the Board, and the decision to use them lies with the individual teacher.   Whilst every effort is made to ensure the accuracy of the content, OCR cannot be held responsible for any errors or omissions within these resources. </a:t>
            </a:r>
            <a:br>
              <a:rPr lang="en-GB" sz="600">
                <a:solidFill>
                  <a:srgbClr val="000000"/>
                </a:solidFill>
                <a:effectLst/>
                <a:latin typeface="Arial"/>
                <a:ea typeface="Calibri"/>
                <a:cs typeface="Times New Roman"/>
              </a:rPr>
            </a:br>
            <a:r>
              <a:rPr lang="en-GB" sz="600">
                <a:solidFill>
                  <a:srgbClr val="000000"/>
                </a:solidFill>
                <a:effectLst/>
                <a:latin typeface="Arial"/>
                <a:ea typeface="Calibri"/>
                <a:cs typeface="Times New Roman"/>
              </a:rPr>
              <a:t>© OCR 2016 - This resource may be freely copied and distributed, as long as the OCR logo and this message remain intact and OCR is acknowledged as the originator of this work.</a:t>
            </a:r>
            <a:endParaRPr lang="en-GB" sz="1100">
              <a:effectLst/>
              <a:latin typeface="Calibri"/>
              <a:ea typeface="Calibri"/>
              <a:cs typeface="Times New Roman"/>
            </a:endParaRPr>
          </a:p>
          <a:p>
            <a:pPr>
              <a:lnSpc>
                <a:spcPct val="150000"/>
              </a:lnSpc>
              <a:spcAft>
                <a:spcPts val="0"/>
              </a:spcAft>
            </a:pPr>
            <a:r>
              <a:rPr lang="en-GB" sz="600">
                <a:solidFill>
                  <a:srgbClr val="000000"/>
                </a:solidFill>
                <a:effectLst/>
                <a:latin typeface="Arial"/>
                <a:ea typeface="Calibri"/>
                <a:cs typeface="Times New Roman"/>
              </a:rPr>
              <a:t>OCR acknowledges the use of the following content: n/a</a:t>
            </a:r>
            <a:endParaRPr lang="en-GB" sz="1100">
              <a:effectLst/>
              <a:latin typeface="Calibri"/>
              <a:ea typeface="Calibri"/>
              <a:cs typeface="Times New Roman"/>
            </a:endParaRPr>
          </a:p>
          <a:p>
            <a:pPr marR="71755" fontAlgn="ctr">
              <a:lnSpc>
                <a:spcPct val="120000"/>
              </a:lnSpc>
              <a:spcAft>
                <a:spcPts val="0"/>
              </a:spcAft>
            </a:pPr>
            <a:r>
              <a:rPr lang="en-GB" sz="600">
                <a:solidFill>
                  <a:srgbClr val="000000"/>
                </a:solidFill>
                <a:effectLst/>
                <a:latin typeface="Arial"/>
                <a:ea typeface="Calibri"/>
                <a:cs typeface="Times New Roman"/>
              </a:rPr>
              <a:t>Please get in touch if you want to discuss the accessibility of resources we offer to support delivery of our qualifications: </a:t>
            </a:r>
            <a:r>
              <a:rPr lang="en-GB" sz="600" u="sng">
                <a:solidFill>
                  <a:srgbClr val="0000FF"/>
                </a:solidFill>
                <a:effectLst/>
                <a:latin typeface="Arial"/>
                <a:ea typeface="Calibri"/>
                <a:cs typeface="Times New Roman"/>
                <a:hlinkClick r:id="rId8"/>
              </a:rPr>
              <a:t>resources.feedback@ocr.org.uk</a:t>
            </a:r>
            <a:endParaRPr lang="en-GB" sz="1100">
              <a:effectLst/>
              <a:latin typeface="Calibri"/>
              <a:ea typeface="Calibri"/>
              <a:cs typeface="Times New Roman"/>
            </a:endParaRPr>
          </a:p>
        </p:txBody>
      </p:sp>
    </p:spTree>
    <p:extLst>
      <p:ext uri="{BB962C8B-B14F-4D97-AF65-F5344CB8AC3E}">
        <p14:creationId xmlns:p14="http://schemas.microsoft.com/office/powerpoint/2010/main" val="1883503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9144000" cy="685800"/>
          </a:xfrm>
        </p:spPr>
        <p:txBody>
          <a:bodyPr>
            <a:normAutofit fontScale="90000"/>
          </a:bodyPr>
          <a:lstStyle/>
          <a:p>
            <a:r>
              <a:rPr lang="en-GB" dirty="0">
                <a:latin typeface="Myriad Pro"/>
              </a:rPr>
              <a:t>The </a:t>
            </a:r>
            <a:r>
              <a:rPr lang="en-GB" dirty="0" smtClean="0">
                <a:latin typeface="Myriad Pro"/>
              </a:rPr>
              <a:t>Four </a:t>
            </a:r>
            <a:r>
              <a:rPr lang="en-GB" dirty="0">
                <a:latin typeface="Myriad Pro"/>
              </a:rPr>
              <a:t>Assessment Objectives (AOs)</a:t>
            </a:r>
          </a:p>
        </p:txBody>
      </p:sp>
      <p:sp>
        <p:nvSpPr>
          <p:cNvPr id="3" name="Content Placeholder 2"/>
          <p:cNvSpPr>
            <a:spLocks noGrp="1"/>
          </p:cNvSpPr>
          <p:nvPr>
            <p:ph idx="4294967295"/>
          </p:nvPr>
        </p:nvSpPr>
        <p:spPr>
          <a:xfrm>
            <a:off x="179512" y="1268760"/>
            <a:ext cx="8699500" cy="709885"/>
          </a:xfrm>
        </p:spPr>
        <p:txBody>
          <a:bodyPr>
            <a:normAutofit fontScale="47500" lnSpcReduction="20000"/>
          </a:bodyPr>
          <a:lstStyle/>
          <a:p>
            <a:pPr marL="0" indent="0">
              <a:buNone/>
            </a:pPr>
            <a:r>
              <a:rPr lang="en-GB" dirty="0">
                <a:solidFill>
                  <a:srgbClr val="1F224E"/>
                </a:solidFill>
                <a:latin typeface="Myriad Pro" charset="0"/>
                <a:ea typeface="Myriad Pro" charset="0"/>
                <a:cs typeface="Myriad Pro" charset="0"/>
              </a:rPr>
              <a:t>The assessment objectives are vital when understanding the assessment and are set by Ofqual. For GCSE (9-1) Geography there are </a:t>
            </a:r>
            <a:r>
              <a:rPr lang="en-GB" dirty="0" smtClean="0">
                <a:solidFill>
                  <a:srgbClr val="1F224E"/>
                </a:solidFill>
                <a:latin typeface="Myriad Pro" charset="0"/>
                <a:ea typeface="Myriad Pro" charset="0"/>
                <a:cs typeface="Myriad Pro" charset="0"/>
              </a:rPr>
              <a:t>four </a:t>
            </a:r>
            <a:r>
              <a:rPr lang="en-GB" dirty="0">
                <a:solidFill>
                  <a:srgbClr val="1F224E"/>
                </a:solidFill>
                <a:latin typeface="Myriad Pro" charset="0"/>
                <a:ea typeface="Myriad Pro" charset="0"/>
                <a:cs typeface="Myriad Pro" charset="0"/>
              </a:rPr>
              <a:t>Assessment Objectives – </a:t>
            </a:r>
            <a:r>
              <a:rPr lang="en-GB" dirty="0">
                <a:solidFill>
                  <a:srgbClr val="FF0000"/>
                </a:solidFill>
                <a:latin typeface="Myriad Pro"/>
              </a:rPr>
              <a:t>AO1 (Knowledge)</a:t>
            </a:r>
            <a:r>
              <a:rPr lang="en-GB" dirty="0">
                <a:latin typeface="Myriad Pro"/>
              </a:rPr>
              <a:t>, </a:t>
            </a:r>
            <a:r>
              <a:rPr lang="en-GB" dirty="0">
                <a:solidFill>
                  <a:schemeClr val="accent6"/>
                </a:solidFill>
                <a:latin typeface="Myriad Pro"/>
              </a:rPr>
              <a:t>AO2 (Understanding)</a:t>
            </a:r>
            <a:r>
              <a:rPr lang="en-GB" dirty="0">
                <a:latin typeface="Myriad Pro"/>
              </a:rPr>
              <a:t>, </a:t>
            </a:r>
            <a:r>
              <a:rPr lang="en-GB" dirty="0">
                <a:solidFill>
                  <a:srgbClr val="00B0F0"/>
                </a:solidFill>
                <a:latin typeface="Myriad Pro"/>
              </a:rPr>
              <a:t>AO3 (Application of knowledge and understanding)</a:t>
            </a:r>
            <a:r>
              <a:rPr lang="en-GB" dirty="0">
                <a:latin typeface="Myriad Pro"/>
              </a:rPr>
              <a:t> </a:t>
            </a:r>
            <a:r>
              <a:rPr lang="en-GB" dirty="0">
                <a:solidFill>
                  <a:srgbClr val="1F224E"/>
                </a:solidFill>
                <a:latin typeface="Myriad Pro" charset="0"/>
                <a:ea typeface="Myriad Pro" charset="0"/>
                <a:cs typeface="Myriad Pro" charset="0"/>
              </a:rPr>
              <a:t>and</a:t>
            </a:r>
            <a:r>
              <a:rPr lang="en-GB" dirty="0">
                <a:latin typeface="Myriad Pro"/>
              </a:rPr>
              <a:t> </a:t>
            </a:r>
            <a:r>
              <a:rPr lang="en-GB" dirty="0">
                <a:solidFill>
                  <a:srgbClr val="00B050"/>
                </a:solidFill>
                <a:latin typeface="Myriad Pro"/>
              </a:rPr>
              <a:t>AO4 (Skills)</a:t>
            </a:r>
            <a:r>
              <a:rPr lang="en-GB" dirty="0">
                <a:latin typeface="Myriad Pro"/>
              </a:rPr>
              <a:t>.</a:t>
            </a:r>
          </a:p>
          <a:p>
            <a:endParaRPr lang="en-GB" dirty="0">
              <a:latin typeface="Myriad Pro"/>
            </a:endParaRPr>
          </a:p>
        </p:txBody>
      </p:sp>
      <p:pic>
        <p:nvPicPr>
          <p:cNvPr id="4" name="Picture 2" descr="Assessment Objecti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2971" y="2549223"/>
            <a:ext cx="4909309" cy="3413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4739" y="2164277"/>
            <a:ext cx="2095864" cy="1384995"/>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smtClean="0">
                <a:solidFill>
                  <a:srgbClr val="FF0000"/>
                </a:solidFill>
                <a:latin typeface="Myriad Pro"/>
              </a:rPr>
              <a:t>15% of the qualification </a:t>
            </a:r>
          </a:p>
          <a:p>
            <a:pPr fontAlgn="base">
              <a:spcBef>
                <a:spcPct val="0"/>
              </a:spcBef>
              <a:spcAft>
                <a:spcPct val="0"/>
              </a:spcAft>
            </a:pPr>
            <a:r>
              <a:rPr lang="en-GB" sz="1400" dirty="0" smtClean="0">
                <a:solidFill>
                  <a:srgbClr val="FF0000"/>
                </a:solidFill>
                <a:latin typeface="Myriad Pro"/>
              </a:rPr>
              <a:t>marks will be allocated to assessing students knowledge of the specification content (AO1)</a:t>
            </a:r>
            <a:endParaRPr lang="en-GB" sz="1400" dirty="0">
              <a:solidFill>
                <a:srgbClr val="FF0000"/>
              </a:solidFill>
              <a:latin typeface="Myriad Pro"/>
            </a:endParaRPr>
          </a:p>
        </p:txBody>
      </p:sp>
      <p:cxnSp>
        <p:nvCxnSpPr>
          <p:cNvPr id="6" name="Straight Arrow Connector 5"/>
          <p:cNvCxnSpPr/>
          <p:nvPr/>
        </p:nvCxnSpPr>
        <p:spPr>
          <a:xfrm>
            <a:off x="1894939" y="2856774"/>
            <a:ext cx="864096" cy="995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969133" y="2178566"/>
            <a:ext cx="2123728" cy="1384995"/>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a:solidFill>
                  <a:schemeClr val="accent6"/>
                </a:solidFill>
                <a:latin typeface="Myriad Pro"/>
              </a:rPr>
              <a:t>2</a:t>
            </a:r>
            <a:r>
              <a:rPr lang="en-GB" sz="1400" dirty="0" smtClean="0">
                <a:solidFill>
                  <a:schemeClr val="accent6"/>
                </a:solidFill>
                <a:latin typeface="Myriad Pro"/>
              </a:rPr>
              <a:t>5% of the qualification marks will be allocated to assessing students </a:t>
            </a:r>
            <a:r>
              <a:rPr lang="en-GB" sz="1400" dirty="0">
                <a:solidFill>
                  <a:schemeClr val="accent6"/>
                </a:solidFill>
                <a:latin typeface="Myriad Pro"/>
              </a:rPr>
              <a:t>understanding of the specification content (</a:t>
            </a:r>
            <a:r>
              <a:rPr lang="en-GB" sz="1400" dirty="0" smtClean="0">
                <a:solidFill>
                  <a:schemeClr val="accent6"/>
                </a:solidFill>
                <a:latin typeface="Myriad Pro"/>
              </a:rPr>
              <a:t>AO2)</a:t>
            </a:r>
            <a:endParaRPr lang="en-GB" sz="1400" dirty="0">
              <a:solidFill>
                <a:schemeClr val="accent6"/>
              </a:solidFill>
              <a:latin typeface="Myriad Pro"/>
            </a:endParaRPr>
          </a:p>
        </p:txBody>
      </p:sp>
      <p:cxnSp>
        <p:nvCxnSpPr>
          <p:cNvPr id="8" name="Straight Arrow Connector 7"/>
          <p:cNvCxnSpPr/>
          <p:nvPr/>
        </p:nvCxnSpPr>
        <p:spPr>
          <a:xfrm flipH="1">
            <a:off x="5783372" y="3460421"/>
            <a:ext cx="1224135"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1161" y="3977159"/>
            <a:ext cx="2095864" cy="1815882"/>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smtClean="0">
                <a:solidFill>
                  <a:srgbClr val="00B0F0"/>
                </a:solidFill>
                <a:latin typeface="Myriad Pro"/>
              </a:rPr>
              <a:t>35% of the qualification </a:t>
            </a:r>
          </a:p>
          <a:p>
            <a:pPr fontAlgn="base">
              <a:spcBef>
                <a:spcPct val="0"/>
              </a:spcBef>
              <a:spcAft>
                <a:spcPct val="0"/>
              </a:spcAft>
            </a:pPr>
            <a:r>
              <a:rPr lang="en-GB" sz="1400" dirty="0" smtClean="0">
                <a:solidFill>
                  <a:srgbClr val="00B0F0"/>
                </a:solidFill>
                <a:latin typeface="Myriad Pro"/>
              </a:rPr>
              <a:t>marks will be allocated to assessing students application of their knowledge and understanding of the specification content (AO3)</a:t>
            </a:r>
            <a:endParaRPr lang="en-GB" sz="1400" dirty="0">
              <a:solidFill>
                <a:srgbClr val="00B0F0"/>
              </a:solidFill>
              <a:latin typeface="Myriad Pro"/>
            </a:endParaRPr>
          </a:p>
        </p:txBody>
      </p:sp>
      <p:sp>
        <p:nvSpPr>
          <p:cNvPr id="10" name="TextBox 9"/>
          <p:cNvSpPr txBox="1"/>
          <p:nvPr/>
        </p:nvSpPr>
        <p:spPr>
          <a:xfrm>
            <a:off x="6969133" y="3977159"/>
            <a:ext cx="2123728" cy="1815882"/>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smtClean="0">
                <a:solidFill>
                  <a:srgbClr val="00B050"/>
                </a:solidFill>
                <a:latin typeface="Myriad Pro"/>
              </a:rPr>
              <a:t>25% of the qualification </a:t>
            </a:r>
          </a:p>
          <a:p>
            <a:pPr fontAlgn="base">
              <a:spcBef>
                <a:spcPct val="0"/>
              </a:spcBef>
              <a:spcAft>
                <a:spcPct val="0"/>
              </a:spcAft>
            </a:pPr>
            <a:r>
              <a:rPr lang="en-GB" sz="1400" dirty="0" smtClean="0">
                <a:solidFill>
                  <a:srgbClr val="00B050"/>
                </a:solidFill>
                <a:latin typeface="Myriad Pro"/>
              </a:rPr>
              <a:t>marks will be allocated to assessing students ability to select, adapt and use geographical skills and communicate findings in this context (AO4)</a:t>
            </a:r>
            <a:endParaRPr lang="en-GB" sz="1400" dirty="0">
              <a:solidFill>
                <a:srgbClr val="00B050"/>
              </a:solidFill>
              <a:latin typeface="Myriad Pro"/>
            </a:endParaRPr>
          </a:p>
        </p:txBody>
      </p:sp>
      <p:cxnSp>
        <p:nvCxnSpPr>
          <p:cNvPr id="11" name="Straight Arrow Connector 10"/>
          <p:cNvCxnSpPr/>
          <p:nvPr/>
        </p:nvCxnSpPr>
        <p:spPr>
          <a:xfrm flipH="1">
            <a:off x="5747367" y="5008593"/>
            <a:ext cx="1260140" cy="18002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1822931" y="4828574"/>
            <a:ext cx="864096" cy="1130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4948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rgbClr val="FF0000"/>
                </a:solidFill>
              </a:rPr>
              <a:t>AO1 - Knowledge</a:t>
            </a:r>
            <a:endParaRPr lang="en-GB" dirty="0"/>
          </a:p>
        </p:txBody>
      </p:sp>
      <p:pic>
        <p:nvPicPr>
          <p:cNvPr id="4" name="Picture 2" descr="A01 Knowle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001" y="2002031"/>
            <a:ext cx="8136904" cy="2846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p Arrow 4"/>
          <p:cNvSpPr/>
          <p:nvPr/>
        </p:nvSpPr>
        <p:spPr>
          <a:xfrm>
            <a:off x="2934091" y="3363403"/>
            <a:ext cx="144016" cy="144891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6" name="Down Arrow 5"/>
          <p:cNvSpPr/>
          <p:nvPr/>
        </p:nvSpPr>
        <p:spPr>
          <a:xfrm>
            <a:off x="5087344" y="2002031"/>
            <a:ext cx="144016" cy="7788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7" name="Up Arrow 6"/>
          <p:cNvSpPr/>
          <p:nvPr/>
        </p:nvSpPr>
        <p:spPr>
          <a:xfrm>
            <a:off x="6789873" y="4611469"/>
            <a:ext cx="137660" cy="40170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8" name="TextBox 7"/>
          <p:cNvSpPr txBox="1"/>
          <p:nvPr/>
        </p:nvSpPr>
        <p:spPr>
          <a:xfrm>
            <a:off x="107504" y="4865082"/>
            <a:ext cx="4536504" cy="954107"/>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Each year </a:t>
            </a:r>
            <a:r>
              <a:rPr lang="en-GB" sz="1400" dirty="0" smtClean="0">
                <a:solidFill>
                  <a:srgbClr val="1F224E"/>
                </a:solidFill>
                <a:latin typeface="Myriad Pro" charset="0"/>
                <a:ea typeface="Myriad Pro" charset="0"/>
                <a:cs typeface="Myriad Pro" charset="0"/>
              </a:rPr>
              <a:t>across </a:t>
            </a:r>
            <a:r>
              <a:rPr lang="en-GB" sz="1400" dirty="0">
                <a:solidFill>
                  <a:srgbClr val="1F224E"/>
                </a:solidFill>
                <a:latin typeface="Myriad Pro" charset="0"/>
                <a:ea typeface="Myriad Pro" charset="0"/>
                <a:cs typeface="Myriad Pro" charset="0"/>
              </a:rPr>
              <a:t>the range of assessments there must be knowledge marks for locations, places, processes, environments and different scales but AO1 marks do not have to be included in every assessment.</a:t>
            </a:r>
          </a:p>
        </p:txBody>
      </p:sp>
      <p:sp>
        <p:nvSpPr>
          <p:cNvPr id="9" name="TextBox 8"/>
          <p:cNvSpPr txBox="1"/>
          <p:nvPr/>
        </p:nvSpPr>
        <p:spPr>
          <a:xfrm>
            <a:off x="4750495" y="5047084"/>
            <a:ext cx="4354077" cy="954107"/>
          </a:xfrm>
          <a:prstGeom prst="rect">
            <a:avLst/>
          </a:prstGeom>
          <a:solidFill>
            <a:schemeClr val="bg1"/>
          </a:solidFill>
          <a:ln>
            <a:solidFill>
              <a:schemeClr val="tx1"/>
            </a:solidFill>
          </a:ln>
        </p:spPr>
        <p:txBody>
          <a:bodyPr wrap="non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Each year assessments will cover different scales </a:t>
            </a:r>
          </a:p>
          <a:p>
            <a:pPr algn="ctr" fontAlgn="base">
              <a:spcBef>
                <a:spcPct val="0"/>
              </a:spcBef>
              <a:spcAft>
                <a:spcPct val="0"/>
              </a:spcAft>
            </a:pPr>
            <a:r>
              <a:rPr lang="en-GB" sz="1400" dirty="0">
                <a:solidFill>
                  <a:srgbClr val="1F224E"/>
                </a:solidFill>
                <a:latin typeface="Myriad Pro" charset="0"/>
                <a:ea typeface="Myriad Pro" charset="0"/>
                <a:cs typeface="Myriad Pro" charset="0"/>
              </a:rPr>
              <a:t>from local to global but not for every bit of content</a:t>
            </a:r>
          </a:p>
          <a:p>
            <a:pPr algn="ctr" fontAlgn="base">
              <a:spcBef>
                <a:spcPct val="0"/>
              </a:spcBef>
              <a:spcAft>
                <a:spcPct val="0"/>
              </a:spcAft>
            </a:pPr>
            <a:r>
              <a:rPr lang="en-GB" sz="1400" dirty="0">
                <a:solidFill>
                  <a:srgbClr val="1F224E"/>
                </a:solidFill>
                <a:latin typeface="Myriad Pro" charset="0"/>
                <a:ea typeface="Myriad Pro" charset="0"/>
                <a:cs typeface="Myriad Pro" charset="0"/>
              </a:rPr>
              <a:t>or necessarily for all </a:t>
            </a:r>
            <a:r>
              <a:rPr lang="en-GB" sz="1400" dirty="0" smtClean="0">
                <a:solidFill>
                  <a:srgbClr val="1F224E"/>
                </a:solidFill>
                <a:latin typeface="Myriad Pro" charset="0"/>
                <a:ea typeface="Myriad Pro" charset="0"/>
                <a:cs typeface="Myriad Pro" charset="0"/>
              </a:rPr>
              <a:t>of locations</a:t>
            </a:r>
            <a:r>
              <a:rPr lang="en-GB" sz="1400" dirty="0">
                <a:solidFill>
                  <a:srgbClr val="1F224E"/>
                </a:solidFill>
                <a:latin typeface="Myriad Pro" charset="0"/>
                <a:ea typeface="Myriad Pro" charset="0"/>
                <a:cs typeface="Myriad Pro" charset="0"/>
              </a:rPr>
              <a:t>, places, processes </a:t>
            </a:r>
          </a:p>
          <a:p>
            <a:pPr algn="ctr" fontAlgn="base">
              <a:spcBef>
                <a:spcPct val="0"/>
              </a:spcBef>
              <a:spcAft>
                <a:spcPct val="0"/>
              </a:spcAft>
            </a:pPr>
            <a:r>
              <a:rPr lang="en-GB" sz="1400">
                <a:solidFill>
                  <a:srgbClr val="1F224E"/>
                </a:solidFill>
                <a:latin typeface="Myriad Pro" charset="0"/>
                <a:ea typeface="Myriad Pro" charset="0"/>
                <a:cs typeface="Myriad Pro" charset="0"/>
              </a:rPr>
              <a:t>and </a:t>
            </a:r>
            <a:r>
              <a:rPr lang="en-GB" sz="1400" smtClean="0">
                <a:solidFill>
                  <a:srgbClr val="1F224E"/>
                </a:solidFill>
                <a:latin typeface="Myriad Pro" charset="0"/>
                <a:ea typeface="Myriad Pro" charset="0"/>
                <a:cs typeface="Myriad Pro" charset="0"/>
              </a:rPr>
              <a:t>environments.</a:t>
            </a:r>
            <a:endParaRPr lang="en-GB" sz="1400" dirty="0">
              <a:solidFill>
                <a:srgbClr val="1F224E"/>
              </a:solidFill>
              <a:latin typeface="Myriad Pro" charset="0"/>
              <a:ea typeface="Myriad Pro" charset="0"/>
              <a:cs typeface="Myriad Pro" charset="0"/>
            </a:endParaRPr>
          </a:p>
        </p:txBody>
      </p:sp>
      <p:sp>
        <p:nvSpPr>
          <p:cNvPr id="10" name="TextBox 9"/>
          <p:cNvSpPr txBox="1"/>
          <p:nvPr/>
        </p:nvSpPr>
        <p:spPr>
          <a:xfrm>
            <a:off x="3006098" y="971997"/>
            <a:ext cx="5022285" cy="954107"/>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Locations, places, processes and environments simply cover the subject content. There are other ways which you may describe content areas but all must be placed in these four aspects when we are creating our assessments.</a:t>
            </a:r>
          </a:p>
        </p:txBody>
      </p:sp>
      <p:cxnSp>
        <p:nvCxnSpPr>
          <p:cNvPr id="11" name="Straight Connector 10"/>
          <p:cNvCxnSpPr/>
          <p:nvPr/>
        </p:nvCxnSpPr>
        <p:spPr>
          <a:xfrm>
            <a:off x="4572000" y="2970183"/>
            <a:ext cx="3168352"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6369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rgbClr val="FF0000"/>
                </a:solidFill>
              </a:rPr>
              <a:t>AO1 command words</a:t>
            </a:r>
            <a:endParaRPr lang="en-GB" dirty="0"/>
          </a:p>
        </p:txBody>
      </p:sp>
      <p:sp>
        <p:nvSpPr>
          <p:cNvPr id="4" name="Content Placeholder 2"/>
          <p:cNvSpPr>
            <a:spLocks noGrp="1"/>
          </p:cNvSpPr>
          <p:nvPr>
            <p:ph idx="4294967295"/>
          </p:nvPr>
        </p:nvSpPr>
        <p:spPr>
          <a:xfrm>
            <a:off x="611560" y="1268760"/>
            <a:ext cx="8229600" cy="4321175"/>
          </a:xfrm>
          <a:prstGeom prst="rect">
            <a:avLst/>
          </a:prstGeom>
          <a:ln>
            <a:solidFill>
              <a:schemeClr val="tx1"/>
            </a:solidFill>
          </a:ln>
        </p:spPr>
        <p:txBody>
          <a:bodyPr>
            <a:normAutofit lnSpcReduction="10000"/>
          </a:bodyPr>
          <a:lstStyle/>
          <a:p>
            <a:pPr marL="0" indent="0">
              <a:buNone/>
            </a:pPr>
            <a:r>
              <a:rPr lang="en-GB" sz="1800" dirty="0">
                <a:solidFill>
                  <a:srgbClr val="FF0000"/>
                </a:solidFill>
                <a:latin typeface="Myriad Pro" charset="0"/>
                <a:ea typeface="Myriad Pro" charset="0"/>
                <a:cs typeface="Myriad Pro" charset="0"/>
              </a:rPr>
              <a:t>AO1</a:t>
            </a:r>
            <a:r>
              <a:rPr lang="en-GB" sz="1800" dirty="0">
                <a:solidFill>
                  <a:srgbClr val="1F224E"/>
                </a:solidFill>
                <a:latin typeface="Myriad Pro" charset="0"/>
                <a:ea typeface="Myriad Pro" charset="0"/>
                <a:cs typeface="Myriad Pro" charset="0"/>
              </a:rPr>
              <a:t> requires </a:t>
            </a:r>
            <a:r>
              <a:rPr lang="en-GB" sz="1800" dirty="0" smtClean="0">
                <a:solidFill>
                  <a:srgbClr val="1F224E"/>
                </a:solidFill>
                <a:latin typeface="Myriad Pro" charset="0"/>
                <a:ea typeface="Myriad Pro" charset="0"/>
                <a:cs typeface="Myriad Pro" charset="0"/>
              </a:rPr>
              <a:t>students </a:t>
            </a:r>
            <a:r>
              <a:rPr lang="en-GB" sz="1800" dirty="0">
                <a:solidFill>
                  <a:srgbClr val="1F224E"/>
                </a:solidFill>
                <a:latin typeface="Myriad Pro" charset="0"/>
                <a:ea typeface="Myriad Pro" charset="0"/>
                <a:cs typeface="Myriad Pro" charset="0"/>
              </a:rPr>
              <a:t>to demonstrate knowledge of the specification content through recalling information – including in a </a:t>
            </a:r>
            <a:r>
              <a:rPr lang="en-GB" sz="1800" dirty="0">
                <a:solidFill>
                  <a:srgbClr val="FF0000"/>
                </a:solidFill>
                <a:latin typeface="Myriad Pro" charset="0"/>
                <a:ea typeface="Myriad Pro" charset="0"/>
                <a:cs typeface="Myriad Pro" charset="0"/>
              </a:rPr>
              <a:t>case study </a:t>
            </a:r>
            <a:r>
              <a:rPr lang="en-GB" sz="1800" dirty="0">
                <a:solidFill>
                  <a:srgbClr val="1F224E"/>
                </a:solidFill>
                <a:latin typeface="Myriad Pro" charset="0"/>
                <a:ea typeface="Myriad Pro" charset="0"/>
                <a:cs typeface="Myriad Pro" charset="0"/>
              </a:rPr>
              <a:t>context. </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Questions which target </a:t>
            </a:r>
            <a:r>
              <a:rPr lang="en-GB" sz="1800" dirty="0">
                <a:solidFill>
                  <a:srgbClr val="FF0000"/>
                </a:solidFill>
                <a:latin typeface="Myriad Pro" charset="0"/>
                <a:ea typeface="Myriad Pro" charset="0"/>
                <a:cs typeface="Myriad Pro" charset="0"/>
              </a:rPr>
              <a:t>AO1</a:t>
            </a:r>
            <a:r>
              <a:rPr lang="en-GB" sz="1800" dirty="0">
                <a:solidFill>
                  <a:srgbClr val="1F224E"/>
                </a:solidFill>
                <a:latin typeface="Myriad Pro" charset="0"/>
                <a:ea typeface="Myriad Pro" charset="0"/>
                <a:cs typeface="Myriad Pro" charset="0"/>
              </a:rPr>
              <a:t> alone would tend to be shorter answer questions but longer questions may have </a:t>
            </a:r>
            <a:r>
              <a:rPr lang="en-GB" sz="1800" dirty="0">
                <a:solidFill>
                  <a:srgbClr val="FF0000"/>
                </a:solidFill>
                <a:latin typeface="Myriad Pro" charset="0"/>
                <a:ea typeface="Myriad Pro" charset="0"/>
                <a:cs typeface="Myriad Pro" charset="0"/>
              </a:rPr>
              <a:t>AO1 </a:t>
            </a:r>
            <a:r>
              <a:rPr lang="en-GB" sz="1800" dirty="0">
                <a:solidFill>
                  <a:srgbClr val="1F224E"/>
                </a:solidFill>
                <a:latin typeface="Myriad Pro" charset="0"/>
                <a:ea typeface="Myriad Pro" charset="0"/>
                <a:cs typeface="Myriad Pro" charset="0"/>
              </a:rPr>
              <a:t>marks allocated to them as well when combined with another assessment objective – particularly where </a:t>
            </a:r>
            <a:r>
              <a:rPr lang="en-GB" sz="1800" dirty="0">
                <a:solidFill>
                  <a:srgbClr val="FF0000"/>
                </a:solidFill>
                <a:latin typeface="Myriad Pro" charset="0"/>
                <a:ea typeface="Myriad Pro" charset="0"/>
                <a:cs typeface="Myriad Pro" charset="0"/>
              </a:rPr>
              <a:t>case study </a:t>
            </a:r>
            <a:r>
              <a:rPr lang="en-GB" sz="1800" dirty="0">
                <a:solidFill>
                  <a:srgbClr val="1F224E"/>
                </a:solidFill>
                <a:latin typeface="Myriad Pro" charset="0"/>
                <a:ea typeface="Myriad Pro" charset="0"/>
                <a:cs typeface="Myriad Pro" charset="0"/>
              </a:rPr>
              <a:t>information is required in an answer. </a:t>
            </a:r>
          </a:p>
          <a:p>
            <a:pPr marL="0" indent="0">
              <a:buNone/>
            </a:pPr>
            <a:endParaRPr lang="en-GB" sz="1800" dirty="0">
              <a:solidFill>
                <a:srgbClr val="1F224E"/>
              </a:solidFill>
              <a:latin typeface="Myriad Pro" charset="0"/>
              <a:ea typeface="Myriad Pro" charset="0"/>
              <a:cs typeface="Myriad Pro" charset="0"/>
            </a:endParaRPr>
          </a:p>
          <a:p>
            <a:pPr marL="0" indent="0">
              <a:buNone/>
            </a:pPr>
            <a:r>
              <a:rPr lang="en-GB" sz="1800" dirty="0">
                <a:solidFill>
                  <a:srgbClr val="1F224E"/>
                </a:solidFill>
                <a:latin typeface="Myriad Pro" charset="0"/>
                <a:ea typeface="Myriad Pro" charset="0"/>
                <a:cs typeface="Myriad Pro" charset="0"/>
              </a:rPr>
              <a:t>The following are some of the command words which may be used for short answer questions with </a:t>
            </a:r>
            <a:r>
              <a:rPr lang="en-GB" sz="1800" dirty="0">
                <a:solidFill>
                  <a:srgbClr val="FF0000"/>
                </a:solidFill>
                <a:latin typeface="Myriad Pro" charset="0"/>
                <a:ea typeface="Myriad Pro" charset="0"/>
                <a:cs typeface="Myriad Pro" charset="0"/>
              </a:rPr>
              <a:t>AO1</a:t>
            </a:r>
            <a:r>
              <a:rPr lang="en-GB" sz="1800" dirty="0">
                <a:solidFill>
                  <a:srgbClr val="1F224E"/>
                </a:solidFill>
                <a:latin typeface="Myriad Pro" charset="0"/>
                <a:ea typeface="Myriad Pro" charset="0"/>
                <a:cs typeface="Myriad Pro" charset="0"/>
              </a:rPr>
              <a:t> marks:</a:t>
            </a:r>
          </a:p>
          <a:p>
            <a:pPr marL="685800" lvl="1"/>
            <a:r>
              <a:rPr lang="en-GB" sz="1800" dirty="0">
                <a:solidFill>
                  <a:srgbClr val="1F224E"/>
                </a:solidFill>
                <a:latin typeface="Myriad Pro" charset="0"/>
                <a:ea typeface="Myriad Pro" charset="0"/>
                <a:cs typeface="Myriad Pro" charset="0"/>
              </a:rPr>
              <a:t>Describe</a:t>
            </a:r>
          </a:p>
          <a:p>
            <a:pPr marL="685800" lvl="1"/>
            <a:r>
              <a:rPr lang="en-GB" sz="1800" dirty="0">
                <a:solidFill>
                  <a:srgbClr val="1F224E"/>
                </a:solidFill>
                <a:latin typeface="Myriad Pro" charset="0"/>
                <a:ea typeface="Myriad Pro" charset="0"/>
                <a:cs typeface="Myriad Pro" charset="0"/>
              </a:rPr>
              <a:t>Define</a:t>
            </a:r>
          </a:p>
          <a:p>
            <a:pPr marL="685800" lvl="1"/>
            <a:r>
              <a:rPr lang="en-GB" sz="1800" dirty="0">
                <a:solidFill>
                  <a:srgbClr val="1F224E"/>
                </a:solidFill>
                <a:latin typeface="Myriad Pro" charset="0"/>
                <a:ea typeface="Myriad Pro" charset="0"/>
                <a:cs typeface="Myriad Pro" charset="0"/>
              </a:rPr>
              <a:t>Outline</a:t>
            </a:r>
          </a:p>
          <a:p>
            <a:pPr marL="685800" lvl="1"/>
            <a:r>
              <a:rPr lang="en-GB" sz="1800" dirty="0">
                <a:solidFill>
                  <a:srgbClr val="1F224E"/>
                </a:solidFill>
                <a:latin typeface="Myriad Pro" charset="0"/>
                <a:ea typeface="Myriad Pro" charset="0"/>
                <a:cs typeface="Myriad Pro" charset="0"/>
              </a:rPr>
              <a:t>State</a:t>
            </a:r>
          </a:p>
          <a:p>
            <a:pPr marL="285750" lvl="0" indent="-285750"/>
            <a:endParaRPr lang="en-GB" sz="4000" dirty="0"/>
          </a:p>
          <a:p>
            <a:pPr marL="285750" lvl="0" indent="-285750"/>
            <a:endParaRPr lang="en-GB" sz="4000" dirty="0"/>
          </a:p>
          <a:p>
            <a:endParaRPr lang="en-GB" sz="4000" dirty="0"/>
          </a:p>
        </p:txBody>
      </p:sp>
      <p:sp>
        <p:nvSpPr>
          <p:cNvPr id="5" name="TextBox 4"/>
          <p:cNvSpPr txBox="1"/>
          <p:nvPr/>
        </p:nvSpPr>
        <p:spPr>
          <a:xfrm>
            <a:off x="3703464" y="4285055"/>
            <a:ext cx="4900984" cy="954107"/>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All of these command words are asking students to write down something that they have learnt from the specification and so are unlikely to be targeting a combination of assessment objectives.</a:t>
            </a:r>
          </a:p>
        </p:txBody>
      </p:sp>
      <p:sp>
        <p:nvSpPr>
          <p:cNvPr id="6" name="Left Arrow 5"/>
          <p:cNvSpPr/>
          <p:nvPr/>
        </p:nvSpPr>
        <p:spPr>
          <a:xfrm>
            <a:off x="2195736" y="4654097"/>
            <a:ext cx="1296144"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Tree>
    <p:extLst>
      <p:ext uri="{BB962C8B-B14F-4D97-AF65-F5344CB8AC3E}">
        <p14:creationId xmlns:p14="http://schemas.microsoft.com/office/powerpoint/2010/main" val="3392912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t>What are </a:t>
            </a:r>
            <a:r>
              <a:rPr lang="en-GB" dirty="0">
                <a:solidFill>
                  <a:srgbClr val="FF0000"/>
                </a:solidFill>
              </a:rPr>
              <a:t>AO1</a:t>
            </a:r>
            <a:r>
              <a:rPr lang="en-GB" dirty="0"/>
              <a:t> marks?</a:t>
            </a:r>
          </a:p>
        </p:txBody>
      </p:sp>
      <p:sp>
        <p:nvSpPr>
          <p:cNvPr id="3" name="Content Placeholder 2"/>
          <p:cNvSpPr>
            <a:spLocks noGrp="1"/>
          </p:cNvSpPr>
          <p:nvPr>
            <p:ph idx="4294967295"/>
          </p:nvPr>
        </p:nvSpPr>
        <p:spPr>
          <a:xfrm>
            <a:off x="444500" y="1063625"/>
            <a:ext cx="8699500" cy="782638"/>
          </a:xfrm>
        </p:spPr>
        <p:txBody>
          <a:bodyPr>
            <a:normAutofit/>
          </a:bodyPr>
          <a:lstStyle/>
          <a:p>
            <a:pPr marL="0" indent="0">
              <a:buNone/>
            </a:pPr>
            <a:r>
              <a:rPr lang="en-GB" sz="1400" dirty="0">
                <a:solidFill>
                  <a:srgbClr val="FF0000"/>
                </a:solidFill>
                <a:latin typeface="Myriad Pro" charset="0"/>
                <a:ea typeface="Myriad Pro" charset="0"/>
                <a:cs typeface="Myriad Pro" charset="0"/>
              </a:rPr>
              <a:t>AO1</a:t>
            </a:r>
            <a:r>
              <a:rPr lang="en-GB" sz="1400" dirty="0">
                <a:solidFill>
                  <a:srgbClr val="1F224E"/>
                </a:solidFill>
                <a:latin typeface="Myriad Pro" charset="0"/>
                <a:ea typeface="Myriad Pro" charset="0"/>
                <a:cs typeface="Myriad Pro" charset="0"/>
              </a:rPr>
              <a:t> marks are given in questions where students need to recall information directly from what they have learnt </a:t>
            </a:r>
            <a:r>
              <a:rPr lang="en-GB" sz="1400" dirty="0" smtClean="0">
                <a:solidFill>
                  <a:srgbClr val="1F224E"/>
                </a:solidFill>
                <a:latin typeface="Myriad Pro" charset="0"/>
                <a:ea typeface="Myriad Pro" charset="0"/>
                <a:cs typeface="Myriad Pro" charset="0"/>
              </a:rPr>
              <a:t>from </a:t>
            </a:r>
            <a:r>
              <a:rPr lang="en-GB" sz="1400" dirty="0">
                <a:solidFill>
                  <a:srgbClr val="1F224E"/>
                </a:solidFill>
                <a:latin typeface="Myriad Pro" charset="0"/>
                <a:ea typeface="Myriad Pro" charset="0"/>
                <a:cs typeface="Myriad Pro" charset="0"/>
              </a:rPr>
              <a:t>the specification, including when there is a </a:t>
            </a:r>
            <a:r>
              <a:rPr lang="en-GB" sz="1400" dirty="0">
                <a:solidFill>
                  <a:srgbClr val="FF0000"/>
                </a:solidFill>
                <a:latin typeface="Myriad Pro" charset="0"/>
                <a:ea typeface="Myriad Pro" charset="0"/>
                <a:cs typeface="Myriad Pro" charset="0"/>
              </a:rPr>
              <a:t>case study </a:t>
            </a:r>
            <a:r>
              <a:rPr lang="en-GB" sz="1400" dirty="0">
                <a:solidFill>
                  <a:srgbClr val="1F224E"/>
                </a:solidFill>
                <a:latin typeface="Myriad Pro" charset="0"/>
                <a:ea typeface="Myriad Pro" charset="0"/>
                <a:cs typeface="Myriad Pro" charset="0"/>
              </a:rPr>
              <a:t>focus. Questions on a </a:t>
            </a:r>
            <a:r>
              <a:rPr lang="en-GB" sz="1400" dirty="0">
                <a:solidFill>
                  <a:srgbClr val="FF0000"/>
                </a:solidFill>
                <a:latin typeface="Myriad Pro" charset="0"/>
                <a:ea typeface="Myriad Pro" charset="0"/>
                <a:cs typeface="Myriad Pro" charset="0"/>
              </a:rPr>
              <a:t>case study </a:t>
            </a:r>
            <a:r>
              <a:rPr lang="en-GB" sz="1400" dirty="0">
                <a:solidFill>
                  <a:srgbClr val="1F224E"/>
                </a:solidFill>
                <a:latin typeface="Myriad Pro" charset="0"/>
                <a:ea typeface="Myriad Pro" charset="0"/>
                <a:cs typeface="Myriad Pro" charset="0"/>
              </a:rPr>
              <a:t>will always have </a:t>
            </a:r>
            <a:r>
              <a:rPr lang="en-GB" sz="1400" dirty="0">
                <a:solidFill>
                  <a:srgbClr val="FF0000"/>
                </a:solidFill>
                <a:latin typeface="Myriad Pro" charset="0"/>
                <a:ea typeface="Myriad Pro" charset="0"/>
                <a:cs typeface="Myriad Pro" charset="0"/>
              </a:rPr>
              <a:t>AO1</a:t>
            </a:r>
            <a:r>
              <a:rPr lang="en-GB" sz="1400" dirty="0">
                <a:solidFill>
                  <a:srgbClr val="1F224E"/>
                </a:solidFill>
                <a:latin typeface="Myriad Pro" charset="0"/>
                <a:ea typeface="Myriad Pro" charset="0"/>
                <a:cs typeface="Myriad Pro" charset="0"/>
              </a:rPr>
              <a:t> marks allocated for knowledge of the </a:t>
            </a:r>
            <a:r>
              <a:rPr lang="en-GB" sz="1400" dirty="0">
                <a:solidFill>
                  <a:srgbClr val="FF0000"/>
                </a:solidFill>
                <a:latin typeface="Myriad Pro" charset="0"/>
                <a:ea typeface="Myriad Pro" charset="0"/>
                <a:cs typeface="Myriad Pro" charset="0"/>
              </a:rPr>
              <a:t>case </a:t>
            </a:r>
            <a:r>
              <a:rPr lang="en-GB" sz="1400" dirty="0" smtClean="0">
                <a:solidFill>
                  <a:srgbClr val="FF0000"/>
                </a:solidFill>
                <a:latin typeface="Myriad Pro" charset="0"/>
                <a:ea typeface="Myriad Pro" charset="0"/>
                <a:cs typeface="Myriad Pro" charset="0"/>
              </a:rPr>
              <a:t>study</a:t>
            </a:r>
            <a:r>
              <a:rPr lang="en-GB" sz="1400" dirty="0" smtClean="0">
                <a:solidFill>
                  <a:srgbClr val="1F224E"/>
                </a:solidFill>
                <a:latin typeface="Myriad Pro" charset="0"/>
                <a:ea typeface="Myriad Pro" charset="0"/>
                <a:cs typeface="Myriad Pro" charset="0"/>
              </a:rPr>
              <a:t>, an example of this is on slide 15. </a:t>
            </a:r>
            <a:endParaRPr lang="en-GB" sz="1400" dirty="0">
              <a:solidFill>
                <a:srgbClr val="1F224E"/>
              </a:solidFill>
              <a:latin typeface="Myriad Pro" charset="0"/>
              <a:ea typeface="Myriad Pro" charset="0"/>
              <a:cs typeface="Myriad Pro" charset="0"/>
            </a:endParaRPr>
          </a:p>
        </p:txBody>
      </p:sp>
      <p:sp>
        <p:nvSpPr>
          <p:cNvPr id="4" name="Content Placeholder 2"/>
          <p:cNvSpPr txBox="1">
            <a:spLocks/>
          </p:cNvSpPr>
          <p:nvPr/>
        </p:nvSpPr>
        <p:spPr>
          <a:xfrm>
            <a:off x="316467" y="4221088"/>
            <a:ext cx="8648021" cy="648072"/>
          </a:xfrm>
          <a:prstGeom prst="rect">
            <a:avLst/>
          </a:prstGeom>
        </p:spPr>
        <p:txBody>
          <a:bodyPr>
            <a:noAutofit/>
          </a:bodyPr>
          <a:lstStyle>
            <a:lvl1pPr marL="0" indent="0" algn="l" defTabSz="914400" rtl="0" eaLnBrk="1" latinLnBrk="0" hangingPunct="1">
              <a:spcBef>
                <a:spcPct val="20000"/>
              </a:spcBef>
              <a:buFontTx/>
              <a:buNone/>
              <a:defRPr sz="1400" kern="1200">
                <a:solidFill>
                  <a:srgbClr val="1F224E"/>
                </a:solidFill>
                <a:latin typeface="Myriad Pro" charset="0"/>
                <a:ea typeface="Myriad Pro" charset="0"/>
                <a:cs typeface="Myriad Pro" charset="0"/>
              </a:defRPr>
            </a:lvl1pPr>
            <a:lvl2pPr marL="457200" indent="0" algn="l" defTabSz="914400" rtl="0" eaLnBrk="1" latinLnBrk="0" hangingPunct="1">
              <a:spcBef>
                <a:spcPct val="20000"/>
              </a:spcBef>
              <a:buFontTx/>
              <a:buNone/>
              <a:defRPr sz="1400" kern="1200">
                <a:solidFill>
                  <a:srgbClr val="1F224E"/>
                </a:solidFill>
                <a:latin typeface="Myriad Pro" charset="0"/>
                <a:ea typeface="Myriad Pro" charset="0"/>
                <a:cs typeface="Myriad Pro" charset="0"/>
              </a:defRPr>
            </a:lvl2pPr>
            <a:lvl3pPr marL="914400" indent="0" algn="l" defTabSz="914400" rtl="0" eaLnBrk="1" latinLnBrk="0" hangingPunct="1">
              <a:spcBef>
                <a:spcPct val="20000"/>
              </a:spcBef>
              <a:buFontTx/>
              <a:buNone/>
              <a:defRPr sz="1400" kern="1200">
                <a:solidFill>
                  <a:srgbClr val="1F224E"/>
                </a:solidFill>
                <a:latin typeface="Myriad Pro" charset="0"/>
                <a:ea typeface="Myriad Pro" charset="0"/>
                <a:cs typeface="Myriad Pro" charset="0"/>
              </a:defRPr>
            </a:lvl3pPr>
            <a:lvl4pPr marL="1371600" indent="0" algn="l" defTabSz="914400" rtl="0" eaLnBrk="1" latinLnBrk="0" hangingPunct="1">
              <a:spcBef>
                <a:spcPct val="20000"/>
              </a:spcBef>
              <a:buFontTx/>
              <a:buNone/>
              <a:defRPr sz="1400" kern="1200">
                <a:solidFill>
                  <a:srgbClr val="1F224E"/>
                </a:solidFill>
                <a:latin typeface="Myriad Pro" charset="0"/>
                <a:ea typeface="Myriad Pro" charset="0"/>
                <a:cs typeface="Myriad Pro" charset="0"/>
              </a:defRPr>
            </a:lvl4pPr>
            <a:lvl5pPr marL="1828800" indent="0" algn="l" defTabSz="914400" rtl="0" eaLnBrk="1" latinLnBrk="0" hangingPunct="1">
              <a:spcBef>
                <a:spcPct val="20000"/>
              </a:spcBef>
              <a:buFontTx/>
              <a:buNone/>
              <a:defRPr sz="14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spcBef>
                <a:spcPct val="0"/>
              </a:spcBef>
              <a:spcAft>
                <a:spcPct val="0"/>
              </a:spcAft>
            </a:pPr>
            <a:r>
              <a:rPr lang="en-GB" dirty="0"/>
              <a:t>Below is an example of when </a:t>
            </a:r>
            <a:r>
              <a:rPr lang="en-GB" dirty="0">
                <a:solidFill>
                  <a:srgbClr val="FF0000"/>
                </a:solidFill>
              </a:rPr>
              <a:t>AO1</a:t>
            </a:r>
            <a:r>
              <a:rPr lang="en-GB" dirty="0"/>
              <a:t> marks are included with another assessment objective. This is a 4 mark question where </a:t>
            </a:r>
            <a:r>
              <a:rPr lang="en-GB" dirty="0">
                <a:solidFill>
                  <a:srgbClr val="FF0000"/>
                </a:solidFill>
              </a:rPr>
              <a:t>2 marks are for AO1 </a:t>
            </a:r>
            <a:r>
              <a:rPr lang="en-GB" dirty="0"/>
              <a:t>and </a:t>
            </a:r>
            <a:r>
              <a:rPr lang="en-GB" dirty="0">
                <a:solidFill>
                  <a:srgbClr val="00B0F0"/>
                </a:solidFill>
              </a:rPr>
              <a:t>2 marks are for AO3</a:t>
            </a:r>
            <a:r>
              <a:rPr lang="en-GB" dirty="0"/>
              <a:t>. The AO1 marks are for </a:t>
            </a:r>
            <a:r>
              <a:rPr lang="en-GB" dirty="0">
                <a:solidFill>
                  <a:srgbClr val="FF0000"/>
                </a:solidFill>
              </a:rPr>
              <a:t>recalling two sources of evidence of climate change </a:t>
            </a:r>
            <a:r>
              <a:rPr lang="en-GB" dirty="0"/>
              <a:t>– this is from the specification and there is 1 </a:t>
            </a:r>
            <a:r>
              <a:rPr lang="en-GB" dirty="0">
                <a:solidFill>
                  <a:srgbClr val="FF0000"/>
                </a:solidFill>
              </a:rPr>
              <a:t>AO1 mark </a:t>
            </a:r>
            <a:r>
              <a:rPr lang="en-GB" dirty="0"/>
              <a:t>for each source named. Then there are 2 </a:t>
            </a:r>
            <a:r>
              <a:rPr lang="en-GB" dirty="0">
                <a:solidFill>
                  <a:srgbClr val="00B0F0"/>
                </a:solidFill>
              </a:rPr>
              <a:t>AO3 marks </a:t>
            </a:r>
            <a:r>
              <a:rPr lang="en-GB" dirty="0"/>
              <a:t>for </a:t>
            </a:r>
            <a:r>
              <a:rPr lang="en-GB" dirty="0">
                <a:solidFill>
                  <a:srgbClr val="00B0F0"/>
                </a:solidFill>
              </a:rPr>
              <a:t>comparing</a:t>
            </a:r>
            <a:r>
              <a:rPr lang="en-GB" dirty="0"/>
              <a:t> the two sources (one for each point). </a:t>
            </a:r>
          </a:p>
        </p:txBody>
      </p:sp>
      <p:sp>
        <p:nvSpPr>
          <p:cNvPr id="7" name="TextBox 6"/>
          <p:cNvSpPr txBox="1"/>
          <p:nvPr/>
        </p:nvSpPr>
        <p:spPr>
          <a:xfrm>
            <a:off x="5183555" y="2780928"/>
            <a:ext cx="3600400" cy="1384995"/>
          </a:xfrm>
          <a:prstGeom prst="rect">
            <a:avLst/>
          </a:prstGeom>
          <a:noFill/>
          <a:ln>
            <a:solidFill>
              <a:schemeClr val="tx1"/>
            </a:solidFill>
          </a:ln>
        </p:spPr>
        <p:txBody>
          <a:bodyPr wrap="square" rtlCol="0">
            <a:spAutoFit/>
          </a:bodyPr>
          <a:lstStyle/>
          <a:p>
            <a:pPr fontAlgn="base">
              <a:spcBef>
                <a:spcPct val="0"/>
              </a:spcBef>
              <a:spcAft>
                <a:spcPct val="0"/>
              </a:spcAft>
            </a:pPr>
            <a:r>
              <a:rPr lang="en-GB" sz="1400" dirty="0">
                <a:solidFill>
                  <a:srgbClr val="1F224E"/>
                </a:solidFill>
                <a:latin typeface="Myriad Pro" charset="0"/>
                <a:ea typeface="Myriad Pro" charset="0"/>
                <a:cs typeface="Myriad Pro" charset="0"/>
              </a:rPr>
              <a:t>These two examples are simple examples of questions where all marks are allocated to </a:t>
            </a:r>
            <a:r>
              <a:rPr lang="en-GB" sz="1400" dirty="0">
                <a:solidFill>
                  <a:srgbClr val="FF0000"/>
                </a:solidFill>
                <a:latin typeface="Myriad Pro" charset="0"/>
                <a:ea typeface="Myriad Pro" charset="0"/>
                <a:cs typeface="Myriad Pro" charset="0"/>
              </a:rPr>
              <a:t>AO1</a:t>
            </a:r>
            <a:r>
              <a:rPr lang="en-GB" sz="1400" dirty="0">
                <a:solidFill>
                  <a:srgbClr val="1F224E"/>
                </a:solidFill>
                <a:latin typeface="Myriad Pro" charset="0"/>
                <a:ea typeface="Myriad Pro" charset="0"/>
                <a:cs typeface="Myriad Pro" charset="0"/>
              </a:rPr>
              <a:t>. The information needed to answer them can be </a:t>
            </a:r>
            <a:r>
              <a:rPr lang="en-GB" sz="1400" dirty="0">
                <a:solidFill>
                  <a:srgbClr val="FF0000"/>
                </a:solidFill>
                <a:latin typeface="Myriad Pro" charset="0"/>
                <a:ea typeface="Myriad Pro" charset="0"/>
                <a:cs typeface="Myriad Pro" charset="0"/>
              </a:rPr>
              <a:t>recalled</a:t>
            </a:r>
            <a:r>
              <a:rPr lang="en-GB" sz="1400" dirty="0">
                <a:solidFill>
                  <a:srgbClr val="1F224E"/>
                </a:solidFill>
                <a:latin typeface="Myriad Pro" charset="0"/>
                <a:ea typeface="Myriad Pro" charset="0"/>
                <a:cs typeface="Myriad Pro" charset="0"/>
              </a:rPr>
              <a:t> by students </a:t>
            </a:r>
            <a:r>
              <a:rPr lang="en-GB" sz="1400" dirty="0" smtClean="0">
                <a:solidFill>
                  <a:srgbClr val="1F224E"/>
                </a:solidFill>
                <a:latin typeface="Myriad Pro" charset="0"/>
                <a:ea typeface="Myriad Pro" charset="0"/>
                <a:cs typeface="Myriad Pro" charset="0"/>
              </a:rPr>
              <a:t>as it is </a:t>
            </a:r>
            <a:r>
              <a:rPr lang="en-GB" sz="1400" dirty="0">
                <a:solidFill>
                  <a:srgbClr val="FF0000"/>
                </a:solidFill>
                <a:latin typeface="Myriad Pro" charset="0"/>
                <a:ea typeface="Myriad Pro" charset="0"/>
                <a:cs typeface="Myriad Pro" charset="0"/>
              </a:rPr>
              <a:t>directly from what is taught through the specification content</a:t>
            </a:r>
            <a:r>
              <a:rPr lang="en-GB" sz="1400" dirty="0">
                <a:solidFill>
                  <a:srgbClr val="1F224E"/>
                </a:solidFill>
                <a:latin typeface="Myriad Pro" charset="0"/>
                <a:ea typeface="Myriad Pro" charset="0"/>
                <a:cs typeface="Myriad Pro" charset="0"/>
              </a:rPr>
              <a:t>.</a:t>
            </a:r>
          </a:p>
        </p:txBody>
      </p:sp>
      <p:sp>
        <p:nvSpPr>
          <p:cNvPr id="8" name="Up Arrow 7"/>
          <p:cNvSpPr/>
          <p:nvPr/>
        </p:nvSpPr>
        <p:spPr>
          <a:xfrm>
            <a:off x="6660231" y="2314779"/>
            <a:ext cx="144016" cy="38013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9" name="Left Arrow 8"/>
          <p:cNvSpPr/>
          <p:nvPr/>
        </p:nvSpPr>
        <p:spPr>
          <a:xfrm>
            <a:off x="4852942" y="3356165"/>
            <a:ext cx="288033" cy="1707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pic>
        <p:nvPicPr>
          <p:cNvPr id="11" name="Picture 10" descr="Question ex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467" y="2886211"/>
            <a:ext cx="4464200" cy="11744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2" descr="Question exa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4651" y="1877794"/>
            <a:ext cx="4462013" cy="3975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3" descr="Question exam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7131" y="5301208"/>
            <a:ext cx="5092228" cy="5238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13350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chemeClr val="accent6"/>
                </a:solidFill>
              </a:rPr>
              <a:t>AO2 - Understanding</a:t>
            </a:r>
            <a:endParaRPr lang="en-GB" dirty="0"/>
          </a:p>
        </p:txBody>
      </p:sp>
      <p:pic>
        <p:nvPicPr>
          <p:cNvPr id="4" name="Picture 2" descr="A02 Understan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17475"/>
            <a:ext cx="8197928" cy="2879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p Arrow 4"/>
          <p:cNvSpPr/>
          <p:nvPr/>
        </p:nvSpPr>
        <p:spPr>
          <a:xfrm>
            <a:off x="1475656" y="4437755"/>
            <a:ext cx="144016" cy="86409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6" name="Down Arrow 5"/>
          <p:cNvSpPr/>
          <p:nvPr/>
        </p:nvSpPr>
        <p:spPr>
          <a:xfrm>
            <a:off x="467544" y="1845467"/>
            <a:ext cx="144016"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7" name="TextBox 6"/>
          <p:cNvSpPr txBox="1"/>
          <p:nvPr/>
        </p:nvSpPr>
        <p:spPr>
          <a:xfrm>
            <a:off x="119288" y="1053379"/>
            <a:ext cx="1716407" cy="738664"/>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How concepts relate to the aspects of </a:t>
            </a:r>
            <a:r>
              <a:rPr lang="en-GB" sz="1400" dirty="0" smtClean="0">
                <a:solidFill>
                  <a:srgbClr val="1F224E"/>
                </a:solidFill>
                <a:latin typeface="Myriad Pro" charset="0"/>
                <a:ea typeface="Myriad Pro" charset="0"/>
                <a:cs typeface="Myriad Pro" charset="0"/>
              </a:rPr>
              <a:t>content.</a:t>
            </a:r>
            <a:endParaRPr lang="en-GB" sz="1400" dirty="0">
              <a:solidFill>
                <a:srgbClr val="1F224E"/>
              </a:solidFill>
              <a:latin typeface="Myriad Pro" charset="0"/>
              <a:ea typeface="Myriad Pro" charset="0"/>
              <a:cs typeface="Myriad Pro" charset="0"/>
            </a:endParaRPr>
          </a:p>
        </p:txBody>
      </p:sp>
      <p:sp>
        <p:nvSpPr>
          <p:cNvPr id="8" name="TextBox 7"/>
          <p:cNvSpPr txBox="1"/>
          <p:nvPr/>
        </p:nvSpPr>
        <p:spPr>
          <a:xfrm>
            <a:off x="472158" y="5301851"/>
            <a:ext cx="2026833" cy="523220"/>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How aspects of content relate to each other</a:t>
            </a:r>
          </a:p>
        </p:txBody>
      </p:sp>
      <p:sp>
        <p:nvSpPr>
          <p:cNvPr id="9" name="TextBox 8"/>
          <p:cNvSpPr txBox="1"/>
          <p:nvPr/>
        </p:nvSpPr>
        <p:spPr>
          <a:xfrm>
            <a:off x="2807456" y="4977815"/>
            <a:ext cx="4932896" cy="954107"/>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There must an appropriate balance in terms of the number of marks allocated to questions on the understanding of how concepts relate to content and how aspects of content relate to each other throughout the assessments. </a:t>
            </a:r>
          </a:p>
        </p:txBody>
      </p:sp>
      <p:sp>
        <p:nvSpPr>
          <p:cNvPr id="10" name="Up Arrow 9"/>
          <p:cNvSpPr/>
          <p:nvPr/>
        </p:nvSpPr>
        <p:spPr>
          <a:xfrm>
            <a:off x="4433129" y="4761791"/>
            <a:ext cx="138524" cy="2160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11" name="TextBox 10"/>
          <p:cNvSpPr txBox="1"/>
          <p:nvPr/>
        </p:nvSpPr>
        <p:spPr>
          <a:xfrm>
            <a:off x="4860032" y="1053379"/>
            <a:ext cx="2880320" cy="738664"/>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Like with AO1 – places, processes and environments simply cover the subject content. </a:t>
            </a:r>
          </a:p>
        </p:txBody>
      </p:sp>
      <p:sp>
        <p:nvSpPr>
          <p:cNvPr id="12" name="Down Arrow 11"/>
          <p:cNvSpPr/>
          <p:nvPr/>
        </p:nvSpPr>
        <p:spPr>
          <a:xfrm>
            <a:off x="5868144" y="1845467"/>
            <a:ext cx="108359"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Tree>
    <p:extLst>
      <p:ext uri="{BB962C8B-B14F-4D97-AF65-F5344CB8AC3E}">
        <p14:creationId xmlns:p14="http://schemas.microsoft.com/office/powerpoint/2010/main" val="223297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68288"/>
            <a:ext cx="8699500" cy="685800"/>
          </a:xfrm>
        </p:spPr>
        <p:txBody>
          <a:bodyPr>
            <a:normAutofit fontScale="90000"/>
          </a:bodyPr>
          <a:lstStyle/>
          <a:p>
            <a:r>
              <a:rPr lang="en-GB" dirty="0">
                <a:solidFill>
                  <a:schemeClr val="accent6"/>
                </a:solidFill>
              </a:rPr>
              <a:t>AO2 command words</a:t>
            </a:r>
            <a:endParaRPr lang="en-GB" dirty="0"/>
          </a:p>
        </p:txBody>
      </p:sp>
      <p:sp>
        <p:nvSpPr>
          <p:cNvPr id="4" name="Content Placeholder 2"/>
          <p:cNvSpPr txBox="1">
            <a:spLocks/>
          </p:cNvSpPr>
          <p:nvPr/>
        </p:nvSpPr>
        <p:spPr>
          <a:xfrm>
            <a:off x="395536" y="1124745"/>
            <a:ext cx="8229600" cy="4248472"/>
          </a:xfrm>
          <a:prstGeom prst="rect">
            <a:avLst/>
          </a:prstGeom>
          <a:ln>
            <a:solidFill>
              <a:schemeClr val="tx1"/>
            </a:solidFill>
          </a:ln>
        </p:spPr>
        <p:txBody>
          <a:bodyPr>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rgbClr val="1F224E"/>
                </a:solidFill>
                <a:latin typeface="Myriad Pro" charset="0"/>
                <a:ea typeface="Myriad Pro" charset="0"/>
                <a:cs typeface="Myriad Pro"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1F224E"/>
                </a:solidFill>
                <a:latin typeface="Myriad Pro" charset="0"/>
                <a:ea typeface="Myriad Pro" charset="0"/>
                <a:cs typeface="Myriad Pro"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1F224E"/>
                </a:solidFill>
                <a:latin typeface="Myriad Pro" charset="0"/>
                <a:ea typeface="Myriad Pro" charset="0"/>
                <a:cs typeface="Myriad Pro"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smtClean="0"/>
              <a:t>Questions with </a:t>
            </a:r>
            <a:r>
              <a:rPr lang="en-GB" dirty="0" smtClean="0">
                <a:solidFill>
                  <a:schemeClr val="accent6"/>
                </a:solidFill>
              </a:rPr>
              <a:t>AO2</a:t>
            </a:r>
            <a:r>
              <a:rPr lang="en-GB" dirty="0" smtClean="0"/>
              <a:t> marks will focus on:</a:t>
            </a:r>
          </a:p>
          <a:p>
            <a:r>
              <a:rPr lang="en-GB" dirty="0" smtClean="0">
                <a:solidFill>
                  <a:schemeClr val="accent6"/>
                </a:solidFill>
              </a:rPr>
              <a:t>how concepts relate to the aspects of content</a:t>
            </a:r>
          </a:p>
          <a:p>
            <a:r>
              <a:rPr lang="en-GB" dirty="0" smtClean="0">
                <a:solidFill>
                  <a:schemeClr val="accent6"/>
                </a:solidFill>
              </a:rPr>
              <a:t>how aspects of content relate to each other</a:t>
            </a:r>
          </a:p>
          <a:p>
            <a:pPr marL="0" indent="0">
              <a:buFont typeface="Arial" panose="020B0604020202020204" pitchFamily="34" charset="0"/>
              <a:buNone/>
            </a:pPr>
            <a:endParaRPr lang="en-GB" dirty="0" smtClean="0"/>
          </a:p>
          <a:p>
            <a:pPr marL="0" indent="0">
              <a:buNone/>
            </a:pPr>
            <a:r>
              <a:rPr lang="en-GB" dirty="0" smtClean="0"/>
              <a:t>All </a:t>
            </a:r>
            <a:r>
              <a:rPr lang="en-GB" dirty="0" smtClean="0">
                <a:solidFill>
                  <a:schemeClr val="accent6"/>
                </a:solidFill>
              </a:rPr>
              <a:t>AO2</a:t>
            </a:r>
            <a:r>
              <a:rPr lang="en-GB" dirty="0" smtClean="0"/>
              <a:t> marks will focus on </a:t>
            </a:r>
            <a:r>
              <a:rPr lang="en-GB" dirty="0" smtClean="0">
                <a:solidFill>
                  <a:schemeClr val="accent6"/>
                </a:solidFill>
              </a:rPr>
              <a:t>understanding</a:t>
            </a:r>
            <a:r>
              <a:rPr lang="en-GB" dirty="0" smtClean="0"/>
              <a:t>. </a:t>
            </a:r>
            <a:r>
              <a:rPr lang="en-GB" dirty="0">
                <a:solidFill>
                  <a:schemeClr val="accent6"/>
                </a:solidFill>
              </a:rPr>
              <a:t>AO2</a:t>
            </a:r>
            <a:r>
              <a:rPr lang="en-GB" dirty="0"/>
              <a:t> marks will be directly linked to the specification but not just recalling what has been learnt, instead ensuring that students comprehend the content. </a:t>
            </a:r>
            <a:endParaRPr lang="en-GB" dirty="0" smtClean="0"/>
          </a:p>
          <a:p>
            <a:pPr marL="0" indent="0">
              <a:buFont typeface="Arial" panose="020B0604020202020204" pitchFamily="34" charset="0"/>
              <a:buNone/>
            </a:pPr>
            <a:endParaRPr lang="en-GB" dirty="0" smtClean="0"/>
          </a:p>
          <a:p>
            <a:pPr marL="0" indent="0">
              <a:buFont typeface="Arial" panose="020B0604020202020204" pitchFamily="34" charset="0"/>
              <a:buNone/>
            </a:pPr>
            <a:r>
              <a:rPr lang="en-GB" dirty="0" smtClean="0"/>
              <a:t>The following are some of the command words which may be used </a:t>
            </a:r>
            <a:r>
              <a:rPr lang="en-GB" smtClean="0"/>
              <a:t>for questions </a:t>
            </a:r>
            <a:r>
              <a:rPr lang="en-GB" dirty="0" smtClean="0"/>
              <a:t>with </a:t>
            </a:r>
            <a:r>
              <a:rPr lang="en-GB" dirty="0" smtClean="0">
                <a:solidFill>
                  <a:schemeClr val="accent6"/>
                </a:solidFill>
              </a:rPr>
              <a:t>AO2 </a:t>
            </a:r>
            <a:r>
              <a:rPr lang="en-GB" dirty="0" smtClean="0"/>
              <a:t>marks:</a:t>
            </a:r>
          </a:p>
          <a:p>
            <a:r>
              <a:rPr lang="en-GB" dirty="0" smtClean="0"/>
              <a:t>Explain how</a:t>
            </a:r>
          </a:p>
          <a:p>
            <a:r>
              <a:rPr lang="en-GB" dirty="0" smtClean="0"/>
              <a:t>Explain reasons/one reason</a:t>
            </a:r>
          </a:p>
          <a:p>
            <a:r>
              <a:rPr lang="en-GB" dirty="0" smtClean="0"/>
              <a:t>Discuss</a:t>
            </a:r>
          </a:p>
          <a:p>
            <a:endParaRPr lang="en-GB" dirty="0" smtClean="0"/>
          </a:p>
          <a:p>
            <a:pPr marL="0" indent="0">
              <a:buFont typeface="Arial" panose="020B0604020202020204" pitchFamily="34" charset="0"/>
              <a:buNone/>
            </a:pPr>
            <a:r>
              <a:rPr lang="en-GB" dirty="0" smtClean="0">
                <a:solidFill>
                  <a:schemeClr val="accent6"/>
                </a:solidFill>
              </a:rPr>
              <a:t>AO2</a:t>
            </a:r>
            <a:r>
              <a:rPr lang="en-GB" dirty="0" smtClean="0"/>
              <a:t> marks may also be targeted in higher mark tariff questions but the command word may focus on a different assessment objective (e.g. </a:t>
            </a:r>
            <a:r>
              <a:rPr lang="en-GB" dirty="0" smtClean="0">
                <a:solidFill>
                  <a:srgbClr val="00B0F0"/>
                </a:solidFill>
              </a:rPr>
              <a:t>AO3</a:t>
            </a:r>
            <a:r>
              <a:rPr lang="en-GB" dirty="0" smtClean="0"/>
              <a:t>).</a:t>
            </a:r>
            <a:endParaRPr lang="en-GB" dirty="0"/>
          </a:p>
        </p:txBody>
      </p:sp>
      <p:sp>
        <p:nvSpPr>
          <p:cNvPr id="6" name="TextBox 5"/>
          <p:cNvSpPr txBox="1"/>
          <p:nvPr/>
        </p:nvSpPr>
        <p:spPr>
          <a:xfrm>
            <a:off x="3851920" y="3717032"/>
            <a:ext cx="4680520" cy="954107"/>
          </a:xfrm>
          <a:prstGeom prst="rect">
            <a:avLst/>
          </a:prstGeom>
          <a:noFill/>
          <a:ln>
            <a:solidFill>
              <a:schemeClr val="tx1"/>
            </a:solidFill>
          </a:ln>
        </p:spPr>
        <p:txBody>
          <a:bodyPr wrap="square" rtlCol="0">
            <a:spAutoFit/>
          </a:bodyPr>
          <a:lstStyle/>
          <a:p>
            <a:pPr algn="ctr" fontAlgn="base">
              <a:spcBef>
                <a:spcPct val="0"/>
              </a:spcBef>
              <a:spcAft>
                <a:spcPct val="0"/>
              </a:spcAft>
            </a:pPr>
            <a:r>
              <a:rPr lang="en-GB" sz="1400" dirty="0">
                <a:solidFill>
                  <a:srgbClr val="1F224E"/>
                </a:solidFill>
                <a:latin typeface="Myriad Pro" charset="0"/>
                <a:ea typeface="Myriad Pro" charset="0"/>
                <a:cs typeface="Myriad Pro" charset="0"/>
              </a:rPr>
              <a:t>These command words may be used to solely target </a:t>
            </a:r>
            <a:r>
              <a:rPr lang="en-GB" sz="1400" dirty="0">
                <a:solidFill>
                  <a:schemeClr val="accent6"/>
                </a:solidFill>
                <a:latin typeface="Myriad Pro" charset="0"/>
                <a:ea typeface="Myriad Pro" charset="0"/>
                <a:cs typeface="Myriad Pro" charset="0"/>
              </a:rPr>
              <a:t>AO2</a:t>
            </a:r>
            <a:r>
              <a:rPr lang="en-GB" sz="1400" dirty="0">
                <a:solidFill>
                  <a:srgbClr val="1F224E"/>
                </a:solidFill>
                <a:latin typeface="Myriad Pro" charset="0"/>
                <a:ea typeface="Myriad Pro" charset="0"/>
                <a:cs typeface="Myriad Pro" charset="0"/>
              </a:rPr>
              <a:t> but may also be used in combination with other AO’s to target multiple assessment </a:t>
            </a:r>
            <a:r>
              <a:rPr lang="en-GB" sz="1400" dirty="0" smtClean="0">
                <a:solidFill>
                  <a:srgbClr val="1F224E"/>
                </a:solidFill>
                <a:latin typeface="Myriad Pro" charset="0"/>
                <a:ea typeface="Myriad Pro" charset="0"/>
                <a:cs typeface="Myriad Pro" charset="0"/>
              </a:rPr>
              <a:t>objectives, </a:t>
            </a:r>
            <a:r>
              <a:rPr lang="en-GB" sz="1400" dirty="0">
                <a:solidFill>
                  <a:srgbClr val="1F224E"/>
                </a:solidFill>
                <a:latin typeface="Myriad Pro" charset="0"/>
                <a:ea typeface="Myriad Pro" charset="0"/>
                <a:cs typeface="Myriad Pro" charset="0"/>
              </a:rPr>
              <a:t>for example 2(c) or 3(d) of </a:t>
            </a:r>
            <a:r>
              <a:rPr lang="en-GB" sz="1400" dirty="0" smtClean="0">
                <a:solidFill>
                  <a:srgbClr val="1F224E"/>
                </a:solidFill>
                <a:latin typeface="Myriad Pro" charset="0"/>
                <a:ea typeface="Myriad Pro" charset="0"/>
                <a:cs typeface="Myriad Pro" charset="0"/>
              </a:rPr>
              <a:t>component 01 Our Natural World.</a:t>
            </a:r>
            <a:endParaRPr lang="en-GB" sz="1400" dirty="0">
              <a:solidFill>
                <a:srgbClr val="1F224E"/>
              </a:solidFill>
              <a:latin typeface="Myriad Pro" charset="0"/>
              <a:ea typeface="Myriad Pro" charset="0"/>
              <a:cs typeface="Myriad Pro" charset="0"/>
            </a:endParaRPr>
          </a:p>
        </p:txBody>
      </p:sp>
    </p:spTree>
    <p:extLst>
      <p:ext uri="{BB962C8B-B14F-4D97-AF65-F5344CB8AC3E}">
        <p14:creationId xmlns:p14="http://schemas.microsoft.com/office/powerpoint/2010/main" val="483028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268288"/>
            <a:ext cx="9144000" cy="685800"/>
          </a:xfrm>
        </p:spPr>
        <p:txBody>
          <a:bodyPr>
            <a:noAutofit/>
          </a:bodyPr>
          <a:lstStyle/>
          <a:p>
            <a:r>
              <a:rPr lang="en-GB" sz="2800" dirty="0">
                <a:solidFill>
                  <a:schemeClr val="accent6"/>
                </a:solidFill>
              </a:rPr>
              <a:t>AO2.1 </a:t>
            </a:r>
            <a:r>
              <a:rPr lang="en-US" sz="2800" dirty="0"/>
              <a:t>Concepts and how they are used in relation to places, environments and processes</a:t>
            </a:r>
            <a:endParaRPr lang="en-GB" sz="2800" dirty="0"/>
          </a:p>
        </p:txBody>
      </p:sp>
      <p:sp>
        <p:nvSpPr>
          <p:cNvPr id="11" name="Content Placeholder 2"/>
          <p:cNvSpPr txBox="1">
            <a:spLocks/>
          </p:cNvSpPr>
          <p:nvPr/>
        </p:nvSpPr>
        <p:spPr>
          <a:xfrm>
            <a:off x="323528" y="1124744"/>
            <a:ext cx="8698747" cy="2520280"/>
          </a:xfrm>
          <a:prstGeom prst="rect">
            <a:avLst/>
          </a:prstGeom>
        </p:spPr>
        <p:txBody>
          <a:bodyPr>
            <a:noAutofit/>
          </a:bodyPr>
          <a:lstStyle>
            <a:lvl1pPr marL="0" indent="0" algn="l" defTabSz="914400" rtl="0" eaLnBrk="1" latinLnBrk="0" hangingPunct="1">
              <a:spcBef>
                <a:spcPct val="20000"/>
              </a:spcBef>
              <a:buFontTx/>
              <a:buNone/>
              <a:defRPr sz="1400" kern="1200">
                <a:solidFill>
                  <a:srgbClr val="1F224E"/>
                </a:solidFill>
                <a:latin typeface="Myriad Pro" charset="0"/>
                <a:ea typeface="Myriad Pro" charset="0"/>
                <a:cs typeface="Myriad Pro" charset="0"/>
              </a:defRPr>
            </a:lvl1pPr>
            <a:lvl2pPr marL="457200" indent="0" algn="l" defTabSz="914400" rtl="0" eaLnBrk="1" latinLnBrk="0" hangingPunct="1">
              <a:spcBef>
                <a:spcPct val="20000"/>
              </a:spcBef>
              <a:buFontTx/>
              <a:buNone/>
              <a:defRPr sz="1400" kern="1200">
                <a:solidFill>
                  <a:srgbClr val="1F224E"/>
                </a:solidFill>
                <a:latin typeface="Myriad Pro" charset="0"/>
                <a:ea typeface="Myriad Pro" charset="0"/>
                <a:cs typeface="Myriad Pro" charset="0"/>
              </a:defRPr>
            </a:lvl2pPr>
            <a:lvl3pPr marL="914400" indent="0" algn="l" defTabSz="914400" rtl="0" eaLnBrk="1" latinLnBrk="0" hangingPunct="1">
              <a:spcBef>
                <a:spcPct val="20000"/>
              </a:spcBef>
              <a:buFontTx/>
              <a:buNone/>
              <a:defRPr sz="1400" kern="1200">
                <a:solidFill>
                  <a:srgbClr val="1F224E"/>
                </a:solidFill>
                <a:latin typeface="Myriad Pro" charset="0"/>
                <a:ea typeface="Myriad Pro" charset="0"/>
                <a:cs typeface="Myriad Pro" charset="0"/>
              </a:defRPr>
            </a:lvl3pPr>
            <a:lvl4pPr marL="1371600" indent="0" algn="l" defTabSz="914400" rtl="0" eaLnBrk="1" latinLnBrk="0" hangingPunct="1">
              <a:spcBef>
                <a:spcPct val="20000"/>
              </a:spcBef>
              <a:buFontTx/>
              <a:buNone/>
              <a:defRPr sz="1400" kern="1200">
                <a:solidFill>
                  <a:srgbClr val="1F224E"/>
                </a:solidFill>
                <a:latin typeface="Myriad Pro" charset="0"/>
                <a:ea typeface="Myriad Pro" charset="0"/>
                <a:cs typeface="Myriad Pro" charset="0"/>
              </a:defRPr>
            </a:lvl4pPr>
            <a:lvl5pPr marL="1828800" indent="0" algn="l" defTabSz="914400" rtl="0" eaLnBrk="1" latinLnBrk="0" hangingPunct="1">
              <a:spcBef>
                <a:spcPct val="20000"/>
              </a:spcBef>
              <a:buFontTx/>
              <a:buNone/>
              <a:defRPr sz="1400" kern="1200">
                <a:solidFill>
                  <a:srgbClr val="1F224E"/>
                </a:solidFill>
                <a:latin typeface="Myriad Pro" charset="0"/>
                <a:ea typeface="Myriad Pro" charset="0"/>
                <a:cs typeface="Myriad Pro"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smtClean="0"/>
              <a:t>These two questions have marks allocated to </a:t>
            </a:r>
            <a:r>
              <a:rPr lang="en-GB" dirty="0" smtClean="0">
                <a:solidFill>
                  <a:schemeClr val="accent6"/>
                </a:solidFill>
              </a:rPr>
              <a:t>AO2.1</a:t>
            </a:r>
            <a:r>
              <a:rPr lang="en-GB" dirty="0" smtClean="0"/>
              <a:t> - how concepts relate to the aspects of content.</a:t>
            </a:r>
          </a:p>
          <a:p>
            <a:endParaRPr lang="en-GB" dirty="0" smtClean="0"/>
          </a:p>
          <a:p>
            <a:r>
              <a:rPr lang="en-GB" dirty="0" smtClean="0"/>
              <a:t>The question below is a 12 mark question with 6 x </a:t>
            </a:r>
            <a:r>
              <a:rPr lang="en-GB" dirty="0" smtClean="0">
                <a:solidFill>
                  <a:schemeClr val="accent6"/>
                </a:solidFill>
              </a:rPr>
              <a:t>AO2.1</a:t>
            </a:r>
            <a:r>
              <a:rPr lang="en-GB" dirty="0" smtClean="0"/>
              <a:t> marks and 6 x </a:t>
            </a:r>
            <a:r>
              <a:rPr lang="en-GB" dirty="0" smtClean="0">
                <a:solidFill>
                  <a:srgbClr val="00B0F0"/>
                </a:solidFill>
              </a:rPr>
              <a:t>AO3</a:t>
            </a:r>
            <a:r>
              <a:rPr lang="en-GB" dirty="0" smtClean="0"/>
              <a:t> (in this instance for analysis and make judgements). The </a:t>
            </a:r>
            <a:r>
              <a:rPr lang="en-GB" dirty="0" smtClean="0">
                <a:solidFill>
                  <a:schemeClr val="accent6"/>
                </a:solidFill>
              </a:rPr>
              <a:t>AO2</a:t>
            </a:r>
            <a:r>
              <a:rPr lang="en-GB" dirty="0" smtClean="0"/>
              <a:t> marks are for an </a:t>
            </a:r>
            <a:r>
              <a:rPr lang="en-GB" dirty="0" smtClean="0">
                <a:solidFill>
                  <a:schemeClr val="accent6"/>
                </a:solidFill>
              </a:rPr>
              <a:t>understanding of the concept of ‘food security’ </a:t>
            </a:r>
            <a:r>
              <a:rPr lang="en-GB" dirty="0" smtClean="0"/>
              <a:t>in the context of the question.</a:t>
            </a:r>
          </a:p>
          <a:p>
            <a:endParaRPr lang="en-GB" dirty="0" smtClean="0"/>
          </a:p>
          <a:p>
            <a:endParaRPr lang="en-GB" dirty="0"/>
          </a:p>
          <a:p>
            <a:endParaRPr lang="en-GB" dirty="0" smtClean="0"/>
          </a:p>
          <a:p>
            <a:endParaRPr lang="en-GB" dirty="0"/>
          </a:p>
          <a:p>
            <a:endParaRPr lang="en-GB" dirty="0" smtClean="0"/>
          </a:p>
          <a:p>
            <a:endParaRPr lang="en-GB" dirty="0" smtClean="0"/>
          </a:p>
          <a:p>
            <a:r>
              <a:rPr lang="en-GB" dirty="0" smtClean="0"/>
              <a:t>The question below is a 3 mark question with 3 x </a:t>
            </a:r>
            <a:r>
              <a:rPr lang="en-GB" dirty="0" smtClean="0">
                <a:solidFill>
                  <a:schemeClr val="accent6"/>
                </a:solidFill>
              </a:rPr>
              <a:t>AO2.1</a:t>
            </a:r>
            <a:r>
              <a:rPr lang="en-GB" dirty="0" smtClean="0"/>
              <a:t> marks. The </a:t>
            </a:r>
            <a:r>
              <a:rPr lang="en-GB" dirty="0" smtClean="0">
                <a:solidFill>
                  <a:schemeClr val="accent6"/>
                </a:solidFill>
              </a:rPr>
              <a:t>AO2</a:t>
            </a:r>
            <a:r>
              <a:rPr lang="en-GB" dirty="0" smtClean="0"/>
              <a:t> marks are for an understanding of the concept of ‘uneven development’ and explaining how development indicators relate to this concept.</a:t>
            </a:r>
          </a:p>
          <a:p>
            <a:endParaRPr lang="en-GB" dirty="0"/>
          </a:p>
        </p:txBody>
      </p:sp>
      <p:pic>
        <p:nvPicPr>
          <p:cNvPr id="12" name="Picture 2" descr="Question ex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564904"/>
            <a:ext cx="6391275" cy="10287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3" descr="Question exa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4628331"/>
            <a:ext cx="6324600" cy="7810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5" name="Straight Connector 14"/>
          <p:cNvCxnSpPr/>
          <p:nvPr/>
        </p:nvCxnSpPr>
        <p:spPr>
          <a:xfrm>
            <a:off x="3203848" y="4973166"/>
            <a:ext cx="1368152"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003948" y="4793977"/>
            <a:ext cx="150415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323978" y="2722761"/>
            <a:ext cx="864096"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335088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1295</TotalTime>
  <Words>3072</Words>
  <Application>Microsoft Office PowerPoint</Application>
  <PresentationFormat>On-screen Show (4:3)</PresentationFormat>
  <Paragraphs>226</Paragraphs>
  <Slides>26</Slides>
  <Notes>1</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1_Office Theme</vt:lpstr>
      <vt:lpstr>1_Custom Design</vt:lpstr>
      <vt:lpstr>PowerPoint Presentation</vt:lpstr>
      <vt:lpstr>About this guide</vt:lpstr>
      <vt:lpstr>The Four Assessment Objectives (AOs)</vt:lpstr>
      <vt:lpstr>AO1 - Knowledge</vt:lpstr>
      <vt:lpstr>AO1 command words</vt:lpstr>
      <vt:lpstr>What are AO1 marks?</vt:lpstr>
      <vt:lpstr>AO2 - Understanding</vt:lpstr>
      <vt:lpstr>AO2 command words</vt:lpstr>
      <vt:lpstr>AO2.1 Concepts and how they are used in relation to places, environments and processes</vt:lpstr>
      <vt:lpstr>AO2.2 The interrelationship between places, environments and processes</vt:lpstr>
      <vt:lpstr>AO3 - Application</vt:lpstr>
      <vt:lpstr>AO3 command words</vt:lpstr>
      <vt:lpstr>AO3 - Application</vt:lpstr>
      <vt:lpstr>AO3 - Application</vt:lpstr>
      <vt:lpstr>AO3 - Application</vt:lpstr>
      <vt:lpstr>What are AO3 ‘interpret’ marks?</vt:lpstr>
      <vt:lpstr>What are AO3 ‘analyse’ marks?</vt:lpstr>
      <vt:lpstr>What are AO3 ‘evaluate’ marks?</vt:lpstr>
      <vt:lpstr>What are AO3 ‘make judgements’ marks?</vt:lpstr>
      <vt:lpstr>AO4 - Skills</vt:lpstr>
      <vt:lpstr>AO4 command words</vt:lpstr>
      <vt:lpstr>What are AO4 ‘select’ marks?</vt:lpstr>
      <vt:lpstr>What are AO4 ‘adapt’ marks?</vt:lpstr>
      <vt:lpstr>What are AO4 ‘use’ marks?</vt:lpstr>
      <vt:lpstr>What are AO4 ‘communicate findings’ marks?</vt:lpstr>
      <vt:lpstr>PowerPoint Presentation</vt:lpstr>
    </vt:vector>
  </TitlesOfParts>
  <Company>Interpublic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OCR GCSE (9-1) Geography B (Geography for Enquiring Minds) Guide to Assessment Objectives</dc:title>
  <dc:creator>Shergill, Karanvir (BRM-MEW)</dc:creator>
  <cp:keywords>GCSE, Geography, Geography B, Assessment</cp:keywords>
  <cp:lastModifiedBy>Carolyn Akeister</cp:lastModifiedBy>
  <cp:revision>86</cp:revision>
  <dcterms:created xsi:type="dcterms:W3CDTF">2016-05-18T13:58:30Z</dcterms:created>
  <dcterms:modified xsi:type="dcterms:W3CDTF">2016-12-12T13:27:04Z</dcterms:modified>
</cp:coreProperties>
</file>