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80" r:id="rId3"/>
  </p:sldMasterIdLst>
  <p:notesMasterIdLst>
    <p:notesMasterId r:id="rId64"/>
  </p:notesMasterIdLst>
  <p:sldIdLst>
    <p:sldId id="332" r:id="rId4"/>
    <p:sldId id="262" r:id="rId5"/>
    <p:sldId id="264" r:id="rId6"/>
    <p:sldId id="265" r:id="rId7"/>
    <p:sldId id="266" r:id="rId8"/>
    <p:sldId id="267" r:id="rId9"/>
    <p:sldId id="268" r:id="rId10"/>
    <p:sldId id="269" r:id="rId11"/>
    <p:sldId id="270" r:id="rId12"/>
    <p:sldId id="271" r:id="rId13"/>
    <p:sldId id="331" r:id="rId14"/>
    <p:sldId id="272" r:id="rId15"/>
    <p:sldId id="322" r:id="rId16"/>
    <p:sldId id="323" r:id="rId17"/>
    <p:sldId id="324" r:id="rId18"/>
    <p:sldId id="325" r:id="rId19"/>
    <p:sldId id="326" r:id="rId20"/>
    <p:sldId id="327" r:id="rId21"/>
    <p:sldId id="328" r:id="rId22"/>
    <p:sldId id="329" r:id="rId23"/>
    <p:sldId id="330" r:id="rId24"/>
    <p:sldId id="282" r:id="rId25"/>
    <p:sldId id="283" r:id="rId26"/>
    <p:sldId id="284" r:id="rId27"/>
    <p:sldId id="285" r:id="rId28"/>
    <p:sldId id="286"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3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Monk" initials="SM" lastIdx="72" clrIdx="0"/>
  <p:cmAuthor id="1" name="Mark Smith" initials="M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B668"/>
    <a:srgbClr val="ECECEC"/>
    <a:srgbClr val="1F224E"/>
    <a:srgbClr val="202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94261" autoAdjust="0"/>
  </p:normalViewPr>
  <p:slideViewPr>
    <p:cSldViewPr>
      <p:cViewPr>
        <p:scale>
          <a:sx n="100" d="100"/>
          <a:sy n="100" d="100"/>
        </p:scale>
        <p:origin x="-5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B149D-02E2-47B0-AD36-30AC5B92B292}" type="datetimeFigureOut">
              <a:rPr lang="en-GB" smtClean="0"/>
              <a:t>09/01/2017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3E05A-087A-4B2F-9194-01CE646FE26B}" type="slidenum">
              <a:rPr lang="en-GB" smtClean="0"/>
              <a:t>‹#›</a:t>
            </a:fld>
            <a:endParaRPr lang="en-GB"/>
          </a:p>
        </p:txBody>
      </p:sp>
    </p:spTree>
    <p:extLst>
      <p:ext uri="{BB962C8B-B14F-4D97-AF65-F5344CB8AC3E}">
        <p14:creationId xmlns:p14="http://schemas.microsoft.com/office/powerpoint/2010/main" val="93348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137275"/>
          </a:xfrm>
          <a:prstGeom prst="rect">
            <a:avLst/>
          </a:prstGeom>
        </p:spPr>
        <p:txBody>
          <a:bodyPr/>
          <a:lstStyle>
            <a:lvl1pPr>
              <a:defRPr>
                <a:solidFill>
                  <a:schemeClr val="tx2">
                    <a:lumMod val="40000"/>
                    <a:lumOff val="60000"/>
                  </a:schemeClr>
                </a:solidFill>
              </a:defRPr>
            </a:lvl1pPr>
          </a:lstStyle>
          <a:p>
            <a:endParaRPr lang="en-US"/>
          </a:p>
        </p:txBody>
      </p:sp>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208734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4454966"/>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830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93675" y="1147981"/>
            <a:ext cx="8698805" cy="4657507"/>
          </a:xfrm>
          <a:prstGeom prst="rect">
            <a:avLst/>
          </a:prstGeom>
          <a:solidFill>
            <a:srgbClr val="1F224E"/>
          </a:solidFill>
        </p:spPr>
        <p:txBody>
          <a:bodyPr>
            <a:noAutofit/>
          </a:bodyPr>
          <a:lstStyle>
            <a:lvl1pPr marL="0" indent="0">
              <a:buFontTx/>
              <a:buNone/>
              <a:defRPr>
                <a:solidFill>
                  <a:schemeClr val="bg1"/>
                </a:solidFill>
              </a:defRPr>
            </a:lvl1pPr>
          </a:lstStyle>
          <a:p>
            <a:endParaRPr lang="en-US"/>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343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1"/>
            <a:ext cx="8229600" cy="427765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066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41291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184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94892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581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8240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86265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85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134010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286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0632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90574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492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65605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95542C-C48E-4AA6-B18D-CE82D118621F}" type="datetimeFigureOut">
              <a:rPr lang="en-GB" smtClean="0"/>
              <a:t>09/01/2017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B8151-9A82-4C13-8A4F-CC73ABC49B1C}" type="slidenum">
              <a:rPr lang="en-GB" smtClean="0"/>
              <a:t>‹#›</a:t>
            </a:fld>
            <a:endParaRPr lang="en-GB"/>
          </a:p>
        </p:txBody>
      </p:sp>
    </p:spTree>
    <p:extLst>
      <p:ext uri="{BB962C8B-B14F-4D97-AF65-F5344CB8AC3E}">
        <p14:creationId xmlns:p14="http://schemas.microsoft.com/office/powerpoint/2010/main" val="171736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2870" r="168"/>
          <a:stretch/>
        </p:blipFill>
        <p:spPr>
          <a:xfrm>
            <a:off x="0" y="-15115"/>
            <a:ext cx="9144001" cy="6287029"/>
          </a:xfrm>
          <a:prstGeom prst="rect">
            <a:avLst/>
          </a:prstGeom>
        </p:spPr>
      </p:pic>
      <p:sp>
        <p:nvSpPr>
          <p:cNvPr id="2" name="Title 1"/>
          <p:cNvSpPr>
            <a:spLocks noGrp="1"/>
          </p:cNvSpPr>
          <p:nvPr>
            <p:ph type="ctrTitle" hasCustomPrompt="1"/>
          </p:nvPr>
        </p:nvSpPr>
        <p:spPr>
          <a:xfrm>
            <a:off x="201347" y="2042779"/>
            <a:ext cx="5594790" cy="1470025"/>
          </a:xfrm>
          <a:prstGeom prst="rect">
            <a:avLst/>
          </a:prstGeom>
        </p:spPr>
        <p:txBody>
          <a:bodyPr>
            <a:noAutofit/>
          </a:bodyPr>
          <a:lstStyle>
            <a:lvl1pPr algn="l">
              <a:defRPr b="1" i="1">
                <a:solidFill>
                  <a:srgbClr val="1F224E"/>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Autofit/>
          </a:bodyPr>
          <a:lstStyle>
            <a:lvl1pPr marL="0" indent="0" algn="l">
              <a:buNone/>
              <a:defRPr sz="1300" b="0">
                <a:solidFill>
                  <a:srgbClr val="1F224E"/>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solidFill>
                  <a:srgbClr val="1F224E"/>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29947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4500563" y="1328739"/>
            <a:ext cx="4338637" cy="1956246"/>
          </a:xfrm>
          <a:prstGeom prst="rect">
            <a:avLst/>
          </a:prstGeom>
          <a:solidFill>
            <a:srgbClr val="1F224E"/>
          </a:solidFill>
        </p:spPr>
        <p:txBody>
          <a:bodyPr/>
          <a:lstStyle>
            <a:lvl1pPr marL="0" indent="0">
              <a:buFontTx/>
              <a:buNone/>
              <a:defRPr>
                <a:solidFill>
                  <a:schemeClr val="bg1"/>
                </a:solidFill>
              </a:defRPr>
            </a:lvl1pPr>
          </a:lstStyle>
          <a:p>
            <a:endParaRPr lang="en-US" dirty="0"/>
          </a:p>
        </p:txBody>
      </p:sp>
      <p:sp>
        <p:nvSpPr>
          <p:cNvPr id="2" name="Title 1"/>
          <p:cNvSpPr>
            <a:spLocks noGrp="1"/>
          </p:cNvSpPr>
          <p:nvPr>
            <p:ph type="title" hasCustomPrompt="1"/>
          </p:nvPr>
        </p:nvSpPr>
        <p:spPr>
          <a:xfrm>
            <a:off x="193732" y="267929"/>
            <a:ext cx="8645467" cy="686320"/>
          </a:xfrm>
          <a:prstGeom prst="rect">
            <a:avLst/>
          </a:prstGeom>
        </p:spPr>
        <p:txBody>
          <a:bodyPr>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2" name="Content Placeholder 21"/>
          <p:cNvSpPr>
            <a:spLocks noGrp="1"/>
          </p:cNvSpPr>
          <p:nvPr>
            <p:ph sz="quarter" idx="11"/>
          </p:nvPr>
        </p:nvSpPr>
        <p:spPr>
          <a:xfrm>
            <a:off x="193733" y="1327967"/>
            <a:ext cx="4068705" cy="4569049"/>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Box 22"/>
          <p:cNvSpPr txBox="1"/>
          <p:nvPr userDrawn="1"/>
        </p:nvSpPr>
        <p:spPr>
          <a:xfrm>
            <a:off x="854439" y="1514007"/>
            <a:ext cx="914400" cy="914400"/>
          </a:xfrm>
          <a:prstGeom prst="rect">
            <a:avLst/>
          </a:prstGeom>
        </p:spPr>
        <p:txBody>
          <a:bodyPr wrap="none" rtlCol="0">
            <a:normAutofit/>
          </a:bodyPr>
          <a:lstStyle/>
          <a:p>
            <a:endParaRPr lang="en-US" dirty="0" smtClean="0"/>
          </a:p>
        </p:txBody>
      </p:sp>
      <p:sp>
        <p:nvSpPr>
          <p:cNvPr id="29" name="Picture Placeholder 28"/>
          <p:cNvSpPr>
            <a:spLocks noGrp="1"/>
          </p:cNvSpPr>
          <p:nvPr>
            <p:ph type="pic" sz="quarter" idx="14"/>
          </p:nvPr>
        </p:nvSpPr>
        <p:spPr>
          <a:xfrm>
            <a:off x="4500563" y="3478718"/>
            <a:ext cx="4338637" cy="2418846"/>
          </a:xfrm>
          <a:prstGeom prst="rect">
            <a:avLst/>
          </a:prstGeom>
          <a:solidFill>
            <a:srgbClr val="1F224E"/>
          </a:solid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7711374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4500563" y="1328738"/>
            <a:ext cx="4338637" cy="4568825"/>
          </a:xfrm>
          <a:prstGeom prst="rect">
            <a:avLst/>
          </a:prstGeom>
          <a:solidFill>
            <a:srgbClr val="1F224E"/>
          </a:solidFill>
        </p:spPr>
        <p:txBody>
          <a:bodyPr wrap="square">
            <a:noAutofit/>
          </a:bodyPr>
          <a:lstStyle>
            <a:lvl1pPr marL="0" indent="0">
              <a:buFontTx/>
              <a:buNone/>
              <a:defRPr>
                <a:solidFill>
                  <a:schemeClr val="bg1"/>
                </a:solidFill>
              </a:defRPr>
            </a:lvl1pPr>
          </a:lstStyle>
          <a:p>
            <a:endParaRPr lang="en-US"/>
          </a:p>
        </p:txBody>
      </p:sp>
      <p:sp>
        <p:nvSpPr>
          <p:cNvPr id="2" name="Title 1"/>
          <p:cNvSpPr>
            <a:spLocks noGrp="1"/>
          </p:cNvSpPr>
          <p:nvPr>
            <p:ph type="title" hasCustomPrompt="1"/>
          </p:nvPr>
        </p:nvSpPr>
        <p:spPr>
          <a:xfrm>
            <a:off x="193732" y="267929"/>
            <a:ext cx="8645467" cy="686320"/>
          </a:xfrm>
          <a:prstGeom prst="rect">
            <a:avLst/>
          </a:prstGeom>
        </p:spPr>
        <p:txBody>
          <a:bodyPr wrap="square">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2" name="Content Placeholder 21"/>
          <p:cNvSpPr>
            <a:spLocks noGrp="1"/>
          </p:cNvSpPr>
          <p:nvPr>
            <p:ph sz="quarter" idx="11"/>
          </p:nvPr>
        </p:nvSpPr>
        <p:spPr>
          <a:xfrm>
            <a:off x="193733" y="1327967"/>
            <a:ext cx="4068705" cy="4569049"/>
          </a:xfrm>
          <a:prstGeom prst="rect">
            <a:avLst/>
          </a:prstGeom>
        </p:spPr>
        <p:txBody>
          <a:bodyPr wrap="square">
            <a:no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51398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93675" y="3213100"/>
            <a:ext cx="8698805" cy="2592388"/>
          </a:xfrm>
          <a:prstGeom prst="rect">
            <a:avLst/>
          </a:prstGeom>
          <a:solidFill>
            <a:srgbClr val="1F224E"/>
          </a:solidFill>
        </p:spPr>
        <p:txBody>
          <a:bodyPr>
            <a:noAutofit/>
          </a:bodyPr>
          <a:lstStyle>
            <a:lvl1pPr marL="0" indent="0">
              <a:buFontTx/>
              <a:buNone/>
              <a:defRPr>
                <a:solidFill>
                  <a:schemeClr val="bg1"/>
                </a:solidFill>
              </a:defRPr>
            </a:lvl1pPr>
          </a:lstStyle>
          <a:p>
            <a:endParaRPr lang="en-US"/>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1718662"/>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69116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93675" y="4123084"/>
            <a:ext cx="2794149"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0" name="Picture Placeholder 9"/>
          <p:cNvSpPr>
            <a:spLocks noGrp="1"/>
          </p:cNvSpPr>
          <p:nvPr>
            <p:ph type="pic" sz="quarter" idx="14"/>
          </p:nvPr>
        </p:nvSpPr>
        <p:spPr>
          <a:xfrm>
            <a:off x="3095700" y="4123084"/>
            <a:ext cx="2801937"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5" name="Picture Placeholder 14"/>
          <p:cNvSpPr>
            <a:spLocks noGrp="1"/>
          </p:cNvSpPr>
          <p:nvPr>
            <p:ph type="pic" sz="quarter" idx="15"/>
          </p:nvPr>
        </p:nvSpPr>
        <p:spPr>
          <a:xfrm>
            <a:off x="6005513" y="4123084"/>
            <a:ext cx="2887662"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2510750"/>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4457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93675" y="3978275"/>
            <a:ext cx="2871788"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0" name="Picture Placeholder 9"/>
          <p:cNvSpPr>
            <a:spLocks noGrp="1"/>
          </p:cNvSpPr>
          <p:nvPr>
            <p:ph type="pic" sz="quarter" idx="14"/>
          </p:nvPr>
        </p:nvSpPr>
        <p:spPr>
          <a:xfrm>
            <a:off x="3138488" y="3978275"/>
            <a:ext cx="2801937"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5" name="Picture Placeholder 14"/>
          <p:cNvSpPr>
            <a:spLocks noGrp="1"/>
          </p:cNvSpPr>
          <p:nvPr>
            <p:ph type="pic" sz="quarter" idx="15"/>
          </p:nvPr>
        </p:nvSpPr>
        <p:spPr>
          <a:xfrm>
            <a:off x="6005513" y="3978275"/>
            <a:ext cx="2887662"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2" name="Title 1"/>
          <p:cNvSpPr>
            <a:spLocks noGrp="1"/>
          </p:cNvSpPr>
          <p:nvPr>
            <p:ph type="title" hasCustomPrompt="1"/>
          </p:nvPr>
        </p:nvSpPr>
        <p:spPr>
          <a:xfrm>
            <a:off x="193733" y="267929"/>
            <a:ext cx="8229600"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2510750"/>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5" name="Content Placeholder 4"/>
          <p:cNvSpPr>
            <a:spLocks noGrp="1"/>
          </p:cNvSpPr>
          <p:nvPr>
            <p:ph sz="quarter" idx="10"/>
          </p:nvPr>
        </p:nvSpPr>
        <p:spPr>
          <a:xfrm>
            <a:off x="107504" y="5733681"/>
            <a:ext cx="2872248" cy="215290"/>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
        <p:nvSpPr>
          <p:cNvPr id="6" name="Content Placeholder 5"/>
          <p:cNvSpPr>
            <a:spLocks noGrp="1"/>
          </p:cNvSpPr>
          <p:nvPr>
            <p:ph sz="quarter" idx="11"/>
          </p:nvPr>
        </p:nvSpPr>
        <p:spPr>
          <a:xfrm>
            <a:off x="3052989" y="5733256"/>
            <a:ext cx="2800934" cy="215231"/>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
        <p:nvSpPr>
          <p:cNvPr id="8" name="Content Placeholder 7"/>
          <p:cNvSpPr>
            <a:spLocks noGrp="1"/>
          </p:cNvSpPr>
          <p:nvPr>
            <p:ph sz="quarter" idx="12"/>
          </p:nvPr>
        </p:nvSpPr>
        <p:spPr>
          <a:xfrm>
            <a:off x="5919995" y="5733256"/>
            <a:ext cx="2886256" cy="215231"/>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Tree>
    <p:extLst>
      <p:ext uri="{BB962C8B-B14F-4D97-AF65-F5344CB8AC3E}">
        <p14:creationId xmlns:p14="http://schemas.microsoft.com/office/powerpoint/2010/main" val="1309176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0234E"/>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yriad Pro" charset="0"/>
                <a:ea typeface="Myriad Pro" charset="0"/>
                <a:cs typeface="Myriad Pro" charset="0"/>
              </a:endParaRPr>
            </a:p>
          </p:txBody>
        </p:sp>
        <p:pic>
          <p:nvPicPr>
            <p:cNvPr id="9" name="Picture 2" descr="C:\Users\karanvir.shergill\Desktop\OCR_NEW_3D_b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487100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Lst>
  <p:timing>
    <p:tnLst>
      <p:par>
        <p:cTn id="1" dur="indefinite" restart="never" nodeType="tmRoot"/>
      </p:par>
    </p:tnLst>
  </p:timing>
  <p:txStyles>
    <p:titleStyle>
      <a:lvl1pPr algn="l" defTabSz="914400" rtl="0" eaLnBrk="1" latinLnBrk="0" hangingPunct="1">
        <a:spcBef>
          <a:spcPct val="0"/>
        </a:spcBef>
        <a:buNone/>
        <a:defRPr sz="3200" b="1" i="1" kern="1200">
          <a:solidFill>
            <a:schemeClr val="bg1"/>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karanvir.shergill\Desktop\OCR_NEW_3D_blu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userDrawn="1"/>
        </p:nvGrpSpPr>
        <p:grpSpPr>
          <a:xfrm>
            <a:off x="0" y="863190"/>
            <a:ext cx="6516216" cy="135001"/>
            <a:chOff x="0" y="3887527"/>
            <a:chExt cx="4932040" cy="91058"/>
          </a:xfrm>
        </p:grpSpPr>
        <p:cxnSp>
          <p:nvCxnSpPr>
            <p:cNvPr id="14" name="Straight Connector 13"/>
            <p:cNvCxnSpPr/>
            <p:nvPr/>
          </p:nvCxnSpPr>
          <p:spPr>
            <a:xfrm>
              <a:off x="0" y="3933056"/>
              <a:ext cx="493204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0" y="6093296"/>
            <a:ext cx="9144000" cy="614915"/>
            <a:chOff x="0" y="6093296"/>
            <a:chExt cx="9144000" cy="614915"/>
          </a:xfrm>
        </p:grpSpPr>
        <p:cxnSp>
          <p:nvCxnSpPr>
            <p:cNvPr id="17" name="Straight Connector 16"/>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8" name="Picture 2" descr="C:\Users\karanvir.shergill\Desktop\OCR_NEW_3D_blu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884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1" r:id="rId4"/>
    <p:sldLayoutId id="2147483673" r:id="rId5"/>
    <p:sldLayoutId id="2147483674" r:id="rId6"/>
    <p:sldLayoutId id="2147483677" r:id="rId7"/>
    <p:sldLayoutId id="2147483676" r:id="rId8"/>
    <p:sldLayoutId id="2147483679" r:id="rId9"/>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1F224E"/>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solidFill>
                  <a:prstClr val="black"/>
                </a:solidFill>
                <a:latin typeface="Arial" panose="020B0604020202020204" pitchFamily="34" charset="0"/>
                <a:cs typeface="Arial" panose="020B0604020202020204" pitchFamily="34" charset="0"/>
              </a:rPr>
              <a:t>© OCR 2016</a:t>
            </a:r>
            <a:endParaRPr lang="en-GB" sz="800" dirty="0">
              <a:solidFill>
                <a:prstClr val="black"/>
              </a:solidFill>
              <a:latin typeface="Arial" panose="020B0604020202020204" pitchFamily="34" charset="0"/>
              <a:cs typeface="Arial" panose="020B0604020202020204" pitchFamily="34" charset="0"/>
            </a:endParaRPr>
          </a:p>
        </p:txBody>
      </p:sp>
      <p:pic>
        <p:nvPicPr>
          <p:cNvPr id="1027" name="Picture 3" descr="GCSE (9-1) Geography B (Geography for Enquiring Mind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706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mailto:resources.feedback@ocr.org.uk?subject=I%20disliked%20the%20A%20Level%20History%20Delivery%20Guide%20Learner%20Resource:%20Example%20bar%20graph%20(The%20changing%20nature%20of%20warfare%201792-1945)" TargetMode="External"/><Relationship Id="rId7" Type="http://schemas.openxmlformats.org/officeDocument/2006/relationships/hyperlink" Target="mailto:resources.feedback@ocr.org.uk" TargetMode="External"/><Relationship Id="rId2" Type="http://schemas.openxmlformats.org/officeDocument/2006/relationships/hyperlink" Target="mailto:resources.feedback@ocr.org.uk?subject=I%20liked%20GCSE(9-1)%20Geography%20B%20(Geography%20for%20Enquiring%20Minds)%20-%20Guide%20to%20the%20SAMs%20component%2001%20Our%20Natural%20World" TargetMode="External"/><Relationship Id="rId1" Type="http://schemas.openxmlformats.org/officeDocument/2006/relationships/slideLayout" Target="../slideLayouts/slideLayout19.xml"/><Relationship Id="rId6" Type="http://schemas.openxmlformats.org/officeDocument/2006/relationships/hyperlink" Target="http://www.ocr.org.uk/i-want-to/find-resources/" TargetMode="External"/><Relationship Id="rId5" Type="http://schemas.openxmlformats.org/officeDocument/2006/relationships/hyperlink" Target="http://www.ocr.org.uk/expression-of-interest" TargetMode="External"/><Relationship Id="rId4" Type="http://schemas.openxmlformats.org/officeDocument/2006/relationships/hyperlink" Target="mailto:resources.feedback@ocr.org.uk?subject=I%20disliked%20GCSE(9-1)%20Geography%20B%20(Geography%20for%20Enquiring%20Minds)%20-%20Guide%20to%20the%20SAMs%20component%2001%20Our%20Natural%20Worl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CSE (9-1) Geography B (Geography for Enquiring Mind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95536" y="3826639"/>
            <a:ext cx="3240360" cy="1200329"/>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Guide to the </a:t>
            </a:r>
            <a:r>
              <a:rPr lang="en-GB" b="1" dirty="0" smtClean="0">
                <a:solidFill>
                  <a:schemeClr val="bg1"/>
                </a:solidFill>
                <a:latin typeface="Arial" panose="020B0604020202020204" pitchFamily="34" charset="0"/>
                <a:cs typeface="Arial" panose="020B0604020202020204" pitchFamily="34" charset="0"/>
              </a:rPr>
              <a:t>SAMs</a:t>
            </a:r>
          </a:p>
          <a:p>
            <a:r>
              <a:rPr lang="en-US" b="1" dirty="0">
                <a:solidFill>
                  <a:schemeClr val="bg1"/>
                </a:solidFill>
                <a:latin typeface="Arial" panose="020B0604020202020204" pitchFamily="34" charset="0"/>
                <a:cs typeface="Arial" panose="020B0604020202020204" pitchFamily="34" charset="0"/>
              </a:rPr>
              <a:t>Component </a:t>
            </a:r>
            <a:r>
              <a:rPr lang="en-US" b="1" dirty="0" smtClean="0">
                <a:solidFill>
                  <a:schemeClr val="bg1"/>
                </a:solidFill>
                <a:latin typeface="Arial" panose="020B0604020202020204" pitchFamily="34" charset="0"/>
                <a:cs typeface="Arial" panose="020B0604020202020204" pitchFamily="34" charset="0"/>
              </a:rPr>
              <a:t>01 </a:t>
            </a:r>
            <a:r>
              <a:rPr lang="en-US" b="1" dirty="0">
                <a:solidFill>
                  <a:schemeClr val="bg1"/>
                </a:solidFill>
                <a:latin typeface="Arial" panose="020B0604020202020204" pitchFamily="34" charset="0"/>
                <a:cs typeface="Arial" panose="020B0604020202020204" pitchFamily="34" charset="0"/>
              </a:rPr>
              <a:t>– </a:t>
            </a:r>
          </a:p>
          <a:p>
            <a:r>
              <a:rPr lang="en-US" b="1" dirty="0">
                <a:solidFill>
                  <a:schemeClr val="bg1"/>
                </a:solidFill>
                <a:latin typeface="Arial" panose="020B0604020202020204" pitchFamily="34" charset="0"/>
                <a:cs typeface="Arial" panose="020B0604020202020204" pitchFamily="34" charset="0"/>
              </a:rPr>
              <a:t>Our Natural World</a:t>
            </a:r>
          </a:p>
          <a:p>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28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t>Level of Response Questions Marking Guidance</a:t>
            </a:r>
          </a:p>
        </p:txBody>
      </p:sp>
      <p:sp>
        <p:nvSpPr>
          <p:cNvPr id="3" name="Content Placeholder 2"/>
          <p:cNvSpPr>
            <a:spLocks noGrp="1"/>
          </p:cNvSpPr>
          <p:nvPr>
            <p:ph idx="4294967295"/>
          </p:nvPr>
        </p:nvSpPr>
        <p:spPr>
          <a:xfrm>
            <a:off x="395536" y="1052736"/>
            <a:ext cx="8424936" cy="647849"/>
          </a:xfrm>
        </p:spPr>
        <p:txBody>
          <a:bodyPr>
            <a:noAutofit/>
          </a:bodyPr>
          <a:lstStyle/>
          <a:p>
            <a:pPr marL="0" indent="0">
              <a:buNone/>
            </a:pPr>
            <a:r>
              <a:rPr lang="en-GB" sz="1500" dirty="0">
                <a:solidFill>
                  <a:srgbClr val="1F224E"/>
                </a:solidFill>
                <a:latin typeface="Myriad Pro" charset="0"/>
                <a:ea typeface="Myriad Pro" charset="0"/>
                <a:cs typeface="Myriad Pro" charset="0"/>
              </a:rPr>
              <a:t>At the beginning of each mark scheme the following table is included to help you understand the level </a:t>
            </a:r>
            <a:r>
              <a:rPr lang="en-GB" sz="1500" dirty="0" smtClean="0">
                <a:solidFill>
                  <a:srgbClr val="1F224E"/>
                </a:solidFill>
                <a:latin typeface="Myriad Pro" charset="0"/>
                <a:ea typeface="Myriad Pro" charset="0"/>
                <a:cs typeface="Myriad Pro" charset="0"/>
              </a:rPr>
              <a:t>of response mark schemes. </a:t>
            </a:r>
            <a:r>
              <a:rPr lang="en-GB" sz="1500" dirty="0">
                <a:solidFill>
                  <a:srgbClr val="1F224E"/>
                </a:solidFill>
                <a:latin typeface="Myriad Pro" charset="0"/>
                <a:ea typeface="Myriad Pro" charset="0"/>
                <a:cs typeface="Myriad Pro" charset="0"/>
              </a:rPr>
              <a:t>The wording in each level (from basic to comprehensive) indicates how answers develop and progress within each assessment objective.</a:t>
            </a:r>
          </a:p>
        </p:txBody>
      </p:sp>
      <p:pic>
        <p:nvPicPr>
          <p:cNvPr id="4" name="Picture 2" descr="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81" y="1844824"/>
            <a:ext cx="7119714" cy="417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4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842" y="1853579"/>
            <a:ext cx="5220580" cy="331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16632"/>
            <a:ext cx="9144000" cy="685800"/>
          </a:xfrm>
        </p:spPr>
        <p:txBody>
          <a:bodyPr>
            <a:normAutofit/>
          </a:bodyPr>
          <a:lstStyle/>
          <a:p>
            <a:r>
              <a:rPr lang="en-GB" sz="3600" dirty="0"/>
              <a:t>Level of Response Question Mark Scheme</a:t>
            </a:r>
          </a:p>
        </p:txBody>
      </p:sp>
      <p:sp>
        <p:nvSpPr>
          <p:cNvPr id="3" name="Content Placeholder 2"/>
          <p:cNvSpPr>
            <a:spLocks noGrp="1"/>
          </p:cNvSpPr>
          <p:nvPr>
            <p:ph idx="4294967295"/>
          </p:nvPr>
        </p:nvSpPr>
        <p:spPr>
          <a:xfrm>
            <a:off x="7213933" y="2419291"/>
            <a:ext cx="1881489" cy="3472544"/>
          </a:xfrm>
          <a:ln>
            <a:solidFill>
              <a:schemeClr val="tx1"/>
            </a:solidFill>
          </a:ln>
        </p:spPr>
        <p:txBody>
          <a:bodyPr>
            <a:noAutofit/>
          </a:bodyPr>
          <a:lstStyle/>
          <a:p>
            <a:pPr marL="0" indent="0">
              <a:buNone/>
            </a:pPr>
            <a:r>
              <a:rPr lang="en-US" sz="1400" dirty="0">
                <a:solidFill>
                  <a:srgbClr val="1F224E"/>
                </a:solidFill>
                <a:latin typeface="Myriad Pro" charset="0"/>
                <a:ea typeface="Myriad Pro" charset="0"/>
                <a:cs typeface="Myriad Pro" charset="0"/>
              </a:rPr>
              <a:t>In the ‘Guidance’ column there are examples of ‘well-developed’, ‘developed’ and ‘simple’ ideas – these are examples of parts of answers – they are not full answers. The examples should show how an answer can develop from ‘simple’ to ‘developed’ to ‘well-developed’.</a:t>
            </a:r>
            <a:endParaRPr lang="en-GB" sz="1400" dirty="0">
              <a:solidFill>
                <a:srgbClr val="1F224E"/>
              </a:solidFill>
              <a:latin typeface="Myriad Pro" charset="0"/>
              <a:ea typeface="Myriad Pro" charset="0"/>
              <a:cs typeface="Myriad Pro" charset="0"/>
            </a:endParaRPr>
          </a:p>
        </p:txBody>
      </p:sp>
      <p:cxnSp>
        <p:nvCxnSpPr>
          <p:cNvPr id="7" name="Straight Arrow Connector 6"/>
          <p:cNvCxnSpPr/>
          <p:nvPr/>
        </p:nvCxnSpPr>
        <p:spPr>
          <a:xfrm flipH="1" flipV="1">
            <a:off x="6948264" y="4005064"/>
            <a:ext cx="288032" cy="1518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20273" y="4156935"/>
            <a:ext cx="216023" cy="712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5662981" y="908720"/>
            <a:ext cx="3312368"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‘Indicative content’ part of the mark scheme shows some of the content which </a:t>
            </a:r>
            <a:r>
              <a:rPr lang="en-GB" sz="1400" u="sng" dirty="0" smtClean="0">
                <a:solidFill>
                  <a:srgbClr val="1F224E"/>
                </a:solidFill>
                <a:latin typeface="Myriad Pro" charset="0"/>
                <a:ea typeface="Myriad Pro" charset="0"/>
                <a:cs typeface="Myriad Pro" charset="0"/>
              </a:rPr>
              <a:t>could</a:t>
            </a:r>
            <a:r>
              <a:rPr lang="en-GB" sz="1400" dirty="0" smtClean="0">
                <a:solidFill>
                  <a:srgbClr val="1F224E"/>
                </a:solidFill>
                <a:latin typeface="Myriad Pro" charset="0"/>
                <a:ea typeface="Myriad Pro" charset="0"/>
                <a:cs typeface="Myriad Pro" charset="0"/>
              </a:rPr>
              <a:t> be included in students answers. This is not an exhaustive list.</a:t>
            </a:r>
            <a:endParaRPr lang="en-GB" sz="1400" dirty="0">
              <a:solidFill>
                <a:srgbClr val="1F224E"/>
              </a:solidFill>
              <a:latin typeface="Myriad Pro" charset="0"/>
              <a:ea typeface="Myriad Pro" charset="0"/>
              <a:cs typeface="Myriad Pro" charset="0"/>
            </a:endParaRPr>
          </a:p>
        </p:txBody>
      </p:sp>
      <p:cxnSp>
        <p:nvCxnSpPr>
          <p:cNvPr id="14" name="Straight Arrow Connector 13"/>
          <p:cNvCxnSpPr/>
          <p:nvPr/>
        </p:nvCxnSpPr>
        <p:spPr>
          <a:xfrm flipH="1">
            <a:off x="6084168" y="1826905"/>
            <a:ext cx="1368152" cy="377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39552"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endParaRPr lang="en-GB" sz="1400" dirty="0">
              <a:solidFill>
                <a:srgbClr val="1F224E"/>
              </a:solidFill>
              <a:latin typeface="Myriad Pro" charset="0"/>
              <a:ea typeface="Myriad Pro" charset="0"/>
              <a:cs typeface="Myriad Pro" charset="0"/>
            </a:endParaRPr>
          </a:p>
        </p:txBody>
      </p:sp>
      <p:cxnSp>
        <p:nvCxnSpPr>
          <p:cNvPr id="17" name="Straight Arrow Connector 16"/>
          <p:cNvCxnSpPr/>
          <p:nvPr/>
        </p:nvCxnSpPr>
        <p:spPr>
          <a:xfrm>
            <a:off x="1385455" y="1791855"/>
            <a:ext cx="1098313" cy="627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80597" y="2419291"/>
            <a:ext cx="1683091" cy="1153726"/>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level. </a:t>
            </a:r>
            <a:endParaRPr lang="en-GB" sz="1400" dirty="0">
              <a:solidFill>
                <a:srgbClr val="1F224E"/>
              </a:solidFill>
              <a:latin typeface="Myriad Pro" charset="0"/>
              <a:ea typeface="Myriad Pro" charset="0"/>
              <a:cs typeface="Myriad Pro" charset="0"/>
            </a:endParaRPr>
          </a:p>
        </p:txBody>
      </p:sp>
      <p:cxnSp>
        <p:nvCxnSpPr>
          <p:cNvPr id="25" name="Straight Arrow Connector 24"/>
          <p:cNvCxnSpPr/>
          <p:nvPr/>
        </p:nvCxnSpPr>
        <p:spPr>
          <a:xfrm flipV="1">
            <a:off x="1763688" y="2852936"/>
            <a:ext cx="72008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0596" y="4048758"/>
            <a:ext cx="1827107" cy="1612490"/>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If ‘Quality of Extended Responses’ and/or ‘place-specific detail’ are being assessed they will be shown here</a:t>
            </a:r>
            <a:endParaRPr lang="en-GB" sz="1400" dirty="0">
              <a:solidFill>
                <a:srgbClr val="1F224E"/>
              </a:solidFill>
              <a:latin typeface="Myriad Pro" charset="0"/>
              <a:ea typeface="Myriad Pro" charset="0"/>
              <a:cs typeface="Myriad Pro" charset="0"/>
            </a:endParaRPr>
          </a:p>
        </p:txBody>
      </p:sp>
      <p:cxnSp>
        <p:nvCxnSpPr>
          <p:cNvPr id="6" name="Straight Arrow Connector 5"/>
          <p:cNvCxnSpPr/>
          <p:nvPr/>
        </p:nvCxnSpPr>
        <p:spPr>
          <a:xfrm flipV="1">
            <a:off x="1547664" y="3284984"/>
            <a:ext cx="936104" cy="1228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36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Assessment Objectives</a:t>
            </a:r>
          </a:p>
        </p:txBody>
      </p:sp>
      <p:sp>
        <p:nvSpPr>
          <p:cNvPr id="3" name="Content Placeholder 2"/>
          <p:cNvSpPr>
            <a:spLocks noGrp="1"/>
          </p:cNvSpPr>
          <p:nvPr>
            <p:ph idx="4294967295"/>
          </p:nvPr>
        </p:nvSpPr>
        <p:spPr>
          <a:xfrm>
            <a:off x="395536" y="1340768"/>
            <a:ext cx="8352928" cy="4454525"/>
          </a:xfrm>
        </p:spPr>
        <p:txBody>
          <a:bodyPr>
            <a:normAutofit/>
          </a:bodyPr>
          <a:lstStyle/>
          <a:p>
            <a:pPr marL="0" indent="0">
              <a:buNone/>
            </a:pPr>
            <a:r>
              <a:rPr lang="en-US" sz="1400" dirty="0">
                <a:solidFill>
                  <a:srgbClr val="1F224E"/>
                </a:solidFill>
                <a:latin typeface="Myriad Pro" charset="0"/>
                <a:ea typeface="Myriad Pro" charset="0"/>
                <a:cs typeface="Myriad Pro" charset="0"/>
              </a:rPr>
              <a:t>The assessment objectives are set by Ofqual and are vital to exam boards when designing assessments and for teachers in understanding styles of questions and their requirements. </a:t>
            </a:r>
          </a:p>
          <a:p>
            <a:endParaRPr lang="en-US"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GCSE (9-1) Geography there are 4 Assessment Objectives :</a:t>
            </a:r>
          </a:p>
          <a:p>
            <a:pPr lvl="3"/>
            <a:r>
              <a:rPr lang="en-GB" sz="1400" dirty="0" smtClean="0">
                <a:solidFill>
                  <a:srgbClr val="FF0000"/>
                </a:solidFill>
                <a:latin typeface="Myriad Pro" charset="0"/>
                <a:ea typeface="Myriad Pro" charset="0"/>
                <a:cs typeface="Myriad Pro" charset="0"/>
              </a:rPr>
              <a:t>AO1 </a:t>
            </a:r>
            <a:r>
              <a:rPr lang="en-GB" sz="1400" dirty="0">
                <a:solidFill>
                  <a:srgbClr val="FF0000"/>
                </a:solidFill>
                <a:latin typeface="Myriad Pro" charset="0"/>
                <a:ea typeface="Myriad Pro" charset="0"/>
                <a:cs typeface="Myriad Pro" charset="0"/>
              </a:rPr>
              <a:t>(Knowledge</a:t>
            </a:r>
            <a:r>
              <a:rPr lang="en-GB" sz="1400" dirty="0" smtClean="0">
                <a:solidFill>
                  <a:srgbClr val="FF0000"/>
                </a:solidFill>
                <a:latin typeface="Myriad Pro" charset="0"/>
                <a:ea typeface="Myriad Pro" charset="0"/>
                <a:cs typeface="Myriad Pro" charset="0"/>
              </a:rPr>
              <a:t>)</a:t>
            </a:r>
            <a:endParaRPr lang="en-GB" sz="1400" dirty="0" smtClean="0">
              <a:solidFill>
                <a:srgbClr val="1F224E"/>
              </a:solidFill>
              <a:latin typeface="Myriad Pro" charset="0"/>
              <a:ea typeface="Myriad Pro" charset="0"/>
              <a:cs typeface="Myriad Pro" charset="0"/>
            </a:endParaRPr>
          </a:p>
          <a:p>
            <a:pPr lvl="3"/>
            <a:r>
              <a:rPr lang="en-GB" sz="1400" dirty="0" smtClean="0">
                <a:solidFill>
                  <a:schemeClr val="accent6"/>
                </a:solidFill>
                <a:latin typeface="Myriad Pro" charset="0"/>
                <a:ea typeface="Myriad Pro" charset="0"/>
                <a:cs typeface="Myriad Pro" charset="0"/>
              </a:rPr>
              <a:t>AO2 </a:t>
            </a:r>
            <a:r>
              <a:rPr lang="en-GB" sz="1400" dirty="0">
                <a:solidFill>
                  <a:schemeClr val="accent6"/>
                </a:solidFill>
                <a:latin typeface="Myriad Pro" charset="0"/>
                <a:ea typeface="Myriad Pro" charset="0"/>
                <a:cs typeface="Myriad Pro" charset="0"/>
              </a:rPr>
              <a:t>(Understanding</a:t>
            </a:r>
            <a:r>
              <a:rPr lang="en-GB" sz="1400" dirty="0" smtClean="0">
                <a:solidFill>
                  <a:schemeClr val="accent6"/>
                </a:solidFill>
                <a:latin typeface="Myriad Pro" charset="0"/>
                <a:ea typeface="Myriad Pro" charset="0"/>
                <a:cs typeface="Myriad Pro" charset="0"/>
              </a:rPr>
              <a:t>)</a:t>
            </a:r>
            <a:endParaRPr lang="en-GB" sz="1400" dirty="0" smtClean="0">
              <a:solidFill>
                <a:srgbClr val="1F224E"/>
              </a:solidFill>
              <a:latin typeface="Myriad Pro" charset="0"/>
              <a:ea typeface="Myriad Pro" charset="0"/>
              <a:cs typeface="Myriad Pro" charset="0"/>
            </a:endParaRPr>
          </a:p>
          <a:p>
            <a:pPr lvl="3"/>
            <a:r>
              <a:rPr lang="en-GB" sz="1400" dirty="0" smtClean="0">
                <a:solidFill>
                  <a:srgbClr val="00B0F0"/>
                </a:solidFill>
                <a:latin typeface="Myriad Pro" charset="0"/>
                <a:ea typeface="Myriad Pro" charset="0"/>
                <a:cs typeface="Myriad Pro" charset="0"/>
              </a:rPr>
              <a:t>AO3 </a:t>
            </a:r>
            <a:r>
              <a:rPr lang="en-GB" sz="1400" dirty="0">
                <a:solidFill>
                  <a:srgbClr val="00B0F0"/>
                </a:solidFill>
                <a:latin typeface="Myriad Pro" charset="0"/>
                <a:ea typeface="Myriad Pro" charset="0"/>
                <a:cs typeface="Myriad Pro" charset="0"/>
              </a:rPr>
              <a:t>(Application of knowledge and understanding</a:t>
            </a:r>
            <a:r>
              <a:rPr lang="en-GB" sz="1400" dirty="0" smtClean="0">
                <a:solidFill>
                  <a:srgbClr val="00B0F0"/>
                </a:solidFill>
                <a:latin typeface="Myriad Pro" charset="0"/>
                <a:ea typeface="Myriad Pro" charset="0"/>
                <a:cs typeface="Myriad Pro" charset="0"/>
              </a:rPr>
              <a:t>)</a:t>
            </a:r>
          </a:p>
          <a:p>
            <a:pPr lvl="3"/>
            <a:r>
              <a:rPr lang="en-GB" sz="1400" dirty="0" smtClean="0">
                <a:solidFill>
                  <a:srgbClr val="00B050"/>
                </a:solidFill>
                <a:latin typeface="Myriad Pro" charset="0"/>
                <a:ea typeface="Myriad Pro" charset="0"/>
                <a:cs typeface="Myriad Pro" charset="0"/>
              </a:rPr>
              <a:t>AO4 </a:t>
            </a:r>
            <a:r>
              <a:rPr lang="en-GB" sz="1400" dirty="0">
                <a:solidFill>
                  <a:srgbClr val="00B050"/>
                </a:solidFill>
                <a:latin typeface="Myriad Pro" charset="0"/>
                <a:ea typeface="Myriad Pro" charset="0"/>
                <a:cs typeface="Myriad Pro" charset="0"/>
              </a:rPr>
              <a:t>(Skills)</a:t>
            </a:r>
            <a:r>
              <a:rPr lang="en-GB" sz="1400" dirty="0">
                <a:solidFill>
                  <a:srgbClr val="1F224E"/>
                </a:solidFill>
                <a:latin typeface="Myriad Pro" charset="0"/>
                <a:ea typeface="Myriad Pro" charset="0"/>
                <a:cs typeface="Myriad Pro" charset="0"/>
              </a:rPr>
              <a:t>.</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all of the GCSE Geography specifications there are set assessment objectives with exact percentages of marks which must be attributed to each assessment objective within the qualification throughout the lifetime of the specification.</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next few slides will explain what the four assessment objectives mean and clarify their use in this assessment.</a:t>
            </a:r>
          </a:p>
        </p:txBody>
      </p:sp>
    </p:spTree>
    <p:extLst>
      <p:ext uri="{BB962C8B-B14F-4D97-AF65-F5344CB8AC3E}">
        <p14:creationId xmlns:p14="http://schemas.microsoft.com/office/powerpoint/2010/main" val="26030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The 4 Assessment Objectives (AOs)</a:t>
            </a:r>
          </a:p>
        </p:txBody>
      </p:sp>
      <p:pic>
        <p:nvPicPr>
          <p:cNvPr id="4" name="Picture 2" descr="Assessment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603" y="1842573"/>
            <a:ext cx="4909309" cy="341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2371" y="1457627"/>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FF0000"/>
                </a:solidFill>
                <a:latin typeface="Myriad Pro"/>
              </a:rPr>
              <a:t>15% of the qualification </a:t>
            </a:r>
          </a:p>
          <a:p>
            <a:pPr fontAlgn="base">
              <a:spcBef>
                <a:spcPct val="0"/>
              </a:spcBef>
              <a:spcAft>
                <a:spcPct val="0"/>
              </a:spcAft>
            </a:pPr>
            <a:r>
              <a:rPr lang="en-GB" sz="1400" dirty="0" smtClean="0">
                <a:solidFill>
                  <a:srgbClr val="FF0000"/>
                </a:solidFill>
                <a:latin typeface="Myriad Pro"/>
              </a:rPr>
              <a:t>marks will be allocated to assessing students knowledge of the specification content (AO1)</a:t>
            </a:r>
            <a:endParaRPr lang="en-GB" sz="1400" dirty="0">
              <a:solidFill>
                <a:srgbClr val="FF0000"/>
              </a:solidFill>
              <a:latin typeface="Myriad Pro"/>
            </a:endParaRPr>
          </a:p>
        </p:txBody>
      </p:sp>
      <p:cxnSp>
        <p:nvCxnSpPr>
          <p:cNvPr id="6" name="Straight Arrow Connector 5"/>
          <p:cNvCxnSpPr/>
          <p:nvPr/>
        </p:nvCxnSpPr>
        <p:spPr>
          <a:xfrm>
            <a:off x="1902571" y="2150124"/>
            <a:ext cx="864096" cy="99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76765" y="1471916"/>
            <a:ext cx="2059731"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chemeClr val="accent6"/>
                </a:solidFill>
                <a:latin typeface="Myriad Pro"/>
              </a:rPr>
              <a:t>2</a:t>
            </a:r>
            <a:r>
              <a:rPr lang="en-GB" sz="1400" dirty="0" smtClean="0">
                <a:solidFill>
                  <a:schemeClr val="accent6"/>
                </a:solidFill>
                <a:latin typeface="Myriad Pro"/>
              </a:rPr>
              <a:t>5% of the qualification marks will be allocated to assessing students </a:t>
            </a:r>
            <a:r>
              <a:rPr lang="en-GB" sz="1400" dirty="0">
                <a:solidFill>
                  <a:schemeClr val="accent6"/>
                </a:solidFill>
                <a:latin typeface="Myriad Pro"/>
              </a:rPr>
              <a:t>understanding of the specification content (</a:t>
            </a:r>
            <a:r>
              <a:rPr lang="en-GB" sz="1400" dirty="0" smtClean="0">
                <a:solidFill>
                  <a:schemeClr val="accent6"/>
                </a:solidFill>
                <a:latin typeface="Myriad Pro"/>
              </a:rPr>
              <a:t>AO2)</a:t>
            </a:r>
            <a:endParaRPr lang="en-GB" sz="1400" dirty="0">
              <a:solidFill>
                <a:schemeClr val="accent6"/>
              </a:solidFill>
              <a:latin typeface="Myriad Pro"/>
            </a:endParaRPr>
          </a:p>
        </p:txBody>
      </p:sp>
      <p:cxnSp>
        <p:nvCxnSpPr>
          <p:cNvPr id="8" name="Straight Arrow Connector 7"/>
          <p:cNvCxnSpPr/>
          <p:nvPr/>
        </p:nvCxnSpPr>
        <p:spPr>
          <a:xfrm flipH="1">
            <a:off x="5791004" y="2753771"/>
            <a:ext cx="122413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8793" y="3270509"/>
            <a:ext cx="2095864"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F0"/>
                </a:solidFill>
                <a:latin typeface="Myriad Pro"/>
              </a:rPr>
              <a:t>35% of the qualification </a:t>
            </a:r>
          </a:p>
          <a:p>
            <a:pPr fontAlgn="base">
              <a:spcBef>
                <a:spcPct val="0"/>
              </a:spcBef>
              <a:spcAft>
                <a:spcPct val="0"/>
              </a:spcAft>
            </a:pPr>
            <a:r>
              <a:rPr lang="en-GB" sz="1400" dirty="0" smtClean="0">
                <a:solidFill>
                  <a:srgbClr val="00B0F0"/>
                </a:solidFill>
                <a:latin typeface="Myriad Pro"/>
              </a:rPr>
              <a:t>marks will be allocated to assessing students application of their knowledge and understanding of the specification content (AO3)</a:t>
            </a:r>
            <a:endParaRPr lang="en-GB" sz="1400" dirty="0">
              <a:solidFill>
                <a:srgbClr val="00B0F0"/>
              </a:solidFill>
              <a:latin typeface="Myriad Pro"/>
            </a:endParaRPr>
          </a:p>
        </p:txBody>
      </p:sp>
      <p:sp>
        <p:nvSpPr>
          <p:cNvPr id="10" name="TextBox 9"/>
          <p:cNvSpPr txBox="1"/>
          <p:nvPr/>
        </p:nvSpPr>
        <p:spPr>
          <a:xfrm>
            <a:off x="6976765" y="3270509"/>
            <a:ext cx="2059731"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50"/>
                </a:solidFill>
                <a:latin typeface="Myriad Pro"/>
              </a:rPr>
              <a:t>25% of the qualification </a:t>
            </a:r>
          </a:p>
          <a:p>
            <a:pPr fontAlgn="base">
              <a:spcBef>
                <a:spcPct val="0"/>
              </a:spcBef>
              <a:spcAft>
                <a:spcPct val="0"/>
              </a:spcAft>
            </a:pPr>
            <a:r>
              <a:rPr lang="en-GB" sz="1400" dirty="0" smtClean="0">
                <a:solidFill>
                  <a:srgbClr val="00B050"/>
                </a:solidFill>
                <a:latin typeface="Myriad Pro"/>
              </a:rPr>
              <a:t>marks will be allocated to assessing students ability to select, adapt and use geographical skills and communicate findings in this context (AO4)</a:t>
            </a:r>
            <a:endParaRPr lang="en-GB" sz="1400" dirty="0">
              <a:solidFill>
                <a:srgbClr val="00B050"/>
              </a:solidFill>
              <a:latin typeface="Myriad Pro"/>
            </a:endParaRPr>
          </a:p>
        </p:txBody>
      </p:sp>
      <p:cxnSp>
        <p:nvCxnSpPr>
          <p:cNvPr id="11" name="Straight Arrow Connector 10"/>
          <p:cNvCxnSpPr/>
          <p:nvPr/>
        </p:nvCxnSpPr>
        <p:spPr>
          <a:xfrm flipH="1">
            <a:off x="5754999" y="4301943"/>
            <a:ext cx="126014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30563" y="4121924"/>
            <a:ext cx="864096" cy="113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22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 Knowledge</a:t>
            </a:r>
            <a:endParaRPr lang="en-GB" dirty="0"/>
          </a:p>
        </p:txBody>
      </p:sp>
      <p:pic>
        <p:nvPicPr>
          <p:cNvPr id="4" name="Picture 2" descr="AO1 Demonstrate knowledge of locations, places, processes, environments and different s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01" y="2002031"/>
            <a:ext cx="8136904" cy="284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2934091" y="3363403"/>
            <a:ext cx="144016" cy="14489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p:cNvSpPr/>
          <p:nvPr/>
        </p:nvSpPr>
        <p:spPr>
          <a:xfrm>
            <a:off x="5087344" y="2002031"/>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Up Arrow 6"/>
          <p:cNvSpPr/>
          <p:nvPr/>
        </p:nvSpPr>
        <p:spPr>
          <a:xfrm>
            <a:off x="6789873" y="4611469"/>
            <a:ext cx="137660" cy="4017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8" name="TextBox 7"/>
          <p:cNvSpPr txBox="1"/>
          <p:nvPr/>
        </p:nvSpPr>
        <p:spPr>
          <a:xfrm>
            <a:off x="107504" y="4865082"/>
            <a:ext cx="453650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t>
            </a:r>
            <a:r>
              <a:rPr lang="en-GB" sz="1400" dirty="0" smtClean="0">
                <a:solidFill>
                  <a:srgbClr val="1F224E"/>
                </a:solidFill>
                <a:latin typeface="Myriad Pro" charset="0"/>
                <a:ea typeface="Myriad Pro" charset="0"/>
                <a:cs typeface="Myriad Pro" charset="0"/>
              </a:rPr>
              <a:t>across </a:t>
            </a:r>
            <a:r>
              <a:rPr lang="en-GB" sz="1400" dirty="0">
                <a:solidFill>
                  <a:srgbClr val="1F224E"/>
                </a:solidFill>
                <a:latin typeface="Myriad Pro" charset="0"/>
                <a:ea typeface="Myriad Pro" charset="0"/>
                <a:cs typeface="Myriad Pro" charset="0"/>
              </a:rPr>
              <a:t>the range of assessments there must be knowledge marks for locations, places, processes, environments and different scales but AO1 marks do not have to be included in every assessment.</a:t>
            </a:r>
          </a:p>
        </p:txBody>
      </p:sp>
      <p:sp>
        <p:nvSpPr>
          <p:cNvPr id="9" name="TextBox 8"/>
          <p:cNvSpPr txBox="1"/>
          <p:nvPr/>
        </p:nvSpPr>
        <p:spPr>
          <a:xfrm>
            <a:off x="4750495" y="5066134"/>
            <a:ext cx="4354077" cy="954107"/>
          </a:xfrm>
          <a:prstGeom prst="rect">
            <a:avLst/>
          </a:prstGeom>
          <a:solidFill>
            <a:schemeClr val="bg1"/>
          </a:solidFill>
          <a:ln>
            <a:solidFill>
              <a:schemeClr val="tx1"/>
            </a:solidFill>
          </a:ln>
        </p:spPr>
        <p:txBody>
          <a:bodyPr wrap="non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assessments will cover different scales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from local to global but not for every bit of content</a:t>
            </a:r>
          </a:p>
          <a:p>
            <a:pPr algn="ctr" fontAlgn="base">
              <a:spcBef>
                <a:spcPct val="0"/>
              </a:spcBef>
              <a:spcAft>
                <a:spcPct val="0"/>
              </a:spcAft>
            </a:pPr>
            <a:r>
              <a:rPr lang="en-GB" sz="1400" dirty="0">
                <a:solidFill>
                  <a:srgbClr val="1F224E"/>
                </a:solidFill>
                <a:latin typeface="Myriad Pro" charset="0"/>
                <a:ea typeface="Myriad Pro" charset="0"/>
                <a:cs typeface="Myriad Pro" charset="0"/>
              </a:rPr>
              <a:t>or necessarily for </a:t>
            </a:r>
            <a:r>
              <a:rPr lang="en-GB" sz="1400">
                <a:solidFill>
                  <a:srgbClr val="1F224E"/>
                </a:solidFill>
                <a:latin typeface="Myriad Pro" charset="0"/>
                <a:ea typeface="Myriad Pro" charset="0"/>
                <a:cs typeface="Myriad Pro" charset="0"/>
              </a:rPr>
              <a:t>all </a:t>
            </a:r>
            <a:r>
              <a:rPr lang="en-GB" sz="1400" smtClean="0">
                <a:solidFill>
                  <a:srgbClr val="1F224E"/>
                </a:solidFill>
                <a:latin typeface="Myriad Pro" charset="0"/>
                <a:ea typeface="Myriad Pro" charset="0"/>
                <a:cs typeface="Myriad Pro" charset="0"/>
              </a:rPr>
              <a:t>of locations</a:t>
            </a:r>
            <a:r>
              <a:rPr lang="en-GB" sz="1400" dirty="0">
                <a:solidFill>
                  <a:srgbClr val="1F224E"/>
                </a:solidFill>
                <a:latin typeface="Myriad Pro" charset="0"/>
                <a:ea typeface="Myriad Pro" charset="0"/>
                <a:cs typeface="Myriad Pro" charset="0"/>
              </a:rPr>
              <a:t>, places, processes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and environments .</a:t>
            </a:r>
          </a:p>
        </p:txBody>
      </p:sp>
      <p:sp>
        <p:nvSpPr>
          <p:cNvPr id="10" name="TextBox 9"/>
          <p:cNvSpPr txBox="1"/>
          <p:nvPr/>
        </p:nvSpPr>
        <p:spPr>
          <a:xfrm>
            <a:off x="3006098" y="971997"/>
            <a:ext cx="5022285"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Locations, places, processes and environments simply cover the subject content. There are other ways which you may describe content areas but all must be placed in these four aspects when we are creating our assessments.</a:t>
            </a:r>
          </a:p>
        </p:txBody>
      </p:sp>
      <p:cxnSp>
        <p:nvCxnSpPr>
          <p:cNvPr id="11" name="Straight Connector 10"/>
          <p:cNvCxnSpPr/>
          <p:nvPr/>
        </p:nvCxnSpPr>
        <p:spPr>
          <a:xfrm>
            <a:off x="4572000" y="2954092"/>
            <a:ext cx="31683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2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321175"/>
          </a:xfrm>
          <a:prstGeom prst="rect">
            <a:avLst/>
          </a:prstGeom>
          <a:ln>
            <a:solidFill>
              <a:schemeClr val="tx1"/>
            </a:solidFill>
          </a:ln>
        </p:spPr>
        <p:txBody>
          <a:bodyPr>
            <a:normAutofit lnSpcReduction="100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a:t>
            </a:r>
            <a:r>
              <a:rPr lang="en-GB" sz="1800" dirty="0" smtClean="0">
                <a:solidFill>
                  <a:srgbClr val="1F224E"/>
                </a:solidFill>
                <a:latin typeface="Myriad Pro" charset="0"/>
                <a:ea typeface="Myriad Pro" charset="0"/>
                <a:cs typeface="Myriad Pro" charset="0"/>
              </a:rPr>
              <a:t>students </a:t>
            </a:r>
            <a:r>
              <a:rPr lang="en-GB" sz="1800" dirty="0">
                <a:solidFill>
                  <a:srgbClr val="1F224E"/>
                </a:solidFill>
                <a:latin typeface="Myriad Pro" charset="0"/>
                <a:ea typeface="Myriad Pro" charset="0"/>
                <a:cs typeface="Myriad Pro" charset="0"/>
              </a:rPr>
              <a:t>to demonstrate knowledge of the specification content through </a:t>
            </a:r>
            <a:r>
              <a:rPr lang="en-GB" sz="1800" dirty="0" smtClean="0">
                <a:solidFill>
                  <a:srgbClr val="1F224E"/>
                </a:solidFill>
                <a:latin typeface="Myriad Pro" charset="0"/>
                <a:ea typeface="Myriad Pro" charset="0"/>
                <a:cs typeface="Myriad Pro" charset="0"/>
              </a:rPr>
              <a:t>recalling </a:t>
            </a:r>
            <a:r>
              <a:rPr lang="en-GB" sz="1800" dirty="0">
                <a:solidFill>
                  <a:srgbClr val="1F224E"/>
                </a:solidFill>
                <a:latin typeface="Myriad Pro" charset="0"/>
                <a:ea typeface="Myriad Pro" charset="0"/>
                <a:cs typeface="Myriad Pro" charset="0"/>
              </a:rPr>
              <a:t>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allocated to them as well when combined with another assessment objective – particularly where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information is required in an answer.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short answer 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a:t>
            </a:r>
          </a:p>
          <a:p>
            <a:pPr marL="685800" lvl="1"/>
            <a:r>
              <a:rPr lang="en-GB" sz="1800" dirty="0">
                <a:solidFill>
                  <a:srgbClr val="1F224E"/>
                </a:solidFill>
                <a:latin typeface="Myriad Pro" charset="0"/>
                <a:ea typeface="Myriad Pro" charset="0"/>
                <a:cs typeface="Myriad Pro" charset="0"/>
              </a:rPr>
              <a:t>Describe</a:t>
            </a:r>
          </a:p>
          <a:p>
            <a:pPr marL="685800" lvl="1"/>
            <a:r>
              <a:rPr lang="en-GB" sz="1800" dirty="0">
                <a:solidFill>
                  <a:srgbClr val="1F224E"/>
                </a:solidFill>
                <a:latin typeface="Myriad Pro" charset="0"/>
                <a:ea typeface="Myriad Pro" charset="0"/>
                <a:cs typeface="Myriad Pro" charset="0"/>
              </a:rPr>
              <a:t>Define</a:t>
            </a:r>
          </a:p>
          <a:p>
            <a:pPr marL="685800" lvl="1"/>
            <a:r>
              <a:rPr lang="en-GB" sz="1800" dirty="0">
                <a:solidFill>
                  <a:srgbClr val="1F224E"/>
                </a:solidFill>
                <a:latin typeface="Myriad Pro" charset="0"/>
                <a:ea typeface="Myriad Pro" charset="0"/>
                <a:cs typeface="Myriad Pro" charset="0"/>
              </a:rPr>
              <a:t>Outline</a:t>
            </a:r>
          </a:p>
          <a:p>
            <a:pPr marL="685800" lvl="1"/>
            <a:r>
              <a:rPr lang="en-GB" sz="1800" dirty="0">
                <a:solidFill>
                  <a:srgbClr val="1F224E"/>
                </a:solidFill>
                <a:latin typeface="Myriad Pro" charset="0"/>
                <a:ea typeface="Myriad Pro" charset="0"/>
                <a:cs typeface="Myriad Pro" charset="0"/>
              </a:rPr>
              <a:t>State</a:t>
            </a:r>
          </a:p>
          <a:p>
            <a:pPr marL="285750" lvl="0" indent="-285750"/>
            <a:endParaRPr lang="en-GB" sz="4000" dirty="0"/>
          </a:p>
          <a:p>
            <a:pPr marL="285750" lvl="0" indent="-285750"/>
            <a:endParaRPr lang="en-GB" sz="4000" dirty="0"/>
          </a:p>
          <a:p>
            <a:endParaRPr lang="en-GB" sz="4000" dirty="0"/>
          </a:p>
        </p:txBody>
      </p:sp>
      <p:sp>
        <p:nvSpPr>
          <p:cNvPr id="5" name="TextBox 4"/>
          <p:cNvSpPr txBox="1"/>
          <p:nvPr/>
        </p:nvSpPr>
        <p:spPr>
          <a:xfrm>
            <a:off x="3703464" y="4142180"/>
            <a:ext cx="490098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All of these command words are asking students to write down something that they have learnt from the specification and so are unlikely to be targeting a combination of assessment objectives.</a:t>
            </a:r>
          </a:p>
        </p:txBody>
      </p:sp>
      <p:sp>
        <p:nvSpPr>
          <p:cNvPr id="6" name="Left Arrow 5"/>
          <p:cNvSpPr/>
          <p:nvPr/>
        </p:nvSpPr>
        <p:spPr>
          <a:xfrm>
            <a:off x="2195736" y="4509120"/>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302183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 Understanding</a:t>
            </a:r>
            <a:endParaRPr lang="en-GB" dirty="0"/>
          </a:p>
        </p:txBody>
      </p:sp>
      <p:pic>
        <p:nvPicPr>
          <p:cNvPr id="4" name="Picture 2" descr="AO2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475"/>
            <a:ext cx="8197928" cy="287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1475656" y="4437755"/>
            <a:ext cx="144016"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p:cNvSpPr/>
          <p:nvPr/>
        </p:nvSpPr>
        <p:spPr>
          <a:xfrm>
            <a:off x="467544" y="1845467"/>
            <a:ext cx="1440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9288" y="1053379"/>
            <a:ext cx="1716407"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concepts relate to the aspects of </a:t>
            </a:r>
            <a:r>
              <a:rPr lang="en-GB" sz="1400" dirty="0" smtClean="0">
                <a:solidFill>
                  <a:srgbClr val="1F224E"/>
                </a:solidFill>
                <a:latin typeface="Myriad Pro" charset="0"/>
                <a:ea typeface="Myriad Pro" charset="0"/>
                <a:cs typeface="Myriad Pro" charset="0"/>
              </a:rPr>
              <a:t>content.</a:t>
            </a:r>
            <a:endParaRPr lang="en-GB" sz="1400" dirty="0">
              <a:solidFill>
                <a:srgbClr val="1F224E"/>
              </a:solidFill>
              <a:latin typeface="Myriad Pro" charset="0"/>
              <a:ea typeface="Myriad Pro" charset="0"/>
              <a:cs typeface="Myriad Pro" charset="0"/>
            </a:endParaRPr>
          </a:p>
        </p:txBody>
      </p:sp>
      <p:sp>
        <p:nvSpPr>
          <p:cNvPr id="8" name="TextBox 7"/>
          <p:cNvSpPr txBox="1"/>
          <p:nvPr/>
        </p:nvSpPr>
        <p:spPr>
          <a:xfrm>
            <a:off x="472158" y="5301851"/>
            <a:ext cx="2026833" cy="523220"/>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aspects of content relate to each other</a:t>
            </a:r>
          </a:p>
        </p:txBody>
      </p:sp>
      <p:sp>
        <p:nvSpPr>
          <p:cNvPr id="9" name="TextBox 8"/>
          <p:cNvSpPr txBox="1"/>
          <p:nvPr/>
        </p:nvSpPr>
        <p:spPr>
          <a:xfrm>
            <a:off x="2807456" y="4977815"/>
            <a:ext cx="4932896"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There must an appropriate balance in terms of the number of marks allocated to questions on the understanding of how concepts relate to content and how aspects of content relate to each other throughout the assessments. </a:t>
            </a:r>
          </a:p>
        </p:txBody>
      </p:sp>
      <p:sp>
        <p:nvSpPr>
          <p:cNvPr id="10" name="Up Arrow 9"/>
          <p:cNvSpPr/>
          <p:nvPr/>
        </p:nvSpPr>
        <p:spPr>
          <a:xfrm>
            <a:off x="4433129" y="4761791"/>
            <a:ext cx="1385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TextBox 10"/>
          <p:cNvSpPr txBox="1"/>
          <p:nvPr/>
        </p:nvSpPr>
        <p:spPr>
          <a:xfrm>
            <a:off x="4860032" y="1053379"/>
            <a:ext cx="2880320"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Like with AO1 – places, processes and environments simply cover the subject content. </a:t>
            </a:r>
          </a:p>
        </p:txBody>
      </p:sp>
      <p:sp>
        <p:nvSpPr>
          <p:cNvPr id="12" name="Down Arrow 11"/>
          <p:cNvSpPr/>
          <p:nvPr/>
        </p:nvSpPr>
        <p:spPr>
          <a:xfrm>
            <a:off x="5868144" y="1845467"/>
            <a:ext cx="108359"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96387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command words</a:t>
            </a:r>
            <a:endParaRPr lang="en-GB" dirty="0"/>
          </a:p>
        </p:txBody>
      </p:sp>
      <p:sp>
        <p:nvSpPr>
          <p:cNvPr id="4" name="Content Placeholder 2"/>
          <p:cNvSpPr txBox="1">
            <a:spLocks/>
          </p:cNvSpPr>
          <p:nvPr/>
        </p:nvSpPr>
        <p:spPr>
          <a:xfrm>
            <a:off x="395536" y="1124745"/>
            <a:ext cx="8229600" cy="4248472"/>
          </a:xfrm>
          <a:prstGeom prst="rect">
            <a:avLst/>
          </a:prstGeom>
          <a:ln>
            <a:solidFill>
              <a:schemeClr val="tx1"/>
            </a:solidFill>
          </a:ln>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t>Questions with </a:t>
            </a:r>
            <a:r>
              <a:rPr lang="en-GB" dirty="0" smtClean="0">
                <a:solidFill>
                  <a:schemeClr val="accent6"/>
                </a:solidFill>
              </a:rPr>
              <a:t>AO2</a:t>
            </a:r>
            <a:r>
              <a:rPr lang="en-GB" dirty="0" smtClean="0"/>
              <a:t> marks will focus on:</a:t>
            </a:r>
          </a:p>
          <a:p>
            <a:r>
              <a:rPr lang="en-GB" dirty="0" smtClean="0">
                <a:solidFill>
                  <a:schemeClr val="accent6"/>
                </a:solidFill>
              </a:rPr>
              <a:t>how concepts relate to the aspects of content</a:t>
            </a:r>
          </a:p>
          <a:p>
            <a:r>
              <a:rPr lang="en-GB" dirty="0" smtClean="0">
                <a:solidFill>
                  <a:schemeClr val="accent6"/>
                </a:solidFill>
              </a:rPr>
              <a:t>how aspects of content relate to each other</a:t>
            </a:r>
          </a:p>
          <a:p>
            <a:pPr marL="0" indent="0">
              <a:buFont typeface="Arial" panose="020B0604020202020204" pitchFamily="34" charset="0"/>
              <a:buNone/>
            </a:pPr>
            <a:endParaRPr lang="en-GB" dirty="0" smtClean="0"/>
          </a:p>
          <a:p>
            <a:pPr marL="0" indent="0">
              <a:buNone/>
            </a:pPr>
            <a:r>
              <a:rPr lang="en-GB" dirty="0" smtClean="0"/>
              <a:t>All </a:t>
            </a:r>
            <a:r>
              <a:rPr lang="en-GB" dirty="0" smtClean="0">
                <a:solidFill>
                  <a:schemeClr val="accent6"/>
                </a:solidFill>
              </a:rPr>
              <a:t>AO2</a:t>
            </a:r>
            <a:r>
              <a:rPr lang="en-GB" dirty="0" smtClean="0"/>
              <a:t> marks will focus on </a:t>
            </a:r>
            <a:r>
              <a:rPr lang="en-GB" dirty="0" smtClean="0">
                <a:solidFill>
                  <a:schemeClr val="accent6"/>
                </a:solidFill>
              </a:rPr>
              <a:t>understanding</a:t>
            </a:r>
            <a:r>
              <a:rPr lang="en-GB" dirty="0" smtClean="0"/>
              <a:t>. </a:t>
            </a:r>
            <a:r>
              <a:rPr lang="en-GB" dirty="0">
                <a:solidFill>
                  <a:schemeClr val="accent6"/>
                </a:solidFill>
              </a:rPr>
              <a:t>AO2</a:t>
            </a:r>
            <a:r>
              <a:rPr lang="en-GB" dirty="0"/>
              <a:t> marks will be directly linked to the specification but not just recalling what has been learnt, instead ensuring that students comprehend the content. </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The following are some of the command words which may be used for questions with </a:t>
            </a:r>
            <a:r>
              <a:rPr lang="en-GB" dirty="0" smtClean="0">
                <a:solidFill>
                  <a:schemeClr val="accent6"/>
                </a:solidFill>
              </a:rPr>
              <a:t>AO2 </a:t>
            </a:r>
            <a:r>
              <a:rPr lang="en-GB" dirty="0" smtClean="0"/>
              <a:t>marks:</a:t>
            </a:r>
          </a:p>
          <a:p>
            <a:r>
              <a:rPr lang="en-GB" dirty="0" smtClean="0"/>
              <a:t>Explain how</a:t>
            </a:r>
          </a:p>
          <a:p>
            <a:r>
              <a:rPr lang="en-GB" dirty="0" smtClean="0"/>
              <a:t>Explain reasons/one reason</a:t>
            </a:r>
          </a:p>
          <a:p>
            <a:r>
              <a:rPr lang="en-GB" dirty="0" smtClean="0"/>
              <a:t>Discuss</a:t>
            </a:r>
          </a:p>
          <a:p>
            <a:endParaRPr lang="en-GB" dirty="0" smtClean="0"/>
          </a:p>
          <a:p>
            <a:pPr marL="0" indent="0">
              <a:buFont typeface="Arial" panose="020B0604020202020204" pitchFamily="34" charset="0"/>
              <a:buNone/>
            </a:pPr>
            <a:r>
              <a:rPr lang="en-GB" dirty="0" smtClean="0">
                <a:solidFill>
                  <a:schemeClr val="accent6"/>
                </a:solidFill>
              </a:rPr>
              <a:t>AO2</a:t>
            </a:r>
            <a:r>
              <a:rPr lang="en-GB" dirty="0" smtClean="0"/>
              <a:t> marks may also be targeted in higher mark tariff questions but the command word may focus on a different assessment objective (e.g. </a:t>
            </a:r>
            <a:r>
              <a:rPr lang="en-GB" dirty="0" smtClean="0">
                <a:solidFill>
                  <a:srgbClr val="00B0F0"/>
                </a:solidFill>
              </a:rPr>
              <a:t>AO3</a:t>
            </a:r>
            <a:r>
              <a:rPr lang="en-GB" dirty="0" smtClean="0"/>
              <a:t>).</a:t>
            </a:r>
            <a:endParaRPr lang="en-GB" dirty="0"/>
          </a:p>
        </p:txBody>
      </p:sp>
      <p:sp>
        <p:nvSpPr>
          <p:cNvPr id="6" name="TextBox 5"/>
          <p:cNvSpPr txBox="1"/>
          <p:nvPr/>
        </p:nvSpPr>
        <p:spPr>
          <a:xfrm>
            <a:off x="3851920" y="3717032"/>
            <a:ext cx="4680520"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These command words may be used to solely target AO2 but may also be used in combination with other AO’s to target multiple assessment </a:t>
            </a:r>
            <a:r>
              <a:rPr lang="en-GB" sz="1400" dirty="0" smtClean="0">
                <a:solidFill>
                  <a:srgbClr val="1F224E"/>
                </a:solidFill>
                <a:latin typeface="Myriad Pro" charset="0"/>
                <a:ea typeface="Myriad Pro" charset="0"/>
                <a:cs typeface="Myriad Pro" charset="0"/>
              </a:rPr>
              <a:t>objectives, </a:t>
            </a:r>
            <a:r>
              <a:rPr lang="en-GB" sz="1400" dirty="0">
                <a:solidFill>
                  <a:srgbClr val="1F224E"/>
                </a:solidFill>
                <a:latin typeface="Myriad Pro" charset="0"/>
                <a:ea typeface="Myriad Pro" charset="0"/>
                <a:cs typeface="Myriad Pro" charset="0"/>
              </a:rPr>
              <a:t>for example 2(c) or 3(d) of </a:t>
            </a:r>
            <a:r>
              <a:rPr lang="en-GB" sz="1400" dirty="0" smtClean="0">
                <a:solidFill>
                  <a:srgbClr val="1F224E"/>
                </a:solidFill>
                <a:latin typeface="Myriad Pro" charset="0"/>
                <a:ea typeface="Myriad Pro" charset="0"/>
                <a:cs typeface="Myriad Pro" charset="0"/>
              </a:rPr>
              <a:t>component 01 Our Natural World.</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51116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endParaRPr lang="en-GB" dirty="0"/>
          </a:p>
        </p:txBody>
      </p:sp>
      <p:pic>
        <p:nvPicPr>
          <p:cNvPr id="4" name="Picture 2" descr="AO3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83057"/>
            <a:ext cx="7045519" cy="359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5447364" y="4191369"/>
            <a:ext cx="144016"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TextBox 5"/>
          <p:cNvSpPr txBox="1"/>
          <p:nvPr/>
        </p:nvSpPr>
        <p:spPr>
          <a:xfrm>
            <a:off x="1259633" y="4978845"/>
            <a:ext cx="6984777" cy="1600438"/>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tackle novel situations</a:t>
            </a:r>
            <a:r>
              <a:rPr lang="en-GB" sz="1400" dirty="0">
                <a:solidFill>
                  <a:srgbClr val="1F224E"/>
                </a:solidFill>
                <a:latin typeface="Myriad Pro" charset="0"/>
                <a:ea typeface="Myriad Pro" charset="0"/>
                <a:cs typeface="Myriad Pro" charset="0"/>
              </a:rPr>
              <a:t>’ could mean applying knowledge and understanding to a </a:t>
            </a:r>
            <a:r>
              <a:rPr lang="en-GB" sz="1400" dirty="0" smtClean="0">
                <a:solidFill>
                  <a:srgbClr val="1F224E"/>
                </a:solidFill>
                <a:latin typeface="Myriad Pro" charset="0"/>
                <a:ea typeface="Myriad Pro" charset="0"/>
                <a:cs typeface="Myriad Pro" charset="0"/>
              </a:rPr>
              <a:t>   </a:t>
            </a: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resource </a:t>
            </a:r>
            <a:endParaRPr lang="en-GB" sz="1400" dirty="0">
              <a:solidFill>
                <a:srgbClr val="1F224E"/>
              </a:solidFill>
              <a:latin typeface="Myriad Pro" charset="0"/>
              <a:ea typeface="Myriad Pro" charset="0"/>
              <a:cs typeface="Myriad Pro" charset="0"/>
            </a:endParaRP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developing material beyond the specification</a:t>
            </a:r>
            <a:r>
              <a:rPr lang="en-GB" sz="1400" dirty="0">
                <a:solidFill>
                  <a:srgbClr val="1F224E"/>
                </a:solidFill>
                <a:latin typeface="Myriad Pro" charset="0"/>
                <a:ea typeface="Myriad Pro" charset="0"/>
                <a:cs typeface="Myriad Pro" charset="0"/>
              </a:rPr>
              <a:t>’ could be evaluating the success of a </a:t>
            </a:r>
            <a:endParaRPr lang="en-GB" sz="1400" dirty="0" smtClean="0">
              <a:solidFill>
                <a:srgbClr val="1F224E"/>
              </a:solidFill>
              <a:latin typeface="Myriad Pro" charset="0"/>
              <a:ea typeface="Myriad Pro" charset="0"/>
              <a:cs typeface="Myriad Pro" charset="0"/>
            </a:endParaRP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management </a:t>
            </a:r>
            <a:r>
              <a:rPr lang="en-GB" sz="1400" dirty="0">
                <a:solidFill>
                  <a:srgbClr val="1F224E"/>
                </a:solidFill>
                <a:latin typeface="Myriad Pro" charset="0"/>
                <a:ea typeface="Myriad Pro" charset="0"/>
                <a:cs typeface="Myriad Pro" charset="0"/>
              </a:rPr>
              <a:t>strategy when the specification doesn’t explicitly ask for that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making links between such types of material which are not signalled in the </a:t>
            </a:r>
            <a:endParaRPr lang="en-GB" sz="1400" dirty="0" smtClean="0">
              <a:solidFill>
                <a:srgbClr val="00B0F0"/>
              </a:solidFill>
              <a:latin typeface="Myriad Pro" charset="0"/>
              <a:ea typeface="Myriad Pro" charset="0"/>
              <a:cs typeface="Myriad Pro" charset="0"/>
            </a:endParaRPr>
          </a:p>
          <a:p>
            <a:pPr fontAlgn="base">
              <a:spcBef>
                <a:spcPct val="0"/>
              </a:spcBef>
              <a:spcAft>
                <a:spcPct val="0"/>
              </a:spcAft>
            </a:pPr>
            <a:r>
              <a:rPr lang="en-GB" sz="1400" dirty="0">
                <a:solidFill>
                  <a:srgbClr val="00B0F0"/>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     specification</a:t>
            </a:r>
            <a:r>
              <a:rPr lang="en-GB" sz="14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605314" y="0"/>
            <a:ext cx="2448272" cy="1384995"/>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10% of the marks for the qualification must be allocated to the application of knowledge and understanding in a fieldwork context.</a:t>
            </a:r>
          </a:p>
        </p:txBody>
      </p:sp>
    </p:spTree>
    <p:extLst>
      <p:ext uri="{BB962C8B-B14F-4D97-AF65-F5344CB8AC3E}">
        <p14:creationId xmlns:p14="http://schemas.microsoft.com/office/powerpoint/2010/main" val="166938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smtClean="0">
                <a:latin typeface="Myriad Pro"/>
              </a:rPr>
              <a:t>Command words will vary depending on whether students are </a:t>
            </a:r>
            <a:r>
              <a:rPr lang="en-GB" sz="1800" dirty="0" smtClean="0">
                <a:solidFill>
                  <a:srgbClr val="00B0F0"/>
                </a:solidFill>
                <a:latin typeface="Myriad Pro"/>
              </a:rPr>
              <a:t>applying their knowledge and understanding</a:t>
            </a:r>
            <a:r>
              <a:rPr lang="en-GB" sz="1800" dirty="0" smtClean="0">
                <a:latin typeface="Myriad Pro"/>
              </a:rPr>
              <a:t> by interacting with </a:t>
            </a:r>
            <a:r>
              <a:rPr lang="en-GB" sz="1800" smtClean="0">
                <a:latin typeface="Myriad Pro"/>
              </a:rPr>
              <a:t>a resource(s</a:t>
            </a:r>
            <a:r>
              <a:rPr lang="en-GB" sz="1800" dirty="0" smtClean="0">
                <a:latin typeface="Myriad Pro"/>
              </a:rPr>
              <a:t>) or not.</a:t>
            </a:r>
          </a:p>
          <a:p>
            <a:pPr marL="0" indent="0">
              <a:buNone/>
            </a:pPr>
            <a:endParaRPr lang="en-GB" sz="1800" dirty="0">
              <a:latin typeface="Myriad Pro"/>
            </a:endParaRPr>
          </a:p>
          <a:p>
            <a:pPr marL="0" indent="0">
              <a:buNone/>
            </a:pPr>
            <a:r>
              <a:rPr lang="en-GB" sz="1800" dirty="0">
                <a:latin typeface="Myriad Pro"/>
              </a:rPr>
              <a:t>The following are some of the command words which may be used for </a:t>
            </a:r>
            <a:r>
              <a:rPr lang="en-GB" sz="1800" dirty="0" smtClean="0">
                <a:latin typeface="Myriad Pro"/>
              </a:rPr>
              <a:t>questions </a:t>
            </a:r>
            <a:r>
              <a:rPr lang="en-GB" sz="1800" dirty="0">
                <a:latin typeface="Myriad Pro"/>
              </a:rPr>
              <a:t>with </a:t>
            </a:r>
            <a:r>
              <a:rPr lang="en-GB" sz="1800" dirty="0" smtClean="0">
                <a:solidFill>
                  <a:srgbClr val="00B0F0"/>
                </a:solidFill>
                <a:latin typeface="Myriad Pro"/>
              </a:rPr>
              <a:t>AO3</a:t>
            </a:r>
            <a:r>
              <a:rPr lang="en-GB" sz="1800" dirty="0" smtClean="0">
                <a:latin typeface="Myriad Pro"/>
              </a:rPr>
              <a:t> </a:t>
            </a:r>
            <a:r>
              <a:rPr lang="en-GB" sz="1800" dirty="0">
                <a:latin typeface="Myriad Pro"/>
              </a:rPr>
              <a:t>marks</a:t>
            </a:r>
            <a:r>
              <a:rPr lang="en-GB" sz="1800" dirty="0" smtClean="0">
                <a:latin typeface="Myriad Pro"/>
              </a:rPr>
              <a:t>:</a:t>
            </a:r>
            <a:endParaRPr lang="en-GB" sz="18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3937898388"/>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r>
                        <a:rPr lang="en-GB" dirty="0" smtClean="0"/>
                        <a:t>Interacting</a:t>
                      </a:r>
                      <a:r>
                        <a:rPr lang="en-GB" baseline="0" dirty="0" smtClean="0"/>
                        <a:t> with resource</a:t>
                      </a:r>
                      <a:endParaRPr lang="en-GB" dirty="0"/>
                    </a:p>
                  </a:txBody>
                  <a:tcPr/>
                </a:tc>
                <a:tc>
                  <a:txBody>
                    <a:bodyPr/>
                    <a:lstStyle/>
                    <a:p>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Give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GB" dirty="0" smtClean="0"/>
                        <a:t>Evaluate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748765" y="4390333"/>
            <a:ext cx="223403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Give your verdict after providing evidence which both agrees with and </a:t>
            </a:r>
            <a:r>
              <a:rPr lang="en-US" sz="1200" dirty="0" smtClean="0">
                <a:solidFill>
                  <a:srgbClr val="1F224E"/>
                </a:solidFill>
                <a:latin typeface="Myriad Pro" charset="0"/>
                <a:ea typeface="Myriad Pro" charset="0"/>
                <a:cs typeface="Myriad Pro" charset="0"/>
              </a:rPr>
              <a:t>contradicts </a:t>
            </a:r>
            <a:r>
              <a:rPr lang="en-US" sz="1200" dirty="0">
                <a:solidFill>
                  <a:srgbClr val="1F224E"/>
                </a:solidFill>
                <a:latin typeface="Myriad Pro" charset="0"/>
                <a:ea typeface="Myriad Pro" charset="0"/>
                <a:cs typeface="Myriad Pro" charset="0"/>
              </a:rPr>
              <a:t>an argument. </a:t>
            </a:r>
          </a:p>
        </p:txBody>
      </p:sp>
      <p:sp>
        <p:nvSpPr>
          <p:cNvPr id="9" name="TextBox 8"/>
          <p:cNvSpPr txBox="1"/>
          <p:nvPr/>
        </p:nvSpPr>
        <p:spPr>
          <a:xfrm>
            <a:off x="2915817" y="5461982"/>
            <a:ext cx="5544616"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How much you </a:t>
            </a:r>
            <a:r>
              <a:rPr lang="en-US" sz="1200" dirty="0" smtClean="0">
                <a:solidFill>
                  <a:srgbClr val="1F224E"/>
                </a:solidFill>
                <a:latin typeface="Myriad Pro" charset="0"/>
                <a:ea typeface="Myriad Pro" charset="0"/>
                <a:cs typeface="Myriad Pro" charset="0"/>
              </a:rPr>
              <a:t>agree </a:t>
            </a:r>
            <a:r>
              <a:rPr lang="en-US" sz="1200" dirty="0">
                <a:solidFill>
                  <a:srgbClr val="1F224E"/>
                </a:solidFill>
                <a:latin typeface="Myriad Pro" charset="0"/>
                <a:ea typeface="Myriad Pro" charset="0"/>
                <a:cs typeface="Myriad Pro" charset="0"/>
              </a:rPr>
              <a:t>with a statement based </a:t>
            </a:r>
            <a:r>
              <a:rPr lang="en-US" sz="1200" dirty="0" smtClean="0">
                <a:solidFill>
                  <a:srgbClr val="1F224E"/>
                </a:solidFill>
                <a:latin typeface="Myriad Pro" charset="0"/>
                <a:ea typeface="Myriad Pro" charset="0"/>
                <a:cs typeface="Myriad Pro" charset="0"/>
              </a:rPr>
              <a:t>on </a:t>
            </a:r>
            <a:r>
              <a:rPr lang="en-US" sz="1200" dirty="0">
                <a:solidFill>
                  <a:srgbClr val="1F224E"/>
                </a:solidFill>
                <a:latin typeface="Myriad Pro" charset="0"/>
                <a:ea typeface="Myriad Pro" charset="0"/>
                <a:cs typeface="Myriad Pro" charset="0"/>
              </a:rPr>
              <a:t>the evidence </a:t>
            </a:r>
            <a:r>
              <a:rPr lang="en-US" sz="1200" dirty="0" smtClean="0">
                <a:solidFill>
                  <a:srgbClr val="1F224E"/>
                </a:solidFill>
                <a:latin typeface="Myriad Pro" charset="0"/>
                <a:ea typeface="Myriad Pro" charset="0"/>
                <a:cs typeface="Myriad Pro" charset="0"/>
              </a:rPr>
              <a:t>in the </a:t>
            </a:r>
            <a:r>
              <a:rPr lang="en-US" sz="1200" dirty="0">
                <a:solidFill>
                  <a:srgbClr val="1F224E"/>
                </a:solidFill>
                <a:latin typeface="Myriad Pro" charset="0"/>
                <a:ea typeface="Myriad Pro" charset="0"/>
                <a:cs typeface="Myriad Pro" charset="0"/>
              </a:rPr>
              <a:t>argument. </a:t>
            </a:r>
            <a:endParaRPr lang="en-GB" sz="1200" dirty="0">
              <a:solidFill>
                <a:srgbClr val="1F224E"/>
              </a:solidFill>
              <a:latin typeface="Myriad Pro" charset="0"/>
              <a:ea typeface="Myriad Pro" charset="0"/>
              <a:cs typeface="Myriad Pro" charset="0"/>
            </a:endParaRP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44006" y="4757356"/>
            <a:ext cx="1099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91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J384/01 Our Natural World </a:t>
            </a:r>
          </a:p>
        </p:txBody>
      </p:sp>
      <p:sp>
        <p:nvSpPr>
          <p:cNvPr id="6" name="Content Placeholder 5"/>
          <p:cNvSpPr>
            <a:spLocks noGrp="1"/>
          </p:cNvSpPr>
          <p:nvPr>
            <p:ph idx="4294967295"/>
          </p:nvPr>
        </p:nvSpPr>
        <p:spPr>
          <a:xfrm>
            <a:off x="539552" y="1484784"/>
            <a:ext cx="8064896" cy="4310509"/>
          </a:xfrm>
        </p:spPr>
        <p:txBody>
          <a:bodyPr>
            <a:normAutofit/>
          </a:bodyPr>
          <a:lstStyle/>
          <a:p>
            <a:pPr marL="0" indent="0">
              <a:buNone/>
            </a:pPr>
            <a:r>
              <a:rPr lang="en-GB" sz="1400" dirty="0">
                <a:solidFill>
                  <a:srgbClr val="1F224E"/>
                </a:solidFill>
                <a:latin typeface="Myriad Pro" charset="0"/>
                <a:ea typeface="Myriad Pro" charset="0"/>
                <a:cs typeface="Myriad Pro" charset="0"/>
              </a:rPr>
              <a:t>Within the study of Our Natural World learners get the opportunity to explore the natural world they live in, to understand why it looks the way it does and appreciate its value.</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There will be study of global hazards, our changing climate, distinctive landscapes in the UK and global sustaining ecosystems.</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But what will the assessments look like?</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This guide will give you an understanding of the format and structure of the ‘Our Natural World’ exam, an insight into the assessment objectives and a question by question explanation of the sample assessment for J384/01 Our Natural World. This guide can also be used with your students to support revision.</a:t>
            </a:r>
          </a:p>
        </p:txBody>
      </p:sp>
    </p:spTree>
    <p:extLst>
      <p:ext uri="{BB962C8B-B14F-4D97-AF65-F5344CB8AC3E}">
        <p14:creationId xmlns:p14="http://schemas.microsoft.com/office/powerpoint/2010/main" val="2940560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AO4 - Skills</a:t>
            </a:r>
            <a:endParaRPr lang="en-GB" dirty="0"/>
          </a:p>
        </p:txBody>
      </p:sp>
      <p:pic>
        <p:nvPicPr>
          <p:cNvPr id="4" name="Picture 2" descr="AO4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87" y="1124744"/>
            <a:ext cx="7068472" cy="40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p:cNvSpPr/>
          <p:nvPr/>
        </p:nvSpPr>
        <p:spPr>
          <a:xfrm>
            <a:off x="3357761" y="3356992"/>
            <a:ext cx="187220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Rectangle 5"/>
          <p:cNvSpPr/>
          <p:nvPr/>
        </p:nvSpPr>
        <p:spPr>
          <a:xfrm>
            <a:off x="4248146" y="3429000"/>
            <a:ext cx="45719" cy="1791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51082" y="5301208"/>
            <a:ext cx="7104077" cy="646331"/>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Most of the AO4 marks will be allocated to using geographical skills – however there must be marks </a:t>
            </a:r>
            <a:r>
              <a:rPr lang="en-GB" sz="1200">
                <a:solidFill>
                  <a:srgbClr val="1F224E"/>
                </a:solidFill>
                <a:latin typeface="Myriad Pro" charset="0"/>
                <a:ea typeface="Myriad Pro" charset="0"/>
                <a:cs typeface="Myriad Pro" charset="0"/>
              </a:rPr>
              <a:t>targeting </a:t>
            </a:r>
            <a:r>
              <a:rPr lang="en-GB" sz="120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questions’ and ‘issues’ for selecting skills, adapting skills and using skills, as well as marks targeting ‘communicating findings’.</a:t>
            </a:r>
          </a:p>
        </p:txBody>
      </p:sp>
      <p:sp>
        <p:nvSpPr>
          <p:cNvPr id="8" name="TextBox 7"/>
          <p:cNvSpPr txBox="1"/>
          <p:nvPr/>
        </p:nvSpPr>
        <p:spPr>
          <a:xfrm>
            <a:off x="6588224" y="128861"/>
            <a:ext cx="2088232" cy="830997"/>
          </a:xfrm>
          <a:prstGeom prst="rect">
            <a:avLst/>
          </a:prstGeom>
          <a:no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5% of the marks for the qualification must be allocated to geographical skills </a:t>
            </a:r>
            <a:r>
              <a:rPr lang="en-GB" sz="1200" dirty="0" smtClean="0">
                <a:solidFill>
                  <a:srgbClr val="1F224E"/>
                </a:solidFill>
                <a:latin typeface="Myriad Pro" charset="0"/>
                <a:ea typeface="Myriad Pro" charset="0"/>
                <a:cs typeface="Myriad Pro" charset="0"/>
              </a:rPr>
              <a:t>in a </a:t>
            </a:r>
            <a:r>
              <a:rPr lang="en-GB" sz="1200" dirty="0">
                <a:solidFill>
                  <a:srgbClr val="1F224E"/>
                </a:solidFill>
                <a:latin typeface="Myriad Pro" charset="0"/>
                <a:ea typeface="Myriad Pro" charset="0"/>
                <a:cs typeface="Myriad Pro" charset="0"/>
              </a:rPr>
              <a:t>fieldwork context.</a:t>
            </a:r>
          </a:p>
        </p:txBody>
      </p:sp>
    </p:spTree>
    <p:extLst>
      <p:ext uri="{BB962C8B-B14F-4D97-AF65-F5344CB8AC3E}">
        <p14:creationId xmlns:p14="http://schemas.microsoft.com/office/powerpoint/2010/main" val="4889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AO4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requires students to </a:t>
            </a:r>
            <a:r>
              <a:rPr lang="en-GB" sz="2000" dirty="0">
                <a:solidFill>
                  <a:srgbClr val="00B050"/>
                </a:solidFill>
                <a:latin typeface="Myriad Pro" charset="0"/>
                <a:ea typeface="Myriad Pro" charset="0"/>
                <a:cs typeface="Myriad Pro" charset="0"/>
              </a:rPr>
              <a:t>select, adapt and use geographical skills, as well as communicate findings</a:t>
            </a:r>
            <a:r>
              <a:rPr lang="en-GB" sz="2000" dirty="0">
                <a:solidFill>
                  <a:srgbClr val="1F224E"/>
                </a:solidFill>
                <a:latin typeface="Myriad Pro" charset="0"/>
                <a:ea typeface="Myriad Pro" charset="0"/>
                <a:cs typeface="Myriad Pro" charset="0"/>
              </a:rPr>
              <a:t>. </a:t>
            </a:r>
          </a:p>
          <a:p>
            <a:pPr marL="0" indent="0">
              <a:buNone/>
            </a:pPr>
            <a:endParaRPr lang="en-GB" sz="2000" dirty="0">
              <a:solidFill>
                <a:srgbClr val="1F224E"/>
              </a:solidFill>
              <a:latin typeface="Myriad Pro" charset="0"/>
              <a:ea typeface="Myriad Pro" charset="0"/>
              <a:cs typeface="Myriad Pro" charset="0"/>
            </a:endParaRPr>
          </a:p>
          <a:p>
            <a:pPr marL="0" indent="0">
              <a:buNone/>
            </a:pPr>
            <a:r>
              <a:rPr lang="en-GB" sz="2000" dirty="0">
                <a:solidFill>
                  <a:srgbClr val="1F224E"/>
                </a:solidFill>
                <a:latin typeface="Myriad Pro" charset="0"/>
                <a:ea typeface="Myriad Pro" charset="0"/>
                <a:cs typeface="Myriad Pro" charset="0"/>
              </a:rPr>
              <a:t>The following are some of the command words which may be used for questions with </a:t>
            </a: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marks:</a:t>
            </a:r>
          </a:p>
          <a:p>
            <a:pPr marL="685800" lvl="1"/>
            <a:r>
              <a:rPr lang="en-GB" sz="2000" dirty="0">
                <a:solidFill>
                  <a:srgbClr val="1F224E"/>
                </a:solidFill>
                <a:latin typeface="Myriad Pro" charset="0"/>
                <a:ea typeface="Myriad Pro" charset="0"/>
                <a:cs typeface="Myriad Pro" charset="0"/>
              </a:rPr>
              <a:t>Describe the pattern</a:t>
            </a:r>
          </a:p>
          <a:p>
            <a:pPr marL="685800" lvl="1"/>
            <a:r>
              <a:rPr lang="en-GB" sz="2000" dirty="0">
                <a:solidFill>
                  <a:srgbClr val="1F224E"/>
                </a:solidFill>
                <a:latin typeface="Myriad Pro" charset="0"/>
                <a:ea typeface="Myriad Pro" charset="0"/>
                <a:cs typeface="Myriad Pro" charset="0"/>
              </a:rPr>
              <a:t>Using data</a:t>
            </a:r>
          </a:p>
          <a:p>
            <a:pPr marL="685800" lvl="1"/>
            <a:r>
              <a:rPr lang="en-GB" sz="2000" dirty="0">
                <a:solidFill>
                  <a:srgbClr val="1F224E"/>
                </a:solidFill>
                <a:latin typeface="Myriad Pro" charset="0"/>
                <a:ea typeface="Myriad Pro" charset="0"/>
                <a:cs typeface="Myriad Pro" charset="0"/>
              </a:rPr>
              <a:t>Calculate</a:t>
            </a:r>
          </a:p>
          <a:p>
            <a:pPr marL="685800" lvl="1"/>
            <a:r>
              <a:rPr lang="en-GB" sz="2000" dirty="0">
                <a:solidFill>
                  <a:srgbClr val="1F224E"/>
                </a:solidFill>
                <a:latin typeface="Myriad Pro" charset="0"/>
                <a:ea typeface="Myriad Pro" charset="0"/>
                <a:cs typeface="Myriad Pro" charset="0"/>
              </a:rPr>
              <a:t>Identify</a:t>
            </a:r>
          </a:p>
          <a:p>
            <a:pPr marL="685800" lvl="1"/>
            <a:r>
              <a:rPr lang="en-GB" sz="2000" dirty="0">
                <a:solidFill>
                  <a:srgbClr val="1F224E"/>
                </a:solidFill>
                <a:latin typeface="Myriad Pro" charset="0"/>
                <a:ea typeface="Myriad Pro" charset="0"/>
                <a:cs typeface="Myriad Pro" charset="0"/>
              </a:rPr>
              <a:t>Make a prediction</a:t>
            </a:r>
          </a:p>
          <a:p>
            <a:pPr marL="285750" lvl="0" indent="-285750"/>
            <a:endParaRPr lang="en-GB" sz="4400" dirty="0">
              <a:latin typeface="Myriad Pro"/>
            </a:endParaRPr>
          </a:p>
          <a:p>
            <a:pPr marL="285750" lvl="0" indent="-285750"/>
            <a:endParaRPr lang="en-GB" sz="4400" dirty="0">
              <a:latin typeface="Myriad Pro"/>
            </a:endParaRPr>
          </a:p>
          <a:p>
            <a:endParaRPr lang="en-GB" sz="4400" dirty="0">
              <a:latin typeface="Myriad Pro"/>
            </a:endParaRPr>
          </a:p>
        </p:txBody>
      </p:sp>
      <p:sp>
        <p:nvSpPr>
          <p:cNvPr id="5" name="TextBox 4"/>
          <p:cNvSpPr txBox="1"/>
          <p:nvPr/>
        </p:nvSpPr>
        <p:spPr>
          <a:xfrm>
            <a:off x="5131745" y="3869655"/>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034681"/>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35736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1(a) – 2 marks</a:t>
            </a:r>
          </a:p>
        </p:txBody>
      </p:sp>
      <p:sp>
        <p:nvSpPr>
          <p:cNvPr id="4" name="Content Placeholder 2"/>
          <p:cNvSpPr>
            <a:spLocks noGrp="1"/>
          </p:cNvSpPr>
          <p:nvPr>
            <p:ph idx="4294967295"/>
          </p:nvPr>
        </p:nvSpPr>
        <p:spPr>
          <a:xfrm>
            <a:off x="529207" y="1294904"/>
            <a:ext cx="8229600" cy="3733800"/>
          </a:xfrm>
          <a:prstGeom prst="rect">
            <a:avLst/>
          </a:prstGeom>
        </p:spPr>
        <p:txBody>
          <a:bodyPr>
            <a:normAutofit/>
          </a:bodyPr>
          <a:lstStyle/>
          <a:p>
            <a:pPr marL="0" indent="0">
              <a:buNone/>
            </a:pPr>
            <a:r>
              <a:rPr lang="en-GB" sz="2000" dirty="0" smtClean="0">
                <a:latin typeface="Myriad Pro"/>
              </a:rPr>
              <a:t>				</a:t>
            </a:r>
          </a:p>
          <a:p>
            <a:pPr marL="0" indent="0">
              <a:buNone/>
            </a:pPr>
            <a:endParaRPr lang="en-GB" sz="2000" dirty="0" smtClean="0">
              <a:latin typeface="Myriad Pro"/>
            </a:endParaRPr>
          </a:p>
          <a:p>
            <a:r>
              <a:rPr lang="en-GB" sz="2000" dirty="0" smtClean="0">
                <a:latin typeface="Myriad Pro"/>
              </a:rPr>
              <a:t>‘Hot spot’ is straight from the specification (specification ref 1.2.a) and so </a:t>
            </a:r>
            <a:r>
              <a:rPr lang="en-GB" sz="2000" dirty="0" smtClean="0">
                <a:solidFill>
                  <a:srgbClr val="FF0000"/>
                </a:solidFill>
                <a:latin typeface="Myriad Pro"/>
              </a:rPr>
              <a:t>describing</a:t>
            </a:r>
            <a:r>
              <a:rPr lang="en-GB" sz="2000" dirty="0" smtClean="0">
                <a:latin typeface="Myriad Pro"/>
              </a:rPr>
              <a:t> a hot spot is </a:t>
            </a:r>
            <a:r>
              <a:rPr lang="en-GB" sz="2000" dirty="0" smtClean="0">
                <a:solidFill>
                  <a:srgbClr val="FF0000"/>
                </a:solidFill>
                <a:latin typeface="Myriad Pro"/>
              </a:rPr>
              <a:t>AO1</a:t>
            </a:r>
            <a:r>
              <a:rPr lang="en-GB" sz="2000" dirty="0" smtClean="0">
                <a:latin typeface="Myriad Pro"/>
              </a:rPr>
              <a:t>.</a:t>
            </a:r>
          </a:p>
          <a:p>
            <a:endParaRPr lang="en-GB" sz="2000" dirty="0">
              <a:latin typeface="Myriad Pro"/>
            </a:endParaRPr>
          </a:p>
          <a:p>
            <a:r>
              <a:rPr lang="en-GB" sz="2000" dirty="0" smtClean="0">
                <a:latin typeface="Myriad Pro"/>
              </a:rPr>
              <a:t>2 marks so assessors will be looking for two points to give marks – two ticks in the mark scheme</a:t>
            </a:r>
          </a:p>
          <a:p>
            <a:endParaRPr lang="en-GB" sz="2000" dirty="0">
              <a:latin typeface="Myriad Pro"/>
            </a:endParaRPr>
          </a:p>
          <a:p>
            <a:pPr marL="0" indent="0">
              <a:buNone/>
            </a:pPr>
            <a:r>
              <a:rPr lang="en-GB" sz="2000" dirty="0" smtClean="0">
                <a:latin typeface="Myriad Pro"/>
              </a:rPr>
              <a:t>Mark scheme:</a:t>
            </a:r>
          </a:p>
          <a:p>
            <a:endParaRPr lang="en-GB" sz="2000" dirty="0">
              <a:latin typeface="Myriad Pro"/>
            </a:endParaRPr>
          </a:p>
          <a:p>
            <a:pPr marL="0" indent="0">
              <a:buNone/>
            </a:pPr>
            <a:endParaRPr lang="en-GB" sz="2000" dirty="0" smtClean="0">
              <a:latin typeface="Myriad Pro"/>
            </a:endParaRPr>
          </a:p>
          <a:p>
            <a:endParaRPr lang="en-GB" sz="2000" dirty="0" smtClean="0">
              <a:latin typeface="Myriad Pro"/>
            </a:endParaRPr>
          </a:p>
          <a:p>
            <a:endParaRPr lang="en-GB" sz="2000" dirty="0" smtClean="0">
              <a:latin typeface="Myriad Pro"/>
            </a:endParaRPr>
          </a:p>
        </p:txBody>
      </p:sp>
      <p:sp>
        <p:nvSpPr>
          <p:cNvPr id="5" name="TextBox 4"/>
          <p:cNvSpPr txBox="1"/>
          <p:nvPr/>
        </p:nvSpPr>
        <p:spPr>
          <a:xfrm>
            <a:off x="529207" y="4581128"/>
            <a:ext cx="8136903" cy="707886"/>
          </a:xfrm>
          <a:prstGeom prst="rect">
            <a:avLst/>
          </a:prstGeom>
          <a:solidFill>
            <a:srgbClr val="FFFFD9"/>
          </a:solidFill>
        </p:spPr>
        <p:txBody>
          <a:bodyPr wrap="square" rtlCol="0">
            <a:spAutoFit/>
          </a:bodyPr>
          <a:lstStyle/>
          <a:p>
            <a:r>
              <a:rPr lang="en-US" sz="2000" dirty="0" smtClean="0">
                <a:latin typeface="Myriad Pro"/>
              </a:rPr>
              <a:t>A small area of the earth’s crust where </a:t>
            </a:r>
            <a:r>
              <a:rPr lang="en-US" sz="2000" dirty="0" smtClean="0">
                <a:solidFill>
                  <a:srgbClr val="FF0000"/>
                </a:solidFill>
                <a:latin typeface="Myriad Pro"/>
              </a:rPr>
              <a:t>unusually high heat flow</a:t>
            </a:r>
            <a:r>
              <a:rPr lang="en-GB" sz="2000" dirty="0" smtClean="0">
                <a:solidFill>
                  <a:srgbClr val="FF0000"/>
                </a:solidFill>
                <a:latin typeface="Myriad Pro"/>
              </a:rPr>
              <a:t> </a:t>
            </a:r>
            <a:r>
              <a:rPr lang="en-GB" sz="2000" dirty="0" smtClean="0">
                <a:latin typeface="Myriad Pro"/>
              </a:rPr>
              <a:t>(</a:t>
            </a:r>
            <a:r>
              <a:rPr lang="en-GB" sz="2000" dirty="0" smtClean="0">
                <a:latin typeface="Myriad Pro"/>
                <a:sym typeface="Wingdings"/>
              </a:rPr>
              <a:t></a:t>
            </a:r>
            <a:r>
              <a:rPr lang="en-GB" sz="2000" dirty="0" smtClean="0">
                <a:latin typeface="Myriad Pro"/>
              </a:rPr>
              <a:t>)</a:t>
            </a:r>
            <a:r>
              <a:rPr lang="en-US" sz="2000" dirty="0" smtClean="0">
                <a:latin typeface="Myriad Pro"/>
              </a:rPr>
              <a:t> is linked to </a:t>
            </a:r>
            <a:r>
              <a:rPr lang="en-US" sz="2000" dirty="0" smtClean="0">
                <a:solidFill>
                  <a:srgbClr val="FF0000"/>
                </a:solidFill>
                <a:latin typeface="Myriad Pro"/>
              </a:rPr>
              <a:t>volcanic activity </a:t>
            </a:r>
            <a:r>
              <a:rPr lang="en-GB" sz="2000" dirty="0" smtClean="0">
                <a:latin typeface="Myriad Pro"/>
              </a:rPr>
              <a:t>(</a:t>
            </a:r>
            <a:r>
              <a:rPr lang="en-GB" sz="2000" dirty="0" smtClean="0">
                <a:latin typeface="Myriad Pro"/>
                <a:sym typeface="Wingdings"/>
              </a:rPr>
              <a:t></a:t>
            </a:r>
            <a:r>
              <a:rPr lang="en-GB" sz="2000" dirty="0" smtClean="0">
                <a:latin typeface="Myriad Pro"/>
              </a:rPr>
              <a:t>)</a:t>
            </a:r>
          </a:p>
        </p:txBody>
      </p:sp>
      <p:sp>
        <p:nvSpPr>
          <p:cNvPr id="6" name="TextBox 5"/>
          <p:cNvSpPr txBox="1"/>
          <p:nvPr/>
        </p:nvSpPr>
        <p:spPr>
          <a:xfrm>
            <a:off x="529207" y="1326778"/>
            <a:ext cx="3331361" cy="400110"/>
          </a:xfrm>
          <a:prstGeom prst="rect">
            <a:avLst/>
          </a:prstGeom>
          <a:noFill/>
          <a:ln>
            <a:solidFill>
              <a:schemeClr val="tx1"/>
            </a:solidFill>
          </a:ln>
        </p:spPr>
        <p:txBody>
          <a:bodyPr wrap="none" rtlCol="0">
            <a:spAutoFit/>
          </a:bodyPr>
          <a:lstStyle/>
          <a:p>
            <a:r>
              <a:rPr lang="en-GB" sz="2000" dirty="0" smtClean="0">
                <a:solidFill>
                  <a:srgbClr val="FF0000"/>
                </a:solidFill>
                <a:latin typeface="Myriad Pro"/>
              </a:rPr>
              <a:t>Describe</a:t>
            </a:r>
            <a:r>
              <a:rPr lang="en-GB" sz="2000" dirty="0" smtClean="0">
                <a:latin typeface="Myriad Pro"/>
              </a:rPr>
              <a:t> what a </a:t>
            </a:r>
            <a:r>
              <a:rPr lang="en-GB" sz="2000" u="sng" dirty="0" smtClean="0">
                <a:latin typeface="Myriad Pro"/>
              </a:rPr>
              <a:t>hot spot</a:t>
            </a:r>
            <a:r>
              <a:rPr lang="en-GB" sz="2000" dirty="0" smtClean="0">
                <a:latin typeface="Myriad Pro"/>
              </a:rPr>
              <a:t> is.</a:t>
            </a:r>
            <a:endParaRPr lang="en-GB" sz="2000" dirty="0">
              <a:latin typeface="Myriad Pro"/>
            </a:endParaRPr>
          </a:p>
        </p:txBody>
      </p:sp>
    </p:spTree>
    <p:extLst>
      <p:ext uri="{BB962C8B-B14F-4D97-AF65-F5344CB8AC3E}">
        <p14:creationId xmlns:p14="http://schemas.microsoft.com/office/powerpoint/2010/main" val="260308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1(b) – 4 marks</a:t>
            </a:r>
          </a:p>
        </p:txBody>
      </p:sp>
      <p:sp>
        <p:nvSpPr>
          <p:cNvPr id="4" name="Content Placeholder 2"/>
          <p:cNvSpPr>
            <a:spLocks noGrp="1"/>
          </p:cNvSpPr>
          <p:nvPr>
            <p:ph idx="4294967295"/>
          </p:nvPr>
        </p:nvSpPr>
        <p:spPr>
          <a:xfrm>
            <a:off x="179512" y="3501008"/>
            <a:ext cx="4824536" cy="2304256"/>
          </a:xfrm>
          <a:prstGeom prst="rect">
            <a:avLst/>
          </a:prstGeom>
        </p:spPr>
        <p:txBody>
          <a:bodyPr>
            <a:noAutofit/>
          </a:bodyPr>
          <a:lstStyle/>
          <a:p>
            <a:r>
              <a:rPr lang="en-GB" sz="1200" dirty="0" smtClean="0"/>
              <a:t>This is a 4 </a:t>
            </a:r>
            <a:r>
              <a:rPr lang="en-GB" sz="1200" dirty="0" smtClean="0">
                <a:latin typeface="Myriad Pro"/>
              </a:rPr>
              <a:t>mark</a:t>
            </a:r>
            <a:r>
              <a:rPr lang="en-GB" sz="1200" dirty="0" smtClean="0"/>
              <a:t> ‘describing the pattern’ question, so there will be a mark for the order that the answer is written (</a:t>
            </a:r>
            <a:r>
              <a:rPr lang="en-GB" sz="1200" dirty="0" smtClean="0">
                <a:solidFill>
                  <a:srgbClr val="3CB668"/>
                </a:solidFill>
              </a:rPr>
              <a:t>communicating findings</a:t>
            </a:r>
            <a:r>
              <a:rPr lang="en-GB" sz="1200" dirty="0" smtClean="0"/>
              <a:t>).</a:t>
            </a:r>
          </a:p>
          <a:p>
            <a:r>
              <a:rPr lang="en-GB" sz="1200" dirty="0" smtClean="0"/>
              <a:t>Also there is the command to use </a:t>
            </a:r>
            <a:r>
              <a:rPr lang="en-GB" sz="1200" u="sng" dirty="0" smtClean="0"/>
              <a:t>data</a:t>
            </a:r>
            <a:r>
              <a:rPr lang="en-GB" sz="1200" dirty="0" smtClean="0"/>
              <a:t> from the resource – therefore there is a development mark for picking out data as it is giving evidence from the resource.</a:t>
            </a:r>
          </a:p>
          <a:p>
            <a:r>
              <a:rPr lang="en-GB" sz="1200" dirty="0" smtClean="0"/>
              <a:t>That leaves 2 marks for describing the pattern. So students need to make two points to describe the data, use data for one of the points and put the two points in the most logical order.</a:t>
            </a:r>
          </a:p>
          <a:p>
            <a:r>
              <a:rPr lang="en-GB" sz="1200" dirty="0" smtClean="0"/>
              <a:t>Make sure students take a couple of seconds to think about their two points before putting pen to paper, it might help them get the </a:t>
            </a:r>
            <a:r>
              <a:rPr lang="en-GB" sz="1200" dirty="0">
                <a:solidFill>
                  <a:srgbClr val="00B050"/>
                </a:solidFill>
                <a:latin typeface="Myriad Pro" charset="0"/>
                <a:ea typeface="Myriad Pro" charset="0"/>
                <a:cs typeface="Myriad Pro" charset="0"/>
              </a:rPr>
              <a:t>communicate findings </a:t>
            </a:r>
            <a:r>
              <a:rPr lang="en-GB" sz="1200" dirty="0" smtClean="0"/>
              <a:t>mark!</a:t>
            </a:r>
            <a:endParaRPr lang="en-GB" sz="1200" dirty="0"/>
          </a:p>
        </p:txBody>
      </p:sp>
      <p:sp>
        <p:nvSpPr>
          <p:cNvPr id="5" name="Rectangle 4"/>
          <p:cNvSpPr/>
          <p:nvPr/>
        </p:nvSpPr>
        <p:spPr>
          <a:xfrm>
            <a:off x="395536" y="1340768"/>
            <a:ext cx="3528392" cy="2062103"/>
          </a:xfrm>
          <a:prstGeom prst="rect">
            <a:avLst/>
          </a:prstGeom>
          <a:ln>
            <a:solidFill>
              <a:schemeClr val="tx1"/>
            </a:solidFill>
          </a:ln>
        </p:spPr>
        <p:txBody>
          <a:bodyPr wrap="square">
            <a:spAutoFit/>
          </a:bodyPr>
          <a:lstStyle/>
          <a:p>
            <a:r>
              <a:rPr lang="en-US" sz="1600" dirty="0" smtClean="0">
                <a:latin typeface="Myriad Pro"/>
              </a:rPr>
              <a:t>Study </a:t>
            </a:r>
            <a:r>
              <a:rPr lang="en-US" sz="1600" b="1" dirty="0" smtClean="0">
                <a:latin typeface="Myriad Pro"/>
              </a:rPr>
              <a:t>Fig. 1 </a:t>
            </a:r>
            <a:r>
              <a:rPr lang="en-US" sz="1600" dirty="0" smtClean="0">
                <a:latin typeface="Myriad Pro"/>
              </a:rPr>
              <a:t>in the separate Resource Booklet, a Geographical Information System (GIS) map showing earthquake hazard distribution. </a:t>
            </a:r>
          </a:p>
          <a:p>
            <a:endParaRPr lang="en-US" sz="1600" dirty="0">
              <a:latin typeface="Myriad Pro"/>
            </a:endParaRPr>
          </a:p>
          <a:p>
            <a:r>
              <a:rPr lang="en-US" sz="1600" dirty="0" smtClean="0">
                <a:latin typeface="Myriad Pro"/>
              </a:rPr>
              <a:t>Using </a:t>
            </a:r>
            <a:r>
              <a:rPr lang="en-US" sz="1600" u="sng" dirty="0" smtClean="0">
                <a:latin typeface="Myriad Pro"/>
              </a:rPr>
              <a:t>data</a:t>
            </a:r>
            <a:r>
              <a:rPr lang="en-US" sz="1600" dirty="0" smtClean="0">
                <a:latin typeface="Myriad Pro"/>
              </a:rPr>
              <a:t> from </a:t>
            </a:r>
            <a:r>
              <a:rPr lang="en-US" sz="1600" b="1" dirty="0" smtClean="0">
                <a:latin typeface="Myriad Pro"/>
              </a:rPr>
              <a:t>Fig.1</a:t>
            </a:r>
            <a:r>
              <a:rPr lang="en-US" sz="1600" dirty="0" smtClean="0">
                <a:latin typeface="Myriad Pro"/>
              </a:rPr>
              <a:t>, </a:t>
            </a:r>
            <a:r>
              <a:rPr lang="en-US" sz="1600" dirty="0" smtClean="0">
                <a:solidFill>
                  <a:srgbClr val="00B050"/>
                </a:solidFill>
                <a:latin typeface="Myriad Pro"/>
              </a:rPr>
              <a:t>describe the pattern </a:t>
            </a:r>
            <a:r>
              <a:rPr lang="en-US" sz="1600" dirty="0" smtClean="0">
                <a:latin typeface="Myriad Pro"/>
              </a:rPr>
              <a:t>of earthquake distribution.    </a:t>
            </a:r>
            <a:endParaRPr lang="en-GB" dirty="0">
              <a:latin typeface="Myriad Pro"/>
            </a:endParaRPr>
          </a:p>
        </p:txBody>
      </p:sp>
      <p:sp>
        <p:nvSpPr>
          <p:cNvPr id="7" name="Right Arrow 6"/>
          <p:cNvSpPr/>
          <p:nvPr/>
        </p:nvSpPr>
        <p:spPr>
          <a:xfrm>
            <a:off x="4067944" y="1916832"/>
            <a:ext cx="1008112" cy="447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Geographical Infromation System (GIS) map showing earthquake hazard distrib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07628"/>
            <a:ext cx="3849066" cy="383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192768"/>
            <a:ext cx="2678038" cy="79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685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1(b) – 4 marks</a:t>
            </a:r>
          </a:p>
        </p:txBody>
      </p:sp>
      <p:sp>
        <p:nvSpPr>
          <p:cNvPr id="3" name="Content Placeholder 2"/>
          <p:cNvSpPr>
            <a:spLocks noGrp="1"/>
          </p:cNvSpPr>
          <p:nvPr>
            <p:ph idx="4294967295"/>
          </p:nvPr>
        </p:nvSpPr>
        <p:spPr>
          <a:xfrm>
            <a:off x="182686" y="1340768"/>
            <a:ext cx="8699500" cy="4454525"/>
          </a:xfrm>
        </p:spPr>
        <p:txBody>
          <a:bodyPr/>
          <a:lstStyle/>
          <a:p>
            <a:r>
              <a:rPr lang="en-GB" sz="1600" dirty="0">
                <a:latin typeface="Myriad Pro"/>
              </a:rPr>
              <a:t>In the mark scheme example, the two marks for describing the pattern are indicated with a tick.</a:t>
            </a:r>
          </a:p>
          <a:p>
            <a:endParaRPr lang="en-GB" sz="1600" dirty="0">
              <a:latin typeface="Myriad Pro"/>
            </a:endParaRPr>
          </a:p>
          <a:p>
            <a:endParaRPr lang="en-GB" sz="1600" dirty="0">
              <a:latin typeface="Myriad Pro"/>
            </a:endParaRPr>
          </a:p>
          <a:p>
            <a:endParaRPr lang="en-GB" sz="1600" dirty="0">
              <a:latin typeface="Myriad Pro"/>
            </a:endParaRPr>
          </a:p>
          <a:p>
            <a:endParaRPr lang="en-GB" sz="1600" dirty="0">
              <a:latin typeface="Myriad Pro"/>
            </a:endParaRPr>
          </a:p>
          <a:p>
            <a:endParaRPr lang="en-GB" sz="1600" dirty="0">
              <a:latin typeface="Myriad Pro"/>
            </a:endParaRPr>
          </a:p>
          <a:p>
            <a:r>
              <a:rPr lang="en-GB" sz="1600" dirty="0">
                <a:latin typeface="Myriad Pro"/>
              </a:rPr>
              <a:t>The data mark is shown with a (DEV) – it is specific information picked out from the resource – in this instance about the size of the three largest earthquakes.</a:t>
            </a:r>
          </a:p>
          <a:p>
            <a:endParaRPr lang="en-GB" sz="1600" dirty="0">
              <a:latin typeface="Myriad Pro"/>
            </a:endParaRPr>
          </a:p>
          <a:p>
            <a:r>
              <a:rPr lang="en-GB" sz="1600" dirty="0">
                <a:latin typeface="Myriad Pro"/>
              </a:rPr>
              <a:t>The mark for communicating the answer in an appropriate and logical order (COM) is shown last – but that is because that is just where the answer finishes. The mark is specifically awarded because the general pattern is given first and then a specific point about the pattern is made afterwards.</a:t>
            </a:r>
          </a:p>
          <a:p>
            <a:endParaRPr lang="en-GB" dirty="0">
              <a:latin typeface="Myriad Pro"/>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49" y="2060848"/>
            <a:ext cx="78771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0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latin typeface="Myriad Pro"/>
              </a:rPr>
              <a:t>Question 1(b) – </a:t>
            </a:r>
            <a:r>
              <a:rPr lang="en-GB" dirty="0" smtClean="0">
                <a:latin typeface="Myriad Pro"/>
              </a:rPr>
              <a:t>The </a:t>
            </a:r>
            <a:r>
              <a:rPr lang="en-GB" dirty="0">
                <a:latin typeface="Myriad Pro"/>
              </a:rPr>
              <a:t>mark scheme</a:t>
            </a:r>
          </a:p>
        </p:txBody>
      </p:sp>
      <p:sp>
        <p:nvSpPr>
          <p:cNvPr id="4" name="TextBox 3"/>
          <p:cNvSpPr txBox="1"/>
          <p:nvPr/>
        </p:nvSpPr>
        <p:spPr>
          <a:xfrm>
            <a:off x="482023" y="911368"/>
            <a:ext cx="1963999" cy="400110"/>
          </a:xfrm>
          <a:prstGeom prst="rect">
            <a:avLst/>
          </a:prstGeom>
          <a:noFill/>
        </p:spPr>
        <p:txBody>
          <a:bodyPr wrap="none" rtlCol="0">
            <a:spAutoFit/>
          </a:bodyPr>
          <a:lstStyle/>
          <a:p>
            <a:r>
              <a:rPr lang="en-GB" sz="2000" dirty="0" smtClean="0">
                <a:solidFill>
                  <a:schemeClr val="accent5">
                    <a:lumMod val="75000"/>
                  </a:schemeClr>
                </a:solidFill>
                <a:latin typeface="Myriad Pro"/>
              </a:rPr>
              <a:t>General pattern</a:t>
            </a:r>
            <a:endParaRPr lang="en-GB" sz="2000" dirty="0">
              <a:solidFill>
                <a:schemeClr val="accent5">
                  <a:lumMod val="75000"/>
                </a:schemeClr>
              </a:solidFill>
              <a:latin typeface="Myriad Pro"/>
            </a:endParaRPr>
          </a:p>
        </p:txBody>
      </p:sp>
      <p:sp>
        <p:nvSpPr>
          <p:cNvPr id="5" name="TextBox 4"/>
          <p:cNvSpPr txBox="1"/>
          <p:nvPr/>
        </p:nvSpPr>
        <p:spPr>
          <a:xfrm>
            <a:off x="6156176" y="1111423"/>
            <a:ext cx="2746265" cy="400110"/>
          </a:xfrm>
          <a:prstGeom prst="rect">
            <a:avLst/>
          </a:prstGeom>
          <a:noFill/>
        </p:spPr>
        <p:txBody>
          <a:bodyPr wrap="none" rtlCol="0">
            <a:spAutoFit/>
          </a:bodyPr>
          <a:lstStyle/>
          <a:p>
            <a:r>
              <a:rPr lang="en-GB" sz="2000" dirty="0" smtClean="0">
                <a:solidFill>
                  <a:srgbClr val="7030A0"/>
                </a:solidFill>
                <a:latin typeface="Myriad Pro"/>
              </a:rPr>
              <a:t>Specific part of pattern</a:t>
            </a:r>
            <a:endParaRPr lang="en-GB" sz="2000" dirty="0">
              <a:solidFill>
                <a:srgbClr val="7030A0"/>
              </a:solidFill>
              <a:latin typeface="Myriad Pro"/>
            </a:endParaRPr>
          </a:p>
        </p:txBody>
      </p:sp>
      <p:sp>
        <p:nvSpPr>
          <p:cNvPr id="6" name="TextBox 5"/>
          <p:cNvSpPr txBox="1"/>
          <p:nvPr/>
        </p:nvSpPr>
        <p:spPr>
          <a:xfrm>
            <a:off x="5834992" y="4470510"/>
            <a:ext cx="2375971" cy="400110"/>
          </a:xfrm>
          <a:prstGeom prst="rect">
            <a:avLst/>
          </a:prstGeom>
          <a:noFill/>
        </p:spPr>
        <p:txBody>
          <a:bodyPr wrap="none" rtlCol="0">
            <a:spAutoFit/>
          </a:bodyPr>
          <a:lstStyle/>
          <a:p>
            <a:r>
              <a:rPr lang="en-GB" sz="2000" dirty="0" smtClean="0">
                <a:solidFill>
                  <a:srgbClr val="92D050"/>
                </a:solidFill>
                <a:latin typeface="Myriad Pro"/>
              </a:rPr>
              <a:t>Data from resource</a:t>
            </a:r>
            <a:endParaRPr lang="en-GB" sz="2000" dirty="0">
              <a:solidFill>
                <a:srgbClr val="92D050"/>
              </a:solidFill>
              <a:latin typeface="Myriad Pro"/>
            </a:endParaRPr>
          </a:p>
        </p:txBody>
      </p:sp>
      <p:sp>
        <p:nvSpPr>
          <p:cNvPr id="7" name="TextBox 6"/>
          <p:cNvSpPr txBox="1"/>
          <p:nvPr/>
        </p:nvSpPr>
        <p:spPr>
          <a:xfrm>
            <a:off x="388550" y="4797151"/>
            <a:ext cx="5755700" cy="1015663"/>
          </a:xfrm>
          <a:prstGeom prst="rect">
            <a:avLst/>
          </a:prstGeom>
          <a:noFill/>
        </p:spPr>
        <p:txBody>
          <a:bodyPr wrap="square" rtlCol="0">
            <a:spAutoFit/>
          </a:bodyPr>
          <a:lstStyle/>
          <a:p>
            <a:r>
              <a:rPr lang="en-GB" sz="2000" dirty="0" smtClean="0">
                <a:solidFill>
                  <a:srgbClr val="00B050"/>
                </a:solidFill>
                <a:latin typeface="Myriad Pro"/>
              </a:rPr>
              <a:t>Overall answer looked at – mark awarded as the general pattern is given first and then a specific point about the pattern is made afterwards.</a:t>
            </a:r>
          </a:p>
        </p:txBody>
      </p:sp>
      <p:sp>
        <p:nvSpPr>
          <p:cNvPr id="8" name="TextBox 7"/>
          <p:cNvSpPr txBox="1"/>
          <p:nvPr/>
        </p:nvSpPr>
        <p:spPr>
          <a:xfrm>
            <a:off x="388550" y="3868309"/>
            <a:ext cx="3376245" cy="523220"/>
          </a:xfrm>
          <a:prstGeom prst="rect">
            <a:avLst/>
          </a:prstGeom>
          <a:solidFill>
            <a:schemeClr val="bg1">
              <a:lumMod val="95000"/>
            </a:schemeClr>
          </a:solidFill>
        </p:spPr>
        <p:txBody>
          <a:bodyPr wrap="none" rtlCol="0">
            <a:spAutoFit/>
          </a:bodyPr>
          <a:lstStyle/>
          <a:p>
            <a:r>
              <a:rPr lang="en-US" sz="2800" dirty="0" smtClean="0">
                <a:latin typeface="Myriad Pro"/>
              </a:rPr>
              <a:t>occurring</a:t>
            </a:r>
            <a:r>
              <a:rPr lang="en-US" sz="2400" dirty="0" smtClean="0">
                <a:latin typeface="Myriad Pro"/>
              </a:rPr>
              <a:t> here </a:t>
            </a:r>
            <a:r>
              <a:rPr lang="en-US" sz="2400" dirty="0" smtClean="0">
                <a:solidFill>
                  <a:srgbClr val="00B050"/>
                </a:solidFill>
                <a:latin typeface="Myriad Pro"/>
              </a:rPr>
              <a:t>(COM)</a:t>
            </a:r>
            <a:endParaRPr lang="en-GB" sz="2400" dirty="0" smtClean="0">
              <a:solidFill>
                <a:srgbClr val="00B050"/>
              </a:solidFill>
              <a:latin typeface="Myriad Pro"/>
            </a:endParaRPr>
          </a:p>
        </p:txBody>
      </p:sp>
      <p:sp>
        <p:nvSpPr>
          <p:cNvPr id="10" name="TextBox 9"/>
          <p:cNvSpPr txBox="1"/>
          <p:nvPr/>
        </p:nvSpPr>
        <p:spPr>
          <a:xfrm>
            <a:off x="399159" y="1700808"/>
            <a:ext cx="7811804" cy="2677656"/>
          </a:xfrm>
          <a:prstGeom prst="rect">
            <a:avLst/>
          </a:prstGeom>
          <a:solidFill>
            <a:schemeClr val="bg1">
              <a:lumMod val="95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dirty="0" smtClean="0">
                <a:solidFill>
                  <a:schemeClr val="accent5">
                    <a:lumMod val="75000"/>
                  </a:schemeClr>
                </a:solidFill>
                <a:latin typeface="Myriad Pro"/>
              </a:rPr>
              <a:t>The majority of earthquakes occur at plate boundaries (</a:t>
            </a:r>
            <a:r>
              <a:rPr lang="en-GB" sz="2800" dirty="0" smtClean="0">
                <a:solidFill>
                  <a:schemeClr val="accent5">
                    <a:lumMod val="75000"/>
                  </a:schemeClr>
                </a:solidFill>
                <a:latin typeface="Myriad Pro"/>
                <a:sym typeface="Wingdings"/>
              </a:rPr>
              <a:t></a:t>
            </a:r>
            <a:r>
              <a:rPr lang="en-US" sz="2800" dirty="0" smtClean="0">
                <a:solidFill>
                  <a:schemeClr val="accent5">
                    <a:lumMod val="75000"/>
                  </a:schemeClr>
                </a:solidFill>
                <a:latin typeface="Myriad Pro"/>
              </a:rPr>
              <a:t>) </a:t>
            </a:r>
            <a:r>
              <a:rPr lang="en-US" sz="2800" dirty="0" smtClean="0">
                <a:solidFill>
                  <a:srgbClr val="7030A0"/>
                </a:solidFill>
                <a:latin typeface="Myriad Pro"/>
              </a:rPr>
              <a:t>with a particularly large number of earthquakes along the western edge of the Pacific Plate (</a:t>
            </a:r>
            <a:r>
              <a:rPr lang="en-GB" sz="2800" dirty="0" smtClean="0">
                <a:solidFill>
                  <a:srgbClr val="7030A0"/>
                </a:solidFill>
                <a:latin typeface="Myriad Pro"/>
                <a:sym typeface="Wingdings"/>
              </a:rPr>
              <a:t></a:t>
            </a:r>
            <a:r>
              <a:rPr lang="en-US" sz="2800" dirty="0" smtClean="0">
                <a:solidFill>
                  <a:srgbClr val="7030A0"/>
                </a:solidFill>
                <a:latin typeface="Myriad Pro"/>
              </a:rPr>
              <a:t>)</a:t>
            </a:r>
            <a:r>
              <a:rPr lang="en-US" sz="2800" dirty="0" smtClean="0">
                <a:latin typeface="Myriad Pro"/>
              </a:rPr>
              <a:t> including </a:t>
            </a:r>
            <a:r>
              <a:rPr lang="en-US" sz="2800" dirty="0" smtClean="0">
                <a:solidFill>
                  <a:srgbClr val="92D050"/>
                </a:solidFill>
                <a:latin typeface="Myriad Pro"/>
              </a:rPr>
              <a:t>three of the largest earthquakes which registered over 6.02 in magnitude (DEV) </a:t>
            </a:r>
            <a:r>
              <a:rPr lang="en-US" sz="2800" dirty="0" smtClean="0">
                <a:solidFill>
                  <a:srgbClr val="3CB668"/>
                </a:solidFill>
                <a:latin typeface="Myriad Pro"/>
              </a:rPr>
              <a:t>(COM)</a:t>
            </a:r>
            <a:endParaRPr lang="en-GB" sz="2800" dirty="0">
              <a:solidFill>
                <a:srgbClr val="3CB668"/>
              </a:solidFill>
              <a:latin typeface="Myriad Pro"/>
            </a:endParaRPr>
          </a:p>
        </p:txBody>
      </p:sp>
      <p:cxnSp>
        <p:nvCxnSpPr>
          <p:cNvPr id="11" name="Straight Arrow Connector 10"/>
          <p:cNvCxnSpPr/>
          <p:nvPr/>
        </p:nvCxnSpPr>
        <p:spPr>
          <a:xfrm>
            <a:off x="1763688" y="1311478"/>
            <a:ext cx="432048" cy="512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884369" y="1511533"/>
            <a:ext cx="163296" cy="671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585053" y="3868309"/>
            <a:ext cx="681694" cy="602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660619" y="4221089"/>
            <a:ext cx="1" cy="649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68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21" y="116632"/>
            <a:ext cx="9144000" cy="685800"/>
          </a:xfrm>
        </p:spPr>
        <p:txBody>
          <a:bodyPr>
            <a:normAutofit fontScale="90000"/>
          </a:bodyPr>
          <a:lstStyle/>
          <a:p>
            <a:r>
              <a:rPr lang="en-GB" dirty="0"/>
              <a:t>Question 1(c)</a:t>
            </a:r>
          </a:p>
        </p:txBody>
      </p:sp>
      <p:sp>
        <p:nvSpPr>
          <p:cNvPr id="3" name="Content Placeholder 2"/>
          <p:cNvSpPr>
            <a:spLocks noGrp="1"/>
          </p:cNvSpPr>
          <p:nvPr>
            <p:ph idx="4294967295"/>
          </p:nvPr>
        </p:nvSpPr>
        <p:spPr>
          <a:xfrm>
            <a:off x="318567" y="980728"/>
            <a:ext cx="8699500" cy="4536504"/>
          </a:xfrm>
        </p:spPr>
        <p:txBody>
          <a:bodyPr>
            <a:noAutofit/>
          </a:bodyPr>
          <a:lstStyle/>
          <a:p>
            <a:pPr marL="0" indent="0">
              <a:buNone/>
            </a:pPr>
            <a:r>
              <a:rPr lang="en-US" sz="1400" dirty="0">
                <a:solidFill>
                  <a:srgbClr val="1F224E"/>
                </a:solidFill>
                <a:latin typeface="Myriad Pro" charset="0"/>
                <a:ea typeface="Myriad Pro" charset="0"/>
                <a:cs typeface="Myriad Pro" charset="0"/>
              </a:rPr>
              <a:t>Study the table below, showing the total and average number of tropical storms in the USA (1851–2013).</a:t>
            </a:r>
            <a:endParaRPr lang="en-GB" sz="1400" dirty="0">
              <a:solidFill>
                <a:srgbClr val="1F224E"/>
              </a:solidFill>
              <a:latin typeface="Myriad Pro" charset="0"/>
              <a:ea typeface="Myriad Pro" charset="0"/>
              <a:cs typeface="Myriad Pro" charset="0"/>
            </a:endParaRP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question is going to be on the table of data, make sure students read the question first – they may not need to use all of the data.</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Multiple </a:t>
            </a:r>
            <a:r>
              <a:rPr lang="en-GB" sz="1400" dirty="0">
                <a:solidFill>
                  <a:srgbClr val="1F224E"/>
                </a:solidFill>
                <a:latin typeface="Myriad Pro" charset="0"/>
                <a:ea typeface="Myriad Pro" charset="0"/>
                <a:cs typeface="Myriad Pro" charset="0"/>
              </a:rPr>
              <a:t>choice question so students need to read the choices </a:t>
            </a:r>
            <a:r>
              <a:rPr lang="en-GB" sz="1400" dirty="0" smtClean="0">
                <a:solidFill>
                  <a:srgbClr val="1F224E"/>
                </a:solidFill>
                <a:latin typeface="Myriad Pro" charset="0"/>
                <a:ea typeface="Myriad Pro" charset="0"/>
                <a:cs typeface="Myriad Pro" charset="0"/>
              </a:rPr>
              <a:t>carefully.</a:t>
            </a: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Remember the skill is to choose the most suitable graph from the list – </a:t>
            </a:r>
            <a:r>
              <a:rPr lang="en-GB" sz="1400" dirty="0" smtClean="0">
                <a:solidFill>
                  <a:srgbClr val="1F224E"/>
                </a:solidFill>
                <a:latin typeface="Myriad Pro" charset="0"/>
                <a:ea typeface="Myriad Pro" charset="0"/>
                <a:cs typeface="Myriad Pro" charset="0"/>
              </a:rPr>
              <a:t>students might </a:t>
            </a:r>
            <a:r>
              <a:rPr lang="en-GB" sz="1400" dirty="0">
                <a:solidFill>
                  <a:srgbClr val="1F224E"/>
                </a:solidFill>
                <a:latin typeface="Myriad Pro" charset="0"/>
                <a:ea typeface="Myriad Pro" charset="0"/>
                <a:cs typeface="Myriad Pro" charset="0"/>
              </a:rPr>
              <a:t>be able to think of a better answer but </a:t>
            </a:r>
            <a:r>
              <a:rPr lang="en-GB" sz="1400" dirty="0" smtClean="0">
                <a:solidFill>
                  <a:srgbClr val="1F224E"/>
                </a:solidFill>
                <a:latin typeface="Myriad Pro" charset="0"/>
                <a:ea typeface="Myriad Pro" charset="0"/>
                <a:cs typeface="Myriad Pro" charset="0"/>
              </a:rPr>
              <a:t>still </a:t>
            </a:r>
            <a:r>
              <a:rPr lang="en-GB" sz="1400" dirty="0">
                <a:solidFill>
                  <a:srgbClr val="1F224E"/>
                </a:solidFill>
                <a:latin typeface="Myriad Pro" charset="0"/>
                <a:ea typeface="Myriad Pro" charset="0"/>
                <a:cs typeface="Myriad Pro" charset="0"/>
              </a:rPr>
              <a:t>have to pick one of the choices.</a:t>
            </a:r>
          </a:p>
          <a:p>
            <a:pPr marL="285750" indent="-285750"/>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Students must refer </a:t>
            </a:r>
            <a:r>
              <a:rPr lang="en-GB" sz="1400" dirty="0">
                <a:solidFill>
                  <a:srgbClr val="1F224E"/>
                </a:solidFill>
                <a:latin typeface="Myriad Pro" charset="0"/>
                <a:ea typeface="Myriad Pro" charset="0"/>
                <a:cs typeface="Myriad Pro" charset="0"/>
              </a:rPr>
              <a:t>to the data in the table to make your choice, in this instance </a:t>
            </a:r>
            <a:r>
              <a:rPr lang="en-GB" sz="1400" dirty="0" smtClean="0">
                <a:solidFill>
                  <a:srgbClr val="1F224E"/>
                </a:solidFill>
                <a:latin typeface="Myriad Pro" charset="0"/>
                <a:ea typeface="Myriad Pro" charset="0"/>
                <a:cs typeface="Myriad Pro" charset="0"/>
              </a:rPr>
              <a:t>‘</a:t>
            </a:r>
            <a:r>
              <a:rPr lang="en-GB" sz="1400" u="sng" dirty="0" smtClean="0">
                <a:solidFill>
                  <a:srgbClr val="1F224E"/>
                </a:solidFill>
                <a:latin typeface="Myriad Pro" charset="0"/>
                <a:ea typeface="Myriad Pro" charset="0"/>
                <a:cs typeface="Myriad Pro" charset="0"/>
              </a:rPr>
              <a:t>A: Bar </a:t>
            </a:r>
            <a:r>
              <a:rPr lang="en-GB" sz="1400" u="sng" dirty="0">
                <a:solidFill>
                  <a:srgbClr val="1F224E"/>
                </a:solidFill>
                <a:latin typeface="Myriad Pro" charset="0"/>
                <a:ea typeface="Myriad Pro" charset="0"/>
                <a:cs typeface="Myriad Pro" charset="0"/>
              </a:rPr>
              <a:t>Graph</a:t>
            </a:r>
            <a:r>
              <a:rPr lang="en-GB" sz="1400" dirty="0">
                <a:solidFill>
                  <a:srgbClr val="1F224E"/>
                </a:solidFill>
                <a:latin typeface="Myriad Pro" charset="0"/>
                <a:ea typeface="Myriad Pro" charset="0"/>
                <a:cs typeface="Myriad Pro" charset="0"/>
              </a:rPr>
              <a:t>’ is the most appropriate graph to because of the specific data in the total number of tropical storms column.</a:t>
            </a:r>
          </a:p>
          <a:p>
            <a:endParaRPr lang="en-GB" sz="1400" dirty="0">
              <a:solidFill>
                <a:srgbClr val="1F224E"/>
              </a:solidFill>
              <a:latin typeface="Myriad Pro" charset="0"/>
              <a:ea typeface="Myriad Pro" charset="0"/>
              <a:cs typeface="Myriad Pro" charset="0"/>
            </a:endParaRPr>
          </a:p>
          <a:p>
            <a:endParaRPr lang="en-GB" sz="1400" dirty="0"/>
          </a:p>
        </p:txBody>
      </p:sp>
      <p:pic>
        <p:nvPicPr>
          <p:cNvPr id="4" name="Picture 2" descr="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67" y="1340768"/>
            <a:ext cx="2822604" cy="182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350049" y="1340768"/>
            <a:ext cx="5177430" cy="1830685"/>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solidFill>
                  <a:srgbClr val="00B050"/>
                </a:solidFill>
              </a:rPr>
              <a:t>Select the most suitable graphical technique </a:t>
            </a:r>
            <a:r>
              <a:rPr lang="en-US" sz="1400" dirty="0" smtClean="0"/>
              <a:t>for presenting the </a:t>
            </a:r>
            <a:r>
              <a:rPr lang="en-US" sz="1400" u="sng" dirty="0" smtClean="0"/>
              <a:t>total number of tropical storms column</a:t>
            </a:r>
            <a:r>
              <a:rPr lang="en-US" sz="1400" dirty="0" smtClean="0"/>
              <a:t>.</a:t>
            </a:r>
          </a:p>
          <a:p>
            <a:pPr marL="0" indent="0">
              <a:buFont typeface="Arial" panose="020B0604020202020204" pitchFamily="34" charset="0"/>
              <a:buNone/>
            </a:pPr>
            <a:endParaRPr lang="en-GB" sz="1400" dirty="0" smtClean="0"/>
          </a:p>
          <a:p>
            <a:pPr marL="0" indent="0">
              <a:buFont typeface="Arial" panose="020B0604020202020204" pitchFamily="34" charset="0"/>
              <a:buNone/>
            </a:pPr>
            <a:r>
              <a:rPr lang="en-US" sz="1400" b="1" dirty="0" smtClean="0"/>
              <a:t>A</a:t>
            </a:r>
            <a:r>
              <a:rPr lang="en-US" sz="1400" dirty="0" smtClean="0"/>
              <a:t>	Bar graph</a:t>
            </a:r>
            <a:endParaRPr lang="en-GB" sz="1400" dirty="0" smtClean="0"/>
          </a:p>
          <a:p>
            <a:pPr marL="0" indent="0">
              <a:buFont typeface="Arial" panose="020B0604020202020204" pitchFamily="34" charset="0"/>
              <a:buNone/>
            </a:pPr>
            <a:r>
              <a:rPr lang="en-US" sz="1400" b="1" dirty="0" smtClean="0"/>
              <a:t>B</a:t>
            </a:r>
            <a:r>
              <a:rPr lang="en-US" sz="1400" dirty="0" smtClean="0"/>
              <a:t>	Climate graph</a:t>
            </a:r>
            <a:endParaRPr lang="en-GB" sz="1400" dirty="0" smtClean="0"/>
          </a:p>
          <a:p>
            <a:pPr marL="0" indent="0">
              <a:buFont typeface="Arial" panose="020B0604020202020204" pitchFamily="34" charset="0"/>
              <a:buNone/>
            </a:pPr>
            <a:r>
              <a:rPr lang="en-US" sz="1400" b="1" dirty="0" smtClean="0"/>
              <a:t>C</a:t>
            </a:r>
            <a:r>
              <a:rPr lang="en-US" sz="1400" dirty="0" smtClean="0"/>
              <a:t>	Cross-section</a:t>
            </a:r>
            <a:endParaRPr lang="en-GB" sz="1400" dirty="0" smtClean="0"/>
          </a:p>
          <a:p>
            <a:pPr marL="0" indent="0">
              <a:buFont typeface="Arial" panose="020B0604020202020204" pitchFamily="34" charset="0"/>
              <a:buNone/>
            </a:pPr>
            <a:r>
              <a:rPr lang="en-US" sz="1400" b="1" dirty="0" smtClean="0"/>
              <a:t>D</a:t>
            </a:r>
            <a:r>
              <a:rPr lang="en-US" sz="1400" dirty="0" smtClean="0"/>
              <a:t>	Rose chart</a:t>
            </a:r>
            <a:endParaRPr lang="en-GB" sz="1400" dirty="0" smtClean="0"/>
          </a:p>
          <a:p>
            <a:pPr marL="0" indent="0">
              <a:buFont typeface="Arial" panose="020B0604020202020204" pitchFamily="34" charset="0"/>
              <a:buNone/>
            </a:pPr>
            <a:endParaRPr lang="en-GB" sz="1800" dirty="0"/>
          </a:p>
        </p:txBody>
      </p:sp>
    </p:spTree>
    <p:extLst>
      <p:ext uri="{BB962C8B-B14F-4D97-AF65-F5344CB8AC3E}">
        <p14:creationId xmlns:p14="http://schemas.microsoft.com/office/powerpoint/2010/main" val="26030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1(d) – 6 marks</a:t>
            </a:r>
          </a:p>
        </p:txBody>
      </p:sp>
      <p:sp>
        <p:nvSpPr>
          <p:cNvPr id="3" name="Content Placeholder 2"/>
          <p:cNvSpPr>
            <a:spLocks noGrp="1"/>
          </p:cNvSpPr>
          <p:nvPr>
            <p:ph idx="4294967295"/>
          </p:nvPr>
        </p:nvSpPr>
        <p:spPr>
          <a:xfrm>
            <a:off x="421196" y="3068638"/>
            <a:ext cx="8276717" cy="2881312"/>
          </a:xfrm>
        </p:spPr>
        <p:txBody>
          <a:bodyPr>
            <a:normAutofit/>
          </a:bodyPr>
          <a:lstStyle/>
          <a:p>
            <a:pPr marL="0" indent="0">
              <a:buNone/>
            </a:pPr>
            <a:r>
              <a:rPr lang="en-GB" sz="1400" dirty="0">
                <a:solidFill>
                  <a:srgbClr val="1F224E"/>
                </a:solidFill>
                <a:latin typeface="Myriad Pro" charset="0"/>
                <a:ea typeface="Myriad Pro" charset="0"/>
                <a:cs typeface="Myriad Pro" charset="0"/>
              </a:rPr>
              <a:t>This question contains </a:t>
            </a:r>
            <a:r>
              <a:rPr lang="en-GB" sz="1400" dirty="0" smtClean="0">
                <a:solidFill>
                  <a:schemeClr val="accent6"/>
                </a:solidFill>
                <a:latin typeface="Myriad Pro" charset="0"/>
                <a:ea typeface="Myriad Pro" charset="0"/>
                <a:cs typeface="Myriad Pro" charset="0"/>
              </a:rPr>
              <a:t>AO2</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marks as students need to </a:t>
            </a:r>
            <a:r>
              <a:rPr lang="en-GB" sz="1400" dirty="0">
                <a:solidFill>
                  <a:schemeClr val="accent6"/>
                </a:solidFill>
                <a:latin typeface="Myriad Pro" charset="0"/>
                <a:ea typeface="Myriad Pro" charset="0"/>
                <a:cs typeface="Myriad Pro" charset="0"/>
              </a:rPr>
              <a:t>understand</a:t>
            </a:r>
            <a:r>
              <a:rPr lang="en-GB" sz="1400" dirty="0">
                <a:solidFill>
                  <a:srgbClr val="1F224E"/>
                </a:solidFill>
                <a:latin typeface="Myriad Pro" charset="0"/>
                <a:ea typeface="Myriad Pro" charset="0"/>
                <a:cs typeface="Myriad Pro" charset="0"/>
              </a:rPr>
              <a:t> extreme weather conditions (from the specification) </a:t>
            </a:r>
            <a:r>
              <a:rPr lang="en-GB" sz="1400" dirty="0" smtClean="0">
                <a:solidFill>
                  <a:srgbClr val="1F224E"/>
                </a:solidFill>
                <a:latin typeface="Myriad Pro" charset="0"/>
                <a:ea typeface="Myriad Pro" charset="0"/>
                <a:cs typeface="Myriad Pro" charset="0"/>
              </a:rPr>
              <a:t>– not </a:t>
            </a:r>
            <a:r>
              <a:rPr lang="en-GB" sz="1400" dirty="0">
                <a:solidFill>
                  <a:srgbClr val="1F224E"/>
                </a:solidFill>
                <a:latin typeface="Myriad Pro" charset="0"/>
                <a:ea typeface="Myriad Pro" charset="0"/>
                <a:cs typeface="Myriad Pro" charset="0"/>
              </a:rPr>
              <a:t>just recall information about them. They need to choose the most appropriate pieces of information </a:t>
            </a:r>
            <a:r>
              <a:rPr lang="en-GB" sz="1400" dirty="0" smtClean="0">
                <a:solidFill>
                  <a:srgbClr val="1F224E"/>
                </a:solidFill>
                <a:latin typeface="Myriad Pro" charset="0"/>
                <a:ea typeface="Myriad Pro" charset="0"/>
                <a:cs typeface="Myriad Pro" charset="0"/>
              </a:rPr>
              <a:t>to </a:t>
            </a:r>
            <a:r>
              <a:rPr lang="en-GB" sz="1400" dirty="0">
                <a:solidFill>
                  <a:srgbClr val="1F224E"/>
                </a:solidFill>
                <a:latin typeface="Myriad Pro" charset="0"/>
                <a:ea typeface="Myriad Pro" charset="0"/>
                <a:cs typeface="Myriad Pro" charset="0"/>
              </a:rPr>
              <a:t>demonstrate their </a:t>
            </a:r>
            <a:r>
              <a:rPr lang="en-GB" sz="1400" dirty="0">
                <a:solidFill>
                  <a:schemeClr val="accent6"/>
                </a:solidFill>
                <a:latin typeface="Myriad Pro" charset="0"/>
                <a:ea typeface="Myriad Pro" charset="0"/>
                <a:cs typeface="Myriad Pro" charset="0"/>
              </a:rPr>
              <a:t>understanding</a:t>
            </a:r>
            <a:r>
              <a:rPr lang="en-GB" sz="1400" dirty="0">
                <a:solidFill>
                  <a:srgbClr val="1F224E"/>
                </a:solidFill>
                <a:latin typeface="Myriad Pro" charset="0"/>
                <a:ea typeface="Myriad Pro" charset="0"/>
                <a:cs typeface="Myriad Pro" charset="0"/>
              </a:rPr>
              <a:t>.</a:t>
            </a:r>
          </a:p>
          <a:p>
            <a:endParaRPr lang="en-GB" sz="1400" dirty="0">
              <a:latin typeface="Myriad Pro"/>
            </a:endParaRPr>
          </a:p>
          <a:p>
            <a:pPr marL="0" indent="0">
              <a:buNone/>
            </a:pPr>
            <a:r>
              <a:rPr lang="en-GB" sz="1400" dirty="0">
                <a:solidFill>
                  <a:srgbClr val="00B0F0"/>
                </a:solidFill>
                <a:latin typeface="Myriad Pro" charset="0"/>
                <a:ea typeface="Myriad Pro" charset="0"/>
                <a:cs typeface="Myriad Pro" charset="0"/>
              </a:rPr>
              <a:t>AO3 marks </a:t>
            </a:r>
            <a:r>
              <a:rPr lang="en-GB" sz="1400" dirty="0">
                <a:solidFill>
                  <a:srgbClr val="1F224E"/>
                </a:solidFill>
                <a:latin typeface="Myriad Pro" charset="0"/>
                <a:ea typeface="Myriad Pro" charset="0"/>
                <a:cs typeface="Myriad Pro" charset="0"/>
              </a:rPr>
              <a:t>as students need to </a:t>
            </a:r>
            <a:r>
              <a:rPr lang="en-GB" sz="1400" dirty="0">
                <a:solidFill>
                  <a:srgbClr val="00B0F0"/>
                </a:solidFill>
                <a:latin typeface="Myriad Pro" charset="0"/>
                <a:ea typeface="Myriad Pro" charset="0"/>
                <a:cs typeface="Myriad Pro" charset="0"/>
              </a:rPr>
              <a:t>discuss </a:t>
            </a:r>
            <a:r>
              <a:rPr lang="en-GB" sz="1400" dirty="0">
                <a:solidFill>
                  <a:srgbClr val="1F224E"/>
                </a:solidFill>
                <a:latin typeface="Myriad Pro" charset="0"/>
                <a:ea typeface="Myriad Pro" charset="0"/>
                <a:cs typeface="Myriad Pro" charset="0"/>
              </a:rPr>
              <a:t>the differences in extreme weather conditions in contrasting countries – in the specification it just asks students to know the </a:t>
            </a:r>
            <a:r>
              <a:rPr lang="en-US" sz="1400" dirty="0">
                <a:solidFill>
                  <a:srgbClr val="1F224E"/>
                </a:solidFill>
                <a:latin typeface="Myriad Pro" charset="0"/>
                <a:ea typeface="Myriad Pro" charset="0"/>
                <a:cs typeface="Myriad Pro" charset="0"/>
              </a:rPr>
              <a:t>extremes in weather conditions associated with wind, temperature and precipitation in contrasting countries, not to consider the differences between those countries. Therefore in </a:t>
            </a:r>
            <a:r>
              <a:rPr lang="en-US" sz="1400" dirty="0">
                <a:solidFill>
                  <a:srgbClr val="00B0F0"/>
                </a:solidFill>
                <a:latin typeface="Myriad Pro" charset="0"/>
                <a:ea typeface="Myriad Pro" charset="0"/>
                <a:cs typeface="Myriad Pro" charset="0"/>
              </a:rPr>
              <a:t>discussing </a:t>
            </a:r>
            <a:r>
              <a:rPr lang="en-US" sz="1400" dirty="0">
                <a:solidFill>
                  <a:srgbClr val="1F224E"/>
                </a:solidFill>
                <a:latin typeface="Myriad Pro" charset="0"/>
                <a:ea typeface="Myriad Pro" charset="0"/>
                <a:cs typeface="Myriad Pro" charset="0"/>
              </a:rPr>
              <a:t>the differences the students are </a:t>
            </a:r>
            <a:r>
              <a:rPr lang="en-US" sz="1400" dirty="0" err="1">
                <a:solidFill>
                  <a:srgbClr val="00B0F0"/>
                </a:solidFill>
                <a:latin typeface="Myriad Pro" charset="0"/>
                <a:ea typeface="Myriad Pro" charset="0"/>
                <a:cs typeface="Myriad Pro" charset="0"/>
              </a:rPr>
              <a:t>analysing</a:t>
            </a:r>
            <a:r>
              <a:rPr lang="en-US" sz="1400" dirty="0">
                <a:solidFill>
                  <a:srgbClr val="00B0F0"/>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them and </a:t>
            </a:r>
            <a:r>
              <a:rPr lang="en-US" sz="1400" dirty="0">
                <a:solidFill>
                  <a:srgbClr val="00B0F0"/>
                </a:solidFill>
                <a:latin typeface="Myriad Pro" charset="0"/>
                <a:ea typeface="Myriad Pro" charset="0"/>
                <a:cs typeface="Myriad Pro" charset="0"/>
              </a:rPr>
              <a:t>applying their knowledge and understanding </a:t>
            </a:r>
            <a:r>
              <a:rPr lang="en-US" sz="1400" dirty="0">
                <a:solidFill>
                  <a:srgbClr val="1F224E"/>
                </a:solidFill>
                <a:latin typeface="Myriad Pro" charset="0"/>
                <a:ea typeface="Myriad Pro" charset="0"/>
                <a:cs typeface="Myriad Pro" charset="0"/>
              </a:rPr>
              <a:t>as part of </a:t>
            </a:r>
            <a:r>
              <a:rPr lang="en-US" sz="1400" dirty="0">
                <a:solidFill>
                  <a:srgbClr val="00B0F0"/>
                </a:solidFill>
                <a:latin typeface="Myriad Pro" charset="0"/>
                <a:ea typeface="Myriad Pro" charset="0"/>
                <a:cs typeface="Myriad Pro" charset="0"/>
              </a:rPr>
              <a:t>AO3</a:t>
            </a:r>
            <a:r>
              <a:rPr lang="en-US"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sp>
        <p:nvSpPr>
          <p:cNvPr id="5" name="Content Placeholder 2"/>
          <p:cNvSpPr txBox="1">
            <a:spLocks/>
          </p:cNvSpPr>
          <p:nvPr/>
        </p:nvSpPr>
        <p:spPr>
          <a:xfrm>
            <a:off x="421196" y="1268761"/>
            <a:ext cx="8229600" cy="1584176"/>
          </a:xfrm>
          <a:prstGeom prst="rect">
            <a:avLst/>
          </a:prstGeom>
          <a:ln>
            <a:solidFill>
              <a:schemeClr val="tx1"/>
            </a:solidFill>
          </a:ln>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Extreme weather conditions vary in contrasting countries.</a:t>
            </a:r>
            <a:endParaRPr lang="en-GB" dirty="0" smtClean="0"/>
          </a:p>
          <a:p>
            <a:pPr marL="0" indent="0">
              <a:buFont typeface="Arial" panose="020B0604020202020204" pitchFamily="34" charset="0"/>
              <a:buNone/>
            </a:pPr>
            <a:endParaRPr lang="en-GB" sz="1900" dirty="0" smtClean="0"/>
          </a:p>
          <a:p>
            <a:pPr marL="0" indent="0">
              <a:buFont typeface="Arial" panose="020B0604020202020204" pitchFamily="34" charset="0"/>
              <a:buNone/>
            </a:pPr>
            <a:r>
              <a:rPr lang="en-US" dirty="0" smtClean="0">
                <a:solidFill>
                  <a:srgbClr val="00B0F0"/>
                </a:solidFill>
              </a:rPr>
              <a:t>Discuss</a:t>
            </a:r>
            <a:r>
              <a:rPr lang="en-US" dirty="0" smtClean="0"/>
              <a:t> </a:t>
            </a:r>
            <a:r>
              <a:rPr lang="en-US" dirty="0" smtClean="0">
                <a:solidFill>
                  <a:srgbClr val="00B0F0"/>
                </a:solidFill>
              </a:rPr>
              <a:t>the </a:t>
            </a:r>
            <a:r>
              <a:rPr lang="en-US" u="sng" dirty="0" smtClean="0">
                <a:solidFill>
                  <a:srgbClr val="00B0F0"/>
                </a:solidFill>
              </a:rPr>
              <a:t>differences</a:t>
            </a:r>
            <a:r>
              <a:rPr lang="en-US" dirty="0" smtClean="0">
                <a:solidFill>
                  <a:srgbClr val="00B0F0"/>
                </a:solidFill>
              </a:rPr>
              <a:t> </a:t>
            </a:r>
            <a:r>
              <a:rPr lang="en-US" dirty="0" smtClean="0"/>
              <a:t>in </a:t>
            </a:r>
            <a:r>
              <a:rPr lang="en-US" dirty="0" smtClean="0">
                <a:solidFill>
                  <a:schemeClr val="accent6"/>
                </a:solidFill>
              </a:rPr>
              <a:t>extreme weather conditions in contrasting countries</a:t>
            </a:r>
            <a:r>
              <a:rPr lang="en-US" dirty="0" smtClean="0"/>
              <a:t>. </a:t>
            </a:r>
            <a:endParaRPr lang="en-GB" dirty="0" smtClean="0"/>
          </a:p>
          <a:p>
            <a:pPr marL="0" indent="0">
              <a:buFont typeface="Arial" panose="020B0604020202020204" pitchFamily="34" charset="0"/>
              <a:buNone/>
            </a:pPr>
            <a:r>
              <a:rPr lang="en-US" dirty="0" smtClean="0"/>
              <a:t>You should develop your ideas fully.</a:t>
            </a:r>
            <a:endParaRPr lang="en-GB" dirty="0"/>
          </a:p>
        </p:txBody>
      </p:sp>
    </p:spTree>
    <p:extLst>
      <p:ext uri="{BB962C8B-B14F-4D97-AF65-F5344CB8AC3E}">
        <p14:creationId xmlns:p14="http://schemas.microsoft.com/office/powerpoint/2010/main" val="260308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1(d) – </a:t>
            </a:r>
            <a:r>
              <a:rPr lang="en-GB" dirty="0" smtClean="0"/>
              <a:t>The </a:t>
            </a:r>
            <a:r>
              <a:rPr lang="en-GB" dirty="0"/>
              <a:t>mark scheme</a:t>
            </a:r>
          </a:p>
        </p:txBody>
      </p:sp>
      <p:sp>
        <p:nvSpPr>
          <p:cNvPr id="3" name="Content Placeholder 2"/>
          <p:cNvSpPr>
            <a:spLocks noGrp="1"/>
          </p:cNvSpPr>
          <p:nvPr>
            <p:ph idx="4294967295"/>
          </p:nvPr>
        </p:nvSpPr>
        <p:spPr>
          <a:xfrm>
            <a:off x="395536" y="1350963"/>
            <a:ext cx="8303964" cy="2582093"/>
          </a:xfrm>
          <a:ln>
            <a:solidFill>
              <a:schemeClr val="tx1"/>
            </a:solidFill>
          </a:ln>
        </p:spPr>
        <p:txBody>
          <a:bodyPr>
            <a:normAutofit fontScale="25000" lnSpcReduction="20000"/>
          </a:bodyPr>
          <a:lstStyle/>
          <a:p>
            <a:pPr marL="0" indent="0">
              <a:buNone/>
            </a:pPr>
            <a:r>
              <a:rPr lang="en-GB" sz="5600" b="1" dirty="0">
                <a:solidFill>
                  <a:srgbClr val="1F224E"/>
                </a:solidFill>
                <a:latin typeface="Myriad Pro" charset="0"/>
                <a:ea typeface="Myriad Pro" charset="0"/>
                <a:cs typeface="Myriad Pro" charset="0"/>
              </a:rPr>
              <a:t>Level 3 (5–6 marks)</a:t>
            </a:r>
          </a:p>
          <a:p>
            <a:pPr marL="0" indent="0">
              <a:buNone/>
            </a:pPr>
            <a:r>
              <a:rPr lang="en-GB" sz="5600" dirty="0">
                <a:solidFill>
                  <a:srgbClr val="1F224E"/>
                </a:solidFill>
                <a:latin typeface="Myriad Pro" charset="0"/>
                <a:ea typeface="Myriad Pro" charset="0"/>
                <a:cs typeface="Myriad Pro" charset="0"/>
              </a:rPr>
              <a:t>An answer at this level demonstrates </a:t>
            </a:r>
            <a:r>
              <a:rPr lang="en-GB" sz="5600" b="1" dirty="0">
                <a:solidFill>
                  <a:srgbClr val="1F224E"/>
                </a:solidFill>
                <a:latin typeface="Myriad Pro" charset="0"/>
                <a:ea typeface="Myriad Pro" charset="0"/>
                <a:cs typeface="Myriad Pro" charset="0"/>
              </a:rPr>
              <a:t>thorough </a:t>
            </a:r>
            <a:r>
              <a:rPr lang="en-GB" sz="5600" dirty="0">
                <a:solidFill>
                  <a:schemeClr val="accent6"/>
                </a:solidFill>
                <a:latin typeface="Myriad Pro" charset="0"/>
                <a:ea typeface="Myriad Pro" charset="0"/>
                <a:cs typeface="Myriad Pro" charset="0"/>
              </a:rPr>
              <a:t>understanding</a:t>
            </a:r>
            <a:r>
              <a:rPr lang="en-GB" sz="5600" dirty="0">
                <a:solidFill>
                  <a:srgbClr val="1F224E"/>
                </a:solidFill>
                <a:latin typeface="Myriad Pro" charset="0"/>
                <a:ea typeface="Myriad Pro" charset="0"/>
                <a:cs typeface="Myriad Pro" charset="0"/>
              </a:rPr>
              <a:t> of extreme weather conditions in contrasting countries </a:t>
            </a:r>
            <a:r>
              <a:rPr lang="en-GB" sz="5600" dirty="0">
                <a:solidFill>
                  <a:schemeClr val="accent6"/>
                </a:solidFill>
                <a:latin typeface="Myriad Pro" charset="0"/>
                <a:ea typeface="Myriad Pro" charset="0"/>
                <a:cs typeface="Myriad Pro" charset="0"/>
              </a:rPr>
              <a:t>(AO2) </a:t>
            </a:r>
            <a:r>
              <a:rPr lang="en-GB" sz="5600" dirty="0">
                <a:solidFill>
                  <a:srgbClr val="1F224E"/>
                </a:solidFill>
                <a:latin typeface="Myriad Pro" charset="0"/>
                <a:ea typeface="Myriad Pro" charset="0"/>
                <a:cs typeface="Myriad Pro" charset="0"/>
              </a:rPr>
              <a:t>and </a:t>
            </a:r>
            <a:r>
              <a:rPr lang="en-GB" sz="5600" b="1" dirty="0">
                <a:solidFill>
                  <a:srgbClr val="1F224E"/>
                </a:solidFill>
                <a:latin typeface="Myriad Pro" charset="0"/>
                <a:ea typeface="Myriad Pro" charset="0"/>
                <a:cs typeface="Myriad Pro" charset="0"/>
              </a:rPr>
              <a:t>thorough </a:t>
            </a:r>
            <a:r>
              <a:rPr lang="en-GB" sz="5600" dirty="0">
                <a:solidFill>
                  <a:srgbClr val="00B0F0"/>
                </a:solidFill>
                <a:latin typeface="Myriad Pro" charset="0"/>
                <a:ea typeface="Myriad Pro" charset="0"/>
                <a:cs typeface="Myriad Pro" charset="0"/>
              </a:rPr>
              <a:t>analysis</a:t>
            </a:r>
            <a:r>
              <a:rPr lang="en-GB" sz="5600" dirty="0">
                <a:solidFill>
                  <a:srgbClr val="1F224E"/>
                </a:solidFill>
                <a:latin typeface="Myriad Pro" charset="0"/>
                <a:ea typeface="Myriad Pro" charset="0"/>
                <a:cs typeface="Myriad Pro" charset="0"/>
              </a:rPr>
              <a:t> of the differences in extreme weather conditions in contrasting countries </a:t>
            </a:r>
            <a:r>
              <a:rPr lang="en-GB" sz="5600" dirty="0">
                <a:solidFill>
                  <a:srgbClr val="00B0F0"/>
                </a:solidFill>
                <a:latin typeface="Myriad Pro" charset="0"/>
                <a:ea typeface="Myriad Pro" charset="0"/>
                <a:cs typeface="Myriad Pro" charset="0"/>
              </a:rPr>
              <a:t>(AO3)</a:t>
            </a:r>
            <a:r>
              <a:rPr lang="en-GB" sz="5600" dirty="0">
                <a:solidFill>
                  <a:srgbClr val="1F224E"/>
                </a:solidFill>
                <a:latin typeface="Myriad Pro" charset="0"/>
                <a:ea typeface="Myriad Pro" charset="0"/>
                <a:cs typeface="Myriad Pro" charset="0"/>
              </a:rPr>
              <a:t>.</a:t>
            </a:r>
          </a:p>
          <a:p>
            <a:endParaRPr lang="en-GB" sz="5600" dirty="0">
              <a:latin typeface="Myriad Pro"/>
            </a:endParaRPr>
          </a:p>
          <a:p>
            <a:pPr marL="0" indent="0">
              <a:buNone/>
            </a:pPr>
            <a:r>
              <a:rPr lang="en-GB" sz="5600" dirty="0">
                <a:solidFill>
                  <a:srgbClr val="1F224E"/>
                </a:solidFill>
                <a:latin typeface="Myriad Pro" charset="0"/>
                <a:ea typeface="Myriad Pro" charset="0"/>
                <a:cs typeface="Myriad Pro" charset="0"/>
              </a:rPr>
              <a:t>This will be shown by including </a:t>
            </a:r>
            <a:r>
              <a:rPr lang="en-GB" sz="5600" b="1" dirty="0">
                <a:solidFill>
                  <a:srgbClr val="1F224E"/>
                </a:solidFill>
                <a:latin typeface="Myriad Pro" charset="0"/>
                <a:ea typeface="Myriad Pro" charset="0"/>
                <a:cs typeface="Myriad Pro" charset="0"/>
              </a:rPr>
              <a:t>well-developed</a:t>
            </a:r>
            <a:r>
              <a:rPr lang="en-GB" sz="5600" dirty="0">
                <a:solidFill>
                  <a:srgbClr val="1F224E"/>
                </a:solidFill>
                <a:latin typeface="Myriad Pro" charset="0"/>
                <a:ea typeface="Myriad Pro" charset="0"/>
                <a:cs typeface="Myriad Pro" charset="0"/>
              </a:rPr>
              <a:t> ideas </a:t>
            </a:r>
            <a:r>
              <a:rPr lang="en-GB" sz="5600" b="1" dirty="0">
                <a:solidFill>
                  <a:srgbClr val="1F224E"/>
                </a:solidFill>
                <a:latin typeface="Myriad Pro" charset="0"/>
                <a:ea typeface="Myriad Pro" charset="0"/>
                <a:cs typeface="Myriad Pro" charset="0"/>
              </a:rPr>
              <a:t>both </a:t>
            </a:r>
            <a:r>
              <a:rPr lang="en-GB" sz="5600" dirty="0">
                <a:solidFill>
                  <a:srgbClr val="1F224E"/>
                </a:solidFill>
                <a:latin typeface="Myriad Pro" charset="0"/>
                <a:ea typeface="Myriad Pro" charset="0"/>
                <a:cs typeface="Myriad Pro" charset="0"/>
              </a:rPr>
              <a:t>about extreme weather conditions </a:t>
            </a:r>
            <a:r>
              <a:rPr lang="en-GB" sz="5600" b="1" dirty="0">
                <a:solidFill>
                  <a:srgbClr val="1F224E"/>
                </a:solidFill>
                <a:latin typeface="Myriad Pro" charset="0"/>
                <a:ea typeface="Myriad Pro" charset="0"/>
                <a:cs typeface="Myriad Pro" charset="0"/>
              </a:rPr>
              <a:t>and </a:t>
            </a:r>
            <a:r>
              <a:rPr lang="en-GB" sz="5600" dirty="0">
                <a:solidFill>
                  <a:srgbClr val="1F224E"/>
                </a:solidFill>
                <a:latin typeface="Myriad Pro" charset="0"/>
                <a:ea typeface="Myriad Pro" charset="0"/>
                <a:cs typeface="Myriad Pro" charset="0"/>
              </a:rPr>
              <a:t>the differences in extreme weather conditions in contrasting countries. </a:t>
            </a:r>
          </a:p>
          <a:p>
            <a:endParaRPr lang="en-GB" sz="5600" dirty="0" smtClean="0">
              <a:latin typeface="Myriad Pro"/>
            </a:endParaRPr>
          </a:p>
          <a:p>
            <a:pPr marL="0" indent="0">
              <a:buNone/>
            </a:pPr>
            <a:r>
              <a:rPr lang="en-GB" sz="5600" b="1" dirty="0">
                <a:solidFill>
                  <a:srgbClr val="1F224E"/>
                </a:solidFill>
                <a:latin typeface="Myriad Pro" charset="0"/>
                <a:ea typeface="Myriad Pro" charset="0"/>
                <a:cs typeface="Myriad Pro" charset="0"/>
              </a:rPr>
              <a:t>Level 2 (</a:t>
            </a:r>
            <a:r>
              <a:rPr lang="en-GB" sz="5600" b="1" dirty="0" smtClean="0">
                <a:solidFill>
                  <a:srgbClr val="1F224E"/>
                </a:solidFill>
                <a:latin typeface="Myriad Pro" charset="0"/>
                <a:ea typeface="Myriad Pro" charset="0"/>
                <a:cs typeface="Myriad Pro" charset="0"/>
              </a:rPr>
              <a:t>3–4 </a:t>
            </a:r>
            <a:r>
              <a:rPr lang="en-GB" sz="5600" b="1" dirty="0">
                <a:solidFill>
                  <a:srgbClr val="1F224E"/>
                </a:solidFill>
                <a:latin typeface="Myriad Pro" charset="0"/>
                <a:ea typeface="Myriad Pro" charset="0"/>
                <a:cs typeface="Myriad Pro" charset="0"/>
              </a:rPr>
              <a:t>marks) </a:t>
            </a:r>
            <a:r>
              <a:rPr lang="en-GB" sz="5600" dirty="0">
                <a:solidFill>
                  <a:srgbClr val="1F224E"/>
                </a:solidFill>
                <a:latin typeface="Myriad Pro" charset="0"/>
                <a:ea typeface="Myriad Pro" charset="0"/>
                <a:cs typeface="Myriad Pro" charset="0"/>
              </a:rPr>
              <a:t>looks for the same focuses in answers but with </a:t>
            </a:r>
            <a:r>
              <a:rPr lang="en-GB" sz="5600" b="1" dirty="0">
                <a:solidFill>
                  <a:srgbClr val="1F224E"/>
                </a:solidFill>
                <a:latin typeface="Myriad Pro" charset="0"/>
                <a:ea typeface="Myriad Pro" charset="0"/>
                <a:cs typeface="Myriad Pro" charset="0"/>
              </a:rPr>
              <a:t>reasonable</a:t>
            </a:r>
            <a:r>
              <a:rPr lang="en-GB" sz="5600" dirty="0">
                <a:solidFill>
                  <a:srgbClr val="1F224E"/>
                </a:solidFill>
                <a:latin typeface="Myriad Pro" charset="0"/>
                <a:ea typeface="Myriad Pro" charset="0"/>
                <a:cs typeface="Myriad Pro" charset="0"/>
              </a:rPr>
              <a:t> </a:t>
            </a:r>
            <a:r>
              <a:rPr lang="en-GB" sz="5600" dirty="0">
                <a:solidFill>
                  <a:schemeClr val="accent6"/>
                </a:solidFill>
                <a:latin typeface="Myriad Pro" charset="0"/>
                <a:ea typeface="Myriad Pro" charset="0"/>
                <a:cs typeface="Myriad Pro" charset="0"/>
              </a:rPr>
              <a:t>understanding</a:t>
            </a:r>
            <a:r>
              <a:rPr lang="en-GB" sz="5600" dirty="0">
                <a:solidFill>
                  <a:srgbClr val="1F224E"/>
                </a:solidFill>
                <a:latin typeface="Myriad Pro" charset="0"/>
                <a:ea typeface="Myriad Pro" charset="0"/>
                <a:cs typeface="Myriad Pro" charset="0"/>
              </a:rPr>
              <a:t> and </a:t>
            </a:r>
            <a:r>
              <a:rPr lang="en-GB" sz="5600" dirty="0">
                <a:solidFill>
                  <a:srgbClr val="00B0F0"/>
                </a:solidFill>
                <a:latin typeface="Myriad Pro" charset="0"/>
                <a:ea typeface="Myriad Pro" charset="0"/>
                <a:cs typeface="Myriad Pro" charset="0"/>
              </a:rPr>
              <a:t>analysis</a:t>
            </a:r>
            <a:r>
              <a:rPr lang="en-GB" sz="5600" dirty="0">
                <a:solidFill>
                  <a:srgbClr val="1F224E"/>
                </a:solidFill>
                <a:latin typeface="Myriad Pro" charset="0"/>
                <a:ea typeface="Myriad Pro" charset="0"/>
                <a:cs typeface="Myriad Pro" charset="0"/>
              </a:rPr>
              <a:t> through </a:t>
            </a:r>
            <a:r>
              <a:rPr lang="en-GB" sz="5600" b="1" dirty="0">
                <a:solidFill>
                  <a:srgbClr val="1F224E"/>
                </a:solidFill>
                <a:latin typeface="Myriad Pro" charset="0"/>
                <a:ea typeface="Myriad Pro" charset="0"/>
                <a:cs typeface="Myriad Pro" charset="0"/>
              </a:rPr>
              <a:t>developed</a:t>
            </a:r>
            <a:r>
              <a:rPr lang="en-GB" sz="5600" dirty="0">
                <a:solidFill>
                  <a:srgbClr val="1F224E"/>
                </a:solidFill>
                <a:latin typeface="Myriad Pro" charset="0"/>
                <a:ea typeface="Myriad Pro" charset="0"/>
                <a:cs typeface="Myriad Pro" charset="0"/>
              </a:rPr>
              <a:t> ideas.</a:t>
            </a:r>
          </a:p>
          <a:p>
            <a:endParaRPr lang="en-GB" sz="5600" dirty="0">
              <a:solidFill>
                <a:srgbClr val="1F224E"/>
              </a:solidFill>
              <a:latin typeface="Myriad Pro" charset="0"/>
              <a:ea typeface="Myriad Pro" charset="0"/>
              <a:cs typeface="Myriad Pro" charset="0"/>
            </a:endParaRPr>
          </a:p>
          <a:p>
            <a:pPr marL="0" indent="0">
              <a:buNone/>
            </a:pPr>
            <a:r>
              <a:rPr lang="en-GB" sz="5600" b="1" dirty="0">
                <a:solidFill>
                  <a:srgbClr val="1F224E"/>
                </a:solidFill>
                <a:latin typeface="Myriad Pro" charset="0"/>
                <a:ea typeface="Myriad Pro" charset="0"/>
                <a:cs typeface="Myriad Pro" charset="0"/>
              </a:rPr>
              <a:t>Level 1 (</a:t>
            </a:r>
            <a:r>
              <a:rPr lang="en-GB" sz="5600" b="1" dirty="0" smtClean="0">
                <a:solidFill>
                  <a:srgbClr val="1F224E"/>
                </a:solidFill>
                <a:latin typeface="Myriad Pro" charset="0"/>
                <a:ea typeface="Myriad Pro" charset="0"/>
                <a:cs typeface="Myriad Pro" charset="0"/>
              </a:rPr>
              <a:t>1–2 </a:t>
            </a:r>
            <a:r>
              <a:rPr lang="en-GB" sz="5600" b="1" dirty="0">
                <a:solidFill>
                  <a:srgbClr val="1F224E"/>
                </a:solidFill>
                <a:latin typeface="Myriad Pro" charset="0"/>
                <a:ea typeface="Myriad Pro" charset="0"/>
                <a:cs typeface="Myriad Pro" charset="0"/>
              </a:rPr>
              <a:t>marks) </a:t>
            </a:r>
            <a:r>
              <a:rPr lang="en-GB" sz="5600" dirty="0">
                <a:solidFill>
                  <a:srgbClr val="1F224E"/>
                </a:solidFill>
                <a:latin typeface="Myriad Pro" charset="0"/>
                <a:ea typeface="Myriad Pro" charset="0"/>
                <a:cs typeface="Myriad Pro" charset="0"/>
              </a:rPr>
              <a:t>looks for the same focuses in answers but with </a:t>
            </a:r>
            <a:r>
              <a:rPr lang="en-GB" sz="5600" b="1" dirty="0">
                <a:solidFill>
                  <a:srgbClr val="1F224E"/>
                </a:solidFill>
                <a:latin typeface="Myriad Pro" charset="0"/>
                <a:ea typeface="Myriad Pro" charset="0"/>
                <a:cs typeface="Myriad Pro" charset="0"/>
              </a:rPr>
              <a:t>basic</a:t>
            </a:r>
            <a:r>
              <a:rPr lang="en-GB" sz="5600" dirty="0">
                <a:solidFill>
                  <a:srgbClr val="1F224E"/>
                </a:solidFill>
                <a:latin typeface="Myriad Pro" charset="0"/>
                <a:ea typeface="Myriad Pro" charset="0"/>
                <a:cs typeface="Myriad Pro" charset="0"/>
              </a:rPr>
              <a:t> </a:t>
            </a:r>
            <a:r>
              <a:rPr lang="en-GB" sz="5600" dirty="0">
                <a:solidFill>
                  <a:schemeClr val="accent6"/>
                </a:solidFill>
                <a:latin typeface="Myriad Pro" charset="0"/>
                <a:ea typeface="Myriad Pro" charset="0"/>
                <a:cs typeface="Myriad Pro" charset="0"/>
              </a:rPr>
              <a:t>understanding</a:t>
            </a:r>
            <a:r>
              <a:rPr lang="en-GB" sz="5600" dirty="0">
                <a:solidFill>
                  <a:srgbClr val="1F224E"/>
                </a:solidFill>
                <a:latin typeface="Myriad Pro" charset="0"/>
                <a:ea typeface="Myriad Pro" charset="0"/>
                <a:cs typeface="Myriad Pro" charset="0"/>
              </a:rPr>
              <a:t> and </a:t>
            </a:r>
            <a:r>
              <a:rPr lang="en-GB" sz="5600" dirty="0">
                <a:solidFill>
                  <a:srgbClr val="00B0F0"/>
                </a:solidFill>
                <a:latin typeface="Myriad Pro" charset="0"/>
                <a:ea typeface="Myriad Pro" charset="0"/>
                <a:cs typeface="Myriad Pro" charset="0"/>
              </a:rPr>
              <a:t>analysis</a:t>
            </a:r>
            <a:r>
              <a:rPr lang="en-GB" sz="5600" dirty="0">
                <a:solidFill>
                  <a:srgbClr val="1F224E"/>
                </a:solidFill>
                <a:latin typeface="Myriad Pro" charset="0"/>
                <a:ea typeface="Myriad Pro" charset="0"/>
                <a:cs typeface="Myriad Pro" charset="0"/>
              </a:rPr>
              <a:t> through </a:t>
            </a:r>
            <a:r>
              <a:rPr lang="en-GB" sz="5600" b="1" dirty="0">
                <a:solidFill>
                  <a:srgbClr val="1F224E"/>
                </a:solidFill>
                <a:latin typeface="Myriad Pro" charset="0"/>
                <a:ea typeface="Myriad Pro" charset="0"/>
                <a:cs typeface="Myriad Pro" charset="0"/>
              </a:rPr>
              <a:t>simple</a:t>
            </a:r>
            <a:r>
              <a:rPr lang="en-GB" sz="5600" dirty="0">
                <a:solidFill>
                  <a:srgbClr val="1F224E"/>
                </a:solidFill>
                <a:latin typeface="Myriad Pro" charset="0"/>
                <a:ea typeface="Myriad Pro" charset="0"/>
                <a:cs typeface="Myriad Pro" charset="0"/>
              </a:rPr>
              <a:t> ideas</a:t>
            </a:r>
            <a:r>
              <a:rPr lang="en-GB" sz="5600" dirty="0" smtClean="0">
                <a:solidFill>
                  <a:srgbClr val="1F224E"/>
                </a:solidFill>
                <a:latin typeface="Myriad Pro" charset="0"/>
                <a:ea typeface="Myriad Pro" charset="0"/>
                <a:cs typeface="Myriad Pro" charset="0"/>
              </a:rPr>
              <a:t>.</a:t>
            </a:r>
            <a:endParaRPr lang="en-GB" dirty="0">
              <a:latin typeface="Myriad Pro"/>
            </a:endParaRPr>
          </a:p>
          <a:p>
            <a:endParaRPr lang="en-GB" dirty="0">
              <a:latin typeface="Myriad Pro"/>
            </a:endParaRPr>
          </a:p>
        </p:txBody>
      </p:sp>
      <p:sp>
        <p:nvSpPr>
          <p:cNvPr id="4" name="TextBox 3"/>
          <p:cNvSpPr txBox="1"/>
          <p:nvPr/>
        </p:nvSpPr>
        <p:spPr>
          <a:xfrm>
            <a:off x="395536" y="4293096"/>
            <a:ext cx="6846682" cy="1169551"/>
          </a:xfrm>
          <a:prstGeom prst="rect">
            <a:avLst/>
          </a:prstGeom>
          <a:noFill/>
          <a:ln>
            <a:solidFill>
              <a:schemeClr val="tx1"/>
            </a:solidFill>
          </a:ln>
        </p:spPr>
        <p:txBody>
          <a:bodyPr wrap="none" rtlCol="0">
            <a:spAutoFit/>
          </a:bodyPr>
          <a:lstStyle/>
          <a:p>
            <a:r>
              <a:rPr lang="en-GB" sz="1400" dirty="0">
                <a:solidFill>
                  <a:srgbClr val="1F224E"/>
                </a:solidFill>
                <a:latin typeface="Myriad Pro" charset="0"/>
                <a:ea typeface="Myriad Pro" charset="0"/>
                <a:cs typeface="Myriad Pro" charset="0"/>
              </a:rPr>
              <a:t>But which extremes in weather conditions might be discussed?</a:t>
            </a:r>
          </a:p>
          <a:p>
            <a:r>
              <a:rPr lang="en-GB" sz="1400" dirty="0">
                <a:solidFill>
                  <a:srgbClr val="1F224E"/>
                </a:solidFill>
                <a:latin typeface="Myriad Pro" charset="0"/>
                <a:ea typeface="Myriad Pro" charset="0"/>
                <a:cs typeface="Myriad Pro" charset="0"/>
              </a:rPr>
              <a:t>And what do we mean by ‘differences’?</a:t>
            </a:r>
          </a:p>
          <a:p>
            <a:r>
              <a:rPr lang="en-GB" sz="1400" dirty="0">
                <a:solidFill>
                  <a:srgbClr val="1F224E"/>
                </a:solidFill>
                <a:latin typeface="Myriad Pro" charset="0"/>
                <a:ea typeface="Myriad Pro" charset="0"/>
                <a:cs typeface="Myriad Pro" charset="0"/>
              </a:rPr>
              <a:t>And what are the differences between well-developed, developed and simple ideas?</a:t>
            </a:r>
          </a:p>
          <a:p>
            <a:endParaRPr lang="en-GB" sz="1400" dirty="0">
              <a:latin typeface="Myriad Pro"/>
            </a:endParaRPr>
          </a:p>
          <a:p>
            <a:r>
              <a:rPr lang="en-GB" sz="1400" dirty="0">
                <a:solidFill>
                  <a:srgbClr val="1F224E"/>
                </a:solidFill>
                <a:latin typeface="Myriad Pro" charset="0"/>
                <a:ea typeface="Myriad Pro" charset="0"/>
                <a:cs typeface="Myriad Pro" charset="0"/>
              </a:rPr>
              <a:t>The next few slides will answer these questions!</a:t>
            </a:r>
          </a:p>
        </p:txBody>
      </p:sp>
    </p:spTree>
    <p:extLst>
      <p:ext uri="{BB962C8B-B14F-4D97-AF65-F5344CB8AC3E}">
        <p14:creationId xmlns:p14="http://schemas.microsoft.com/office/powerpoint/2010/main" val="1778685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1(d) – </a:t>
            </a:r>
            <a:r>
              <a:rPr lang="en-GB" dirty="0" smtClean="0"/>
              <a:t>Indicative </a:t>
            </a:r>
            <a:r>
              <a:rPr lang="en-GB" dirty="0"/>
              <a:t>Content</a:t>
            </a:r>
          </a:p>
        </p:txBody>
      </p:sp>
      <p:sp>
        <p:nvSpPr>
          <p:cNvPr id="3" name="Content Placeholder 2"/>
          <p:cNvSpPr>
            <a:spLocks noGrp="1"/>
          </p:cNvSpPr>
          <p:nvPr>
            <p:ph idx="4294967295"/>
          </p:nvPr>
        </p:nvSpPr>
        <p:spPr>
          <a:xfrm>
            <a:off x="251520" y="1556793"/>
            <a:ext cx="8699500" cy="4104456"/>
          </a:xfrm>
        </p:spPr>
        <p:txBody>
          <a:bodyPr/>
          <a:lstStyle/>
          <a:p>
            <a:pPr marL="0" indent="0">
              <a:buNone/>
            </a:pPr>
            <a:r>
              <a:rPr lang="en-GB" sz="1400" dirty="0">
                <a:solidFill>
                  <a:srgbClr val="1F224E"/>
                </a:solidFill>
                <a:latin typeface="Myriad Pro" charset="0"/>
                <a:ea typeface="Myriad Pro" charset="0"/>
                <a:cs typeface="Myriad Pro" charset="0"/>
              </a:rPr>
              <a:t>Extremes in weather conditions most likely to be discussed are temperature, wind and precipitation. This is because this is what is defined in the specification. However, if students bring in other learning then they can discuss other extremes in weather conditions.</a:t>
            </a:r>
          </a:p>
          <a:p>
            <a:pPr marL="0" indent="0">
              <a:buNone/>
            </a:pPr>
            <a:r>
              <a:rPr lang="en-GB" sz="1400" dirty="0">
                <a:solidFill>
                  <a:srgbClr val="1F224E"/>
                </a:solidFill>
                <a:latin typeface="Myriad Pro" charset="0"/>
                <a:ea typeface="Myriad Pro" charset="0"/>
                <a:cs typeface="Myriad Pro" charset="0"/>
              </a:rPr>
              <a:t> </a:t>
            </a:r>
          </a:p>
          <a:p>
            <a:pPr marL="0" indent="0">
              <a:buNone/>
            </a:pPr>
            <a:r>
              <a:rPr lang="en-GB" sz="1400" dirty="0">
                <a:solidFill>
                  <a:srgbClr val="1F224E"/>
                </a:solidFill>
                <a:latin typeface="Myriad Pro" charset="0"/>
                <a:ea typeface="Myriad Pro" charset="0"/>
                <a:cs typeface="Myriad Pro" charset="0"/>
              </a:rPr>
              <a:t>The differences in extreme weather conditions could include contrasts between the countries, but may also focus on differences between extremes and averages within the countries. This is deconstructing information (included in the </a:t>
            </a:r>
            <a:r>
              <a:rPr lang="en-GB" sz="1400" dirty="0">
                <a:solidFill>
                  <a:srgbClr val="00B0F0"/>
                </a:solidFill>
                <a:latin typeface="Myriad Pro" charset="0"/>
                <a:ea typeface="Myriad Pro" charset="0"/>
                <a:cs typeface="Myriad Pro" charset="0"/>
              </a:rPr>
              <a:t>analysis</a:t>
            </a:r>
            <a:r>
              <a:rPr lang="en-GB" sz="1400" dirty="0">
                <a:solidFill>
                  <a:srgbClr val="1F224E"/>
                </a:solidFill>
                <a:latin typeface="Myriad Pro" charset="0"/>
                <a:ea typeface="Myriad Pro" charset="0"/>
                <a:cs typeface="Myriad Pro" charset="0"/>
              </a:rPr>
              <a:t> definition) and potentially quite high level.</a:t>
            </a:r>
          </a:p>
          <a:p>
            <a:pPr marL="0" indent="0">
              <a:buNone/>
            </a:pPr>
            <a:r>
              <a:rPr lang="en-GB" sz="1400" dirty="0">
                <a:solidFill>
                  <a:srgbClr val="1F224E"/>
                </a:solidFill>
                <a:latin typeface="Myriad Pro" charset="0"/>
                <a:ea typeface="Myriad Pro" charset="0"/>
                <a:cs typeface="Myriad Pro" charset="0"/>
              </a:rPr>
              <a:t> </a:t>
            </a:r>
          </a:p>
          <a:p>
            <a:pPr marL="0" indent="0">
              <a:buNone/>
            </a:pPr>
            <a:r>
              <a:rPr lang="en-GB" sz="1400" dirty="0">
                <a:solidFill>
                  <a:srgbClr val="1F224E"/>
                </a:solidFill>
                <a:latin typeface="Myriad Pro" charset="0"/>
                <a:ea typeface="Myriad Pro" charset="0"/>
                <a:cs typeface="Myriad Pro" charset="0"/>
              </a:rPr>
              <a:t>Examples can be drawn from any countries but at least two should be discussed – otherwise they cannot look at the differences! The specification only asks for two but this wording also means that students can bring in other examples they have acquired if they wish to.</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Countries must be contrasting in terms of their extreme weather conditions – this is a requirement of the specification and the question </a:t>
            </a:r>
            <a:r>
              <a:rPr lang="en-GB" sz="1400" dirty="0" smtClean="0">
                <a:solidFill>
                  <a:srgbClr val="1F224E"/>
                </a:solidFill>
                <a:latin typeface="Myriad Pro" charset="0"/>
                <a:ea typeface="Myriad Pro" charset="0"/>
                <a:cs typeface="Myriad Pro" charset="0"/>
              </a:rPr>
              <a:t>wording.</a:t>
            </a:r>
            <a:endParaRPr lang="en-GB" sz="1400" dirty="0">
              <a:solidFill>
                <a:srgbClr val="1F224E"/>
              </a:solidFill>
              <a:latin typeface="Myriad Pro" charset="0"/>
              <a:ea typeface="Myriad Pro" charset="0"/>
              <a:cs typeface="Myriad Pro" charset="0"/>
            </a:endParaRPr>
          </a:p>
          <a:p>
            <a:endParaRPr lang="en-GB" dirty="0">
              <a:latin typeface="Myriad Pro"/>
            </a:endParaRPr>
          </a:p>
        </p:txBody>
      </p:sp>
    </p:spTree>
    <p:extLst>
      <p:ext uri="{BB962C8B-B14F-4D97-AF65-F5344CB8AC3E}">
        <p14:creationId xmlns:p14="http://schemas.microsoft.com/office/powerpoint/2010/main" val="26030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672"/>
            <a:ext cx="9144000" cy="685800"/>
          </a:xfrm>
        </p:spPr>
        <p:txBody>
          <a:bodyPr>
            <a:normAutofit fontScale="90000"/>
          </a:bodyPr>
          <a:lstStyle/>
          <a:p>
            <a:r>
              <a:rPr lang="en-GB" dirty="0">
                <a:latin typeface="Myriad Pro"/>
              </a:rPr>
              <a:t>How will Our Natural World be assessed?</a:t>
            </a:r>
          </a:p>
        </p:txBody>
      </p:sp>
      <p:pic>
        <p:nvPicPr>
          <p:cNvPr id="4" name="Picture 2" descr="Component 01 Our Natural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5844108" cy="243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7504" y="1916832"/>
            <a:ext cx="1512168" cy="1815882"/>
          </a:xfrm>
          <a:prstGeom prst="rect">
            <a:avLst/>
          </a:prstGeom>
          <a:no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No optionality – students know what they need to do and will not get confused as to which option they should answer.</a:t>
            </a:r>
          </a:p>
        </p:txBody>
      </p:sp>
      <p:sp>
        <p:nvSpPr>
          <p:cNvPr id="6" name="TextBox 5"/>
          <p:cNvSpPr txBox="1"/>
          <p:nvPr/>
        </p:nvSpPr>
        <p:spPr>
          <a:xfrm>
            <a:off x="5173774" y="4698055"/>
            <a:ext cx="3096344" cy="738664"/>
          </a:xfrm>
          <a:prstGeom prst="rect">
            <a:avLst/>
          </a:prstGeom>
          <a:no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3 marks for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will be on the final question – the 8 marker on fieldwork in section B.</a:t>
            </a:r>
          </a:p>
        </p:txBody>
      </p:sp>
      <p:sp>
        <p:nvSpPr>
          <p:cNvPr id="7" name="TextBox 6"/>
          <p:cNvSpPr txBox="1"/>
          <p:nvPr/>
        </p:nvSpPr>
        <p:spPr>
          <a:xfrm>
            <a:off x="7603554" y="1989999"/>
            <a:ext cx="1339925" cy="1384995"/>
          </a:xfrm>
          <a:prstGeom prst="rect">
            <a:avLst/>
          </a:prstGeom>
          <a:no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17 marks for AO4 (skills) in total – 5 of which will be in Section B for fieldwork</a:t>
            </a:r>
          </a:p>
        </p:txBody>
      </p:sp>
      <p:sp>
        <p:nvSpPr>
          <p:cNvPr id="8" name="TextBox 7"/>
          <p:cNvSpPr txBox="1"/>
          <p:nvPr/>
        </p:nvSpPr>
        <p:spPr>
          <a:xfrm>
            <a:off x="1720999" y="4423286"/>
            <a:ext cx="3096344" cy="800219"/>
          </a:xfrm>
          <a:prstGeom prst="rect">
            <a:avLst/>
          </a:prstGeom>
          <a:no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A separate Resource Booklet so students can access resources easily when answering questions</a:t>
            </a:r>
            <a:r>
              <a:rPr lang="en-GB" dirty="0" smtClean="0">
                <a:latin typeface="Myriad Pro"/>
              </a:rPr>
              <a:t>. </a:t>
            </a:r>
            <a:endParaRPr lang="en-GB" dirty="0">
              <a:latin typeface="Myriad Pro"/>
            </a:endParaRPr>
          </a:p>
        </p:txBody>
      </p:sp>
      <p:cxnSp>
        <p:nvCxnSpPr>
          <p:cNvPr id="9" name="Straight Arrow Connector 8"/>
          <p:cNvCxnSpPr/>
          <p:nvPr/>
        </p:nvCxnSpPr>
        <p:spPr>
          <a:xfrm flipH="1" flipV="1">
            <a:off x="4817343" y="4135853"/>
            <a:ext cx="1410841" cy="5172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60455" y="3176972"/>
            <a:ext cx="705422" cy="396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15816" y="3374994"/>
            <a:ext cx="353355" cy="101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20999" y="3068960"/>
            <a:ext cx="1548172" cy="2024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a:bodyPr>
          <a:lstStyle/>
          <a:p>
            <a:r>
              <a:rPr lang="en-GB" sz="2800" dirty="0"/>
              <a:t>Question 1(d) – </a:t>
            </a:r>
            <a:r>
              <a:rPr lang="en-GB" sz="2800" dirty="0" smtClean="0"/>
              <a:t>Well-developed</a:t>
            </a:r>
            <a:r>
              <a:rPr lang="en-GB" sz="2800" dirty="0"/>
              <a:t>? Developed? Simple?</a:t>
            </a:r>
          </a:p>
        </p:txBody>
      </p:sp>
      <p:sp>
        <p:nvSpPr>
          <p:cNvPr id="3" name="Content Placeholder 2"/>
          <p:cNvSpPr>
            <a:spLocks noGrp="1"/>
          </p:cNvSpPr>
          <p:nvPr>
            <p:ph idx="4294967295"/>
          </p:nvPr>
        </p:nvSpPr>
        <p:spPr>
          <a:xfrm>
            <a:off x="251520" y="4149080"/>
            <a:ext cx="5760640" cy="1584325"/>
          </a:xfrm>
        </p:spPr>
        <p:txBody>
          <a:bodyPr>
            <a:noAutofit/>
          </a:bodyPr>
          <a:lstStyle/>
          <a:p>
            <a:pPr marL="0" indent="0">
              <a:buNone/>
            </a:pPr>
            <a:r>
              <a:rPr lang="en-GB" sz="1200" dirty="0">
                <a:latin typeface="Myriad Pro"/>
              </a:rPr>
              <a:t>The </a:t>
            </a:r>
            <a:r>
              <a:rPr lang="en-GB" sz="1200" b="1" dirty="0">
                <a:latin typeface="Myriad Pro"/>
              </a:rPr>
              <a:t>developed</a:t>
            </a:r>
            <a:r>
              <a:rPr lang="en-GB" sz="1200" dirty="0">
                <a:latin typeface="Myriad Pro"/>
              </a:rPr>
              <a:t> idea builds on the </a:t>
            </a:r>
            <a:r>
              <a:rPr lang="en-GB" sz="1200" b="1" dirty="0">
                <a:latin typeface="Myriad Pro"/>
              </a:rPr>
              <a:t>simple</a:t>
            </a:r>
            <a:r>
              <a:rPr lang="en-GB" sz="1200" dirty="0">
                <a:latin typeface="Myriad Pro"/>
              </a:rPr>
              <a:t> idea with more explanation of the context of extreme weather conditions, here about </a:t>
            </a:r>
            <a:r>
              <a:rPr lang="en-GB" sz="1200" dirty="0" smtClean="0">
                <a:latin typeface="Myriad Pro"/>
              </a:rPr>
              <a:t>how ‘average</a:t>
            </a:r>
            <a:r>
              <a:rPr lang="en-GB" sz="1200" dirty="0">
                <a:latin typeface="Myriad Pro"/>
              </a:rPr>
              <a:t>’ in Australia is considered very hot in England.</a:t>
            </a:r>
          </a:p>
          <a:p>
            <a:endParaRPr lang="en-GB" sz="1200" dirty="0">
              <a:latin typeface="Myriad Pro"/>
            </a:endParaRPr>
          </a:p>
          <a:p>
            <a:pPr marL="0" indent="0">
              <a:buNone/>
            </a:pPr>
            <a:r>
              <a:rPr lang="en-GB" sz="1200" dirty="0">
                <a:latin typeface="Myriad Pro"/>
              </a:rPr>
              <a:t>The </a:t>
            </a:r>
            <a:r>
              <a:rPr lang="en-GB" sz="1200" b="1" dirty="0">
                <a:latin typeface="Myriad Pro"/>
              </a:rPr>
              <a:t>well-developed</a:t>
            </a:r>
            <a:r>
              <a:rPr lang="en-GB" sz="1200" dirty="0">
                <a:latin typeface="Myriad Pro"/>
              </a:rPr>
              <a:t> idea builds again, with more contextualisation and deeper understanding being shown of what is extreme in Australia and England and more information being used in the </a:t>
            </a:r>
            <a:r>
              <a:rPr lang="en-US" sz="1200" dirty="0">
                <a:latin typeface="Myriad Pro"/>
              </a:rPr>
              <a:t>development of ideas as students go up through the levels </a:t>
            </a:r>
            <a:r>
              <a:rPr lang="en-GB" sz="1200" dirty="0" smtClean="0">
                <a:latin typeface="Myriad Pro"/>
              </a:rPr>
              <a:t>. </a:t>
            </a:r>
            <a:endParaRPr lang="en-GB" sz="1200" dirty="0">
              <a:latin typeface="Myriad Pro"/>
            </a:endParaRPr>
          </a:p>
          <a:p>
            <a:endParaRPr lang="en-GB" sz="1200" dirty="0">
              <a:latin typeface="Myriad Pro"/>
            </a:endParaRPr>
          </a:p>
        </p:txBody>
      </p:sp>
      <p:sp>
        <p:nvSpPr>
          <p:cNvPr id="4" name="TextBox 3"/>
          <p:cNvSpPr txBox="1"/>
          <p:nvPr/>
        </p:nvSpPr>
        <p:spPr>
          <a:xfrm>
            <a:off x="3131840" y="1279002"/>
            <a:ext cx="2376264" cy="2677656"/>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Extreme temperatures in Australia are much higher than in England, </a:t>
            </a:r>
            <a:r>
              <a:rPr lang="en-GB" sz="1400" dirty="0">
                <a:solidFill>
                  <a:srgbClr val="C00000"/>
                </a:solidFill>
                <a:latin typeface="Myriad Pro"/>
              </a:rPr>
              <a:t>with average summer temperatures in Australia being very similar to very hot weather in England which could be considered extreme</a:t>
            </a:r>
            <a:r>
              <a:rPr lang="en-GB" sz="1400" dirty="0" smtClean="0">
                <a:solidFill>
                  <a:srgbClr val="C00000"/>
                </a:solidFill>
                <a:latin typeface="Myriad Pro"/>
              </a:rPr>
              <a:t>.</a:t>
            </a:r>
            <a:endParaRPr lang="en-GB" sz="1400" dirty="0">
              <a:solidFill>
                <a:srgbClr val="C00000"/>
              </a:solidFill>
              <a:latin typeface="Myriad Pro"/>
            </a:endParaRPr>
          </a:p>
        </p:txBody>
      </p:sp>
      <p:sp>
        <p:nvSpPr>
          <p:cNvPr id="5" name="TextBox 4"/>
          <p:cNvSpPr txBox="1"/>
          <p:nvPr/>
        </p:nvSpPr>
        <p:spPr>
          <a:xfrm>
            <a:off x="323528" y="1277067"/>
            <a:ext cx="2376264" cy="2246769"/>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The extreme temperatures in Australia are much hotter than in England.</a:t>
            </a:r>
          </a:p>
          <a:p>
            <a:r>
              <a:rPr lang="en-GB" sz="1400" dirty="0">
                <a:latin typeface="Myriad Pro"/>
              </a:rPr>
              <a:t> </a:t>
            </a:r>
            <a:endParaRPr lang="en-GB" sz="1400" dirty="0" smtClean="0">
              <a:latin typeface="Myriad Pro"/>
            </a:endParaRPr>
          </a:p>
          <a:p>
            <a:endParaRPr lang="en-GB" sz="1400" dirty="0">
              <a:latin typeface="Myriad Pro"/>
            </a:endParaRPr>
          </a:p>
          <a:p>
            <a:r>
              <a:rPr lang="en-GB" sz="1400" dirty="0">
                <a:latin typeface="Myriad Pro"/>
              </a:rPr>
              <a:t>Australia is much hotter than England especially in the summer</a:t>
            </a:r>
            <a:r>
              <a:rPr lang="en-GB" sz="1400" dirty="0" smtClean="0">
                <a:latin typeface="Myriad Pro"/>
              </a:rPr>
              <a:t>.</a:t>
            </a:r>
            <a:endParaRPr lang="en-GB" sz="1400" dirty="0">
              <a:latin typeface="Myriad Pro"/>
            </a:endParaRPr>
          </a:p>
        </p:txBody>
      </p:sp>
      <p:sp>
        <p:nvSpPr>
          <p:cNvPr id="6" name="TextBox 5"/>
          <p:cNvSpPr txBox="1"/>
          <p:nvPr/>
        </p:nvSpPr>
        <p:spPr>
          <a:xfrm>
            <a:off x="6103218" y="1268760"/>
            <a:ext cx="2736304" cy="4185761"/>
          </a:xfrm>
          <a:prstGeom prst="rect">
            <a:avLst/>
          </a:prstGeom>
          <a:solidFill>
            <a:srgbClr val="ECECEC"/>
          </a:solidFill>
          <a:ln>
            <a:solidFill>
              <a:schemeClr val="tx1"/>
            </a:solidFill>
          </a:ln>
        </p:spPr>
        <p:txBody>
          <a:bodyPr wrap="square" rtlCol="0">
            <a:spAutoFit/>
          </a:bodyPr>
          <a:lstStyle/>
          <a:p>
            <a:r>
              <a:rPr lang="en-GB" sz="1400" dirty="0" smtClean="0">
                <a:latin typeface="Myriad Pro"/>
              </a:rPr>
              <a:t>Examples of </a:t>
            </a:r>
            <a:r>
              <a:rPr lang="en-GB" sz="1400" b="1" dirty="0" smtClean="0">
                <a:latin typeface="Myriad Pro"/>
              </a:rPr>
              <a:t>well-developed</a:t>
            </a:r>
            <a:r>
              <a:rPr lang="en-GB" sz="1400" dirty="0" smtClean="0">
                <a:latin typeface="Myriad Pro"/>
              </a:rPr>
              <a:t> ideas:</a:t>
            </a:r>
          </a:p>
          <a:p>
            <a:endParaRPr lang="en-GB" sz="1400" dirty="0" smtClean="0">
              <a:latin typeface="Myriad Pro"/>
            </a:endParaRPr>
          </a:p>
          <a:p>
            <a:r>
              <a:rPr lang="en-GB" sz="1400" dirty="0" smtClean="0">
                <a:latin typeface="Myriad Pro"/>
              </a:rPr>
              <a:t>England and Australia have very different extremes in temperature when compared to each other </a:t>
            </a:r>
            <a:r>
              <a:rPr lang="en-GB" sz="1400" dirty="0" smtClean="0">
                <a:solidFill>
                  <a:srgbClr val="C00000"/>
                </a:solidFill>
                <a:latin typeface="Myriad Pro"/>
              </a:rPr>
              <a:t>but not necessarily as a difference from their own average temperatures</a:t>
            </a:r>
            <a:r>
              <a:rPr lang="en-GB" sz="1400" dirty="0" smtClean="0">
                <a:solidFill>
                  <a:srgbClr val="00B050"/>
                </a:solidFill>
                <a:latin typeface="Myriad Pro"/>
              </a:rPr>
              <a:t>.</a:t>
            </a:r>
            <a:r>
              <a:rPr lang="en-GB" sz="1400" dirty="0" smtClean="0">
                <a:latin typeface="Myriad Pro"/>
              </a:rPr>
              <a:t> Average summer temperatures in England are around 20°C, with 30°C being considered extreme. This </a:t>
            </a:r>
            <a:r>
              <a:rPr lang="en-GB" sz="1400" dirty="0" smtClean="0">
                <a:solidFill>
                  <a:srgbClr val="C00000"/>
                </a:solidFill>
                <a:latin typeface="Myriad Pro"/>
              </a:rPr>
              <a:t>10°C difference is mirrored </a:t>
            </a:r>
            <a:r>
              <a:rPr lang="en-GB" sz="1400" dirty="0" smtClean="0">
                <a:latin typeface="Myriad Pro"/>
              </a:rPr>
              <a:t>in Australia with average summer temperatures being around 30°C and extremes at 40°C. </a:t>
            </a:r>
            <a:r>
              <a:rPr lang="en-GB" sz="1400" dirty="0" smtClean="0">
                <a:solidFill>
                  <a:srgbClr val="C00000"/>
                </a:solidFill>
                <a:latin typeface="Myriad Pro"/>
              </a:rPr>
              <a:t>So the differences in the extremes in temperature are very similar.</a:t>
            </a:r>
          </a:p>
        </p:txBody>
      </p:sp>
    </p:spTree>
    <p:extLst>
      <p:ext uri="{BB962C8B-B14F-4D97-AF65-F5344CB8AC3E}">
        <p14:creationId xmlns:p14="http://schemas.microsoft.com/office/powerpoint/2010/main" val="1778685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Question 2(a) – 1 mark</a:t>
            </a:r>
          </a:p>
        </p:txBody>
      </p:sp>
      <p:sp>
        <p:nvSpPr>
          <p:cNvPr id="3" name="Content Placeholder 2"/>
          <p:cNvSpPr>
            <a:spLocks noGrp="1"/>
          </p:cNvSpPr>
          <p:nvPr>
            <p:ph idx="4294967295"/>
          </p:nvPr>
        </p:nvSpPr>
        <p:spPr>
          <a:xfrm>
            <a:off x="323528" y="3501008"/>
            <a:ext cx="8699500" cy="2449512"/>
          </a:xfrm>
        </p:spPr>
        <p:txBody>
          <a:bodyPr/>
          <a:lstStyle/>
          <a:p>
            <a:pPr marL="285750" indent="-285750">
              <a:buFont typeface="Arial" panose="020B0604020202020204" pitchFamily="34" charset="0"/>
              <a:buChar char="•"/>
            </a:pPr>
            <a:r>
              <a:rPr lang="en-GB" sz="1600" dirty="0">
                <a:solidFill>
                  <a:srgbClr val="1F224E"/>
                </a:solidFill>
                <a:latin typeface="Myriad Pro"/>
                <a:ea typeface="Myriad Pro" charset="0"/>
                <a:cs typeface="Myriad Pro" charset="0"/>
              </a:rPr>
              <a:t>The </a:t>
            </a:r>
            <a:r>
              <a:rPr lang="en-GB" sz="1600" dirty="0">
                <a:solidFill>
                  <a:srgbClr val="00B050"/>
                </a:solidFill>
                <a:latin typeface="Myriad Pro"/>
                <a:ea typeface="Myriad Pro" charset="0"/>
                <a:cs typeface="Myriad Pro" charset="0"/>
              </a:rPr>
              <a:t>skill </a:t>
            </a:r>
            <a:r>
              <a:rPr lang="en-GB" sz="1600" dirty="0">
                <a:solidFill>
                  <a:srgbClr val="1F224E"/>
                </a:solidFill>
                <a:latin typeface="Myriad Pro"/>
                <a:ea typeface="Myriad Pro" charset="0"/>
                <a:cs typeface="Myriad Pro" charset="0"/>
              </a:rPr>
              <a:t>is to choose the which type of average is best for the data with the </a:t>
            </a:r>
            <a:r>
              <a:rPr lang="en-GB" sz="1600" dirty="0" smtClean="0">
                <a:solidFill>
                  <a:srgbClr val="1F224E"/>
                </a:solidFill>
                <a:latin typeface="Myriad Pro"/>
                <a:ea typeface="Myriad Pro" charset="0"/>
                <a:cs typeface="Myriad Pro" charset="0"/>
              </a:rPr>
              <a:t>question referring </a:t>
            </a:r>
            <a:r>
              <a:rPr lang="en-GB" sz="1600" dirty="0">
                <a:solidFill>
                  <a:srgbClr val="1F224E"/>
                </a:solidFill>
                <a:latin typeface="Myriad Pro"/>
                <a:ea typeface="Myriad Pro" charset="0"/>
                <a:cs typeface="Myriad Pro" charset="0"/>
              </a:rPr>
              <a:t>to monthly temperature data to study long term climate change.</a:t>
            </a:r>
          </a:p>
          <a:p>
            <a:pPr marL="285750" indent="-285750"/>
            <a:r>
              <a:rPr lang="en-US" sz="1600" dirty="0">
                <a:solidFill>
                  <a:srgbClr val="1F224E"/>
                </a:solidFill>
                <a:latin typeface="Myriad Pro"/>
                <a:ea typeface="Myriad Pro" charset="0"/>
                <a:cs typeface="Myriad Pro" charset="0"/>
              </a:rPr>
              <a:t>This question shows a different way statistical skills </a:t>
            </a:r>
            <a:r>
              <a:rPr lang="en-US" sz="1600" dirty="0" smtClean="0">
                <a:solidFill>
                  <a:srgbClr val="1F224E"/>
                </a:solidFill>
                <a:latin typeface="Myriad Pro"/>
                <a:ea typeface="Myriad Pro" charset="0"/>
                <a:cs typeface="Myriad Pro" charset="0"/>
              </a:rPr>
              <a:t>may be </a:t>
            </a:r>
            <a:r>
              <a:rPr lang="en-US" sz="1600" dirty="0">
                <a:solidFill>
                  <a:srgbClr val="1F224E"/>
                </a:solidFill>
                <a:latin typeface="Myriad Pro"/>
                <a:ea typeface="Myriad Pro" charset="0"/>
                <a:cs typeface="Myriad Pro" charset="0"/>
              </a:rPr>
              <a:t>asked </a:t>
            </a:r>
            <a:r>
              <a:rPr lang="en-GB" sz="1600" dirty="0" smtClean="0">
                <a:solidFill>
                  <a:srgbClr val="1F224E"/>
                </a:solidFill>
                <a:latin typeface="Myriad Pro"/>
                <a:ea typeface="Myriad Pro" charset="0"/>
                <a:cs typeface="Myriad Pro" charset="0"/>
              </a:rPr>
              <a:t>– </a:t>
            </a:r>
            <a:r>
              <a:rPr lang="en-GB" sz="1600" dirty="0">
                <a:solidFill>
                  <a:srgbClr val="1F224E"/>
                </a:solidFill>
                <a:latin typeface="Myriad Pro"/>
                <a:ea typeface="Myriad Pro" charset="0"/>
                <a:cs typeface="Myriad Pro" charset="0"/>
              </a:rPr>
              <a:t>students have to know </a:t>
            </a:r>
            <a:r>
              <a:rPr lang="en-GB" sz="1600" dirty="0" smtClean="0">
                <a:solidFill>
                  <a:srgbClr val="1F224E"/>
                </a:solidFill>
                <a:latin typeface="Myriad Pro"/>
                <a:ea typeface="Myriad Pro" charset="0"/>
                <a:cs typeface="Myriad Pro" charset="0"/>
              </a:rPr>
              <a:t>why </a:t>
            </a:r>
            <a:r>
              <a:rPr lang="en-GB" sz="1600" dirty="0">
                <a:solidFill>
                  <a:srgbClr val="1F224E"/>
                </a:solidFill>
                <a:latin typeface="Myriad Pro"/>
                <a:ea typeface="Myriad Pro" charset="0"/>
                <a:cs typeface="Myriad Pro" charset="0"/>
              </a:rPr>
              <a:t>we would use </a:t>
            </a:r>
            <a:r>
              <a:rPr lang="en-GB" sz="1600" dirty="0" smtClean="0">
                <a:solidFill>
                  <a:srgbClr val="1F224E"/>
                </a:solidFill>
                <a:latin typeface="Myriad Pro"/>
                <a:ea typeface="Myriad Pro" charset="0"/>
                <a:cs typeface="Myriad Pro" charset="0"/>
              </a:rPr>
              <a:t>the different types of average </a:t>
            </a:r>
            <a:r>
              <a:rPr lang="en-GB" sz="1600" dirty="0">
                <a:solidFill>
                  <a:srgbClr val="1F224E"/>
                </a:solidFill>
                <a:latin typeface="Myriad Pro"/>
                <a:ea typeface="Myriad Pro" charset="0"/>
                <a:cs typeface="Myriad Pro" charset="0"/>
              </a:rPr>
              <a:t>instead of just remembering how to work them out.</a:t>
            </a:r>
          </a:p>
          <a:p>
            <a:pPr marL="285750" indent="-285750">
              <a:buFont typeface="Arial" panose="020B0604020202020204" pitchFamily="34" charset="0"/>
              <a:buChar char="•"/>
            </a:pPr>
            <a:r>
              <a:rPr lang="en-GB" sz="1600" dirty="0">
                <a:solidFill>
                  <a:srgbClr val="1F224E"/>
                </a:solidFill>
                <a:latin typeface="Myriad Pro"/>
                <a:ea typeface="Myriad Pro" charset="0"/>
                <a:cs typeface="Myriad Pro" charset="0"/>
              </a:rPr>
              <a:t>The answer in this instance is  </a:t>
            </a:r>
            <a:r>
              <a:rPr lang="en-GB" sz="1600" dirty="0" smtClean="0">
                <a:solidFill>
                  <a:srgbClr val="1F224E"/>
                </a:solidFill>
                <a:latin typeface="Myriad Pro"/>
                <a:ea typeface="Myriad Pro" charset="0"/>
                <a:cs typeface="Myriad Pro" charset="0"/>
              </a:rPr>
              <a:t>‘</a:t>
            </a:r>
            <a:r>
              <a:rPr lang="en-GB" sz="1600" u="sng" dirty="0" smtClean="0">
                <a:solidFill>
                  <a:srgbClr val="1F224E"/>
                </a:solidFill>
                <a:latin typeface="Myriad Pro"/>
                <a:ea typeface="Myriad Pro" charset="0"/>
                <a:cs typeface="Myriad Pro" charset="0"/>
              </a:rPr>
              <a:t>A: Mean’</a:t>
            </a:r>
            <a:r>
              <a:rPr lang="en-GB" sz="1600" dirty="0" smtClean="0">
                <a:solidFill>
                  <a:srgbClr val="1F224E"/>
                </a:solidFill>
                <a:latin typeface="Myriad Pro"/>
                <a:ea typeface="Myriad Pro" charset="0"/>
                <a:cs typeface="Myriad Pro" charset="0"/>
              </a:rPr>
              <a:t> </a:t>
            </a:r>
            <a:r>
              <a:rPr lang="en-GB" sz="1600" dirty="0">
                <a:solidFill>
                  <a:srgbClr val="1F224E"/>
                </a:solidFill>
                <a:latin typeface="Myriad Pro"/>
                <a:ea typeface="Myriad Pro" charset="0"/>
                <a:cs typeface="Myriad Pro" charset="0"/>
              </a:rPr>
              <a:t>as it would minimise the amount of error from all the other values in the data set for that month and is the most appropriate statistical technique to use in this instance.</a:t>
            </a:r>
          </a:p>
          <a:p>
            <a:endParaRPr lang="en-GB" dirty="0">
              <a:latin typeface="Myriad Pro"/>
            </a:endParaRPr>
          </a:p>
        </p:txBody>
      </p:sp>
      <p:sp>
        <p:nvSpPr>
          <p:cNvPr id="4" name="Content Placeholder 2"/>
          <p:cNvSpPr txBox="1">
            <a:spLocks/>
          </p:cNvSpPr>
          <p:nvPr/>
        </p:nvSpPr>
        <p:spPr>
          <a:xfrm>
            <a:off x="395536" y="1196752"/>
            <a:ext cx="8229600" cy="208823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latin typeface="Myriad Pro"/>
              </a:rPr>
              <a:t>Students were studying </a:t>
            </a:r>
            <a:r>
              <a:rPr lang="en-US" sz="1600" u="sng" dirty="0" smtClean="0">
                <a:latin typeface="Myriad Pro"/>
              </a:rPr>
              <a:t>monthly temperature data </a:t>
            </a:r>
            <a:r>
              <a:rPr lang="en-US" sz="1600" dirty="0" smtClean="0">
                <a:latin typeface="Myriad Pro"/>
              </a:rPr>
              <a:t>to identify </a:t>
            </a:r>
            <a:r>
              <a:rPr lang="en-US" sz="1600" u="sng" dirty="0" smtClean="0">
                <a:latin typeface="Myriad Pro"/>
              </a:rPr>
              <a:t>long term climate change</a:t>
            </a:r>
            <a:r>
              <a:rPr lang="en-US" sz="1600" dirty="0" smtClean="0">
                <a:latin typeface="Myriad Pro"/>
              </a:rPr>
              <a:t>. </a:t>
            </a:r>
            <a:endParaRPr lang="en-GB" sz="1600" dirty="0" smtClean="0">
              <a:latin typeface="Myriad Pro"/>
            </a:endParaRPr>
          </a:p>
          <a:p>
            <a:pPr marL="0" indent="0">
              <a:buFont typeface="Arial" panose="020B0604020202020204" pitchFamily="34" charset="0"/>
              <a:buNone/>
            </a:pPr>
            <a:endParaRPr lang="en-US" sz="1200" dirty="0" smtClean="0">
              <a:latin typeface="Myriad Pro"/>
            </a:endParaRPr>
          </a:p>
          <a:p>
            <a:pPr marL="0" indent="0">
              <a:buFont typeface="Arial" panose="020B0604020202020204" pitchFamily="34" charset="0"/>
              <a:buNone/>
            </a:pPr>
            <a:r>
              <a:rPr lang="en-US" sz="1600" dirty="0" smtClean="0">
                <a:latin typeface="Myriad Pro"/>
              </a:rPr>
              <a:t>Which </a:t>
            </a:r>
            <a:r>
              <a:rPr lang="en-US" sz="1600" dirty="0" smtClean="0">
                <a:solidFill>
                  <a:srgbClr val="00B050"/>
                </a:solidFill>
                <a:latin typeface="Myriad Pro"/>
              </a:rPr>
              <a:t>average</a:t>
            </a:r>
            <a:r>
              <a:rPr lang="en-US" sz="1600" dirty="0" smtClean="0">
                <a:latin typeface="Myriad Pro"/>
              </a:rPr>
              <a:t> is best for them to use?</a:t>
            </a:r>
            <a:endParaRPr lang="en-GB" sz="1600" dirty="0" smtClean="0">
              <a:latin typeface="Myriad Pro"/>
            </a:endParaRPr>
          </a:p>
          <a:p>
            <a:pPr marL="0" indent="0">
              <a:buFont typeface="Arial" panose="020B0604020202020204" pitchFamily="34" charset="0"/>
              <a:buNone/>
            </a:pPr>
            <a:r>
              <a:rPr lang="en-US" sz="1600" b="1" dirty="0" smtClean="0">
                <a:latin typeface="Myriad Pro"/>
              </a:rPr>
              <a:t>A</a:t>
            </a:r>
            <a:r>
              <a:rPr lang="en-US" sz="1600" dirty="0" smtClean="0">
                <a:latin typeface="Myriad Pro"/>
              </a:rPr>
              <a:t>	Mean</a:t>
            </a:r>
            <a:endParaRPr lang="en-GB" sz="1600" dirty="0" smtClean="0">
              <a:latin typeface="Myriad Pro"/>
            </a:endParaRPr>
          </a:p>
          <a:p>
            <a:pPr marL="0" indent="0">
              <a:buFont typeface="Arial" panose="020B0604020202020204" pitchFamily="34" charset="0"/>
              <a:buNone/>
            </a:pPr>
            <a:r>
              <a:rPr lang="en-US" sz="1600" b="1" dirty="0" smtClean="0">
                <a:latin typeface="Myriad Pro"/>
              </a:rPr>
              <a:t>B</a:t>
            </a:r>
            <a:r>
              <a:rPr lang="en-US" sz="1600" dirty="0" smtClean="0">
                <a:latin typeface="Myriad Pro"/>
              </a:rPr>
              <a:t>	Median</a:t>
            </a:r>
            <a:endParaRPr lang="en-GB" sz="1600" dirty="0" smtClean="0">
              <a:latin typeface="Myriad Pro"/>
            </a:endParaRPr>
          </a:p>
          <a:p>
            <a:pPr marL="0" indent="0">
              <a:buFont typeface="Arial" panose="020B0604020202020204" pitchFamily="34" charset="0"/>
              <a:buNone/>
            </a:pPr>
            <a:r>
              <a:rPr lang="en-US" sz="1600" b="1" dirty="0" smtClean="0">
                <a:latin typeface="Myriad Pro"/>
              </a:rPr>
              <a:t>C</a:t>
            </a:r>
            <a:r>
              <a:rPr lang="en-US" sz="1600" dirty="0" smtClean="0">
                <a:latin typeface="Myriad Pro"/>
              </a:rPr>
              <a:t>	Modal class</a:t>
            </a:r>
            <a:endParaRPr lang="en-GB" sz="1600" dirty="0" smtClean="0">
              <a:latin typeface="Myriad Pro"/>
            </a:endParaRPr>
          </a:p>
          <a:p>
            <a:pPr marL="0" indent="0">
              <a:buFont typeface="Arial" panose="020B0604020202020204" pitchFamily="34" charset="0"/>
              <a:buNone/>
            </a:pPr>
            <a:r>
              <a:rPr lang="en-US" sz="1600" b="1" dirty="0" smtClean="0">
                <a:latin typeface="Myriad Pro"/>
              </a:rPr>
              <a:t>D</a:t>
            </a:r>
            <a:r>
              <a:rPr lang="en-US" sz="1600" dirty="0" smtClean="0">
                <a:latin typeface="Myriad Pro"/>
              </a:rPr>
              <a:t>	Mode</a:t>
            </a:r>
            <a:endParaRPr lang="en-GB" sz="1600" dirty="0">
              <a:latin typeface="Myriad Pro"/>
            </a:endParaRPr>
          </a:p>
        </p:txBody>
      </p:sp>
    </p:spTree>
    <p:extLst>
      <p:ext uri="{BB962C8B-B14F-4D97-AF65-F5344CB8AC3E}">
        <p14:creationId xmlns:p14="http://schemas.microsoft.com/office/powerpoint/2010/main" val="260308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2(b) – 4 marks</a:t>
            </a:r>
          </a:p>
        </p:txBody>
      </p:sp>
      <p:sp>
        <p:nvSpPr>
          <p:cNvPr id="3" name="Content Placeholder 2"/>
          <p:cNvSpPr>
            <a:spLocks noGrp="1"/>
          </p:cNvSpPr>
          <p:nvPr>
            <p:ph idx="4294967295"/>
          </p:nvPr>
        </p:nvSpPr>
        <p:spPr>
          <a:xfrm>
            <a:off x="395536" y="2780928"/>
            <a:ext cx="8229600" cy="3024188"/>
          </a:xfrm>
        </p:spPr>
        <p:txBody>
          <a:bodyPr/>
          <a:lstStyle/>
          <a:p>
            <a:pPr marL="0" indent="0">
              <a:buNone/>
            </a:pPr>
            <a:r>
              <a:rPr lang="en-GB" sz="1600" dirty="0" smtClean="0">
                <a:latin typeface="Myriad Pro"/>
              </a:rPr>
              <a:t>4 </a:t>
            </a:r>
            <a:r>
              <a:rPr lang="en-GB" sz="1600" dirty="0">
                <a:latin typeface="Myriad Pro"/>
              </a:rPr>
              <a:t>marks – so where are the marks?</a:t>
            </a:r>
          </a:p>
          <a:p>
            <a:endParaRPr lang="en-GB" sz="1600" dirty="0">
              <a:latin typeface="Myriad Pro"/>
            </a:endParaRPr>
          </a:p>
          <a:p>
            <a:pPr marL="0" indent="0">
              <a:buNone/>
            </a:pPr>
            <a:r>
              <a:rPr lang="en-GB" sz="1600" dirty="0">
                <a:latin typeface="Myriad Pro"/>
              </a:rPr>
              <a:t>The question specifically asks for ‘two sources of evidence of climate change’ – that very clearly shows that there are two marks for </a:t>
            </a:r>
            <a:r>
              <a:rPr lang="en-GB" sz="1600" dirty="0">
                <a:solidFill>
                  <a:srgbClr val="FF0000"/>
                </a:solidFill>
                <a:latin typeface="Myriad Pro"/>
              </a:rPr>
              <a:t>recalling (AO1) </a:t>
            </a:r>
            <a:r>
              <a:rPr lang="en-GB" sz="1600" dirty="0">
                <a:latin typeface="Myriad Pro"/>
              </a:rPr>
              <a:t>the two sources of evidence of climate change.</a:t>
            </a:r>
          </a:p>
          <a:p>
            <a:endParaRPr lang="en-GB" sz="1600" dirty="0">
              <a:latin typeface="Myriad Pro"/>
            </a:endParaRPr>
          </a:p>
          <a:p>
            <a:pPr marL="0" indent="0">
              <a:buNone/>
            </a:pPr>
            <a:r>
              <a:rPr lang="en-GB" sz="1600" dirty="0">
                <a:solidFill>
                  <a:srgbClr val="00B0F0"/>
                </a:solidFill>
                <a:latin typeface="Myriad Pro"/>
              </a:rPr>
              <a:t>Compare</a:t>
            </a:r>
            <a:r>
              <a:rPr lang="en-GB" sz="1600" dirty="0">
                <a:latin typeface="Myriad Pro"/>
              </a:rPr>
              <a:t> is an </a:t>
            </a:r>
            <a:r>
              <a:rPr lang="en-GB" sz="1600" dirty="0">
                <a:solidFill>
                  <a:srgbClr val="00B0F0"/>
                </a:solidFill>
                <a:latin typeface="Myriad Pro"/>
              </a:rPr>
              <a:t>AO3</a:t>
            </a:r>
            <a:r>
              <a:rPr lang="en-GB" sz="1600" dirty="0">
                <a:latin typeface="Myriad Pro"/>
              </a:rPr>
              <a:t> command word – and so there are </a:t>
            </a:r>
            <a:r>
              <a:rPr lang="en-GB" sz="1600" dirty="0">
                <a:solidFill>
                  <a:srgbClr val="00B0F0"/>
                </a:solidFill>
                <a:latin typeface="Myriad Pro"/>
              </a:rPr>
              <a:t>AO3 </a:t>
            </a:r>
            <a:r>
              <a:rPr lang="en-GB" sz="1600" dirty="0" smtClean="0">
                <a:solidFill>
                  <a:srgbClr val="00B0F0"/>
                </a:solidFill>
                <a:latin typeface="Myriad Pro"/>
              </a:rPr>
              <a:t>(analyse) marks</a:t>
            </a:r>
            <a:r>
              <a:rPr lang="en-GB" sz="1600" dirty="0">
                <a:latin typeface="Myriad Pro"/>
              </a:rPr>
              <a:t>. </a:t>
            </a:r>
            <a:r>
              <a:rPr lang="en-GB" sz="1600" dirty="0" smtClean="0">
                <a:solidFill>
                  <a:srgbClr val="00B0F0"/>
                </a:solidFill>
                <a:latin typeface="Myriad Pro"/>
              </a:rPr>
              <a:t>Compare</a:t>
            </a:r>
            <a:r>
              <a:rPr lang="en-GB" sz="1600" dirty="0" smtClean="0">
                <a:latin typeface="Myriad Pro"/>
              </a:rPr>
              <a:t> indicates that </a:t>
            </a:r>
            <a:r>
              <a:rPr lang="en-GB" sz="1600" dirty="0">
                <a:latin typeface="Myriad Pro"/>
              </a:rPr>
              <a:t>differences or similarities </a:t>
            </a:r>
            <a:r>
              <a:rPr lang="en-GB" sz="1600" dirty="0" smtClean="0">
                <a:latin typeface="Myriad Pro"/>
              </a:rPr>
              <a:t>are required and in doing this students are </a:t>
            </a:r>
            <a:r>
              <a:rPr lang="en-GB" sz="1600" dirty="0" smtClean="0">
                <a:solidFill>
                  <a:srgbClr val="00B0F0"/>
                </a:solidFill>
                <a:latin typeface="Myriad Pro"/>
              </a:rPr>
              <a:t>analysing</a:t>
            </a:r>
            <a:r>
              <a:rPr lang="en-GB" sz="1600" dirty="0" smtClean="0">
                <a:latin typeface="Myriad Pro"/>
              </a:rPr>
              <a:t>. These </a:t>
            </a:r>
            <a:r>
              <a:rPr lang="en-GB" sz="1600" dirty="0" smtClean="0">
                <a:solidFill>
                  <a:srgbClr val="00B0F0"/>
                </a:solidFill>
                <a:latin typeface="Myriad Pro"/>
              </a:rPr>
              <a:t>analysis</a:t>
            </a:r>
            <a:r>
              <a:rPr lang="en-GB" sz="1600" dirty="0" smtClean="0">
                <a:latin typeface="Myriad Pro"/>
              </a:rPr>
              <a:t> marks are ‘development’ marks as they are taking the answer further than the </a:t>
            </a:r>
            <a:r>
              <a:rPr lang="en-GB" sz="1600" dirty="0" smtClean="0">
                <a:solidFill>
                  <a:srgbClr val="FF0000"/>
                </a:solidFill>
                <a:latin typeface="Myriad Pro"/>
              </a:rPr>
              <a:t>recalling</a:t>
            </a:r>
            <a:r>
              <a:rPr lang="en-GB" sz="1600" dirty="0" smtClean="0">
                <a:latin typeface="Myriad Pro"/>
              </a:rPr>
              <a:t> of the sources of evidence of climate change.</a:t>
            </a:r>
            <a:endParaRPr lang="en-GB" sz="1600" dirty="0">
              <a:latin typeface="Myriad Pro"/>
            </a:endParaRPr>
          </a:p>
          <a:p>
            <a:endParaRPr lang="en-GB" dirty="0"/>
          </a:p>
        </p:txBody>
      </p:sp>
      <p:sp>
        <p:nvSpPr>
          <p:cNvPr id="4" name="Content Placeholder 2"/>
          <p:cNvSpPr txBox="1">
            <a:spLocks/>
          </p:cNvSpPr>
          <p:nvPr/>
        </p:nvSpPr>
        <p:spPr>
          <a:xfrm>
            <a:off x="395536" y="1412776"/>
            <a:ext cx="8229600" cy="1108075"/>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00B0F0"/>
                </a:solidFill>
              </a:rPr>
              <a:t>Compare</a:t>
            </a:r>
            <a:r>
              <a:rPr lang="en-US" dirty="0" smtClean="0"/>
              <a:t> the </a:t>
            </a:r>
            <a:r>
              <a:rPr lang="en-US" u="sng" dirty="0" smtClean="0"/>
              <a:t>reliability</a:t>
            </a:r>
            <a:r>
              <a:rPr lang="en-US" dirty="0" smtClean="0"/>
              <a:t> of</a:t>
            </a:r>
            <a:r>
              <a:rPr lang="en-US" dirty="0" smtClean="0">
                <a:solidFill>
                  <a:srgbClr val="FF0000"/>
                </a:solidFill>
              </a:rPr>
              <a:t> </a:t>
            </a:r>
            <a:r>
              <a:rPr lang="en-US" b="1" u="sng" dirty="0" smtClean="0"/>
              <a:t>two</a:t>
            </a:r>
            <a:r>
              <a:rPr lang="en-US" b="1" dirty="0" smtClean="0">
                <a:solidFill>
                  <a:srgbClr val="FF0000"/>
                </a:solidFill>
              </a:rPr>
              <a:t> </a:t>
            </a:r>
            <a:r>
              <a:rPr lang="en-US" dirty="0" smtClean="0">
                <a:solidFill>
                  <a:srgbClr val="FF0000"/>
                </a:solidFill>
              </a:rPr>
              <a:t>sources of evidence of climate change</a:t>
            </a:r>
            <a:r>
              <a:rPr lang="en-US" dirty="0" smtClean="0"/>
              <a:t>.</a:t>
            </a:r>
            <a:endParaRPr lang="en-GB" dirty="0"/>
          </a:p>
        </p:txBody>
      </p:sp>
    </p:spTree>
    <p:extLst>
      <p:ext uri="{BB962C8B-B14F-4D97-AF65-F5344CB8AC3E}">
        <p14:creationId xmlns:p14="http://schemas.microsoft.com/office/powerpoint/2010/main" val="1778685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2(b) </a:t>
            </a:r>
            <a:r>
              <a:rPr lang="en-GB" dirty="0" smtClean="0"/>
              <a:t>– The mark </a:t>
            </a:r>
            <a:r>
              <a:rPr lang="en-GB" dirty="0"/>
              <a:t>scheme</a:t>
            </a:r>
          </a:p>
        </p:txBody>
      </p:sp>
      <p:sp>
        <p:nvSpPr>
          <p:cNvPr id="3" name="Content Placeholder 2"/>
          <p:cNvSpPr>
            <a:spLocks noGrp="1"/>
          </p:cNvSpPr>
          <p:nvPr>
            <p:ph idx="4294967295"/>
          </p:nvPr>
        </p:nvSpPr>
        <p:spPr>
          <a:xfrm>
            <a:off x="323528" y="3429000"/>
            <a:ext cx="8699500" cy="2376488"/>
          </a:xfrm>
        </p:spPr>
        <p:txBody>
          <a:bodyPr/>
          <a:lstStyle/>
          <a:p>
            <a:pPr marL="0" indent="0">
              <a:buNone/>
            </a:pPr>
            <a:r>
              <a:rPr lang="en-GB" sz="1600" dirty="0" smtClean="0">
                <a:latin typeface="Myriad Pro"/>
              </a:rPr>
              <a:t>In </a:t>
            </a:r>
            <a:r>
              <a:rPr lang="en-GB" sz="1600" dirty="0">
                <a:latin typeface="Myriad Pro"/>
              </a:rPr>
              <a:t>this example from the mark scheme historical records and ice cores were chosen as the two sources of evidence. This already gets the two </a:t>
            </a:r>
            <a:r>
              <a:rPr lang="en-GB" sz="1600" dirty="0">
                <a:solidFill>
                  <a:srgbClr val="FF0000"/>
                </a:solidFill>
                <a:latin typeface="Myriad Pro"/>
              </a:rPr>
              <a:t>AO1</a:t>
            </a:r>
            <a:r>
              <a:rPr lang="en-GB" sz="1600" dirty="0">
                <a:latin typeface="Myriad Pro"/>
              </a:rPr>
              <a:t> knowledge marks available. Other sources of evidence of climate change would be fine to </a:t>
            </a:r>
            <a:r>
              <a:rPr lang="en-GB" sz="1600" dirty="0" smtClean="0">
                <a:latin typeface="Myriad Pro"/>
              </a:rPr>
              <a:t>use.</a:t>
            </a:r>
            <a:endParaRPr lang="en-GB" sz="1600" dirty="0">
              <a:latin typeface="Myriad Pro"/>
            </a:endParaRPr>
          </a:p>
          <a:p>
            <a:endParaRPr lang="en-GB" sz="1600" dirty="0" smtClean="0">
              <a:latin typeface="Myriad Pro"/>
            </a:endParaRPr>
          </a:p>
          <a:p>
            <a:pPr marL="0" indent="0">
              <a:buNone/>
            </a:pPr>
            <a:r>
              <a:rPr lang="en-GB" sz="1600" dirty="0">
                <a:latin typeface="Myriad Pro"/>
              </a:rPr>
              <a:t>Whilst the reliability of evidence relating to climate change is in the specification the command means that it is the reliability which needs to be compared. </a:t>
            </a:r>
            <a:r>
              <a:rPr lang="en-GB" sz="1600" dirty="0" smtClean="0">
                <a:latin typeface="Myriad Pro"/>
              </a:rPr>
              <a:t>Two </a:t>
            </a:r>
            <a:r>
              <a:rPr lang="en-GB" sz="1600" dirty="0">
                <a:latin typeface="Myriad Pro"/>
              </a:rPr>
              <a:t>points </a:t>
            </a:r>
            <a:r>
              <a:rPr lang="en-GB" sz="1600" dirty="0">
                <a:solidFill>
                  <a:srgbClr val="00B0F0"/>
                </a:solidFill>
                <a:latin typeface="Myriad Pro"/>
              </a:rPr>
              <a:t>comparing</a:t>
            </a:r>
            <a:r>
              <a:rPr lang="en-GB" sz="1600" dirty="0">
                <a:latin typeface="Myriad Pro"/>
              </a:rPr>
              <a:t> the reliability are </a:t>
            </a:r>
            <a:r>
              <a:rPr lang="en-GB" sz="1600" dirty="0" smtClean="0">
                <a:latin typeface="Myriad Pro"/>
              </a:rPr>
              <a:t>required to access the development marks and achieve four out of four marks.</a:t>
            </a:r>
            <a:endParaRPr lang="en-GB" sz="1600" dirty="0">
              <a:latin typeface="Myriad Pro"/>
            </a:endParaRPr>
          </a:p>
          <a:p>
            <a:endParaRPr lang="en-GB" dirty="0"/>
          </a:p>
        </p:txBody>
      </p:sp>
      <p:sp>
        <p:nvSpPr>
          <p:cNvPr id="4" name="TextBox 3"/>
          <p:cNvSpPr txBox="1"/>
          <p:nvPr/>
        </p:nvSpPr>
        <p:spPr>
          <a:xfrm>
            <a:off x="609266" y="1340768"/>
            <a:ext cx="7776863" cy="1754326"/>
          </a:xfrm>
          <a:prstGeom prst="rect">
            <a:avLst/>
          </a:prstGeom>
          <a:solidFill>
            <a:srgbClr val="FFFFD9"/>
          </a:solidFill>
        </p:spPr>
        <p:txBody>
          <a:bodyPr wrap="square" rtlCol="0">
            <a:spAutoFit/>
          </a:bodyPr>
          <a:lstStyle/>
          <a:p>
            <a:r>
              <a:rPr lang="en-GB" dirty="0" smtClean="0">
                <a:solidFill>
                  <a:srgbClr val="FF0000"/>
                </a:solidFill>
                <a:latin typeface="Myriad Pro"/>
              </a:rPr>
              <a:t>Example from the mark scheme:</a:t>
            </a:r>
          </a:p>
          <a:p>
            <a:endParaRPr lang="en-GB" dirty="0">
              <a:solidFill>
                <a:srgbClr val="FF0000"/>
              </a:solidFill>
              <a:latin typeface="Myriad Pro"/>
            </a:endParaRPr>
          </a:p>
          <a:p>
            <a:r>
              <a:rPr lang="en-GB" dirty="0" smtClean="0">
                <a:solidFill>
                  <a:srgbClr val="FF0000"/>
                </a:solidFill>
                <a:latin typeface="Myriad Pro"/>
              </a:rPr>
              <a:t>Historical </a:t>
            </a:r>
            <a:r>
              <a:rPr lang="en-GB" dirty="0">
                <a:solidFill>
                  <a:srgbClr val="FF0000"/>
                </a:solidFill>
                <a:latin typeface="Myriad Pro"/>
              </a:rPr>
              <a:t>records </a:t>
            </a:r>
            <a:r>
              <a:rPr lang="en-GB" dirty="0">
                <a:latin typeface="Myriad Pro"/>
              </a:rPr>
              <a:t>(</a:t>
            </a:r>
            <a:r>
              <a:rPr lang="en-GB" dirty="0">
                <a:latin typeface="Myriad Pro"/>
                <a:sym typeface="Wingdings"/>
              </a:rPr>
              <a:t></a:t>
            </a:r>
            <a:r>
              <a:rPr lang="en-GB" dirty="0">
                <a:latin typeface="Myriad Pro"/>
              </a:rPr>
              <a:t>) and </a:t>
            </a:r>
            <a:r>
              <a:rPr lang="en-GB" dirty="0">
                <a:solidFill>
                  <a:srgbClr val="FF0000"/>
                </a:solidFill>
                <a:latin typeface="Myriad Pro"/>
              </a:rPr>
              <a:t>ice cores </a:t>
            </a:r>
            <a:r>
              <a:rPr lang="en-GB" dirty="0">
                <a:latin typeface="Myriad Pro"/>
              </a:rPr>
              <a:t>(</a:t>
            </a:r>
            <a:r>
              <a:rPr lang="en-GB" dirty="0">
                <a:latin typeface="Myriad Pro"/>
                <a:sym typeface="Wingdings"/>
              </a:rPr>
              <a:t></a:t>
            </a:r>
            <a:r>
              <a:rPr lang="en-GB" dirty="0">
                <a:latin typeface="Myriad Pro"/>
              </a:rPr>
              <a:t>) are two sources of evidence of climate change. Historical records may be </a:t>
            </a:r>
            <a:r>
              <a:rPr lang="en-GB" dirty="0">
                <a:solidFill>
                  <a:srgbClr val="00B0F0"/>
                </a:solidFill>
                <a:latin typeface="Myriad Pro"/>
              </a:rPr>
              <a:t>less reliable </a:t>
            </a:r>
            <a:r>
              <a:rPr lang="en-GB" dirty="0">
                <a:latin typeface="Myriad Pro"/>
              </a:rPr>
              <a:t>than ice cores as they are </a:t>
            </a:r>
            <a:r>
              <a:rPr lang="en-GB" dirty="0">
                <a:solidFill>
                  <a:srgbClr val="00B0F0"/>
                </a:solidFill>
                <a:latin typeface="Myriad Pro"/>
              </a:rPr>
              <a:t>handwritten or drawn based on one person’s interpretation </a:t>
            </a:r>
            <a:r>
              <a:rPr lang="en-GB" dirty="0">
                <a:latin typeface="Myriad Pro"/>
              </a:rPr>
              <a:t>(DEV) </a:t>
            </a:r>
            <a:r>
              <a:rPr lang="en-GB" dirty="0">
                <a:solidFill>
                  <a:srgbClr val="00B0F0"/>
                </a:solidFill>
                <a:latin typeface="Myriad Pro"/>
              </a:rPr>
              <a:t>without the use of modern thermometers</a:t>
            </a:r>
            <a:r>
              <a:rPr lang="en-GB" dirty="0">
                <a:latin typeface="Myriad Pro"/>
              </a:rPr>
              <a:t> (DEV</a:t>
            </a:r>
            <a:r>
              <a:rPr lang="en-GB" dirty="0" smtClean="0">
                <a:latin typeface="Myriad Pro"/>
              </a:rPr>
              <a:t>)</a:t>
            </a:r>
            <a:endParaRPr lang="en-GB" dirty="0">
              <a:latin typeface="Myriad Pro"/>
            </a:endParaRPr>
          </a:p>
        </p:txBody>
      </p:sp>
    </p:spTree>
    <p:extLst>
      <p:ext uri="{BB962C8B-B14F-4D97-AF65-F5344CB8AC3E}">
        <p14:creationId xmlns:p14="http://schemas.microsoft.com/office/powerpoint/2010/main" val="260308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2(c</a:t>
            </a:r>
            <a:r>
              <a:rPr lang="en-GB" dirty="0" smtClean="0"/>
              <a:t>)* </a:t>
            </a:r>
            <a:r>
              <a:rPr lang="en-GB" dirty="0"/>
              <a:t>– 8 marks</a:t>
            </a:r>
          </a:p>
        </p:txBody>
      </p:sp>
      <p:sp>
        <p:nvSpPr>
          <p:cNvPr id="3" name="Content Placeholder 2"/>
          <p:cNvSpPr>
            <a:spLocks noGrp="1"/>
          </p:cNvSpPr>
          <p:nvPr>
            <p:ph idx="4294967295"/>
          </p:nvPr>
        </p:nvSpPr>
        <p:spPr>
          <a:xfrm>
            <a:off x="550168" y="2708920"/>
            <a:ext cx="8229601" cy="3067050"/>
          </a:xfrm>
        </p:spPr>
        <p:txBody>
          <a:bodyPr>
            <a:normAutofit fontScale="92500" lnSpcReduction="10000"/>
          </a:bodyPr>
          <a:lstStyle/>
          <a:p>
            <a:pPr marL="0" indent="0">
              <a:buNone/>
            </a:pPr>
            <a:r>
              <a:rPr lang="en-GB" sz="1600" dirty="0">
                <a:latin typeface="Myriad Pro"/>
              </a:rPr>
              <a:t>An 8 mark question which is split evenly between </a:t>
            </a:r>
            <a:r>
              <a:rPr lang="en-GB" sz="1600" dirty="0">
                <a:solidFill>
                  <a:schemeClr val="accent6"/>
                </a:solidFill>
                <a:latin typeface="Myriad Pro"/>
              </a:rPr>
              <a:t>AO2 (understanding) </a:t>
            </a:r>
            <a:r>
              <a:rPr lang="en-GB" sz="1600" dirty="0">
                <a:latin typeface="Myriad Pro"/>
              </a:rPr>
              <a:t>and </a:t>
            </a:r>
            <a:r>
              <a:rPr lang="en-GB" sz="1600" dirty="0">
                <a:solidFill>
                  <a:srgbClr val="00B0F0"/>
                </a:solidFill>
                <a:latin typeface="Myriad Pro"/>
              </a:rPr>
              <a:t>AO3 (application)</a:t>
            </a:r>
            <a:r>
              <a:rPr lang="en-GB" sz="1600" dirty="0">
                <a:latin typeface="Myriad Pro"/>
              </a:rPr>
              <a:t>. </a:t>
            </a:r>
          </a:p>
          <a:p>
            <a:endParaRPr lang="en-GB" sz="1600" dirty="0">
              <a:latin typeface="Myriad Pro"/>
            </a:endParaRPr>
          </a:p>
          <a:p>
            <a:pPr marL="0" indent="0">
              <a:buNone/>
            </a:pPr>
            <a:r>
              <a:rPr lang="en-GB" sz="1600" dirty="0">
                <a:latin typeface="Myriad Pro"/>
              </a:rPr>
              <a:t>Assess is a command term that </a:t>
            </a:r>
            <a:r>
              <a:rPr lang="en-GB" sz="1600" dirty="0" smtClean="0">
                <a:latin typeface="Myriad Pro"/>
              </a:rPr>
              <a:t>means </a:t>
            </a:r>
            <a:r>
              <a:rPr lang="en-GB" sz="1600" dirty="0" smtClean="0">
                <a:solidFill>
                  <a:srgbClr val="00B0F0"/>
                </a:solidFill>
                <a:latin typeface="Myriad Pro"/>
              </a:rPr>
              <a:t>application of knowledge and understanding (AO3) </a:t>
            </a:r>
            <a:r>
              <a:rPr lang="en-GB" sz="1600" dirty="0">
                <a:latin typeface="Myriad Pro"/>
              </a:rPr>
              <a:t>and </a:t>
            </a:r>
            <a:r>
              <a:rPr lang="en-GB" sz="1600" dirty="0" smtClean="0">
                <a:latin typeface="Myriad Pro"/>
              </a:rPr>
              <a:t>that </a:t>
            </a:r>
            <a:r>
              <a:rPr lang="en-GB" sz="1600" dirty="0">
                <a:latin typeface="Myriad Pro"/>
              </a:rPr>
              <a:t>information needs </a:t>
            </a:r>
            <a:r>
              <a:rPr lang="en-GB" sz="1600" dirty="0" smtClean="0">
                <a:latin typeface="Myriad Pro"/>
              </a:rPr>
              <a:t>to be </a:t>
            </a:r>
            <a:r>
              <a:rPr lang="en-GB" sz="1600" dirty="0">
                <a:latin typeface="Myriad Pro"/>
              </a:rPr>
              <a:t>weighed up. The word ‘greater’ is also important because it shows what the answer must be focused on.</a:t>
            </a:r>
          </a:p>
          <a:p>
            <a:endParaRPr lang="en-GB" sz="1600" dirty="0">
              <a:latin typeface="Myriad Pro"/>
            </a:endParaRPr>
          </a:p>
          <a:p>
            <a:pPr marL="0" indent="0">
              <a:buNone/>
            </a:pPr>
            <a:r>
              <a:rPr lang="en-GB" sz="1600" dirty="0">
                <a:latin typeface="Myriad Pro"/>
              </a:rPr>
              <a:t>Social and environmental impacts of climate change in the UK in the 21</a:t>
            </a:r>
            <a:r>
              <a:rPr lang="en-GB" sz="1600" baseline="30000" dirty="0">
                <a:latin typeface="Myriad Pro"/>
              </a:rPr>
              <a:t>st</a:t>
            </a:r>
            <a:r>
              <a:rPr lang="en-GB" sz="1600" dirty="0">
                <a:latin typeface="Myriad Pro"/>
              </a:rPr>
              <a:t> century are from the specification. However, this question needs an understanding of the severity of the impacts to aid the discussion of which is greater, rather than just recalling what the impacts are.</a:t>
            </a:r>
          </a:p>
          <a:p>
            <a:endParaRPr lang="en-US" sz="1600" dirty="0">
              <a:latin typeface="Myriad Pro"/>
            </a:endParaRPr>
          </a:p>
          <a:p>
            <a:pPr marL="0" indent="0">
              <a:buNone/>
            </a:pPr>
            <a:r>
              <a:rPr lang="en-US" sz="1600" dirty="0">
                <a:latin typeface="Myriad Pro"/>
              </a:rPr>
              <a:t>The asterisk (</a:t>
            </a:r>
            <a:r>
              <a:rPr lang="en-US" sz="1600" b="1" dirty="0">
                <a:latin typeface="Myriad Pro"/>
              </a:rPr>
              <a:t>*</a:t>
            </a:r>
            <a:r>
              <a:rPr lang="en-US" sz="1600" dirty="0">
                <a:latin typeface="Myriad Pro"/>
              </a:rPr>
              <a:t>) shows that ‘Quality of extended response’ will be assessed in this </a:t>
            </a:r>
            <a:r>
              <a:rPr lang="en-US" sz="1600" dirty="0" smtClean="0">
                <a:latin typeface="Myriad Pro"/>
              </a:rPr>
              <a:t>question, see slide 10 for more information on the ‘Quality of extended response descriptors’.</a:t>
            </a:r>
            <a:endParaRPr lang="en-US" sz="1600" dirty="0">
              <a:latin typeface="Myriad Pro"/>
            </a:endParaRPr>
          </a:p>
          <a:p>
            <a:endParaRPr lang="en-GB" dirty="0">
              <a:latin typeface="Myriad Pro"/>
            </a:endParaRPr>
          </a:p>
        </p:txBody>
      </p:sp>
      <p:sp>
        <p:nvSpPr>
          <p:cNvPr id="4" name="Content Placeholder 2"/>
          <p:cNvSpPr txBox="1">
            <a:spLocks/>
          </p:cNvSpPr>
          <p:nvPr/>
        </p:nvSpPr>
        <p:spPr>
          <a:xfrm>
            <a:off x="550169" y="1268760"/>
            <a:ext cx="8229600" cy="1181100"/>
          </a:xfrm>
          <a:prstGeom prst="rect">
            <a:avLst/>
          </a:prstGeom>
          <a:ln>
            <a:solidFill>
              <a:schemeClr val="tx1"/>
            </a:solidFill>
          </a:ln>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00B0F0"/>
                </a:solidFill>
              </a:rPr>
              <a:t>Assess</a:t>
            </a:r>
            <a:r>
              <a:rPr lang="en-US" sz="2400" dirty="0" smtClean="0"/>
              <a:t> whether the </a:t>
            </a:r>
            <a:r>
              <a:rPr lang="en-US" sz="2400" dirty="0" smtClean="0">
                <a:solidFill>
                  <a:schemeClr val="accent6"/>
                </a:solidFill>
              </a:rPr>
              <a:t>social impacts of climate change experienced in the UK in the 21</a:t>
            </a:r>
            <a:r>
              <a:rPr lang="en-US" sz="2400" baseline="30000" dirty="0" smtClean="0">
                <a:solidFill>
                  <a:schemeClr val="accent6"/>
                </a:solidFill>
              </a:rPr>
              <a:t>st</a:t>
            </a:r>
            <a:r>
              <a:rPr lang="en-US" sz="2400" dirty="0" smtClean="0">
                <a:solidFill>
                  <a:schemeClr val="accent6"/>
                </a:solidFill>
              </a:rPr>
              <a:t> century </a:t>
            </a:r>
            <a:r>
              <a:rPr lang="en-US" sz="2400" dirty="0" smtClean="0"/>
              <a:t>are </a:t>
            </a:r>
            <a:r>
              <a:rPr lang="en-US" sz="2400" u="sng" dirty="0" smtClean="0"/>
              <a:t>greater</a:t>
            </a:r>
            <a:r>
              <a:rPr lang="en-US" sz="2400" dirty="0" smtClean="0"/>
              <a:t> than the </a:t>
            </a:r>
            <a:r>
              <a:rPr lang="en-US" sz="2400" dirty="0" smtClean="0">
                <a:solidFill>
                  <a:schemeClr val="accent6"/>
                </a:solidFill>
              </a:rPr>
              <a:t>environmental impacts</a:t>
            </a:r>
            <a:r>
              <a:rPr lang="en-US" sz="2400" dirty="0" smtClean="0"/>
              <a:t>. </a:t>
            </a:r>
            <a:endParaRPr lang="en-GB" sz="2400" dirty="0"/>
          </a:p>
        </p:txBody>
      </p:sp>
    </p:spTree>
    <p:extLst>
      <p:ext uri="{BB962C8B-B14F-4D97-AF65-F5344CB8AC3E}">
        <p14:creationId xmlns:p14="http://schemas.microsoft.com/office/powerpoint/2010/main" val="1778685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2(c</a:t>
            </a:r>
            <a:r>
              <a:rPr lang="en-GB" dirty="0" smtClean="0"/>
              <a:t>)* – </a:t>
            </a:r>
            <a:r>
              <a:rPr lang="en-GB" dirty="0"/>
              <a:t>The mark scheme</a:t>
            </a:r>
          </a:p>
        </p:txBody>
      </p:sp>
      <p:sp>
        <p:nvSpPr>
          <p:cNvPr id="3" name="Content Placeholder 2"/>
          <p:cNvSpPr>
            <a:spLocks noGrp="1"/>
          </p:cNvSpPr>
          <p:nvPr>
            <p:ph idx="4294967295"/>
          </p:nvPr>
        </p:nvSpPr>
        <p:spPr>
          <a:xfrm>
            <a:off x="197864" y="1389648"/>
            <a:ext cx="8699500" cy="4454525"/>
          </a:xfrm>
        </p:spPr>
        <p:txBody>
          <a:bodyPr/>
          <a:lstStyle/>
          <a:p>
            <a:pPr marL="0" indent="0">
              <a:buNone/>
            </a:pPr>
            <a:r>
              <a:rPr lang="en-GB" sz="1600" b="1" dirty="0">
                <a:latin typeface="Myriad Pro"/>
              </a:rPr>
              <a:t>Level 3 (6–8 marks)</a:t>
            </a:r>
            <a:endParaRPr lang="en-GB" sz="1600" dirty="0">
              <a:latin typeface="Myriad Pro"/>
            </a:endParaRPr>
          </a:p>
          <a:p>
            <a:pPr marL="0" indent="0">
              <a:buNone/>
            </a:pPr>
            <a:r>
              <a:rPr lang="en-GB" sz="1600" dirty="0">
                <a:latin typeface="Myriad Pro"/>
              </a:rPr>
              <a:t>An answer at this level demonstrates </a:t>
            </a:r>
            <a:r>
              <a:rPr lang="en-GB" sz="1600" b="1" dirty="0">
                <a:latin typeface="Myriad Pro"/>
              </a:rPr>
              <a:t>thorough</a:t>
            </a:r>
            <a:r>
              <a:rPr lang="en-GB" sz="1600" dirty="0">
                <a:latin typeface="Myriad Pro"/>
              </a:rPr>
              <a:t> </a:t>
            </a:r>
            <a:r>
              <a:rPr lang="en-GB" sz="1600" dirty="0">
                <a:solidFill>
                  <a:schemeClr val="accent6"/>
                </a:solidFill>
                <a:latin typeface="Myriad Pro"/>
              </a:rPr>
              <a:t>understanding</a:t>
            </a:r>
            <a:r>
              <a:rPr lang="en-GB" sz="1600" dirty="0">
                <a:latin typeface="Myriad Pro"/>
              </a:rPr>
              <a:t> of the social and environmental impacts of climate change experienced in the UK in the 21</a:t>
            </a:r>
            <a:r>
              <a:rPr lang="en-GB" sz="1600" baseline="30000" dirty="0">
                <a:latin typeface="Myriad Pro"/>
              </a:rPr>
              <a:t>st</a:t>
            </a:r>
            <a:r>
              <a:rPr lang="en-GB" sz="1600" dirty="0">
                <a:latin typeface="Myriad Pro"/>
              </a:rPr>
              <a:t> century </a:t>
            </a:r>
            <a:r>
              <a:rPr lang="en-GB" sz="1600" dirty="0">
                <a:solidFill>
                  <a:schemeClr val="accent6"/>
                </a:solidFill>
                <a:latin typeface="Myriad Pro"/>
              </a:rPr>
              <a:t>(AO2) </a:t>
            </a:r>
            <a:r>
              <a:rPr lang="en-GB" sz="1600" dirty="0">
                <a:latin typeface="Myriad Pro"/>
              </a:rPr>
              <a:t>and </a:t>
            </a:r>
            <a:r>
              <a:rPr lang="en-GB" sz="1600" b="1" dirty="0">
                <a:latin typeface="Myriad Pro"/>
              </a:rPr>
              <a:t>thorough</a:t>
            </a:r>
            <a:r>
              <a:rPr lang="en-GB" sz="1600" dirty="0">
                <a:latin typeface="Myriad Pro"/>
              </a:rPr>
              <a:t> </a:t>
            </a:r>
            <a:r>
              <a:rPr lang="en-GB" sz="1600" dirty="0">
                <a:solidFill>
                  <a:srgbClr val="00B0F0"/>
                </a:solidFill>
                <a:latin typeface="Myriad Pro"/>
              </a:rPr>
              <a:t>analysis</a:t>
            </a:r>
            <a:r>
              <a:rPr lang="en-GB" sz="1600" dirty="0">
                <a:latin typeface="Myriad Pro"/>
              </a:rPr>
              <a:t> of whether the social impacts are greater than the environmental impacts </a:t>
            </a:r>
            <a:r>
              <a:rPr lang="en-GB" sz="1600" dirty="0">
                <a:solidFill>
                  <a:srgbClr val="00B0F0"/>
                </a:solidFill>
                <a:latin typeface="Myriad Pro"/>
              </a:rPr>
              <a:t>(AO3)</a:t>
            </a:r>
            <a:r>
              <a:rPr lang="en-GB" sz="1600" dirty="0">
                <a:latin typeface="Myriad Pro"/>
              </a:rPr>
              <a:t>. </a:t>
            </a:r>
          </a:p>
          <a:p>
            <a:pPr marL="0" indent="0">
              <a:buNone/>
            </a:pPr>
            <a:r>
              <a:rPr lang="en-GB" sz="1600" dirty="0">
                <a:latin typeface="Myriad Pro"/>
              </a:rPr>
              <a:t> </a:t>
            </a:r>
          </a:p>
          <a:p>
            <a:pPr marL="0" indent="0">
              <a:buNone/>
            </a:pPr>
            <a:r>
              <a:rPr lang="en-GB" sz="1600" dirty="0">
                <a:latin typeface="Myriad Pro"/>
              </a:rPr>
              <a:t>This will be shown by including</a:t>
            </a:r>
            <a:r>
              <a:rPr lang="en-GB" sz="1600" b="1" dirty="0">
                <a:latin typeface="Myriad Pro"/>
              </a:rPr>
              <a:t> well-developed</a:t>
            </a:r>
            <a:r>
              <a:rPr lang="en-GB" sz="1600" dirty="0">
                <a:latin typeface="Myriad Pro"/>
              </a:rPr>
              <a:t> ideas about the social and environmental impacts of climate change experienced in the UK in the 21</a:t>
            </a:r>
            <a:r>
              <a:rPr lang="en-GB" sz="1600" baseline="30000" dirty="0">
                <a:latin typeface="Myriad Pro"/>
              </a:rPr>
              <a:t>st</a:t>
            </a:r>
            <a:r>
              <a:rPr lang="en-GB" sz="1600" dirty="0">
                <a:latin typeface="Myriad Pro"/>
              </a:rPr>
              <a:t> century and which are greater. </a:t>
            </a:r>
          </a:p>
          <a:p>
            <a:endParaRPr lang="en-GB" sz="1600" b="1" dirty="0">
              <a:latin typeface="Myriad Pro"/>
            </a:endParaRPr>
          </a:p>
          <a:p>
            <a:pPr marL="0" indent="0">
              <a:buNone/>
            </a:pPr>
            <a:r>
              <a:rPr lang="en-GB" sz="1600" b="1" dirty="0">
                <a:latin typeface="Myriad Pro"/>
              </a:rPr>
              <a:t>Level 2 (3–5 marks) </a:t>
            </a:r>
            <a:r>
              <a:rPr lang="en-GB" sz="1600" dirty="0">
                <a:latin typeface="Myriad Pro"/>
              </a:rPr>
              <a:t>looks for the same focuses in answers but with </a:t>
            </a:r>
            <a:r>
              <a:rPr lang="en-GB" sz="1600" b="1" dirty="0">
                <a:latin typeface="Myriad Pro"/>
              </a:rPr>
              <a:t>reasonable</a:t>
            </a:r>
            <a:r>
              <a:rPr lang="en-GB" sz="1600" dirty="0">
                <a:latin typeface="Myriad Pro"/>
              </a:rPr>
              <a:t> </a:t>
            </a:r>
            <a:r>
              <a:rPr lang="en-GB" sz="1600" dirty="0">
                <a:solidFill>
                  <a:schemeClr val="accent6"/>
                </a:solidFill>
                <a:latin typeface="Myriad Pro"/>
              </a:rPr>
              <a:t>understanding</a:t>
            </a:r>
            <a:r>
              <a:rPr lang="en-GB" sz="1600" dirty="0">
                <a:latin typeface="Myriad Pro"/>
              </a:rPr>
              <a:t> and </a:t>
            </a:r>
            <a:r>
              <a:rPr lang="en-GB" sz="1600" dirty="0">
                <a:solidFill>
                  <a:srgbClr val="00B0F0"/>
                </a:solidFill>
                <a:latin typeface="Myriad Pro"/>
              </a:rPr>
              <a:t>analysis</a:t>
            </a:r>
            <a:r>
              <a:rPr lang="en-GB" sz="1600" dirty="0">
                <a:latin typeface="Myriad Pro"/>
              </a:rPr>
              <a:t> through </a:t>
            </a:r>
            <a:r>
              <a:rPr lang="en-GB" sz="1600" b="1" dirty="0">
                <a:latin typeface="Myriad Pro"/>
              </a:rPr>
              <a:t>developed</a:t>
            </a:r>
            <a:r>
              <a:rPr lang="en-GB" sz="1600" dirty="0">
                <a:latin typeface="Myriad Pro"/>
              </a:rPr>
              <a:t> ideas.</a:t>
            </a:r>
          </a:p>
          <a:p>
            <a:endParaRPr lang="en-GB" sz="1600" dirty="0">
              <a:latin typeface="Myriad Pro"/>
            </a:endParaRPr>
          </a:p>
          <a:p>
            <a:pPr marL="0" indent="0">
              <a:buNone/>
            </a:pPr>
            <a:r>
              <a:rPr lang="en-GB" sz="1600" b="1" dirty="0">
                <a:latin typeface="Myriad Pro"/>
              </a:rPr>
              <a:t>Level 1 (1–2 marks) </a:t>
            </a:r>
            <a:r>
              <a:rPr lang="en-GB" sz="1600" dirty="0">
                <a:latin typeface="Myriad Pro"/>
              </a:rPr>
              <a:t>looks for the same focuses in answers but with </a:t>
            </a:r>
            <a:r>
              <a:rPr lang="en-GB" sz="1600" b="1" dirty="0">
                <a:latin typeface="Myriad Pro"/>
              </a:rPr>
              <a:t>basic</a:t>
            </a:r>
            <a:r>
              <a:rPr lang="en-GB" sz="1600" dirty="0">
                <a:latin typeface="Myriad Pro"/>
              </a:rPr>
              <a:t> </a:t>
            </a:r>
            <a:r>
              <a:rPr lang="en-GB" sz="1600" dirty="0">
                <a:solidFill>
                  <a:schemeClr val="accent6"/>
                </a:solidFill>
                <a:latin typeface="Myriad Pro"/>
              </a:rPr>
              <a:t>understanding</a:t>
            </a:r>
            <a:r>
              <a:rPr lang="en-GB" sz="1600" dirty="0">
                <a:latin typeface="Myriad Pro"/>
              </a:rPr>
              <a:t> and </a:t>
            </a:r>
            <a:r>
              <a:rPr lang="en-GB" sz="1600" dirty="0">
                <a:solidFill>
                  <a:srgbClr val="00B0F0"/>
                </a:solidFill>
                <a:latin typeface="Myriad Pro"/>
              </a:rPr>
              <a:t>analysis</a:t>
            </a:r>
            <a:r>
              <a:rPr lang="en-GB" sz="1600" dirty="0">
                <a:latin typeface="Myriad Pro"/>
              </a:rPr>
              <a:t> through </a:t>
            </a:r>
            <a:r>
              <a:rPr lang="en-GB" sz="1600" b="1" dirty="0">
                <a:latin typeface="Myriad Pro"/>
              </a:rPr>
              <a:t>simple</a:t>
            </a:r>
            <a:r>
              <a:rPr lang="en-GB" sz="1600" dirty="0">
                <a:latin typeface="Myriad Pro"/>
              </a:rPr>
              <a:t> ideas.</a:t>
            </a:r>
          </a:p>
          <a:p>
            <a:endParaRPr lang="en-GB" sz="1600" dirty="0">
              <a:latin typeface="Myriad Pro"/>
            </a:endParaRPr>
          </a:p>
        </p:txBody>
      </p:sp>
      <p:sp>
        <p:nvSpPr>
          <p:cNvPr id="4" name="TextBox 3"/>
          <p:cNvSpPr txBox="1"/>
          <p:nvPr/>
        </p:nvSpPr>
        <p:spPr>
          <a:xfrm>
            <a:off x="2915816" y="5013176"/>
            <a:ext cx="597051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6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a:t>
            </a:r>
            <a:r>
              <a:rPr lang="en-GB" sz="1600" dirty="0" smtClean="0">
                <a:solidFill>
                  <a:srgbClr val="1F224E"/>
                </a:solidFill>
                <a:latin typeface="Myriad Pro" charset="0"/>
                <a:ea typeface="Myriad Pro" charset="0"/>
                <a:cs typeface="Myriad Pro" charset="0"/>
              </a:rPr>
              <a:t>10.</a:t>
            </a:r>
            <a:endParaRPr lang="en-US"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60308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2(c</a:t>
            </a:r>
            <a:r>
              <a:rPr lang="en-GB" dirty="0" smtClean="0"/>
              <a:t>)* </a:t>
            </a:r>
            <a:r>
              <a:rPr lang="en-GB" dirty="0"/>
              <a:t>– The mark scheme</a:t>
            </a:r>
          </a:p>
        </p:txBody>
      </p:sp>
      <p:sp>
        <p:nvSpPr>
          <p:cNvPr id="3" name="Content Placeholder 2"/>
          <p:cNvSpPr>
            <a:spLocks noGrp="1"/>
          </p:cNvSpPr>
          <p:nvPr>
            <p:ph idx="4294967295"/>
          </p:nvPr>
        </p:nvSpPr>
        <p:spPr>
          <a:xfrm>
            <a:off x="222249" y="1362358"/>
            <a:ext cx="8699500" cy="4454525"/>
          </a:xfrm>
        </p:spPr>
        <p:txBody>
          <a:bodyPr/>
          <a:lstStyle/>
          <a:p>
            <a:pPr marL="0" indent="0">
              <a:buNone/>
            </a:pPr>
            <a:r>
              <a:rPr lang="en-GB" sz="1600" dirty="0">
                <a:latin typeface="Myriad Pro"/>
              </a:rPr>
              <a:t>Social and environmental impacts are listed under the indicative content – these are not exhaustive but show a range which could be discussed.</a:t>
            </a:r>
          </a:p>
          <a:p>
            <a:endParaRPr lang="en-GB" dirty="0">
              <a:latin typeface="Myriad Pro"/>
            </a:endParaRPr>
          </a:p>
        </p:txBody>
      </p:sp>
      <p:sp>
        <p:nvSpPr>
          <p:cNvPr id="4" name="TextBox 3"/>
          <p:cNvSpPr txBox="1"/>
          <p:nvPr/>
        </p:nvSpPr>
        <p:spPr>
          <a:xfrm>
            <a:off x="395536" y="2343093"/>
            <a:ext cx="4176463" cy="3323987"/>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well-developed</a:t>
            </a:r>
            <a:r>
              <a:rPr lang="en-GB" sz="1400" dirty="0">
                <a:latin typeface="Myriad Pro"/>
              </a:rPr>
              <a:t> ideas:</a:t>
            </a:r>
          </a:p>
          <a:p>
            <a:r>
              <a:rPr lang="en-GB" sz="1400" dirty="0">
                <a:solidFill>
                  <a:srgbClr val="00B0F0"/>
                </a:solidFill>
                <a:latin typeface="Myriad Pro"/>
              </a:rPr>
              <a:t>The social impacts of climate change experienced in the UK in the 21st century have mainly been a consequence of environmental impacts and so could be considered greater</a:t>
            </a:r>
            <a:r>
              <a:rPr lang="en-GB" sz="1400" dirty="0">
                <a:latin typeface="Myriad Pro"/>
              </a:rPr>
              <a:t>. </a:t>
            </a:r>
            <a:r>
              <a:rPr lang="en-GB" sz="1400" dirty="0">
                <a:solidFill>
                  <a:schemeClr val="accent6"/>
                </a:solidFill>
                <a:latin typeface="Myriad Pro"/>
              </a:rPr>
              <a:t>More precipitation in the winter and more chance of extreme storm conditions at all times bring an increased risk of flooding. This would mean people may become isolated from amenities and unable to get food supplies or to their place of work or even have to leave their homes or be rescued. </a:t>
            </a:r>
            <a:r>
              <a:rPr lang="en-GB" sz="1400" dirty="0">
                <a:solidFill>
                  <a:srgbClr val="00B0F0"/>
                </a:solidFill>
                <a:latin typeface="Myriad Pro"/>
              </a:rPr>
              <a:t>As social impacts </a:t>
            </a:r>
            <a:r>
              <a:rPr lang="en-GB" sz="1400" dirty="0" smtClean="0">
                <a:solidFill>
                  <a:srgbClr val="00B0F0"/>
                </a:solidFill>
                <a:latin typeface="Myriad Pro"/>
              </a:rPr>
              <a:t>are added to </a:t>
            </a:r>
            <a:r>
              <a:rPr lang="en-GB" sz="1400" dirty="0">
                <a:solidFill>
                  <a:srgbClr val="00B0F0"/>
                </a:solidFill>
                <a:latin typeface="Myriad Pro"/>
              </a:rPr>
              <a:t>the environmental ones, they increase the impact felt and so can be considered greater.</a:t>
            </a:r>
          </a:p>
          <a:p>
            <a:endParaRPr lang="en-GB" sz="1400" dirty="0"/>
          </a:p>
        </p:txBody>
      </p:sp>
      <p:sp>
        <p:nvSpPr>
          <p:cNvPr id="5" name="TextBox 4"/>
          <p:cNvSpPr txBox="1"/>
          <p:nvPr/>
        </p:nvSpPr>
        <p:spPr>
          <a:xfrm>
            <a:off x="4874493" y="2204864"/>
            <a:ext cx="3744416" cy="3280898"/>
          </a:xfrm>
          <a:prstGeom prst="rect">
            <a:avLst/>
          </a:prstGeom>
          <a:noFill/>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This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idea begins with a sentence framing the rest of the answer in terms of the </a:t>
            </a:r>
            <a:r>
              <a:rPr lang="en-GB" sz="1400" dirty="0">
                <a:solidFill>
                  <a:srgbClr val="00B0F0"/>
                </a:solidFill>
                <a:latin typeface="Myriad Pro" charset="0"/>
                <a:ea typeface="Myriad Pro" charset="0"/>
                <a:cs typeface="Myriad Pro" charset="0"/>
              </a:rPr>
              <a:t>application </a:t>
            </a:r>
            <a:r>
              <a:rPr lang="en-GB" sz="1400" dirty="0" smtClean="0">
                <a:solidFill>
                  <a:srgbClr val="00B0F0"/>
                </a:solidFill>
                <a:latin typeface="Myriad Pro" charset="0"/>
                <a:ea typeface="Myriad Pro" charset="0"/>
                <a:cs typeface="Myriad Pro" charset="0"/>
              </a:rPr>
              <a:t>(AO3) </a:t>
            </a:r>
            <a:r>
              <a:rPr lang="en-GB" sz="1400" dirty="0" smtClean="0">
                <a:solidFill>
                  <a:srgbClr val="1F224E"/>
                </a:solidFill>
                <a:latin typeface="Myriad Pro" charset="0"/>
                <a:ea typeface="Myriad Pro" charset="0"/>
                <a:cs typeface="Myriad Pro" charset="0"/>
              </a:rPr>
              <a:t>element</a:t>
            </a:r>
            <a:r>
              <a:rPr lang="en-GB" sz="1400" dirty="0">
                <a:solidFill>
                  <a:srgbClr val="1F224E"/>
                </a:solidFill>
                <a:latin typeface="Myriad Pro" charset="0"/>
                <a:ea typeface="Myriad Pro" charset="0"/>
                <a:cs typeface="Myriad Pro" charset="0"/>
              </a:rPr>
              <a:t>.</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It is then followed by two sentences showing an </a:t>
            </a:r>
            <a:r>
              <a:rPr lang="en-GB" sz="1400" dirty="0" smtClean="0">
                <a:solidFill>
                  <a:schemeClr val="accent6"/>
                </a:solidFill>
                <a:latin typeface="Myriad Pro" charset="0"/>
                <a:ea typeface="Myriad Pro" charset="0"/>
                <a:cs typeface="Myriad Pro" charset="0"/>
              </a:rPr>
              <a:t>understanding (AO2)</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of social and environmental impacts of climate change.</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smtClean="0">
                <a:solidFill>
                  <a:srgbClr val="1F224E"/>
                </a:solidFill>
                <a:latin typeface="Myriad Pro" charset="0"/>
                <a:ea typeface="Myriad Pro" charset="0"/>
                <a:cs typeface="Myriad Pro" charset="0"/>
              </a:rPr>
              <a:t>There is </a:t>
            </a:r>
            <a:r>
              <a:rPr lang="en-GB" sz="1400" dirty="0">
                <a:solidFill>
                  <a:srgbClr val="1F224E"/>
                </a:solidFill>
                <a:latin typeface="Myriad Pro" charset="0"/>
                <a:ea typeface="Myriad Pro" charset="0"/>
                <a:cs typeface="Myriad Pro" charset="0"/>
              </a:rPr>
              <a:t>then </a:t>
            </a:r>
            <a:r>
              <a:rPr lang="en-GB" sz="1400" dirty="0" smtClean="0">
                <a:solidFill>
                  <a:srgbClr val="1F224E"/>
                </a:solidFill>
                <a:latin typeface="Myriad Pro" charset="0"/>
                <a:ea typeface="Myriad Pro" charset="0"/>
                <a:cs typeface="Myriad Pro" charset="0"/>
              </a:rPr>
              <a:t>another </a:t>
            </a:r>
            <a:r>
              <a:rPr lang="en-GB" sz="1400" dirty="0">
                <a:solidFill>
                  <a:srgbClr val="1F224E"/>
                </a:solidFill>
                <a:latin typeface="Myriad Pro" charset="0"/>
                <a:ea typeface="Myriad Pro" charset="0"/>
                <a:cs typeface="Myriad Pro" charset="0"/>
              </a:rPr>
              <a:t>sentence focusing on </a:t>
            </a:r>
            <a:r>
              <a:rPr lang="en-GB" sz="1400" dirty="0">
                <a:solidFill>
                  <a:srgbClr val="00B0F0"/>
                </a:solidFill>
                <a:latin typeface="Myriad Pro" charset="0"/>
                <a:ea typeface="Myriad Pro" charset="0"/>
                <a:cs typeface="Myriad Pro" charset="0"/>
              </a:rPr>
              <a:t>analysis</a:t>
            </a:r>
            <a:r>
              <a:rPr lang="en-GB" sz="1400" dirty="0">
                <a:solidFill>
                  <a:srgbClr val="1F224E"/>
                </a:solidFill>
                <a:latin typeface="Myriad Pro" charset="0"/>
                <a:ea typeface="Myriad Pro" charset="0"/>
                <a:cs typeface="Myriad Pro" charset="0"/>
              </a:rPr>
              <a:t> to draw the understanding together</a:t>
            </a:r>
            <a:r>
              <a:rPr lang="en-GB" sz="1400" dirty="0" smtClean="0">
                <a:solidFill>
                  <a:srgbClr val="1F224E"/>
                </a:solidFill>
                <a:latin typeface="Myriad Pro" charset="0"/>
                <a:ea typeface="Myriad Pro" charset="0"/>
                <a:cs typeface="Myriad Pro" charset="0"/>
              </a:rPr>
              <a:t>. T</a:t>
            </a:r>
            <a:r>
              <a:rPr lang="en-US" sz="1400" dirty="0" smtClean="0">
                <a:solidFill>
                  <a:srgbClr val="1F224E"/>
                </a:solidFill>
                <a:latin typeface="Myriad Pro" charset="0"/>
                <a:ea typeface="Myriad Pro" charset="0"/>
                <a:cs typeface="Myriad Pro" charset="0"/>
              </a:rPr>
              <a:t>his </a:t>
            </a:r>
            <a:r>
              <a:rPr lang="en-US" sz="1400" dirty="0">
                <a:solidFill>
                  <a:srgbClr val="1F224E"/>
                </a:solidFill>
                <a:latin typeface="Myriad Pro" charset="0"/>
                <a:ea typeface="Myriad Pro" charset="0"/>
                <a:cs typeface="Myriad Pro" charset="0"/>
              </a:rPr>
              <a:t>is an example of students 'weighing up' their answer and evidence of analysis where they are </a:t>
            </a:r>
            <a:r>
              <a:rPr lang="en-US" sz="1400" dirty="0">
                <a:solidFill>
                  <a:srgbClr val="00B0F0"/>
                </a:solidFill>
                <a:latin typeface="Myriad Pro" charset="0"/>
                <a:ea typeface="Myriad Pro" charset="0"/>
                <a:cs typeface="Myriad Pro" charset="0"/>
              </a:rPr>
              <a:t>applying their knowledge and </a:t>
            </a:r>
            <a:r>
              <a:rPr lang="en-US" sz="1400" dirty="0" smtClean="0">
                <a:solidFill>
                  <a:srgbClr val="00B0F0"/>
                </a:solidFill>
                <a:latin typeface="Myriad Pro" charset="0"/>
                <a:ea typeface="Myriad Pro" charset="0"/>
                <a:cs typeface="Myriad Pro" charset="0"/>
              </a:rPr>
              <a:t>understanding</a:t>
            </a:r>
            <a:r>
              <a:rPr lang="en-US"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778685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3(a)(</a:t>
            </a:r>
            <a:r>
              <a:rPr lang="en-GB" dirty="0" err="1"/>
              <a:t>i</a:t>
            </a:r>
            <a:r>
              <a:rPr lang="en-GB" dirty="0"/>
              <a:t>) – 1 mark</a:t>
            </a:r>
          </a:p>
        </p:txBody>
      </p:sp>
      <p:sp>
        <p:nvSpPr>
          <p:cNvPr id="3" name="Content Placeholder 2"/>
          <p:cNvSpPr>
            <a:spLocks noGrp="1"/>
          </p:cNvSpPr>
          <p:nvPr>
            <p:ph idx="4294967295"/>
          </p:nvPr>
        </p:nvSpPr>
        <p:spPr>
          <a:xfrm>
            <a:off x="268635" y="4149080"/>
            <a:ext cx="8699500" cy="1655763"/>
          </a:xfrm>
        </p:spPr>
        <p:txBody>
          <a:bodyPr>
            <a:normAutofit/>
          </a:bodyPr>
          <a:lstStyle/>
          <a:p>
            <a:pPr marL="285750" indent="-285750"/>
            <a:r>
              <a:rPr lang="en-GB" sz="1600" dirty="0">
                <a:solidFill>
                  <a:srgbClr val="1F224E"/>
                </a:solidFill>
                <a:latin typeface="Myriad Pro" charset="0"/>
                <a:ea typeface="Myriad Pro" charset="0"/>
                <a:cs typeface="Myriad Pro" charset="0"/>
              </a:rPr>
              <a:t>The geographical skill assessed is the ability to understand distance in the context of an OS map.</a:t>
            </a:r>
          </a:p>
          <a:p>
            <a:pPr marL="285750" indent="-285750"/>
            <a:r>
              <a:rPr lang="en-GB" sz="1600" dirty="0">
                <a:solidFill>
                  <a:srgbClr val="1F224E"/>
                </a:solidFill>
                <a:latin typeface="Myriad Pro" charset="0"/>
                <a:ea typeface="Myriad Pro" charset="0"/>
                <a:cs typeface="Myriad Pro" charset="0"/>
              </a:rPr>
              <a:t>The map has a scale bar for reference and to allow access to the question.</a:t>
            </a:r>
          </a:p>
          <a:p>
            <a:pPr marL="285750" indent="-285750"/>
            <a:r>
              <a:rPr lang="en-GB" sz="1600" dirty="0">
                <a:solidFill>
                  <a:srgbClr val="1F224E"/>
                </a:solidFill>
                <a:latin typeface="Myriad Pro" charset="0"/>
                <a:ea typeface="Myriad Pro" charset="0"/>
                <a:cs typeface="Myriad Pro" charset="0"/>
              </a:rPr>
              <a:t>Whilst a </a:t>
            </a:r>
            <a:r>
              <a:rPr lang="en-GB" sz="1600" dirty="0" smtClean="0">
                <a:solidFill>
                  <a:srgbClr val="1F224E"/>
                </a:solidFill>
                <a:latin typeface="Myriad Pro" charset="0"/>
                <a:ea typeface="Myriad Pro" charset="0"/>
                <a:cs typeface="Myriad Pro" charset="0"/>
              </a:rPr>
              <a:t>ruler or piece of string </a:t>
            </a:r>
            <a:r>
              <a:rPr lang="en-GB" sz="1600" dirty="0">
                <a:solidFill>
                  <a:srgbClr val="1F224E"/>
                </a:solidFill>
                <a:latin typeface="Myriad Pro" charset="0"/>
                <a:ea typeface="Myriad Pro" charset="0"/>
                <a:cs typeface="Myriad Pro" charset="0"/>
              </a:rPr>
              <a:t>would be helpful in this instance, the differences between the potential answers are large enough that students should be able to work out the answer without something to measure the distance precisely (the answer is </a:t>
            </a:r>
            <a:r>
              <a:rPr lang="en-GB" sz="1600" dirty="0" smtClean="0">
                <a:solidFill>
                  <a:srgbClr val="1F224E"/>
                </a:solidFill>
                <a:latin typeface="Myriad Pro" charset="0"/>
                <a:ea typeface="Myriad Pro" charset="0"/>
                <a:cs typeface="Myriad Pro" charset="0"/>
              </a:rPr>
              <a:t>‘</a:t>
            </a:r>
            <a:r>
              <a:rPr lang="en-GB" sz="1600" u="sng" dirty="0" smtClean="0">
                <a:solidFill>
                  <a:srgbClr val="1F224E"/>
                </a:solidFill>
                <a:latin typeface="Myriad Pro" charset="0"/>
                <a:ea typeface="Myriad Pro" charset="0"/>
                <a:cs typeface="Myriad Pro" charset="0"/>
              </a:rPr>
              <a:t>C: 2400m</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503585" y="1268338"/>
            <a:ext cx="8229600" cy="266471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Study </a:t>
            </a:r>
            <a:r>
              <a:rPr lang="en-US" sz="1600" b="1" dirty="0" smtClean="0"/>
              <a:t>Fig. 2 </a:t>
            </a:r>
            <a:r>
              <a:rPr lang="en-US" sz="1600" dirty="0" smtClean="0"/>
              <a:t>in the separate Resource Booklet, an OS map extract showing part of the South coast of England.</a:t>
            </a:r>
          </a:p>
          <a:p>
            <a:pPr marL="0" indent="0">
              <a:buFont typeface="Arial" panose="020B0604020202020204" pitchFamily="34" charset="0"/>
              <a:buNone/>
            </a:pPr>
            <a:endParaRPr lang="en-US" sz="1600" dirty="0" smtClean="0"/>
          </a:p>
          <a:p>
            <a:pPr marL="0" indent="0">
              <a:buFont typeface="Arial" panose="020B0604020202020204" pitchFamily="34" charset="0"/>
              <a:buNone/>
            </a:pPr>
            <a:r>
              <a:rPr lang="en-US" sz="1600" dirty="0" smtClean="0"/>
              <a:t>The </a:t>
            </a:r>
            <a:r>
              <a:rPr lang="en-US" sz="1600" dirty="0" smtClean="0">
                <a:solidFill>
                  <a:srgbClr val="00B050"/>
                </a:solidFill>
              </a:rPr>
              <a:t>straight line distance </a:t>
            </a:r>
            <a:r>
              <a:rPr lang="en-US" sz="1600" dirty="0" smtClean="0"/>
              <a:t>between </a:t>
            </a:r>
            <a:r>
              <a:rPr lang="en-US" sz="1600" u="sng" dirty="0" err="1" smtClean="0"/>
              <a:t>Mupe</a:t>
            </a:r>
            <a:r>
              <a:rPr lang="en-US" sz="1600" u="sng" dirty="0" smtClean="0"/>
              <a:t> Rocks (8479)</a:t>
            </a:r>
            <a:r>
              <a:rPr lang="en-US" sz="1600" dirty="0" smtClean="0"/>
              <a:t> and </a:t>
            </a:r>
            <a:r>
              <a:rPr lang="en-US" sz="1600" u="sng" dirty="0" err="1" smtClean="0"/>
              <a:t>Worbarrow</a:t>
            </a:r>
            <a:r>
              <a:rPr lang="en-US" sz="1600" u="sng" dirty="0" smtClean="0"/>
              <a:t> Tout (8679)</a:t>
            </a:r>
            <a:r>
              <a:rPr lang="en-US" sz="1600" dirty="0" smtClean="0">
                <a:solidFill>
                  <a:srgbClr val="00B050"/>
                </a:solidFill>
              </a:rPr>
              <a:t> </a:t>
            </a:r>
            <a:r>
              <a:rPr lang="en-US" sz="1600" dirty="0" smtClean="0"/>
              <a:t>is:</a:t>
            </a:r>
            <a:endParaRPr lang="en-GB" sz="1600" dirty="0" smtClean="0"/>
          </a:p>
          <a:p>
            <a:pPr marL="0" indent="0">
              <a:buFont typeface="Arial" panose="020B0604020202020204" pitchFamily="34" charset="0"/>
              <a:buNone/>
            </a:pPr>
            <a:r>
              <a:rPr lang="en-US" sz="1600" dirty="0" smtClean="0"/>
              <a:t> </a:t>
            </a:r>
            <a:endParaRPr lang="en-GB" sz="1600" dirty="0" smtClean="0"/>
          </a:p>
          <a:p>
            <a:pPr marL="0" indent="0">
              <a:buFont typeface="Arial" panose="020B0604020202020204" pitchFamily="34" charset="0"/>
              <a:buNone/>
            </a:pPr>
            <a:r>
              <a:rPr lang="en-US" sz="1600" b="1" dirty="0" smtClean="0"/>
              <a:t>A</a:t>
            </a:r>
            <a:r>
              <a:rPr lang="en-US" sz="1600" dirty="0" smtClean="0"/>
              <a:t>	1600m</a:t>
            </a:r>
            <a:endParaRPr lang="en-GB" sz="1600" dirty="0" smtClean="0"/>
          </a:p>
          <a:p>
            <a:pPr marL="0" indent="0">
              <a:buFont typeface="Arial" panose="020B0604020202020204" pitchFamily="34" charset="0"/>
              <a:buNone/>
            </a:pPr>
            <a:r>
              <a:rPr lang="en-US" sz="1600" b="1" dirty="0" smtClean="0"/>
              <a:t>B</a:t>
            </a:r>
            <a:r>
              <a:rPr lang="en-US" sz="1600" dirty="0" smtClean="0"/>
              <a:t>	2000m</a:t>
            </a:r>
            <a:endParaRPr lang="en-GB" sz="1600" dirty="0" smtClean="0"/>
          </a:p>
          <a:p>
            <a:pPr marL="0" indent="0">
              <a:buFont typeface="Arial" panose="020B0604020202020204" pitchFamily="34" charset="0"/>
              <a:buNone/>
            </a:pPr>
            <a:r>
              <a:rPr lang="en-US" sz="1600" b="1" dirty="0" smtClean="0"/>
              <a:t>C</a:t>
            </a:r>
            <a:r>
              <a:rPr lang="en-US" sz="1600" dirty="0" smtClean="0"/>
              <a:t>	2400m</a:t>
            </a:r>
            <a:endParaRPr lang="en-GB" sz="1600" dirty="0" smtClean="0"/>
          </a:p>
          <a:p>
            <a:pPr marL="0" indent="0">
              <a:buFont typeface="Arial" panose="020B0604020202020204" pitchFamily="34" charset="0"/>
              <a:buNone/>
            </a:pPr>
            <a:r>
              <a:rPr lang="en-US" sz="1600" b="1" dirty="0" smtClean="0"/>
              <a:t>D</a:t>
            </a:r>
            <a:r>
              <a:rPr lang="en-US" sz="1600" dirty="0" smtClean="0"/>
              <a:t>	2800m</a:t>
            </a:r>
            <a:endParaRPr lang="en-GB" sz="1600" dirty="0"/>
          </a:p>
        </p:txBody>
      </p:sp>
    </p:spTree>
    <p:extLst>
      <p:ext uri="{BB962C8B-B14F-4D97-AF65-F5344CB8AC3E}">
        <p14:creationId xmlns:p14="http://schemas.microsoft.com/office/powerpoint/2010/main" val="260308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3(a)(ii) – 1 mark</a:t>
            </a:r>
          </a:p>
        </p:txBody>
      </p:sp>
      <p:sp>
        <p:nvSpPr>
          <p:cNvPr id="3" name="Content Placeholder 2"/>
          <p:cNvSpPr>
            <a:spLocks noGrp="1"/>
          </p:cNvSpPr>
          <p:nvPr>
            <p:ph idx="4294967295"/>
          </p:nvPr>
        </p:nvSpPr>
        <p:spPr>
          <a:xfrm>
            <a:off x="539552" y="3933056"/>
            <a:ext cx="8229600" cy="1871663"/>
          </a:xfrm>
        </p:spPr>
        <p:txBody>
          <a:bodyPr>
            <a:normAutofit fontScale="92500" lnSpcReduction="10000"/>
          </a:bodyPr>
          <a:lstStyle/>
          <a:p>
            <a:pPr marL="0" indent="0">
              <a:buNone/>
            </a:pPr>
            <a:r>
              <a:rPr lang="en-GB" sz="1600" dirty="0">
                <a:solidFill>
                  <a:srgbClr val="1F224E"/>
                </a:solidFill>
                <a:latin typeface="Myriad Pro" charset="0"/>
                <a:ea typeface="Myriad Pro" charset="0"/>
                <a:cs typeface="Myriad Pro" charset="0"/>
              </a:rPr>
              <a:t>The geographical </a:t>
            </a:r>
            <a:r>
              <a:rPr lang="en-GB" sz="1600" dirty="0">
                <a:solidFill>
                  <a:srgbClr val="00B050"/>
                </a:solidFill>
                <a:latin typeface="Myriad Pro" charset="0"/>
                <a:ea typeface="Myriad Pro" charset="0"/>
                <a:cs typeface="Myriad Pro" charset="0"/>
              </a:rPr>
              <a:t>skill </a:t>
            </a:r>
            <a:r>
              <a:rPr lang="en-GB" sz="1600" dirty="0">
                <a:solidFill>
                  <a:srgbClr val="1F224E"/>
                </a:solidFill>
                <a:latin typeface="Myriad Pro" charset="0"/>
                <a:ea typeface="Myriad Pro" charset="0"/>
                <a:cs typeface="Myriad Pro" charset="0"/>
              </a:rPr>
              <a:t>assessed is the ability to understand coordinates </a:t>
            </a:r>
            <a:r>
              <a:rPr lang="en-GB" sz="1600" dirty="0" smtClean="0">
                <a:solidFill>
                  <a:srgbClr val="1F224E"/>
                </a:solidFill>
                <a:latin typeface="Myriad Pro" charset="0"/>
                <a:ea typeface="Myriad Pro" charset="0"/>
                <a:cs typeface="Myriad Pro" charset="0"/>
              </a:rPr>
              <a:t>in </a:t>
            </a:r>
            <a:r>
              <a:rPr lang="en-GB" sz="1600" dirty="0">
                <a:solidFill>
                  <a:srgbClr val="1F224E"/>
                </a:solidFill>
                <a:latin typeface="Myriad Pro" charset="0"/>
                <a:ea typeface="Myriad Pro" charset="0"/>
                <a:cs typeface="Myriad Pro" charset="0"/>
              </a:rPr>
              <a:t>the context of an OS map</a:t>
            </a:r>
            <a:r>
              <a:rPr lang="en-GB" sz="1600" dirty="0" smtClean="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map has a key for reference and to allow access to the question</a:t>
            </a:r>
            <a:r>
              <a:rPr lang="en-GB" sz="1600" dirty="0" smtClean="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correct answer is </a:t>
            </a:r>
            <a:r>
              <a:rPr lang="en-GB" sz="1600" dirty="0" smtClean="0">
                <a:solidFill>
                  <a:srgbClr val="1F224E"/>
                </a:solidFill>
                <a:latin typeface="Myriad Pro" charset="0"/>
                <a:ea typeface="Myriad Pro" charset="0"/>
                <a:cs typeface="Myriad Pro" charset="0"/>
              </a:rPr>
              <a:t>‘</a:t>
            </a:r>
            <a:r>
              <a:rPr lang="en-GB" sz="1600" u="sng" dirty="0" smtClean="0">
                <a:solidFill>
                  <a:srgbClr val="1F224E"/>
                </a:solidFill>
                <a:latin typeface="Myriad Pro" charset="0"/>
                <a:ea typeface="Myriad Pro" charset="0"/>
                <a:cs typeface="Myriad Pro" charset="0"/>
              </a:rPr>
              <a:t>C: 8880</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whilst the </a:t>
            </a:r>
            <a:r>
              <a:rPr lang="en-GB" sz="1600" dirty="0" smtClean="0">
                <a:solidFill>
                  <a:srgbClr val="1F224E"/>
                </a:solidFill>
                <a:latin typeface="Myriad Pro" charset="0"/>
                <a:ea typeface="Myriad Pro" charset="0"/>
                <a:cs typeface="Myriad Pro" charset="0"/>
              </a:rPr>
              <a:t>other answers should </a:t>
            </a:r>
            <a:r>
              <a:rPr lang="en-GB" sz="1600" dirty="0">
                <a:solidFill>
                  <a:srgbClr val="1F224E"/>
                </a:solidFill>
                <a:latin typeface="Myriad Pro" charset="0"/>
                <a:ea typeface="Myriad Pro" charset="0"/>
                <a:cs typeface="Myriad Pro" charset="0"/>
              </a:rPr>
              <a:t>provide alternatives which some </a:t>
            </a:r>
            <a:r>
              <a:rPr lang="en-GB" sz="1600" dirty="0" smtClean="0">
                <a:solidFill>
                  <a:srgbClr val="1F224E"/>
                </a:solidFill>
                <a:latin typeface="Myriad Pro" charset="0"/>
                <a:ea typeface="Myriad Pro" charset="0"/>
                <a:cs typeface="Myriad Pro" charset="0"/>
              </a:rPr>
              <a:t>students may </a:t>
            </a:r>
            <a:r>
              <a:rPr lang="en-GB" sz="1600" dirty="0">
                <a:solidFill>
                  <a:srgbClr val="1F224E"/>
                </a:solidFill>
                <a:latin typeface="Myriad Pro" charset="0"/>
                <a:ea typeface="Myriad Pro" charset="0"/>
                <a:cs typeface="Myriad Pro" charset="0"/>
              </a:rPr>
              <a:t>choose if they rush the question. Remember students have more than a minute per mark for this exam so it is worth them checking all of the answers before choosing.</a:t>
            </a:r>
          </a:p>
        </p:txBody>
      </p:sp>
      <p:sp>
        <p:nvSpPr>
          <p:cNvPr id="4" name="Content Placeholder 2"/>
          <p:cNvSpPr txBox="1">
            <a:spLocks/>
          </p:cNvSpPr>
          <p:nvPr/>
        </p:nvSpPr>
        <p:spPr>
          <a:xfrm>
            <a:off x="539552" y="1245890"/>
            <a:ext cx="8229600" cy="261515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Study </a:t>
            </a:r>
            <a:r>
              <a:rPr lang="en-US" sz="1600" b="1" dirty="0" smtClean="0"/>
              <a:t>Fig. 2 </a:t>
            </a:r>
            <a:r>
              <a:rPr lang="en-US" sz="1600" dirty="0" smtClean="0"/>
              <a:t>in the separate Resource Booklet, an OS map extract showing part of the South coast of England.</a:t>
            </a:r>
          </a:p>
          <a:p>
            <a:pPr marL="0" indent="0">
              <a:buFont typeface="Arial" panose="020B0604020202020204" pitchFamily="34" charset="0"/>
              <a:buNone/>
            </a:pPr>
            <a:endParaRPr lang="en-US" sz="1600" dirty="0" smtClean="0"/>
          </a:p>
          <a:p>
            <a:pPr marL="0" indent="0">
              <a:buFont typeface="Arial" panose="020B0604020202020204" pitchFamily="34" charset="0"/>
              <a:buNone/>
            </a:pPr>
            <a:r>
              <a:rPr lang="en-US" sz="1600" dirty="0" smtClean="0"/>
              <a:t>The </a:t>
            </a:r>
            <a:r>
              <a:rPr lang="en-US" sz="1600" dirty="0" smtClean="0">
                <a:solidFill>
                  <a:srgbClr val="00B050"/>
                </a:solidFill>
              </a:rPr>
              <a:t>four-figure grid </a:t>
            </a:r>
            <a:r>
              <a:rPr lang="en-US" sz="1600" dirty="0" smtClean="0"/>
              <a:t>reference for the </a:t>
            </a:r>
            <a:r>
              <a:rPr lang="en-US" sz="1600" u="sng" dirty="0" smtClean="0"/>
              <a:t>museum</a:t>
            </a:r>
            <a:r>
              <a:rPr lang="en-US" sz="1600" dirty="0" smtClean="0"/>
              <a:t> in </a:t>
            </a:r>
            <a:r>
              <a:rPr lang="en-US" sz="1600" u="sng" dirty="0" err="1" smtClean="0"/>
              <a:t>Tyneham</a:t>
            </a:r>
            <a:r>
              <a:rPr lang="en-US" sz="1600" dirty="0" smtClean="0"/>
              <a:t> is:</a:t>
            </a:r>
            <a:endParaRPr lang="en-GB" sz="1600" dirty="0" smtClean="0"/>
          </a:p>
          <a:p>
            <a:pPr marL="0" indent="0">
              <a:buFont typeface="Arial" panose="020B0604020202020204" pitchFamily="34" charset="0"/>
              <a:buNone/>
            </a:pPr>
            <a:endParaRPr lang="en-US" sz="1600" b="1" dirty="0" smtClean="0"/>
          </a:p>
          <a:p>
            <a:pPr marL="0" indent="0">
              <a:buFont typeface="Arial" panose="020B0604020202020204" pitchFamily="34" charset="0"/>
              <a:buNone/>
            </a:pPr>
            <a:r>
              <a:rPr lang="en-US" sz="1600" b="1" dirty="0" smtClean="0"/>
              <a:t>A</a:t>
            </a:r>
            <a:r>
              <a:rPr lang="en-US" sz="1600" dirty="0" smtClean="0"/>
              <a:t>	8582	</a:t>
            </a:r>
            <a:endParaRPr lang="en-GB" sz="1600" dirty="0" smtClean="0"/>
          </a:p>
          <a:p>
            <a:pPr marL="0" indent="0">
              <a:buFont typeface="Arial" panose="020B0604020202020204" pitchFamily="34" charset="0"/>
              <a:buNone/>
            </a:pPr>
            <a:r>
              <a:rPr lang="en-US" sz="1600" b="1" dirty="0" smtClean="0"/>
              <a:t>B</a:t>
            </a:r>
            <a:r>
              <a:rPr lang="en-US" sz="1600" dirty="0" smtClean="0"/>
              <a:t>	8781</a:t>
            </a:r>
            <a:endParaRPr lang="en-GB" sz="1600" dirty="0" smtClean="0"/>
          </a:p>
          <a:p>
            <a:pPr marL="0" indent="0">
              <a:buFont typeface="Arial" panose="020B0604020202020204" pitchFamily="34" charset="0"/>
              <a:buNone/>
            </a:pPr>
            <a:r>
              <a:rPr lang="en-US" sz="1600" b="1" dirty="0" smtClean="0"/>
              <a:t>C</a:t>
            </a:r>
            <a:r>
              <a:rPr lang="en-US" sz="1600" dirty="0" smtClean="0"/>
              <a:t>	8880</a:t>
            </a:r>
            <a:endParaRPr lang="en-GB" sz="1600" dirty="0" smtClean="0"/>
          </a:p>
          <a:p>
            <a:pPr marL="0" indent="0">
              <a:buFont typeface="Arial" panose="020B0604020202020204" pitchFamily="34" charset="0"/>
              <a:buNone/>
            </a:pPr>
            <a:r>
              <a:rPr lang="en-US" sz="1600" b="1" dirty="0" smtClean="0"/>
              <a:t>D</a:t>
            </a:r>
            <a:r>
              <a:rPr lang="en-US" sz="1600" dirty="0" smtClean="0"/>
              <a:t>	8979</a:t>
            </a:r>
            <a:endParaRPr lang="en-GB" sz="1600" dirty="0"/>
          </a:p>
        </p:txBody>
      </p:sp>
    </p:spTree>
    <p:extLst>
      <p:ext uri="{BB962C8B-B14F-4D97-AF65-F5344CB8AC3E}">
        <p14:creationId xmlns:p14="http://schemas.microsoft.com/office/powerpoint/2010/main" val="1778685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3(b) – 2 marks</a:t>
            </a:r>
          </a:p>
        </p:txBody>
      </p:sp>
      <p:sp>
        <p:nvSpPr>
          <p:cNvPr id="3" name="Content Placeholder 2"/>
          <p:cNvSpPr>
            <a:spLocks noGrp="1"/>
          </p:cNvSpPr>
          <p:nvPr>
            <p:ph idx="4294967295"/>
          </p:nvPr>
        </p:nvSpPr>
        <p:spPr>
          <a:xfrm>
            <a:off x="451767" y="3212976"/>
            <a:ext cx="8229600" cy="2376488"/>
          </a:xfrm>
        </p:spPr>
        <p:txBody>
          <a:bodyPr>
            <a:noAutofit/>
          </a:bodyPr>
          <a:lstStyle/>
          <a:p>
            <a:pPr marL="0" indent="0">
              <a:buNone/>
            </a:pPr>
            <a:r>
              <a:rPr lang="en-GB" sz="1400" dirty="0" smtClean="0">
                <a:solidFill>
                  <a:srgbClr val="1F224E"/>
                </a:solidFill>
                <a:latin typeface="Myriad Pro" charset="0"/>
                <a:ea typeface="Myriad Pro" charset="0"/>
                <a:cs typeface="Myriad Pro" charset="0"/>
              </a:rPr>
              <a:t>Two </a:t>
            </a:r>
            <a:r>
              <a:rPr lang="en-GB" sz="1400" dirty="0">
                <a:solidFill>
                  <a:srgbClr val="1F224E"/>
                </a:solidFill>
                <a:latin typeface="Myriad Pro" charset="0"/>
                <a:ea typeface="Myriad Pro" charset="0"/>
                <a:cs typeface="Myriad Pro" charset="0"/>
              </a:rPr>
              <a:t>marks </a:t>
            </a:r>
            <a:r>
              <a:rPr lang="en-GB" sz="1400" dirty="0" smtClean="0">
                <a:solidFill>
                  <a:srgbClr val="1F224E"/>
                </a:solidFill>
                <a:latin typeface="Myriad Pro" charset="0"/>
                <a:ea typeface="Myriad Pro" charset="0"/>
                <a:cs typeface="Myriad Pro" charset="0"/>
              </a:rPr>
              <a:t>are available </a:t>
            </a:r>
            <a:r>
              <a:rPr lang="en-GB" sz="1400" dirty="0">
                <a:solidFill>
                  <a:srgbClr val="1F224E"/>
                </a:solidFill>
                <a:latin typeface="Myriad Pro" charset="0"/>
                <a:ea typeface="Myriad Pro" charset="0"/>
                <a:cs typeface="Myriad Pro" charset="0"/>
              </a:rPr>
              <a:t>– one for suggesting the extra layer and one mark for justifying the layer with a reason.</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stem above the question reminds students what a ‘layer’ means for GIS. It is important that the layer is new – the question asks for ‘one extra layer’ and so suggesting something for which there is already a symbol </a:t>
            </a:r>
            <a:r>
              <a:rPr lang="en-GB" sz="1400" dirty="0" smtClean="0">
                <a:solidFill>
                  <a:srgbClr val="1F224E"/>
                </a:solidFill>
                <a:latin typeface="Myriad Pro" charset="0"/>
                <a:ea typeface="Myriad Pro" charset="0"/>
                <a:cs typeface="Myriad Pro" charset="0"/>
              </a:rPr>
              <a:t>will </a:t>
            </a:r>
            <a:r>
              <a:rPr lang="en-GB" sz="1400" dirty="0">
                <a:solidFill>
                  <a:srgbClr val="1F224E"/>
                </a:solidFill>
                <a:latin typeface="Myriad Pro" charset="0"/>
                <a:ea typeface="Myriad Pro" charset="0"/>
                <a:cs typeface="Myriad Pro" charset="0"/>
              </a:rPr>
              <a:t>get no marks. </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reason must say what makes the layer </a:t>
            </a:r>
            <a:r>
              <a:rPr lang="en-GB" sz="1400" dirty="0" smtClean="0">
                <a:solidFill>
                  <a:srgbClr val="1F224E"/>
                </a:solidFill>
                <a:latin typeface="Myriad Pro" charset="0"/>
                <a:ea typeface="Myriad Pro" charset="0"/>
                <a:cs typeface="Myriad Pro" charset="0"/>
              </a:rPr>
              <a:t>more </a:t>
            </a:r>
            <a:r>
              <a:rPr lang="en-GB" sz="1400" dirty="0">
                <a:solidFill>
                  <a:srgbClr val="1F224E"/>
                </a:solidFill>
                <a:latin typeface="Myriad Pro" charset="0"/>
                <a:ea typeface="Myriad Pro" charset="0"/>
                <a:cs typeface="Myriad Pro" charset="0"/>
              </a:rPr>
              <a:t>informative for the group of students – this does not have to be in terms for collecting data but may be for planning the study. This can be seen in the answers given in the mark scheme which include geology, public transport information or coastal management zones (any appropriate layer suggested is fine though).</a:t>
            </a:r>
          </a:p>
        </p:txBody>
      </p:sp>
      <p:sp>
        <p:nvSpPr>
          <p:cNvPr id="4" name="Content Placeholder 2"/>
          <p:cNvSpPr txBox="1">
            <a:spLocks/>
          </p:cNvSpPr>
          <p:nvPr/>
        </p:nvSpPr>
        <p:spPr>
          <a:xfrm>
            <a:off x="451767" y="1052736"/>
            <a:ext cx="8229600" cy="1973263"/>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rgbClr val="00B050"/>
                </a:solidFill>
              </a:rPr>
              <a:t>Geographical Information Systems (GIS) </a:t>
            </a:r>
            <a:r>
              <a:rPr lang="en-US" sz="1800" dirty="0" smtClean="0"/>
              <a:t>can show many different kinds of data on one map, with each kind of data representing a new </a:t>
            </a:r>
            <a:r>
              <a:rPr lang="en-US" sz="1800" dirty="0" smtClean="0">
                <a:solidFill>
                  <a:srgbClr val="00B050"/>
                </a:solidFill>
              </a:rPr>
              <a:t>‘layer’ </a:t>
            </a:r>
            <a:r>
              <a:rPr lang="en-US" sz="1800" dirty="0" smtClean="0"/>
              <a:t>of the map.</a:t>
            </a:r>
            <a:endParaRPr lang="en-GB" sz="1800" dirty="0" smtClean="0"/>
          </a:p>
          <a:p>
            <a:pPr marL="0" indent="0">
              <a:buFont typeface="Arial" panose="020B0604020202020204" pitchFamily="34" charset="0"/>
              <a:buNone/>
            </a:pPr>
            <a:r>
              <a:rPr lang="en-US" sz="1800" dirty="0" smtClean="0"/>
              <a:t> </a:t>
            </a:r>
            <a:endParaRPr lang="en-GB" sz="1800" dirty="0" smtClean="0"/>
          </a:p>
          <a:p>
            <a:pPr marL="0" indent="0">
              <a:buFont typeface="Arial" panose="020B0604020202020204" pitchFamily="34" charset="0"/>
              <a:buNone/>
            </a:pPr>
            <a:r>
              <a:rPr lang="en-US" sz="1800" dirty="0" smtClean="0">
                <a:solidFill>
                  <a:srgbClr val="00B050"/>
                </a:solidFill>
              </a:rPr>
              <a:t>Suggest </a:t>
            </a:r>
            <a:r>
              <a:rPr lang="en-US" sz="1800" b="1" dirty="0" smtClean="0">
                <a:solidFill>
                  <a:srgbClr val="00B050"/>
                </a:solidFill>
              </a:rPr>
              <a:t>one</a:t>
            </a:r>
            <a:r>
              <a:rPr lang="en-US" sz="1800" dirty="0" smtClean="0">
                <a:solidFill>
                  <a:srgbClr val="00B050"/>
                </a:solidFill>
              </a:rPr>
              <a:t> </a:t>
            </a:r>
            <a:r>
              <a:rPr lang="en-US" sz="1800" u="sng" dirty="0" smtClean="0">
                <a:solidFill>
                  <a:srgbClr val="00B050"/>
                </a:solidFill>
              </a:rPr>
              <a:t>extra</a:t>
            </a:r>
            <a:r>
              <a:rPr lang="en-US" sz="1800" dirty="0" smtClean="0">
                <a:solidFill>
                  <a:srgbClr val="00B050"/>
                </a:solidFill>
              </a:rPr>
              <a:t> layer </a:t>
            </a:r>
            <a:r>
              <a:rPr lang="en-US" sz="1800" dirty="0" smtClean="0"/>
              <a:t>which could be added to the </a:t>
            </a:r>
            <a:r>
              <a:rPr lang="en-US" sz="1800" u="sng" dirty="0" smtClean="0"/>
              <a:t>OS map extract</a:t>
            </a:r>
            <a:r>
              <a:rPr lang="en-US" sz="1800" dirty="0" smtClean="0"/>
              <a:t> in </a:t>
            </a:r>
            <a:r>
              <a:rPr lang="en-US" sz="1800" b="1" dirty="0" smtClean="0"/>
              <a:t>Fig. 3</a:t>
            </a:r>
            <a:r>
              <a:rPr lang="en-US" sz="1800" dirty="0" smtClean="0"/>
              <a:t> making it </a:t>
            </a:r>
            <a:r>
              <a:rPr lang="en-US" sz="1800" u="sng" dirty="0" smtClean="0"/>
              <a:t>more informative</a:t>
            </a:r>
            <a:r>
              <a:rPr lang="en-US" sz="1800" dirty="0" smtClean="0"/>
              <a:t> for a group of geography students using the area for a </a:t>
            </a:r>
            <a:r>
              <a:rPr lang="en-US" sz="1800" u="sng" dirty="0" smtClean="0"/>
              <a:t>coastal study</a:t>
            </a:r>
            <a:r>
              <a:rPr lang="en-US" sz="1800" dirty="0" smtClean="0"/>
              <a:t>. Give a </a:t>
            </a:r>
            <a:r>
              <a:rPr lang="en-US" sz="1800" dirty="0" smtClean="0">
                <a:solidFill>
                  <a:srgbClr val="00B050"/>
                </a:solidFill>
              </a:rPr>
              <a:t>reason</a:t>
            </a:r>
            <a:r>
              <a:rPr lang="en-US" sz="1800" dirty="0" smtClean="0"/>
              <a:t> for your answer.</a:t>
            </a:r>
            <a:endParaRPr lang="en-GB" sz="1800" dirty="0"/>
          </a:p>
        </p:txBody>
      </p:sp>
    </p:spTree>
    <p:extLst>
      <p:ext uri="{BB962C8B-B14F-4D97-AF65-F5344CB8AC3E}">
        <p14:creationId xmlns:p14="http://schemas.microsoft.com/office/powerpoint/2010/main" val="26030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How will Our Natural World be assessed?</a:t>
            </a:r>
          </a:p>
        </p:txBody>
      </p:sp>
      <p:sp>
        <p:nvSpPr>
          <p:cNvPr id="4" name="TextBox 3"/>
          <p:cNvSpPr txBox="1"/>
          <p:nvPr/>
        </p:nvSpPr>
        <p:spPr>
          <a:xfrm>
            <a:off x="611560" y="1508474"/>
            <a:ext cx="7704856" cy="3884140"/>
          </a:xfrm>
          <a:prstGeom prst="rect">
            <a:avLst/>
          </a:prstGeom>
          <a:noFill/>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The overall exam will be 70 marks (3 of which are for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and there is 1 hour 15 minutes to complete the exam (just over a minute per mark).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 Assessment Objective breakdown for the overall paper is: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smtClean="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There are two sections to Our Natural World:</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A which includes questions on the topics of Global Hazards, Changing Climate, </a:t>
            </a:r>
            <a:endParaRPr lang="en-GB" sz="1400" dirty="0" smtClean="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Distinctive </a:t>
            </a:r>
            <a:r>
              <a:rPr lang="en-GB" sz="1400" dirty="0">
                <a:solidFill>
                  <a:srgbClr val="1F224E"/>
                </a:solidFill>
                <a:latin typeface="Myriad Pro" charset="0"/>
                <a:ea typeface="Myriad Pro" charset="0"/>
                <a:cs typeface="Myriad Pro" charset="0"/>
              </a:rPr>
              <a:t>Landscapes and Sustaining Ecosystems.</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B which includes questions on Physical Geography Fieldwork.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But let’s have a look at the two sections in more detail on the following slides.</a:t>
            </a:r>
          </a:p>
        </p:txBody>
      </p:sp>
      <p:graphicFrame>
        <p:nvGraphicFramePr>
          <p:cNvPr id="5" name="Table 4"/>
          <p:cNvGraphicFramePr>
            <a:graphicFrameLocks noGrp="1"/>
          </p:cNvGraphicFramePr>
          <p:nvPr>
            <p:extLst>
              <p:ext uri="{D42A27DB-BD31-4B8C-83A1-F6EECF244321}">
                <p14:modId xmlns:p14="http://schemas.microsoft.com/office/powerpoint/2010/main" val="3620426044"/>
              </p:ext>
            </p:extLst>
          </p:nvPr>
        </p:nvGraphicFramePr>
        <p:xfrm>
          <a:off x="1115616" y="2708920"/>
          <a:ext cx="6408713" cy="889000"/>
        </p:xfrm>
        <a:graphic>
          <a:graphicData uri="http://schemas.openxmlformats.org/drawingml/2006/table">
            <a:tbl>
              <a:tblPr firstRow="1" bandRow="1">
                <a:tableStyleId>{5C22544A-7EE6-4342-B048-85BDC9FD1C3A}</a:tableStyleId>
              </a:tblPr>
              <a:tblGrid>
                <a:gridCol w="648073"/>
                <a:gridCol w="1152128"/>
                <a:gridCol w="1440160"/>
                <a:gridCol w="1152128"/>
                <a:gridCol w="720080"/>
                <a:gridCol w="720080"/>
                <a:gridCol w="576064"/>
              </a:tblGrid>
              <a:tr h="51816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a:t>
                      </a:r>
                    </a:p>
                    <a:p>
                      <a:pPr algn="ctr"/>
                      <a:r>
                        <a:rPr lang="en-GB" sz="1400" dirty="0" smtClean="0">
                          <a:solidFill>
                            <a:srgbClr val="FF0000"/>
                          </a:solidFill>
                        </a:rPr>
                        <a:t>(Knowledge)</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chemeClr val="accent6"/>
                          </a:solidFill>
                        </a:rPr>
                        <a:t>AO2 </a:t>
                      </a:r>
                    </a:p>
                    <a:p>
                      <a:pPr algn="ctr"/>
                      <a:r>
                        <a:rPr lang="en-GB" sz="1400" dirty="0" smtClean="0">
                          <a:solidFill>
                            <a:schemeClr val="accent6"/>
                          </a:solidFill>
                        </a:rPr>
                        <a:t>(Understanding)</a:t>
                      </a:r>
                      <a:endParaRPr lang="en-GB" sz="1400" dirty="0">
                        <a:solidFill>
                          <a:schemeClr val="accent6"/>
                        </a:solidFill>
                      </a:endParaRPr>
                    </a:p>
                  </a:txBody>
                  <a:tcPr>
                    <a:solidFill>
                      <a:schemeClr val="bg1">
                        <a:lumMod val="85000"/>
                      </a:schemeClr>
                    </a:solidFill>
                  </a:tcPr>
                </a:tc>
                <a:tc>
                  <a:txBody>
                    <a:bodyPr/>
                    <a:lstStyle/>
                    <a:p>
                      <a:pPr algn="ctr"/>
                      <a:r>
                        <a:rPr lang="en-GB" sz="1400" dirty="0" smtClean="0">
                          <a:solidFill>
                            <a:srgbClr val="00B0F0"/>
                          </a:solidFill>
                        </a:rPr>
                        <a:t>AO3 </a:t>
                      </a:r>
                    </a:p>
                    <a:p>
                      <a:pPr algn="ctr"/>
                      <a:r>
                        <a:rPr lang="en-GB" sz="1400" dirty="0" smtClean="0">
                          <a:solidFill>
                            <a:srgbClr val="00B0F0"/>
                          </a:solidFill>
                        </a:rPr>
                        <a:t>(Application)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AO4 </a:t>
                      </a:r>
                    </a:p>
                    <a:p>
                      <a:pPr algn="ctr"/>
                      <a:r>
                        <a:rPr lang="en-GB" sz="1400" dirty="0" smtClean="0">
                          <a:solidFill>
                            <a:srgbClr val="00B050"/>
                          </a:solidFill>
                        </a:rPr>
                        <a:t>(Skills)</a:t>
                      </a:r>
                      <a:endParaRPr lang="en-GB" sz="1400" dirty="0">
                        <a:solidFill>
                          <a:srgbClr val="00B050"/>
                        </a:solidFill>
                      </a:endParaRPr>
                    </a:p>
                  </a:txBody>
                  <a:tcPr>
                    <a:solidFill>
                      <a:schemeClr val="bg1">
                        <a:lumMod val="85000"/>
                      </a:schemeClr>
                    </a:solidFill>
                  </a:tcPr>
                </a:tc>
                <a:tc>
                  <a:txBody>
                    <a:bodyPr/>
                    <a:lstStyle/>
                    <a:p>
                      <a:pPr algn="ctr"/>
                      <a:r>
                        <a:rPr lang="en-GB" sz="1400" dirty="0" err="1" smtClean="0">
                          <a:solidFill>
                            <a:schemeClr val="tx1"/>
                          </a:solidFill>
                        </a:rPr>
                        <a:t>SPaG</a:t>
                      </a:r>
                      <a:endParaRPr lang="en-GB" sz="1400" dirty="0">
                        <a:solidFill>
                          <a:schemeClr val="tx1"/>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70840">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14</a:t>
                      </a:r>
                      <a:endParaRPr lang="en-GB" sz="1400" dirty="0"/>
                    </a:p>
                  </a:txBody>
                  <a:tcPr>
                    <a:solidFill>
                      <a:schemeClr val="bg1">
                        <a:lumMod val="85000"/>
                      </a:schemeClr>
                    </a:solidFill>
                  </a:tcPr>
                </a:tc>
                <a:tc>
                  <a:txBody>
                    <a:bodyPr/>
                    <a:lstStyle/>
                    <a:p>
                      <a:pPr algn="ctr"/>
                      <a:r>
                        <a:rPr lang="en-GB" sz="1400" dirty="0" smtClean="0"/>
                        <a:t>14</a:t>
                      </a:r>
                      <a:endParaRPr lang="en-GB" sz="1400" dirty="0"/>
                    </a:p>
                  </a:txBody>
                  <a:tcPr>
                    <a:solidFill>
                      <a:schemeClr val="bg1">
                        <a:lumMod val="85000"/>
                      </a:schemeClr>
                    </a:solidFill>
                  </a:tcPr>
                </a:tc>
                <a:tc>
                  <a:txBody>
                    <a:bodyPr/>
                    <a:lstStyle/>
                    <a:p>
                      <a:pPr algn="ctr"/>
                      <a:r>
                        <a:rPr lang="en-GB" sz="1400" dirty="0" smtClean="0"/>
                        <a:t>22</a:t>
                      </a:r>
                      <a:endParaRPr lang="en-GB" sz="1400" dirty="0"/>
                    </a:p>
                  </a:txBody>
                  <a:tcPr>
                    <a:solidFill>
                      <a:schemeClr val="bg1">
                        <a:lumMod val="85000"/>
                      </a:schemeClr>
                    </a:solidFill>
                  </a:tcPr>
                </a:tc>
                <a:tc>
                  <a:txBody>
                    <a:bodyPr/>
                    <a:lstStyle/>
                    <a:p>
                      <a:pPr algn="ctr"/>
                      <a:r>
                        <a:rPr lang="en-GB" sz="1400" dirty="0" smtClean="0"/>
                        <a:t>17</a:t>
                      </a:r>
                      <a:endParaRPr lang="en-GB" sz="1400" dirty="0"/>
                    </a:p>
                  </a:txBody>
                  <a:tcPr>
                    <a:solidFill>
                      <a:schemeClr val="bg1">
                        <a:lumMod val="85000"/>
                      </a:schemeClr>
                    </a:solidFill>
                  </a:tcPr>
                </a:tc>
                <a:tc>
                  <a:txBody>
                    <a:bodyPr/>
                    <a:lstStyle/>
                    <a:p>
                      <a:pPr algn="ctr"/>
                      <a:r>
                        <a:rPr lang="en-GB" sz="1400" dirty="0" smtClean="0"/>
                        <a:t>3</a:t>
                      </a:r>
                      <a:endParaRPr lang="en-GB" sz="1400" dirty="0"/>
                    </a:p>
                  </a:txBody>
                  <a:tcPr>
                    <a:solidFill>
                      <a:schemeClr val="bg1">
                        <a:lumMod val="85000"/>
                      </a:schemeClr>
                    </a:solidFill>
                  </a:tcPr>
                </a:tc>
                <a:tc>
                  <a:txBody>
                    <a:bodyPr/>
                    <a:lstStyle/>
                    <a:p>
                      <a:pPr algn="ctr"/>
                      <a:r>
                        <a:rPr lang="en-GB" sz="1400" dirty="0" smtClean="0"/>
                        <a:t>70</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4263304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3(c) – 3 marks</a:t>
            </a:r>
          </a:p>
        </p:txBody>
      </p:sp>
      <p:sp>
        <p:nvSpPr>
          <p:cNvPr id="3" name="Content Placeholder 2"/>
          <p:cNvSpPr>
            <a:spLocks noGrp="1"/>
          </p:cNvSpPr>
          <p:nvPr>
            <p:ph idx="4294967295"/>
          </p:nvPr>
        </p:nvSpPr>
        <p:spPr>
          <a:xfrm>
            <a:off x="222250" y="2132856"/>
            <a:ext cx="8699500" cy="3671888"/>
          </a:xfrm>
        </p:spPr>
        <p:txBody>
          <a:bodyPr/>
          <a:lstStyle/>
          <a:p>
            <a:pPr marL="0" indent="0">
              <a:buNone/>
            </a:pPr>
            <a:r>
              <a:rPr lang="en-GB" sz="1400" dirty="0">
                <a:solidFill>
                  <a:srgbClr val="1F224E"/>
                </a:solidFill>
                <a:latin typeface="Myriad Pro" charset="0"/>
                <a:ea typeface="Myriad Pro" charset="0"/>
                <a:cs typeface="Myriad Pro" charset="0"/>
              </a:rPr>
              <a:t>All 3 marks in this question are for </a:t>
            </a:r>
            <a:r>
              <a:rPr lang="en-GB" sz="1400" dirty="0">
                <a:solidFill>
                  <a:schemeClr val="accent6"/>
                </a:solidFill>
                <a:latin typeface="Myriad Pro" charset="0"/>
                <a:ea typeface="Myriad Pro" charset="0"/>
                <a:cs typeface="Myriad Pro" charset="0"/>
              </a:rPr>
              <a:t>understanding</a:t>
            </a:r>
            <a:r>
              <a:rPr lang="en-GB" sz="1400" dirty="0">
                <a:solidFill>
                  <a:srgbClr val="1F224E"/>
                </a:solidFill>
                <a:latin typeface="Myriad Pro" charset="0"/>
                <a:ea typeface="Myriad Pro" charset="0"/>
                <a:cs typeface="Myriad Pro" charset="0"/>
              </a:rPr>
              <a:t> and the key to this is in the first half of the question. To explain the stages </a:t>
            </a:r>
            <a:r>
              <a:rPr lang="en-GB" sz="1400" dirty="0" smtClean="0">
                <a:solidFill>
                  <a:srgbClr val="1F224E"/>
                </a:solidFill>
                <a:latin typeface="Myriad Pro" charset="0"/>
                <a:ea typeface="Myriad Pro" charset="0"/>
                <a:cs typeface="Myriad Pro" charset="0"/>
              </a:rPr>
              <a:t>in the </a:t>
            </a:r>
            <a:r>
              <a:rPr lang="en-GB" sz="1400" dirty="0">
                <a:solidFill>
                  <a:srgbClr val="1F224E"/>
                </a:solidFill>
                <a:latin typeface="Myriad Pro" charset="0"/>
                <a:ea typeface="Myriad Pro" charset="0"/>
                <a:cs typeface="Myriad Pro" charset="0"/>
              </a:rPr>
              <a:t>formation </a:t>
            </a:r>
            <a:r>
              <a:rPr lang="en-GB" sz="1400" dirty="0" smtClean="0">
                <a:solidFill>
                  <a:srgbClr val="1F224E"/>
                </a:solidFill>
                <a:latin typeface="Myriad Pro" charset="0"/>
                <a:ea typeface="Myriad Pro" charset="0"/>
                <a:cs typeface="Myriad Pro" charset="0"/>
              </a:rPr>
              <a:t>of an arch students </a:t>
            </a:r>
            <a:r>
              <a:rPr lang="en-GB" sz="1400" dirty="0">
                <a:solidFill>
                  <a:srgbClr val="1F224E"/>
                </a:solidFill>
                <a:latin typeface="Myriad Pro" charset="0"/>
                <a:ea typeface="Myriad Pro" charset="0"/>
                <a:cs typeface="Myriad Pro" charset="0"/>
              </a:rPr>
              <a:t>must show </a:t>
            </a:r>
            <a:r>
              <a:rPr lang="en-GB" sz="1400" dirty="0" smtClean="0">
                <a:solidFill>
                  <a:schemeClr val="accent6"/>
                </a:solidFill>
                <a:latin typeface="Myriad Pro" charset="0"/>
                <a:ea typeface="Myriad Pro" charset="0"/>
                <a:cs typeface="Myriad Pro" charset="0"/>
              </a:rPr>
              <a:t>understanding</a:t>
            </a:r>
            <a:r>
              <a:rPr lang="en-GB" sz="1400" dirty="0" smtClean="0">
                <a:solidFill>
                  <a:srgbClr val="1F224E"/>
                </a:solidFill>
                <a:latin typeface="Myriad Pro" charset="0"/>
                <a:ea typeface="Myriad Pro" charset="0"/>
                <a:cs typeface="Myriad Pro" charset="0"/>
              </a:rPr>
              <a:t>, not </a:t>
            </a:r>
            <a:r>
              <a:rPr lang="en-GB" sz="1400" dirty="0">
                <a:solidFill>
                  <a:srgbClr val="1F224E"/>
                </a:solidFill>
                <a:latin typeface="Myriad Pro" charset="0"/>
                <a:ea typeface="Myriad Pro" charset="0"/>
                <a:cs typeface="Myriad Pro" charset="0"/>
              </a:rPr>
              <a:t>just </a:t>
            </a:r>
            <a:r>
              <a:rPr lang="en-GB" sz="1400" dirty="0" smtClean="0">
                <a:solidFill>
                  <a:srgbClr val="1F224E"/>
                </a:solidFill>
                <a:latin typeface="Myriad Pro" charset="0"/>
                <a:ea typeface="Myriad Pro" charset="0"/>
                <a:cs typeface="Myriad Pro" charset="0"/>
              </a:rPr>
              <a:t>recall </a:t>
            </a:r>
            <a:r>
              <a:rPr lang="en-GB" sz="1400" dirty="0">
                <a:solidFill>
                  <a:srgbClr val="1F224E"/>
                </a:solidFill>
                <a:latin typeface="Myriad Pro" charset="0"/>
                <a:ea typeface="Myriad Pro" charset="0"/>
                <a:cs typeface="Myriad Pro" charset="0"/>
              </a:rPr>
              <a:t>how an arch is </a:t>
            </a:r>
            <a:r>
              <a:rPr lang="en-GB" sz="1400" dirty="0" smtClean="0">
                <a:solidFill>
                  <a:srgbClr val="1F224E"/>
                </a:solidFill>
                <a:latin typeface="Myriad Pro" charset="0"/>
                <a:ea typeface="Myriad Pro" charset="0"/>
                <a:cs typeface="Myriad Pro" charset="0"/>
              </a:rPr>
              <a:t>formed</a:t>
            </a:r>
            <a:r>
              <a:rPr lang="en-GB" sz="1400" dirty="0">
                <a:solidFill>
                  <a:srgbClr val="1F224E"/>
                </a:solidFill>
                <a:latin typeface="Myriad Pro" charset="0"/>
                <a:ea typeface="Myriad Pro" charset="0"/>
                <a:cs typeface="Myriad Pro" charset="0"/>
              </a:rPr>
              <a:t>.</a:t>
            </a:r>
          </a:p>
          <a:p>
            <a:endParaRPr lang="en-GB" sz="1400" dirty="0" smtClean="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answer </a:t>
            </a:r>
            <a:r>
              <a:rPr lang="en-GB" sz="1400" dirty="0">
                <a:solidFill>
                  <a:srgbClr val="1F224E"/>
                </a:solidFill>
                <a:latin typeface="Myriad Pro" charset="0"/>
                <a:ea typeface="Myriad Pro" charset="0"/>
                <a:cs typeface="Myriad Pro" charset="0"/>
              </a:rPr>
              <a:t>is not a simple description of stages but instead </a:t>
            </a:r>
            <a:r>
              <a:rPr lang="en-GB" sz="1400" dirty="0" smtClean="0">
                <a:solidFill>
                  <a:srgbClr val="1F224E"/>
                </a:solidFill>
                <a:latin typeface="Myriad Pro" charset="0"/>
                <a:ea typeface="Myriad Pro" charset="0"/>
                <a:cs typeface="Myriad Pro" charset="0"/>
              </a:rPr>
              <a:t>the </a:t>
            </a:r>
            <a:r>
              <a:rPr lang="en-GB" sz="1400" dirty="0">
                <a:solidFill>
                  <a:srgbClr val="1F224E"/>
                </a:solidFill>
                <a:latin typeface="Myriad Pro" charset="0"/>
                <a:ea typeface="Myriad Pro" charset="0"/>
                <a:cs typeface="Myriad Pro" charset="0"/>
              </a:rPr>
              <a:t>explanation of what happens within </a:t>
            </a:r>
            <a:r>
              <a:rPr lang="en-GB" sz="1400" dirty="0" smtClean="0">
                <a:solidFill>
                  <a:srgbClr val="1F224E"/>
                </a:solidFill>
                <a:latin typeface="Myriad Pro" charset="0"/>
                <a:ea typeface="Myriad Pro" charset="0"/>
                <a:cs typeface="Myriad Pro" charset="0"/>
              </a:rPr>
              <a:t>the stages. </a:t>
            </a:r>
            <a:r>
              <a:rPr lang="en-GB" sz="1400" dirty="0">
                <a:solidFill>
                  <a:srgbClr val="1F224E"/>
                </a:solidFill>
                <a:latin typeface="Myriad Pro" charset="0"/>
                <a:ea typeface="Myriad Pro" charset="0"/>
                <a:cs typeface="Myriad Pro" charset="0"/>
              </a:rPr>
              <a:t>The three stages explained are enough for all three marks – wording would not have to be exactly as written here but would need </a:t>
            </a:r>
            <a:r>
              <a:rPr lang="en-GB" sz="1400" dirty="0" smtClean="0">
                <a:solidFill>
                  <a:srgbClr val="1F224E"/>
                </a:solidFill>
                <a:latin typeface="Myriad Pro" charset="0"/>
                <a:ea typeface="Myriad Pro" charset="0"/>
                <a:cs typeface="Myriad Pro" charset="0"/>
              </a:rPr>
              <a:t>the same </a:t>
            </a:r>
            <a:r>
              <a:rPr lang="en-GB" sz="1400" dirty="0">
                <a:solidFill>
                  <a:srgbClr val="1F224E"/>
                </a:solidFill>
                <a:latin typeface="Myriad Pro" charset="0"/>
                <a:ea typeface="Myriad Pro" charset="0"/>
                <a:cs typeface="Myriad Pro" charset="0"/>
              </a:rPr>
              <a:t>level of understanding for each mark.</a:t>
            </a:r>
          </a:p>
          <a:p>
            <a:endParaRPr lang="en-GB" dirty="0"/>
          </a:p>
        </p:txBody>
      </p:sp>
      <p:sp>
        <p:nvSpPr>
          <p:cNvPr id="4" name="Content Placeholder 2"/>
          <p:cNvSpPr txBox="1">
            <a:spLocks/>
          </p:cNvSpPr>
          <p:nvPr/>
        </p:nvSpPr>
        <p:spPr>
          <a:xfrm>
            <a:off x="251520" y="1412776"/>
            <a:ext cx="8640960" cy="604838"/>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accent6"/>
                </a:solidFill>
              </a:rPr>
              <a:t>Explain the </a:t>
            </a:r>
            <a:r>
              <a:rPr lang="en-US" u="sng" dirty="0" smtClean="0">
                <a:solidFill>
                  <a:schemeClr val="accent6"/>
                </a:solidFill>
              </a:rPr>
              <a:t>stages</a:t>
            </a:r>
            <a:r>
              <a:rPr lang="en-US" dirty="0" smtClean="0">
                <a:solidFill>
                  <a:schemeClr val="accent6"/>
                </a:solidFill>
              </a:rPr>
              <a:t> </a:t>
            </a:r>
            <a:r>
              <a:rPr lang="en-US" dirty="0" smtClean="0"/>
              <a:t>in the </a:t>
            </a:r>
            <a:r>
              <a:rPr lang="en-US" u="sng" dirty="0" smtClean="0"/>
              <a:t>formation</a:t>
            </a:r>
            <a:r>
              <a:rPr lang="en-US" dirty="0" smtClean="0"/>
              <a:t> of an </a:t>
            </a:r>
            <a:r>
              <a:rPr lang="en-US" u="sng" dirty="0" smtClean="0"/>
              <a:t>arch</a:t>
            </a:r>
            <a:r>
              <a:rPr lang="en-US" dirty="0" smtClean="0"/>
              <a:t>.</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 y="3015863"/>
            <a:ext cx="78962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5644" y="2784247"/>
            <a:ext cx="144016" cy="1323439"/>
          </a:xfrm>
          <a:prstGeom prst="rect">
            <a:avLst/>
          </a:prstGeom>
          <a:solidFill>
            <a:schemeClr val="bg1"/>
          </a:solidFill>
        </p:spPr>
        <p:txBody>
          <a:bodyPr wrap="square" rtlCol="0">
            <a:spAutoFit/>
          </a:bodyPr>
          <a:lstStyle/>
          <a:p>
            <a:endParaRPr lang="en-GB" sz="8000" dirty="0"/>
          </a:p>
        </p:txBody>
      </p:sp>
      <p:sp>
        <p:nvSpPr>
          <p:cNvPr id="7" name="TextBox 6"/>
          <p:cNvSpPr txBox="1"/>
          <p:nvPr/>
        </p:nvSpPr>
        <p:spPr>
          <a:xfrm>
            <a:off x="539552" y="3980061"/>
            <a:ext cx="105916" cy="169277"/>
          </a:xfrm>
          <a:prstGeom prst="rect">
            <a:avLst/>
          </a:prstGeom>
          <a:solidFill>
            <a:schemeClr val="bg1"/>
          </a:solidFill>
        </p:spPr>
        <p:txBody>
          <a:bodyPr wrap="square" rtlCol="0">
            <a:spAutoFit/>
          </a:bodyPr>
          <a:lstStyle/>
          <a:p>
            <a:endParaRPr lang="en-GB" sz="500" dirty="0"/>
          </a:p>
        </p:txBody>
      </p:sp>
      <p:sp>
        <p:nvSpPr>
          <p:cNvPr id="8" name="TextBox 7"/>
          <p:cNvSpPr txBox="1"/>
          <p:nvPr/>
        </p:nvSpPr>
        <p:spPr>
          <a:xfrm>
            <a:off x="649660" y="4144888"/>
            <a:ext cx="7985595" cy="84638"/>
          </a:xfrm>
          <a:prstGeom prst="rect">
            <a:avLst/>
          </a:prstGeom>
          <a:solidFill>
            <a:schemeClr val="bg1"/>
          </a:solidFill>
        </p:spPr>
        <p:txBody>
          <a:bodyPr wrap="square" rtlCol="0">
            <a:spAutoFit/>
          </a:bodyPr>
          <a:lstStyle/>
          <a:p>
            <a:endParaRPr lang="en-GB" sz="500" dirty="0"/>
          </a:p>
        </p:txBody>
      </p:sp>
    </p:spTree>
    <p:extLst>
      <p:ext uri="{BB962C8B-B14F-4D97-AF65-F5344CB8AC3E}">
        <p14:creationId xmlns:p14="http://schemas.microsoft.com/office/powerpoint/2010/main" val="1778685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3(d) – 6 marks</a:t>
            </a:r>
          </a:p>
        </p:txBody>
      </p:sp>
      <p:sp>
        <p:nvSpPr>
          <p:cNvPr id="3" name="Content Placeholder 2"/>
          <p:cNvSpPr>
            <a:spLocks noGrp="1"/>
          </p:cNvSpPr>
          <p:nvPr>
            <p:ph idx="4294967295"/>
          </p:nvPr>
        </p:nvSpPr>
        <p:spPr>
          <a:xfrm>
            <a:off x="509490" y="3213100"/>
            <a:ext cx="8190010" cy="2232124"/>
          </a:xfrm>
        </p:spPr>
        <p:txBody>
          <a:bodyPr>
            <a:noAutofit/>
          </a:bodyPr>
          <a:lstStyle/>
          <a:p>
            <a:pPr marL="0" indent="0">
              <a:buNone/>
            </a:pPr>
            <a:r>
              <a:rPr lang="en-GB" sz="1400" dirty="0">
                <a:latin typeface="Myriad Pro"/>
              </a:rPr>
              <a:t>A 6 mark question which is split evenly between </a:t>
            </a:r>
            <a:r>
              <a:rPr lang="en-GB" sz="1400" dirty="0">
                <a:solidFill>
                  <a:srgbClr val="FF0000"/>
                </a:solidFill>
                <a:latin typeface="Myriad Pro"/>
              </a:rPr>
              <a:t>AO1 (knowledge) </a:t>
            </a:r>
            <a:r>
              <a:rPr lang="en-GB" sz="1400" dirty="0">
                <a:latin typeface="Myriad Pro"/>
              </a:rPr>
              <a:t>and </a:t>
            </a:r>
            <a:r>
              <a:rPr lang="en-GB" sz="1400" dirty="0">
                <a:solidFill>
                  <a:schemeClr val="accent6"/>
                </a:solidFill>
                <a:latin typeface="Myriad Pro"/>
              </a:rPr>
              <a:t>AO2 (understanding)</a:t>
            </a:r>
            <a:r>
              <a:rPr lang="en-GB" sz="1400" dirty="0">
                <a:latin typeface="Myriad Pro"/>
              </a:rPr>
              <a:t>. </a:t>
            </a:r>
          </a:p>
          <a:p>
            <a:endParaRPr lang="en-GB" sz="1400" dirty="0">
              <a:latin typeface="Myriad Pro"/>
            </a:endParaRPr>
          </a:p>
          <a:p>
            <a:pPr marL="0" indent="0">
              <a:buNone/>
            </a:pPr>
            <a:r>
              <a:rPr lang="en-GB" sz="1400" dirty="0">
                <a:latin typeface="Myriad Pro"/>
              </a:rPr>
              <a:t>A </a:t>
            </a:r>
            <a:r>
              <a:rPr lang="en-GB" sz="1400" dirty="0">
                <a:solidFill>
                  <a:srgbClr val="FF0000"/>
                </a:solidFill>
                <a:latin typeface="Myriad Pro"/>
              </a:rPr>
              <a:t>case study question </a:t>
            </a:r>
            <a:r>
              <a:rPr lang="en-GB" sz="1400" dirty="0">
                <a:latin typeface="Myriad Pro"/>
              </a:rPr>
              <a:t>which means that there will automatically be marks for </a:t>
            </a:r>
            <a:r>
              <a:rPr lang="en-GB" sz="1400" dirty="0">
                <a:solidFill>
                  <a:srgbClr val="FF0000"/>
                </a:solidFill>
                <a:latin typeface="Myriad Pro"/>
              </a:rPr>
              <a:t>AO1</a:t>
            </a:r>
            <a:r>
              <a:rPr lang="en-GB" sz="1400" dirty="0">
                <a:latin typeface="Myriad Pro"/>
              </a:rPr>
              <a:t>. In this instance ‘human activity’ and ‘geomorphic processes’ are the focuses of the question from the </a:t>
            </a:r>
            <a:r>
              <a:rPr lang="en-GB" sz="1400" dirty="0">
                <a:solidFill>
                  <a:srgbClr val="FF0000"/>
                </a:solidFill>
                <a:latin typeface="Myriad Pro"/>
              </a:rPr>
              <a:t>case study</a:t>
            </a:r>
            <a:r>
              <a:rPr lang="en-GB" sz="1400" dirty="0">
                <a:latin typeface="Myriad Pro"/>
              </a:rPr>
              <a:t>. </a:t>
            </a:r>
            <a:r>
              <a:rPr lang="en-GB" sz="1400" dirty="0">
                <a:solidFill>
                  <a:srgbClr val="FF0000"/>
                </a:solidFill>
                <a:latin typeface="Myriad Pro"/>
              </a:rPr>
              <a:t>Place-specific</a:t>
            </a:r>
            <a:r>
              <a:rPr lang="en-GB" sz="1400" dirty="0">
                <a:latin typeface="Myriad Pro"/>
              </a:rPr>
              <a:t> details must be included in the answer.</a:t>
            </a:r>
          </a:p>
          <a:p>
            <a:endParaRPr lang="en-GB" sz="1400" dirty="0">
              <a:latin typeface="Myriad Pro"/>
            </a:endParaRPr>
          </a:p>
          <a:p>
            <a:pPr marL="0" indent="0">
              <a:buNone/>
            </a:pPr>
            <a:r>
              <a:rPr lang="en-GB" sz="1400" dirty="0">
                <a:latin typeface="Myriad Pro"/>
              </a:rPr>
              <a:t>In the specification students study ‘</a:t>
            </a:r>
            <a:r>
              <a:rPr lang="en-US" sz="1400" dirty="0">
                <a:latin typeface="Myriad Pro"/>
              </a:rPr>
              <a:t>how human activity, including management, works in combination with geomorphic processes to impact the landscape’. </a:t>
            </a:r>
            <a:r>
              <a:rPr lang="en-GB" sz="1400" dirty="0">
                <a:latin typeface="Myriad Pro"/>
              </a:rPr>
              <a:t>The word </a:t>
            </a:r>
            <a:r>
              <a:rPr lang="en-GB" sz="1400" dirty="0">
                <a:solidFill>
                  <a:schemeClr val="accent6"/>
                </a:solidFill>
                <a:latin typeface="Myriad Pro"/>
              </a:rPr>
              <a:t>influenced</a:t>
            </a:r>
            <a:r>
              <a:rPr lang="en-GB" sz="1400" dirty="0">
                <a:latin typeface="Myriad Pro"/>
              </a:rPr>
              <a:t> is a slight change from the specification wording and so candidates must show their </a:t>
            </a:r>
            <a:r>
              <a:rPr lang="en-GB" sz="1400" dirty="0">
                <a:solidFill>
                  <a:schemeClr val="accent6"/>
                </a:solidFill>
                <a:latin typeface="Myriad Pro"/>
              </a:rPr>
              <a:t>understanding</a:t>
            </a:r>
            <a:r>
              <a:rPr lang="en-GB" sz="1400" dirty="0">
                <a:latin typeface="Myriad Pro"/>
              </a:rPr>
              <a:t> of how human activity influences geomorphic process in this </a:t>
            </a:r>
            <a:r>
              <a:rPr lang="en-GB" sz="1400" dirty="0" smtClean="0">
                <a:latin typeface="Myriad Pro"/>
              </a:rPr>
              <a:t>landscape. </a:t>
            </a:r>
            <a:r>
              <a:rPr lang="en-GB" sz="1400" dirty="0">
                <a:latin typeface="Myriad Pro"/>
              </a:rPr>
              <a:t>‘</a:t>
            </a:r>
            <a:r>
              <a:rPr lang="en-GB" sz="1400" dirty="0">
                <a:solidFill>
                  <a:schemeClr val="accent6"/>
                </a:solidFill>
                <a:latin typeface="Myriad Pro"/>
              </a:rPr>
              <a:t>Explain</a:t>
            </a:r>
            <a:r>
              <a:rPr lang="en-GB" sz="1400" dirty="0">
                <a:latin typeface="Myriad Pro"/>
              </a:rPr>
              <a:t>’ is a command word which indicates that </a:t>
            </a:r>
            <a:r>
              <a:rPr lang="en-GB" sz="1400" dirty="0">
                <a:solidFill>
                  <a:schemeClr val="accent6"/>
                </a:solidFill>
                <a:latin typeface="Myriad Pro"/>
              </a:rPr>
              <a:t>understanding</a:t>
            </a:r>
            <a:r>
              <a:rPr lang="en-GB" sz="1400" dirty="0">
                <a:latin typeface="Myriad Pro"/>
              </a:rPr>
              <a:t> is required instead of just </a:t>
            </a:r>
            <a:r>
              <a:rPr lang="en-GB" sz="1400" dirty="0">
                <a:solidFill>
                  <a:srgbClr val="FF0000"/>
                </a:solidFill>
                <a:latin typeface="Myriad Pro"/>
              </a:rPr>
              <a:t>recalling </a:t>
            </a:r>
            <a:r>
              <a:rPr lang="en-GB" sz="1400" dirty="0">
                <a:latin typeface="Myriad Pro"/>
              </a:rPr>
              <a:t>information which is AO1. </a:t>
            </a:r>
          </a:p>
          <a:p>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509490" y="1052736"/>
            <a:ext cx="8229600" cy="204470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smtClean="0">
                <a:solidFill>
                  <a:srgbClr val="FF0000"/>
                </a:solidFill>
              </a:rPr>
              <a:t>CASE STUDY – a river basin in the UK.</a:t>
            </a:r>
            <a:endParaRPr lang="en-GB" sz="1800" smtClean="0">
              <a:solidFill>
                <a:srgbClr val="FF0000"/>
              </a:solidFill>
            </a:endParaRPr>
          </a:p>
          <a:p>
            <a:pPr marL="0" indent="0">
              <a:buFont typeface="Arial" panose="020B0604020202020204" pitchFamily="34" charset="0"/>
              <a:buNone/>
            </a:pPr>
            <a:r>
              <a:rPr lang="en-US" sz="1800" smtClean="0"/>
              <a:t> </a:t>
            </a:r>
            <a:endParaRPr lang="en-GB" sz="1800" smtClean="0"/>
          </a:p>
          <a:p>
            <a:pPr marL="0" indent="0">
              <a:buFont typeface="Arial" panose="020B0604020202020204" pitchFamily="34" charset="0"/>
              <a:buNone/>
            </a:pPr>
            <a:r>
              <a:rPr lang="en-US" sz="1800" smtClean="0"/>
              <a:t>Name of river basin in the UK:</a:t>
            </a:r>
            <a:endParaRPr lang="en-GB" sz="1800" smtClean="0"/>
          </a:p>
          <a:p>
            <a:pPr marL="0" indent="0">
              <a:buFont typeface="Arial" panose="020B0604020202020204" pitchFamily="34" charset="0"/>
              <a:buNone/>
            </a:pPr>
            <a:r>
              <a:rPr lang="en-US" sz="1800" smtClean="0"/>
              <a:t> </a:t>
            </a:r>
            <a:endParaRPr lang="en-GB" sz="1800" smtClean="0"/>
          </a:p>
          <a:p>
            <a:pPr marL="0" indent="0">
              <a:buFont typeface="Arial" panose="020B0604020202020204" pitchFamily="34" charset="0"/>
              <a:buNone/>
            </a:pPr>
            <a:r>
              <a:rPr lang="en-US" sz="1800" smtClean="0">
                <a:solidFill>
                  <a:schemeClr val="accent6"/>
                </a:solidFill>
              </a:rPr>
              <a:t>Explain</a:t>
            </a:r>
            <a:r>
              <a:rPr lang="en-US" sz="1800" smtClean="0"/>
              <a:t> how </a:t>
            </a:r>
            <a:r>
              <a:rPr lang="en-US" sz="1800" smtClean="0">
                <a:solidFill>
                  <a:srgbClr val="FF0000"/>
                </a:solidFill>
              </a:rPr>
              <a:t>human activity </a:t>
            </a:r>
            <a:r>
              <a:rPr lang="en-US" sz="1800" smtClean="0"/>
              <a:t>has </a:t>
            </a:r>
            <a:r>
              <a:rPr lang="en-US" sz="1800" smtClean="0">
                <a:solidFill>
                  <a:schemeClr val="accent6"/>
                </a:solidFill>
              </a:rPr>
              <a:t>influenced</a:t>
            </a:r>
            <a:r>
              <a:rPr lang="en-US" sz="1800" smtClean="0"/>
              <a:t> the </a:t>
            </a:r>
            <a:r>
              <a:rPr lang="en-US" sz="1800" smtClean="0">
                <a:solidFill>
                  <a:srgbClr val="FF0000"/>
                </a:solidFill>
              </a:rPr>
              <a:t>geomorphic processes</a:t>
            </a:r>
            <a:r>
              <a:rPr lang="en-US" sz="1800" smtClean="0"/>
              <a:t> in this landscape.</a:t>
            </a:r>
            <a:endParaRPr lang="en-GB" sz="1800" dirty="0"/>
          </a:p>
        </p:txBody>
      </p:sp>
    </p:spTree>
    <p:extLst>
      <p:ext uri="{BB962C8B-B14F-4D97-AF65-F5344CB8AC3E}">
        <p14:creationId xmlns:p14="http://schemas.microsoft.com/office/powerpoint/2010/main" val="260308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3(d) </a:t>
            </a:r>
            <a:r>
              <a:rPr lang="en-GB" dirty="0" smtClean="0"/>
              <a:t>– </a:t>
            </a:r>
            <a:r>
              <a:rPr lang="en-GB" dirty="0"/>
              <a:t>The mark scheme</a:t>
            </a:r>
          </a:p>
        </p:txBody>
      </p:sp>
      <p:sp>
        <p:nvSpPr>
          <p:cNvPr id="3" name="Content Placeholder 2"/>
          <p:cNvSpPr>
            <a:spLocks noGrp="1"/>
          </p:cNvSpPr>
          <p:nvPr>
            <p:ph idx="4294967295"/>
          </p:nvPr>
        </p:nvSpPr>
        <p:spPr>
          <a:xfrm>
            <a:off x="251520" y="1340768"/>
            <a:ext cx="8699500" cy="4454525"/>
          </a:xfrm>
        </p:spPr>
        <p:txBody>
          <a:bodyPr/>
          <a:lstStyle/>
          <a:p>
            <a:pPr marL="0" indent="0">
              <a:buNone/>
            </a:pPr>
            <a:r>
              <a:rPr lang="en-GB" sz="1600" b="1" dirty="0"/>
              <a:t>Level 3 (5–6 marks)</a:t>
            </a:r>
            <a:endParaRPr lang="en-GB" sz="1600" dirty="0"/>
          </a:p>
          <a:p>
            <a:pPr marL="0" indent="0">
              <a:buNone/>
            </a:pPr>
            <a:r>
              <a:rPr lang="en-GB" sz="1600" dirty="0"/>
              <a:t>An answer at this level demonstrates a </a:t>
            </a:r>
            <a:r>
              <a:rPr lang="en-GB" sz="1600" b="1" dirty="0"/>
              <a:t>thorough</a:t>
            </a:r>
            <a:r>
              <a:rPr lang="en-GB" sz="1600" dirty="0"/>
              <a:t> </a:t>
            </a:r>
            <a:r>
              <a:rPr lang="en-GB" sz="1600" dirty="0">
                <a:solidFill>
                  <a:srgbClr val="FF0000"/>
                </a:solidFill>
              </a:rPr>
              <a:t>knowledge</a:t>
            </a:r>
            <a:r>
              <a:rPr lang="en-GB" sz="1600" dirty="0"/>
              <a:t> of geomorphic processes </a:t>
            </a:r>
            <a:r>
              <a:rPr lang="en-GB" sz="1600" dirty="0">
                <a:solidFill>
                  <a:srgbClr val="FF0000"/>
                </a:solidFill>
              </a:rPr>
              <a:t>(AO1) </a:t>
            </a:r>
            <a:r>
              <a:rPr lang="en-GB" sz="1600" dirty="0"/>
              <a:t>and a </a:t>
            </a:r>
            <a:r>
              <a:rPr lang="en-GB" sz="1600" b="1" dirty="0"/>
              <a:t>thorough</a:t>
            </a:r>
            <a:r>
              <a:rPr lang="en-GB" sz="1600" dirty="0"/>
              <a:t> </a:t>
            </a:r>
            <a:r>
              <a:rPr lang="en-GB" sz="1600" dirty="0">
                <a:solidFill>
                  <a:schemeClr val="accent6"/>
                </a:solidFill>
              </a:rPr>
              <a:t>understanding</a:t>
            </a:r>
            <a:r>
              <a:rPr lang="en-GB" sz="1600" dirty="0"/>
              <a:t> of how human activity has influenced the geomorphic processes </a:t>
            </a:r>
            <a:r>
              <a:rPr lang="en-GB" sz="1600" dirty="0">
                <a:solidFill>
                  <a:schemeClr val="accent6"/>
                </a:solidFill>
              </a:rPr>
              <a:t>(AO2)</a:t>
            </a:r>
            <a:r>
              <a:rPr lang="en-GB" sz="1600" dirty="0"/>
              <a:t>.</a:t>
            </a:r>
          </a:p>
          <a:p>
            <a:pPr marL="0" indent="0">
              <a:buNone/>
            </a:pPr>
            <a:r>
              <a:rPr lang="en-GB" sz="1600" dirty="0"/>
              <a:t> </a:t>
            </a:r>
          </a:p>
          <a:p>
            <a:pPr marL="0" indent="0">
              <a:buNone/>
            </a:pPr>
            <a:r>
              <a:rPr lang="en-GB" sz="1600" dirty="0"/>
              <a:t>This will be shown by including </a:t>
            </a:r>
            <a:r>
              <a:rPr lang="en-GB" sz="1600" b="1" dirty="0"/>
              <a:t>well-developed</a:t>
            </a:r>
            <a:r>
              <a:rPr lang="en-GB" sz="1600" dirty="0"/>
              <a:t> ideas </a:t>
            </a:r>
            <a:r>
              <a:rPr lang="en-GB" sz="1600" b="1" dirty="0"/>
              <a:t>both</a:t>
            </a:r>
            <a:r>
              <a:rPr lang="en-GB" sz="1600" dirty="0"/>
              <a:t> about the geomorphic processes </a:t>
            </a:r>
            <a:r>
              <a:rPr lang="en-GB" sz="1600" b="1" dirty="0"/>
              <a:t>and</a:t>
            </a:r>
            <a:r>
              <a:rPr lang="en-GB" sz="1600" dirty="0"/>
              <a:t> how human activity has influenced the geomorphic processes.</a:t>
            </a:r>
          </a:p>
          <a:p>
            <a:pPr marL="0" indent="0">
              <a:buNone/>
            </a:pPr>
            <a:r>
              <a:rPr lang="en-GB" sz="1600" dirty="0"/>
              <a:t> </a:t>
            </a:r>
          </a:p>
          <a:p>
            <a:pPr marL="0" indent="0">
              <a:buNone/>
            </a:pPr>
            <a:r>
              <a:rPr lang="en-GB" sz="1600" dirty="0"/>
              <a:t>The answer must also include </a:t>
            </a:r>
            <a:r>
              <a:rPr lang="en-GB" sz="1600" b="1" dirty="0">
                <a:solidFill>
                  <a:srgbClr val="FF0000"/>
                </a:solidFill>
              </a:rPr>
              <a:t>place-specific</a:t>
            </a:r>
            <a:r>
              <a:rPr lang="en-GB" sz="1600" dirty="0">
                <a:solidFill>
                  <a:srgbClr val="FF0000"/>
                </a:solidFill>
              </a:rPr>
              <a:t> details </a:t>
            </a:r>
            <a:r>
              <a:rPr lang="en-GB" sz="1600" dirty="0"/>
              <a:t>for the landscape. Amount of relevant place-specific detail determines credit within level.</a:t>
            </a:r>
          </a:p>
          <a:p>
            <a:endParaRPr lang="en-GB" sz="1600" b="1" dirty="0"/>
          </a:p>
          <a:p>
            <a:pPr marL="0" indent="0">
              <a:buNone/>
            </a:pPr>
            <a:r>
              <a:rPr lang="en-GB" sz="1600" b="1" dirty="0"/>
              <a:t>Level 2 (3–4 marks) </a:t>
            </a:r>
            <a:r>
              <a:rPr lang="en-GB" sz="1600" dirty="0"/>
              <a:t>looks for the same focuses in answers but with </a:t>
            </a:r>
            <a:r>
              <a:rPr lang="en-GB" sz="1600" b="1" dirty="0"/>
              <a:t>reasonable</a:t>
            </a:r>
            <a:r>
              <a:rPr lang="en-GB" sz="1600" dirty="0"/>
              <a:t> </a:t>
            </a:r>
            <a:r>
              <a:rPr lang="en-GB" sz="1600" dirty="0">
                <a:solidFill>
                  <a:srgbClr val="FF0000"/>
                </a:solidFill>
              </a:rPr>
              <a:t>knowledge</a:t>
            </a:r>
            <a:r>
              <a:rPr lang="en-GB" sz="1600" dirty="0"/>
              <a:t> and </a:t>
            </a:r>
            <a:r>
              <a:rPr lang="en-GB" sz="1600" dirty="0">
                <a:solidFill>
                  <a:schemeClr val="accent6"/>
                </a:solidFill>
              </a:rPr>
              <a:t>understanding</a:t>
            </a:r>
            <a:r>
              <a:rPr lang="en-GB" sz="1600" dirty="0"/>
              <a:t> through </a:t>
            </a:r>
            <a:r>
              <a:rPr lang="en-GB" sz="1600" b="1" dirty="0"/>
              <a:t>developed</a:t>
            </a:r>
            <a:r>
              <a:rPr lang="en-GB" sz="1600" dirty="0"/>
              <a:t> ideas.</a:t>
            </a:r>
          </a:p>
          <a:p>
            <a:endParaRPr lang="en-GB" sz="1600" dirty="0"/>
          </a:p>
          <a:p>
            <a:pPr marL="0" indent="0">
              <a:buNone/>
            </a:pPr>
            <a:r>
              <a:rPr lang="en-GB" sz="1600" b="1" dirty="0"/>
              <a:t>Level 1 (1–2 marks) </a:t>
            </a:r>
            <a:r>
              <a:rPr lang="en-GB" sz="1600" dirty="0"/>
              <a:t>looks for the same focuses in answers but with </a:t>
            </a:r>
            <a:r>
              <a:rPr lang="en-GB" sz="1600" b="1" dirty="0"/>
              <a:t>basic</a:t>
            </a:r>
            <a:r>
              <a:rPr lang="en-GB" sz="1600" dirty="0"/>
              <a:t> </a:t>
            </a:r>
            <a:r>
              <a:rPr lang="en-GB" sz="1600" dirty="0">
                <a:solidFill>
                  <a:srgbClr val="FF0000"/>
                </a:solidFill>
              </a:rPr>
              <a:t>knowledge</a:t>
            </a:r>
            <a:r>
              <a:rPr lang="en-GB" sz="1600" dirty="0"/>
              <a:t> and </a:t>
            </a:r>
            <a:r>
              <a:rPr lang="en-GB" sz="1600" dirty="0">
                <a:solidFill>
                  <a:schemeClr val="accent6"/>
                </a:solidFill>
              </a:rPr>
              <a:t>understanding</a:t>
            </a:r>
            <a:r>
              <a:rPr lang="en-GB" sz="1600" dirty="0"/>
              <a:t> through </a:t>
            </a:r>
            <a:r>
              <a:rPr lang="en-GB" sz="1600" b="1" dirty="0"/>
              <a:t>simple</a:t>
            </a:r>
            <a:r>
              <a:rPr lang="en-GB" sz="1600" dirty="0"/>
              <a:t> ideas.</a:t>
            </a:r>
          </a:p>
          <a:p>
            <a:endParaRPr lang="en-GB" dirty="0"/>
          </a:p>
        </p:txBody>
      </p:sp>
    </p:spTree>
    <p:extLst>
      <p:ext uri="{BB962C8B-B14F-4D97-AF65-F5344CB8AC3E}">
        <p14:creationId xmlns:p14="http://schemas.microsoft.com/office/powerpoint/2010/main" val="1778685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3(d) </a:t>
            </a:r>
            <a:r>
              <a:rPr lang="en-GB" dirty="0" smtClean="0"/>
              <a:t>– </a:t>
            </a:r>
            <a:r>
              <a:rPr lang="en-GB" dirty="0"/>
              <a:t>Indicative Content</a:t>
            </a:r>
          </a:p>
        </p:txBody>
      </p:sp>
      <p:sp>
        <p:nvSpPr>
          <p:cNvPr id="3" name="Content Placeholder 2"/>
          <p:cNvSpPr>
            <a:spLocks noGrp="1"/>
          </p:cNvSpPr>
          <p:nvPr>
            <p:ph idx="4294967295"/>
          </p:nvPr>
        </p:nvSpPr>
        <p:spPr>
          <a:xfrm>
            <a:off x="200528" y="1345753"/>
            <a:ext cx="8699500" cy="4454525"/>
          </a:xfrm>
        </p:spPr>
        <p:txBody>
          <a:bodyPr/>
          <a:lstStyle/>
          <a:p>
            <a:pPr marL="0" indent="0">
              <a:buNone/>
            </a:pPr>
            <a:r>
              <a:rPr lang="en-GB" sz="1600" dirty="0">
                <a:solidFill>
                  <a:srgbClr val="1F224E"/>
                </a:solidFill>
                <a:latin typeface="Myriad Pro" charset="0"/>
                <a:ea typeface="Myriad Pro" charset="0"/>
                <a:cs typeface="Myriad Pro" charset="0"/>
              </a:rPr>
              <a:t>The answer will very much depend on which case study is chosen. There is no single case study which must be used – as long as the case study meets the criteria in the specification then it is fine.</a:t>
            </a:r>
          </a:p>
          <a:p>
            <a:pPr marL="0" indent="0">
              <a:buNone/>
            </a:pPr>
            <a:r>
              <a:rPr lang="en-GB" sz="1600" dirty="0">
                <a:solidFill>
                  <a:srgbClr val="1F224E"/>
                </a:solidFill>
                <a:latin typeface="Myriad Pro" charset="0"/>
                <a:ea typeface="Myriad Pro" charset="0"/>
                <a:cs typeface="Myriad Pro" charset="0"/>
              </a:rPr>
              <a:t> </a:t>
            </a:r>
          </a:p>
          <a:p>
            <a:pPr marL="0" indent="0">
              <a:buNone/>
            </a:pPr>
            <a:r>
              <a:rPr lang="en-GB" sz="1600" dirty="0">
                <a:solidFill>
                  <a:srgbClr val="1F224E"/>
                </a:solidFill>
                <a:latin typeface="Myriad Pro" charset="0"/>
                <a:ea typeface="Myriad Pro" charset="0"/>
                <a:cs typeface="Myriad Pro" charset="0"/>
              </a:rPr>
              <a:t>In the indicative content we have listed a number of different management strategies – the list is not exhaustive but should give a good indication of the types of things which could be discussed</a:t>
            </a:r>
            <a:r>
              <a:rPr lang="en-GB" sz="1600" dirty="0" smtClean="0">
                <a:solidFill>
                  <a:srgbClr val="1F224E"/>
                </a:solidFill>
                <a:latin typeface="Myriad Pro" charset="0"/>
                <a:ea typeface="Myriad Pro" charset="0"/>
                <a:cs typeface="Myriad Pro" charset="0"/>
              </a:rPr>
              <a:t>. </a:t>
            </a:r>
            <a:r>
              <a:rPr lang="en-US" sz="1600" dirty="0" smtClean="0">
                <a:solidFill>
                  <a:srgbClr val="1F224E"/>
                </a:solidFill>
                <a:latin typeface="Myriad Pro" charset="0"/>
                <a:ea typeface="Myriad Pro" charset="0"/>
                <a:cs typeface="Myriad Pro" charset="0"/>
              </a:rPr>
              <a:t>However </a:t>
            </a:r>
            <a:r>
              <a:rPr lang="en-US" sz="1600" dirty="0">
                <a:solidFill>
                  <a:srgbClr val="1F224E"/>
                </a:solidFill>
                <a:latin typeface="Myriad Pro" charset="0"/>
                <a:ea typeface="Myriad Pro" charset="0"/>
                <a:cs typeface="Myriad Pro" charset="0"/>
              </a:rPr>
              <a:t>the question needs them to be related to geomorphic </a:t>
            </a:r>
            <a:r>
              <a:rPr lang="en-US" sz="1600" dirty="0" smtClean="0">
                <a:solidFill>
                  <a:srgbClr val="1F224E"/>
                </a:solidFill>
                <a:latin typeface="Myriad Pro" charset="0"/>
                <a:ea typeface="Myriad Pro" charset="0"/>
                <a:cs typeface="Myriad Pro" charset="0"/>
              </a:rPr>
              <a:t>processes </a:t>
            </a:r>
            <a:r>
              <a:rPr lang="en-US" sz="1600" dirty="0">
                <a:solidFill>
                  <a:srgbClr val="1F224E"/>
                </a:solidFill>
                <a:latin typeface="Myriad Pro" charset="0"/>
                <a:ea typeface="Myriad Pro" charset="0"/>
                <a:cs typeface="Myriad Pro" charset="0"/>
              </a:rPr>
              <a:t>to </a:t>
            </a:r>
            <a:r>
              <a:rPr lang="en-US" sz="1600" dirty="0" smtClean="0">
                <a:solidFill>
                  <a:srgbClr val="1F224E"/>
                </a:solidFill>
                <a:latin typeface="Myriad Pro" charset="0"/>
                <a:ea typeface="Myriad Pro" charset="0"/>
                <a:cs typeface="Myriad Pro" charset="0"/>
              </a:rPr>
              <a:t>explain </a:t>
            </a:r>
            <a:r>
              <a:rPr lang="en-US" sz="1600" dirty="0">
                <a:solidFill>
                  <a:srgbClr val="1F224E"/>
                </a:solidFill>
                <a:latin typeface="Myriad Pro" charset="0"/>
                <a:ea typeface="Myriad Pro" charset="0"/>
                <a:cs typeface="Myriad Pro" charset="0"/>
              </a:rPr>
              <a:t>how human activities have influenced these </a:t>
            </a:r>
            <a:r>
              <a:rPr lang="en-US" sz="1600" dirty="0" smtClean="0">
                <a:solidFill>
                  <a:srgbClr val="1F224E"/>
                </a:solidFill>
                <a:latin typeface="Myriad Pro" charset="0"/>
                <a:ea typeface="Myriad Pro" charset="0"/>
                <a:cs typeface="Myriad Pro" charset="0"/>
              </a:rPr>
              <a:t>processes.</a:t>
            </a:r>
            <a:endParaRPr lang="en-GB" sz="1600" dirty="0">
              <a:solidFill>
                <a:srgbClr val="1F224E"/>
              </a:solidFill>
              <a:latin typeface="Myriad Pro" charset="0"/>
              <a:ea typeface="Myriad Pro" charset="0"/>
              <a:cs typeface="Myriad Pro" charset="0"/>
            </a:endParaRPr>
          </a:p>
          <a:p>
            <a:endParaRPr lang="en-GB" dirty="0"/>
          </a:p>
        </p:txBody>
      </p:sp>
      <p:sp>
        <p:nvSpPr>
          <p:cNvPr id="4" name="TextBox 3"/>
          <p:cNvSpPr txBox="1"/>
          <p:nvPr/>
        </p:nvSpPr>
        <p:spPr>
          <a:xfrm>
            <a:off x="336466" y="3573016"/>
            <a:ext cx="8427625" cy="2111347"/>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ct val="20000"/>
              </a:spcBef>
            </a:pPr>
            <a:r>
              <a:rPr lang="en-GB" sz="1600" dirty="0">
                <a:solidFill>
                  <a:srgbClr val="1F224E"/>
                </a:solidFill>
                <a:latin typeface="Myriad Pro" charset="0"/>
                <a:ea typeface="Myriad Pro" charset="0"/>
                <a:cs typeface="Myriad Pro" charset="0"/>
              </a:rPr>
              <a:t>Management strategies could include:</a:t>
            </a:r>
          </a:p>
          <a:p>
            <a:pPr algn="ctr">
              <a:spcBef>
                <a:spcPct val="20000"/>
              </a:spcBef>
            </a:pPr>
            <a:r>
              <a:rPr lang="en-GB" sz="1600" dirty="0">
                <a:solidFill>
                  <a:srgbClr val="1F224E"/>
                </a:solidFill>
                <a:latin typeface="Myriad Pro" charset="0"/>
                <a:ea typeface="Myriad Pro" charset="0"/>
                <a:cs typeface="Myriad Pro" charset="0"/>
              </a:rPr>
              <a:t>Flood barriers/dams </a:t>
            </a:r>
            <a:r>
              <a:rPr lang="en-GB" sz="1600" dirty="0" smtClean="0">
                <a:solidFill>
                  <a:srgbClr val="1F224E"/>
                </a:solidFill>
                <a:latin typeface="Myriad Pro" charset="0"/>
                <a:ea typeface="Myriad Pro" charset="0"/>
                <a:cs typeface="Myriad Pro" charset="0"/>
              </a:rPr>
              <a:t>– silting </a:t>
            </a:r>
            <a:r>
              <a:rPr lang="en-GB" sz="1600" dirty="0">
                <a:solidFill>
                  <a:srgbClr val="1F224E"/>
                </a:solidFill>
                <a:latin typeface="Myriad Pro" charset="0"/>
                <a:ea typeface="Myriad Pro" charset="0"/>
                <a:cs typeface="Myriad Pro" charset="0"/>
              </a:rPr>
              <a:t>up, restriction of sediment replenishment </a:t>
            </a:r>
            <a:endParaRPr lang="en-GB" sz="1600" dirty="0" smtClean="0">
              <a:solidFill>
                <a:srgbClr val="1F224E"/>
              </a:solidFill>
              <a:latin typeface="Myriad Pro" charset="0"/>
              <a:ea typeface="Myriad Pro" charset="0"/>
              <a:cs typeface="Myriad Pro" charset="0"/>
            </a:endParaRPr>
          </a:p>
          <a:p>
            <a:pPr algn="ctr">
              <a:spcBef>
                <a:spcPct val="20000"/>
              </a:spcBef>
            </a:pPr>
            <a:r>
              <a:rPr lang="en-GB" sz="1600" dirty="0" smtClean="0">
                <a:solidFill>
                  <a:srgbClr val="1F224E"/>
                </a:solidFill>
                <a:latin typeface="Myriad Pro" charset="0"/>
                <a:ea typeface="Myriad Pro" charset="0"/>
                <a:cs typeface="Myriad Pro" charset="0"/>
              </a:rPr>
              <a:t>River </a:t>
            </a:r>
            <a:r>
              <a:rPr lang="en-GB" sz="1600" dirty="0">
                <a:solidFill>
                  <a:srgbClr val="1F224E"/>
                </a:solidFill>
                <a:latin typeface="Myriad Pro" charset="0"/>
                <a:ea typeface="Myriad Pro" charset="0"/>
                <a:cs typeface="Myriad Pro" charset="0"/>
              </a:rPr>
              <a:t>realigning/straightening – restriction of </a:t>
            </a:r>
            <a:r>
              <a:rPr lang="en-GB" sz="1600" dirty="0" smtClean="0">
                <a:solidFill>
                  <a:srgbClr val="1F224E"/>
                </a:solidFill>
                <a:latin typeface="Myriad Pro" charset="0"/>
                <a:ea typeface="Myriad Pro" charset="0"/>
                <a:cs typeface="Myriad Pro" charset="0"/>
              </a:rPr>
              <a:t>meanders/horizontal/lateral </a:t>
            </a:r>
            <a:r>
              <a:rPr lang="en-GB" sz="1600" dirty="0">
                <a:solidFill>
                  <a:srgbClr val="1F224E"/>
                </a:solidFill>
                <a:latin typeface="Myriad Pro" charset="0"/>
                <a:ea typeface="Myriad Pro" charset="0"/>
                <a:cs typeface="Myriad Pro" charset="0"/>
              </a:rPr>
              <a:t>erosion </a:t>
            </a:r>
          </a:p>
          <a:p>
            <a:pPr algn="ctr">
              <a:spcBef>
                <a:spcPct val="20000"/>
              </a:spcBef>
            </a:pPr>
            <a:r>
              <a:rPr lang="en-GB" sz="1600" dirty="0" err="1" smtClean="0">
                <a:solidFill>
                  <a:srgbClr val="1F224E"/>
                </a:solidFill>
                <a:latin typeface="Myriad Pro" charset="0"/>
                <a:ea typeface="Myriad Pro" charset="0"/>
                <a:cs typeface="Myriad Pro" charset="0"/>
              </a:rPr>
              <a:t>Channelisation</a:t>
            </a:r>
            <a:r>
              <a:rPr lang="en-GB" sz="1600" dirty="0" smtClean="0">
                <a:solidFill>
                  <a:srgbClr val="1F224E"/>
                </a:solidFill>
                <a:latin typeface="Myriad Pro" charset="0"/>
                <a:ea typeface="Myriad Pro" charset="0"/>
                <a:cs typeface="Myriad Pro" charset="0"/>
              </a:rPr>
              <a:t> – impact </a:t>
            </a:r>
            <a:r>
              <a:rPr lang="en-GB" sz="1600" dirty="0">
                <a:solidFill>
                  <a:srgbClr val="1F224E"/>
                </a:solidFill>
                <a:latin typeface="Myriad Pro" charset="0"/>
                <a:ea typeface="Myriad Pro" charset="0"/>
                <a:cs typeface="Myriad Pro" charset="0"/>
              </a:rPr>
              <a:t>of erosion, decreased </a:t>
            </a:r>
            <a:r>
              <a:rPr lang="en-GB" sz="1600" dirty="0" err="1">
                <a:solidFill>
                  <a:srgbClr val="1F224E"/>
                </a:solidFill>
                <a:latin typeface="Myriad Pro" charset="0"/>
                <a:ea typeface="Myriad Pro" charset="0"/>
                <a:cs typeface="Myriad Pro" charset="0"/>
              </a:rPr>
              <a:t>bedload</a:t>
            </a:r>
            <a:r>
              <a:rPr lang="en-GB" sz="1600" dirty="0">
                <a:solidFill>
                  <a:srgbClr val="1F224E"/>
                </a:solidFill>
                <a:latin typeface="Myriad Pro" charset="0"/>
                <a:ea typeface="Myriad Pro" charset="0"/>
                <a:cs typeface="Myriad Pro" charset="0"/>
              </a:rPr>
              <a:t>, deposition, </a:t>
            </a:r>
            <a:r>
              <a:rPr lang="en-GB" sz="1600" dirty="0" err="1">
                <a:solidFill>
                  <a:srgbClr val="1F224E"/>
                </a:solidFill>
                <a:latin typeface="Myriad Pro" charset="0"/>
                <a:ea typeface="Myriad Pro" charset="0"/>
                <a:cs typeface="Myriad Pro" charset="0"/>
              </a:rPr>
              <a:t>throughflow</a:t>
            </a:r>
            <a:r>
              <a:rPr lang="en-GB" sz="1600" dirty="0">
                <a:solidFill>
                  <a:srgbClr val="1F224E"/>
                </a:solidFill>
                <a:latin typeface="Myriad Pro" charset="0"/>
                <a:ea typeface="Myriad Pro" charset="0"/>
                <a:cs typeface="Myriad Pro" charset="0"/>
              </a:rPr>
              <a:t>.</a:t>
            </a:r>
          </a:p>
          <a:p>
            <a:pPr algn="ctr">
              <a:spcBef>
                <a:spcPct val="20000"/>
              </a:spcBef>
            </a:pPr>
            <a:r>
              <a:rPr lang="en-GB" sz="1600" dirty="0">
                <a:solidFill>
                  <a:srgbClr val="1F224E"/>
                </a:solidFill>
                <a:latin typeface="Myriad Pro" charset="0"/>
                <a:ea typeface="Myriad Pro" charset="0"/>
                <a:cs typeface="Myriad Pro" charset="0"/>
              </a:rPr>
              <a:t>Building on flood plains – increased surface runoff, </a:t>
            </a:r>
          </a:p>
          <a:p>
            <a:pPr algn="ctr">
              <a:spcBef>
                <a:spcPct val="20000"/>
              </a:spcBef>
            </a:pPr>
            <a:r>
              <a:rPr lang="en-GB" sz="1600" dirty="0">
                <a:solidFill>
                  <a:srgbClr val="1F224E"/>
                </a:solidFill>
                <a:latin typeface="Myriad Pro" charset="0"/>
                <a:ea typeface="Myriad Pro" charset="0"/>
                <a:cs typeface="Myriad Pro" charset="0"/>
              </a:rPr>
              <a:t>Afforestation/deforestation</a:t>
            </a:r>
          </a:p>
          <a:p>
            <a:pPr algn="ctr">
              <a:spcBef>
                <a:spcPct val="20000"/>
              </a:spcBef>
            </a:pPr>
            <a:r>
              <a:rPr lang="en-GB" sz="1600" dirty="0">
                <a:solidFill>
                  <a:srgbClr val="1F224E"/>
                </a:solidFill>
                <a:latin typeface="Myriad Pro" charset="0"/>
                <a:ea typeface="Myriad Pro" charset="0"/>
                <a:cs typeface="Myriad Pro" charset="0"/>
              </a:rPr>
              <a:t>Artificial Levees/Embankments</a:t>
            </a:r>
          </a:p>
        </p:txBody>
      </p:sp>
    </p:spTree>
    <p:extLst>
      <p:ext uri="{BB962C8B-B14F-4D97-AF65-F5344CB8AC3E}">
        <p14:creationId xmlns:p14="http://schemas.microsoft.com/office/powerpoint/2010/main" val="260308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2800" dirty="0"/>
              <a:t>Question </a:t>
            </a:r>
            <a:r>
              <a:rPr lang="en-GB" sz="2800" dirty="0" smtClean="0"/>
              <a:t>3(d</a:t>
            </a:r>
            <a:r>
              <a:rPr lang="en-GB" sz="2800" dirty="0"/>
              <a:t>) – Well-developed? Developed? Simple?</a:t>
            </a:r>
          </a:p>
        </p:txBody>
      </p:sp>
      <p:sp>
        <p:nvSpPr>
          <p:cNvPr id="3" name="Content Placeholder 2"/>
          <p:cNvSpPr>
            <a:spLocks noGrp="1"/>
          </p:cNvSpPr>
          <p:nvPr>
            <p:ph idx="4294967295"/>
          </p:nvPr>
        </p:nvSpPr>
        <p:spPr>
          <a:xfrm>
            <a:off x="251520" y="3861048"/>
            <a:ext cx="5760640" cy="1987055"/>
          </a:xfrm>
        </p:spPr>
        <p:txBody>
          <a:bodyPr>
            <a:normAutofit/>
          </a:bodyPr>
          <a:lstStyle/>
          <a:p>
            <a:pPr marL="0" indent="0">
              <a:buNone/>
            </a:pPr>
            <a:r>
              <a:rPr lang="en-GB" sz="1400" dirty="0">
                <a:latin typeface="Myriad Pro"/>
                <a:cs typeface="+mn-cs"/>
              </a:rPr>
              <a:t>The </a:t>
            </a:r>
            <a:r>
              <a:rPr lang="en-GB" sz="1400" b="1" dirty="0">
                <a:latin typeface="Myriad Pro"/>
                <a:cs typeface="+mn-cs"/>
              </a:rPr>
              <a:t>developed</a:t>
            </a:r>
            <a:r>
              <a:rPr lang="en-GB" sz="1400" dirty="0">
                <a:latin typeface="Myriad Pro"/>
                <a:cs typeface="+mn-cs"/>
              </a:rPr>
              <a:t> idea builds on the </a:t>
            </a:r>
            <a:r>
              <a:rPr lang="en-GB" sz="1400" b="1" dirty="0">
                <a:latin typeface="Myriad Pro"/>
                <a:cs typeface="+mn-cs"/>
              </a:rPr>
              <a:t>simple</a:t>
            </a:r>
            <a:r>
              <a:rPr lang="en-GB" sz="1400" dirty="0">
                <a:latin typeface="Myriad Pro"/>
                <a:cs typeface="+mn-cs"/>
              </a:rPr>
              <a:t> idea with more explanation of </a:t>
            </a:r>
            <a:r>
              <a:rPr lang="en-GB" sz="1400" dirty="0">
                <a:solidFill>
                  <a:srgbClr val="C00000"/>
                </a:solidFill>
                <a:latin typeface="Myriad Pro"/>
                <a:cs typeface="+mn-cs"/>
              </a:rPr>
              <a:t>how the change to the river landscape (in this example the route) influences geomorphic processes </a:t>
            </a:r>
            <a:r>
              <a:rPr lang="en-GB" sz="1400" dirty="0">
                <a:latin typeface="Myriad Pro"/>
                <a:cs typeface="+mn-cs"/>
              </a:rPr>
              <a:t>and gives </a:t>
            </a:r>
            <a:r>
              <a:rPr lang="en-GB" sz="1400" dirty="0">
                <a:solidFill>
                  <a:srgbClr val="C00000"/>
                </a:solidFill>
                <a:latin typeface="Myriad Pro"/>
                <a:cs typeface="+mn-cs"/>
              </a:rPr>
              <a:t>place-specific detail</a:t>
            </a:r>
            <a:r>
              <a:rPr lang="en-GB" sz="1400" dirty="0">
                <a:latin typeface="Myriad Pro"/>
                <a:cs typeface="+mn-cs"/>
              </a:rPr>
              <a:t>.</a:t>
            </a:r>
          </a:p>
          <a:p>
            <a:endParaRPr lang="en-GB" sz="1400" dirty="0"/>
          </a:p>
          <a:p>
            <a:pPr marL="0" indent="0">
              <a:buNone/>
            </a:pPr>
            <a:r>
              <a:rPr lang="en-GB" sz="1400" dirty="0">
                <a:latin typeface="Myriad Pro"/>
                <a:cs typeface="+mn-cs"/>
              </a:rPr>
              <a:t>The </a:t>
            </a:r>
            <a:r>
              <a:rPr lang="en-GB" sz="1400" b="1" dirty="0">
                <a:latin typeface="Myriad Pro"/>
                <a:cs typeface="+mn-cs"/>
              </a:rPr>
              <a:t>well-developed</a:t>
            </a:r>
            <a:r>
              <a:rPr lang="en-GB" sz="1400" dirty="0">
                <a:latin typeface="Myriad Pro"/>
                <a:cs typeface="+mn-cs"/>
              </a:rPr>
              <a:t> idea builds again, with a </a:t>
            </a:r>
            <a:r>
              <a:rPr lang="en-GB" sz="1400" dirty="0">
                <a:solidFill>
                  <a:srgbClr val="C00000"/>
                </a:solidFill>
                <a:latin typeface="Myriad Pro"/>
                <a:cs typeface="+mn-cs"/>
              </a:rPr>
              <a:t>greater explanation of how human activities have influenced geomorphic processes </a:t>
            </a:r>
            <a:r>
              <a:rPr lang="en-GB" sz="1400" dirty="0">
                <a:latin typeface="Myriad Pro"/>
                <a:cs typeface="+mn-cs"/>
              </a:rPr>
              <a:t>and an increase in the </a:t>
            </a:r>
            <a:r>
              <a:rPr lang="en-GB" sz="1400" dirty="0">
                <a:solidFill>
                  <a:srgbClr val="C00000"/>
                </a:solidFill>
                <a:latin typeface="Myriad Pro"/>
                <a:cs typeface="+mn-cs"/>
              </a:rPr>
              <a:t>amount of place-specific detail for this landscape and </a:t>
            </a:r>
            <a:r>
              <a:rPr lang="en-US" sz="1400" dirty="0">
                <a:solidFill>
                  <a:srgbClr val="C00000"/>
                </a:solidFill>
                <a:latin typeface="Myriad Pro"/>
                <a:cs typeface="+mn-cs"/>
              </a:rPr>
              <a:t>complexity in geographical language </a:t>
            </a:r>
            <a:r>
              <a:rPr lang="en-US" sz="1400" dirty="0" smtClean="0">
                <a:solidFill>
                  <a:srgbClr val="C00000"/>
                </a:solidFill>
                <a:latin typeface="Myriad Pro"/>
                <a:cs typeface="+mn-cs"/>
              </a:rPr>
              <a:t>used</a:t>
            </a:r>
            <a:r>
              <a:rPr lang="en-GB" sz="1400" dirty="0" smtClean="0">
                <a:latin typeface="Myriad Pro"/>
                <a:cs typeface="+mn-cs"/>
              </a:rPr>
              <a:t>.</a:t>
            </a:r>
            <a:endParaRPr lang="en-GB" sz="1400" dirty="0">
              <a:latin typeface="Myriad Pro"/>
              <a:cs typeface="+mn-cs"/>
            </a:endParaRPr>
          </a:p>
          <a:p>
            <a:endParaRPr lang="en-GB" sz="1400" dirty="0"/>
          </a:p>
        </p:txBody>
      </p:sp>
      <p:sp>
        <p:nvSpPr>
          <p:cNvPr id="4" name="TextBox 3"/>
          <p:cNvSpPr txBox="1"/>
          <p:nvPr/>
        </p:nvSpPr>
        <p:spPr>
          <a:xfrm>
            <a:off x="3131840" y="1268759"/>
            <a:ext cx="2376264" cy="2462213"/>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GB" sz="1400" dirty="0">
                <a:solidFill>
                  <a:srgbClr val="C00000"/>
                </a:solidFill>
                <a:latin typeface="Myriad Pro"/>
              </a:rPr>
              <a:t>Channel straightening </a:t>
            </a:r>
            <a:r>
              <a:rPr lang="en-GB" sz="1400" dirty="0">
                <a:latin typeface="Myriad Pro"/>
              </a:rPr>
              <a:t>is one way that humans have altered the river </a:t>
            </a:r>
            <a:r>
              <a:rPr lang="en-GB" sz="1400" dirty="0">
                <a:solidFill>
                  <a:srgbClr val="C00000"/>
                </a:solidFill>
                <a:latin typeface="Myriad Pro"/>
              </a:rPr>
              <a:t>Nene landscape in Northampton. They have used concrete to change the route of the river which has caused less erosion and flooding</a:t>
            </a:r>
            <a:r>
              <a:rPr lang="en-GB" sz="1400" dirty="0" smtClean="0">
                <a:solidFill>
                  <a:srgbClr val="C00000"/>
                </a:solidFill>
                <a:latin typeface="Myriad Pro"/>
              </a:rPr>
              <a:t>.</a:t>
            </a:r>
            <a:endParaRPr lang="en-GB" sz="1400" dirty="0">
              <a:solidFill>
                <a:srgbClr val="C00000"/>
              </a:solidFill>
              <a:latin typeface="Myriad Pro"/>
            </a:endParaRPr>
          </a:p>
        </p:txBody>
      </p:sp>
      <p:sp>
        <p:nvSpPr>
          <p:cNvPr id="5" name="TextBox 4"/>
          <p:cNvSpPr txBox="1"/>
          <p:nvPr/>
        </p:nvSpPr>
        <p:spPr>
          <a:xfrm>
            <a:off x="323528" y="1279002"/>
            <a:ext cx="2376264" cy="1384995"/>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One way humans have affected the river is by taking away the bends and making the river straighter</a:t>
            </a:r>
            <a:r>
              <a:rPr lang="en-GB" sz="1400" dirty="0" smtClean="0">
                <a:latin typeface="Myriad Pro"/>
              </a:rPr>
              <a:t>.</a:t>
            </a:r>
            <a:endParaRPr lang="en-GB" sz="1400" dirty="0">
              <a:latin typeface="Myriad Pro"/>
            </a:endParaRPr>
          </a:p>
        </p:txBody>
      </p:sp>
      <p:sp>
        <p:nvSpPr>
          <p:cNvPr id="6" name="TextBox 5"/>
          <p:cNvSpPr txBox="1"/>
          <p:nvPr/>
        </p:nvSpPr>
        <p:spPr>
          <a:xfrm>
            <a:off x="6084168" y="1268760"/>
            <a:ext cx="2736304" cy="3323987"/>
          </a:xfrm>
          <a:prstGeom prst="rect">
            <a:avLst/>
          </a:prstGeom>
          <a:solidFill>
            <a:srgbClr val="ECECEC"/>
          </a:solidFill>
          <a:ln>
            <a:solidFill>
              <a:schemeClr val="tx1"/>
            </a:solidFill>
          </a:ln>
        </p:spPr>
        <p:txBody>
          <a:bodyPr wrap="square" rtlCol="0">
            <a:spAutoFit/>
          </a:bodyPr>
          <a:lstStyle/>
          <a:p>
            <a:r>
              <a:rPr lang="en-GB" sz="1400" dirty="0" smtClean="0">
                <a:latin typeface="Myriad Pro"/>
              </a:rPr>
              <a:t>Examples of </a:t>
            </a:r>
            <a:r>
              <a:rPr lang="en-GB" sz="1400" b="1" dirty="0" smtClean="0">
                <a:latin typeface="Myriad Pro"/>
              </a:rPr>
              <a:t>well-developed</a:t>
            </a:r>
            <a:r>
              <a:rPr lang="en-GB" sz="1400" dirty="0" smtClean="0">
                <a:latin typeface="Myriad Pro"/>
              </a:rPr>
              <a:t> ideas:</a:t>
            </a:r>
          </a:p>
          <a:p>
            <a:endParaRPr lang="en-GB" sz="1400" dirty="0" smtClean="0">
              <a:latin typeface="Myriad Pro"/>
            </a:endParaRPr>
          </a:p>
          <a:p>
            <a:r>
              <a:rPr lang="en-GB" sz="1400" dirty="0">
                <a:latin typeface="Myriad Pro"/>
              </a:rPr>
              <a:t>Humans have straightened rivers and </a:t>
            </a:r>
            <a:r>
              <a:rPr lang="en-GB" sz="1400" dirty="0">
                <a:solidFill>
                  <a:srgbClr val="C00000"/>
                </a:solidFill>
                <a:latin typeface="Myriad Pro"/>
              </a:rPr>
              <a:t>introduced channelisation to increase the discharge </a:t>
            </a:r>
            <a:r>
              <a:rPr lang="en-GB" sz="1400" dirty="0">
                <a:latin typeface="Myriad Pro"/>
              </a:rPr>
              <a:t>of the River Nene in Northampton. </a:t>
            </a:r>
            <a:r>
              <a:rPr lang="en-GB" sz="1400" dirty="0">
                <a:solidFill>
                  <a:srgbClr val="C00000"/>
                </a:solidFill>
                <a:latin typeface="Myriad Pro"/>
              </a:rPr>
              <a:t>These changes alter the velocity of the river and reduce friction. </a:t>
            </a:r>
            <a:r>
              <a:rPr lang="en-GB" sz="1400" dirty="0">
                <a:latin typeface="Myriad Pro"/>
              </a:rPr>
              <a:t>These human activities </a:t>
            </a:r>
            <a:r>
              <a:rPr lang="en-GB" sz="1400" dirty="0">
                <a:solidFill>
                  <a:srgbClr val="C00000"/>
                </a:solidFill>
                <a:latin typeface="Myriad Pro"/>
              </a:rPr>
              <a:t>reduce the amount of lateral and vertical </a:t>
            </a:r>
            <a:r>
              <a:rPr lang="en-GB" sz="1400" dirty="0">
                <a:latin typeface="Myriad Pro"/>
              </a:rPr>
              <a:t>erosion causing the river </a:t>
            </a:r>
            <a:r>
              <a:rPr lang="en-GB" sz="1400" dirty="0">
                <a:solidFill>
                  <a:srgbClr val="C00000"/>
                </a:solidFill>
                <a:latin typeface="Myriad Pro"/>
              </a:rPr>
              <a:t>to not form a meander which would be the natural landscape</a:t>
            </a:r>
            <a:r>
              <a:rPr lang="en-GB" sz="1400" dirty="0" smtClean="0">
                <a:solidFill>
                  <a:srgbClr val="C00000"/>
                </a:solidFill>
                <a:latin typeface="Myriad Pro"/>
              </a:rPr>
              <a:t>.</a:t>
            </a:r>
            <a:endParaRPr lang="en-GB" sz="1400" dirty="0">
              <a:solidFill>
                <a:srgbClr val="C00000"/>
              </a:solidFill>
              <a:latin typeface="Myriad Pro"/>
            </a:endParaRPr>
          </a:p>
        </p:txBody>
      </p:sp>
    </p:spTree>
    <p:extLst>
      <p:ext uri="{BB962C8B-B14F-4D97-AF65-F5344CB8AC3E}">
        <p14:creationId xmlns:p14="http://schemas.microsoft.com/office/powerpoint/2010/main" val="1778685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6484" y="3573016"/>
            <a:ext cx="4306888" cy="2160588"/>
          </a:xfrm>
        </p:spPr>
        <p:txBody>
          <a:bodyPr/>
          <a:lstStyle/>
          <a:p>
            <a:r>
              <a:rPr lang="en-GB" sz="1600" dirty="0" smtClean="0"/>
              <a:t>Two </a:t>
            </a:r>
            <a:r>
              <a:rPr lang="en-GB" sz="1600" dirty="0"/>
              <a:t>marks – one mark for describing the yearly temperature pattern and one mark for describing the yearly rainfall pattern .</a:t>
            </a:r>
          </a:p>
          <a:p>
            <a:r>
              <a:rPr lang="en-GB" sz="1600" dirty="0"/>
              <a:t>Only </a:t>
            </a:r>
            <a:r>
              <a:rPr lang="en-GB" sz="1600" dirty="0" smtClean="0"/>
              <a:t>two </a:t>
            </a:r>
            <a:r>
              <a:rPr lang="en-GB" sz="1600" dirty="0"/>
              <a:t>marks and question does not ask specifically for data – therefore data is not needed, just the </a:t>
            </a:r>
            <a:r>
              <a:rPr lang="en-GB" sz="1600" dirty="0" smtClean="0"/>
              <a:t>patterns.</a:t>
            </a:r>
            <a:endParaRPr lang="en-GB" sz="1600" dirty="0"/>
          </a:p>
          <a:p>
            <a:r>
              <a:rPr lang="en-GB" sz="1600" dirty="0"/>
              <a:t>The skill is for interpreting the graph in order to be able to describe the pattern.</a:t>
            </a:r>
          </a:p>
        </p:txBody>
      </p:sp>
      <p:sp>
        <p:nvSpPr>
          <p:cNvPr id="4" name="Rectangle 3"/>
          <p:cNvSpPr/>
          <p:nvPr/>
        </p:nvSpPr>
        <p:spPr>
          <a:xfrm>
            <a:off x="395536" y="1556792"/>
            <a:ext cx="3528392" cy="1815882"/>
          </a:xfrm>
          <a:prstGeom prst="rect">
            <a:avLst/>
          </a:prstGeom>
          <a:ln>
            <a:solidFill>
              <a:schemeClr val="tx1"/>
            </a:solidFill>
          </a:ln>
        </p:spPr>
        <p:txBody>
          <a:bodyPr wrap="square">
            <a:spAutoFit/>
          </a:bodyPr>
          <a:lstStyle/>
          <a:p>
            <a:r>
              <a:rPr lang="en-US" sz="1600" dirty="0">
                <a:latin typeface="Myriad Pro"/>
              </a:rPr>
              <a:t>Study </a:t>
            </a:r>
            <a:r>
              <a:rPr lang="en-US" sz="1600" b="1" dirty="0">
                <a:latin typeface="Myriad Pro"/>
              </a:rPr>
              <a:t>Fig. 3</a:t>
            </a:r>
            <a:r>
              <a:rPr lang="en-US" sz="1600" dirty="0">
                <a:latin typeface="Myriad Pro"/>
              </a:rPr>
              <a:t> in the separate Resource Booklet, showing a hot desert climate graph.</a:t>
            </a:r>
            <a:r>
              <a:rPr lang="en-US" sz="1600" dirty="0" smtClean="0">
                <a:latin typeface="Myriad Pro"/>
              </a:rPr>
              <a:t> </a:t>
            </a:r>
          </a:p>
          <a:p>
            <a:endParaRPr lang="en-US" sz="1600" dirty="0">
              <a:latin typeface="Myriad Pro"/>
            </a:endParaRPr>
          </a:p>
          <a:p>
            <a:r>
              <a:rPr lang="en-US" sz="1600" dirty="0">
                <a:solidFill>
                  <a:srgbClr val="00B050"/>
                </a:solidFill>
                <a:latin typeface="Myriad Pro"/>
              </a:rPr>
              <a:t>Describe</a:t>
            </a:r>
            <a:r>
              <a:rPr lang="en-US" sz="1600" dirty="0">
                <a:latin typeface="Myriad Pro"/>
              </a:rPr>
              <a:t> the </a:t>
            </a:r>
            <a:r>
              <a:rPr lang="en-US" sz="1600" u="sng" dirty="0">
                <a:latin typeface="Myriad Pro"/>
              </a:rPr>
              <a:t>yearly temperature</a:t>
            </a:r>
            <a:r>
              <a:rPr lang="en-US" sz="1600" dirty="0">
                <a:latin typeface="Myriad Pro"/>
              </a:rPr>
              <a:t> and </a:t>
            </a:r>
            <a:r>
              <a:rPr lang="en-US" sz="1600" u="sng" dirty="0">
                <a:latin typeface="Myriad Pro"/>
              </a:rPr>
              <a:t>rainfall patterns</a:t>
            </a:r>
            <a:r>
              <a:rPr lang="en-US" sz="1600" dirty="0">
                <a:latin typeface="Myriad Pro"/>
              </a:rPr>
              <a:t> on the hot desert </a:t>
            </a:r>
            <a:r>
              <a:rPr lang="en-US" sz="1600" dirty="0">
                <a:solidFill>
                  <a:srgbClr val="00B050"/>
                </a:solidFill>
                <a:latin typeface="Myriad Pro"/>
              </a:rPr>
              <a:t>climate graph</a:t>
            </a:r>
            <a:r>
              <a:rPr lang="en-US" sz="1600" dirty="0" smtClean="0">
                <a:latin typeface="Myriad Pro"/>
              </a:rPr>
              <a:t>.    </a:t>
            </a:r>
            <a:endParaRPr lang="en-GB" dirty="0">
              <a:latin typeface="Myriad Pro"/>
            </a:endParaRPr>
          </a:p>
        </p:txBody>
      </p:sp>
      <p:sp>
        <p:nvSpPr>
          <p:cNvPr id="5" name="Right Arrow 4"/>
          <p:cNvSpPr/>
          <p:nvPr/>
        </p:nvSpPr>
        <p:spPr>
          <a:xfrm>
            <a:off x="3779912" y="1916832"/>
            <a:ext cx="1167013" cy="447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Fig 3 A hot desert climat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019" y="1268761"/>
            <a:ext cx="400763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82" r="919" b="454"/>
          <a:stretch/>
        </p:blipFill>
        <p:spPr bwMode="auto">
          <a:xfrm>
            <a:off x="4895851" y="4077072"/>
            <a:ext cx="3988594" cy="137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0" y="268288"/>
            <a:ext cx="91440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4(a) – 2 marks</a:t>
            </a:r>
            <a:endParaRPr lang="en-GB" dirty="0"/>
          </a:p>
        </p:txBody>
      </p:sp>
    </p:spTree>
    <p:extLst>
      <p:ext uri="{BB962C8B-B14F-4D97-AF65-F5344CB8AC3E}">
        <p14:creationId xmlns:p14="http://schemas.microsoft.com/office/powerpoint/2010/main" val="260308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4(b) – 1 mark</a:t>
            </a:r>
          </a:p>
        </p:txBody>
      </p:sp>
      <p:sp>
        <p:nvSpPr>
          <p:cNvPr id="3" name="Content Placeholder 2"/>
          <p:cNvSpPr>
            <a:spLocks noGrp="1"/>
          </p:cNvSpPr>
          <p:nvPr>
            <p:ph idx="4294967295"/>
          </p:nvPr>
        </p:nvSpPr>
        <p:spPr>
          <a:xfrm>
            <a:off x="395535" y="4581128"/>
            <a:ext cx="8280921" cy="1223963"/>
          </a:xfrm>
        </p:spPr>
        <p:txBody>
          <a:bodyPr>
            <a:normAutofit fontScale="92500" lnSpcReduction="10000"/>
          </a:bodyPr>
          <a:lstStyle/>
          <a:p>
            <a:pPr marL="0" indent="0">
              <a:buNone/>
            </a:pPr>
            <a:r>
              <a:rPr lang="en-GB" sz="1600" dirty="0">
                <a:solidFill>
                  <a:srgbClr val="1F224E"/>
                </a:solidFill>
                <a:latin typeface="Myriad Pro" charset="0"/>
                <a:ea typeface="Myriad Pro" charset="0"/>
                <a:cs typeface="Myriad Pro" charset="0"/>
              </a:rPr>
              <a:t>This question targets understanding as students need to pick two statements which best explain why the nutrient cycle of tropical rainforests is rapid – they will have learnt about tropical </a:t>
            </a:r>
            <a:r>
              <a:rPr lang="en-GB" sz="1600" dirty="0" smtClean="0">
                <a:solidFill>
                  <a:srgbClr val="1F224E"/>
                </a:solidFill>
                <a:latin typeface="Myriad Pro" charset="0"/>
                <a:ea typeface="Myriad Pro" charset="0"/>
                <a:cs typeface="Myriad Pro" charset="0"/>
              </a:rPr>
              <a:t>rainforest </a:t>
            </a:r>
            <a:r>
              <a:rPr lang="en-GB" sz="1600" dirty="0">
                <a:solidFill>
                  <a:srgbClr val="1F224E"/>
                </a:solidFill>
                <a:latin typeface="Myriad Pro" charset="0"/>
                <a:ea typeface="Myriad Pro" charset="0"/>
                <a:cs typeface="Myriad Pro" charset="0"/>
              </a:rPr>
              <a:t>nutrient cycles but this is phrased in a way that they must understand what happens instead of just recalling the process. The answer is ‘</a:t>
            </a:r>
            <a:r>
              <a:rPr lang="en-GB" sz="1600" u="sng" dirty="0" smtClean="0">
                <a:solidFill>
                  <a:srgbClr val="1F224E"/>
                </a:solidFill>
                <a:latin typeface="Myriad Pro" charset="0"/>
                <a:ea typeface="Myriad Pro" charset="0"/>
                <a:cs typeface="Myriad Pro" charset="0"/>
              </a:rPr>
              <a:t>C: 2 and 3</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as although 1 and 4 are true they are not relevant for why the nutrient cycle is rapid in the tropical rainforest.</a:t>
            </a:r>
          </a:p>
          <a:p>
            <a:endParaRPr lang="en-GB" sz="1600" dirty="0"/>
          </a:p>
        </p:txBody>
      </p:sp>
      <p:sp>
        <p:nvSpPr>
          <p:cNvPr id="4" name="Content Placeholder 2"/>
          <p:cNvSpPr txBox="1">
            <a:spLocks/>
          </p:cNvSpPr>
          <p:nvPr/>
        </p:nvSpPr>
        <p:spPr>
          <a:xfrm>
            <a:off x="395536" y="1262815"/>
            <a:ext cx="8280920" cy="324008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Which</a:t>
            </a:r>
            <a:r>
              <a:rPr lang="en-US" sz="1600" b="1" dirty="0" smtClean="0"/>
              <a:t> two</a:t>
            </a:r>
            <a:r>
              <a:rPr lang="en-US" sz="1600" dirty="0" smtClean="0"/>
              <a:t> statements </a:t>
            </a:r>
            <a:r>
              <a:rPr lang="en-US" sz="1600" dirty="0" smtClean="0">
                <a:solidFill>
                  <a:schemeClr val="accent6"/>
                </a:solidFill>
              </a:rPr>
              <a:t>best explain </a:t>
            </a:r>
            <a:r>
              <a:rPr lang="en-US" sz="1600" dirty="0" smtClean="0"/>
              <a:t>why the </a:t>
            </a:r>
            <a:r>
              <a:rPr lang="en-US" sz="1600" u="sng" dirty="0" smtClean="0"/>
              <a:t>nutrient cycle</a:t>
            </a:r>
            <a:r>
              <a:rPr lang="en-US" sz="1600" dirty="0" smtClean="0"/>
              <a:t> of </a:t>
            </a:r>
            <a:r>
              <a:rPr lang="en-US" sz="1600" u="sng" dirty="0" smtClean="0"/>
              <a:t>tropical rainforests</a:t>
            </a:r>
            <a:r>
              <a:rPr lang="en-US" sz="1600" dirty="0" smtClean="0"/>
              <a:t> is </a:t>
            </a:r>
            <a:r>
              <a:rPr lang="en-US" sz="1600" u="sng" dirty="0" smtClean="0"/>
              <a:t>rapid</a:t>
            </a:r>
            <a:r>
              <a:rPr lang="en-US" sz="1600" dirty="0" smtClean="0"/>
              <a:t>?</a:t>
            </a:r>
            <a:endParaRPr lang="en-GB" sz="1600" dirty="0" smtClean="0"/>
          </a:p>
          <a:p>
            <a:pPr marL="0" indent="0">
              <a:buFont typeface="Arial" panose="020B0604020202020204" pitchFamily="34" charset="0"/>
              <a:buNone/>
            </a:pPr>
            <a:r>
              <a:rPr lang="en-US" sz="1600" b="1" dirty="0" smtClean="0"/>
              <a:t> </a:t>
            </a:r>
            <a:endParaRPr lang="en-GB" sz="1600" dirty="0" smtClean="0"/>
          </a:p>
          <a:p>
            <a:pPr marL="0" indent="0">
              <a:buFont typeface="Arial" panose="020B0604020202020204" pitchFamily="34" charset="0"/>
              <a:buNone/>
            </a:pPr>
            <a:r>
              <a:rPr lang="en-US" sz="1600" b="1" dirty="0" smtClean="0"/>
              <a:t>1</a:t>
            </a:r>
            <a:r>
              <a:rPr lang="en-US" sz="1600" dirty="0" smtClean="0"/>
              <a:t>	Heavy rainfall washes away dead plant material</a:t>
            </a:r>
            <a:endParaRPr lang="en-GB" sz="1600" dirty="0" smtClean="0"/>
          </a:p>
          <a:p>
            <a:pPr marL="0" indent="0">
              <a:buFont typeface="Arial" panose="020B0604020202020204" pitchFamily="34" charset="0"/>
              <a:buNone/>
            </a:pPr>
            <a:r>
              <a:rPr lang="en-US" sz="1600" b="1" dirty="0" smtClean="0"/>
              <a:t>2</a:t>
            </a:r>
            <a:r>
              <a:rPr lang="en-US" sz="1600" dirty="0" smtClean="0"/>
              <a:t>	Nutrients are in high demand from the fast-growing plants</a:t>
            </a:r>
            <a:endParaRPr lang="en-GB" sz="1600" dirty="0" smtClean="0"/>
          </a:p>
          <a:p>
            <a:pPr marL="0" indent="0">
              <a:buFont typeface="Arial" panose="020B0604020202020204" pitchFamily="34" charset="0"/>
              <a:buNone/>
            </a:pPr>
            <a:r>
              <a:rPr lang="en-US" sz="1600" b="1" dirty="0" smtClean="0"/>
              <a:t>3</a:t>
            </a:r>
            <a:r>
              <a:rPr lang="en-US" sz="1600" dirty="0" smtClean="0"/>
              <a:t>	The forest floor conditions allow for quick decomposition of dead plant material</a:t>
            </a:r>
            <a:endParaRPr lang="en-GB" sz="1600" dirty="0" smtClean="0"/>
          </a:p>
          <a:p>
            <a:pPr marL="0" indent="0">
              <a:buFont typeface="Arial" panose="020B0604020202020204" pitchFamily="34" charset="0"/>
              <a:buNone/>
            </a:pPr>
            <a:r>
              <a:rPr lang="en-US" sz="1600" b="1" dirty="0" smtClean="0"/>
              <a:t>4</a:t>
            </a:r>
            <a:r>
              <a:rPr lang="en-US" sz="1600" dirty="0" smtClean="0"/>
              <a:t>	There is great biodiversity in tropical rainforests</a:t>
            </a:r>
            <a:endParaRPr lang="en-GB" sz="1600" dirty="0" smtClean="0"/>
          </a:p>
          <a:p>
            <a:pPr marL="0" indent="0">
              <a:buFont typeface="Arial" panose="020B0604020202020204" pitchFamily="34" charset="0"/>
              <a:buNone/>
            </a:pPr>
            <a:r>
              <a:rPr lang="en-US" sz="1600" dirty="0" smtClean="0"/>
              <a:t> </a:t>
            </a:r>
            <a:endParaRPr lang="en-GB" sz="1600" dirty="0" smtClean="0"/>
          </a:p>
          <a:p>
            <a:pPr marL="0" indent="0">
              <a:buFont typeface="Arial" panose="020B0604020202020204" pitchFamily="34" charset="0"/>
              <a:buNone/>
            </a:pPr>
            <a:r>
              <a:rPr lang="en-US" sz="1600" b="1" dirty="0" smtClean="0"/>
              <a:t>A	</a:t>
            </a:r>
            <a:r>
              <a:rPr lang="en-US" sz="1600" dirty="0" smtClean="0"/>
              <a:t>1 and 2	</a:t>
            </a:r>
            <a:endParaRPr lang="en-GB" sz="1600" dirty="0" smtClean="0"/>
          </a:p>
          <a:p>
            <a:pPr marL="0" indent="0">
              <a:buFont typeface="Arial" panose="020B0604020202020204" pitchFamily="34" charset="0"/>
              <a:buNone/>
            </a:pPr>
            <a:r>
              <a:rPr lang="en-US" sz="1600" b="1" dirty="0" smtClean="0"/>
              <a:t>B</a:t>
            </a:r>
            <a:r>
              <a:rPr lang="en-US" sz="1600" dirty="0" smtClean="0"/>
              <a:t>	1 and 4</a:t>
            </a:r>
            <a:endParaRPr lang="en-GB" sz="1600" dirty="0" smtClean="0"/>
          </a:p>
          <a:p>
            <a:pPr marL="0" indent="0">
              <a:buFont typeface="Arial" panose="020B0604020202020204" pitchFamily="34" charset="0"/>
              <a:buNone/>
            </a:pPr>
            <a:r>
              <a:rPr lang="en-US" sz="1600" b="1" dirty="0" smtClean="0"/>
              <a:t>C	</a:t>
            </a:r>
            <a:r>
              <a:rPr lang="en-US" sz="1600" dirty="0" smtClean="0"/>
              <a:t>2 and 3</a:t>
            </a:r>
            <a:endParaRPr lang="en-GB" sz="1600" dirty="0" smtClean="0"/>
          </a:p>
          <a:p>
            <a:pPr marL="0" indent="0">
              <a:buFont typeface="Arial" panose="020B0604020202020204" pitchFamily="34" charset="0"/>
              <a:buNone/>
            </a:pPr>
            <a:r>
              <a:rPr lang="en-US" sz="1600" b="1" dirty="0" smtClean="0"/>
              <a:t>D</a:t>
            </a:r>
            <a:r>
              <a:rPr lang="en-US" sz="1600" dirty="0" smtClean="0"/>
              <a:t>	3 and 4</a:t>
            </a:r>
            <a:endParaRPr lang="en-GB" sz="1600" dirty="0"/>
          </a:p>
        </p:txBody>
      </p:sp>
    </p:spTree>
    <p:extLst>
      <p:ext uri="{BB962C8B-B14F-4D97-AF65-F5344CB8AC3E}">
        <p14:creationId xmlns:p14="http://schemas.microsoft.com/office/powerpoint/2010/main" val="1778685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4(c) – 4 marks</a:t>
            </a:r>
          </a:p>
        </p:txBody>
      </p:sp>
      <p:sp>
        <p:nvSpPr>
          <p:cNvPr id="3" name="Content Placeholder 2"/>
          <p:cNvSpPr>
            <a:spLocks noGrp="1"/>
          </p:cNvSpPr>
          <p:nvPr>
            <p:ph idx="4294967295"/>
          </p:nvPr>
        </p:nvSpPr>
        <p:spPr>
          <a:xfrm>
            <a:off x="369944" y="1916832"/>
            <a:ext cx="8522536" cy="3889375"/>
          </a:xfrm>
        </p:spPr>
        <p:txBody>
          <a:bodyPr>
            <a:normAutofit/>
          </a:bodyPr>
          <a:lstStyle/>
          <a:p>
            <a:pPr marL="0" indent="0">
              <a:buNone/>
            </a:pPr>
            <a:r>
              <a:rPr lang="en-GB" sz="1600" dirty="0"/>
              <a:t>All </a:t>
            </a:r>
            <a:r>
              <a:rPr lang="en-GB" sz="1600" dirty="0" smtClean="0"/>
              <a:t>four </a:t>
            </a:r>
            <a:r>
              <a:rPr lang="en-GB" sz="1600" dirty="0"/>
              <a:t>marks in this question are for </a:t>
            </a:r>
            <a:r>
              <a:rPr lang="en-GB" sz="1600" dirty="0">
                <a:solidFill>
                  <a:srgbClr val="FF0000"/>
                </a:solidFill>
              </a:rPr>
              <a:t>knowledge</a:t>
            </a:r>
            <a:r>
              <a:rPr lang="en-GB" sz="1600" dirty="0"/>
              <a:t> as the wording of the question is very similar to the specification. Students do not need to show understanding of how the services are valuable, just simply describe how tropical rainforests provide valuable services.</a:t>
            </a:r>
          </a:p>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endParaRPr lang="en-GB" sz="1600" dirty="0"/>
          </a:p>
          <a:p>
            <a:pPr marL="0" indent="0">
              <a:buNone/>
            </a:pPr>
            <a:r>
              <a:rPr lang="en-GB" sz="1600" dirty="0"/>
              <a:t>Marks are given for valid ideas – this is deliberately open so that the </a:t>
            </a:r>
            <a:r>
              <a:rPr lang="en-GB" sz="1600" dirty="0" smtClean="0"/>
              <a:t>valuable services tropical rainforests provide can be </a:t>
            </a:r>
            <a:r>
              <a:rPr lang="en-GB" sz="1600" dirty="0"/>
              <a:t>to the animals and vegetation in the rainforest, to humans or even to the entire planet.</a:t>
            </a:r>
          </a:p>
          <a:p>
            <a:endParaRPr lang="en-GB" dirty="0"/>
          </a:p>
        </p:txBody>
      </p:sp>
      <p:sp>
        <p:nvSpPr>
          <p:cNvPr id="4" name="Content Placeholder 2"/>
          <p:cNvSpPr txBox="1">
            <a:spLocks/>
          </p:cNvSpPr>
          <p:nvPr/>
        </p:nvSpPr>
        <p:spPr>
          <a:xfrm>
            <a:off x="369944" y="1239986"/>
            <a:ext cx="8385111" cy="60483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FF0000"/>
                </a:solidFill>
              </a:rPr>
              <a:t>Describe</a:t>
            </a:r>
            <a:r>
              <a:rPr lang="en-US" sz="2400" dirty="0" smtClean="0"/>
              <a:t> how </a:t>
            </a:r>
            <a:r>
              <a:rPr lang="en-US" sz="2400" u="sng" dirty="0" smtClean="0">
                <a:solidFill>
                  <a:srgbClr val="FF0000"/>
                </a:solidFill>
              </a:rPr>
              <a:t>tropical rainforests</a:t>
            </a:r>
            <a:r>
              <a:rPr lang="en-US" sz="2400" dirty="0" smtClean="0">
                <a:solidFill>
                  <a:srgbClr val="FF0000"/>
                </a:solidFill>
              </a:rPr>
              <a:t> </a:t>
            </a:r>
            <a:r>
              <a:rPr lang="en-US" sz="2400" dirty="0" smtClean="0"/>
              <a:t>provide </a:t>
            </a:r>
            <a:r>
              <a:rPr lang="en-US" sz="2400" u="sng" dirty="0" smtClean="0">
                <a:solidFill>
                  <a:srgbClr val="FF0000"/>
                </a:solidFill>
              </a:rPr>
              <a:t>valuable services</a:t>
            </a:r>
            <a:r>
              <a:rPr lang="en-US" sz="2400" dirty="0" smtClean="0"/>
              <a:t>.</a:t>
            </a:r>
            <a:endParaRPr lang="en-GB" sz="2400" dirty="0"/>
          </a:p>
        </p:txBody>
      </p:sp>
      <p:pic>
        <p:nvPicPr>
          <p:cNvPr id="2050" name="Picture 2" descr="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38" y="2852936"/>
            <a:ext cx="78581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08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4(d) – 6 marks</a:t>
            </a:r>
          </a:p>
        </p:txBody>
      </p:sp>
      <p:sp>
        <p:nvSpPr>
          <p:cNvPr id="3" name="Content Placeholder 2"/>
          <p:cNvSpPr>
            <a:spLocks noGrp="1"/>
          </p:cNvSpPr>
          <p:nvPr>
            <p:ph idx="4294967295"/>
          </p:nvPr>
        </p:nvSpPr>
        <p:spPr>
          <a:xfrm>
            <a:off x="509490" y="2924944"/>
            <a:ext cx="8229600" cy="2665413"/>
          </a:xfrm>
        </p:spPr>
        <p:txBody>
          <a:bodyPr>
            <a:normAutofit/>
          </a:bodyPr>
          <a:lstStyle/>
          <a:p>
            <a:pPr marL="0" indent="0">
              <a:buNone/>
            </a:pPr>
            <a:r>
              <a:rPr lang="en-GB" sz="1500" dirty="0">
                <a:solidFill>
                  <a:srgbClr val="1F224E"/>
                </a:solidFill>
                <a:latin typeface="Myriad Pro" charset="0"/>
                <a:ea typeface="Myriad Pro" charset="0"/>
                <a:cs typeface="Myriad Pro" charset="0"/>
              </a:rPr>
              <a:t>A 6 mark question which is split evenly between </a:t>
            </a:r>
            <a:r>
              <a:rPr lang="en-GB" sz="1500" dirty="0">
                <a:solidFill>
                  <a:srgbClr val="FF0000"/>
                </a:solidFill>
                <a:latin typeface="Myriad Pro" charset="0"/>
                <a:ea typeface="Myriad Pro" charset="0"/>
                <a:cs typeface="Myriad Pro" charset="0"/>
              </a:rPr>
              <a:t>AO1 (knowledge)</a:t>
            </a:r>
            <a:r>
              <a:rPr lang="en-GB" sz="1500" dirty="0">
                <a:solidFill>
                  <a:srgbClr val="1F224E"/>
                </a:solidFill>
                <a:latin typeface="Myriad Pro" charset="0"/>
                <a:ea typeface="Myriad Pro" charset="0"/>
                <a:cs typeface="Myriad Pro" charset="0"/>
              </a:rPr>
              <a:t> and </a:t>
            </a:r>
            <a:r>
              <a:rPr lang="en-GB" sz="1500" dirty="0">
                <a:solidFill>
                  <a:srgbClr val="00B0F0"/>
                </a:solidFill>
                <a:latin typeface="Myriad Pro" charset="0"/>
                <a:ea typeface="Myriad Pro" charset="0"/>
                <a:cs typeface="Myriad Pro" charset="0"/>
              </a:rPr>
              <a:t>AO3 (application)</a:t>
            </a:r>
            <a:r>
              <a:rPr lang="en-GB" sz="1500" dirty="0">
                <a:solidFill>
                  <a:srgbClr val="1F224E"/>
                </a:solidFill>
                <a:latin typeface="Myriad Pro" charset="0"/>
                <a:ea typeface="Myriad Pro" charset="0"/>
                <a:cs typeface="Myriad Pro" charset="0"/>
              </a:rPr>
              <a:t>. </a:t>
            </a:r>
          </a:p>
          <a:p>
            <a:endParaRPr lang="en-GB" sz="1500" dirty="0">
              <a:solidFill>
                <a:srgbClr val="1F224E"/>
              </a:solidFill>
              <a:latin typeface="Myriad Pro" charset="0"/>
              <a:ea typeface="Myriad Pro" charset="0"/>
              <a:cs typeface="Myriad Pro" charset="0"/>
            </a:endParaRPr>
          </a:p>
          <a:p>
            <a:pPr marL="0" indent="0">
              <a:buNone/>
            </a:pPr>
            <a:r>
              <a:rPr lang="en-GB" sz="1500" dirty="0">
                <a:solidFill>
                  <a:srgbClr val="1F224E"/>
                </a:solidFill>
                <a:latin typeface="Myriad Pro" charset="0"/>
                <a:ea typeface="Myriad Pro" charset="0"/>
                <a:cs typeface="Myriad Pro" charset="0"/>
              </a:rPr>
              <a:t>A </a:t>
            </a:r>
            <a:r>
              <a:rPr lang="en-GB" sz="1500" dirty="0">
                <a:solidFill>
                  <a:srgbClr val="FF0000"/>
                </a:solidFill>
                <a:latin typeface="Myriad Pro" charset="0"/>
                <a:ea typeface="Myriad Pro" charset="0"/>
                <a:cs typeface="Myriad Pro" charset="0"/>
              </a:rPr>
              <a:t>case study </a:t>
            </a:r>
            <a:r>
              <a:rPr lang="en-GB" sz="1500" dirty="0">
                <a:solidFill>
                  <a:srgbClr val="1F224E"/>
                </a:solidFill>
                <a:latin typeface="Myriad Pro" charset="0"/>
                <a:ea typeface="Myriad Pro" charset="0"/>
                <a:cs typeface="Myriad Pro" charset="0"/>
              </a:rPr>
              <a:t>question which means that there will </a:t>
            </a:r>
            <a:r>
              <a:rPr lang="en-GB" sz="1500" dirty="0" smtClean="0">
                <a:solidFill>
                  <a:srgbClr val="1F224E"/>
                </a:solidFill>
                <a:latin typeface="Myriad Pro" charset="0"/>
                <a:ea typeface="Myriad Pro" charset="0"/>
                <a:cs typeface="Myriad Pro" charset="0"/>
              </a:rPr>
              <a:t>be </a:t>
            </a:r>
            <a:r>
              <a:rPr lang="en-GB" sz="1500" dirty="0">
                <a:solidFill>
                  <a:srgbClr val="1F224E"/>
                </a:solidFill>
                <a:latin typeface="Myriad Pro" charset="0"/>
                <a:ea typeface="Myriad Pro" charset="0"/>
                <a:cs typeface="Myriad Pro" charset="0"/>
              </a:rPr>
              <a:t>marks for </a:t>
            </a:r>
            <a:r>
              <a:rPr lang="en-GB" sz="1500" dirty="0">
                <a:solidFill>
                  <a:srgbClr val="FF0000"/>
                </a:solidFill>
                <a:latin typeface="Myriad Pro" charset="0"/>
                <a:ea typeface="Myriad Pro" charset="0"/>
                <a:cs typeface="Myriad Pro" charset="0"/>
              </a:rPr>
              <a:t>AO1</a:t>
            </a:r>
            <a:r>
              <a:rPr lang="en-GB" sz="1500" dirty="0">
                <a:solidFill>
                  <a:srgbClr val="1F224E"/>
                </a:solidFill>
                <a:latin typeface="Myriad Pro" charset="0"/>
                <a:ea typeface="Myriad Pro" charset="0"/>
                <a:cs typeface="Myriad Pro" charset="0"/>
              </a:rPr>
              <a:t>. In this instance students will have studied either a small scale example of sustainable management in the Arctic or Antarctic. </a:t>
            </a:r>
            <a:r>
              <a:rPr lang="en-GB" sz="1500" dirty="0">
                <a:solidFill>
                  <a:srgbClr val="FF0000"/>
                </a:solidFill>
                <a:latin typeface="Myriad Pro" charset="0"/>
                <a:ea typeface="Myriad Pro" charset="0"/>
                <a:cs typeface="Myriad Pro" charset="0"/>
              </a:rPr>
              <a:t>Place-specific</a:t>
            </a:r>
            <a:r>
              <a:rPr lang="en-GB" sz="1500" dirty="0">
                <a:solidFill>
                  <a:srgbClr val="1F224E"/>
                </a:solidFill>
                <a:latin typeface="Myriad Pro" charset="0"/>
                <a:ea typeface="Myriad Pro" charset="0"/>
                <a:cs typeface="Myriad Pro" charset="0"/>
              </a:rPr>
              <a:t> details must be included in the answer as this is a case study question. The question must focus on a small scale example </a:t>
            </a:r>
            <a:r>
              <a:rPr lang="en-GB" sz="1500" dirty="0" smtClean="0">
                <a:solidFill>
                  <a:srgbClr val="1F224E"/>
                </a:solidFill>
                <a:latin typeface="Myriad Pro" charset="0"/>
                <a:ea typeface="Myriad Pro" charset="0"/>
                <a:cs typeface="Myriad Pro" charset="0"/>
              </a:rPr>
              <a:t>in </a:t>
            </a:r>
            <a:r>
              <a:rPr lang="en-US" sz="1500" dirty="0" smtClean="0">
                <a:solidFill>
                  <a:srgbClr val="1F224E"/>
                </a:solidFill>
                <a:latin typeface="Myriad Pro" charset="0"/>
                <a:ea typeface="Myriad Pro" charset="0"/>
                <a:cs typeface="Myriad Pro" charset="0"/>
              </a:rPr>
              <a:t>either </a:t>
            </a:r>
            <a:r>
              <a:rPr lang="en-US" sz="1500" dirty="0">
                <a:solidFill>
                  <a:srgbClr val="1F224E"/>
                </a:solidFill>
                <a:latin typeface="Myriad Pro" charset="0"/>
                <a:ea typeface="Myriad Pro" charset="0"/>
                <a:cs typeface="Myriad Pro" charset="0"/>
              </a:rPr>
              <a:t>the Arctic or </a:t>
            </a:r>
            <a:r>
              <a:rPr lang="en-US" sz="1500" dirty="0" smtClean="0">
                <a:solidFill>
                  <a:srgbClr val="1F224E"/>
                </a:solidFill>
                <a:latin typeface="Myriad Pro" charset="0"/>
                <a:ea typeface="Myriad Pro" charset="0"/>
                <a:cs typeface="Myriad Pro" charset="0"/>
              </a:rPr>
              <a:t>Antarctic</a:t>
            </a:r>
            <a:r>
              <a:rPr lang="en-GB" sz="1500" dirty="0" smtClean="0">
                <a:solidFill>
                  <a:srgbClr val="1F224E"/>
                </a:solidFill>
                <a:latin typeface="Myriad Pro" charset="0"/>
                <a:ea typeface="Myriad Pro" charset="0"/>
                <a:cs typeface="Myriad Pro" charset="0"/>
              </a:rPr>
              <a:t>.</a:t>
            </a:r>
            <a:endParaRPr lang="en-GB" sz="1500" dirty="0">
              <a:solidFill>
                <a:srgbClr val="1F224E"/>
              </a:solidFill>
              <a:latin typeface="Myriad Pro" charset="0"/>
              <a:ea typeface="Myriad Pro" charset="0"/>
              <a:cs typeface="Myriad Pro" charset="0"/>
            </a:endParaRPr>
          </a:p>
          <a:p>
            <a:pPr marL="0" indent="0">
              <a:buNone/>
            </a:pPr>
            <a:endParaRPr lang="en-GB" sz="1500" dirty="0">
              <a:solidFill>
                <a:srgbClr val="1F224E"/>
              </a:solidFill>
              <a:latin typeface="Myriad Pro" charset="0"/>
              <a:ea typeface="Myriad Pro" charset="0"/>
              <a:cs typeface="Myriad Pro" charset="0"/>
            </a:endParaRPr>
          </a:p>
          <a:p>
            <a:pPr marL="0" indent="0">
              <a:buNone/>
            </a:pPr>
            <a:r>
              <a:rPr lang="en-GB" sz="1500" dirty="0">
                <a:solidFill>
                  <a:srgbClr val="1F224E"/>
                </a:solidFill>
                <a:latin typeface="Myriad Pro" charset="0"/>
                <a:ea typeface="Myriad Pro" charset="0"/>
                <a:cs typeface="Myriad Pro" charset="0"/>
              </a:rPr>
              <a:t>The question requires students to </a:t>
            </a:r>
            <a:r>
              <a:rPr lang="en-GB" sz="1500" dirty="0">
                <a:solidFill>
                  <a:srgbClr val="00B0F0"/>
                </a:solidFill>
                <a:latin typeface="Myriad Pro" charset="0"/>
                <a:ea typeface="Myriad Pro" charset="0"/>
                <a:cs typeface="Myriad Pro" charset="0"/>
              </a:rPr>
              <a:t>apply their knowledge and understanding </a:t>
            </a:r>
            <a:r>
              <a:rPr lang="en-GB" sz="1500" dirty="0">
                <a:solidFill>
                  <a:srgbClr val="1F224E"/>
                </a:solidFill>
                <a:latin typeface="Myriad Pro" charset="0"/>
                <a:ea typeface="Myriad Pro" charset="0"/>
                <a:cs typeface="Myriad Pro" charset="0"/>
              </a:rPr>
              <a:t>of the small scale example of sustainable management in the Arctic or Antarctic to </a:t>
            </a:r>
            <a:r>
              <a:rPr lang="en-GB" sz="1500" dirty="0">
                <a:solidFill>
                  <a:srgbClr val="00B0F0"/>
                </a:solidFill>
                <a:latin typeface="Myriad Pro" charset="0"/>
                <a:ea typeface="Myriad Pro" charset="0"/>
                <a:cs typeface="Myriad Pro" charset="0"/>
              </a:rPr>
              <a:t>evaluate </a:t>
            </a:r>
            <a:r>
              <a:rPr lang="en-GB" sz="1500" dirty="0">
                <a:solidFill>
                  <a:srgbClr val="1F224E"/>
                </a:solidFill>
                <a:latin typeface="Myriad Pro" charset="0"/>
                <a:ea typeface="Myriad Pro" charset="0"/>
                <a:cs typeface="Myriad Pro" charset="0"/>
              </a:rPr>
              <a:t>it’s success. The specification does not require study of the success of the sustainable management.</a:t>
            </a:r>
          </a:p>
        </p:txBody>
      </p:sp>
      <p:sp>
        <p:nvSpPr>
          <p:cNvPr id="4" name="Content Placeholder 2"/>
          <p:cNvSpPr txBox="1">
            <a:spLocks/>
          </p:cNvSpPr>
          <p:nvPr/>
        </p:nvSpPr>
        <p:spPr>
          <a:xfrm>
            <a:off x="509490" y="1196752"/>
            <a:ext cx="8229600" cy="1582737"/>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solidFill>
                  <a:srgbClr val="FF0000"/>
                </a:solidFill>
              </a:rPr>
              <a:t>CASE STUDY – a small scale example of sustainable management in either the Arctic or Antarctic.</a:t>
            </a:r>
            <a:endParaRPr lang="en-GB" sz="1800" dirty="0" smtClean="0">
              <a:solidFill>
                <a:srgbClr val="FF0000"/>
              </a:solidFill>
            </a:endParaRPr>
          </a:p>
          <a:p>
            <a:pPr marL="0" indent="0">
              <a:buFont typeface="Arial" panose="020B0604020202020204" pitchFamily="34" charset="0"/>
              <a:buNone/>
            </a:pPr>
            <a:r>
              <a:rPr lang="en-US" sz="1800" dirty="0" smtClean="0"/>
              <a:t> </a:t>
            </a:r>
            <a:endParaRPr lang="en-GB" sz="1800" dirty="0" smtClean="0"/>
          </a:p>
          <a:p>
            <a:pPr marL="0" indent="0">
              <a:buFont typeface="Arial" panose="020B0604020202020204" pitchFamily="34" charset="0"/>
              <a:buNone/>
            </a:pPr>
            <a:r>
              <a:rPr lang="en-US" sz="1800" dirty="0" smtClean="0">
                <a:solidFill>
                  <a:srgbClr val="00B0F0"/>
                </a:solidFill>
              </a:rPr>
              <a:t>Evaluate</a:t>
            </a:r>
            <a:r>
              <a:rPr lang="en-US" sz="1800" dirty="0" smtClean="0"/>
              <a:t> </a:t>
            </a:r>
            <a:r>
              <a:rPr lang="en-US" sz="1800" dirty="0" smtClean="0">
                <a:solidFill>
                  <a:srgbClr val="00B0F0"/>
                </a:solidFill>
              </a:rPr>
              <a:t>the </a:t>
            </a:r>
            <a:r>
              <a:rPr lang="en-US" sz="1800" u="sng" dirty="0" smtClean="0">
                <a:solidFill>
                  <a:srgbClr val="00B0F0"/>
                </a:solidFill>
              </a:rPr>
              <a:t>success</a:t>
            </a:r>
            <a:r>
              <a:rPr lang="en-US" sz="1800" dirty="0" smtClean="0">
                <a:solidFill>
                  <a:srgbClr val="00B0F0"/>
                </a:solidFill>
              </a:rPr>
              <a:t> </a:t>
            </a:r>
            <a:r>
              <a:rPr lang="en-US" sz="1800" dirty="0"/>
              <a:t>of</a:t>
            </a:r>
            <a:r>
              <a:rPr lang="en-US" sz="1800" dirty="0" smtClean="0"/>
              <a:t> </a:t>
            </a:r>
            <a:r>
              <a:rPr lang="en-US" sz="1800" b="1" dirty="0" smtClean="0">
                <a:solidFill>
                  <a:srgbClr val="FF0000"/>
                </a:solidFill>
              </a:rPr>
              <a:t>one</a:t>
            </a:r>
            <a:r>
              <a:rPr lang="en-US" sz="1800" dirty="0" smtClean="0">
                <a:solidFill>
                  <a:srgbClr val="FF0000"/>
                </a:solidFill>
              </a:rPr>
              <a:t> small scale example of </a:t>
            </a:r>
            <a:r>
              <a:rPr lang="en-US" sz="1800" u="sng" dirty="0" smtClean="0">
                <a:solidFill>
                  <a:srgbClr val="FF0000"/>
                </a:solidFill>
              </a:rPr>
              <a:t>sustainable management</a:t>
            </a:r>
            <a:r>
              <a:rPr lang="en-US" sz="1800" dirty="0" smtClean="0">
                <a:solidFill>
                  <a:srgbClr val="FF0000"/>
                </a:solidFill>
              </a:rPr>
              <a:t> </a:t>
            </a:r>
            <a:r>
              <a:rPr lang="en-US" sz="1800" dirty="0"/>
              <a:t>in </a:t>
            </a:r>
            <a:r>
              <a:rPr lang="en-US" sz="1800" u="sng" dirty="0"/>
              <a:t>either</a:t>
            </a:r>
            <a:r>
              <a:rPr lang="en-US" sz="1800" dirty="0"/>
              <a:t> the Arctic or Antarctic</a:t>
            </a:r>
            <a:r>
              <a:rPr lang="en-US" sz="1800" dirty="0" smtClean="0"/>
              <a:t>.</a:t>
            </a:r>
            <a:endParaRPr lang="en-GB" sz="1800" dirty="0"/>
          </a:p>
        </p:txBody>
      </p:sp>
    </p:spTree>
    <p:extLst>
      <p:ext uri="{BB962C8B-B14F-4D97-AF65-F5344CB8AC3E}">
        <p14:creationId xmlns:p14="http://schemas.microsoft.com/office/powerpoint/2010/main" val="1778685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4(d) </a:t>
            </a:r>
            <a:r>
              <a:rPr lang="en-GB" dirty="0" smtClean="0"/>
              <a:t>– </a:t>
            </a:r>
            <a:r>
              <a:rPr lang="en-GB" dirty="0"/>
              <a:t>The mark scheme</a:t>
            </a:r>
          </a:p>
        </p:txBody>
      </p:sp>
      <p:sp>
        <p:nvSpPr>
          <p:cNvPr id="3" name="Content Placeholder 2"/>
          <p:cNvSpPr>
            <a:spLocks noGrp="1"/>
          </p:cNvSpPr>
          <p:nvPr>
            <p:ph idx="4294967295"/>
          </p:nvPr>
        </p:nvSpPr>
        <p:spPr>
          <a:xfrm>
            <a:off x="251520" y="1340768"/>
            <a:ext cx="8699500" cy="4454525"/>
          </a:xfrm>
        </p:spPr>
        <p:txBody>
          <a:bodyPr/>
          <a:lstStyle/>
          <a:p>
            <a:pPr marL="0" indent="0">
              <a:buNone/>
            </a:pPr>
            <a:r>
              <a:rPr lang="en-GB" sz="1600" b="1" dirty="0"/>
              <a:t>Level 3 (5–6 marks)</a:t>
            </a:r>
            <a:endParaRPr lang="en-GB" sz="1600" dirty="0"/>
          </a:p>
          <a:p>
            <a:pPr marL="0" indent="0">
              <a:buNone/>
            </a:pPr>
            <a:r>
              <a:rPr lang="en-GB" sz="1600" dirty="0"/>
              <a:t>An answer at this level demonstrates </a:t>
            </a:r>
            <a:r>
              <a:rPr lang="en-US" sz="1600" b="1" dirty="0"/>
              <a:t>thorough </a:t>
            </a:r>
            <a:r>
              <a:rPr lang="en-GB" sz="1600" dirty="0">
                <a:solidFill>
                  <a:srgbClr val="FF0000"/>
                </a:solidFill>
              </a:rPr>
              <a:t>knowledge</a:t>
            </a:r>
            <a:r>
              <a:rPr lang="en-GB" sz="1600" dirty="0"/>
              <a:t> of a small scale sustainable management scheme </a:t>
            </a:r>
            <a:r>
              <a:rPr lang="en-GB" sz="1600" dirty="0">
                <a:solidFill>
                  <a:srgbClr val="FF0000"/>
                </a:solidFill>
              </a:rPr>
              <a:t>(AO1) </a:t>
            </a:r>
            <a:r>
              <a:rPr lang="en-GB" sz="1600" dirty="0"/>
              <a:t>and a </a:t>
            </a:r>
            <a:r>
              <a:rPr lang="en-US" sz="1600" b="1" dirty="0"/>
              <a:t>thorough </a:t>
            </a:r>
            <a:r>
              <a:rPr lang="en-GB" sz="1600" dirty="0">
                <a:solidFill>
                  <a:srgbClr val="00B0F0"/>
                </a:solidFill>
              </a:rPr>
              <a:t>evaluation</a:t>
            </a:r>
            <a:r>
              <a:rPr lang="en-GB" sz="1600" dirty="0"/>
              <a:t> of the success of the example of sustainable management </a:t>
            </a:r>
            <a:r>
              <a:rPr lang="en-GB" sz="1600" dirty="0">
                <a:solidFill>
                  <a:srgbClr val="00B0F0"/>
                </a:solidFill>
              </a:rPr>
              <a:t>(AO3)</a:t>
            </a:r>
            <a:r>
              <a:rPr lang="en-GB" sz="1600" dirty="0"/>
              <a:t>.</a:t>
            </a:r>
          </a:p>
          <a:p>
            <a:pPr marL="0" indent="0">
              <a:buNone/>
            </a:pPr>
            <a:r>
              <a:rPr lang="en-GB" sz="1600" dirty="0"/>
              <a:t> </a:t>
            </a:r>
          </a:p>
          <a:p>
            <a:pPr marL="0" indent="0">
              <a:buNone/>
            </a:pPr>
            <a:r>
              <a:rPr lang="en-GB" sz="1600" dirty="0"/>
              <a:t>This will be shown by including</a:t>
            </a:r>
            <a:r>
              <a:rPr lang="en-GB" sz="1600" b="1" dirty="0"/>
              <a:t> </a:t>
            </a:r>
            <a:r>
              <a:rPr lang="en-US" sz="1600" b="1" dirty="0"/>
              <a:t>well-developed</a:t>
            </a:r>
            <a:r>
              <a:rPr lang="en-US" sz="1600" dirty="0"/>
              <a:t> ideas about the small scale sustainable management scheme and its success.</a:t>
            </a:r>
            <a:endParaRPr lang="en-GB" sz="1600" dirty="0"/>
          </a:p>
          <a:p>
            <a:pPr marL="0" indent="0">
              <a:buNone/>
            </a:pPr>
            <a:r>
              <a:rPr lang="en-GB" sz="1600" dirty="0"/>
              <a:t> </a:t>
            </a:r>
          </a:p>
          <a:p>
            <a:pPr marL="0" indent="0">
              <a:buNone/>
            </a:pPr>
            <a:r>
              <a:rPr lang="en-GB" sz="1600" dirty="0"/>
              <a:t>The answer must also include </a:t>
            </a:r>
            <a:r>
              <a:rPr lang="en-GB" sz="1600" b="1" dirty="0">
                <a:solidFill>
                  <a:srgbClr val="FF0000"/>
                </a:solidFill>
              </a:rPr>
              <a:t>place-specific</a:t>
            </a:r>
            <a:r>
              <a:rPr lang="en-GB" sz="1600" dirty="0"/>
              <a:t> details for the named management scheme. Amount of relevant place-specific detail determines credit within level.</a:t>
            </a:r>
          </a:p>
          <a:p>
            <a:endParaRPr lang="en-GB" sz="1600" b="1" dirty="0"/>
          </a:p>
          <a:p>
            <a:pPr marL="0" indent="0">
              <a:buNone/>
            </a:pPr>
            <a:r>
              <a:rPr lang="en-GB" sz="1600" b="1" dirty="0"/>
              <a:t>Level 2 (3–4 marks) </a:t>
            </a:r>
            <a:r>
              <a:rPr lang="en-GB" sz="1600" dirty="0"/>
              <a:t>looks for the same focuses in answers but with </a:t>
            </a:r>
            <a:r>
              <a:rPr lang="en-GB" sz="1600" b="1" dirty="0"/>
              <a:t>reasonable</a:t>
            </a:r>
            <a:r>
              <a:rPr lang="en-GB" sz="1600" dirty="0"/>
              <a:t> </a:t>
            </a:r>
            <a:r>
              <a:rPr lang="en-GB" sz="1600" dirty="0">
                <a:solidFill>
                  <a:srgbClr val="FF0000"/>
                </a:solidFill>
              </a:rPr>
              <a:t>knowledge</a:t>
            </a:r>
            <a:r>
              <a:rPr lang="en-GB" sz="1600" dirty="0"/>
              <a:t> and </a:t>
            </a:r>
            <a:r>
              <a:rPr lang="en-GB" sz="1600" dirty="0">
                <a:solidFill>
                  <a:srgbClr val="00B0F0"/>
                </a:solidFill>
              </a:rPr>
              <a:t>evaluation</a:t>
            </a:r>
            <a:r>
              <a:rPr lang="en-GB" sz="1600" dirty="0"/>
              <a:t> through </a:t>
            </a:r>
            <a:r>
              <a:rPr lang="en-GB" sz="1600" b="1" dirty="0"/>
              <a:t>developed</a:t>
            </a:r>
            <a:r>
              <a:rPr lang="en-GB" sz="1600" dirty="0"/>
              <a:t> ideas.</a:t>
            </a:r>
          </a:p>
          <a:p>
            <a:endParaRPr lang="en-GB" sz="1600" dirty="0"/>
          </a:p>
          <a:p>
            <a:pPr marL="0" indent="0">
              <a:buNone/>
            </a:pPr>
            <a:r>
              <a:rPr lang="en-GB" sz="1600" b="1" dirty="0"/>
              <a:t>Level 1 (1–2 marks) </a:t>
            </a:r>
            <a:r>
              <a:rPr lang="en-GB" sz="1600" dirty="0"/>
              <a:t>looks for the same focuses in answers but with </a:t>
            </a:r>
            <a:r>
              <a:rPr lang="en-GB" sz="1600" b="1" dirty="0"/>
              <a:t>basic</a:t>
            </a:r>
            <a:r>
              <a:rPr lang="en-GB" sz="1600" dirty="0"/>
              <a:t> </a:t>
            </a:r>
            <a:r>
              <a:rPr lang="en-GB" sz="1600" dirty="0">
                <a:solidFill>
                  <a:srgbClr val="FF0000"/>
                </a:solidFill>
              </a:rPr>
              <a:t>knowledge</a:t>
            </a:r>
            <a:r>
              <a:rPr lang="en-GB" sz="1600" dirty="0"/>
              <a:t> and </a:t>
            </a:r>
            <a:r>
              <a:rPr lang="en-GB" sz="1600" dirty="0">
                <a:solidFill>
                  <a:srgbClr val="00B0F0"/>
                </a:solidFill>
              </a:rPr>
              <a:t>evaluation</a:t>
            </a:r>
            <a:r>
              <a:rPr lang="en-GB" sz="1600" dirty="0"/>
              <a:t> through </a:t>
            </a:r>
            <a:r>
              <a:rPr lang="en-GB" sz="1600" b="1" dirty="0"/>
              <a:t>simple</a:t>
            </a:r>
            <a:r>
              <a:rPr lang="en-GB" sz="1600" dirty="0"/>
              <a:t> ideas.</a:t>
            </a:r>
          </a:p>
          <a:p>
            <a:endParaRPr lang="en-GB" dirty="0"/>
          </a:p>
        </p:txBody>
      </p:sp>
    </p:spTree>
    <p:extLst>
      <p:ext uri="{BB962C8B-B14F-4D97-AF65-F5344CB8AC3E}">
        <p14:creationId xmlns:p14="http://schemas.microsoft.com/office/powerpoint/2010/main" val="26030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Our Natural World - Section A</a:t>
            </a:r>
          </a:p>
        </p:txBody>
      </p:sp>
      <p:sp>
        <p:nvSpPr>
          <p:cNvPr id="3" name="Content Placeholder 2"/>
          <p:cNvSpPr>
            <a:spLocks noGrp="1"/>
          </p:cNvSpPr>
          <p:nvPr>
            <p:ph idx="4294967295"/>
          </p:nvPr>
        </p:nvSpPr>
        <p:spPr>
          <a:xfrm>
            <a:off x="323528" y="1052736"/>
            <a:ext cx="8699500" cy="4454525"/>
          </a:xfrm>
        </p:spPr>
        <p:txBody>
          <a:bodyPr>
            <a:noAutofit/>
          </a:bodyPr>
          <a:lstStyle/>
          <a:p>
            <a:pPr marL="0" indent="0">
              <a:buNone/>
            </a:pPr>
            <a:r>
              <a:rPr lang="en-GB" sz="1600" dirty="0">
                <a:solidFill>
                  <a:srgbClr val="1F224E"/>
                </a:solidFill>
                <a:latin typeface="Myriad Pro" charset="0"/>
                <a:ea typeface="Myriad Pro" charset="0"/>
                <a:cs typeface="Myriad Pro" charset="0"/>
              </a:rPr>
              <a:t>Four topics are assessed in Section A (Global Hazards, Changing Climate, Distinctive Landscapes and Sustaining Ecosystems) and there will be </a:t>
            </a:r>
            <a:r>
              <a:rPr lang="en-GB" sz="1600" u="sng" dirty="0">
                <a:solidFill>
                  <a:srgbClr val="1F224E"/>
                </a:solidFill>
                <a:latin typeface="Myriad Pro" charset="0"/>
                <a:ea typeface="Myriad Pro" charset="0"/>
                <a:cs typeface="Myriad Pro" charset="0"/>
              </a:rPr>
              <a:t>13 marks on each topic</a:t>
            </a:r>
            <a:r>
              <a:rPr lang="en-GB" sz="1600" dirty="0">
                <a:solidFill>
                  <a:srgbClr val="1F224E"/>
                </a:solidFill>
                <a:latin typeface="Myriad Pro" charset="0"/>
                <a:ea typeface="Myriad Pro" charset="0"/>
                <a:cs typeface="Myriad Pro" charset="0"/>
              </a:rPr>
              <a:t> in 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Each topic will start with short answer, point marked questions (1, 2, 3 and 4 mark questions) before finishing with a level </a:t>
            </a:r>
            <a:r>
              <a:rPr lang="en-GB" sz="1600" u="sng" dirty="0" smtClean="0">
                <a:solidFill>
                  <a:srgbClr val="1F224E"/>
                </a:solidFill>
                <a:latin typeface="Myriad Pro" charset="0"/>
                <a:ea typeface="Myriad Pro" charset="0"/>
                <a:cs typeface="Myriad Pro" charset="0"/>
              </a:rPr>
              <a:t>of response question </a:t>
            </a:r>
            <a:r>
              <a:rPr lang="en-GB" sz="1600" u="sng" dirty="0">
                <a:solidFill>
                  <a:srgbClr val="1F224E"/>
                </a:solidFill>
                <a:latin typeface="Myriad Pro" charset="0"/>
                <a:ea typeface="Myriad Pro" charset="0"/>
                <a:cs typeface="Myriad Pro" charset="0"/>
              </a:rPr>
              <a:t>of either </a:t>
            </a:r>
            <a:r>
              <a:rPr lang="en-GB" sz="1600" u="sng" dirty="0" smtClean="0">
                <a:solidFill>
                  <a:srgbClr val="1F224E"/>
                </a:solidFill>
                <a:latin typeface="Myriad Pro" charset="0"/>
                <a:ea typeface="Myriad Pro" charset="0"/>
                <a:cs typeface="Myriad Pro" charset="0"/>
              </a:rPr>
              <a:t>6 marks </a:t>
            </a:r>
            <a:r>
              <a:rPr lang="en-GB" sz="1600" u="sng" dirty="0">
                <a:solidFill>
                  <a:srgbClr val="1F224E"/>
                </a:solidFill>
                <a:latin typeface="Myriad Pro" charset="0"/>
                <a:ea typeface="Myriad Pro" charset="0"/>
                <a:cs typeface="Myriad Pro" charset="0"/>
              </a:rPr>
              <a:t>or 8 marks.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There will be only one 8 mark question in Section A each time and the topic it will be in will vary.</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For Section A there will be questions on each assessment objective with the following totals across Section A:</a:t>
            </a:r>
          </a:p>
          <a:p>
            <a:endParaRPr lang="en-GB" sz="1800" dirty="0">
              <a:latin typeface="Myriad Pro"/>
            </a:endParaRPr>
          </a:p>
        </p:txBody>
      </p:sp>
      <p:graphicFrame>
        <p:nvGraphicFramePr>
          <p:cNvPr id="4" name="Table 3"/>
          <p:cNvGraphicFramePr>
            <a:graphicFrameLocks noGrp="1"/>
          </p:cNvGraphicFramePr>
          <p:nvPr>
            <p:extLst>
              <p:ext uri="{D42A27DB-BD31-4B8C-83A1-F6EECF244321}">
                <p14:modId xmlns:p14="http://schemas.microsoft.com/office/powerpoint/2010/main" val="2681378400"/>
              </p:ext>
            </p:extLst>
          </p:nvPr>
        </p:nvGraphicFramePr>
        <p:xfrm>
          <a:off x="1403648" y="4509120"/>
          <a:ext cx="5976664" cy="889000"/>
        </p:xfrm>
        <a:graphic>
          <a:graphicData uri="http://schemas.openxmlformats.org/drawingml/2006/table">
            <a:tbl>
              <a:tblPr firstRow="1" bandRow="1">
                <a:tableStyleId>{5C22544A-7EE6-4342-B048-85BDC9FD1C3A}</a:tableStyleId>
              </a:tblPr>
              <a:tblGrid>
                <a:gridCol w="797627"/>
                <a:gridCol w="1160184"/>
                <a:gridCol w="1450231"/>
                <a:gridCol w="1160184"/>
                <a:gridCol w="797627"/>
                <a:gridCol w="610811"/>
              </a:tblGrid>
              <a:tr h="3708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a:t>
                      </a:r>
                    </a:p>
                    <a:p>
                      <a:pPr algn="ctr"/>
                      <a:r>
                        <a:rPr lang="en-GB" sz="1400" dirty="0" smtClean="0">
                          <a:solidFill>
                            <a:srgbClr val="FF0000"/>
                          </a:solidFill>
                        </a:rPr>
                        <a:t>(Knowledge)</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chemeClr val="accent6"/>
                          </a:solidFill>
                        </a:rPr>
                        <a:t>AO2 </a:t>
                      </a:r>
                    </a:p>
                    <a:p>
                      <a:pPr algn="ctr"/>
                      <a:r>
                        <a:rPr lang="en-GB" sz="1400" dirty="0" smtClean="0">
                          <a:solidFill>
                            <a:schemeClr val="accent6"/>
                          </a:solidFill>
                        </a:rPr>
                        <a:t>(Understanding)</a:t>
                      </a:r>
                      <a:endParaRPr lang="en-GB" sz="1400" dirty="0">
                        <a:solidFill>
                          <a:schemeClr val="accent6"/>
                        </a:solidFill>
                      </a:endParaRPr>
                    </a:p>
                  </a:txBody>
                  <a:tcPr>
                    <a:solidFill>
                      <a:schemeClr val="bg1">
                        <a:lumMod val="85000"/>
                      </a:schemeClr>
                    </a:solidFill>
                  </a:tcPr>
                </a:tc>
                <a:tc>
                  <a:txBody>
                    <a:bodyPr/>
                    <a:lstStyle/>
                    <a:p>
                      <a:pPr algn="ctr"/>
                      <a:r>
                        <a:rPr lang="en-GB" sz="1400" dirty="0" smtClean="0">
                          <a:solidFill>
                            <a:srgbClr val="00B0F0"/>
                          </a:solidFill>
                        </a:rPr>
                        <a:t>AO3 </a:t>
                      </a:r>
                    </a:p>
                    <a:p>
                      <a:pPr algn="ctr"/>
                      <a:r>
                        <a:rPr lang="en-GB" sz="1400" dirty="0" smtClean="0">
                          <a:solidFill>
                            <a:srgbClr val="00B0F0"/>
                          </a:solidFill>
                        </a:rPr>
                        <a:t>(Application)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AO4 </a:t>
                      </a:r>
                    </a:p>
                    <a:p>
                      <a:pPr algn="ctr"/>
                      <a:r>
                        <a:rPr lang="en-GB" sz="1400" dirty="0" smtClean="0">
                          <a:solidFill>
                            <a:srgbClr val="00B050"/>
                          </a:solidFill>
                        </a:rPr>
                        <a:t>(Skills)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70840">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14</a:t>
                      </a:r>
                      <a:endParaRPr lang="en-GB" sz="1400" dirty="0"/>
                    </a:p>
                  </a:txBody>
                  <a:tcPr>
                    <a:solidFill>
                      <a:schemeClr val="bg1">
                        <a:lumMod val="85000"/>
                      </a:schemeClr>
                    </a:solidFill>
                  </a:tcPr>
                </a:tc>
                <a:tc>
                  <a:txBody>
                    <a:bodyPr/>
                    <a:lstStyle/>
                    <a:p>
                      <a:pPr algn="ctr"/>
                      <a:r>
                        <a:rPr lang="en-GB" sz="1400" dirty="0" smtClean="0"/>
                        <a:t>14</a:t>
                      </a:r>
                      <a:endParaRPr lang="en-GB" sz="1400" dirty="0"/>
                    </a:p>
                  </a:txBody>
                  <a:tcPr>
                    <a:solidFill>
                      <a:schemeClr val="bg1">
                        <a:lumMod val="85000"/>
                      </a:schemeClr>
                    </a:solidFill>
                  </a:tcPr>
                </a:tc>
                <a:tc>
                  <a:txBody>
                    <a:bodyPr/>
                    <a:lstStyle/>
                    <a:p>
                      <a:pPr algn="ctr"/>
                      <a:r>
                        <a:rPr lang="en-GB" sz="1400" dirty="0" smtClean="0"/>
                        <a:t>12</a:t>
                      </a:r>
                      <a:endParaRPr lang="en-GB" sz="1400" dirty="0"/>
                    </a:p>
                  </a:txBody>
                  <a:tcPr>
                    <a:solidFill>
                      <a:schemeClr val="bg1">
                        <a:lumMod val="85000"/>
                      </a:schemeClr>
                    </a:solidFill>
                  </a:tcPr>
                </a:tc>
                <a:tc>
                  <a:txBody>
                    <a:bodyPr/>
                    <a:lstStyle/>
                    <a:p>
                      <a:pPr algn="ctr"/>
                      <a:r>
                        <a:rPr lang="en-GB" sz="1400" dirty="0" smtClean="0"/>
                        <a:t>12</a:t>
                      </a:r>
                      <a:endParaRPr lang="en-GB" sz="1400" dirty="0"/>
                    </a:p>
                  </a:txBody>
                  <a:tcPr>
                    <a:solidFill>
                      <a:schemeClr val="bg1">
                        <a:lumMod val="85000"/>
                      </a:schemeClr>
                    </a:solidFill>
                  </a:tcPr>
                </a:tc>
                <a:tc>
                  <a:txBody>
                    <a:bodyPr/>
                    <a:lstStyle/>
                    <a:p>
                      <a:pPr algn="ctr"/>
                      <a:r>
                        <a:rPr lang="en-GB" sz="1400" dirty="0" smtClean="0"/>
                        <a:t>52</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1596365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a:bodyPr>
          <a:lstStyle/>
          <a:p>
            <a:r>
              <a:rPr lang="en-GB" sz="2800" dirty="0"/>
              <a:t>Question 4(d) </a:t>
            </a:r>
            <a:r>
              <a:rPr lang="en-GB" sz="2800" dirty="0" smtClean="0"/>
              <a:t>– </a:t>
            </a:r>
            <a:r>
              <a:rPr lang="en-GB" sz="2800" dirty="0"/>
              <a:t>Well-developed? Developed? Simple?</a:t>
            </a:r>
          </a:p>
        </p:txBody>
      </p:sp>
      <p:sp>
        <p:nvSpPr>
          <p:cNvPr id="3" name="Content Placeholder 2"/>
          <p:cNvSpPr>
            <a:spLocks noGrp="1"/>
          </p:cNvSpPr>
          <p:nvPr>
            <p:ph idx="4294967295"/>
          </p:nvPr>
        </p:nvSpPr>
        <p:spPr>
          <a:xfrm>
            <a:off x="467544" y="3861048"/>
            <a:ext cx="4896544" cy="1657350"/>
          </a:xfrm>
        </p:spPr>
        <p:txBody>
          <a:bodyPr>
            <a:normAutofit fontScale="25000" lnSpcReduction="20000"/>
          </a:bodyPr>
          <a:lstStyle/>
          <a:p>
            <a:pPr marL="0" indent="0">
              <a:buNone/>
            </a:pPr>
            <a:r>
              <a:rPr lang="en-GB" sz="5600" dirty="0">
                <a:latin typeface="Myriad Pro"/>
                <a:cs typeface="+mn-cs"/>
              </a:rPr>
              <a:t>The </a:t>
            </a:r>
            <a:r>
              <a:rPr lang="en-GB" sz="5600" b="1" dirty="0">
                <a:latin typeface="Myriad Pro"/>
                <a:cs typeface="+mn-cs"/>
              </a:rPr>
              <a:t>developed</a:t>
            </a:r>
            <a:r>
              <a:rPr lang="en-GB" sz="5600" dirty="0">
                <a:latin typeface="Myriad Pro"/>
                <a:cs typeface="+mn-cs"/>
              </a:rPr>
              <a:t> idea builds on the </a:t>
            </a:r>
            <a:r>
              <a:rPr lang="en-GB" sz="5600" b="1" dirty="0">
                <a:latin typeface="Myriad Pro"/>
                <a:cs typeface="+mn-cs"/>
              </a:rPr>
              <a:t>simple</a:t>
            </a:r>
            <a:r>
              <a:rPr lang="en-GB" sz="5600" dirty="0">
                <a:latin typeface="Myriad Pro"/>
                <a:cs typeface="+mn-cs"/>
              </a:rPr>
              <a:t> idea with more explanation of </a:t>
            </a:r>
            <a:r>
              <a:rPr lang="en-GB" sz="5600" dirty="0">
                <a:solidFill>
                  <a:srgbClr val="C00000"/>
                </a:solidFill>
                <a:latin typeface="Myriad Pro"/>
                <a:cs typeface="+mn-cs"/>
              </a:rPr>
              <a:t>the rules of Antarctic tour operators and the success of the rules</a:t>
            </a:r>
            <a:r>
              <a:rPr lang="en-GB" sz="5600" dirty="0">
                <a:latin typeface="Myriad Pro"/>
                <a:cs typeface="+mn-cs"/>
              </a:rPr>
              <a:t> and gives </a:t>
            </a:r>
            <a:r>
              <a:rPr lang="en-GB" sz="5600" dirty="0">
                <a:solidFill>
                  <a:srgbClr val="C00000"/>
                </a:solidFill>
                <a:latin typeface="Myriad Pro"/>
                <a:cs typeface="+mn-cs"/>
              </a:rPr>
              <a:t>place-specific detail</a:t>
            </a:r>
            <a:r>
              <a:rPr lang="en-GB" sz="5600" dirty="0">
                <a:latin typeface="Myriad Pro"/>
                <a:cs typeface="+mn-cs"/>
              </a:rPr>
              <a:t>.</a:t>
            </a:r>
          </a:p>
          <a:p>
            <a:endParaRPr lang="en-GB" sz="5600" dirty="0"/>
          </a:p>
          <a:p>
            <a:pPr marL="0" indent="0">
              <a:buNone/>
            </a:pPr>
            <a:r>
              <a:rPr lang="en-GB" sz="5600" dirty="0">
                <a:latin typeface="Myriad Pro"/>
                <a:cs typeface="+mn-cs"/>
              </a:rPr>
              <a:t>The </a:t>
            </a:r>
            <a:r>
              <a:rPr lang="en-GB" sz="5600" b="1" dirty="0">
                <a:latin typeface="Myriad Pro"/>
                <a:cs typeface="+mn-cs"/>
              </a:rPr>
              <a:t>well-developed</a:t>
            </a:r>
            <a:r>
              <a:rPr lang="en-GB" sz="5600" dirty="0">
                <a:latin typeface="Myriad Pro"/>
                <a:cs typeface="+mn-cs"/>
              </a:rPr>
              <a:t> idea builds again, with a </a:t>
            </a:r>
            <a:r>
              <a:rPr lang="en-GB" sz="5600" dirty="0">
                <a:solidFill>
                  <a:srgbClr val="C00000"/>
                </a:solidFill>
                <a:latin typeface="Myriad Pro"/>
                <a:cs typeface="+mn-cs"/>
              </a:rPr>
              <a:t>greater explanation of rules of Antarctic tour operators and the success of the sustainable management, with both positive and negative points included</a:t>
            </a:r>
            <a:r>
              <a:rPr lang="en-GB" sz="5600" dirty="0">
                <a:solidFill>
                  <a:srgbClr val="00B050"/>
                </a:solidFill>
              </a:rPr>
              <a:t>. </a:t>
            </a:r>
            <a:r>
              <a:rPr lang="en-GB" sz="5600" dirty="0">
                <a:latin typeface="Myriad Pro"/>
                <a:cs typeface="+mn-cs"/>
              </a:rPr>
              <a:t>There is also an increase in the amount </a:t>
            </a:r>
            <a:r>
              <a:rPr lang="en-GB" sz="5600" dirty="0">
                <a:solidFill>
                  <a:srgbClr val="C00000"/>
                </a:solidFill>
                <a:latin typeface="Myriad Pro"/>
                <a:cs typeface="+mn-cs"/>
              </a:rPr>
              <a:t>of place-specific detail for this case study</a:t>
            </a:r>
            <a:r>
              <a:rPr lang="en-GB" sz="5600" dirty="0">
                <a:latin typeface="Myriad Pro"/>
                <a:cs typeface="+mn-cs"/>
              </a:rPr>
              <a:t>.</a:t>
            </a:r>
          </a:p>
          <a:p>
            <a:endParaRPr lang="en-GB" dirty="0"/>
          </a:p>
        </p:txBody>
      </p:sp>
      <p:sp>
        <p:nvSpPr>
          <p:cNvPr id="4" name="TextBox 3"/>
          <p:cNvSpPr txBox="1"/>
          <p:nvPr/>
        </p:nvSpPr>
        <p:spPr>
          <a:xfrm>
            <a:off x="2843808" y="988854"/>
            <a:ext cx="2710408" cy="2677656"/>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GB" sz="1400" dirty="0">
                <a:solidFill>
                  <a:srgbClr val="C00000"/>
                </a:solidFill>
                <a:latin typeface="Myriad Pro"/>
              </a:rPr>
              <a:t>The Antarctic tour operators have rules to help protect it </a:t>
            </a:r>
            <a:r>
              <a:rPr lang="en-GB" sz="1400" dirty="0">
                <a:latin typeface="Myriad Pro"/>
              </a:rPr>
              <a:t>for example by only allowing a certain number of people to go there </a:t>
            </a:r>
            <a:r>
              <a:rPr lang="en-GB" sz="1400" dirty="0">
                <a:solidFill>
                  <a:srgbClr val="C00000"/>
                </a:solidFill>
                <a:latin typeface="Myriad Pro"/>
              </a:rPr>
              <a:t>and no litter is allowed to be left there</a:t>
            </a:r>
            <a:r>
              <a:rPr lang="en-GB" sz="1400" dirty="0">
                <a:latin typeface="Myriad Pro"/>
              </a:rPr>
              <a:t>. This has meant there are </a:t>
            </a:r>
            <a:r>
              <a:rPr lang="en-GB" sz="1400" dirty="0">
                <a:solidFill>
                  <a:srgbClr val="C00000"/>
                </a:solidFill>
                <a:latin typeface="Myriad Pro"/>
              </a:rPr>
              <a:t>less people destroying the pristine ecosystem </a:t>
            </a:r>
            <a:r>
              <a:rPr lang="en-GB" sz="1400" dirty="0">
                <a:latin typeface="Myriad Pro"/>
              </a:rPr>
              <a:t>and those who do go </a:t>
            </a:r>
            <a:r>
              <a:rPr lang="en-GB" sz="1400" dirty="0">
                <a:solidFill>
                  <a:srgbClr val="C00000"/>
                </a:solidFill>
                <a:latin typeface="Myriad Pro"/>
              </a:rPr>
              <a:t>do as little damage as possible</a:t>
            </a:r>
            <a:r>
              <a:rPr lang="en-GB" sz="1400" dirty="0">
                <a:latin typeface="Myriad Pro"/>
              </a:rPr>
              <a:t>.  </a:t>
            </a:r>
          </a:p>
        </p:txBody>
      </p:sp>
      <p:sp>
        <p:nvSpPr>
          <p:cNvPr id="5" name="TextBox 4"/>
          <p:cNvSpPr txBox="1"/>
          <p:nvPr/>
        </p:nvSpPr>
        <p:spPr>
          <a:xfrm>
            <a:off x="315911" y="988854"/>
            <a:ext cx="2311873" cy="1600438"/>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People have been stopped from going on large ships to holiday in the Antarctic so that there is less damage to it</a:t>
            </a:r>
            <a:r>
              <a:rPr lang="en-GB" sz="1400" dirty="0"/>
              <a:t>.</a:t>
            </a:r>
          </a:p>
        </p:txBody>
      </p:sp>
      <p:sp>
        <p:nvSpPr>
          <p:cNvPr id="6" name="TextBox 5"/>
          <p:cNvSpPr txBox="1"/>
          <p:nvPr/>
        </p:nvSpPr>
        <p:spPr>
          <a:xfrm>
            <a:off x="5796136" y="988854"/>
            <a:ext cx="3202981" cy="4832092"/>
          </a:xfrm>
          <a:prstGeom prst="rect">
            <a:avLst/>
          </a:prstGeom>
          <a:solidFill>
            <a:srgbClr val="ECECEC"/>
          </a:solidFill>
          <a:ln>
            <a:solidFill>
              <a:schemeClr val="tx1"/>
            </a:solidFill>
          </a:ln>
        </p:spPr>
        <p:txBody>
          <a:bodyPr wrap="square" rtlCol="0">
            <a:spAutoFit/>
          </a:bodyPr>
          <a:lstStyle/>
          <a:p>
            <a:r>
              <a:rPr lang="en-GB" sz="1400" dirty="0" smtClean="0">
                <a:latin typeface="Myriad Pro"/>
              </a:rPr>
              <a:t>Examples of </a:t>
            </a:r>
            <a:r>
              <a:rPr lang="en-GB" sz="1400" b="1" dirty="0" smtClean="0">
                <a:latin typeface="Myriad Pro"/>
              </a:rPr>
              <a:t>well-developed</a:t>
            </a:r>
            <a:r>
              <a:rPr lang="en-GB" sz="1400" dirty="0" smtClean="0">
                <a:latin typeface="Myriad Pro"/>
              </a:rPr>
              <a:t> ideas:</a:t>
            </a:r>
          </a:p>
          <a:p>
            <a:endParaRPr lang="en-GB" sz="1400" dirty="0" smtClean="0">
              <a:latin typeface="Myriad Pro"/>
            </a:endParaRPr>
          </a:p>
          <a:p>
            <a:r>
              <a:rPr lang="en-GB" sz="1400" dirty="0">
                <a:latin typeface="Myriad Pro"/>
              </a:rPr>
              <a:t>Tour operators have an agreed set of rules for tourism for Antarctica, </a:t>
            </a:r>
            <a:r>
              <a:rPr lang="en-GB" sz="1400" dirty="0">
                <a:solidFill>
                  <a:srgbClr val="C00000"/>
                </a:solidFill>
                <a:latin typeface="Myriad Pro"/>
              </a:rPr>
              <a:t>this includes the sustainable tourism management plan</a:t>
            </a:r>
            <a:r>
              <a:rPr lang="en-GB" sz="1400" dirty="0">
                <a:latin typeface="Myriad Pro"/>
              </a:rPr>
              <a:t>. Litter is one thing covered under the plan, and </a:t>
            </a:r>
            <a:r>
              <a:rPr lang="en-GB" sz="1400" dirty="0">
                <a:solidFill>
                  <a:srgbClr val="C00000"/>
                </a:solidFill>
                <a:latin typeface="Myriad Pro"/>
              </a:rPr>
              <a:t>it has to be prevented and removed to maintain the areas ecosystems and natural beauty</a:t>
            </a:r>
            <a:r>
              <a:rPr lang="en-GB" sz="1400" dirty="0">
                <a:latin typeface="Myriad Pro"/>
              </a:rPr>
              <a:t>. This has had a </a:t>
            </a:r>
            <a:r>
              <a:rPr lang="en-GB" sz="1400" dirty="0">
                <a:solidFill>
                  <a:srgbClr val="C00000"/>
                </a:solidFill>
                <a:latin typeface="Myriad Pro"/>
              </a:rPr>
              <a:t>positive impact on both the waste management and the habitats of birds and sea life in Antarctica</a:t>
            </a:r>
            <a:r>
              <a:rPr lang="en-GB" sz="1400" dirty="0">
                <a:latin typeface="Myriad Pro"/>
              </a:rPr>
              <a:t>. The plan has many positive points but also the </a:t>
            </a:r>
            <a:r>
              <a:rPr lang="en-GB" sz="1400" dirty="0">
                <a:solidFill>
                  <a:srgbClr val="C00000"/>
                </a:solidFill>
                <a:latin typeface="Myriad Pro"/>
              </a:rPr>
              <a:t>tours themselves potentially have a number of negative impacts on ecosystems, such as interrupting species breeding routines. To mitigate this tour operators try to advise tourists on where to position themselves when viewing birds and animals to cause least impact.</a:t>
            </a:r>
          </a:p>
        </p:txBody>
      </p:sp>
    </p:spTree>
    <p:extLst>
      <p:ext uri="{BB962C8B-B14F-4D97-AF65-F5344CB8AC3E}">
        <p14:creationId xmlns:p14="http://schemas.microsoft.com/office/powerpoint/2010/main" val="1778685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5(a) – 2 marks</a:t>
            </a:r>
          </a:p>
        </p:txBody>
      </p:sp>
      <p:sp>
        <p:nvSpPr>
          <p:cNvPr id="3" name="Content Placeholder 2"/>
          <p:cNvSpPr>
            <a:spLocks noGrp="1"/>
          </p:cNvSpPr>
          <p:nvPr>
            <p:ph idx="4294967295"/>
          </p:nvPr>
        </p:nvSpPr>
        <p:spPr>
          <a:xfrm>
            <a:off x="395536" y="3789040"/>
            <a:ext cx="8397457" cy="2160588"/>
          </a:xfrm>
        </p:spPr>
        <p:txBody>
          <a:bodyPr>
            <a:normAutofit fontScale="55000" lnSpcReduction="20000"/>
          </a:bodyPr>
          <a:lstStyle/>
          <a:p>
            <a:pPr marL="0" indent="0">
              <a:buNone/>
            </a:pPr>
            <a:r>
              <a:rPr lang="en-GB" sz="2900" dirty="0" smtClean="0">
                <a:solidFill>
                  <a:srgbClr val="1F224E"/>
                </a:solidFill>
                <a:latin typeface="Myriad Pro" charset="0"/>
                <a:ea typeface="Myriad Pro" charset="0"/>
                <a:cs typeface="Myriad Pro" charset="0"/>
              </a:rPr>
              <a:t>Two marks are </a:t>
            </a:r>
            <a:r>
              <a:rPr lang="en-GB" sz="2900" dirty="0">
                <a:solidFill>
                  <a:srgbClr val="1F224E"/>
                </a:solidFill>
                <a:latin typeface="Myriad Pro" charset="0"/>
                <a:ea typeface="Myriad Pro" charset="0"/>
                <a:cs typeface="Myriad Pro" charset="0"/>
              </a:rPr>
              <a:t>available – both for stating </a:t>
            </a:r>
            <a:r>
              <a:rPr lang="en-GB" sz="2900" dirty="0">
                <a:solidFill>
                  <a:srgbClr val="00B050"/>
                </a:solidFill>
                <a:latin typeface="Myriad Pro" charset="0"/>
                <a:ea typeface="Myriad Pro" charset="0"/>
                <a:cs typeface="Myriad Pro" charset="0"/>
              </a:rPr>
              <a:t>ways that the photograph </a:t>
            </a:r>
            <a:r>
              <a:rPr lang="en-GB" sz="2900" dirty="0">
                <a:solidFill>
                  <a:srgbClr val="1F224E"/>
                </a:solidFill>
                <a:latin typeface="Myriad Pro" charset="0"/>
                <a:ea typeface="Myriad Pro" charset="0"/>
                <a:cs typeface="Myriad Pro" charset="0"/>
              </a:rPr>
              <a:t>could be used effectively </a:t>
            </a:r>
            <a:r>
              <a:rPr lang="en-GB" sz="2900" dirty="0">
                <a:solidFill>
                  <a:srgbClr val="00B050"/>
                </a:solidFill>
                <a:latin typeface="Myriad Pro" charset="0"/>
                <a:ea typeface="Myriad Pro" charset="0"/>
                <a:cs typeface="Myriad Pro" charset="0"/>
              </a:rPr>
              <a:t>in the data presentation</a:t>
            </a:r>
            <a:r>
              <a:rPr lang="en-GB" sz="2900" dirty="0">
                <a:solidFill>
                  <a:srgbClr val="1F224E"/>
                </a:solidFill>
                <a:latin typeface="Myriad Pro" charset="0"/>
                <a:ea typeface="Myriad Pro" charset="0"/>
                <a:cs typeface="Myriad Pro" charset="0"/>
              </a:rPr>
              <a:t> section – </a:t>
            </a:r>
            <a:r>
              <a:rPr lang="en-GB" sz="2900" u="sng" dirty="0">
                <a:solidFill>
                  <a:srgbClr val="1F224E"/>
                </a:solidFill>
                <a:latin typeface="Myriad Pro" charset="0"/>
                <a:ea typeface="Myriad Pro" charset="0"/>
                <a:cs typeface="Myriad Pro" charset="0"/>
              </a:rPr>
              <a:t>no development is required</a:t>
            </a:r>
            <a:r>
              <a:rPr lang="en-GB" sz="2900" dirty="0">
                <a:solidFill>
                  <a:srgbClr val="1F224E"/>
                </a:solidFill>
                <a:latin typeface="Myriad Pro" charset="0"/>
                <a:ea typeface="Myriad Pro" charset="0"/>
                <a:cs typeface="Myriad Pro" charset="0"/>
              </a:rPr>
              <a:t>.</a:t>
            </a:r>
          </a:p>
          <a:p>
            <a:endParaRPr lang="en-GB" sz="2900" dirty="0">
              <a:solidFill>
                <a:srgbClr val="1F224E"/>
              </a:solidFill>
              <a:latin typeface="Myriad Pro" charset="0"/>
              <a:ea typeface="Myriad Pro" charset="0"/>
              <a:cs typeface="Myriad Pro" charset="0"/>
            </a:endParaRPr>
          </a:p>
          <a:p>
            <a:pPr marL="0" indent="0">
              <a:buNone/>
            </a:pPr>
            <a:r>
              <a:rPr lang="en-GB" sz="2900" dirty="0">
                <a:solidFill>
                  <a:srgbClr val="1F224E"/>
                </a:solidFill>
                <a:latin typeface="Myriad Pro" charset="0"/>
                <a:ea typeface="Myriad Pro" charset="0"/>
                <a:cs typeface="Myriad Pro" charset="0"/>
              </a:rPr>
              <a:t>Examples may include: </a:t>
            </a:r>
          </a:p>
          <a:p>
            <a:pPr marL="285750" indent="-285750">
              <a:buFont typeface="Arial" panose="020B0604020202020204" pitchFamily="34" charset="0"/>
              <a:buChar char="•"/>
            </a:pPr>
            <a:r>
              <a:rPr lang="en-GB" sz="2900" dirty="0">
                <a:solidFill>
                  <a:srgbClr val="1F224E"/>
                </a:solidFill>
                <a:latin typeface="Myriad Pro" charset="0"/>
                <a:ea typeface="Myriad Pro" charset="0"/>
                <a:cs typeface="Myriad Pro" charset="0"/>
              </a:rPr>
              <a:t>To identify sample sites (</a:t>
            </a:r>
            <a:r>
              <a:rPr lang="en-GB" sz="2900" dirty="0">
                <a:solidFill>
                  <a:srgbClr val="1F224E"/>
                </a:solidFill>
                <a:latin typeface="Myriad Pro" charset="0"/>
                <a:ea typeface="Myriad Pro" charset="0"/>
                <a:cs typeface="Myriad Pro" charset="0"/>
                <a:sym typeface="Wingdings"/>
              </a:rPr>
              <a:t></a:t>
            </a:r>
            <a:r>
              <a:rPr lang="en-GB" sz="2900" dirty="0">
                <a:solidFill>
                  <a:srgbClr val="1F224E"/>
                </a:solidFill>
                <a:latin typeface="Myriad Pro" charset="0"/>
                <a:ea typeface="Myriad Pro" charset="0"/>
                <a:cs typeface="Myriad Pro" charset="0"/>
              </a:rPr>
              <a:t>)</a:t>
            </a:r>
          </a:p>
          <a:p>
            <a:pPr marL="285750" indent="-285750">
              <a:buFont typeface="Arial" panose="020B0604020202020204" pitchFamily="34" charset="0"/>
              <a:buChar char="•"/>
            </a:pPr>
            <a:r>
              <a:rPr lang="en-GB" sz="2900" dirty="0">
                <a:solidFill>
                  <a:srgbClr val="1F224E"/>
                </a:solidFill>
                <a:latin typeface="Myriad Pro" charset="0"/>
                <a:ea typeface="Myriad Pro" charset="0"/>
                <a:cs typeface="Myriad Pro" charset="0"/>
              </a:rPr>
              <a:t>To use in conjunction with a GIS map showing sample sites (</a:t>
            </a:r>
            <a:r>
              <a:rPr lang="en-GB" sz="2900" dirty="0">
                <a:solidFill>
                  <a:srgbClr val="1F224E"/>
                </a:solidFill>
                <a:latin typeface="Myriad Pro" charset="0"/>
                <a:ea typeface="Myriad Pro" charset="0"/>
                <a:cs typeface="Myriad Pro" charset="0"/>
                <a:sym typeface="Wingdings"/>
              </a:rPr>
              <a:t></a:t>
            </a:r>
            <a:r>
              <a:rPr lang="en-GB" sz="2900" dirty="0">
                <a:solidFill>
                  <a:srgbClr val="1F224E"/>
                </a:solidFill>
                <a:latin typeface="Myriad Pro" charset="0"/>
                <a:ea typeface="Myriad Pro" charset="0"/>
                <a:cs typeface="Myriad Pro" charset="0"/>
              </a:rPr>
              <a:t>)</a:t>
            </a:r>
          </a:p>
          <a:p>
            <a:pPr marL="285750" indent="-285750">
              <a:buFont typeface="Arial" panose="020B0604020202020204" pitchFamily="34" charset="0"/>
              <a:buChar char="•"/>
            </a:pPr>
            <a:r>
              <a:rPr lang="en-GB" sz="2900" dirty="0">
                <a:solidFill>
                  <a:srgbClr val="1F224E"/>
                </a:solidFill>
                <a:latin typeface="Myriad Pro" charset="0"/>
                <a:ea typeface="Myriad Pro" charset="0"/>
                <a:cs typeface="Myriad Pro" charset="0"/>
              </a:rPr>
              <a:t>With annotated labels of the landform (</a:t>
            </a:r>
            <a:r>
              <a:rPr lang="en-GB" sz="2900" dirty="0">
                <a:solidFill>
                  <a:srgbClr val="1F224E"/>
                </a:solidFill>
                <a:latin typeface="Myriad Pro" charset="0"/>
                <a:ea typeface="Myriad Pro" charset="0"/>
                <a:cs typeface="Myriad Pro" charset="0"/>
                <a:sym typeface="Wingdings"/>
              </a:rPr>
              <a:t></a:t>
            </a:r>
            <a:r>
              <a:rPr lang="en-GB" sz="2900" dirty="0">
                <a:solidFill>
                  <a:srgbClr val="1F224E"/>
                </a:solidFill>
                <a:latin typeface="Myriad Pro" charset="0"/>
                <a:ea typeface="Myriad Pro" charset="0"/>
                <a:cs typeface="Myriad Pro" charset="0"/>
              </a:rPr>
              <a:t>)</a:t>
            </a:r>
          </a:p>
          <a:p>
            <a:pPr marL="285750" indent="-285750">
              <a:buFont typeface="Arial" panose="020B0604020202020204" pitchFamily="34" charset="0"/>
              <a:buChar char="•"/>
            </a:pPr>
            <a:r>
              <a:rPr lang="en-GB" sz="2900" dirty="0" err="1">
                <a:solidFill>
                  <a:srgbClr val="1F224E"/>
                </a:solidFill>
                <a:latin typeface="Myriad Pro" charset="0"/>
                <a:ea typeface="Myriad Pro" charset="0"/>
                <a:cs typeface="Myriad Pro" charset="0"/>
              </a:rPr>
              <a:t>Geolocated</a:t>
            </a:r>
            <a:r>
              <a:rPr lang="en-GB" sz="2900" dirty="0">
                <a:solidFill>
                  <a:srgbClr val="1F224E"/>
                </a:solidFill>
                <a:latin typeface="Myriad Pro" charset="0"/>
                <a:ea typeface="Myriad Pro" charset="0"/>
                <a:cs typeface="Myriad Pro" charset="0"/>
              </a:rPr>
              <a:t> to show its position on a map (</a:t>
            </a:r>
            <a:r>
              <a:rPr lang="en-GB" sz="2900" dirty="0">
                <a:solidFill>
                  <a:srgbClr val="1F224E"/>
                </a:solidFill>
                <a:latin typeface="Myriad Pro" charset="0"/>
                <a:ea typeface="Myriad Pro" charset="0"/>
                <a:cs typeface="Myriad Pro" charset="0"/>
                <a:sym typeface="Wingdings"/>
              </a:rPr>
              <a:t></a:t>
            </a:r>
            <a:r>
              <a:rPr lang="en-GB" sz="2900" dirty="0">
                <a:solidFill>
                  <a:srgbClr val="1F224E"/>
                </a:solidFill>
                <a:latin typeface="Myriad Pro" charset="0"/>
                <a:ea typeface="Myriad Pro" charset="0"/>
                <a:cs typeface="Myriad Pro" charset="0"/>
              </a:rPr>
              <a:t>)</a:t>
            </a:r>
          </a:p>
          <a:p>
            <a:endParaRPr lang="en-GB" dirty="0"/>
          </a:p>
          <a:p>
            <a:endParaRPr lang="en-GB" dirty="0"/>
          </a:p>
        </p:txBody>
      </p:sp>
      <p:sp>
        <p:nvSpPr>
          <p:cNvPr id="4" name="TextBox 3"/>
          <p:cNvSpPr txBox="1"/>
          <p:nvPr/>
        </p:nvSpPr>
        <p:spPr>
          <a:xfrm>
            <a:off x="395536" y="1340768"/>
            <a:ext cx="5295081" cy="2031325"/>
          </a:xfrm>
          <a:prstGeom prst="rect">
            <a:avLst/>
          </a:prstGeom>
          <a:noFill/>
          <a:ln w="12700">
            <a:solidFill>
              <a:schemeClr val="tx1"/>
            </a:solidFill>
          </a:ln>
        </p:spPr>
        <p:txBody>
          <a:bodyPr wrap="square" rtlCol="0">
            <a:spAutoFit/>
          </a:bodyPr>
          <a:lstStyle/>
          <a:p>
            <a:r>
              <a:rPr lang="en-US" dirty="0">
                <a:latin typeface="Myriad Pro"/>
              </a:rPr>
              <a:t>Study </a:t>
            </a:r>
            <a:r>
              <a:rPr lang="en-US" b="1" dirty="0">
                <a:latin typeface="Myriad Pro"/>
              </a:rPr>
              <a:t>Fig. 4 </a:t>
            </a:r>
            <a:r>
              <a:rPr lang="en-US" dirty="0">
                <a:latin typeface="Myriad Pro"/>
              </a:rPr>
              <a:t>in the separate Resource Booklet, a photograph a student has taken on a</a:t>
            </a:r>
            <a:endParaRPr lang="en-GB" dirty="0">
              <a:latin typeface="Myriad Pro"/>
            </a:endParaRPr>
          </a:p>
          <a:p>
            <a:r>
              <a:rPr lang="en-US" dirty="0">
                <a:latin typeface="Myriad Pro"/>
              </a:rPr>
              <a:t>fieldtrip.</a:t>
            </a:r>
            <a:endParaRPr lang="en-GB" dirty="0">
              <a:latin typeface="Myriad Pro"/>
            </a:endParaRPr>
          </a:p>
          <a:p>
            <a:r>
              <a:rPr lang="en-US" dirty="0">
                <a:latin typeface="Myriad Pro"/>
              </a:rPr>
              <a:t> </a:t>
            </a:r>
            <a:endParaRPr lang="en-GB" dirty="0">
              <a:latin typeface="Myriad Pro"/>
            </a:endParaRPr>
          </a:p>
          <a:p>
            <a:r>
              <a:rPr lang="en-US" dirty="0">
                <a:solidFill>
                  <a:srgbClr val="00B050"/>
                </a:solidFill>
                <a:latin typeface="Myriad Pro"/>
              </a:rPr>
              <a:t>State </a:t>
            </a:r>
            <a:r>
              <a:rPr lang="en-US" b="1" dirty="0">
                <a:solidFill>
                  <a:srgbClr val="00B050"/>
                </a:solidFill>
                <a:latin typeface="Myriad Pro"/>
              </a:rPr>
              <a:t>two</a:t>
            </a:r>
            <a:r>
              <a:rPr lang="en-US" dirty="0">
                <a:solidFill>
                  <a:srgbClr val="00B050"/>
                </a:solidFill>
                <a:latin typeface="Myriad Pro"/>
              </a:rPr>
              <a:t> ways </a:t>
            </a:r>
            <a:r>
              <a:rPr lang="en-US" dirty="0">
                <a:latin typeface="Myriad Pro"/>
              </a:rPr>
              <a:t>this </a:t>
            </a:r>
            <a:r>
              <a:rPr lang="en-US" dirty="0">
                <a:solidFill>
                  <a:srgbClr val="00B050"/>
                </a:solidFill>
                <a:latin typeface="Myriad Pro"/>
              </a:rPr>
              <a:t>photograph</a:t>
            </a:r>
            <a:r>
              <a:rPr lang="en-US" dirty="0">
                <a:latin typeface="Myriad Pro"/>
              </a:rPr>
              <a:t> could be </a:t>
            </a:r>
            <a:r>
              <a:rPr lang="en-US" dirty="0">
                <a:solidFill>
                  <a:srgbClr val="00B050"/>
                </a:solidFill>
                <a:latin typeface="Myriad Pro"/>
              </a:rPr>
              <a:t>used</a:t>
            </a:r>
            <a:r>
              <a:rPr lang="en-US" dirty="0">
                <a:latin typeface="Myriad Pro"/>
              </a:rPr>
              <a:t> effectively in the </a:t>
            </a:r>
            <a:r>
              <a:rPr lang="en-US" u="sng" dirty="0">
                <a:latin typeface="Myriad Pro"/>
              </a:rPr>
              <a:t>data presentation </a:t>
            </a:r>
            <a:endParaRPr lang="en-US" u="sng" dirty="0" smtClean="0">
              <a:latin typeface="Myriad Pro"/>
            </a:endParaRPr>
          </a:p>
          <a:p>
            <a:r>
              <a:rPr lang="en-US" u="sng" dirty="0" smtClean="0">
                <a:latin typeface="Myriad Pro"/>
              </a:rPr>
              <a:t>section</a:t>
            </a:r>
            <a:r>
              <a:rPr lang="en-US" dirty="0" smtClean="0">
                <a:latin typeface="Myriad Pro"/>
              </a:rPr>
              <a:t> </a:t>
            </a:r>
            <a:r>
              <a:rPr lang="en-US" dirty="0">
                <a:latin typeface="Myriad Pro"/>
              </a:rPr>
              <a:t>of the student’s fieldwork investigation</a:t>
            </a:r>
            <a:r>
              <a:rPr lang="en-US" dirty="0" smtClean="0">
                <a:latin typeface="Myriad Pro"/>
              </a:rPr>
              <a:t>.</a:t>
            </a:r>
            <a:endParaRPr lang="en-GB" dirty="0">
              <a:latin typeface="Myriad Pro"/>
            </a:endParaRPr>
          </a:p>
        </p:txBody>
      </p:sp>
      <p:pic>
        <p:nvPicPr>
          <p:cNvPr id="5" name="Picture 4" descr="The photograph in Figure 7 shows a broad-bottomed shallow valley, with a wooded slope on the left hand side and a lower, sandy slope on the right hand side with some gorse bush cover. In the valley bottom, a river curves dramatically between the slopes in a bulging loop that has a narrow neck of land. Apart from the river, the valley bottom shows grass cover with some broad patches of sand, particularly on the river banks." title="Figure 7 – A photograph a student has taken on a fieldtrip"/>
          <p:cNvPicPr/>
          <p:nvPr/>
        </p:nvPicPr>
        <p:blipFill>
          <a:blip r:embed="rId2" cstate="print">
            <a:extLst>
              <a:ext uri="{28A0092B-C50C-407E-A947-70E740481C1C}">
                <a14:useLocalDpi xmlns:a14="http://schemas.microsoft.com/office/drawing/2010/main" val="0"/>
              </a:ext>
            </a:extLst>
          </a:blip>
          <a:stretch>
            <a:fillRect/>
          </a:stretch>
        </p:blipFill>
        <p:spPr>
          <a:xfrm>
            <a:off x="5796136" y="1431308"/>
            <a:ext cx="2996857" cy="1850241"/>
          </a:xfrm>
          <a:prstGeom prst="rect">
            <a:avLst/>
          </a:prstGeom>
        </p:spPr>
      </p:pic>
      <p:cxnSp>
        <p:nvCxnSpPr>
          <p:cNvPr id="6" name="Straight Arrow Connector 5"/>
          <p:cNvCxnSpPr/>
          <p:nvPr/>
        </p:nvCxnSpPr>
        <p:spPr>
          <a:xfrm flipH="1">
            <a:off x="2627784" y="4587184"/>
            <a:ext cx="1872208"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98578" y="4354149"/>
            <a:ext cx="4104456" cy="523220"/>
          </a:xfrm>
          <a:prstGeom prst="rect">
            <a:avLst/>
          </a:prstGeom>
          <a:no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in the mark scheme are not exhaustive but indicate potential answers students may </a:t>
            </a:r>
            <a:r>
              <a:rPr lang="en-GB" sz="1400" dirty="0" smtClean="0">
                <a:solidFill>
                  <a:srgbClr val="1F224E"/>
                </a:solidFill>
                <a:latin typeface="Myriad Pro" charset="0"/>
                <a:ea typeface="Myriad Pro" charset="0"/>
                <a:cs typeface="Myriad Pro" charset="0"/>
              </a:rPr>
              <a:t>give.</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60308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5(b)(</a:t>
            </a:r>
            <a:r>
              <a:rPr lang="en-GB" dirty="0" err="1"/>
              <a:t>i</a:t>
            </a:r>
            <a:r>
              <a:rPr lang="en-GB" dirty="0"/>
              <a:t>) – 1 mark</a:t>
            </a:r>
          </a:p>
        </p:txBody>
      </p:sp>
      <p:sp>
        <p:nvSpPr>
          <p:cNvPr id="3" name="Content Placeholder 2"/>
          <p:cNvSpPr>
            <a:spLocks noGrp="1"/>
          </p:cNvSpPr>
          <p:nvPr>
            <p:ph idx="4294967295"/>
          </p:nvPr>
        </p:nvSpPr>
        <p:spPr>
          <a:xfrm>
            <a:off x="792163" y="4797425"/>
            <a:ext cx="7884293" cy="1008063"/>
          </a:xfrm>
        </p:spPr>
        <p:txBody>
          <a:bodyPr/>
          <a:lstStyle/>
          <a:p>
            <a:r>
              <a:rPr lang="en-GB" sz="1600" dirty="0">
                <a:solidFill>
                  <a:srgbClr val="1F224E"/>
                </a:solidFill>
                <a:latin typeface="Myriad Pro" charset="0"/>
                <a:ea typeface="Myriad Pro" charset="0"/>
                <a:cs typeface="Myriad Pro" charset="0"/>
              </a:rPr>
              <a:t>Answer is </a:t>
            </a:r>
            <a:r>
              <a:rPr lang="en-GB" sz="1600" u="sng" dirty="0">
                <a:latin typeface="Myriad Pro" charset="0"/>
                <a:ea typeface="Myriad Pro" charset="0"/>
                <a:cs typeface="Myriad Pro" charset="0"/>
              </a:rPr>
              <a:t>54mm</a:t>
            </a:r>
            <a:r>
              <a:rPr lang="en-GB" sz="1600" dirty="0">
                <a:solidFill>
                  <a:srgbClr val="1F224E"/>
                </a:solidFill>
                <a:latin typeface="Myriad Pro" charset="0"/>
                <a:ea typeface="Myriad Pro" charset="0"/>
                <a:cs typeface="Myriad Pro" charset="0"/>
              </a:rPr>
              <a:t> – 1 mark so students do not need to show working.  </a:t>
            </a:r>
          </a:p>
          <a:p>
            <a:r>
              <a:rPr lang="en-GB" sz="1600" dirty="0">
                <a:solidFill>
                  <a:srgbClr val="1F224E"/>
                </a:solidFill>
                <a:latin typeface="Myriad Pro" charset="0"/>
                <a:ea typeface="Myriad Pro" charset="0"/>
                <a:cs typeface="Myriad Pro" charset="0"/>
              </a:rPr>
              <a:t>Remember, calculators are allowed in the exam!</a:t>
            </a:r>
          </a:p>
          <a:p>
            <a:endParaRPr lang="en-GB" dirty="0"/>
          </a:p>
        </p:txBody>
      </p:sp>
      <p:sp>
        <p:nvSpPr>
          <p:cNvPr id="5" name="Rectangle 4"/>
          <p:cNvSpPr/>
          <p:nvPr/>
        </p:nvSpPr>
        <p:spPr>
          <a:xfrm>
            <a:off x="467544" y="1556792"/>
            <a:ext cx="8352928" cy="30963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11560" y="1556792"/>
            <a:ext cx="8064896" cy="646331"/>
          </a:xfrm>
          <a:prstGeom prst="rect">
            <a:avLst/>
          </a:prstGeom>
          <a:noFill/>
        </p:spPr>
        <p:txBody>
          <a:bodyPr wrap="square" rtlCol="0">
            <a:spAutoFit/>
          </a:bodyPr>
          <a:lstStyle/>
          <a:p>
            <a:r>
              <a:rPr lang="en-US" dirty="0">
                <a:latin typeface="Myriad Pro"/>
              </a:rPr>
              <a:t>The table below shows part of a data collection sheet from a fieldwork investigation.</a:t>
            </a:r>
            <a:endParaRPr lang="en-GB" dirty="0">
              <a:latin typeface="Myriad Pro"/>
            </a:endParaRPr>
          </a:p>
        </p:txBody>
      </p:sp>
      <p:sp>
        <p:nvSpPr>
          <p:cNvPr id="7" name="TextBox 6"/>
          <p:cNvSpPr txBox="1"/>
          <p:nvPr/>
        </p:nvSpPr>
        <p:spPr>
          <a:xfrm>
            <a:off x="755576" y="4189834"/>
            <a:ext cx="6429965" cy="369332"/>
          </a:xfrm>
          <a:prstGeom prst="rect">
            <a:avLst/>
          </a:prstGeom>
          <a:noFill/>
        </p:spPr>
        <p:txBody>
          <a:bodyPr wrap="none" rtlCol="0">
            <a:spAutoFit/>
          </a:bodyPr>
          <a:lstStyle/>
          <a:p>
            <a:pPr lvl="0"/>
            <a:r>
              <a:rPr lang="en-US" dirty="0">
                <a:latin typeface="Myriad Pro"/>
              </a:rPr>
              <a:t>Using the table above, </a:t>
            </a:r>
            <a:r>
              <a:rPr lang="en-US" dirty="0">
                <a:solidFill>
                  <a:srgbClr val="00B050"/>
                </a:solidFill>
                <a:latin typeface="Myriad Pro"/>
              </a:rPr>
              <a:t>calculate</a:t>
            </a:r>
            <a:r>
              <a:rPr lang="en-US" dirty="0">
                <a:latin typeface="Myriad Pro"/>
              </a:rPr>
              <a:t> the </a:t>
            </a:r>
            <a:r>
              <a:rPr lang="en-US" u="sng" dirty="0">
                <a:latin typeface="Myriad Pro"/>
              </a:rPr>
              <a:t>range</a:t>
            </a:r>
            <a:r>
              <a:rPr lang="en-US" dirty="0">
                <a:latin typeface="Myriad Pro"/>
              </a:rPr>
              <a:t> of the </a:t>
            </a:r>
            <a:r>
              <a:rPr lang="en-US" u="sng" dirty="0">
                <a:latin typeface="Myriad Pro"/>
              </a:rPr>
              <a:t>pebble size</a:t>
            </a:r>
            <a:r>
              <a:rPr lang="en-US" dirty="0" smtClean="0">
                <a:latin typeface="Myriad Pro"/>
              </a:rPr>
              <a:t>.</a:t>
            </a:r>
            <a:endParaRPr lang="en-GB" dirty="0">
              <a:latin typeface="Myriad Pro"/>
            </a:endParaRPr>
          </a:p>
        </p:txBody>
      </p:sp>
      <p:pic>
        <p:nvPicPr>
          <p:cNvPr id="8" name="Picture 2" descr="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2252476"/>
            <a:ext cx="65341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685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5(b)(ii) – 1 mark</a:t>
            </a:r>
          </a:p>
        </p:txBody>
      </p:sp>
      <p:sp>
        <p:nvSpPr>
          <p:cNvPr id="3" name="Content Placeholder 2"/>
          <p:cNvSpPr>
            <a:spLocks noGrp="1"/>
          </p:cNvSpPr>
          <p:nvPr>
            <p:ph idx="4294967295"/>
          </p:nvPr>
        </p:nvSpPr>
        <p:spPr>
          <a:xfrm>
            <a:off x="467543" y="4797153"/>
            <a:ext cx="8352929" cy="648072"/>
          </a:xfrm>
        </p:spPr>
        <p:txBody>
          <a:bodyPr/>
          <a:lstStyle/>
          <a:p>
            <a:pPr marL="0" indent="0">
              <a:buNone/>
            </a:pPr>
            <a:r>
              <a:rPr lang="en-GB" sz="1600" dirty="0"/>
              <a:t>Answer is </a:t>
            </a:r>
            <a:r>
              <a:rPr lang="en-GB" sz="1600" u="sng" dirty="0"/>
              <a:t>0.23m</a:t>
            </a:r>
            <a:r>
              <a:rPr lang="en-GB" sz="1600" dirty="0"/>
              <a:t> – </a:t>
            </a:r>
            <a:r>
              <a:rPr lang="en-US" sz="1600" dirty="0"/>
              <a:t>the mode is the value that appears most often in a set of data</a:t>
            </a:r>
            <a:r>
              <a:rPr lang="en-GB" sz="1600" dirty="0"/>
              <a:t>.  There is only 1 mark available and so students just need to give the correct answer, no working out</a:t>
            </a:r>
            <a:r>
              <a:rPr lang="en-GB" sz="1600" dirty="0" smtClean="0"/>
              <a:t>.</a:t>
            </a:r>
            <a:endParaRPr lang="en-GB" sz="1600" dirty="0"/>
          </a:p>
        </p:txBody>
      </p:sp>
      <p:sp>
        <p:nvSpPr>
          <p:cNvPr id="4" name="Rectangle 3"/>
          <p:cNvSpPr/>
          <p:nvPr/>
        </p:nvSpPr>
        <p:spPr>
          <a:xfrm>
            <a:off x="467544" y="1382678"/>
            <a:ext cx="8352928" cy="30963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62859" y="1526694"/>
            <a:ext cx="8113597" cy="646331"/>
          </a:xfrm>
          <a:prstGeom prst="rect">
            <a:avLst/>
          </a:prstGeom>
          <a:noFill/>
        </p:spPr>
        <p:txBody>
          <a:bodyPr wrap="square" rtlCol="0">
            <a:spAutoFit/>
          </a:bodyPr>
          <a:lstStyle/>
          <a:p>
            <a:r>
              <a:rPr lang="en-US" dirty="0">
                <a:latin typeface="Myriad Pro"/>
              </a:rPr>
              <a:t>The table below shows part of a data collection sheet from a fieldwork investigation.</a:t>
            </a:r>
            <a:endParaRPr lang="en-GB" dirty="0">
              <a:latin typeface="Myriad Pro"/>
            </a:endParaRPr>
          </a:p>
        </p:txBody>
      </p:sp>
      <p:sp>
        <p:nvSpPr>
          <p:cNvPr id="6" name="TextBox 5"/>
          <p:cNvSpPr txBox="1"/>
          <p:nvPr/>
        </p:nvSpPr>
        <p:spPr>
          <a:xfrm>
            <a:off x="755576" y="3935576"/>
            <a:ext cx="6596678" cy="369332"/>
          </a:xfrm>
          <a:prstGeom prst="rect">
            <a:avLst/>
          </a:prstGeom>
          <a:noFill/>
        </p:spPr>
        <p:txBody>
          <a:bodyPr wrap="none" rtlCol="0">
            <a:spAutoFit/>
          </a:bodyPr>
          <a:lstStyle/>
          <a:p>
            <a:pPr lvl="0"/>
            <a:r>
              <a:rPr lang="en-US" dirty="0">
                <a:latin typeface="Myriad Pro"/>
              </a:rPr>
              <a:t>Using the table above, </a:t>
            </a:r>
            <a:r>
              <a:rPr lang="en-US" dirty="0">
                <a:solidFill>
                  <a:srgbClr val="00B050"/>
                </a:solidFill>
                <a:latin typeface="Myriad Pro"/>
              </a:rPr>
              <a:t>calculate</a:t>
            </a:r>
            <a:r>
              <a:rPr lang="en-US" dirty="0">
                <a:latin typeface="Myriad Pro"/>
              </a:rPr>
              <a:t> the </a:t>
            </a:r>
            <a:r>
              <a:rPr lang="en-US" u="sng" dirty="0">
                <a:latin typeface="Myriad Pro"/>
              </a:rPr>
              <a:t>mode</a:t>
            </a:r>
            <a:r>
              <a:rPr lang="en-US" dirty="0">
                <a:latin typeface="Myriad Pro"/>
              </a:rPr>
              <a:t> of the </a:t>
            </a:r>
            <a:r>
              <a:rPr lang="en-US" u="sng" dirty="0">
                <a:latin typeface="Myriad Pro"/>
              </a:rPr>
              <a:t>stream depth</a:t>
            </a:r>
            <a:r>
              <a:rPr lang="en-US" dirty="0" smtClean="0">
                <a:latin typeface="Myriad Pro"/>
              </a:rPr>
              <a:t>.</a:t>
            </a:r>
            <a:endParaRPr lang="en-GB" dirty="0">
              <a:latin typeface="Myriad Pro"/>
            </a:endParaRPr>
          </a:p>
        </p:txBody>
      </p:sp>
      <p:pic>
        <p:nvPicPr>
          <p:cNvPr id="7" name="Picture 2" descr="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224" y="2164532"/>
            <a:ext cx="65341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08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5(b)(iii) – 1 mark</a:t>
            </a:r>
          </a:p>
        </p:txBody>
      </p:sp>
      <p:sp>
        <p:nvSpPr>
          <p:cNvPr id="3" name="Content Placeholder 2"/>
          <p:cNvSpPr>
            <a:spLocks noGrp="1"/>
          </p:cNvSpPr>
          <p:nvPr>
            <p:ph idx="4294967295"/>
          </p:nvPr>
        </p:nvSpPr>
        <p:spPr>
          <a:xfrm>
            <a:off x="395536" y="3250381"/>
            <a:ext cx="3096559" cy="2406650"/>
          </a:xfrm>
        </p:spPr>
        <p:txBody>
          <a:bodyPr>
            <a:normAutofit/>
          </a:bodyPr>
          <a:lstStyle/>
          <a:p>
            <a:pPr marL="0" indent="0">
              <a:buNone/>
            </a:pPr>
            <a:r>
              <a:rPr lang="en-GB" sz="1600" dirty="0">
                <a:latin typeface="Myriad Pro"/>
              </a:rPr>
              <a:t>There is 1 mark for correctly completing the graph </a:t>
            </a:r>
            <a:r>
              <a:rPr lang="en-GB" sz="1600" u="sng" dirty="0">
                <a:latin typeface="Myriad Pro"/>
              </a:rPr>
              <a:t>by plotting the 0.29 point and joining the points on the graph</a:t>
            </a:r>
            <a:r>
              <a:rPr lang="en-GB" sz="1600" dirty="0">
                <a:latin typeface="Myriad Pro"/>
              </a:rPr>
              <a:t>. Only plotting the 0.29 point is not completing the cross section.</a:t>
            </a:r>
          </a:p>
          <a:p>
            <a:endParaRPr lang="en-GB" sz="2800" dirty="0">
              <a:latin typeface="Myriad Pro"/>
            </a:endParaRPr>
          </a:p>
        </p:txBody>
      </p:sp>
      <p:pic>
        <p:nvPicPr>
          <p:cNvPr id="4" name="Picture 2" descr="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65341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Graph"/>
          <p:cNvPicPr/>
          <p:nvPr/>
        </p:nvPicPr>
        <p:blipFill>
          <a:blip r:embed="rId3" cstate="print">
            <a:extLst>
              <a:ext uri="{28A0092B-C50C-407E-A947-70E740481C1C}">
                <a14:useLocalDpi xmlns:a14="http://schemas.microsoft.com/office/drawing/2010/main" val="0"/>
              </a:ext>
            </a:extLst>
          </a:blip>
          <a:stretch>
            <a:fillRect/>
          </a:stretch>
        </p:blipFill>
        <p:spPr>
          <a:xfrm>
            <a:off x="3622758" y="2924944"/>
            <a:ext cx="4943475" cy="3057525"/>
          </a:xfrm>
          <a:prstGeom prst="rect">
            <a:avLst/>
          </a:prstGeom>
        </p:spPr>
      </p:pic>
      <p:sp>
        <p:nvSpPr>
          <p:cNvPr id="6" name="TextBox 5"/>
          <p:cNvSpPr txBox="1"/>
          <p:nvPr/>
        </p:nvSpPr>
        <p:spPr>
          <a:xfrm>
            <a:off x="5004048" y="2937718"/>
            <a:ext cx="3168352" cy="923330"/>
          </a:xfrm>
          <a:prstGeom prst="rect">
            <a:avLst/>
          </a:prstGeom>
          <a:noFill/>
          <a:ln w="19050">
            <a:solidFill>
              <a:schemeClr val="tx1"/>
            </a:solidFill>
          </a:ln>
        </p:spPr>
        <p:txBody>
          <a:bodyPr wrap="square" rtlCol="0">
            <a:spAutoFit/>
          </a:bodyPr>
          <a:lstStyle/>
          <a:p>
            <a:pPr algn="ctr"/>
            <a:r>
              <a:rPr lang="en-US" dirty="0">
                <a:solidFill>
                  <a:srgbClr val="00B050"/>
                </a:solidFill>
                <a:latin typeface="Myriad Pro"/>
              </a:rPr>
              <a:t>Complete</a:t>
            </a:r>
            <a:r>
              <a:rPr lang="en-US" dirty="0">
                <a:latin typeface="Myriad Pro"/>
              </a:rPr>
              <a:t> the </a:t>
            </a:r>
            <a:r>
              <a:rPr lang="en-US" dirty="0">
                <a:solidFill>
                  <a:srgbClr val="00B050"/>
                </a:solidFill>
                <a:latin typeface="Myriad Pro"/>
              </a:rPr>
              <a:t>cross section </a:t>
            </a:r>
            <a:r>
              <a:rPr lang="en-US" dirty="0">
                <a:latin typeface="Myriad Pro"/>
              </a:rPr>
              <a:t>below using information from the data collection sheet.</a:t>
            </a:r>
            <a:endParaRPr lang="en-GB" dirty="0">
              <a:latin typeface="Myriad Pro"/>
            </a:endParaRPr>
          </a:p>
        </p:txBody>
      </p:sp>
    </p:spTree>
    <p:extLst>
      <p:ext uri="{BB962C8B-B14F-4D97-AF65-F5344CB8AC3E}">
        <p14:creationId xmlns:p14="http://schemas.microsoft.com/office/powerpoint/2010/main" val="1778685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5(c) – 2 marks</a:t>
            </a:r>
          </a:p>
        </p:txBody>
      </p:sp>
      <p:sp>
        <p:nvSpPr>
          <p:cNvPr id="3" name="Content Placeholder 2"/>
          <p:cNvSpPr>
            <a:spLocks noGrp="1"/>
          </p:cNvSpPr>
          <p:nvPr>
            <p:ph idx="4294967295"/>
          </p:nvPr>
        </p:nvSpPr>
        <p:spPr>
          <a:xfrm>
            <a:off x="539552" y="2492896"/>
            <a:ext cx="5544616" cy="3240088"/>
          </a:xfrm>
        </p:spPr>
        <p:txBody>
          <a:bodyPr>
            <a:normAutofit fontScale="92500" lnSpcReduction="20000"/>
          </a:bodyPr>
          <a:lstStyle/>
          <a:p>
            <a:pPr marL="0" indent="0">
              <a:buNone/>
            </a:pPr>
            <a:r>
              <a:rPr lang="en-GB" sz="1600" dirty="0">
                <a:solidFill>
                  <a:srgbClr val="1F224E"/>
                </a:solidFill>
                <a:latin typeface="Myriad Pro" charset="0"/>
                <a:ea typeface="Myriad Pro" charset="0"/>
                <a:cs typeface="Myriad Pro" charset="0"/>
              </a:rPr>
              <a:t>As the command word is </a:t>
            </a:r>
            <a:r>
              <a:rPr lang="en-GB" sz="1600" dirty="0">
                <a:solidFill>
                  <a:srgbClr val="00B0F0"/>
                </a:solidFill>
                <a:latin typeface="Myriad Pro" charset="0"/>
                <a:ea typeface="Myriad Pro" charset="0"/>
                <a:cs typeface="Myriad Pro" charset="0"/>
              </a:rPr>
              <a:t>evaluate</a:t>
            </a:r>
            <a:r>
              <a:rPr lang="en-GB" sz="1600" dirty="0">
                <a:solidFill>
                  <a:srgbClr val="1F224E"/>
                </a:solidFill>
                <a:latin typeface="Myriad Pro" charset="0"/>
                <a:ea typeface="Myriad Pro" charset="0"/>
                <a:cs typeface="Myriad Pro" charset="0"/>
              </a:rPr>
              <a:t> there is no mark awarded for just stating the technique – but we have inserted a </a:t>
            </a:r>
            <a:r>
              <a:rPr lang="en-GB" sz="1600" dirty="0" smtClean="0">
                <a:solidFill>
                  <a:srgbClr val="1F224E"/>
                </a:solidFill>
                <a:latin typeface="Myriad Pro" charset="0"/>
                <a:ea typeface="Myriad Pro" charset="0"/>
                <a:cs typeface="Myriad Pro" charset="0"/>
              </a:rPr>
              <a:t>prompt of ‘Technique used’ </a:t>
            </a:r>
            <a:r>
              <a:rPr lang="en-GB" sz="1600" dirty="0">
                <a:solidFill>
                  <a:srgbClr val="1F224E"/>
                </a:solidFill>
                <a:latin typeface="Myriad Pro" charset="0"/>
                <a:ea typeface="Myriad Pro" charset="0"/>
                <a:cs typeface="Myriad Pro" charset="0"/>
              </a:rPr>
              <a:t>to help focus students</a:t>
            </a:r>
            <a:r>
              <a:rPr lang="en-GB" sz="1600" dirty="0" smtClean="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There are two marks available so students must make two </a:t>
            </a:r>
            <a:r>
              <a:rPr lang="en-GB" sz="1600" dirty="0" smtClean="0">
                <a:solidFill>
                  <a:srgbClr val="00B0F0"/>
                </a:solidFill>
                <a:latin typeface="Myriad Pro" charset="0"/>
                <a:ea typeface="Myriad Pro" charset="0"/>
                <a:cs typeface="Myriad Pro" charset="0"/>
              </a:rPr>
              <a:t>evaluative</a:t>
            </a:r>
            <a:r>
              <a:rPr lang="en-GB" sz="1600" dirty="0" smtClean="0">
                <a:solidFill>
                  <a:srgbClr val="1F224E"/>
                </a:solidFill>
                <a:latin typeface="Myriad Pro" charset="0"/>
                <a:ea typeface="Myriad Pro" charset="0"/>
                <a:cs typeface="Myriad Pro" charset="0"/>
              </a:rPr>
              <a:t> points.</a:t>
            </a: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 </a:t>
            </a:r>
          </a:p>
          <a:p>
            <a:pPr marL="0" indent="0">
              <a:buNone/>
            </a:pPr>
            <a:r>
              <a:rPr lang="en-GB" sz="1600" u="sng" dirty="0">
                <a:solidFill>
                  <a:srgbClr val="1F224E"/>
                </a:solidFill>
                <a:latin typeface="Myriad Pro" charset="0"/>
                <a:ea typeface="Myriad Pro" charset="0"/>
                <a:cs typeface="Myriad Pro" charset="0"/>
              </a:rPr>
              <a:t>Any physical geography data </a:t>
            </a:r>
            <a:r>
              <a:rPr lang="en-GB" sz="1600" dirty="0">
                <a:solidFill>
                  <a:srgbClr val="1F224E"/>
                </a:solidFill>
                <a:latin typeface="Myriad Pro" charset="0"/>
                <a:ea typeface="Myriad Pro" charset="0"/>
                <a:cs typeface="Myriad Pro" charset="0"/>
              </a:rPr>
              <a:t>collection technique can be used and the </a:t>
            </a:r>
            <a:r>
              <a:rPr lang="en-GB" sz="1600" dirty="0">
                <a:solidFill>
                  <a:srgbClr val="00B0F0"/>
                </a:solidFill>
                <a:latin typeface="Myriad Pro" charset="0"/>
                <a:ea typeface="Myriad Pro" charset="0"/>
                <a:cs typeface="Myriad Pro" charset="0"/>
              </a:rPr>
              <a:t>evaluation</a:t>
            </a:r>
            <a:r>
              <a:rPr lang="en-GB" sz="1600" dirty="0">
                <a:solidFill>
                  <a:srgbClr val="1F224E"/>
                </a:solidFill>
                <a:latin typeface="Myriad Pro" charset="0"/>
                <a:ea typeface="Myriad Pro" charset="0"/>
                <a:cs typeface="Myriad Pro" charset="0"/>
              </a:rPr>
              <a:t> could refer to: </a:t>
            </a:r>
          </a:p>
          <a:p>
            <a:pPr marL="285750" indent="-285750">
              <a:buFont typeface="Arial" panose="020B0604020202020204" pitchFamily="34" charset="0"/>
              <a:buChar char="•"/>
            </a:pPr>
            <a:r>
              <a:rPr lang="en-GB" sz="1600" dirty="0">
                <a:solidFill>
                  <a:srgbClr val="1F224E"/>
                </a:solidFill>
                <a:latin typeface="Myriad Pro" charset="0"/>
                <a:ea typeface="Myriad Pro" charset="0"/>
                <a:cs typeface="Myriad Pro" charset="0"/>
              </a:rPr>
              <a:t>Limitations and merits of the technique in helping to answer the question for investigation </a:t>
            </a:r>
          </a:p>
          <a:p>
            <a:pPr marL="285750" indent="-285750">
              <a:buFont typeface="Arial" panose="020B0604020202020204" pitchFamily="34" charset="0"/>
              <a:buChar char="•"/>
            </a:pPr>
            <a:r>
              <a:rPr lang="en-GB" sz="1600" dirty="0">
                <a:solidFill>
                  <a:srgbClr val="1F224E"/>
                </a:solidFill>
                <a:latin typeface="Myriad Pro" charset="0"/>
                <a:ea typeface="Myriad Pro" charset="0"/>
                <a:cs typeface="Myriad Pro" charset="0"/>
              </a:rPr>
              <a:t>How easy the data collected was to analyse and present </a:t>
            </a:r>
          </a:p>
          <a:p>
            <a:pPr marL="285750" indent="-285750">
              <a:buFont typeface="Arial" panose="020B0604020202020204" pitchFamily="34" charset="0"/>
              <a:buChar char="•"/>
            </a:pPr>
            <a:r>
              <a:rPr lang="en-GB" sz="1600" dirty="0">
                <a:solidFill>
                  <a:srgbClr val="1F224E"/>
                </a:solidFill>
                <a:latin typeface="Myriad Pro" charset="0"/>
                <a:ea typeface="Myriad Pro" charset="0"/>
                <a:cs typeface="Myriad Pro" charset="0"/>
              </a:rPr>
              <a:t>Level of ease carrying out the technique at the time/day of collection</a:t>
            </a:r>
          </a:p>
        </p:txBody>
      </p:sp>
      <p:sp>
        <p:nvSpPr>
          <p:cNvPr id="4" name="TextBox 3"/>
          <p:cNvSpPr txBox="1"/>
          <p:nvPr/>
        </p:nvSpPr>
        <p:spPr>
          <a:xfrm>
            <a:off x="611560" y="1212404"/>
            <a:ext cx="8007320" cy="1200329"/>
          </a:xfrm>
          <a:prstGeom prst="rect">
            <a:avLst/>
          </a:prstGeom>
          <a:noFill/>
          <a:ln w="19050">
            <a:solidFill>
              <a:schemeClr val="tx1"/>
            </a:solidFill>
          </a:ln>
        </p:spPr>
        <p:txBody>
          <a:bodyPr wrap="none" rtlCol="0">
            <a:spAutoFit/>
          </a:bodyPr>
          <a:lstStyle/>
          <a:p>
            <a:r>
              <a:rPr lang="en-US" dirty="0">
                <a:latin typeface="Myriad Pro"/>
              </a:rPr>
              <a:t>For a </a:t>
            </a:r>
            <a:r>
              <a:rPr lang="en-US" u="sng" dirty="0">
                <a:latin typeface="Myriad Pro"/>
              </a:rPr>
              <a:t>physical geography fieldwork</a:t>
            </a:r>
            <a:r>
              <a:rPr lang="en-US" dirty="0">
                <a:latin typeface="Myriad Pro"/>
              </a:rPr>
              <a:t> investigation which you have completed, </a:t>
            </a:r>
            <a:endParaRPr lang="en-US" dirty="0" smtClean="0">
              <a:latin typeface="Myriad Pro"/>
            </a:endParaRPr>
          </a:p>
          <a:p>
            <a:r>
              <a:rPr lang="en-US" dirty="0" smtClean="0">
                <a:solidFill>
                  <a:srgbClr val="00B0F0"/>
                </a:solidFill>
                <a:latin typeface="Myriad Pro"/>
              </a:rPr>
              <a:t>evaluate</a:t>
            </a:r>
            <a:r>
              <a:rPr lang="en-US" dirty="0" smtClean="0">
                <a:latin typeface="Myriad Pro"/>
              </a:rPr>
              <a:t> </a:t>
            </a:r>
            <a:r>
              <a:rPr lang="en-US" b="1" dirty="0">
                <a:latin typeface="Myriad Pro"/>
              </a:rPr>
              <a:t>one</a:t>
            </a:r>
            <a:r>
              <a:rPr lang="en-US" dirty="0">
                <a:latin typeface="Myriad Pro"/>
              </a:rPr>
              <a:t> </a:t>
            </a:r>
            <a:r>
              <a:rPr lang="en-US" u="sng" dirty="0">
                <a:latin typeface="Myriad Pro"/>
              </a:rPr>
              <a:t>technique</a:t>
            </a:r>
            <a:r>
              <a:rPr lang="en-US" dirty="0">
                <a:latin typeface="Myriad Pro"/>
              </a:rPr>
              <a:t> you used to </a:t>
            </a:r>
            <a:r>
              <a:rPr lang="en-US" u="sng" dirty="0">
                <a:latin typeface="Myriad Pro"/>
              </a:rPr>
              <a:t>collect data</a:t>
            </a:r>
            <a:r>
              <a:rPr lang="en-US" dirty="0">
                <a:latin typeface="Myriad Pro"/>
              </a:rPr>
              <a:t>.</a:t>
            </a:r>
            <a:endParaRPr lang="en-GB" dirty="0">
              <a:latin typeface="Myriad Pro"/>
            </a:endParaRPr>
          </a:p>
          <a:p>
            <a:r>
              <a:rPr lang="en-US" dirty="0">
                <a:latin typeface="Myriad Pro"/>
              </a:rPr>
              <a:t> </a:t>
            </a:r>
            <a:endParaRPr lang="en-GB" dirty="0">
              <a:latin typeface="Myriad Pro"/>
            </a:endParaRPr>
          </a:p>
          <a:p>
            <a:r>
              <a:rPr lang="en-US" dirty="0">
                <a:latin typeface="Myriad Pro"/>
              </a:rPr>
              <a:t>Technique used: </a:t>
            </a:r>
            <a:r>
              <a:rPr lang="en-US" dirty="0"/>
              <a:t>	</a:t>
            </a:r>
            <a:endParaRPr lang="en-GB" dirty="0"/>
          </a:p>
        </p:txBody>
      </p:sp>
      <p:sp>
        <p:nvSpPr>
          <p:cNvPr id="5" name="Rectangle 4"/>
          <p:cNvSpPr/>
          <p:nvPr/>
        </p:nvSpPr>
        <p:spPr>
          <a:xfrm>
            <a:off x="6372200" y="2852936"/>
            <a:ext cx="2436503" cy="2308324"/>
          </a:xfrm>
          <a:prstGeom prst="rect">
            <a:avLst/>
          </a:prstGeom>
          <a:ln>
            <a:solidFill>
              <a:schemeClr val="tx1"/>
            </a:solidFill>
          </a:ln>
        </p:spPr>
        <p:txBody>
          <a:bodyPr wrap="square">
            <a:spAutoFit/>
          </a:bodyPr>
          <a:lstStyle/>
          <a:p>
            <a:r>
              <a:rPr lang="en-GB" sz="1600" dirty="0">
                <a:solidFill>
                  <a:srgbClr val="1F224E"/>
                </a:solidFill>
                <a:latin typeface="Myriad Pro" charset="0"/>
                <a:ea typeface="Myriad Pro" charset="0"/>
                <a:cs typeface="Myriad Pro" charset="0"/>
              </a:rPr>
              <a:t>Example answer:</a:t>
            </a:r>
          </a:p>
          <a:p>
            <a:endParaRPr lang="en-GB" sz="1600" dirty="0">
              <a:solidFill>
                <a:srgbClr val="1F224E"/>
              </a:solidFill>
              <a:latin typeface="Myriad Pro" charset="0"/>
              <a:ea typeface="Myriad Pro" charset="0"/>
              <a:cs typeface="Myriad Pro" charset="0"/>
            </a:endParaRPr>
          </a:p>
          <a:p>
            <a:r>
              <a:rPr lang="en-GB" sz="1600" dirty="0">
                <a:solidFill>
                  <a:srgbClr val="1F224E"/>
                </a:solidFill>
                <a:latin typeface="Myriad Pro" charset="0"/>
                <a:ea typeface="Myriad Pro" charset="0"/>
                <a:cs typeface="Myriad Pro" charset="0"/>
              </a:rPr>
              <a:t>Measuring river depth this technique was </a:t>
            </a:r>
            <a:r>
              <a:rPr lang="en-GB" sz="1600" dirty="0">
                <a:solidFill>
                  <a:srgbClr val="00B0F0"/>
                </a:solidFill>
                <a:latin typeface="Myriad Pro" charset="0"/>
                <a:ea typeface="Myriad Pro" charset="0"/>
                <a:cs typeface="Myriad Pro" charset="0"/>
              </a:rPr>
              <a:t>limited due to health and safety </a:t>
            </a:r>
            <a:r>
              <a:rPr lang="en-GB" sz="1600" dirty="0">
                <a:solidFill>
                  <a:srgbClr val="1F224E"/>
                </a:solidFill>
                <a:latin typeface="Myriad Pro" charset="0"/>
                <a:ea typeface="Myriad Pro" charset="0"/>
                <a:cs typeface="Myriad Pro" charset="0"/>
              </a:rPr>
              <a:t>(</a:t>
            </a:r>
            <a:r>
              <a:rPr lang="en-GB" sz="1600" dirty="0">
                <a:solidFill>
                  <a:srgbClr val="1F224E"/>
                </a:solidFill>
                <a:latin typeface="Myriad Pro" charset="0"/>
                <a:ea typeface="Myriad Pro" charset="0"/>
                <a:cs typeface="Myriad Pro" charset="0"/>
                <a:sym typeface="Wingdings"/>
              </a:rPr>
              <a:t></a:t>
            </a:r>
            <a:r>
              <a:rPr lang="en-GB" sz="1600" dirty="0">
                <a:solidFill>
                  <a:srgbClr val="1F224E"/>
                </a:solidFill>
                <a:latin typeface="Myriad Pro" charset="0"/>
                <a:ea typeface="Myriad Pro" charset="0"/>
                <a:cs typeface="Myriad Pro" charset="0"/>
              </a:rPr>
              <a:t>) where </a:t>
            </a:r>
            <a:r>
              <a:rPr lang="en-GB" sz="1600" dirty="0">
                <a:solidFill>
                  <a:srgbClr val="00B0F0"/>
                </a:solidFill>
                <a:latin typeface="Myriad Pro" charset="0"/>
                <a:ea typeface="Myriad Pro" charset="0"/>
                <a:cs typeface="Myriad Pro" charset="0"/>
              </a:rPr>
              <a:t>high bankfull discharge meant that we could not sample enough sites </a:t>
            </a:r>
            <a:r>
              <a:rPr lang="en-GB" sz="1600" dirty="0">
                <a:solidFill>
                  <a:srgbClr val="1F224E"/>
                </a:solidFill>
                <a:latin typeface="Myriad Pro" charset="0"/>
                <a:ea typeface="Myriad Pro" charset="0"/>
                <a:cs typeface="Myriad Pro" charset="0"/>
              </a:rPr>
              <a:t>(</a:t>
            </a:r>
            <a:r>
              <a:rPr lang="en-GB" sz="1600" dirty="0">
                <a:solidFill>
                  <a:srgbClr val="1F224E"/>
                </a:solidFill>
                <a:latin typeface="Myriad Pro" charset="0"/>
                <a:ea typeface="Myriad Pro" charset="0"/>
                <a:cs typeface="Myriad Pro" charset="0"/>
                <a:sym typeface="Wingdings"/>
              </a:rPr>
              <a:t></a:t>
            </a:r>
            <a:r>
              <a:rPr lang="en-GB" sz="1600" dirty="0">
                <a:solidFill>
                  <a:srgbClr val="1F224E"/>
                </a:solidFill>
                <a:latin typeface="Myriad Pro" charset="0"/>
                <a:ea typeface="Myriad Pro" charset="0"/>
                <a:cs typeface="Myriad Pro" charset="0"/>
              </a:rPr>
              <a:t>)</a:t>
            </a:r>
          </a:p>
        </p:txBody>
      </p:sp>
      <p:cxnSp>
        <p:nvCxnSpPr>
          <p:cNvPr id="7" name="Straight Arrow Connector 6"/>
          <p:cNvCxnSpPr/>
          <p:nvPr/>
        </p:nvCxnSpPr>
        <p:spPr>
          <a:xfrm>
            <a:off x="5364088" y="3573016"/>
            <a:ext cx="9361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08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smtClean="0"/>
              <a:t>Question 5(d*) – 8 marks (+3 </a:t>
            </a:r>
            <a:r>
              <a:rPr lang="en-GB" dirty="0" err="1" smtClean="0"/>
              <a:t>SPaG</a:t>
            </a:r>
            <a:r>
              <a:rPr lang="en-GB" dirty="0" smtClean="0"/>
              <a:t>)</a:t>
            </a:r>
            <a:endParaRPr lang="en-GB" dirty="0"/>
          </a:p>
        </p:txBody>
      </p:sp>
      <p:sp>
        <p:nvSpPr>
          <p:cNvPr id="3" name="Content Placeholder 2"/>
          <p:cNvSpPr>
            <a:spLocks noGrp="1"/>
          </p:cNvSpPr>
          <p:nvPr>
            <p:ph idx="4294967295"/>
          </p:nvPr>
        </p:nvSpPr>
        <p:spPr>
          <a:xfrm>
            <a:off x="323528" y="1052736"/>
            <a:ext cx="8555038" cy="1430337"/>
          </a:xfrm>
          <a:ln>
            <a:solidFill>
              <a:schemeClr val="tx1"/>
            </a:solidFill>
          </a:ln>
        </p:spPr>
        <p:txBody>
          <a:bodyPr/>
          <a:lstStyle/>
          <a:p>
            <a:pPr marL="0" indent="0">
              <a:buNone/>
            </a:pPr>
            <a:r>
              <a:rPr lang="en-US" sz="1600" b="1" dirty="0"/>
              <a:t>Figs 5, 6 and 7</a:t>
            </a:r>
            <a:r>
              <a:rPr lang="en-US" sz="1600" dirty="0"/>
              <a:t> in the separate Resource Booklet show information from a </a:t>
            </a:r>
            <a:r>
              <a:rPr lang="en-US" sz="1600" dirty="0" smtClean="0"/>
              <a:t>GCSE geography </a:t>
            </a:r>
            <a:r>
              <a:rPr lang="en-US" sz="1600" dirty="0"/>
              <a:t>student’s fieldwork investigation. </a:t>
            </a:r>
            <a:endParaRPr lang="en-GB" sz="1600" dirty="0"/>
          </a:p>
          <a:p>
            <a:pPr marL="0" indent="0">
              <a:buNone/>
            </a:pPr>
            <a:r>
              <a:rPr lang="en-US" sz="1600" dirty="0"/>
              <a:t> </a:t>
            </a:r>
            <a:endParaRPr lang="en-GB" sz="1600" dirty="0"/>
          </a:p>
          <a:p>
            <a:pPr marL="0" indent="0">
              <a:buNone/>
            </a:pPr>
            <a:r>
              <a:rPr lang="en-US" sz="1600" dirty="0">
                <a:solidFill>
                  <a:srgbClr val="00B0F0"/>
                </a:solidFill>
              </a:rPr>
              <a:t>Using </a:t>
            </a:r>
            <a:r>
              <a:rPr lang="en-US" sz="1600" u="sng" dirty="0">
                <a:solidFill>
                  <a:srgbClr val="00B0F0"/>
                </a:solidFill>
              </a:rPr>
              <a:t>evidence</a:t>
            </a:r>
            <a:r>
              <a:rPr lang="en-US" sz="1600" dirty="0">
                <a:solidFill>
                  <a:srgbClr val="00B0F0"/>
                </a:solidFill>
              </a:rPr>
              <a:t> from </a:t>
            </a:r>
            <a:r>
              <a:rPr lang="en-US" sz="1600" b="1" dirty="0">
                <a:solidFill>
                  <a:srgbClr val="00B0F0"/>
                </a:solidFill>
              </a:rPr>
              <a:t>Figs 5, 6 and 7</a:t>
            </a:r>
            <a:r>
              <a:rPr lang="en-US" sz="1600" b="1" dirty="0"/>
              <a:t>,</a:t>
            </a:r>
            <a:r>
              <a:rPr lang="en-US" sz="1600" dirty="0"/>
              <a:t> write a </a:t>
            </a:r>
            <a:r>
              <a:rPr lang="en-US" sz="1600" dirty="0">
                <a:solidFill>
                  <a:srgbClr val="00B0F0"/>
                </a:solidFill>
              </a:rPr>
              <a:t>conclusion</a:t>
            </a:r>
            <a:r>
              <a:rPr lang="en-US" sz="1600" dirty="0"/>
              <a:t> to the question for investigation </a:t>
            </a:r>
            <a:r>
              <a:rPr lang="en-US" sz="1600" i="1" u="sng" dirty="0" smtClean="0"/>
              <a:t>“</a:t>
            </a:r>
            <a:r>
              <a:rPr lang="en-US" sz="1600" i="1" u="sng" dirty="0"/>
              <a:t>Does the process of </a:t>
            </a:r>
            <a:r>
              <a:rPr lang="en-US" sz="1600" i="1" u="sng" dirty="0" err="1"/>
              <a:t>longshore</a:t>
            </a:r>
            <a:r>
              <a:rPr lang="en-US" sz="1600" i="1" u="sng" dirty="0"/>
              <a:t> drift occur at </a:t>
            </a:r>
            <a:r>
              <a:rPr lang="en-US" sz="1600" i="1" u="sng" dirty="0" err="1"/>
              <a:t>Sheringham</a:t>
            </a:r>
            <a:r>
              <a:rPr lang="en-US" sz="1600" i="1" u="sng" dirty="0"/>
              <a:t>?”</a:t>
            </a:r>
            <a:r>
              <a:rPr lang="en-US" sz="1600" dirty="0"/>
              <a:t> </a:t>
            </a:r>
            <a:r>
              <a:rPr lang="en-US" sz="1600" u="sng" dirty="0"/>
              <a:t>Develop</a:t>
            </a:r>
            <a:r>
              <a:rPr lang="en-US" sz="1600" dirty="0"/>
              <a:t> your answer.</a:t>
            </a:r>
            <a:endParaRPr lang="en-GB" sz="1600" dirty="0"/>
          </a:p>
          <a:p>
            <a:endParaRPr lang="en-GB" dirty="0"/>
          </a:p>
        </p:txBody>
      </p:sp>
      <p:pic>
        <p:nvPicPr>
          <p:cNvPr id="4" name="Picture 3" descr="Fig 5 Photograph of groyne at Sheringh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2564904"/>
            <a:ext cx="2542450" cy="204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Fig 6 A diagram showing how to measure the depth from the top of the groyne to the beach sed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140" y="2686006"/>
            <a:ext cx="4306029" cy="192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Fig 7 A graph showing how to measure the depth from the top of the groyne to the beach sedi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637" y="4619882"/>
            <a:ext cx="4522362" cy="175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685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08504" cy="685800"/>
          </a:xfrm>
        </p:spPr>
        <p:txBody>
          <a:bodyPr>
            <a:normAutofit fontScale="90000"/>
          </a:bodyPr>
          <a:lstStyle/>
          <a:p>
            <a:r>
              <a:rPr lang="en-GB" dirty="0"/>
              <a:t>Question 5(d*) – 8 marks (+3 </a:t>
            </a:r>
            <a:r>
              <a:rPr lang="en-GB" dirty="0" err="1"/>
              <a:t>SPaG</a:t>
            </a:r>
            <a:r>
              <a:rPr lang="en-GB" dirty="0"/>
              <a:t>)</a:t>
            </a:r>
          </a:p>
        </p:txBody>
      </p:sp>
      <p:sp>
        <p:nvSpPr>
          <p:cNvPr id="3" name="Content Placeholder 2"/>
          <p:cNvSpPr>
            <a:spLocks noGrp="1"/>
          </p:cNvSpPr>
          <p:nvPr>
            <p:ph idx="4294967295"/>
          </p:nvPr>
        </p:nvSpPr>
        <p:spPr>
          <a:xfrm>
            <a:off x="323528" y="2485256"/>
            <a:ext cx="8588292" cy="2447925"/>
          </a:xfrm>
        </p:spPr>
        <p:txBody>
          <a:bodyPr>
            <a:noAutofit/>
          </a:bodyPr>
          <a:lstStyle/>
          <a:p>
            <a:pPr marL="0" indent="0">
              <a:buNone/>
            </a:pPr>
            <a:r>
              <a:rPr lang="en-GB" sz="1400" dirty="0">
                <a:solidFill>
                  <a:srgbClr val="1F224E"/>
                </a:solidFill>
                <a:latin typeface="Myriad Pro" charset="0"/>
                <a:ea typeface="Myriad Pro" charset="0"/>
                <a:cs typeface="Myriad Pro" charset="0"/>
              </a:rPr>
              <a:t>An 8 mark question which is all </a:t>
            </a:r>
            <a:r>
              <a:rPr lang="en-GB" sz="1400" dirty="0">
                <a:solidFill>
                  <a:srgbClr val="00B0F0"/>
                </a:solidFill>
                <a:latin typeface="Myriad Pro" charset="0"/>
                <a:ea typeface="Myriad Pro" charset="0"/>
                <a:cs typeface="Myriad Pro" charset="0"/>
              </a:rPr>
              <a:t>AO3 (application) </a:t>
            </a:r>
            <a:r>
              <a:rPr lang="en-GB" sz="1400" dirty="0">
                <a:solidFill>
                  <a:srgbClr val="1F224E"/>
                </a:solidFill>
                <a:latin typeface="Myriad Pro" charset="0"/>
                <a:ea typeface="Myriad Pro" charset="0"/>
                <a:cs typeface="Myriad Pro" charset="0"/>
              </a:rPr>
              <a:t>– remember fieldwork questions </a:t>
            </a:r>
            <a:r>
              <a:rPr lang="en-GB" sz="1400" u="sng" dirty="0">
                <a:solidFill>
                  <a:srgbClr val="1F224E"/>
                </a:solidFill>
                <a:latin typeface="Myriad Pro" charset="0"/>
                <a:ea typeface="Myriad Pro" charset="0"/>
                <a:cs typeface="Myriad Pro" charset="0"/>
              </a:rPr>
              <a:t>cannot have any marks for </a:t>
            </a:r>
            <a:r>
              <a:rPr lang="en-GB" sz="1400" u="sng" dirty="0">
                <a:solidFill>
                  <a:srgbClr val="FF0000"/>
                </a:solidFill>
                <a:latin typeface="Myriad Pro" charset="0"/>
                <a:ea typeface="Myriad Pro" charset="0"/>
                <a:cs typeface="Myriad Pro" charset="0"/>
              </a:rPr>
              <a:t>AO1</a:t>
            </a:r>
            <a:r>
              <a:rPr lang="en-GB" sz="1400" u="sng" dirty="0">
                <a:solidFill>
                  <a:srgbClr val="1F224E"/>
                </a:solidFill>
                <a:latin typeface="Myriad Pro" charset="0"/>
                <a:ea typeface="Myriad Pro" charset="0"/>
                <a:cs typeface="Myriad Pro" charset="0"/>
              </a:rPr>
              <a:t> or </a:t>
            </a:r>
            <a:r>
              <a:rPr lang="en-GB" sz="1400" u="sng" dirty="0" smtClean="0">
                <a:solidFill>
                  <a:schemeClr val="accent6"/>
                </a:solidFill>
                <a:latin typeface="Myriad Pro" charset="0"/>
                <a:ea typeface="Myriad Pro" charset="0"/>
                <a:cs typeface="Myriad Pro" charset="0"/>
              </a:rPr>
              <a:t>AO2 </a:t>
            </a:r>
            <a:r>
              <a:rPr lang="en-GB" sz="1400" dirty="0" smtClean="0">
                <a:solidFill>
                  <a:srgbClr val="1F224E"/>
                </a:solidFill>
                <a:latin typeface="Myriad Pro" charset="0"/>
                <a:ea typeface="Myriad Pro" charset="0"/>
                <a:cs typeface="Myriad Pro" charset="0"/>
              </a:rPr>
              <a:t>due to the Assessment Objective weightings set by Ofqual (see slide 13).</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question requires students to </a:t>
            </a:r>
            <a:r>
              <a:rPr lang="en-GB" sz="1400" dirty="0">
                <a:solidFill>
                  <a:srgbClr val="00B0F0"/>
                </a:solidFill>
                <a:latin typeface="Myriad Pro" charset="0"/>
                <a:ea typeface="Myriad Pro" charset="0"/>
                <a:cs typeface="Myriad Pro" charset="0"/>
              </a:rPr>
              <a:t>apply their knowledge and understanding </a:t>
            </a:r>
            <a:r>
              <a:rPr lang="en-GB" sz="1400" dirty="0">
                <a:solidFill>
                  <a:srgbClr val="1F224E"/>
                </a:solidFill>
                <a:latin typeface="Myriad Pro" charset="0"/>
                <a:ea typeface="Myriad Pro" charset="0"/>
                <a:cs typeface="Myriad Pro" charset="0"/>
              </a:rPr>
              <a:t>of </a:t>
            </a:r>
            <a:r>
              <a:rPr lang="en-US" sz="1400" dirty="0" smtClean="0">
                <a:solidFill>
                  <a:srgbClr val="1F224E"/>
                </a:solidFill>
                <a:latin typeface="Myriad Pro" charset="0"/>
                <a:ea typeface="Myriad Pro" charset="0"/>
                <a:cs typeface="Myriad Pro" charset="0"/>
              </a:rPr>
              <a:t>drawing </a:t>
            </a:r>
            <a:r>
              <a:rPr lang="en-US" sz="1400" dirty="0">
                <a:solidFill>
                  <a:srgbClr val="1F224E"/>
                </a:solidFill>
                <a:latin typeface="Myriad Pro" charset="0"/>
                <a:ea typeface="Myriad Pro" charset="0"/>
                <a:cs typeface="Myriad Pro" charset="0"/>
              </a:rPr>
              <a:t>evidenced conclusions and summaries from fieldwork transcripts and data to </a:t>
            </a:r>
            <a:r>
              <a:rPr lang="en-US" sz="1400" dirty="0" smtClean="0">
                <a:solidFill>
                  <a:srgbClr val="1F224E"/>
                </a:solidFill>
                <a:latin typeface="Myriad Pro" charset="0"/>
                <a:ea typeface="Myriad Pro" charset="0"/>
                <a:cs typeface="Myriad Pro" charset="0"/>
              </a:rPr>
              <a:t>resources </a:t>
            </a:r>
            <a:r>
              <a:rPr lang="en-US" sz="1400" b="1" dirty="0">
                <a:solidFill>
                  <a:srgbClr val="1F224E"/>
                </a:solidFill>
                <a:latin typeface="Myriad Pro" charset="0"/>
                <a:ea typeface="Myriad Pro" charset="0"/>
                <a:cs typeface="Myriad Pro" charset="0"/>
              </a:rPr>
              <a:t>Figs 5, 6 and 7</a:t>
            </a:r>
            <a:r>
              <a:rPr lang="en-US" sz="1400" dirty="0">
                <a:solidFill>
                  <a:srgbClr val="1F224E"/>
                </a:solidFill>
                <a:latin typeface="Myriad Pro" charset="0"/>
                <a:ea typeface="Myriad Pro" charset="0"/>
                <a:cs typeface="Myriad Pro" charset="0"/>
              </a:rPr>
              <a:t>. </a:t>
            </a:r>
            <a:endParaRPr lang="en-US" sz="1400" dirty="0" smtClean="0">
              <a:solidFill>
                <a:srgbClr val="1F224E"/>
              </a:solidFill>
              <a:latin typeface="Myriad Pro" charset="0"/>
              <a:ea typeface="Myriad Pro" charset="0"/>
              <a:cs typeface="Myriad Pro" charset="0"/>
            </a:endParaRPr>
          </a:p>
          <a:p>
            <a:pPr marL="0" indent="0">
              <a:buNone/>
            </a:pPr>
            <a:endParaRPr lang="en-US" sz="1400" dirty="0">
              <a:solidFill>
                <a:srgbClr val="1F224E"/>
              </a:solidFill>
              <a:latin typeface="Myriad Pro" charset="0"/>
              <a:ea typeface="Myriad Pro" charset="0"/>
              <a:cs typeface="Myriad Pro" charset="0"/>
            </a:endParaRPr>
          </a:p>
          <a:p>
            <a:pPr marL="0" indent="0">
              <a:buNone/>
            </a:pPr>
            <a:r>
              <a:rPr lang="en-US" sz="1400" dirty="0" smtClean="0">
                <a:solidFill>
                  <a:srgbClr val="1F224E"/>
                </a:solidFill>
                <a:latin typeface="Myriad Pro" charset="0"/>
                <a:ea typeface="Myriad Pro" charset="0"/>
                <a:cs typeface="Myriad Pro" charset="0"/>
              </a:rPr>
              <a:t>There </a:t>
            </a:r>
            <a:r>
              <a:rPr lang="en-US" sz="1400" dirty="0">
                <a:solidFill>
                  <a:srgbClr val="1F224E"/>
                </a:solidFill>
                <a:latin typeface="Myriad Pro" charset="0"/>
                <a:ea typeface="Myriad Pro" charset="0"/>
                <a:cs typeface="Myriad Pro" charset="0"/>
              </a:rPr>
              <a:t>are equal marks attributed to the </a:t>
            </a:r>
            <a:r>
              <a:rPr lang="en-US" sz="1400" dirty="0">
                <a:solidFill>
                  <a:srgbClr val="00B0F0"/>
                </a:solidFill>
                <a:latin typeface="Myriad Pro" charset="0"/>
                <a:ea typeface="Myriad Pro" charset="0"/>
                <a:cs typeface="Myriad Pro" charset="0"/>
              </a:rPr>
              <a:t>analysis</a:t>
            </a:r>
            <a:r>
              <a:rPr lang="en-US" sz="1400" dirty="0">
                <a:solidFill>
                  <a:srgbClr val="1F224E"/>
                </a:solidFill>
                <a:latin typeface="Myriad Pro" charset="0"/>
                <a:ea typeface="Myriad Pro" charset="0"/>
                <a:cs typeface="Myriad Pro" charset="0"/>
              </a:rPr>
              <a:t> of the information in these resources and also for coming to a </a:t>
            </a:r>
            <a:r>
              <a:rPr lang="en-US" sz="1400" dirty="0">
                <a:solidFill>
                  <a:srgbClr val="00B0F0"/>
                </a:solidFill>
                <a:latin typeface="Myriad Pro" charset="0"/>
                <a:ea typeface="Myriad Pro" charset="0"/>
                <a:cs typeface="Myriad Pro" charset="0"/>
              </a:rPr>
              <a:t>conclusion</a:t>
            </a:r>
            <a:r>
              <a:rPr lang="en-US" sz="1400" dirty="0">
                <a:solidFill>
                  <a:srgbClr val="1F224E"/>
                </a:solidFill>
                <a:latin typeface="Myriad Pro" charset="0"/>
                <a:ea typeface="Myriad Pro" charset="0"/>
                <a:cs typeface="Myriad Pro" charset="0"/>
              </a:rPr>
              <a:t> which answers the question. </a:t>
            </a:r>
          </a:p>
          <a:p>
            <a:pPr marL="0" indent="0">
              <a:buNone/>
            </a:pPr>
            <a:endParaRPr lang="en-US"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The asterisk (*) shows that ‘Quality of extended response’ will be assessed in this question </a:t>
            </a:r>
            <a:r>
              <a:rPr lang="en-US" sz="1400" dirty="0" smtClean="0">
                <a:solidFill>
                  <a:srgbClr val="1F224E"/>
                </a:solidFill>
                <a:latin typeface="Myriad Pro" charset="0"/>
                <a:ea typeface="Myriad Pro" charset="0"/>
                <a:cs typeface="Myriad Pro" charset="0"/>
              </a:rPr>
              <a:t>– see </a:t>
            </a:r>
            <a:r>
              <a:rPr lang="en-US" sz="1400" dirty="0">
                <a:solidFill>
                  <a:srgbClr val="1F224E"/>
                </a:solidFill>
                <a:latin typeface="Myriad Pro" charset="0"/>
                <a:ea typeface="Myriad Pro" charset="0"/>
                <a:cs typeface="Myriad Pro" charset="0"/>
              </a:rPr>
              <a:t>slide 10 for more information on the ‘Quality of extended response descriptors’.</a:t>
            </a:r>
          </a:p>
          <a:p>
            <a:pPr marL="0" indent="0">
              <a:buNone/>
            </a:pPr>
            <a:endParaRPr lang="en-US"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There are marks for </a:t>
            </a:r>
            <a:r>
              <a:rPr lang="en-US" sz="1400" dirty="0" err="1">
                <a:solidFill>
                  <a:srgbClr val="1F224E"/>
                </a:solidFill>
                <a:latin typeface="Myriad Pro" charset="0"/>
                <a:ea typeface="Myriad Pro" charset="0"/>
                <a:cs typeface="Myriad Pro" charset="0"/>
              </a:rPr>
              <a:t>SPaG</a:t>
            </a:r>
            <a:r>
              <a:rPr lang="en-US" sz="1400" dirty="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Spelling, punctuation and grammar and the use of specialist terminology) you can find out more about the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descriptors on slide 9.</a:t>
            </a:r>
            <a:endParaRPr lang="en-US"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23528" y="964357"/>
            <a:ext cx="8554731" cy="1430630"/>
          </a:xfrm>
          <a:prstGeom prst="rect">
            <a:avLst/>
          </a:prstGeom>
          <a:ln>
            <a:solidFill>
              <a:schemeClr val="tx1"/>
            </a:solidFill>
          </a:ln>
        </p:spPr>
        <p:txBody>
          <a:bodyPr>
            <a:noAutofit/>
          </a:bodyPr>
          <a:lstStyle>
            <a:lvl1pPr marL="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1pPr>
            <a:lvl2pPr marL="4572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2pPr>
            <a:lvl3pPr marL="9144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3pPr>
            <a:lvl4pPr marL="13716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4pPr>
            <a:lvl5pPr marL="18288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smtClean="0"/>
              <a:t>Figs 5, 6 and 7</a:t>
            </a:r>
            <a:r>
              <a:rPr lang="en-US" sz="1600" dirty="0" smtClean="0"/>
              <a:t> in the separate Resource Booklet show information from a GCSE geography student’s fieldwork investigation. </a:t>
            </a:r>
            <a:endParaRPr lang="en-GB" sz="1600" dirty="0" smtClean="0"/>
          </a:p>
          <a:p>
            <a:r>
              <a:rPr lang="en-US" sz="1600" dirty="0" smtClean="0"/>
              <a:t> </a:t>
            </a:r>
            <a:endParaRPr lang="en-GB" sz="1600" dirty="0" smtClean="0"/>
          </a:p>
          <a:p>
            <a:r>
              <a:rPr lang="en-US" sz="1600" dirty="0" smtClean="0"/>
              <a:t>Using </a:t>
            </a:r>
            <a:r>
              <a:rPr lang="en-US" sz="1600" u="sng" dirty="0" smtClean="0"/>
              <a:t>evidence</a:t>
            </a:r>
            <a:r>
              <a:rPr lang="en-US" sz="1600" dirty="0" smtClean="0"/>
              <a:t> from </a:t>
            </a:r>
            <a:r>
              <a:rPr lang="en-US" sz="1600" b="1" dirty="0" smtClean="0"/>
              <a:t>Figs 5, 6 and 7,</a:t>
            </a:r>
            <a:r>
              <a:rPr lang="en-US" sz="1600" dirty="0" smtClean="0"/>
              <a:t> write a </a:t>
            </a:r>
            <a:r>
              <a:rPr lang="en-US" sz="1600" dirty="0" smtClean="0">
                <a:solidFill>
                  <a:srgbClr val="00B0F0"/>
                </a:solidFill>
              </a:rPr>
              <a:t>conclusion</a:t>
            </a:r>
            <a:r>
              <a:rPr lang="en-US" sz="1600" dirty="0" smtClean="0"/>
              <a:t> to the question for investigation </a:t>
            </a:r>
            <a:r>
              <a:rPr lang="en-US" sz="1600" i="1" u="sng" dirty="0" smtClean="0"/>
              <a:t>“Does the process of </a:t>
            </a:r>
            <a:r>
              <a:rPr lang="en-US" sz="1600" i="1" u="sng" dirty="0" err="1" smtClean="0"/>
              <a:t>longshore</a:t>
            </a:r>
            <a:r>
              <a:rPr lang="en-US" sz="1600" i="1" u="sng" dirty="0" smtClean="0"/>
              <a:t> drift occur at </a:t>
            </a:r>
            <a:r>
              <a:rPr lang="en-US" sz="1600" i="1" u="sng" dirty="0" err="1" smtClean="0"/>
              <a:t>Sheringham</a:t>
            </a:r>
            <a:r>
              <a:rPr lang="en-US" sz="1600" i="1" u="sng" dirty="0" smtClean="0"/>
              <a:t>?”</a:t>
            </a:r>
            <a:r>
              <a:rPr lang="en-US" sz="1600" dirty="0" smtClean="0"/>
              <a:t> </a:t>
            </a:r>
            <a:r>
              <a:rPr lang="en-US" sz="1600" u="sng" dirty="0" smtClean="0"/>
              <a:t>Develop</a:t>
            </a:r>
            <a:r>
              <a:rPr lang="en-US" sz="1600" dirty="0" smtClean="0"/>
              <a:t> your answer.</a:t>
            </a:r>
            <a:endParaRPr lang="en-GB" sz="1600" dirty="0" smtClean="0"/>
          </a:p>
          <a:p>
            <a:endParaRPr lang="en-GB" dirty="0"/>
          </a:p>
        </p:txBody>
      </p:sp>
    </p:spTree>
    <p:extLst>
      <p:ext uri="{BB962C8B-B14F-4D97-AF65-F5344CB8AC3E}">
        <p14:creationId xmlns:p14="http://schemas.microsoft.com/office/powerpoint/2010/main" val="2603080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5(d*) </a:t>
            </a:r>
            <a:r>
              <a:rPr lang="en-GB" dirty="0" smtClean="0"/>
              <a:t>– </a:t>
            </a:r>
            <a:r>
              <a:rPr lang="en-GB" dirty="0"/>
              <a:t>The mark scheme</a:t>
            </a:r>
          </a:p>
        </p:txBody>
      </p:sp>
      <p:sp>
        <p:nvSpPr>
          <p:cNvPr id="3" name="Content Placeholder 2"/>
          <p:cNvSpPr>
            <a:spLocks noGrp="1"/>
          </p:cNvSpPr>
          <p:nvPr>
            <p:ph idx="4294967295"/>
          </p:nvPr>
        </p:nvSpPr>
        <p:spPr>
          <a:xfrm>
            <a:off x="200171" y="1387391"/>
            <a:ext cx="8699500" cy="4454525"/>
          </a:xfrm>
        </p:spPr>
        <p:txBody>
          <a:bodyPr/>
          <a:lstStyle/>
          <a:p>
            <a:pPr marL="0" indent="0">
              <a:buNone/>
            </a:pPr>
            <a:r>
              <a:rPr lang="en-GB" sz="1800" b="1" dirty="0">
                <a:latin typeface="Myriad Pro"/>
              </a:rPr>
              <a:t>Level 3 (6–8 marks)</a:t>
            </a:r>
            <a:endParaRPr lang="en-GB" sz="1800" dirty="0">
              <a:latin typeface="Myriad Pro"/>
            </a:endParaRPr>
          </a:p>
          <a:p>
            <a:pPr marL="0" indent="0">
              <a:buNone/>
            </a:pPr>
            <a:r>
              <a:rPr lang="en-US" sz="1800" dirty="0" smtClean="0">
                <a:latin typeface="Myriad Pro"/>
              </a:rPr>
              <a:t>The </a:t>
            </a:r>
            <a:r>
              <a:rPr lang="en-US" sz="1800" dirty="0">
                <a:latin typeface="Myriad Pro"/>
              </a:rPr>
              <a:t>answer must include a </a:t>
            </a:r>
            <a:r>
              <a:rPr lang="en-US" sz="1800" b="1" dirty="0">
                <a:latin typeface="Myriad Pro"/>
              </a:rPr>
              <a:t>thorough </a:t>
            </a:r>
            <a:r>
              <a:rPr lang="en-US" sz="1800" dirty="0">
                <a:solidFill>
                  <a:srgbClr val="00B0F0"/>
                </a:solidFill>
                <a:latin typeface="Myriad Pro"/>
              </a:rPr>
              <a:t>analysis</a:t>
            </a:r>
            <a:r>
              <a:rPr lang="en-US" sz="1800" dirty="0">
                <a:latin typeface="Myriad Pro"/>
              </a:rPr>
              <a:t> </a:t>
            </a:r>
            <a:r>
              <a:rPr lang="en-US" sz="1800" dirty="0">
                <a:solidFill>
                  <a:srgbClr val="00B0F0"/>
                </a:solidFill>
                <a:latin typeface="Myriad Pro"/>
              </a:rPr>
              <a:t>of the fieldwork data (AO3) </a:t>
            </a:r>
            <a:r>
              <a:rPr lang="en-US" sz="1800" dirty="0">
                <a:latin typeface="Myriad Pro"/>
              </a:rPr>
              <a:t>to come to a </a:t>
            </a:r>
            <a:r>
              <a:rPr lang="en-US" sz="1800" b="1" dirty="0">
                <a:latin typeface="Myriad Pro"/>
              </a:rPr>
              <a:t>thorough</a:t>
            </a:r>
            <a:r>
              <a:rPr lang="en-US" sz="1800" dirty="0">
                <a:latin typeface="Myriad Pro"/>
              </a:rPr>
              <a:t> </a:t>
            </a:r>
            <a:r>
              <a:rPr lang="en-US" sz="1800" dirty="0">
                <a:solidFill>
                  <a:srgbClr val="00B0F0"/>
                </a:solidFill>
                <a:latin typeface="Myriad Pro"/>
              </a:rPr>
              <a:t>conclusion</a:t>
            </a:r>
            <a:r>
              <a:rPr lang="en-US" sz="1800" dirty="0">
                <a:latin typeface="Myriad Pro"/>
              </a:rPr>
              <a:t> </a:t>
            </a:r>
            <a:r>
              <a:rPr lang="en-US" sz="1800" dirty="0">
                <a:solidFill>
                  <a:srgbClr val="00B0F0"/>
                </a:solidFill>
                <a:latin typeface="Myriad Pro"/>
              </a:rPr>
              <a:t>that answers the question (AO3)</a:t>
            </a:r>
            <a:r>
              <a:rPr lang="en-US" sz="1800" dirty="0">
                <a:latin typeface="Myriad Pro"/>
              </a:rPr>
              <a:t>.</a:t>
            </a:r>
            <a:endParaRPr lang="en-GB" sz="1800" dirty="0">
              <a:latin typeface="Myriad Pro"/>
            </a:endParaRPr>
          </a:p>
          <a:p>
            <a:endParaRPr lang="en-GB" sz="1200" dirty="0">
              <a:latin typeface="Myriad Pro"/>
            </a:endParaRPr>
          </a:p>
          <a:p>
            <a:pPr marL="0" indent="0">
              <a:buNone/>
            </a:pPr>
            <a:r>
              <a:rPr lang="en-GB" sz="1800" dirty="0">
                <a:latin typeface="Myriad Pro"/>
              </a:rPr>
              <a:t>This will be shown by including</a:t>
            </a:r>
            <a:r>
              <a:rPr lang="en-GB" sz="1800" b="1" dirty="0">
                <a:latin typeface="Myriad Pro"/>
              </a:rPr>
              <a:t> well-developed</a:t>
            </a:r>
            <a:r>
              <a:rPr lang="en-GB" sz="1800" dirty="0">
                <a:latin typeface="Myriad Pro"/>
              </a:rPr>
              <a:t> ideas.</a:t>
            </a:r>
          </a:p>
          <a:p>
            <a:endParaRPr lang="en-GB" sz="1200" dirty="0">
              <a:latin typeface="Myriad Pro"/>
            </a:endParaRPr>
          </a:p>
          <a:p>
            <a:pPr marL="0" indent="0">
              <a:buNone/>
            </a:pPr>
            <a:r>
              <a:rPr lang="en-GB" sz="1800" b="1" dirty="0">
                <a:latin typeface="Myriad Pro"/>
              </a:rPr>
              <a:t>Level 2 (</a:t>
            </a:r>
            <a:r>
              <a:rPr lang="en-GB" sz="1800" b="1" dirty="0" smtClean="0">
                <a:latin typeface="Myriad Pro"/>
              </a:rPr>
              <a:t>3-5 </a:t>
            </a:r>
            <a:r>
              <a:rPr lang="en-GB" sz="1800" b="1" dirty="0">
                <a:latin typeface="Myriad Pro"/>
              </a:rPr>
              <a:t>marks) </a:t>
            </a:r>
            <a:r>
              <a:rPr lang="en-GB" sz="1800" dirty="0">
                <a:latin typeface="Myriad Pro"/>
              </a:rPr>
              <a:t>looks for the same focuses in answers but with </a:t>
            </a:r>
            <a:r>
              <a:rPr lang="en-GB" sz="1800" b="1" dirty="0">
                <a:latin typeface="Myriad Pro"/>
              </a:rPr>
              <a:t>reasonable</a:t>
            </a:r>
            <a:r>
              <a:rPr lang="en-GB" sz="1800" dirty="0">
                <a:latin typeface="Myriad Pro"/>
              </a:rPr>
              <a:t> </a:t>
            </a:r>
            <a:r>
              <a:rPr lang="en-GB" sz="1800" dirty="0">
                <a:solidFill>
                  <a:srgbClr val="00B0F0"/>
                </a:solidFill>
                <a:latin typeface="Myriad Pro"/>
              </a:rPr>
              <a:t>analysis</a:t>
            </a:r>
            <a:r>
              <a:rPr lang="en-GB" sz="1800" dirty="0">
                <a:solidFill>
                  <a:srgbClr val="FF0000"/>
                </a:solidFill>
                <a:latin typeface="Myriad Pro"/>
              </a:rPr>
              <a:t> </a:t>
            </a:r>
            <a:r>
              <a:rPr lang="en-GB" sz="1800" dirty="0">
                <a:latin typeface="Myriad Pro"/>
              </a:rPr>
              <a:t>and </a:t>
            </a:r>
            <a:r>
              <a:rPr lang="en-GB" sz="1800" dirty="0">
                <a:solidFill>
                  <a:srgbClr val="00B0F0"/>
                </a:solidFill>
                <a:latin typeface="Myriad Pro"/>
              </a:rPr>
              <a:t>conclusions </a:t>
            </a:r>
            <a:r>
              <a:rPr lang="en-GB" sz="1800" dirty="0">
                <a:latin typeface="Myriad Pro"/>
              </a:rPr>
              <a:t>through </a:t>
            </a:r>
            <a:r>
              <a:rPr lang="en-GB" sz="1800" b="1" dirty="0">
                <a:latin typeface="Myriad Pro"/>
              </a:rPr>
              <a:t>developed</a:t>
            </a:r>
            <a:r>
              <a:rPr lang="en-GB" sz="1800" dirty="0">
                <a:latin typeface="Myriad Pro"/>
              </a:rPr>
              <a:t> ideas.</a:t>
            </a:r>
          </a:p>
          <a:p>
            <a:endParaRPr lang="en-GB" sz="1200" dirty="0">
              <a:latin typeface="Myriad Pro"/>
            </a:endParaRPr>
          </a:p>
          <a:p>
            <a:pPr marL="0" indent="0">
              <a:buNone/>
            </a:pPr>
            <a:r>
              <a:rPr lang="en-GB" sz="1800" b="1" dirty="0">
                <a:latin typeface="Myriad Pro"/>
              </a:rPr>
              <a:t>Level 1 (1-2 marks) </a:t>
            </a:r>
            <a:r>
              <a:rPr lang="en-GB" sz="1800" dirty="0">
                <a:latin typeface="Myriad Pro"/>
              </a:rPr>
              <a:t>looks for the same focuses in answers but with </a:t>
            </a:r>
            <a:r>
              <a:rPr lang="en-GB" sz="1800" b="1" dirty="0">
                <a:latin typeface="Myriad Pro"/>
              </a:rPr>
              <a:t>basic</a:t>
            </a:r>
            <a:r>
              <a:rPr lang="en-GB" sz="1800" dirty="0">
                <a:latin typeface="Myriad Pro"/>
              </a:rPr>
              <a:t> </a:t>
            </a:r>
            <a:r>
              <a:rPr lang="en-GB" sz="1800" dirty="0">
                <a:solidFill>
                  <a:srgbClr val="00B0F0"/>
                </a:solidFill>
                <a:latin typeface="Myriad Pro"/>
              </a:rPr>
              <a:t>analysis</a:t>
            </a:r>
            <a:r>
              <a:rPr lang="en-GB" sz="1800" dirty="0">
                <a:solidFill>
                  <a:srgbClr val="FF0000"/>
                </a:solidFill>
                <a:latin typeface="Myriad Pro"/>
              </a:rPr>
              <a:t> </a:t>
            </a:r>
            <a:r>
              <a:rPr lang="en-GB" sz="1800" dirty="0">
                <a:latin typeface="Myriad Pro"/>
              </a:rPr>
              <a:t>and </a:t>
            </a:r>
            <a:r>
              <a:rPr lang="en-GB" sz="1800" dirty="0">
                <a:solidFill>
                  <a:srgbClr val="00B0F0"/>
                </a:solidFill>
                <a:latin typeface="Myriad Pro"/>
              </a:rPr>
              <a:t>evaluation</a:t>
            </a:r>
            <a:r>
              <a:rPr lang="en-GB" sz="1800" dirty="0">
                <a:latin typeface="Myriad Pro"/>
              </a:rPr>
              <a:t> through </a:t>
            </a:r>
            <a:r>
              <a:rPr lang="en-GB" sz="1800" b="1" dirty="0">
                <a:latin typeface="Myriad Pro"/>
              </a:rPr>
              <a:t>simple</a:t>
            </a:r>
            <a:r>
              <a:rPr lang="en-GB" sz="1800" dirty="0">
                <a:latin typeface="Myriad Pro"/>
              </a:rPr>
              <a:t> ideas.</a:t>
            </a:r>
          </a:p>
          <a:p>
            <a:endParaRPr lang="en-GB" dirty="0">
              <a:latin typeface="Myriad Pro"/>
            </a:endParaRPr>
          </a:p>
        </p:txBody>
      </p:sp>
      <p:sp>
        <p:nvSpPr>
          <p:cNvPr id="4" name="TextBox 3"/>
          <p:cNvSpPr txBox="1"/>
          <p:nvPr/>
        </p:nvSpPr>
        <p:spPr>
          <a:xfrm>
            <a:off x="2915816" y="5013176"/>
            <a:ext cx="597051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6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a:t>
            </a:r>
            <a:r>
              <a:rPr lang="en-GB" sz="1600" dirty="0" smtClean="0">
                <a:solidFill>
                  <a:srgbClr val="1F224E"/>
                </a:solidFill>
                <a:latin typeface="Myriad Pro" charset="0"/>
                <a:ea typeface="Myriad Pro" charset="0"/>
                <a:cs typeface="Myriad Pro" charset="0"/>
              </a:rPr>
              <a:t>10.</a:t>
            </a:r>
            <a:endParaRPr lang="en-US"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778685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a:bodyPr>
          <a:lstStyle/>
          <a:p>
            <a:r>
              <a:rPr lang="en-GB" sz="2800" dirty="0"/>
              <a:t>Question 5(d*) </a:t>
            </a:r>
            <a:r>
              <a:rPr lang="en-GB" sz="2800" dirty="0" smtClean="0"/>
              <a:t>– </a:t>
            </a:r>
            <a:r>
              <a:rPr lang="en-GB" sz="2800" dirty="0"/>
              <a:t>Well-developed? Developed? Simple?</a:t>
            </a:r>
          </a:p>
        </p:txBody>
      </p:sp>
      <p:sp>
        <p:nvSpPr>
          <p:cNvPr id="3" name="Content Placeholder 2"/>
          <p:cNvSpPr>
            <a:spLocks noGrp="1"/>
          </p:cNvSpPr>
          <p:nvPr>
            <p:ph idx="4294967295"/>
          </p:nvPr>
        </p:nvSpPr>
        <p:spPr>
          <a:xfrm>
            <a:off x="475280" y="3429000"/>
            <a:ext cx="2194869" cy="600776"/>
          </a:xfrm>
        </p:spPr>
        <p:txBody>
          <a:bodyPr>
            <a:noAutofit/>
          </a:bodyPr>
          <a:lstStyle/>
          <a:p>
            <a:pPr marL="0" indent="0">
              <a:buNone/>
            </a:pPr>
            <a:r>
              <a:rPr lang="en-GB" sz="1400" dirty="0">
                <a:solidFill>
                  <a:srgbClr val="1F224E"/>
                </a:solidFill>
                <a:latin typeface="Myriad Pro" charset="0"/>
                <a:ea typeface="Myriad Pro" charset="0"/>
                <a:cs typeface="Myriad Pro" charset="0"/>
              </a:rPr>
              <a:t>The examples </a:t>
            </a:r>
            <a:r>
              <a:rPr lang="en-GB" sz="1400" dirty="0" smtClean="0">
                <a:solidFill>
                  <a:srgbClr val="1F224E"/>
                </a:solidFill>
                <a:latin typeface="Myriad Pro" charset="0"/>
                <a:ea typeface="Myriad Pro" charset="0"/>
                <a:cs typeface="Myriad Pro" charset="0"/>
              </a:rPr>
              <a:t>show </a:t>
            </a:r>
            <a:r>
              <a:rPr lang="en-GB" sz="1400" dirty="0">
                <a:solidFill>
                  <a:srgbClr val="1F224E"/>
                </a:solidFill>
                <a:latin typeface="Myriad Pro" charset="0"/>
                <a:ea typeface="Myriad Pro" charset="0"/>
                <a:cs typeface="Myriad Pro" charset="0"/>
              </a:rPr>
              <a:t>what might be considered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and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ideas and how an answer might progress from one to the other.</a:t>
            </a:r>
          </a:p>
        </p:txBody>
      </p:sp>
      <p:sp>
        <p:nvSpPr>
          <p:cNvPr id="4" name="TextBox 3"/>
          <p:cNvSpPr txBox="1"/>
          <p:nvPr/>
        </p:nvSpPr>
        <p:spPr>
          <a:xfrm>
            <a:off x="3197374" y="1088994"/>
            <a:ext cx="2594942" cy="3539430"/>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US" sz="1400" dirty="0">
                <a:solidFill>
                  <a:srgbClr val="C00000"/>
                </a:solidFill>
                <a:latin typeface="Myriad Pro"/>
              </a:rPr>
              <a:t>The table shows a difference in the amount of sediment on the east and west side of the </a:t>
            </a:r>
            <a:r>
              <a:rPr lang="en-US" sz="1400" dirty="0" err="1">
                <a:solidFill>
                  <a:srgbClr val="C00000"/>
                </a:solidFill>
                <a:latin typeface="Myriad Pro"/>
              </a:rPr>
              <a:t>groyne</a:t>
            </a:r>
            <a:r>
              <a:rPr lang="en-US" sz="1400" dirty="0">
                <a:solidFill>
                  <a:srgbClr val="C00000"/>
                </a:solidFill>
                <a:latin typeface="Myriad Pro"/>
              </a:rPr>
              <a:t> therefore </a:t>
            </a:r>
            <a:r>
              <a:rPr lang="en-US" sz="1400" dirty="0" err="1">
                <a:solidFill>
                  <a:srgbClr val="C00000"/>
                </a:solidFill>
                <a:latin typeface="Myriad Pro"/>
              </a:rPr>
              <a:t>longshore</a:t>
            </a:r>
            <a:r>
              <a:rPr lang="en-US" sz="1400" dirty="0">
                <a:solidFill>
                  <a:srgbClr val="C00000"/>
                </a:solidFill>
                <a:latin typeface="Myriad Pro"/>
              </a:rPr>
              <a:t> drift does occur. For example at 12m there is a 0.53m of sand on the east compared to 1.28m on the west.</a:t>
            </a:r>
            <a:r>
              <a:rPr lang="en-US" sz="1400" dirty="0">
                <a:solidFill>
                  <a:srgbClr val="FF0000"/>
                </a:solidFill>
                <a:latin typeface="Myriad Pro"/>
              </a:rPr>
              <a:t> </a:t>
            </a:r>
            <a:r>
              <a:rPr lang="en-US" sz="1400" dirty="0">
                <a:latin typeface="Myriad Pro"/>
              </a:rPr>
              <a:t>The graph shows an overall greater amount of sand on the </a:t>
            </a:r>
            <a:r>
              <a:rPr lang="en-US" sz="1400" dirty="0">
                <a:solidFill>
                  <a:srgbClr val="C00000"/>
                </a:solidFill>
                <a:latin typeface="Myriad Pro"/>
              </a:rPr>
              <a:t>west hand side of the </a:t>
            </a:r>
            <a:r>
              <a:rPr lang="en-US" sz="1400" dirty="0" err="1">
                <a:solidFill>
                  <a:srgbClr val="C00000"/>
                </a:solidFill>
                <a:latin typeface="Myriad Pro"/>
              </a:rPr>
              <a:t>groyne</a:t>
            </a:r>
            <a:r>
              <a:rPr lang="en-US" sz="1400" dirty="0">
                <a:latin typeface="Myriad Pro"/>
              </a:rPr>
              <a:t>, indicating that </a:t>
            </a:r>
            <a:r>
              <a:rPr lang="en-US" sz="1400" dirty="0" err="1">
                <a:latin typeface="Myriad Pro"/>
              </a:rPr>
              <a:t>longshore</a:t>
            </a:r>
            <a:r>
              <a:rPr lang="en-US" sz="1400" dirty="0">
                <a:latin typeface="Myriad Pro"/>
              </a:rPr>
              <a:t> drift does occur. </a:t>
            </a:r>
            <a:endParaRPr lang="en-GB" sz="1400" dirty="0">
              <a:latin typeface="Myriad Pro"/>
            </a:endParaRPr>
          </a:p>
        </p:txBody>
      </p:sp>
      <p:sp>
        <p:nvSpPr>
          <p:cNvPr id="5" name="TextBox 4"/>
          <p:cNvSpPr txBox="1"/>
          <p:nvPr/>
        </p:nvSpPr>
        <p:spPr>
          <a:xfrm>
            <a:off x="288899" y="1088994"/>
            <a:ext cx="2376264" cy="1600438"/>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GB" sz="1400" dirty="0">
              <a:latin typeface="Myriad Pro"/>
            </a:endParaRPr>
          </a:p>
          <a:p>
            <a:r>
              <a:rPr lang="en-US" sz="1400" dirty="0" err="1">
                <a:latin typeface="Myriad Pro"/>
              </a:rPr>
              <a:t>Longshore</a:t>
            </a:r>
            <a:r>
              <a:rPr lang="en-US" sz="1400" dirty="0">
                <a:latin typeface="Myriad Pro"/>
              </a:rPr>
              <a:t> drift does occur at </a:t>
            </a:r>
            <a:r>
              <a:rPr lang="en-US" sz="1400" dirty="0" err="1">
                <a:latin typeface="Myriad Pro"/>
              </a:rPr>
              <a:t>Sheringham</a:t>
            </a:r>
            <a:r>
              <a:rPr lang="en-US" sz="1400" dirty="0">
                <a:latin typeface="Myriad Pro"/>
              </a:rPr>
              <a:t>, you </a:t>
            </a:r>
            <a:r>
              <a:rPr lang="en-US" sz="1400" dirty="0" smtClean="0">
                <a:latin typeface="Myriad Pro"/>
              </a:rPr>
              <a:t>can see </a:t>
            </a:r>
            <a:r>
              <a:rPr lang="en-US" sz="1400" dirty="0">
                <a:latin typeface="Myriad Pro"/>
              </a:rPr>
              <a:t>this from the graph where there is more sand on one side of the </a:t>
            </a:r>
            <a:r>
              <a:rPr lang="en-US" sz="1400" dirty="0" err="1">
                <a:latin typeface="Myriad Pro"/>
              </a:rPr>
              <a:t>groyne</a:t>
            </a:r>
            <a:r>
              <a:rPr lang="en-US" sz="1400" dirty="0">
                <a:latin typeface="Myriad Pro"/>
              </a:rPr>
              <a:t>. </a:t>
            </a:r>
            <a:endParaRPr lang="en-GB" sz="1400" dirty="0">
              <a:latin typeface="Myriad Pro"/>
            </a:endParaRPr>
          </a:p>
        </p:txBody>
      </p:sp>
      <p:sp>
        <p:nvSpPr>
          <p:cNvPr id="6" name="TextBox 5"/>
          <p:cNvSpPr txBox="1"/>
          <p:nvPr/>
        </p:nvSpPr>
        <p:spPr>
          <a:xfrm>
            <a:off x="6228184" y="1087878"/>
            <a:ext cx="2698925" cy="4401205"/>
          </a:xfrm>
          <a:prstGeom prst="rect">
            <a:avLst/>
          </a:prstGeom>
          <a:solidFill>
            <a:srgbClr val="ECECEC"/>
          </a:solidFill>
          <a:ln>
            <a:solidFill>
              <a:schemeClr val="tx1"/>
            </a:solidFill>
          </a:ln>
        </p:spPr>
        <p:txBody>
          <a:bodyPr wrap="square" rtlCol="0">
            <a:spAutoFit/>
          </a:bodyPr>
          <a:lstStyle/>
          <a:p>
            <a:r>
              <a:rPr lang="en-GB" sz="1400" dirty="0" smtClean="0">
                <a:latin typeface="Myriad Pro"/>
              </a:rPr>
              <a:t>Examples of </a:t>
            </a:r>
            <a:r>
              <a:rPr lang="en-GB" sz="1400" b="1" dirty="0" smtClean="0">
                <a:latin typeface="Myriad Pro"/>
              </a:rPr>
              <a:t>well-developed</a:t>
            </a:r>
            <a:r>
              <a:rPr lang="en-GB" sz="1400" dirty="0" smtClean="0">
                <a:latin typeface="Myriad Pro"/>
              </a:rPr>
              <a:t> ideas:</a:t>
            </a:r>
          </a:p>
          <a:p>
            <a:endParaRPr lang="en-GB" sz="1400" dirty="0" smtClean="0">
              <a:latin typeface="Myriad Pro"/>
            </a:endParaRPr>
          </a:p>
          <a:p>
            <a:r>
              <a:rPr lang="en-US" sz="1400" dirty="0">
                <a:solidFill>
                  <a:srgbClr val="C00000"/>
                </a:solidFill>
                <a:latin typeface="Myriad Pro"/>
              </a:rPr>
              <a:t>From the figures it can be concluded that </a:t>
            </a:r>
            <a:r>
              <a:rPr lang="en-US" sz="1400" dirty="0" err="1">
                <a:solidFill>
                  <a:srgbClr val="C00000"/>
                </a:solidFill>
                <a:latin typeface="Myriad Pro"/>
              </a:rPr>
              <a:t>longshore</a:t>
            </a:r>
            <a:r>
              <a:rPr lang="en-US" sz="1400" dirty="0">
                <a:solidFill>
                  <a:srgbClr val="C00000"/>
                </a:solidFill>
                <a:latin typeface="Myriad Pro"/>
              </a:rPr>
              <a:t> drift does occur at </a:t>
            </a:r>
            <a:r>
              <a:rPr lang="en-US" sz="1400" dirty="0" err="1">
                <a:solidFill>
                  <a:srgbClr val="C00000"/>
                </a:solidFill>
                <a:latin typeface="Myriad Pro"/>
              </a:rPr>
              <a:t>Sheringham</a:t>
            </a:r>
            <a:r>
              <a:rPr lang="en-US" sz="1400" dirty="0">
                <a:solidFill>
                  <a:srgbClr val="C00000"/>
                </a:solidFill>
                <a:latin typeface="Myriad Pro"/>
              </a:rPr>
              <a:t>. </a:t>
            </a:r>
            <a:r>
              <a:rPr lang="en-US" sz="1400" dirty="0">
                <a:latin typeface="Myriad Pro"/>
              </a:rPr>
              <a:t>The </a:t>
            </a:r>
            <a:r>
              <a:rPr lang="en-US" sz="1400" dirty="0">
                <a:solidFill>
                  <a:srgbClr val="C00000"/>
                </a:solidFill>
                <a:latin typeface="Myriad Pro"/>
              </a:rPr>
              <a:t>raw </a:t>
            </a:r>
            <a:r>
              <a:rPr lang="en-US" sz="1400" dirty="0">
                <a:latin typeface="Myriad Pro"/>
              </a:rPr>
              <a:t>data in the </a:t>
            </a:r>
            <a:r>
              <a:rPr lang="en-US" sz="1400" dirty="0" smtClean="0">
                <a:latin typeface="Myriad Pro"/>
              </a:rPr>
              <a:t>graph </a:t>
            </a:r>
            <a:r>
              <a:rPr lang="en-US" sz="1400" dirty="0" smtClean="0">
                <a:solidFill>
                  <a:srgbClr val="C00000"/>
                </a:solidFill>
                <a:latin typeface="Myriad Pro"/>
              </a:rPr>
              <a:t>illustrates </a:t>
            </a:r>
            <a:r>
              <a:rPr lang="en-US" sz="1400" dirty="0">
                <a:solidFill>
                  <a:srgbClr val="C00000"/>
                </a:solidFill>
                <a:latin typeface="Myriad Pro"/>
              </a:rPr>
              <a:t>the differences in the sediment levels </a:t>
            </a:r>
            <a:r>
              <a:rPr lang="en-US" sz="1400" dirty="0">
                <a:latin typeface="Myriad Pro"/>
              </a:rPr>
              <a:t>either side of the </a:t>
            </a:r>
            <a:r>
              <a:rPr lang="en-US" sz="1400" dirty="0" err="1">
                <a:latin typeface="Myriad Pro"/>
              </a:rPr>
              <a:t>groyne</a:t>
            </a:r>
            <a:r>
              <a:rPr lang="en-US" sz="1400" dirty="0">
                <a:latin typeface="Myriad Pro"/>
              </a:rPr>
              <a:t> which shows more sediment build up on the west side than on the east side. There is a </a:t>
            </a:r>
            <a:r>
              <a:rPr lang="en-US" sz="1400" dirty="0">
                <a:solidFill>
                  <a:srgbClr val="C00000"/>
                </a:solidFill>
                <a:latin typeface="Myriad Pro"/>
              </a:rPr>
              <a:t>difference of 2.62m of sand built up between the east and west side of the </a:t>
            </a:r>
            <a:r>
              <a:rPr lang="en-US" sz="1400" dirty="0" err="1">
                <a:solidFill>
                  <a:srgbClr val="C00000"/>
                </a:solidFill>
                <a:latin typeface="Myriad Pro"/>
              </a:rPr>
              <a:t>groyne</a:t>
            </a:r>
            <a:r>
              <a:rPr lang="en-US" sz="1400" dirty="0">
                <a:solidFill>
                  <a:srgbClr val="00B050"/>
                </a:solidFill>
                <a:latin typeface="Myriad Pro"/>
              </a:rPr>
              <a:t>.</a:t>
            </a:r>
            <a:r>
              <a:rPr lang="en-US" sz="1400" dirty="0">
                <a:latin typeface="Myriad Pro"/>
              </a:rPr>
              <a:t> This indicates </a:t>
            </a:r>
            <a:r>
              <a:rPr lang="en-US" sz="1400" dirty="0" err="1">
                <a:latin typeface="Myriad Pro"/>
              </a:rPr>
              <a:t>longshore</a:t>
            </a:r>
            <a:r>
              <a:rPr lang="en-US" sz="1400" dirty="0">
                <a:latin typeface="Myriad Pro"/>
              </a:rPr>
              <a:t> drift is occurring </a:t>
            </a:r>
            <a:r>
              <a:rPr lang="en-US" sz="1400" dirty="0">
                <a:solidFill>
                  <a:srgbClr val="C00000"/>
                </a:solidFill>
                <a:latin typeface="Myriad Pro"/>
              </a:rPr>
              <a:t>and the </a:t>
            </a:r>
            <a:r>
              <a:rPr lang="en-US" sz="1400" dirty="0" err="1">
                <a:solidFill>
                  <a:srgbClr val="C00000"/>
                </a:solidFill>
                <a:latin typeface="Myriad Pro"/>
              </a:rPr>
              <a:t>groyne</a:t>
            </a:r>
            <a:r>
              <a:rPr lang="en-US" sz="1400" dirty="0">
                <a:solidFill>
                  <a:srgbClr val="C00000"/>
                </a:solidFill>
                <a:latin typeface="Myriad Pro"/>
              </a:rPr>
              <a:t> is working effectively to trap sand and slow the process of </a:t>
            </a:r>
            <a:r>
              <a:rPr lang="en-US" sz="1400" dirty="0" err="1">
                <a:solidFill>
                  <a:srgbClr val="C00000"/>
                </a:solidFill>
                <a:latin typeface="Myriad Pro"/>
              </a:rPr>
              <a:t>longshore</a:t>
            </a:r>
            <a:r>
              <a:rPr lang="en-US" sz="1400" dirty="0">
                <a:solidFill>
                  <a:srgbClr val="C00000"/>
                </a:solidFill>
                <a:latin typeface="Myriad Pro"/>
              </a:rPr>
              <a:t> drift</a:t>
            </a:r>
            <a:r>
              <a:rPr lang="en-US" sz="1400" dirty="0">
                <a:solidFill>
                  <a:srgbClr val="00B050"/>
                </a:solidFill>
                <a:latin typeface="Myriad Pro"/>
              </a:rPr>
              <a:t>.</a:t>
            </a:r>
            <a:r>
              <a:rPr lang="en-US" sz="1400" dirty="0">
                <a:latin typeface="Myriad Pro"/>
              </a:rPr>
              <a:t>  </a:t>
            </a:r>
            <a:endParaRPr lang="en-GB" sz="1400" dirty="0">
              <a:latin typeface="Myriad Pro"/>
            </a:endParaRPr>
          </a:p>
        </p:txBody>
      </p:sp>
    </p:spTree>
    <p:extLst>
      <p:ext uri="{BB962C8B-B14F-4D97-AF65-F5344CB8AC3E}">
        <p14:creationId xmlns:p14="http://schemas.microsoft.com/office/powerpoint/2010/main" val="26030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Our Natural World - Section B</a:t>
            </a:r>
          </a:p>
        </p:txBody>
      </p:sp>
      <p:sp>
        <p:nvSpPr>
          <p:cNvPr id="3" name="Content Placeholder 2"/>
          <p:cNvSpPr>
            <a:spLocks noGrp="1"/>
          </p:cNvSpPr>
          <p:nvPr>
            <p:ph idx="4294967295"/>
          </p:nvPr>
        </p:nvSpPr>
        <p:spPr>
          <a:xfrm>
            <a:off x="539552" y="1350963"/>
            <a:ext cx="7920880" cy="4454525"/>
          </a:xfrm>
        </p:spPr>
        <p:txBody>
          <a:bodyPr>
            <a:normAutofit/>
          </a:bodyPr>
          <a:lstStyle/>
          <a:p>
            <a:pPr marL="0" indent="0">
              <a:buNone/>
            </a:pPr>
            <a:r>
              <a:rPr lang="en-GB" sz="1600" dirty="0">
                <a:solidFill>
                  <a:srgbClr val="1F224E"/>
                </a:solidFill>
                <a:latin typeface="Myriad Pro" charset="0"/>
                <a:ea typeface="Myriad Pro" charset="0"/>
                <a:cs typeface="Myriad Pro" charset="0"/>
              </a:rPr>
              <a:t>Physical geography fieldwork is assessed in </a:t>
            </a:r>
            <a:r>
              <a:rPr lang="en-GB" sz="1600" dirty="0" smtClean="0">
                <a:solidFill>
                  <a:srgbClr val="1F224E"/>
                </a:solidFill>
                <a:latin typeface="Myriad Pro" charset="0"/>
                <a:ea typeface="Myriad Pro" charset="0"/>
                <a:cs typeface="Myriad Pro" charset="0"/>
              </a:rPr>
              <a:t>Section </a:t>
            </a:r>
            <a:r>
              <a:rPr lang="en-GB" sz="1600" dirty="0">
                <a:solidFill>
                  <a:srgbClr val="1F224E"/>
                </a:solidFill>
                <a:latin typeface="Myriad Pro" charset="0"/>
                <a:ea typeface="Myriad Pro" charset="0"/>
                <a:cs typeface="Myriad Pro" charset="0"/>
              </a:rPr>
              <a:t>B and there will be </a:t>
            </a:r>
            <a:r>
              <a:rPr lang="en-GB" sz="1600" u="sng" dirty="0">
                <a:solidFill>
                  <a:srgbClr val="1F224E"/>
                </a:solidFill>
                <a:latin typeface="Myriad Pro" charset="0"/>
                <a:ea typeface="Myriad Pro" charset="0"/>
                <a:cs typeface="Myriad Pro" charset="0"/>
              </a:rPr>
              <a:t>18 marks in this section</a:t>
            </a:r>
            <a:r>
              <a:rPr lang="en-GB" sz="1600" dirty="0">
                <a:solidFill>
                  <a:srgbClr val="1F224E"/>
                </a:solidFill>
                <a:latin typeface="Myriad Pro" charset="0"/>
                <a:ea typeface="Myriad Pro" charset="0"/>
                <a:cs typeface="Myriad Pro" charset="0"/>
              </a:rPr>
              <a:t> – which includes 3 SPaG marks.</a:t>
            </a:r>
          </a:p>
          <a:p>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This section will start with short answer, point marked questions (</a:t>
            </a:r>
            <a:r>
              <a:rPr lang="en-GB" sz="1600" u="sng" dirty="0" smtClean="0">
                <a:solidFill>
                  <a:srgbClr val="1F224E"/>
                </a:solidFill>
                <a:latin typeface="Myriad Pro" charset="0"/>
                <a:ea typeface="Myriad Pro" charset="0"/>
                <a:cs typeface="Myriad Pro" charset="0"/>
              </a:rPr>
              <a:t>1 to </a:t>
            </a:r>
            <a:r>
              <a:rPr lang="en-GB" sz="1600" u="sng" dirty="0">
                <a:solidFill>
                  <a:srgbClr val="1F224E"/>
                </a:solidFill>
                <a:latin typeface="Myriad Pro" charset="0"/>
                <a:ea typeface="Myriad Pro" charset="0"/>
                <a:cs typeface="Myriad Pro" charset="0"/>
              </a:rPr>
              <a:t>4 mark questions) before finishing with a level based question of 8 marks.</a:t>
            </a:r>
            <a:r>
              <a:rPr lang="en-GB" sz="1600" dirty="0">
                <a:solidFill>
                  <a:srgbClr val="1F224E"/>
                </a:solidFill>
                <a:latin typeface="Myriad Pro" charset="0"/>
                <a:ea typeface="Myriad Pro" charset="0"/>
                <a:cs typeface="Myriad Pro" charset="0"/>
              </a:rPr>
              <a:t> The </a:t>
            </a:r>
            <a:r>
              <a:rPr lang="en-GB" sz="1600" u="sng" dirty="0">
                <a:solidFill>
                  <a:srgbClr val="1F224E"/>
                </a:solidFill>
                <a:latin typeface="Myriad Pro" charset="0"/>
                <a:ea typeface="Myriad Pro" charset="0"/>
                <a:cs typeface="Myriad Pro" charset="0"/>
              </a:rPr>
              <a:t>8 mark question will also have 3 </a:t>
            </a:r>
            <a:r>
              <a:rPr lang="en-GB" sz="1600" u="sng" dirty="0" err="1">
                <a:solidFill>
                  <a:srgbClr val="1F224E"/>
                </a:solidFill>
                <a:latin typeface="Myriad Pro" charset="0"/>
                <a:ea typeface="Myriad Pro" charset="0"/>
                <a:cs typeface="Myriad Pro" charset="0"/>
              </a:rPr>
              <a:t>SPaG</a:t>
            </a:r>
            <a:r>
              <a:rPr lang="en-GB" sz="1600" u="sng" dirty="0">
                <a:solidFill>
                  <a:srgbClr val="1F224E"/>
                </a:solidFill>
                <a:latin typeface="Myriad Pro" charset="0"/>
                <a:ea typeface="Myriad Pro" charset="0"/>
                <a:cs typeface="Myriad Pro" charset="0"/>
              </a:rPr>
              <a:t> marks</a:t>
            </a:r>
            <a:r>
              <a:rPr lang="en-GB" sz="1600" dirty="0">
                <a:solidFill>
                  <a:srgbClr val="1F224E"/>
                </a:solidFill>
                <a:latin typeface="Myriad Pro" charset="0"/>
                <a:ea typeface="Myriad Pro" charset="0"/>
                <a:cs typeface="Myriad Pro" charset="0"/>
              </a:rPr>
              <a:t> available (total of 11 marks for question).</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In Section B there will be assessment of physical geography fieldwork both in relation to </a:t>
            </a:r>
            <a:r>
              <a:rPr lang="en-US" sz="1600" dirty="0">
                <a:solidFill>
                  <a:srgbClr val="1F224E"/>
                </a:solidFill>
                <a:latin typeface="Myriad Pro" charset="0"/>
                <a:ea typeface="Myriad Pro" charset="0"/>
                <a:cs typeface="Myriad Pro" charset="0"/>
              </a:rPr>
              <a:t>the </a:t>
            </a:r>
            <a:r>
              <a:rPr lang="en-US" sz="1600" u="sng" dirty="0">
                <a:solidFill>
                  <a:srgbClr val="1F224E"/>
                </a:solidFill>
                <a:latin typeface="Myriad Pro" charset="0"/>
                <a:ea typeface="Myriad Pro" charset="0"/>
                <a:cs typeface="Myriad Pro" charset="0"/>
              </a:rPr>
              <a:t>students’ own experiences of fieldwork</a:t>
            </a:r>
            <a:r>
              <a:rPr lang="en-US" sz="1600" dirty="0">
                <a:solidFill>
                  <a:srgbClr val="1F224E"/>
                </a:solidFill>
                <a:latin typeface="Myriad Pro" charset="0"/>
                <a:ea typeface="Myriad Pro" charset="0"/>
                <a:cs typeface="Myriad Pro" charset="0"/>
              </a:rPr>
              <a:t> and </a:t>
            </a:r>
            <a:r>
              <a:rPr lang="en-US" sz="1600" u="sng" dirty="0">
                <a:solidFill>
                  <a:srgbClr val="1F224E"/>
                </a:solidFill>
                <a:latin typeface="Myriad Pro" charset="0"/>
                <a:ea typeface="Myriad Pro" charset="0"/>
                <a:cs typeface="Myriad Pro" charset="0"/>
              </a:rPr>
              <a:t>unfamiliar contexts</a:t>
            </a:r>
            <a:r>
              <a:rPr lang="en-US" sz="1600" dirty="0">
                <a:solidFill>
                  <a:srgbClr val="1F224E"/>
                </a:solidFill>
                <a:latin typeface="Myriad Pro" charset="0"/>
                <a:ea typeface="Myriad Pro" charset="0"/>
                <a:cs typeface="Myriad Pro" charset="0"/>
              </a:rPr>
              <a:t> (resources) which students will first encounter in the exam.</a:t>
            </a:r>
            <a:endParaRPr lang="en-GB" sz="1600" dirty="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Section B will include questions with marks targeting </a:t>
            </a:r>
            <a:r>
              <a:rPr lang="en-GB" sz="1600" dirty="0">
                <a:solidFill>
                  <a:srgbClr val="00B0F0"/>
                </a:solidFill>
                <a:latin typeface="Myriad Pro" charset="0"/>
                <a:ea typeface="Myriad Pro" charset="0"/>
                <a:cs typeface="Myriad Pro" charset="0"/>
              </a:rPr>
              <a:t>AO3 (application)</a:t>
            </a:r>
            <a:r>
              <a:rPr lang="en-GB" sz="1600" dirty="0">
                <a:solidFill>
                  <a:srgbClr val="1F224E"/>
                </a:solidFill>
                <a:latin typeface="Myriad Pro" charset="0"/>
                <a:ea typeface="Myriad Pro" charset="0"/>
                <a:cs typeface="Myriad Pro" charset="0"/>
              </a:rPr>
              <a:t> and </a:t>
            </a:r>
            <a:r>
              <a:rPr lang="en-GB" sz="1600" dirty="0">
                <a:solidFill>
                  <a:srgbClr val="00B050"/>
                </a:solidFill>
                <a:latin typeface="Myriad Pro" charset="0"/>
                <a:ea typeface="Myriad Pro" charset="0"/>
                <a:cs typeface="Myriad Pro" charset="0"/>
              </a:rPr>
              <a:t>AO4 (skills)</a:t>
            </a:r>
            <a:r>
              <a:rPr lang="en-GB" sz="1600" dirty="0">
                <a:solidFill>
                  <a:srgbClr val="1F224E"/>
                </a:solidFill>
                <a:latin typeface="Myriad Pro" charset="0"/>
                <a:ea typeface="Myriad Pro" charset="0"/>
                <a:cs typeface="Myriad Pro" charset="0"/>
              </a:rPr>
              <a:t>. There will be </a:t>
            </a:r>
            <a:r>
              <a:rPr lang="en-GB" sz="1600" dirty="0">
                <a:solidFill>
                  <a:srgbClr val="00B0F0"/>
                </a:solidFill>
                <a:latin typeface="Myriad Pro" charset="0"/>
                <a:ea typeface="Myriad Pro" charset="0"/>
                <a:cs typeface="Myriad Pro" charset="0"/>
              </a:rPr>
              <a:t>10 marks for AO3</a:t>
            </a:r>
            <a:r>
              <a:rPr lang="en-GB" sz="1600" dirty="0">
                <a:solidFill>
                  <a:srgbClr val="1F224E"/>
                </a:solidFill>
                <a:latin typeface="Myriad Pro" charset="0"/>
                <a:ea typeface="Myriad Pro" charset="0"/>
                <a:cs typeface="Myriad Pro" charset="0"/>
              </a:rPr>
              <a:t> and </a:t>
            </a:r>
            <a:r>
              <a:rPr lang="en-GB" sz="1600" dirty="0">
                <a:solidFill>
                  <a:srgbClr val="00B050"/>
                </a:solidFill>
                <a:latin typeface="Myriad Pro" charset="0"/>
                <a:ea typeface="Myriad Pro" charset="0"/>
                <a:cs typeface="Myriad Pro" charset="0"/>
              </a:rPr>
              <a:t>5 marks for AO4</a:t>
            </a:r>
            <a:r>
              <a:rPr lang="en-GB" sz="1600" dirty="0">
                <a:solidFill>
                  <a:srgbClr val="1F224E"/>
                </a:solidFill>
                <a:latin typeface="Myriad Pro" charset="0"/>
                <a:ea typeface="Myriad Pro" charset="0"/>
                <a:cs typeface="Myriad Pro" charset="0"/>
              </a:rPr>
              <a:t> in this section. </a:t>
            </a:r>
          </a:p>
          <a:p>
            <a:endParaRPr lang="en-GB" dirty="0">
              <a:latin typeface="Myriad Pro"/>
            </a:endParaRPr>
          </a:p>
        </p:txBody>
      </p:sp>
    </p:spTree>
    <p:extLst>
      <p:ext uri="{BB962C8B-B14F-4D97-AF65-F5344CB8AC3E}">
        <p14:creationId xmlns:p14="http://schemas.microsoft.com/office/powerpoint/2010/main" val="2866390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7"/>
          <p:cNvSpPr txBox="1">
            <a:spLocks noChangeArrowheads="1"/>
          </p:cNvSpPr>
          <p:nvPr/>
        </p:nvSpPr>
        <p:spPr bwMode="auto">
          <a:xfrm>
            <a:off x="1447165" y="3212976"/>
            <a:ext cx="6281420" cy="12496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285"/>
              </a:spcAft>
              <a:tabLst>
                <a:tab pos="2865755" algn="ctr"/>
                <a:tab pos="5731510" algn="r"/>
              </a:tabLst>
            </a:pPr>
            <a:r>
              <a:rPr lang="en-GB" sz="800" dirty="0">
                <a:effectLst/>
                <a:latin typeface="Arial"/>
                <a:ea typeface="Calibri"/>
                <a:cs typeface="Arial"/>
              </a:rPr>
              <a:t>We’d like to know your view on the resources we produce. By clicking on ‘</a:t>
            </a:r>
            <a:r>
              <a:rPr lang="en-GB" sz="800" u="sng" dirty="0">
                <a:solidFill>
                  <a:srgbClr val="0000FF"/>
                </a:solidFill>
                <a:effectLst/>
                <a:latin typeface="Arial"/>
                <a:ea typeface="Calibri"/>
                <a:cs typeface="Arial"/>
                <a:hlinkClick r:id="rId2"/>
              </a:rPr>
              <a:t>Like</a:t>
            </a:r>
            <a:r>
              <a:rPr lang="en-GB" sz="800" dirty="0">
                <a:effectLst/>
                <a:latin typeface="Arial"/>
                <a:ea typeface="Calibri"/>
                <a:cs typeface="Arial"/>
              </a:rPr>
              <a:t>’ or ‘</a:t>
            </a:r>
            <a:r>
              <a:rPr lang="en-GB" sz="800" u="sng" dirty="0">
                <a:solidFill>
                  <a:srgbClr val="0000FF"/>
                </a:solidFill>
                <a:effectLst/>
                <a:latin typeface="Arial"/>
                <a:ea typeface="Calibri"/>
                <a:cs typeface="Arial"/>
                <a:hlinkClick r:id="rId3"/>
              </a:rPr>
              <a:t>D</a:t>
            </a:r>
            <a:r>
              <a:rPr lang="en-GB" sz="800" u="sng" dirty="0">
                <a:solidFill>
                  <a:srgbClr val="0000FF"/>
                </a:solidFill>
                <a:effectLst/>
                <a:latin typeface="Arial"/>
                <a:ea typeface="Calibri"/>
                <a:cs typeface="Arial"/>
                <a:hlinkClick r:id="rId4"/>
              </a:rPr>
              <a:t>islik</a:t>
            </a:r>
            <a:r>
              <a:rPr lang="en-GB" sz="800" u="sng" dirty="0">
                <a:solidFill>
                  <a:srgbClr val="0000FF"/>
                </a:solidFill>
                <a:effectLst/>
                <a:latin typeface="Arial"/>
                <a:ea typeface="Calibri"/>
                <a:cs typeface="Arial"/>
                <a:hlinkClick r:id="rId3"/>
              </a:rPr>
              <a:t>e</a:t>
            </a:r>
            <a:r>
              <a:rPr lang="en-GB" sz="800" dirty="0">
                <a:effectLst/>
                <a:latin typeface="Arial"/>
                <a:ea typeface="Calibri"/>
                <a:cs typeface="Arial"/>
              </a:rPr>
              <a:t>’ you can help us to ensure that our resources work for you. When the email template pops up please add additional comments if you wish and then just click ‘Send’. Thank you.</a:t>
            </a:r>
            <a:endParaRPr lang="en-GB" sz="1100" dirty="0">
              <a:effectLst/>
              <a:latin typeface="Arial"/>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solidFill>
                  <a:srgbClr val="0000FF"/>
                </a:solidFill>
                <a:effectLst/>
                <a:latin typeface="Arial"/>
                <a:ea typeface="Calibri"/>
                <a:cs typeface="Times New Roman"/>
                <a:hlinkClick r:id="rId5"/>
              </a:rPr>
              <a:t>www.ocr.org.uk/expression-of-interest</a:t>
            </a:r>
            <a:endParaRPr lang="en-GB" sz="1100" dirty="0">
              <a:effectLst/>
              <a:latin typeface="Calibri"/>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Looking for a resource? There is now a quick and easy search tool to help find free resources for your qualification: </a:t>
            </a:r>
            <a:br>
              <a:rPr lang="en-GB" sz="800" dirty="0">
                <a:solidFill>
                  <a:srgbClr val="000000"/>
                </a:solidFill>
                <a:effectLst/>
                <a:latin typeface="Arial"/>
                <a:ea typeface="Calibri"/>
                <a:cs typeface="Times New Roman"/>
              </a:rPr>
            </a:br>
            <a:r>
              <a:rPr lang="en-GB" sz="800" u="heavy" dirty="0">
                <a:solidFill>
                  <a:srgbClr val="000000"/>
                </a:solidFill>
                <a:effectLst/>
                <a:latin typeface="Arial"/>
                <a:ea typeface="Calibri"/>
                <a:cs typeface="Times New Roman"/>
                <a:hlinkClick r:id="rId6"/>
              </a:rPr>
              <a:t>www.ocr.org.uk/i-want-to/find-resources/</a:t>
            </a:r>
            <a:endParaRPr lang="en-GB" sz="1100" dirty="0">
              <a:effectLst/>
              <a:latin typeface="Calibri"/>
              <a:ea typeface="Calibri"/>
              <a:cs typeface="Times New Roman"/>
            </a:endParaRPr>
          </a:p>
          <a:p>
            <a:pPr fontAlgn="ctr">
              <a:lnSpc>
                <a:spcPct val="120000"/>
              </a:lnSpc>
              <a:spcAft>
                <a:spcPts val="285"/>
              </a:spcAft>
            </a:pPr>
            <a:r>
              <a:rPr lang="en-GB" sz="800" u="none" strike="noStrike" dirty="0">
                <a:solidFill>
                  <a:srgbClr val="0000FF"/>
                </a:solidFill>
                <a:effectLst/>
                <a:latin typeface="Calibri"/>
                <a:ea typeface="Calibri"/>
                <a:cs typeface="Arial"/>
              </a:rPr>
              <a:t> </a:t>
            </a:r>
            <a:endParaRPr lang="en-GB" sz="1100" dirty="0">
              <a:effectLst/>
              <a:latin typeface="Calibri"/>
              <a:ea typeface="Calibri"/>
              <a:cs typeface="Times New Roman"/>
            </a:endParaRPr>
          </a:p>
        </p:txBody>
      </p:sp>
      <p:sp>
        <p:nvSpPr>
          <p:cNvPr id="3" name="Rounded Rectangle 2"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1367155" y="4430906"/>
            <a:ext cx="6409690" cy="1189355"/>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pPr>
              <a:lnSpc>
                <a:spcPct val="150000"/>
              </a:lnSpc>
              <a:spcAft>
                <a:spcPts val="0"/>
              </a:spcAft>
            </a:pPr>
            <a:r>
              <a:rPr lang="en-GB" sz="800" b="1">
                <a:solidFill>
                  <a:srgbClr val="000000"/>
                </a:solidFill>
                <a:effectLst/>
                <a:latin typeface="Arial"/>
                <a:ea typeface="Calibri"/>
                <a:cs typeface="Times New Roman"/>
              </a:rPr>
              <a:t>OCR Resources</a:t>
            </a:r>
            <a:r>
              <a:rPr lang="en-GB" sz="800">
                <a:solidFill>
                  <a:srgbClr val="000000"/>
                </a:solidFill>
                <a:effectLst/>
                <a:latin typeface="Arial"/>
                <a:ea typeface="Calibri"/>
                <a:cs typeface="Times New Roman"/>
              </a:rPr>
              <a:t>:</a:t>
            </a:r>
            <a:r>
              <a:rPr lang="en-GB" sz="800">
                <a:solidFill>
                  <a:srgbClr val="000000"/>
                </a:solidFill>
                <a:effectLst/>
                <a:latin typeface="Calibri"/>
                <a:ea typeface="Calibri"/>
                <a:cs typeface="Arial"/>
              </a:rPr>
              <a:t> </a:t>
            </a:r>
            <a:r>
              <a:rPr lang="en-GB" sz="800" i="1">
                <a:solidFill>
                  <a:srgbClr val="000000"/>
                </a:solidFill>
                <a:effectLst/>
                <a:latin typeface="Arial"/>
                <a:ea typeface="Calibri"/>
                <a:cs typeface="Times New Roman"/>
              </a:rPr>
              <a:t>the small print</a:t>
            </a:r>
            <a:r>
              <a:rPr lang="en-GB" sz="800" i="1">
                <a:solidFill>
                  <a:srgbClr val="000000"/>
                </a:solidFill>
                <a:effectLst/>
                <a:latin typeface="Calibri"/>
                <a:ea typeface="Calibri"/>
                <a:cs typeface="Arial"/>
              </a:rPr>
              <a:t/>
            </a:r>
            <a:br>
              <a:rPr lang="en-GB" sz="800" i="1">
                <a:solidFill>
                  <a:srgbClr val="000000"/>
                </a:solidFill>
                <a:effectLst/>
                <a:latin typeface="Calibri"/>
                <a:ea typeface="Calibri"/>
                <a:cs typeface="Arial"/>
              </a:rPr>
            </a:br>
            <a:r>
              <a:rPr lang="en-GB" sz="600">
                <a:solidFill>
                  <a:srgbClr val="000000"/>
                </a:solidFill>
                <a:effectLst/>
                <a:latin typeface="Arial"/>
                <a:ea typeface="Calibri"/>
                <a:cs typeface="Times New Roman"/>
              </a:rPr>
              <a:t>OCR’s </a:t>
            </a:r>
            <a:r>
              <a:rPr lang="en-GB" sz="600">
                <a:solidFill>
                  <a:srgbClr val="000000"/>
                </a:solidFill>
                <a:effectLst/>
                <a:latin typeface="Arial"/>
                <a:ea typeface="Calibri"/>
                <a:cs typeface="Arial"/>
              </a:rPr>
              <a:t>resources</a:t>
            </a:r>
            <a:r>
              <a:rPr lang="en-GB" sz="600">
                <a:solidFill>
                  <a:srgbClr val="000000"/>
                </a:solidFill>
                <a:effectLst/>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a:solidFill>
                  <a:srgbClr val="000000"/>
                </a:solidFill>
                <a:effectLst/>
                <a:latin typeface="Arial"/>
                <a:ea typeface="Calibri"/>
                <a:cs typeface="Times New Roman"/>
              </a:rPr>
            </a:br>
            <a:r>
              <a:rPr lang="en-GB" sz="600">
                <a:solidFill>
                  <a:srgbClr val="000000"/>
                </a:solidFill>
                <a:effectLst/>
                <a:latin typeface="Arial"/>
                <a:ea typeface="Calibri"/>
                <a:cs typeface="Times New Roman"/>
              </a:rPr>
              <a:t>© OCR 2016 - This resource may be freely copied and distributed, as long as the OCR logo and this message remain intact and OCR is acknowledged as the originator of this work.</a:t>
            </a:r>
            <a:endParaRPr lang="en-GB" sz="1100">
              <a:effectLst/>
              <a:latin typeface="Calibri"/>
              <a:ea typeface="Calibri"/>
              <a:cs typeface="Times New Roman"/>
            </a:endParaRPr>
          </a:p>
          <a:p>
            <a:pPr>
              <a:lnSpc>
                <a:spcPct val="150000"/>
              </a:lnSpc>
              <a:spcAft>
                <a:spcPts val="0"/>
              </a:spcAft>
            </a:pPr>
            <a:r>
              <a:rPr lang="en-GB" sz="600">
                <a:solidFill>
                  <a:srgbClr val="000000"/>
                </a:solidFill>
                <a:effectLst/>
                <a:latin typeface="Arial"/>
                <a:ea typeface="Calibri"/>
                <a:cs typeface="Times New Roman"/>
              </a:rPr>
              <a:t>OCR acknowledges the use of the following content: n/a</a:t>
            </a:r>
            <a:endParaRPr lang="en-GB" sz="1100">
              <a:effectLst/>
              <a:latin typeface="Calibri"/>
              <a:ea typeface="Calibri"/>
              <a:cs typeface="Times New Roman"/>
            </a:endParaRPr>
          </a:p>
          <a:p>
            <a:pPr marR="71755" fontAlgn="ctr">
              <a:lnSpc>
                <a:spcPct val="120000"/>
              </a:lnSpc>
              <a:spcAft>
                <a:spcPts val="0"/>
              </a:spcAft>
            </a:pPr>
            <a:r>
              <a:rPr lang="en-GB" sz="600">
                <a:solidFill>
                  <a:srgbClr val="000000"/>
                </a:solidFill>
                <a:effectLst/>
                <a:latin typeface="Arial"/>
                <a:ea typeface="Calibri"/>
                <a:cs typeface="Times New Roman"/>
              </a:rPr>
              <a:t>Please get in touch if you want to discuss the accessibility of resources we offer to support delivery of our qualifications: </a:t>
            </a:r>
            <a:r>
              <a:rPr lang="en-GB" sz="600" u="sng">
                <a:solidFill>
                  <a:srgbClr val="0000FF"/>
                </a:solidFill>
                <a:effectLst/>
                <a:latin typeface="Arial"/>
                <a:ea typeface="Calibri"/>
                <a:cs typeface="Times New Roman"/>
                <a:hlinkClick r:id="rId7"/>
              </a:rPr>
              <a:t>resources.feedback@ocr.org.uk</a:t>
            </a:r>
            <a:endParaRPr lang="en-GB" sz="1100">
              <a:effectLst/>
              <a:latin typeface="Calibri"/>
              <a:ea typeface="Calibri"/>
              <a:cs typeface="Times New Roman"/>
            </a:endParaRPr>
          </a:p>
        </p:txBody>
      </p:sp>
    </p:spTree>
    <p:extLst>
      <p:ext uri="{BB962C8B-B14F-4D97-AF65-F5344CB8AC3E}">
        <p14:creationId xmlns:p14="http://schemas.microsoft.com/office/powerpoint/2010/main" val="355585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48680"/>
            <a:ext cx="9144000" cy="685800"/>
          </a:xfrm>
        </p:spPr>
        <p:txBody>
          <a:bodyPr>
            <a:noAutofit/>
          </a:bodyPr>
          <a:lstStyle/>
          <a:p>
            <a:r>
              <a:rPr lang="en-GB" sz="3600" dirty="0"/>
              <a:t>Other things to know about the assessment…</a:t>
            </a:r>
          </a:p>
        </p:txBody>
      </p:sp>
      <p:sp>
        <p:nvSpPr>
          <p:cNvPr id="3" name="Content Placeholder 2"/>
          <p:cNvSpPr>
            <a:spLocks noGrp="1"/>
          </p:cNvSpPr>
          <p:nvPr>
            <p:ph idx="4294967295"/>
          </p:nvPr>
        </p:nvSpPr>
        <p:spPr>
          <a:xfrm>
            <a:off x="539552" y="1628800"/>
            <a:ext cx="7920880" cy="4176688"/>
          </a:xfrm>
        </p:spPr>
        <p:txBody>
          <a:bodyPr/>
          <a:lstStyle/>
          <a:p>
            <a:pPr marL="0" indent="0">
              <a:buNone/>
            </a:pPr>
            <a:r>
              <a:rPr lang="en-GB" sz="1600" dirty="0">
                <a:solidFill>
                  <a:srgbClr val="1F224E"/>
                </a:solidFill>
                <a:latin typeface="Myriad Pro" charset="0"/>
                <a:ea typeface="Myriad Pro" charset="0"/>
                <a:cs typeface="Myriad Pro" charset="0"/>
              </a:rPr>
              <a:t>There are a few other important things to highlight for the assessment and to help you </a:t>
            </a:r>
            <a:r>
              <a:rPr lang="en-GB" sz="1600" dirty="0" smtClean="0">
                <a:solidFill>
                  <a:srgbClr val="1F224E"/>
                </a:solidFill>
                <a:latin typeface="Myriad Pro" charset="0"/>
                <a:ea typeface="Myriad Pro" charset="0"/>
                <a:cs typeface="Myriad Pro" charset="0"/>
              </a:rPr>
              <a:t>understand </a:t>
            </a:r>
            <a:r>
              <a:rPr lang="en-GB" sz="1600" dirty="0">
                <a:solidFill>
                  <a:srgbClr val="1F224E"/>
                </a:solidFill>
                <a:latin typeface="Myriad Pro" charset="0"/>
                <a:ea typeface="Myriad Pro" charset="0"/>
                <a:cs typeface="Myriad Pro" charset="0"/>
              </a:rPr>
              <a:t>the mark scheme, so now we will run through:</a:t>
            </a:r>
          </a:p>
          <a:p>
            <a:pPr lvl="1">
              <a:buFont typeface="Arial" panose="020B0604020202020204" pitchFamily="34" charset="0"/>
              <a:buChar char="•"/>
            </a:pPr>
            <a:r>
              <a:rPr lang="en-GB" sz="1600" dirty="0" err="1">
                <a:solidFill>
                  <a:srgbClr val="1F224E"/>
                </a:solidFill>
                <a:latin typeface="Myriad Pro" charset="0"/>
                <a:ea typeface="Myriad Pro" charset="0"/>
                <a:cs typeface="Myriad Pro" charset="0"/>
              </a:rPr>
              <a:t>SPaG</a:t>
            </a:r>
            <a:endParaRPr lang="en-GB" sz="1600" dirty="0">
              <a:solidFill>
                <a:srgbClr val="1F224E"/>
              </a:solidFill>
              <a:latin typeface="Myriad Pro" charset="0"/>
              <a:ea typeface="Myriad Pro" charset="0"/>
              <a:cs typeface="Myriad Pro" charset="0"/>
            </a:endParaRPr>
          </a:p>
          <a:p>
            <a:pPr lvl="1">
              <a:buFont typeface="Arial" panose="020B0604020202020204" pitchFamily="34" charset="0"/>
              <a:buChar char="•"/>
            </a:pPr>
            <a:r>
              <a:rPr lang="en-GB" sz="1600" dirty="0">
                <a:solidFill>
                  <a:srgbClr val="1F224E"/>
                </a:solidFill>
                <a:latin typeface="Myriad Pro" charset="0"/>
                <a:ea typeface="Myriad Pro" charset="0"/>
                <a:cs typeface="Myriad Pro" charset="0"/>
              </a:rPr>
              <a:t>Quality of Extended Responses</a:t>
            </a:r>
          </a:p>
          <a:p>
            <a:pPr lvl="1">
              <a:buFont typeface="Arial" panose="020B0604020202020204" pitchFamily="34" charset="0"/>
              <a:buChar char="•"/>
            </a:pPr>
            <a:r>
              <a:rPr lang="en-GB" sz="1600" dirty="0">
                <a:solidFill>
                  <a:srgbClr val="1F224E"/>
                </a:solidFill>
                <a:latin typeface="Myriad Pro" charset="0"/>
                <a:ea typeface="Myriad Pro" charset="0"/>
                <a:cs typeface="Myriad Pro" charset="0"/>
              </a:rPr>
              <a:t>Marking Guidance</a:t>
            </a:r>
          </a:p>
          <a:p>
            <a:endParaRPr lang="en-GB" dirty="0">
              <a:latin typeface="Myriad Pro"/>
            </a:endParaRPr>
          </a:p>
        </p:txBody>
      </p:sp>
    </p:spTree>
    <p:extLst>
      <p:ext uri="{BB962C8B-B14F-4D97-AF65-F5344CB8AC3E}">
        <p14:creationId xmlns:p14="http://schemas.microsoft.com/office/powerpoint/2010/main" val="415526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2" y="404664"/>
            <a:ext cx="9162281" cy="685800"/>
          </a:xfrm>
        </p:spPr>
        <p:txBody>
          <a:bodyPr>
            <a:normAutofit fontScale="90000"/>
          </a:bodyPr>
          <a:lstStyle/>
          <a:p>
            <a:r>
              <a:rPr lang="en-GB" dirty="0" err="1">
                <a:latin typeface="Myriad Pro"/>
              </a:rPr>
              <a:t>SPaG</a:t>
            </a:r>
            <a:endParaRPr lang="en-GB" dirty="0">
              <a:latin typeface="Myriad Pro"/>
            </a:endParaRPr>
          </a:p>
        </p:txBody>
      </p:sp>
      <p:sp>
        <p:nvSpPr>
          <p:cNvPr id="3" name="Content Placeholder 2"/>
          <p:cNvSpPr>
            <a:spLocks noGrp="1"/>
          </p:cNvSpPr>
          <p:nvPr>
            <p:ph idx="4294967295"/>
          </p:nvPr>
        </p:nvSpPr>
        <p:spPr>
          <a:xfrm>
            <a:off x="251520" y="1268760"/>
            <a:ext cx="8699500" cy="4454525"/>
          </a:xfrm>
        </p:spPr>
        <p:txBody>
          <a:bodyPr>
            <a:normAutofit/>
          </a:bodyPr>
          <a:lstStyle/>
          <a:p>
            <a:pPr marL="0" indent="0">
              <a:buFont typeface="Arial" panose="020B0604020202020204" pitchFamily="34" charset="0"/>
              <a:buNone/>
            </a:pP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 also known as spelling, punctuation and grammar and the use of specialist terminology is assessed against one of the longer questions in the exam with 3 marks available. In the ‘Our Natural World’ assessment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will always be assessed on the 8 mark fieldwork question.</a:t>
            </a:r>
          </a:p>
          <a:p>
            <a:pPr marL="0" indent="0">
              <a:buFont typeface="Arial" panose="020B0604020202020204" pitchFamily="34" charset="0"/>
              <a:buNone/>
            </a:pPr>
            <a:endParaRPr lang="en-GB" sz="1400"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400" dirty="0">
                <a:solidFill>
                  <a:srgbClr val="1F224E"/>
                </a:solidFill>
                <a:latin typeface="Myriad Pro" charset="0"/>
                <a:ea typeface="Myriad Pro" charset="0"/>
                <a:cs typeface="Myriad Pro" charset="0"/>
              </a:rPr>
              <a:t>There are clear descriptors for each level of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which are separate from the geographical content of the rest of the question. </a:t>
            </a:r>
            <a:r>
              <a:rPr lang="en-US" sz="1400" dirty="0">
                <a:solidFill>
                  <a:srgbClr val="1F224E"/>
                </a:solidFill>
                <a:latin typeface="Myriad Pro" charset="0"/>
                <a:ea typeface="Myriad Pro" charset="0"/>
                <a:cs typeface="Myriad Pro" charset="0"/>
              </a:rPr>
              <a:t>The </a:t>
            </a:r>
            <a:r>
              <a:rPr lang="en-US" sz="1400" dirty="0" smtClean="0">
                <a:solidFill>
                  <a:srgbClr val="1F224E"/>
                </a:solidFill>
                <a:latin typeface="Myriad Pro" charset="0"/>
                <a:ea typeface="Myriad Pro" charset="0"/>
                <a:cs typeface="Myriad Pro" charset="0"/>
              </a:rPr>
              <a:t>student’s </a:t>
            </a:r>
            <a:r>
              <a:rPr lang="en-US" sz="1400" dirty="0">
                <a:solidFill>
                  <a:srgbClr val="1F224E"/>
                </a:solidFill>
                <a:latin typeface="Myriad Pro" charset="0"/>
                <a:ea typeface="Myriad Pro" charset="0"/>
                <a:cs typeface="Myriad Pro" charset="0"/>
              </a:rPr>
              <a:t>answer is read holistically and the SPaG marks are awarded on the whole answer.</a:t>
            </a:r>
            <a:endParaRPr lang="en-GB" sz="1400" dirty="0">
              <a:solidFill>
                <a:srgbClr val="1F224E"/>
              </a:solidFill>
              <a:latin typeface="Myriad Pro" charset="0"/>
              <a:ea typeface="Myriad Pro" charset="0"/>
              <a:cs typeface="Myriad Pro" charset="0"/>
            </a:endParaRPr>
          </a:p>
        </p:txBody>
      </p:sp>
      <p:pic>
        <p:nvPicPr>
          <p:cNvPr id="4" name="Picture 2" descr="SPaG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24944"/>
            <a:ext cx="6542386" cy="286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90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Quality of Extended Responses</a:t>
            </a:r>
          </a:p>
        </p:txBody>
      </p:sp>
      <p:sp>
        <p:nvSpPr>
          <p:cNvPr id="3" name="Content Placeholder 2"/>
          <p:cNvSpPr>
            <a:spLocks noGrp="1"/>
          </p:cNvSpPr>
          <p:nvPr>
            <p:ph idx="4294967295"/>
          </p:nvPr>
        </p:nvSpPr>
        <p:spPr>
          <a:xfrm>
            <a:off x="395536" y="1340769"/>
            <a:ext cx="8352928" cy="3672408"/>
          </a:xfrm>
        </p:spPr>
        <p:txBody>
          <a:bodyPr>
            <a:normAutofit lnSpcReduction="10000"/>
          </a:bodyPr>
          <a:lstStyle/>
          <a:p>
            <a:pPr marL="0" indent="0">
              <a:buNone/>
            </a:pPr>
            <a:r>
              <a:rPr lang="en-GB" sz="1400" dirty="0">
                <a:solidFill>
                  <a:srgbClr val="1F224E"/>
                </a:solidFill>
                <a:latin typeface="Myriad Pro" charset="0"/>
                <a:ea typeface="Myriad Pro" charset="0"/>
                <a:cs typeface="Myriad Pro" charset="0"/>
              </a:rPr>
              <a:t>‘Quality of extended response’ is assessed within each level for questions of 8 marks or above and is indicated by an </a:t>
            </a:r>
            <a:r>
              <a:rPr lang="en-GB" sz="1400" dirty="0" smtClean="0">
                <a:solidFill>
                  <a:srgbClr val="1F224E"/>
                </a:solidFill>
                <a:latin typeface="Myriad Pro" charset="0"/>
                <a:ea typeface="Myriad Pro" charset="0"/>
                <a:cs typeface="Myriad Pro" charset="0"/>
              </a:rPr>
              <a:t>asterisk </a:t>
            </a:r>
            <a:r>
              <a:rPr lang="en-GB" sz="1400" dirty="0">
                <a:solidFill>
                  <a:srgbClr val="1F224E"/>
                </a:solidFill>
                <a:latin typeface="Myriad Pro" charset="0"/>
                <a:ea typeface="Myriad Pro" charset="0"/>
                <a:cs typeface="Myriad Pro" charset="0"/>
              </a:rPr>
              <a:t>(*) beside the </a:t>
            </a:r>
            <a:r>
              <a:rPr lang="en-GB" sz="1400" dirty="0" smtClean="0">
                <a:solidFill>
                  <a:srgbClr val="1F224E"/>
                </a:solidFill>
                <a:latin typeface="Myriad Pro" charset="0"/>
                <a:ea typeface="Myriad Pro" charset="0"/>
                <a:cs typeface="Myriad Pro" charset="0"/>
              </a:rPr>
              <a:t>question. </a:t>
            </a:r>
            <a:r>
              <a:rPr lang="en-GB" sz="1400" dirty="0">
                <a:solidFill>
                  <a:srgbClr val="1F224E"/>
                </a:solidFill>
                <a:latin typeface="Myriad Pro" charset="0"/>
                <a:ea typeface="Myriad Pro" charset="0"/>
                <a:cs typeface="Myriad Pro" charset="0"/>
              </a:rPr>
              <a:t>The following are the descriptors placed within the levels for 8 mark questions: </a:t>
            </a:r>
          </a:p>
          <a:p>
            <a:pPr marL="0" indent="0">
              <a:buNone/>
            </a:pPr>
            <a:r>
              <a:rPr lang="en-GB" sz="1600" dirty="0">
                <a:latin typeface="Myriad Pro"/>
              </a:rPr>
              <a:t> </a:t>
            </a:r>
          </a:p>
          <a:p>
            <a:pPr marL="0" indent="0">
              <a:buFont typeface="Arial" panose="020B0604020202020204" pitchFamily="34" charset="0"/>
              <a:buNone/>
            </a:pPr>
            <a:r>
              <a:rPr lang="en-GB" sz="1400" i="1" dirty="0">
                <a:solidFill>
                  <a:srgbClr val="1F224E"/>
                </a:solidFill>
                <a:latin typeface="Myriad Pro" charset="0"/>
                <a:ea typeface="Myriad Pro" charset="0"/>
                <a:cs typeface="Myriad Pro" charset="0"/>
              </a:rPr>
              <a:t>Level 3</a:t>
            </a:r>
          </a:p>
          <a:p>
            <a:pPr marL="0" indent="0">
              <a:buFont typeface="Arial" panose="020B0604020202020204" pitchFamily="34" charset="0"/>
              <a:buNone/>
            </a:pPr>
            <a:r>
              <a:rPr lang="en-US" sz="14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p>
          <a:p>
            <a:endParaRPr lang="en-US" sz="1400" i="1"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US" sz="1400" i="1" dirty="0">
                <a:solidFill>
                  <a:srgbClr val="1F224E"/>
                </a:solidFill>
                <a:latin typeface="Myriad Pro" charset="0"/>
                <a:ea typeface="Myriad Pro" charset="0"/>
                <a:cs typeface="Myriad Pro" charset="0"/>
              </a:rPr>
              <a:t>Level 2</a:t>
            </a:r>
          </a:p>
          <a:p>
            <a:pPr marL="0" indent="0">
              <a:buFont typeface="Arial" panose="020B0604020202020204" pitchFamily="34" charset="0"/>
              <a:buNone/>
            </a:pPr>
            <a:r>
              <a:rPr lang="en-US" sz="14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endParaRPr lang="en-GB" sz="1400" i="1" dirty="0">
              <a:solidFill>
                <a:srgbClr val="1F224E"/>
              </a:solidFill>
              <a:latin typeface="Myriad Pro" charset="0"/>
              <a:ea typeface="Myriad Pro" charset="0"/>
              <a:cs typeface="Myriad Pro" charset="0"/>
            </a:endParaRPr>
          </a:p>
          <a:p>
            <a:endParaRPr lang="en-US" sz="1400" i="1"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US" sz="1400" i="1" dirty="0">
                <a:solidFill>
                  <a:srgbClr val="1F224E"/>
                </a:solidFill>
                <a:latin typeface="Myriad Pro" charset="0"/>
                <a:ea typeface="Myriad Pro" charset="0"/>
                <a:cs typeface="Myriad Pro" charset="0"/>
              </a:rPr>
              <a:t>Level 1</a:t>
            </a:r>
          </a:p>
          <a:p>
            <a:pPr marL="0" indent="0">
              <a:buFont typeface="Arial" panose="020B0604020202020204" pitchFamily="34" charset="0"/>
              <a:buNone/>
            </a:pPr>
            <a:r>
              <a:rPr lang="en-GB" sz="14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p>
          <a:p>
            <a:endParaRPr lang="en-US" sz="1600" i="1" dirty="0">
              <a:latin typeface="Myriad Pro"/>
            </a:endParaRPr>
          </a:p>
        </p:txBody>
      </p:sp>
      <p:sp>
        <p:nvSpPr>
          <p:cNvPr id="4" name="Rectangle 3"/>
          <p:cNvSpPr/>
          <p:nvPr/>
        </p:nvSpPr>
        <p:spPr>
          <a:xfrm>
            <a:off x="899592" y="5013176"/>
            <a:ext cx="7128792" cy="738664"/>
          </a:xfrm>
          <a:prstGeom prst="rect">
            <a:avLst/>
          </a:prstGeom>
          <a:ln>
            <a:solidFill>
              <a:schemeClr val="tx1"/>
            </a:solidFill>
          </a:ln>
        </p:spPr>
        <p:txBody>
          <a:bodyPr wrap="square">
            <a:spAutoFit/>
          </a:bodyPr>
          <a:lstStyle/>
          <a:p>
            <a:r>
              <a:rPr lang="en-GB" sz="14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3339448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defRPr dirty="0" smtClean="0"/>
        </a:defPPr>
      </a:lst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3802</TotalTime>
  <Words>7152</Words>
  <Application>Microsoft Office PowerPoint</Application>
  <PresentationFormat>On-screen Show (4:3)</PresentationFormat>
  <Paragraphs>612</Paragraphs>
  <Slides>60</Slides>
  <Notes>0</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1_Office Theme</vt:lpstr>
      <vt:lpstr>Office Theme</vt:lpstr>
      <vt:lpstr>1_Custom Design</vt:lpstr>
      <vt:lpstr>PowerPoint Presentation</vt:lpstr>
      <vt:lpstr>J384/01 Our Natural World </vt:lpstr>
      <vt:lpstr>How will Our Natural World be assessed?</vt:lpstr>
      <vt:lpstr>How will Our Natural World be assessed?</vt:lpstr>
      <vt:lpstr>Our Natural World - Section A</vt:lpstr>
      <vt:lpstr>Our Natural World - Section B</vt:lpstr>
      <vt:lpstr>Other things to know about the assessment…</vt:lpstr>
      <vt:lpstr>SPaG</vt:lpstr>
      <vt:lpstr>Quality of Extended Responses</vt:lpstr>
      <vt:lpstr>Level of Response Questions Marking Guidance</vt:lpstr>
      <vt:lpstr>Level of Response Question Mark Scheme</vt:lpstr>
      <vt:lpstr>Assessment Objectives</vt:lpstr>
      <vt:lpstr>The 4 Assessment Objectives (AOs)</vt:lpstr>
      <vt:lpstr>AO1 - Knowledge</vt:lpstr>
      <vt:lpstr>AO1 command words</vt:lpstr>
      <vt:lpstr>AO2 - Understanding</vt:lpstr>
      <vt:lpstr>AO2 command words</vt:lpstr>
      <vt:lpstr>AO3 - Application</vt:lpstr>
      <vt:lpstr>AO3 command words</vt:lpstr>
      <vt:lpstr>AO4 - Skills</vt:lpstr>
      <vt:lpstr>AO4 command words</vt:lpstr>
      <vt:lpstr>Question 1(a) – 2 marks</vt:lpstr>
      <vt:lpstr>Question 1(b) – 4 marks</vt:lpstr>
      <vt:lpstr>Question 1(b) – 4 marks</vt:lpstr>
      <vt:lpstr>Question 1(b) – The mark scheme</vt:lpstr>
      <vt:lpstr>Question 1(c)</vt:lpstr>
      <vt:lpstr>Question 1(d) – 6 marks</vt:lpstr>
      <vt:lpstr>Question 1(d) – The mark scheme</vt:lpstr>
      <vt:lpstr>Question 1(d) – Indicative Content</vt:lpstr>
      <vt:lpstr>Question 1(d) – Well-developed? Developed? Simple?</vt:lpstr>
      <vt:lpstr>Question 2(a) – 1 mark</vt:lpstr>
      <vt:lpstr>Question 2(b) – 4 marks</vt:lpstr>
      <vt:lpstr>Question 2(b) – The mark scheme</vt:lpstr>
      <vt:lpstr>Question 2(c)* – 8 marks</vt:lpstr>
      <vt:lpstr>Question 2(c)* – The mark scheme</vt:lpstr>
      <vt:lpstr>Question 2(c)* – The mark scheme</vt:lpstr>
      <vt:lpstr>Question 3(a)(i) – 1 mark</vt:lpstr>
      <vt:lpstr>Question 3(a)(ii) – 1 mark</vt:lpstr>
      <vt:lpstr>Question 3(b) – 2 marks</vt:lpstr>
      <vt:lpstr>Question 3(c) – 3 marks</vt:lpstr>
      <vt:lpstr>Question 3(d) – 6 marks</vt:lpstr>
      <vt:lpstr>Question 3(d) – The mark scheme</vt:lpstr>
      <vt:lpstr>Question 3(d) – Indicative Content</vt:lpstr>
      <vt:lpstr>Question 3(d) – Well-developed? Developed? Simple?</vt:lpstr>
      <vt:lpstr>PowerPoint Presentation</vt:lpstr>
      <vt:lpstr>Question 4(b) – 1 mark</vt:lpstr>
      <vt:lpstr>Question 4(c) – 4 marks</vt:lpstr>
      <vt:lpstr>Question 4(d) – 6 marks</vt:lpstr>
      <vt:lpstr>Question 4(d) – The mark scheme</vt:lpstr>
      <vt:lpstr>Question 4(d) – Well-developed? Developed? Simple?</vt:lpstr>
      <vt:lpstr>Question 5(a) – 2 marks</vt:lpstr>
      <vt:lpstr>Question 5(b)(i) – 1 mark</vt:lpstr>
      <vt:lpstr>Question 5(b)(ii) – 1 mark</vt:lpstr>
      <vt:lpstr>Question 5(b)(iii) – 1 mark</vt:lpstr>
      <vt:lpstr>Question 5(c) – 2 marks</vt:lpstr>
      <vt:lpstr>Question 5(d*) – 8 marks (+3 SPaG)</vt:lpstr>
      <vt:lpstr>Question 5(d*) – 8 marks (+3 SPaG)</vt:lpstr>
      <vt:lpstr>Question 5(d*) – The mark scheme</vt:lpstr>
      <vt:lpstr>Question 5(d*) – Well-developed? Developed? Simple?</vt:lpstr>
      <vt:lpstr>PowerPoint Presentation</vt:lpstr>
    </vt:vector>
  </TitlesOfParts>
  <Company>Interpublic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GCSE (9-1) Geography B (Geography for Enquiring Minds) Guide to SAMs Component 01</dc:title>
  <dc:creator>Shergill, Karanvir (BRM-MEW)</dc:creator>
  <cp:keywords>GCSE, Geography, Geography B, Component 01</cp:keywords>
  <cp:lastModifiedBy>Chloe Nichols</cp:lastModifiedBy>
  <cp:revision>159</cp:revision>
  <dcterms:created xsi:type="dcterms:W3CDTF">2016-05-18T13:58:30Z</dcterms:created>
  <dcterms:modified xsi:type="dcterms:W3CDTF">2017-01-09T09:57:34Z</dcterms:modified>
</cp:coreProperties>
</file>