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2"/>
  </p:notesMasterIdLst>
  <p:sldIdLst>
    <p:sldId id="367" r:id="rId2"/>
    <p:sldId id="303" r:id="rId3"/>
    <p:sldId id="304" r:id="rId4"/>
    <p:sldId id="305" r:id="rId5"/>
    <p:sldId id="306" r:id="rId6"/>
    <p:sldId id="307" r:id="rId7"/>
    <p:sldId id="308" r:id="rId8"/>
    <p:sldId id="309" r:id="rId9"/>
    <p:sldId id="310" r:id="rId10"/>
    <p:sldId id="311" r:id="rId11"/>
    <p:sldId id="366" r:id="rId12"/>
    <p:sldId id="312" r:id="rId13"/>
    <p:sldId id="357" r:id="rId14"/>
    <p:sldId id="358" r:id="rId15"/>
    <p:sldId id="359" r:id="rId16"/>
    <p:sldId id="360" r:id="rId17"/>
    <p:sldId id="361" r:id="rId18"/>
    <p:sldId id="362" r:id="rId19"/>
    <p:sldId id="363" r:id="rId20"/>
    <p:sldId id="364" r:id="rId21"/>
    <p:sldId id="365" r:id="rId22"/>
    <p:sldId id="322" r:id="rId23"/>
    <p:sldId id="324" r:id="rId24"/>
    <p:sldId id="323" r:id="rId25"/>
    <p:sldId id="325" r:id="rId26"/>
    <p:sldId id="327" r:id="rId27"/>
    <p:sldId id="326" r:id="rId28"/>
    <p:sldId id="328" r:id="rId29"/>
    <p:sldId id="330" r:id="rId30"/>
    <p:sldId id="329" r:id="rId31"/>
    <p:sldId id="331" r:id="rId32"/>
    <p:sldId id="333" r:id="rId33"/>
    <p:sldId id="332" r:id="rId34"/>
    <p:sldId id="334" r:id="rId35"/>
    <p:sldId id="258" r:id="rId36"/>
    <p:sldId id="294" r:id="rId37"/>
    <p:sldId id="296" r:id="rId38"/>
    <p:sldId id="300" r:id="rId39"/>
    <p:sldId id="301" r:id="rId40"/>
    <p:sldId id="335" r:id="rId41"/>
    <p:sldId id="336" r:id="rId42"/>
    <p:sldId id="338" r:id="rId43"/>
    <p:sldId id="339" r:id="rId44"/>
    <p:sldId id="337" r:id="rId45"/>
    <p:sldId id="340" r:id="rId46"/>
    <p:sldId id="341" r:id="rId47"/>
    <p:sldId id="342" r:id="rId48"/>
    <p:sldId id="344" r:id="rId49"/>
    <p:sldId id="345" r:id="rId50"/>
    <p:sldId id="347" r:id="rId51"/>
    <p:sldId id="348" r:id="rId52"/>
    <p:sldId id="349" r:id="rId53"/>
    <p:sldId id="350" r:id="rId54"/>
    <p:sldId id="351" r:id="rId55"/>
    <p:sldId id="353" r:id="rId56"/>
    <p:sldId id="352" r:id="rId57"/>
    <p:sldId id="354" r:id="rId58"/>
    <p:sldId id="355" r:id="rId59"/>
    <p:sldId id="356" r:id="rId60"/>
    <p:sldId id="36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ey Monk" initials="SM" lastIdx="55" clrIdx="0"/>
  <p:cmAuthor id="1" name="Mark Smith" initials="M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3CB668"/>
    <a:srgbClr val="9BB29E"/>
    <a:srgbClr val="C1A0BF"/>
    <a:srgbClr val="845164"/>
    <a:srgbClr val="BB8092"/>
    <a:srgbClr val="9E6375"/>
    <a:srgbClr val="D31920"/>
    <a:srgbClr val="231D23"/>
    <a:srgbClr val="7EC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93" autoAdjust="0"/>
  </p:normalViewPr>
  <p:slideViewPr>
    <p:cSldViewPr>
      <p:cViewPr>
        <p:scale>
          <a:sx n="100" d="100"/>
          <a:sy n="100" d="100"/>
        </p:scale>
        <p:origin x="-58"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DA340-E69A-4D08-AEA1-B4903063F734}" type="datetimeFigureOut">
              <a:rPr lang="en-GB" smtClean="0"/>
              <a:t>09/01/2017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1BA361-26C0-4613-A62D-B43DECAA1507}" type="slidenum">
              <a:rPr lang="en-GB" smtClean="0"/>
              <a:t>‹#›</a:t>
            </a:fld>
            <a:endParaRPr lang="en-GB"/>
          </a:p>
        </p:txBody>
      </p:sp>
    </p:spTree>
    <p:extLst>
      <p:ext uri="{BB962C8B-B14F-4D97-AF65-F5344CB8AC3E}">
        <p14:creationId xmlns:p14="http://schemas.microsoft.com/office/powerpoint/2010/main" val="4245048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BB29E"/>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489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2016</a:t>
            </a:r>
            <a:endParaRPr lang="en-GB" sz="800" dirty="0">
              <a:latin typeface="Arial" panose="020B0604020202020204" pitchFamily="34" charset="0"/>
              <a:cs typeface="Arial" panose="020B0604020202020204" pitchFamily="34" charset="0"/>
            </a:endParaRPr>
          </a:p>
        </p:txBody>
      </p:sp>
      <p:pic>
        <p:nvPicPr>
          <p:cNvPr id="1027" name="Picture 3" descr="GCSE (9-1) Geography B (Geography for Enquiring Mind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ocr.org.uk/Images/241291--geography-b-imf-classifications-of-acs-edcs-and-lidcs.pdf"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hyperlink" Target="mailto:resources.feedback@ocr.org.uk?subject=I%20disliked%20GCSE(9-1)%20Geography%20B%20(Geography%20for%20Enquiring%20Minds)%20-%20Guide%20to%20the%20SAMs%20component%2002%20People%20and%20Society" TargetMode="External"/><Relationship Id="rId2" Type="http://schemas.openxmlformats.org/officeDocument/2006/relationships/hyperlink" Target="mailto:resources.feedback@ocr.org.uk?subject=I%20liked%20GCSE(9-1)%20Geography%20B%20(Geography%20for%20Enquiring%20Minds)%20-%20Guide%20to%20the%20SAMs%20component%2002%20People%20and%20Society" TargetMode="External"/><Relationship Id="rId1" Type="http://schemas.openxmlformats.org/officeDocument/2006/relationships/slideLayout" Target="../slideLayouts/slideLayout1.xml"/><Relationship Id="rId6" Type="http://schemas.openxmlformats.org/officeDocument/2006/relationships/hyperlink" Target="mailto:resources.feedback@ocr.org.uk" TargetMode="External"/><Relationship Id="rId5" Type="http://schemas.openxmlformats.org/officeDocument/2006/relationships/hyperlink" Target="http://www.ocr.org.uk/i-want-to/find-resources/" TargetMode="External"/><Relationship Id="rId4" Type="http://schemas.openxmlformats.org/officeDocument/2006/relationships/hyperlink" Target="http://www.ocr.org.uk/expression-of-interes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CSE (9-1) Geography B (Geography for Enquiring Mind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95536" y="3826639"/>
            <a:ext cx="3240360" cy="1200329"/>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Guide to the </a:t>
            </a:r>
            <a:r>
              <a:rPr lang="en-GB" b="1" dirty="0" smtClean="0">
                <a:solidFill>
                  <a:schemeClr val="bg1"/>
                </a:solidFill>
                <a:latin typeface="Arial" panose="020B0604020202020204" pitchFamily="34" charset="0"/>
                <a:cs typeface="Arial" panose="020B0604020202020204" pitchFamily="34" charset="0"/>
              </a:rPr>
              <a:t>SAMs</a:t>
            </a:r>
          </a:p>
          <a:p>
            <a:r>
              <a:rPr lang="en-US" b="1" dirty="0">
                <a:solidFill>
                  <a:schemeClr val="bg1"/>
                </a:solidFill>
                <a:latin typeface="Arial" panose="020B0604020202020204" pitchFamily="34" charset="0"/>
                <a:cs typeface="Arial" panose="020B0604020202020204" pitchFamily="34" charset="0"/>
              </a:rPr>
              <a:t>Component </a:t>
            </a:r>
            <a:r>
              <a:rPr lang="en-US" b="1" dirty="0" smtClean="0">
                <a:solidFill>
                  <a:schemeClr val="bg1"/>
                </a:solidFill>
                <a:latin typeface="Arial" panose="020B0604020202020204" pitchFamily="34" charset="0"/>
                <a:cs typeface="Arial" panose="020B0604020202020204" pitchFamily="34" charset="0"/>
              </a:rPr>
              <a:t>02 </a:t>
            </a:r>
            <a:r>
              <a:rPr lang="en-US" b="1" dirty="0">
                <a:solidFill>
                  <a:schemeClr val="bg1"/>
                </a:solidFill>
                <a:latin typeface="Arial" panose="020B0604020202020204" pitchFamily="34" charset="0"/>
                <a:cs typeface="Arial" panose="020B0604020202020204" pitchFamily="34" charset="0"/>
              </a:rPr>
              <a:t>– </a:t>
            </a:r>
          </a:p>
          <a:p>
            <a:r>
              <a:rPr lang="en-US" b="1" dirty="0" smtClean="0">
                <a:solidFill>
                  <a:schemeClr val="bg1"/>
                </a:solidFill>
                <a:latin typeface="Arial" panose="020B0604020202020204" pitchFamily="34" charset="0"/>
                <a:cs typeface="Arial" panose="020B0604020202020204" pitchFamily="34" charset="0"/>
              </a:rPr>
              <a:t>People and Society</a:t>
            </a:r>
            <a:endParaRPr lang="en-US" b="1" dirty="0">
              <a:solidFill>
                <a:schemeClr val="bg1"/>
              </a:solidFill>
              <a:latin typeface="Arial" panose="020B0604020202020204" pitchFamily="34" charset="0"/>
              <a:cs typeface="Arial" panose="020B0604020202020204" pitchFamily="34" charset="0"/>
            </a:endParaRPr>
          </a:p>
          <a:p>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28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9159"/>
            <a:ext cx="9144000" cy="706090"/>
          </a:xfrm>
        </p:spPr>
        <p:txBody>
          <a:bodyPr>
            <a:noAutofit/>
          </a:bodyPr>
          <a:lstStyle/>
          <a:p>
            <a:r>
              <a:rPr lang="en-GB" sz="3200" dirty="0"/>
              <a:t>Level of Response Questions Marking Guidance</a:t>
            </a:r>
          </a:p>
        </p:txBody>
      </p:sp>
      <p:sp>
        <p:nvSpPr>
          <p:cNvPr id="3" name="Content Placeholder 2"/>
          <p:cNvSpPr txBox="1">
            <a:spLocks/>
          </p:cNvSpPr>
          <p:nvPr/>
        </p:nvSpPr>
        <p:spPr>
          <a:xfrm>
            <a:off x="179512" y="1052736"/>
            <a:ext cx="8698747" cy="459898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500" dirty="0">
                <a:solidFill>
                  <a:srgbClr val="1F224E"/>
                </a:solidFill>
                <a:latin typeface="Myriad Pro" charset="0"/>
                <a:ea typeface="Myriad Pro" charset="0"/>
                <a:cs typeface="Myriad Pro" charset="0"/>
              </a:rPr>
              <a:t>At the beginning of each mark scheme the following table is included to help you understand the level </a:t>
            </a:r>
            <a:r>
              <a:rPr lang="en-GB" sz="1500" dirty="0" smtClean="0">
                <a:solidFill>
                  <a:srgbClr val="1F224E"/>
                </a:solidFill>
                <a:latin typeface="Myriad Pro" charset="0"/>
                <a:ea typeface="Myriad Pro" charset="0"/>
                <a:cs typeface="Myriad Pro" charset="0"/>
              </a:rPr>
              <a:t>of response mark schemes. </a:t>
            </a:r>
            <a:r>
              <a:rPr lang="en-GB" sz="1500" dirty="0">
                <a:solidFill>
                  <a:srgbClr val="1F224E"/>
                </a:solidFill>
                <a:latin typeface="Myriad Pro" charset="0"/>
                <a:ea typeface="Myriad Pro" charset="0"/>
                <a:cs typeface="Myriad Pro" charset="0"/>
              </a:rPr>
              <a:t>The wording in each level (from basic to comprehensive) indicates how answers develop and progress within each assessment objective.</a:t>
            </a:r>
          </a:p>
        </p:txBody>
      </p:sp>
      <p:pic>
        <p:nvPicPr>
          <p:cNvPr id="4" name="Picture 2" descr="Level of response questions marking guid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681" y="1844824"/>
            <a:ext cx="7119714" cy="4178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785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vel of response mark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842" y="1853579"/>
            <a:ext cx="5220580" cy="331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116632"/>
            <a:ext cx="9144000" cy="685800"/>
          </a:xfrm>
        </p:spPr>
        <p:txBody>
          <a:bodyPr>
            <a:normAutofit/>
          </a:bodyPr>
          <a:lstStyle/>
          <a:p>
            <a:r>
              <a:rPr lang="en-GB" sz="3600" dirty="0"/>
              <a:t>Level of Response Question Mark Scheme</a:t>
            </a:r>
          </a:p>
        </p:txBody>
      </p:sp>
      <p:sp>
        <p:nvSpPr>
          <p:cNvPr id="3" name="Content Placeholder 2"/>
          <p:cNvSpPr>
            <a:spLocks noGrp="1"/>
          </p:cNvSpPr>
          <p:nvPr>
            <p:ph idx="4294967295"/>
          </p:nvPr>
        </p:nvSpPr>
        <p:spPr>
          <a:xfrm>
            <a:off x="7213933" y="2419291"/>
            <a:ext cx="1881489" cy="3472544"/>
          </a:xfrm>
          <a:ln>
            <a:solidFill>
              <a:schemeClr val="tx1"/>
            </a:solidFill>
          </a:ln>
        </p:spPr>
        <p:txBody>
          <a:bodyPr>
            <a:noAutofit/>
          </a:bodyPr>
          <a:lstStyle/>
          <a:p>
            <a:pPr marL="0" indent="0">
              <a:buNone/>
            </a:pPr>
            <a:r>
              <a:rPr lang="en-US" sz="1400" dirty="0">
                <a:solidFill>
                  <a:srgbClr val="1F224E"/>
                </a:solidFill>
                <a:latin typeface="Myriad Pro" charset="0"/>
                <a:ea typeface="Myriad Pro" charset="0"/>
                <a:cs typeface="Myriad Pro" charset="0"/>
              </a:rPr>
              <a:t>In the ‘Guidance’ column there are examples of ‘well-developed’, ‘developed’ and ‘simple’ ideas – these are examples of parts of answers – they are not full answers. The examples should show how an answer can develop from ‘simple’ to ‘developed’ to ‘well-developed’.</a:t>
            </a:r>
            <a:endParaRPr lang="en-GB" sz="1400" dirty="0">
              <a:solidFill>
                <a:srgbClr val="1F224E"/>
              </a:solidFill>
              <a:latin typeface="Myriad Pro" charset="0"/>
              <a:ea typeface="Myriad Pro" charset="0"/>
              <a:cs typeface="Myriad Pro" charset="0"/>
            </a:endParaRPr>
          </a:p>
        </p:txBody>
      </p:sp>
      <p:cxnSp>
        <p:nvCxnSpPr>
          <p:cNvPr id="7" name="Straight Arrow Connector 6"/>
          <p:cNvCxnSpPr/>
          <p:nvPr/>
        </p:nvCxnSpPr>
        <p:spPr>
          <a:xfrm flipH="1" flipV="1">
            <a:off x="6948264" y="4005064"/>
            <a:ext cx="288032" cy="1518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020273" y="4156935"/>
            <a:ext cx="216023" cy="712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5662981" y="908720"/>
            <a:ext cx="3312368"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‘Indicative content’ part of the mark scheme shows some of the content which </a:t>
            </a:r>
            <a:r>
              <a:rPr lang="en-GB" sz="1400" u="sng" dirty="0" smtClean="0">
                <a:solidFill>
                  <a:srgbClr val="1F224E"/>
                </a:solidFill>
                <a:latin typeface="Myriad Pro" charset="0"/>
                <a:ea typeface="Myriad Pro" charset="0"/>
                <a:cs typeface="Myriad Pro" charset="0"/>
              </a:rPr>
              <a:t>could</a:t>
            </a:r>
            <a:r>
              <a:rPr lang="en-GB" sz="1400" dirty="0" smtClean="0">
                <a:solidFill>
                  <a:srgbClr val="1F224E"/>
                </a:solidFill>
                <a:latin typeface="Myriad Pro" charset="0"/>
                <a:ea typeface="Myriad Pro" charset="0"/>
                <a:cs typeface="Myriad Pro" charset="0"/>
              </a:rPr>
              <a:t> be included in students answers. This is not an exhaustive list.</a:t>
            </a:r>
            <a:endParaRPr lang="en-GB" sz="1400" dirty="0">
              <a:solidFill>
                <a:srgbClr val="1F224E"/>
              </a:solidFill>
              <a:latin typeface="Myriad Pro" charset="0"/>
              <a:ea typeface="Myriad Pro" charset="0"/>
              <a:cs typeface="Myriad Pro" charset="0"/>
            </a:endParaRPr>
          </a:p>
        </p:txBody>
      </p:sp>
      <p:cxnSp>
        <p:nvCxnSpPr>
          <p:cNvPr id="14" name="Straight Arrow Connector 13"/>
          <p:cNvCxnSpPr/>
          <p:nvPr/>
        </p:nvCxnSpPr>
        <p:spPr>
          <a:xfrm flipH="1">
            <a:off x="6084168" y="1826905"/>
            <a:ext cx="1368152" cy="3779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539552" y="890801"/>
            <a:ext cx="3384376"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‘Answer’ column includes information on how the assessment objectives link to the question and the standard required for the question parts.</a:t>
            </a:r>
            <a:endParaRPr lang="en-GB" sz="1400" dirty="0">
              <a:solidFill>
                <a:srgbClr val="1F224E"/>
              </a:solidFill>
              <a:latin typeface="Myriad Pro" charset="0"/>
              <a:ea typeface="Myriad Pro" charset="0"/>
              <a:cs typeface="Myriad Pro" charset="0"/>
            </a:endParaRPr>
          </a:p>
        </p:txBody>
      </p:sp>
      <p:cxnSp>
        <p:nvCxnSpPr>
          <p:cNvPr id="17" name="Straight Arrow Connector 16"/>
          <p:cNvCxnSpPr/>
          <p:nvPr/>
        </p:nvCxnSpPr>
        <p:spPr>
          <a:xfrm>
            <a:off x="1385455" y="1791855"/>
            <a:ext cx="1098313" cy="6274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80597" y="2419291"/>
            <a:ext cx="1683091" cy="1153726"/>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1F224E"/>
                </a:solidFill>
                <a:latin typeface="Myriad Pro" charset="0"/>
                <a:ea typeface="Myriad Pro" charset="0"/>
                <a:cs typeface="Myriad Pro" charset="0"/>
              </a:rPr>
              <a:t>A statement to indicate the level of development for answers to reach each level. </a:t>
            </a:r>
            <a:endParaRPr lang="en-GB" sz="1400" dirty="0">
              <a:solidFill>
                <a:srgbClr val="1F224E"/>
              </a:solidFill>
              <a:latin typeface="Myriad Pro" charset="0"/>
              <a:ea typeface="Myriad Pro" charset="0"/>
              <a:cs typeface="Myriad Pro" charset="0"/>
            </a:endParaRPr>
          </a:p>
        </p:txBody>
      </p:sp>
      <p:cxnSp>
        <p:nvCxnSpPr>
          <p:cNvPr id="25" name="Straight Arrow Connector 24"/>
          <p:cNvCxnSpPr/>
          <p:nvPr/>
        </p:nvCxnSpPr>
        <p:spPr>
          <a:xfrm flipV="1">
            <a:off x="1763688" y="2852936"/>
            <a:ext cx="72008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80596" y="4048758"/>
            <a:ext cx="1827107" cy="1612490"/>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If ‘Quality of Extended Responses’ and/or ‘place-specific detail’ are being assessed they will be shown here</a:t>
            </a:r>
            <a:endParaRPr lang="en-GB" sz="1400" dirty="0">
              <a:solidFill>
                <a:srgbClr val="1F224E"/>
              </a:solidFill>
              <a:latin typeface="Myriad Pro" charset="0"/>
              <a:ea typeface="Myriad Pro" charset="0"/>
              <a:cs typeface="Myriad Pro" charset="0"/>
            </a:endParaRPr>
          </a:p>
        </p:txBody>
      </p:sp>
      <p:cxnSp>
        <p:nvCxnSpPr>
          <p:cNvPr id="6" name="Straight Arrow Connector 5"/>
          <p:cNvCxnSpPr/>
          <p:nvPr/>
        </p:nvCxnSpPr>
        <p:spPr>
          <a:xfrm flipV="1">
            <a:off x="1547664" y="3284984"/>
            <a:ext cx="936104" cy="1228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86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Objectives</a:t>
            </a:r>
          </a:p>
        </p:txBody>
      </p:sp>
      <p:sp>
        <p:nvSpPr>
          <p:cNvPr id="3" name="Content Placeholder 2"/>
          <p:cNvSpPr txBox="1">
            <a:spLocks/>
          </p:cNvSpPr>
          <p:nvPr/>
        </p:nvSpPr>
        <p:spPr>
          <a:xfrm>
            <a:off x="193733" y="1350298"/>
            <a:ext cx="8698747" cy="44549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1F224E"/>
                </a:solidFill>
                <a:latin typeface="Myriad Pro" charset="0"/>
                <a:ea typeface="Myriad Pro" charset="0"/>
                <a:cs typeface="Myriad Pro" charset="0"/>
              </a:rPr>
              <a:t>The assessment objectives are set by Ofqual and are vital to exam boards when designing assessments and for teachers in understanding styles of questions and their requirements. </a:t>
            </a:r>
          </a:p>
          <a:p>
            <a:pPr marL="0" indent="0">
              <a:buNone/>
            </a:pPr>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For GCSE (9-1) Geography there are 4 Assessment Objectives </a:t>
            </a:r>
          </a:p>
          <a:p>
            <a:pPr lvl="3"/>
            <a:r>
              <a:rPr lang="en-GB" sz="1400" dirty="0">
                <a:solidFill>
                  <a:srgbClr val="FF0000"/>
                </a:solidFill>
                <a:latin typeface="Myriad Pro" charset="0"/>
                <a:ea typeface="Myriad Pro" charset="0"/>
                <a:cs typeface="Myriad Pro" charset="0"/>
              </a:rPr>
              <a:t>AO1 (Knowledge</a:t>
            </a:r>
            <a:r>
              <a:rPr lang="en-GB" sz="1400" dirty="0" smtClean="0">
                <a:solidFill>
                  <a:srgbClr val="FF0000"/>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lvl="3"/>
            <a:r>
              <a:rPr lang="en-GB" sz="1400" dirty="0">
                <a:solidFill>
                  <a:schemeClr val="accent6"/>
                </a:solidFill>
                <a:latin typeface="Myriad Pro" charset="0"/>
                <a:ea typeface="Myriad Pro" charset="0"/>
                <a:cs typeface="Myriad Pro" charset="0"/>
              </a:rPr>
              <a:t>AO2 (Understanding</a:t>
            </a:r>
            <a:r>
              <a:rPr lang="en-GB" sz="1400" dirty="0" smtClean="0">
                <a:solidFill>
                  <a:schemeClr val="accent6"/>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lvl="3"/>
            <a:r>
              <a:rPr lang="en-GB" sz="1400" dirty="0">
                <a:solidFill>
                  <a:srgbClr val="00B0F0"/>
                </a:solidFill>
                <a:latin typeface="Myriad Pro" charset="0"/>
                <a:ea typeface="Myriad Pro" charset="0"/>
                <a:cs typeface="Myriad Pro" charset="0"/>
              </a:rPr>
              <a:t>AO3 (Application of knowledge and understanding)</a:t>
            </a:r>
          </a:p>
          <a:p>
            <a:pPr lvl="3"/>
            <a:r>
              <a:rPr lang="en-GB" sz="1400" dirty="0">
                <a:solidFill>
                  <a:srgbClr val="00B050"/>
                </a:solidFill>
                <a:latin typeface="Myriad Pro" charset="0"/>
                <a:ea typeface="Myriad Pro" charset="0"/>
                <a:cs typeface="Myriad Pro" charset="0"/>
              </a:rPr>
              <a:t>AO4 (Skills)</a:t>
            </a:r>
            <a:r>
              <a:rPr lang="en-GB" sz="1400" dirty="0">
                <a:solidFill>
                  <a:srgbClr val="1F224E"/>
                </a:solidFill>
                <a:latin typeface="Myriad Pro" charset="0"/>
                <a:ea typeface="Myriad Pro" charset="0"/>
                <a:cs typeface="Myriad Pro" charset="0"/>
              </a:rPr>
              <a:t>.</a:t>
            </a:r>
          </a:p>
          <a:p>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For all of the GCSE Geography specifications there are set assessment objectives with exact percentages of marks which must be attributed to each assessment objective within the qualification throughout </a:t>
            </a:r>
            <a:r>
              <a:rPr lang="en-GB" sz="1400" dirty="0">
                <a:solidFill>
                  <a:srgbClr val="1F224E"/>
                </a:solidFill>
                <a:latin typeface="Myriad Pro" charset="0"/>
                <a:ea typeface="Myriad Pro" charset="0"/>
                <a:cs typeface="Myriad Pro" charset="0"/>
              </a:rPr>
              <a:t>the lifetime of the specification.</a:t>
            </a:r>
          </a:p>
          <a:p>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next few slides will explain what the four assessment objectives mean and clarify their use in this assessment.</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809782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The 4 Assessment Objectives (AOs)</a:t>
            </a:r>
          </a:p>
        </p:txBody>
      </p:sp>
      <p:pic>
        <p:nvPicPr>
          <p:cNvPr id="4" name="Picture 2" descr="Assessement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603" y="1842573"/>
            <a:ext cx="4909309" cy="341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2371" y="1457627"/>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FF0000"/>
                </a:solidFill>
                <a:latin typeface="Myriad Pro"/>
              </a:rPr>
              <a:t>15% of the qualification </a:t>
            </a:r>
          </a:p>
          <a:p>
            <a:pPr fontAlgn="base">
              <a:spcBef>
                <a:spcPct val="0"/>
              </a:spcBef>
              <a:spcAft>
                <a:spcPct val="0"/>
              </a:spcAft>
            </a:pPr>
            <a:r>
              <a:rPr lang="en-GB" sz="1400" dirty="0" smtClean="0">
                <a:solidFill>
                  <a:srgbClr val="FF0000"/>
                </a:solidFill>
                <a:latin typeface="Myriad Pro"/>
              </a:rPr>
              <a:t>marks will be allocated to assessing students knowledge of the specification content (AO1)</a:t>
            </a:r>
            <a:endParaRPr lang="en-GB" sz="1400" dirty="0">
              <a:solidFill>
                <a:srgbClr val="FF0000"/>
              </a:solidFill>
              <a:latin typeface="Myriad Pro"/>
            </a:endParaRPr>
          </a:p>
        </p:txBody>
      </p:sp>
      <p:cxnSp>
        <p:nvCxnSpPr>
          <p:cNvPr id="6" name="Straight Arrow Connector 5"/>
          <p:cNvCxnSpPr/>
          <p:nvPr/>
        </p:nvCxnSpPr>
        <p:spPr>
          <a:xfrm>
            <a:off x="1902571" y="2150124"/>
            <a:ext cx="864096" cy="995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76765" y="1471916"/>
            <a:ext cx="2123728"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chemeClr val="accent6"/>
                </a:solidFill>
                <a:latin typeface="Myriad Pro"/>
              </a:rPr>
              <a:t>2</a:t>
            </a:r>
            <a:r>
              <a:rPr lang="en-GB" sz="1400" dirty="0" smtClean="0">
                <a:solidFill>
                  <a:schemeClr val="accent6"/>
                </a:solidFill>
                <a:latin typeface="Myriad Pro"/>
              </a:rPr>
              <a:t>5% of the qualification marks will be allocated to assessing students </a:t>
            </a:r>
            <a:r>
              <a:rPr lang="en-GB" sz="1400" dirty="0">
                <a:solidFill>
                  <a:schemeClr val="accent6"/>
                </a:solidFill>
                <a:latin typeface="Myriad Pro"/>
              </a:rPr>
              <a:t>understanding of the specification content (</a:t>
            </a:r>
            <a:r>
              <a:rPr lang="en-GB" sz="1400" dirty="0" smtClean="0">
                <a:solidFill>
                  <a:schemeClr val="accent6"/>
                </a:solidFill>
                <a:latin typeface="Myriad Pro"/>
              </a:rPr>
              <a:t>AO2)</a:t>
            </a:r>
            <a:endParaRPr lang="en-GB" sz="1400" dirty="0">
              <a:solidFill>
                <a:schemeClr val="accent6"/>
              </a:solidFill>
              <a:latin typeface="Myriad Pro"/>
            </a:endParaRPr>
          </a:p>
        </p:txBody>
      </p:sp>
      <p:cxnSp>
        <p:nvCxnSpPr>
          <p:cNvPr id="8" name="Straight Arrow Connector 7"/>
          <p:cNvCxnSpPr/>
          <p:nvPr/>
        </p:nvCxnSpPr>
        <p:spPr>
          <a:xfrm flipH="1">
            <a:off x="5791004" y="2753771"/>
            <a:ext cx="1224135"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8793" y="3270509"/>
            <a:ext cx="2095864"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F0"/>
                </a:solidFill>
                <a:latin typeface="Myriad Pro"/>
              </a:rPr>
              <a:t>35% of the qualification </a:t>
            </a:r>
          </a:p>
          <a:p>
            <a:pPr fontAlgn="base">
              <a:spcBef>
                <a:spcPct val="0"/>
              </a:spcBef>
              <a:spcAft>
                <a:spcPct val="0"/>
              </a:spcAft>
            </a:pPr>
            <a:r>
              <a:rPr lang="en-GB" sz="1400" dirty="0" smtClean="0">
                <a:solidFill>
                  <a:srgbClr val="00B0F0"/>
                </a:solidFill>
                <a:latin typeface="Myriad Pro"/>
              </a:rPr>
              <a:t>marks will be allocated to assessing students application of their knowledge and understanding of the specification content (AO3)</a:t>
            </a:r>
            <a:endParaRPr lang="en-GB" sz="1400" dirty="0">
              <a:solidFill>
                <a:srgbClr val="00B0F0"/>
              </a:solidFill>
              <a:latin typeface="Myriad Pro"/>
            </a:endParaRPr>
          </a:p>
        </p:txBody>
      </p:sp>
      <p:sp>
        <p:nvSpPr>
          <p:cNvPr id="10" name="TextBox 9"/>
          <p:cNvSpPr txBox="1"/>
          <p:nvPr/>
        </p:nvSpPr>
        <p:spPr>
          <a:xfrm>
            <a:off x="6976765" y="3270509"/>
            <a:ext cx="2123728"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50"/>
                </a:solidFill>
                <a:latin typeface="Myriad Pro"/>
              </a:rPr>
              <a:t>25% of the qualification </a:t>
            </a:r>
          </a:p>
          <a:p>
            <a:pPr fontAlgn="base">
              <a:spcBef>
                <a:spcPct val="0"/>
              </a:spcBef>
              <a:spcAft>
                <a:spcPct val="0"/>
              </a:spcAft>
            </a:pPr>
            <a:r>
              <a:rPr lang="en-GB" sz="1400" dirty="0" smtClean="0">
                <a:solidFill>
                  <a:srgbClr val="00B050"/>
                </a:solidFill>
                <a:latin typeface="Myriad Pro"/>
              </a:rPr>
              <a:t>marks will be allocated to assessing students ability to select, adapt and use geographical skills and communicate findings in this context (AO4)</a:t>
            </a:r>
            <a:endParaRPr lang="en-GB" sz="1400" dirty="0">
              <a:solidFill>
                <a:srgbClr val="00B050"/>
              </a:solidFill>
              <a:latin typeface="Myriad Pro"/>
            </a:endParaRPr>
          </a:p>
        </p:txBody>
      </p:sp>
      <p:cxnSp>
        <p:nvCxnSpPr>
          <p:cNvPr id="11" name="Straight Arrow Connector 10"/>
          <p:cNvCxnSpPr/>
          <p:nvPr/>
        </p:nvCxnSpPr>
        <p:spPr>
          <a:xfrm flipH="1">
            <a:off x="5754999" y="4301943"/>
            <a:ext cx="1260140"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30563" y="4121924"/>
            <a:ext cx="864096" cy="113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514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 Knowledge</a:t>
            </a:r>
            <a:endParaRPr lang="en-GB" dirty="0"/>
          </a:p>
        </p:txBody>
      </p:sp>
      <p:pic>
        <p:nvPicPr>
          <p:cNvPr id="4" name="Picture 2" descr="AO1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01" y="2002031"/>
            <a:ext cx="8136904" cy="284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2934091" y="3363403"/>
            <a:ext cx="144016" cy="14489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p:cNvSpPr/>
          <p:nvPr/>
        </p:nvSpPr>
        <p:spPr>
          <a:xfrm>
            <a:off x="5087344" y="2002031"/>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Up Arrow 6"/>
          <p:cNvSpPr/>
          <p:nvPr/>
        </p:nvSpPr>
        <p:spPr>
          <a:xfrm>
            <a:off x="6789873" y="4611469"/>
            <a:ext cx="137660" cy="4017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8" name="TextBox 7"/>
          <p:cNvSpPr txBox="1"/>
          <p:nvPr/>
        </p:nvSpPr>
        <p:spPr>
          <a:xfrm>
            <a:off x="107504" y="4865082"/>
            <a:ext cx="453650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t>
            </a:r>
            <a:r>
              <a:rPr lang="en-GB" sz="1400" dirty="0" smtClean="0">
                <a:solidFill>
                  <a:srgbClr val="1F224E"/>
                </a:solidFill>
                <a:latin typeface="Myriad Pro" charset="0"/>
                <a:ea typeface="Myriad Pro" charset="0"/>
                <a:cs typeface="Myriad Pro" charset="0"/>
              </a:rPr>
              <a:t>across </a:t>
            </a:r>
            <a:r>
              <a:rPr lang="en-GB" sz="1400" dirty="0">
                <a:solidFill>
                  <a:srgbClr val="1F224E"/>
                </a:solidFill>
                <a:latin typeface="Myriad Pro" charset="0"/>
                <a:ea typeface="Myriad Pro" charset="0"/>
                <a:cs typeface="Myriad Pro" charset="0"/>
              </a:rPr>
              <a:t>the range of assessments there must be knowledge marks for locations, places, processes, environments and different scales but AO1 marks do not have to be included in every assessment.</a:t>
            </a:r>
          </a:p>
        </p:txBody>
      </p:sp>
      <p:sp>
        <p:nvSpPr>
          <p:cNvPr id="9" name="TextBox 8"/>
          <p:cNvSpPr txBox="1"/>
          <p:nvPr/>
        </p:nvSpPr>
        <p:spPr>
          <a:xfrm>
            <a:off x="4750495" y="5066134"/>
            <a:ext cx="4354077" cy="954107"/>
          </a:xfrm>
          <a:prstGeom prst="rect">
            <a:avLst/>
          </a:prstGeom>
          <a:solidFill>
            <a:schemeClr val="bg1"/>
          </a:solidFill>
          <a:ln>
            <a:solidFill>
              <a:schemeClr val="tx1"/>
            </a:solidFill>
          </a:ln>
        </p:spPr>
        <p:txBody>
          <a:bodyPr wrap="non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assessments will cover different scales </a:t>
            </a:r>
          </a:p>
          <a:p>
            <a:pPr algn="ctr" fontAlgn="base">
              <a:spcBef>
                <a:spcPct val="0"/>
              </a:spcBef>
              <a:spcAft>
                <a:spcPct val="0"/>
              </a:spcAft>
            </a:pPr>
            <a:r>
              <a:rPr lang="en-GB" sz="1400" dirty="0">
                <a:solidFill>
                  <a:srgbClr val="1F224E"/>
                </a:solidFill>
                <a:latin typeface="Myriad Pro" charset="0"/>
                <a:ea typeface="Myriad Pro" charset="0"/>
                <a:cs typeface="Myriad Pro" charset="0"/>
              </a:rPr>
              <a:t>from local to global but not for every bit of content</a:t>
            </a:r>
          </a:p>
          <a:p>
            <a:pPr algn="ctr" fontAlgn="base">
              <a:spcBef>
                <a:spcPct val="0"/>
              </a:spcBef>
              <a:spcAft>
                <a:spcPct val="0"/>
              </a:spcAft>
            </a:pPr>
            <a:r>
              <a:rPr lang="en-GB" sz="1400" dirty="0">
                <a:solidFill>
                  <a:srgbClr val="1F224E"/>
                </a:solidFill>
                <a:latin typeface="Myriad Pro" charset="0"/>
                <a:ea typeface="Myriad Pro" charset="0"/>
                <a:cs typeface="Myriad Pro" charset="0"/>
              </a:rPr>
              <a:t>or necessarily for </a:t>
            </a:r>
            <a:r>
              <a:rPr lang="en-GB" sz="1400">
                <a:solidFill>
                  <a:srgbClr val="1F224E"/>
                </a:solidFill>
                <a:latin typeface="Myriad Pro" charset="0"/>
                <a:ea typeface="Myriad Pro" charset="0"/>
                <a:cs typeface="Myriad Pro" charset="0"/>
              </a:rPr>
              <a:t>all </a:t>
            </a:r>
            <a:r>
              <a:rPr lang="en-GB" sz="1400" smtClean="0">
                <a:solidFill>
                  <a:srgbClr val="1F224E"/>
                </a:solidFill>
                <a:latin typeface="Myriad Pro" charset="0"/>
                <a:ea typeface="Myriad Pro" charset="0"/>
                <a:cs typeface="Myriad Pro" charset="0"/>
              </a:rPr>
              <a:t>of locations</a:t>
            </a:r>
            <a:r>
              <a:rPr lang="en-GB" sz="1400" dirty="0">
                <a:solidFill>
                  <a:srgbClr val="1F224E"/>
                </a:solidFill>
                <a:latin typeface="Myriad Pro" charset="0"/>
                <a:ea typeface="Myriad Pro" charset="0"/>
                <a:cs typeface="Myriad Pro" charset="0"/>
              </a:rPr>
              <a:t>, places, processes </a:t>
            </a:r>
          </a:p>
          <a:p>
            <a:pPr algn="ctr" fontAlgn="base">
              <a:spcBef>
                <a:spcPct val="0"/>
              </a:spcBef>
              <a:spcAft>
                <a:spcPct val="0"/>
              </a:spcAft>
            </a:pPr>
            <a:r>
              <a:rPr lang="en-GB" sz="1400" dirty="0">
                <a:solidFill>
                  <a:srgbClr val="1F224E"/>
                </a:solidFill>
                <a:latin typeface="Myriad Pro" charset="0"/>
                <a:ea typeface="Myriad Pro" charset="0"/>
                <a:cs typeface="Myriad Pro" charset="0"/>
              </a:rPr>
              <a:t>and environments .</a:t>
            </a:r>
          </a:p>
        </p:txBody>
      </p:sp>
      <p:sp>
        <p:nvSpPr>
          <p:cNvPr id="10" name="TextBox 9"/>
          <p:cNvSpPr txBox="1"/>
          <p:nvPr/>
        </p:nvSpPr>
        <p:spPr>
          <a:xfrm>
            <a:off x="3006098" y="971997"/>
            <a:ext cx="5022285"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Locations, places, processes and environments simply cover the subject content. There are other ways which you may describe content areas but all must be placed in these four aspects when we are creating our assessments.</a:t>
            </a:r>
          </a:p>
        </p:txBody>
      </p:sp>
      <p:cxnSp>
        <p:nvCxnSpPr>
          <p:cNvPr id="11" name="Straight Connector 10"/>
          <p:cNvCxnSpPr/>
          <p:nvPr/>
        </p:nvCxnSpPr>
        <p:spPr>
          <a:xfrm>
            <a:off x="4572000" y="2956652"/>
            <a:ext cx="316835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528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321175"/>
          </a:xfrm>
          <a:prstGeom prst="rect">
            <a:avLst/>
          </a:prstGeom>
          <a:ln>
            <a:solidFill>
              <a:schemeClr val="tx1"/>
            </a:solidFill>
          </a:ln>
        </p:spPr>
        <p:txBody>
          <a:bodyPr>
            <a:normAutofit lnSpcReduction="10000"/>
          </a:bodyPr>
          <a:lstStyle/>
          <a:p>
            <a:pPr marL="0" indent="0">
              <a:buNone/>
            </a:pP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requires </a:t>
            </a:r>
            <a:r>
              <a:rPr lang="en-GB" sz="1800" dirty="0" smtClean="0">
                <a:solidFill>
                  <a:srgbClr val="1F224E"/>
                </a:solidFill>
                <a:latin typeface="Myriad Pro" charset="0"/>
                <a:ea typeface="Myriad Pro" charset="0"/>
                <a:cs typeface="Myriad Pro" charset="0"/>
              </a:rPr>
              <a:t>students </a:t>
            </a:r>
            <a:r>
              <a:rPr lang="en-GB" sz="1800" dirty="0">
                <a:solidFill>
                  <a:srgbClr val="1F224E"/>
                </a:solidFill>
                <a:latin typeface="Myriad Pro" charset="0"/>
                <a:ea typeface="Myriad Pro" charset="0"/>
                <a:cs typeface="Myriad Pro" charset="0"/>
              </a:rPr>
              <a:t>to demonstrate knowledge of the specification content through recalling information – including in a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context.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which target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alone would tend to be shorter answer questions but longer questions may have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 allocated to them as well when combined with another assessment objective – particularly where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information is required in an answer.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following are some of the command words which may be used for short answer questions with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a:t>
            </a:r>
          </a:p>
          <a:p>
            <a:pPr marL="685800" lvl="1"/>
            <a:r>
              <a:rPr lang="en-GB" sz="1800" dirty="0">
                <a:solidFill>
                  <a:srgbClr val="1F224E"/>
                </a:solidFill>
                <a:latin typeface="Myriad Pro" charset="0"/>
                <a:ea typeface="Myriad Pro" charset="0"/>
                <a:cs typeface="Myriad Pro" charset="0"/>
              </a:rPr>
              <a:t>Describe</a:t>
            </a:r>
          </a:p>
          <a:p>
            <a:pPr marL="685800" lvl="1"/>
            <a:r>
              <a:rPr lang="en-GB" sz="1800" dirty="0">
                <a:solidFill>
                  <a:srgbClr val="1F224E"/>
                </a:solidFill>
                <a:latin typeface="Myriad Pro" charset="0"/>
                <a:ea typeface="Myriad Pro" charset="0"/>
                <a:cs typeface="Myriad Pro" charset="0"/>
              </a:rPr>
              <a:t>Define</a:t>
            </a:r>
          </a:p>
          <a:p>
            <a:pPr marL="685800" lvl="1"/>
            <a:r>
              <a:rPr lang="en-GB" sz="1800" dirty="0">
                <a:solidFill>
                  <a:srgbClr val="1F224E"/>
                </a:solidFill>
                <a:latin typeface="Myriad Pro" charset="0"/>
                <a:ea typeface="Myriad Pro" charset="0"/>
                <a:cs typeface="Myriad Pro" charset="0"/>
              </a:rPr>
              <a:t>Outline</a:t>
            </a:r>
          </a:p>
          <a:p>
            <a:pPr marL="685800" lvl="1"/>
            <a:r>
              <a:rPr lang="en-GB" sz="1800" dirty="0">
                <a:solidFill>
                  <a:srgbClr val="1F224E"/>
                </a:solidFill>
                <a:latin typeface="Myriad Pro" charset="0"/>
                <a:ea typeface="Myriad Pro" charset="0"/>
                <a:cs typeface="Myriad Pro" charset="0"/>
              </a:rPr>
              <a:t>State</a:t>
            </a:r>
          </a:p>
          <a:p>
            <a:pPr marL="285750" lvl="0" indent="-285750"/>
            <a:endParaRPr lang="en-GB" sz="4000" dirty="0"/>
          </a:p>
          <a:p>
            <a:pPr marL="285750" lvl="0" indent="-285750"/>
            <a:endParaRPr lang="en-GB" sz="4000" dirty="0"/>
          </a:p>
          <a:p>
            <a:endParaRPr lang="en-GB" sz="4000" dirty="0"/>
          </a:p>
        </p:txBody>
      </p:sp>
      <p:sp>
        <p:nvSpPr>
          <p:cNvPr id="5" name="TextBox 4"/>
          <p:cNvSpPr txBox="1"/>
          <p:nvPr/>
        </p:nvSpPr>
        <p:spPr>
          <a:xfrm>
            <a:off x="3684414" y="4142180"/>
            <a:ext cx="490098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All of these command words are asking students to write down something that they have learnt from the specification and so are unlikely to be targeting a combination of assessment objectives.</a:t>
            </a:r>
          </a:p>
        </p:txBody>
      </p:sp>
      <p:sp>
        <p:nvSpPr>
          <p:cNvPr id="6" name="Left Arrow 5"/>
          <p:cNvSpPr/>
          <p:nvPr/>
        </p:nvSpPr>
        <p:spPr>
          <a:xfrm>
            <a:off x="2195736" y="4509120"/>
            <a:ext cx="129614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167758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chemeClr val="accent6"/>
                </a:solidFill>
              </a:rPr>
              <a:t>AO2 - Understanding</a:t>
            </a:r>
            <a:endParaRPr lang="en-GB" dirty="0"/>
          </a:p>
        </p:txBody>
      </p:sp>
      <p:pic>
        <p:nvPicPr>
          <p:cNvPr id="4" name="Picture 2" descr="AO2 Under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7475"/>
            <a:ext cx="8197928" cy="287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1475656" y="4437755"/>
            <a:ext cx="144016"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p:cNvSpPr/>
          <p:nvPr/>
        </p:nvSpPr>
        <p:spPr>
          <a:xfrm>
            <a:off x="467544" y="1845467"/>
            <a:ext cx="14401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9288" y="1053379"/>
            <a:ext cx="1716407"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concepts relate to the aspects of </a:t>
            </a:r>
            <a:r>
              <a:rPr lang="en-GB" sz="1400" dirty="0" smtClean="0">
                <a:solidFill>
                  <a:srgbClr val="1F224E"/>
                </a:solidFill>
                <a:latin typeface="Myriad Pro" charset="0"/>
                <a:ea typeface="Myriad Pro" charset="0"/>
                <a:cs typeface="Myriad Pro" charset="0"/>
              </a:rPr>
              <a:t>content.</a:t>
            </a:r>
            <a:endParaRPr lang="en-GB" sz="1400" dirty="0">
              <a:solidFill>
                <a:srgbClr val="1F224E"/>
              </a:solidFill>
              <a:latin typeface="Myriad Pro" charset="0"/>
              <a:ea typeface="Myriad Pro" charset="0"/>
              <a:cs typeface="Myriad Pro" charset="0"/>
            </a:endParaRPr>
          </a:p>
        </p:txBody>
      </p:sp>
      <p:sp>
        <p:nvSpPr>
          <p:cNvPr id="8" name="TextBox 7"/>
          <p:cNvSpPr txBox="1"/>
          <p:nvPr/>
        </p:nvSpPr>
        <p:spPr>
          <a:xfrm>
            <a:off x="472158" y="5301851"/>
            <a:ext cx="2026833" cy="523220"/>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aspects of content relate to each other</a:t>
            </a:r>
          </a:p>
        </p:txBody>
      </p:sp>
      <p:sp>
        <p:nvSpPr>
          <p:cNvPr id="9" name="TextBox 8"/>
          <p:cNvSpPr txBox="1"/>
          <p:nvPr/>
        </p:nvSpPr>
        <p:spPr>
          <a:xfrm>
            <a:off x="2807456" y="4977815"/>
            <a:ext cx="4932896"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There must an appropriate balance in terms of the number of marks allocated to questions on the understanding of how concepts relate to content and how aspects of content relate to each other throughout the assessments. </a:t>
            </a:r>
          </a:p>
        </p:txBody>
      </p:sp>
      <p:sp>
        <p:nvSpPr>
          <p:cNvPr id="10" name="Up Arrow 9"/>
          <p:cNvSpPr/>
          <p:nvPr/>
        </p:nvSpPr>
        <p:spPr>
          <a:xfrm>
            <a:off x="4433129" y="4761791"/>
            <a:ext cx="1385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1" name="TextBox 10"/>
          <p:cNvSpPr txBox="1"/>
          <p:nvPr/>
        </p:nvSpPr>
        <p:spPr>
          <a:xfrm>
            <a:off x="4860032" y="1053379"/>
            <a:ext cx="2880320"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Like with AO1 – places, processes and environments simply cover the subject content. </a:t>
            </a:r>
          </a:p>
        </p:txBody>
      </p:sp>
      <p:sp>
        <p:nvSpPr>
          <p:cNvPr id="12" name="Down Arrow 11"/>
          <p:cNvSpPr/>
          <p:nvPr/>
        </p:nvSpPr>
        <p:spPr>
          <a:xfrm>
            <a:off x="5868144" y="1845467"/>
            <a:ext cx="108359"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95600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chemeClr val="accent6"/>
                </a:solidFill>
              </a:rPr>
              <a:t>AO2 command words</a:t>
            </a:r>
            <a:endParaRPr lang="en-GB" dirty="0"/>
          </a:p>
        </p:txBody>
      </p:sp>
      <p:sp>
        <p:nvSpPr>
          <p:cNvPr id="4" name="Content Placeholder 2"/>
          <p:cNvSpPr txBox="1">
            <a:spLocks/>
          </p:cNvSpPr>
          <p:nvPr/>
        </p:nvSpPr>
        <p:spPr>
          <a:xfrm>
            <a:off x="395536" y="1124745"/>
            <a:ext cx="8229600" cy="4248472"/>
          </a:xfrm>
          <a:prstGeom prst="rect">
            <a:avLst/>
          </a:prstGeom>
          <a:ln>
            <a:solidFill>
              <a:schemeClr val="tx1"/>
            </a:solidFill>
          </a:ln>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t>Questions with </a:t>
            </a:r>
            <a:r>
              <a:rPr lang="en-GB" dirty="0" smtClean="0">
                <a:solidFill>
                  <a:schemeClr val="accent6"/>
                </a:solidFill>
              </a:rPr>
              <a:t>AO2</a:t>
            </a:r>
            <a:r>
              <a:rPr lang="en-GB" dirty="0" smtClean="0"/>
              <a:t> marks will focus on:</a:t>
            </a:r>
          </a:p>
          <a:p>
            <a:r>
              <a:rPr lang="en-GB" dirty="0" smtClean="0">
                <a:solidFill>
                  <a:schemeClr val="accent6"/>
                </a:solidFill>
              </a:rPr>
              <a:t>how concepts relate to the aspects of content</a:t>
            </a:r>
          </a:p>
          <a:p>
            <a:r>
              <a:rPr lang="en-GB" dirty="0" smtClean="0">
                <a:solidFill>
                  <a:schemeClr val="accent6"/>
                </a:solidFill>
              </a:rPr>
              <a:t>how aspects of content relate to each other</a:t>
            </a:r>
          </a:p>
          <a:p>
            <a:pPr marL="0" indent="0">
              <a:buFont typeface="Arial" panose="020B0604020202020204" pitchFamily="34" charset="0"/>
              <a:buNone/>
            </a:pPr>
            <a:endParaRPr lang="en-GB" dirty="0" smtClean="0"/>
          </a:p>
          <a:p>
            <a:pPr marL="0" indent="0">
              <a:buNone/>
            </a:pPr>
            <a:r>
              <a:rPr lang="en-GB" dirty="0" smtClean="0"/>
              <a:t>All </a:t>
            </a:r>
            <a:r>
              <a:rPr lang="en-GB" dirty="0" smtClean="0">
                <a:solidFill>
                  <a:schemeClr val="accent6"/>
                </a:solidFill>
              </a:rPr>
              <a:t>AO2</a:t>
            </a:r>
            <a:r>
              <a:rPr lang="en-GB" dirty="0" smtClean="0"/>
              <a:t> marks will focus on </a:t>
            </a:r>
            <a:r>
              <a:rPr lang="en-GB" dirty="0" smtClean="0">
                <a:solidFill>
                  <a:schemeClr val="accent6"/>
                </a:solidFill>
              </a:rPr>
              <a:t>understanding</a:t>
            </a:r>
            <a:r>
              <a:rPr lang="en-GB" dirty="0" smtClean="0"/>
              <a:t>. </a:t>
            </a:r>
            <a:r>
              <a:rPr lang="en-GB" dirty="0">
                <a:solidFill>
                  <a:schemeClr val="accent6"/>
                </a:solidFill>
              </a:rPr>
              <a:t>AO2</a:t>
            </a:r>
            <a:r>
              <a:rPr lang="en-GB" dirty="0"/>
              <a:t> marks will be directly linked to the specification but not just recalling what has been learnt, instead ensuring that students comprehend the content. </a:t>
            </a: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The following are some of the command words which may be used for questions with </a:t>
            </a:r>
            <a:r>
              <a:rPr lang="en-GB" dirty="0" smtClean="0">
                <a:solidFill>
                  <a:schemeClr val="accent6"/>
                </a:solidFill>
              </a:rPr>
              <a:t>AO2 </a:t>
            </a:r>
            <a:r>
              <a:rPr lang="en-GB" dirty="0" smtClean="0"/>
              <a:t>marks:</a:t>
            </a:r>
          </a:p>
          <a:p>
            <a:r>
              <a:rPr lang="en-GB" dirty="0" smtClean="0"/>
              <a:t>Explain how</a:t>
            </a:r>
          </a:p>
          <a:p>
            <a:r>
              <a:rPr lang="en-GB" dirty="0" smtClean="0"/>
              <a:t>Explain reasons/one reason</a:t>
            </a:r>
          </a:p>
          <a:p>
            <a:r>
              <a:rPr lang="en-GB" dirty="0" smtClean="0"/>
              <a:t>Discuss</a:t>
            </a:r>
          </a:p>
          <a:p>
            <a:endParaRPr lang="en-GB" dirty="0" smtClean="0"/>
          </a:p>
          <a:p>
            <a:pPr marL="0" indent="0">
              <a:buFont typeface="Arial" panose="020B0604020202020204" pitchFamily="34" charset="0"/>
              <a:buNone/>
            </a:pPr>
            <a:r>
              <a:rPr lang="en-GB" dirty="0" smtClean="0">
                <a:solidFill>
                  <a:schemeClr val="accent6"/>
                </a:solidFill>
              </a:rPr>
              <a:t>AO2</a:t>
            </a:r>
            <a:r>
              <a:rPr lang="en-GB" dirty="0" smtClean="0"/>
              <a:t> marks may also be targeted in higher mark tariff questions but the command word may focus on a different assessment objective (e.g. </a:t>
            </a:r>
            <a:r>
              <a:rPr lang="en-GB" dirty="0" smtClean="0">
                <a:solidFill>
                  <a:srgbClr val="00B0F0"/>
                </a:solidFill>
              </a:rPr>
              <a:t>AO3</a:t>
            </a:r>
            <a:r>
              <a:rPr lang="en-GB" dirty="0" smtClean="0"/>
              <a:t>).</a:t>
            </a:r>
            <a:endParaRPr lang="en-GB" dirty="0"/>
          </a:p>
        </p:txBody>
      </p:sp>
      <p:sp>
        <p:nvSpPr>
          <p:cNvPr id="6" name="TextBox 5"/>
          <p:cNvSpPr txBox="1"/>
          <p:nvPr/>
        </p:nvSpPr>
        <p:spPr>
          <a:xfrm>
            <a:off x="3851920" y="3717032"/>
            <a:ext cx="4680520"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These command words may be used to solely target AO2 but may also be used in combination with other AO’s to target multiple assessment </a:t>
            </a:r>
            <a:r>
              <a:rPr lang="en-GB" sz="1400" dirty="0" smtClean="0">
                <a:solidFill>
                  <a:srgbClr val="1F224E"/>
                </a:solidFill>
                <a:latin typeface="Myriad Pro" charset="0"/>
                <a:ea typeface="Myriad Pro" charset="0"/>
                <a:cs typeface="Myriad Pro" charset="0"/>
              </a:rPr>
              <a:t>objectives, </a:t>
            </a:r>
            <a:r>
              <a:rPr lang="en-GB" sz="1400" dirty="0">
                <a:solidFill>
                  <a:srgbClr val="1F224E"/>
                </a:solidFill>
                <a:latin typeface="Myriad Pro" charset="0"/>
                <a:ea typeface="Myriad Pro" charset="0"/>
                <a:cs typeface="Myriad Pro" charset="0"/>
              </a:rPr>
              <a:t>for example 2(c) or 3(d) of </a:t>
            </a:r>
            <a:r>
              <a:rPr lang="en-GB" sz="1400" dirty="0" smtClean="0">
                <a:solidFill>
                  <a:srgbClr val="1F224E"/>
                </a:solidFill>
                <a:latin typeface="Myriad Pro" charset="0"/>
                <a:ea typeface="Myriad Pro" charset="0"/>
                <a:cs typeface="Myriad Pro" charset="0"/>
              </a:rPr>
              <a:t>component 01 Our Natural World.</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59948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 Application</a:t>
            </a:r>
            <a:endParaRPr lang="en-GB" dirty="0"/>
          </a:p>
        </p:txBody>
      </p:sp>
      <p:pic>
        <p:nvPicPr>
          <p:cNvPr id="4" name="Picture 2" descr="AO3 Applicat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83057"/>
            <a:ext cx="7045519" cy="359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5447364" y="4191369"/>
            <a:ext cx="144016"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TextBox 5"/>
          <p:cNvSpPr txBox="1"/>
          <p:nvPr/>
        </p:nvSpPr>
        <p:spPr>
          <a:xfrm>
            <a:off x="1259633" y="4978845"/>
            <a:ext cx="6984777" cy="1600438"/>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400" dirty="0">
                <a:solidFill>
                  <a:srgbClr val="1F224E"/>
                </a:solidFill>
                <a:latin typeface="Myriad Pro" charset="0"/>
                <a:ea typeface="Myriad Pro" charset="0"/>
                <a:cs typeface="Myriad Pro" charset="0"/>
              </a:rPr>
              <a:t>Three ways that students will need to apply their knowledge and understanding:</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tackle novel situations</a:t>
            </a:r>
            <a:r>
              <a:rPr lang="en-GB" sz="1400" dirty="0">
                <a:solidFill>
                  <a:srgbClr val="1F224E"/>
                </a:solidFill>
                <a:latin typeface="Myriad Pro" charset="0"/>
                <a:ea typeface="Myriad Pro" charset="0"/>
                <a:cs typeface="Myriad Pro" charset="0"/>
              </a:rPr>
              <a:t>’ could mean applying knowledge and understanding to a </a:t>
            </a:r>
            <a:r>
              <a:rPr lang="en-GB" sz="1400" dirty="0" smtClean="0">
                <a:solidFill>
                  <a:srgbClr val="1F224E"/>
                </a:solidFill>
                <a:latin typeface="Myriad Pro" charset="0"/>
                <a:ea typeface="Myriad Pro" charset="0"/>
                <a:cs typeface="Myriad Pro" charset="0"/>
              </a:rPr>
              <a:t>   </a:t>
            </a: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resource </a:t>
            </a:r>
            <a:endParaRPr lang="en-GB" sz="1400" dirty="0">
              <a:solidFill>
                <a:srgbClr val="1F224E"/>
              </a:solidFill>
              <a:latin typeface="Myriad Pro" charset="0"/>
              <a:ea typeface="Myriad Pro" charset="0"/>
              <a:cs typeface="Myriad Pro" charset="0"/>
            </a:endParaRP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developing material beyond the specification</a:t>
            </a:r>
            <a:r>
              <a:rPr lang="en-GB" sz="1400" dirty="0">
                <a:solidFill>
                  <a:srgbClr val="1F224E"/>
                </a:solidFill>
                <a:latin typeface="Myriad Pro" charset="0"/>
                <a:ea typeface="Myriad Pro" charset="0"/>
                <a:cs typeface="Myriad Pro" charset="0"/>
              </a:rPr>
              <a:t>’ could be evaluating the success of </a:t>
            </a:r>
            <a:r>
              <a:rPr lang="en-GB" sz="1400" dirty="0" smtClean="0">
                <a:solidFill>
                  <a:srgbClr val="1F224E"/>
                </a:solidFill>
                <a:latin typeface="Myriad Pro" charset="0"/>
                <a:ea typeface="Myriad Pro" charset="0"/>
                <a:cs typeface="Myriad Pro" charset="0"/>
              </a:rPr>
              <a:t>a </a:t>
            </a: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management </a:t>
            </a:r>
            <a:r>
              <a:rPr lang="en-GB" sz="1400" dirty="0">
                <a:solidFill>
                  <a:srgbClr val="1F224E"/>
                </a:solidFill>
                <a:latin typeface="Myriad Pro" charset="0"/>
                <a:ea typeface="Myriad Pro" charset="0"/>
                <a:cs typeface="Myriad Pro" charset="0"/>
              </a:rPr>
              <a:t>strategy when the specification doesn’t explicitly ask for that </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making links between such types of material which are not signalled in the </a:t>
            </a:r>
            <a:endParaRPr lang="en-GB" sz="1400" dirty="0" smtClean="0">
              <a:solidFill>
                <a:srgbClr val="00B0F0"/>
              </a:solidFill>
              <a:latin typeface="Myriad Pro" charset="0"/>
              <a:ea typeface="Myriad Pro" charset="0"/>
              <a:cs typeface="Myriad Pro" charset="0"/>
            </a:endParaRPr>
          </a:p>
          <a:p>
            <a:pPr fontAlgn="base">
              <a:spcBef>
                <a:spcPct val="0"/>
              </a:spcBef>
              <a:spcAft>
                <a:spcPct val="0"/>
              </a:spcAft>
            </a:pPr>
            <a:r>
              <a:rPr lang="en-GB" sz="1400" dirty="0">
                <a:solidFill>
                  <a:srgbClr val="00B0F0"/>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     specification</a:t>
            </a:r>
            <a:r>
              <a:rPr lang="en-GB" sz="1400" dirty="0">
                <a:solidFill>
                  <a:srgbClr val="1F224E"/>
                </a:solidFill>
                <a:latin typeface="Myriad Pro" charset="0"/>
                <a:ea typeface="Myriad Pro" charset="0"/>
                <a:cs typeface="Myriad Pro" charset="0"/>
              </a:rPr>
              <a:t>’ could be synoptic questions.</a:t>
            </a:r>
          </a:p>
        </p:txBody>
      </p:sp>
      <p:sp>
        <p:nvSpPr>
          <p:cNvPr id="7" name="TextBox 6"/>
          <p:cNvSpPr txBox="1"/>
          <p:nvPr/>
        </p:nvSpPr>
        <p:spPr>
          <a:xfrm>
            <a:off x="6605314" y="0"/>
            <a:ext cx="2448272" cy="1384995"/>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10% of the marks for the qualification must be allocated to the application of knowledge and understanding in a fieldwork context.</a:t>
            </a:r>
          </a:p>
        </p:txBody>
      </p:sp>
    </p:spTree>
    <p:extLst>
      <p:ext uri="{BB962C8B-B14F-4D97-AF65-F5344CB8AC3E}">
        <p14:creationId xmlns:p14="http://schemas.microsoft.com/office/powerpoint/2010/main" val="3196870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command words</a:t>
            </a:r>
            <a:endParaRPr lang="en-GB" dirty="0"/>
          </a:p>
        </p:txBody>
      </p:sp>
      <p:sp>
        <p:nvSpPr>
          <p:cNvPr id="4" name="Content Placeholder 2"/>
          <p:cNvSpPr>
            <a:spLocks noGrp="1"/>
          </p:cNvSpPr>
          <p:nvPr>
            <p:ph idx="4294967295"/>
          </p:nvPr>
        </p:nvSpPr>
        <p:spPr>
          <a:xfrm>
            <a:off x="591889" y="1340768"/>
            <a:ext cx="8156575" cy="1584176"/>
          </a:xfrm>
          <a:prstGeom prst="rect">
            <a:avLst/>
          </a:prstGeom>
          <a:ln>
            <a:solidFill>
              <a:schemeClr val="tx1"/>
            </a:solidFill>
          </a:ln>
        </p:spPr>
        <p:txBody>
          <a:bodyPr>
            <a:noAutofit/>
          </a:bodyPr>
          <a:lstStyle/>
          <a:p>
            <a:pPr marL="0" indent="0">
              <a:buNone/>
            </a:pPr>
            <a:r>
              <a:rPr lang="en-GB" sz="1800" dirty="0" smtClean="0">
                <a:latin typeface="Myriad Pro"/>
              </a:rPr>
              <a:t>Command words will vary depending on whether students are </a:t>
            </a:r>
            <a:r>
              <a:rPr lang="en-GB" sz="1800" dirty="0" smtClean="0">
                <a:solidFill>
                  <a:srgbClr val="00B0F0"/>
                </a:solidFill>
                <a:latin typeface="Myriad Pro"/>
              </a:rPr>
              <a:t>applying their knowledge and understanding</a:t>
            </a:r>
            <a:r>
              <a:rPr lang="en-GB" sz="1800" dirty="0" smtClean="0">
                <a:latin typeface="Myriad Pro"/>
              </a:rPr>
              <a:t> by interacting with </a:t>
            </a:r>
            <a:r>
              <a:rPr lang="en-GB" sz="1800" smtClean="0">
                <a:latin typeface="Myriad Pro"/>
              </a:rPr>
              <a:t>a resource(s</a:t>
            </a:r>
            <a:r>
              <a:rPr lang="en-GB" sz="1800" dirty="0" smtClean="0">
                <a:latin typeface="Myriad Pro"/>
              </a:rPr>
              <a:t>) or not.</a:t>
            </a:r>
          </a:p>
          <a:p>
            <a:pPr marL="0" indent="0">
              <a:buNone/>
            </a:pPr>
            <a:endParaRPr lang="en-GB" sz="1800" dirty="0">
              <a:latin typeface="Myriad Pro"/>
            </a:endParaRPr>
          </a:p>
          <a:p>
            <a:pPr marL="0" indent="0">
              <a:buNone/>
            </a:pPr>
            <a:r>
              <a:rPr lang="en-GB" sz="1800" dirty="0">
                <a:latin typeface="Myriad Pro"/>
              </a:rPr>
              <a:t>The following are some of the command words which may be used for </a:t>
            </a:r>
            <a:r>
              <a:rPr lang="en-GB" sz="1800" dirty="0" smtClean="0">
                <a:latin typeface="Myriad Pro"/>
              </a:rPr>
              <a:t>questions </a:t>
            </a:r>
            <a:r>
              <a:rPr lang="en-GB" sz="1800" dirty="0">
                <a:latin typeface="Myriad Pro"/>
              </a:rPr>
              <a:t>with </a:t>
            </a:r>
            <a:r>
              <a:rPr lang="en-GB" sz="1800" dirty="0" smtClean="0">
                <a:solidFill>
                  <a:srgbClr val="00B0F0"/>
                </a:solidFill>
                <a:latin typeface="Myriad Pro"/>
              </a:rPr>
              <a:t>AO3</a:t>
            </a:r>
            <a:r>
              <a:rPr lang="en-GB" sz="1800" dirty="0" smtClean="0">
                <a:latin typeface="Myriad Pro"/>
              </a:rPr>
              <a:t> </a:t>
            </a:r>
            <a:r>
              <a:rPr lang="en-GB" sz="1800" dirty="0">
                <a:latin typeface="Myriad Pro"/>
              </a:rPr>
              <a:t>marks</a:t>
            </a:r>
            <a:r>
              <a:rPr lang="en-GB" sz="1800" dirty="0" smtClean="0">
                <a:latin typeface="Myriad Pro"/>
              </a:rPr>
              <a:t>:</a:t>
            </a:r>
            <a:endParaRPr lang="en-GB" sz="18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p:txBody>
      </p:sp>
      <p:graphicFrame>
        <p:nvGraphicFramePr>
          <p:cNvPr id="5" name="Table 4"/>
          <p:cNvGraphicFramePr>
            <a:graphicFrameLocks noGrp="1"/>
          </p:cNvGraphicFramePr>
          <p:nvPr>
            <p:extLst>
              <p:ext uri="{D42A27DB-BD31-4B8C-83A1-F6EECF244321}">
                <p14:modId xmlns:p14="http://schemas.microsoft.com/office/powerpoint/2010/main" val="874149151"/>
              </p:ext>
            </p:extLst>
          </p:nvPr>
        </p:nvGraphicFramePr>
        <p:xfrm>
          <a:off x="450487" y="3434725"/>
          <a:ext cx="6096000" cy="1828800"/>
        </p:xfrm>
        <a:graphic>
          <a:graphicData uri="http://schemas.openxmlformats.org/drawingml/2006/table">
            <a:tbl>
              <a:tblPr firstRow="1" bandRow="1">
                <a:tableStyleId>{5C22544A-7EE6-4342-B048-85BDC9FD1C3A}</a:tableStyleId>
              </a:tblPr>
              <a:tblGrid>
                <a:gridCol w="3048000"/>
                <a:gridCol w="3048000"/>
              </a:tblGrid>
              <a:tr h="252028">
                <a:tc>
                  <a:txBody>
                    <a:bodyPr/>
                    <a:lstStyle/>
                    <a:p>
                      <a:r>
                        <a:rPr lang="en-GB" dirty="0" smtClean="0"/>
                        <a:t>Interacting</a:t>
                      </a:r>
                      <a:r>
                        <a:rPr lang="en-GB" baseline="0" dirty="0" smtClean="0"/>
                        <a:t> with resource</a:t>
                      </a:r>
                      <a:endParaRPr lang="en-GB" dirty="0"/>
                    </a:p>
                  </a:txBody>
                  <a:tcPr/>
                </a:tc>
                <a:tc>
                  <a:txBody>
                    <a:bodyPr/>
                    <a:lstStyle/>
                    <a:p>
                      <a:r>
                        <a:rPr lang="en-GB" dirty="0" smtClean="0"/>
                        <a:t>No resource</a:t>
                      </a:r>
                      <a:endParaRPr lang="en-GB" dirty="0"/>
                    </a:p>
                  </a:txBody>
                  <a:tcPr/>
                </a:tc>
              </a:tr>
              <a:tr h="252028">
                <a:tc>
                  <a:txBody>
                    <a:bodyPr/>
                    <a:lstStyle/>
                    <a:p>
                      <a:pPr algn="ctr"/>
                      <a:r>
                        <a:rPr lang="en-GB" dirty="0" smtClean="0"/>
                        <a:t>Describe</a:t>
                      </a:r>
                      <a:endParaRPr lang="en-GB" dirty="0"/>
                    </a:p>
                  </a:txBody>
                  <a:tcPr/>
                </a:tc>
                <a:tc>
                  <a:txBody>
                    <a:bodyPr/>
                    <a:lstStyle/>
                    <a:p>
                      <a:pPr algn="ctr"/>
                      <a:r>
                        <a:rPr lang="en-GB" dirty="0" smtClean="0"/>
                        <a:t>Assess</a:t>
                      </a:r>
                      <a:endParaRPr lang="en-GB" dirty="0"/>
                    </a:p>
                  </a:txBody>
                  <a:tcPr/>
                </a:tc>
              </a:tr>
              <a:tr h="252028">
                <a:tc>
                  <a:txBody>
                    <a:bodyPr/>
                    <a:lstStyle/>
                    <a:p>
                      <a:pPr algn="ctr"/>
                      <a:r>
                        <a:rPr lang="en-GB" dirty="0" smtClean="0"/>
                        <a:t>Give</a:t>
                      </a:r>
                      <a:endParaRPr lang="en-GB" dirty="0"/>
                    </a:p>
                  </a:txBody>
                  <a:tcPr/>
                </a:tc>
                <a:tc>
                  <a:txBody>
                    <a:bodyPr/>
                    <a:lstStyle/>
                    <a:p>
                      <a:pPr algn="ctr"/>
                      <a:r>
                        <a:rPr lang="en-GB" dirty="0" smtClean="0"/>
                        <a:t>Examine</a:t>
                      </a:r>
                      <a:endParaRPr lang="en-GB" dirty="0"/>
                    </a:p>
                  </a:txBody>
                  <a:tcPr/>
                </a:tc>
              </a:tr>
              <a:tr h="252028">
                <a:tc>
                  <a:txBody>
                    <a:bodyPr/>
                    <a:lstStyle/>
                    <a:p>
                      <a:pPr algn="ctr"/>
                      <a:r>
                        <a:rPr lang="en-GB" dirty="0" smtClean="0"/>
                        <a:t>Suggest</a:t>
                      </a:r>
                      <a:endParaRPr lang="en-GB" dirty="0"/>
                    </a:p>
                  </a:txBody>
                  <a:tcPr/>
                </a:tc>
                <a:tc>
                  <a:txBody>
                    <a:bodyPr/>
                    <a:lstStyle/>
                    <a:p>
                      <a:pPr algn="ctr"/>
                      <a:r>
                        <a:rPr lang="en-GB" dirty="0" smtClean="0"/>
                        <a:t>Evaluate</a:t>
                      </a:r>
                      <a:endParaRPr lang="en-GB" dirty="0"/>
                    </a:p>
                  </a:txBody>
                  <a:tcPr/>
                </a:tc>
              </a:tr>
              <a:tr h="252028">
                <a:tc>
                  <a:txBody>
                    <a:bodyPr/>
                    <a:lstStyle/>
                    <a:p>
                      <a:pPr algn="ctr"/>
                      <a:r>
                        <a:rPr lang="en-GB" dirty="0" smtClean="0"/>
                        <a:t>Outline</a:t>
                      </a:r>
                      <a:endParaRPr lang="en-GB" dirty="0"/>
                    </a:p>
                  </a:txBody>
                  <a:tcPr/>
                </a:tc>
                <a:tc>
                  <a:txBody>
                    <a:bodyPr/>
                    <a:lstStyle/>
                    <a:p>
                      <a:pPr algn="ctr"/>
                      <a:r>
                        <a:rPr lang="en-GB" dirty="0" smtClean="0"/>
                        <a:t>To what extent do</a:t>
                      </a:r>
                      <a:r>
                        <a:rPr lang="en-GB" baseline="0" dirty="0" smtClean="0"/>
                        <a:t> you agree</a:t>
                      </a:r>
                      <a:endParaRPr lang="en-GB" dirty="0"/>
                    </a:p>
                  </a:txBody>
                  <a:tcPr/>
                </a:tc>
              </a:tr>
            </a:tbl>
          </a:graphicData>
        </a:graphic>
      </p:graphicFrame>
      <p:sp>
        <p:nvSpPr>
          <p:cNvPr id="6" name="TextBox 5"/>
          <p:cNvSpPr txBox="1"/>
          <p:nvPr/>
        </p:nvSpPr>
        <p:spPr>
          <a:xfrm>
            <a:off x="6741414" y="3048869"/>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Weigh up whether a statement is true.</a:t>
            </a:r>
            <a:endParaRPr lang="en-GB" sz="1200" dirty="0">
              <a:solidFill>
                <a:srgbClr val="1F224E"/>
              </a:solidFill>
              <a:latin typeface="Myriad Pro" charset="0"/>
              <a:ea typeface="Myriad Pro" charset="0"/>
              <a:cs typeface="Myriad Pro" charset="0"/>
            </a:endParaRPr>
          </a:p>
        </p:txBody>
      </p:sp>
      <p:sp>
        <p:nvSpPr>
          <p:cNvPr id="7" name="TextBox 6"/>
          <p:cNvSpPr txBox="1"/>
          <p:nvPr/>
        </p:nvSpPr>
        <p:spPr>
          <a:xfrm>
            <a:off x="6748763" y="3650749"/>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Look in close detail and establish the key facts and important </a:t>
            </a:r>
            <a:r>
              <a:rPr lang="en-US" sz="1200" dirty="0" smtClean="0">
                <a:solidFill>
                  <a:srgbClr val="1F224E"/>
                </a:solidFill>
                <a:latin typeface="Myriad Pro" charset="0"/>
                <a:ea typeface="Myriad Pro" charset="0"/>
                <a:cs typeface="Myriad Pro" charset="0"/>
              </a:rPr>
              <a:t>issues.</a:t>
            </a:r>
            <a:endParaRPr lang="en-US" sz="1200" dirty="0">
              <a:solidFill>
                <a:srgbClr val="1F224E"/>
              </a:solidFill>
              <a:latin typeface="Myriad Pro" charset="0"/>
              <a:ea typeface="Myriad Pro" charset="0"/>
              <a:cs typeface="Myriad Pro" charset="0"/>
            </a:endParaRPr>
          </a:p>
        </p:txBody>
      </p:sp>
      <p:sp>
        <p:nvSpPr>
          <p:cNvPr id="8" name="TextBox 7"/>
          <p:cNvSpPr txBox="1"/>
          <p:nvPr/>
        </p:nvSpPr>
        <p:spPr>
          <a:xfrm>
            <a:off x="6748765" y="4390333"/>
            <a:ext cx="223403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Give your verdict after providing evidence which both agrees with and </a:t>
            </a:r>
            <a:r>
              <a:rPr lang="en-US" sz="1200" dirty="0" smtClean="0">
                <a:solidFill>
                  <a:srgbClr val="1F224E"/>
                </a:solidFill>
                <a:latin typeface="Myriad Pro" charset="0"/>
                <a:ea typeface="Myriad Pro" charset="0"/>
                <a:cs typeface="Myriad Pro" charset="0"/>
              </a:rPr>
              <a:t>contradicts </a:t>
            </a:r>
            <a:r>
              <a:rPr lang="en-US" sz="1200" dirty="0">
                <a:solidFill>
                  <a:srgbClr val="1F224E"/>
                </a:solidFill>
                <a:latin typeface="Myriad Pro" charset="0"/>
                <a:ea typeface="Myriad Pro" charset="0"/>
                <a:cs typeface="Myriad Pro" charset="0"/>
              </a:rPr>
              <a:t>an argument. </a:t>
            </a:r>
          </a:p>
        </p:txBody>
      </p:sp>
      <p:sp>
        <p:nvSpPr>
          <p:cNvPr id="9" name="TextBox 8"/>
          <p:cNvSpPr txBox="1"/>
          <p:nvPr/>
        </p:nvSpPr>
        <p:spPr>
          <a:xfrm>
            <a:off x="2771801" y="5461982"/>
            <a:ext cx="5904656"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How much you </a:t>
            </a:r>
            <a:r>
              <a:rPr lang="en-US" sz="1200" dirty="0" smtClean="0">
                <a:solidFill>
                  <a:srgbClr val="1F224E"/>
                </a:solidFill>
                <a:latin typeface="Myriad Pro" charset="0"/>
                <a:ea typeface="Myriad Pro" charset="0"/>
                <a:cs typeface="Myriad Pro" charset="0"/>
              </a:rPr>
              <a:t>agree </a:t>
            </a:r>
            <a:r>
              <a:rPr lang="en-US" sz="1200" dirty="0">
                <a:solidFill>
                  <a:srgbClr val="1F224E"/>
                </a:solidFill>
                <a:latin typeface="Myriad Pro" charset="0"/>
                <a:ea typeface="Myriad Pro" charset="0"/>
                <a:cs typeface="Myriad Pro" charset="0"/>
              </a:rPr>
              <a:t>with a statement based </a:t>
            </a:r>
            <a:r>
              <a:rPr lang="en-US" sz="1200" dirty="0" smtClean="0">
                <a:solidFill>
                  <a:srgbClr val="1F224E"/>
                </a:solidFill>
                <a:latin typeface="Myriad Pro" charset="0"/>
                <a:ea typeface="Myriad Pro" charset="0"/>
                <a:cs typeface="Myriad Pro" charset="0"/>
              </a:rPr>
              <a:t>on </a:t>
            </a:r>
            <a:r>
              <a:rPr lang="en-US" sz="1200" dirty="0">
                <a:solidFill>
                  <a:srgbClr val="1F224E"/>
                </a:solidFill>
                <a:latin typeface="Myriad Pro" charset="0"/>
                <a:ea typeface="Myriad Pro" charset="0"/>
                <a:cs typeface="Myriad Pro" charset="0"/>
              </a:rPr>
              <a:t>the evidence </a:t>
            </a:r>
            <a:r>
              <a:rPr lang="en-US" sz="1200" smtClean="0">
                <a:solidFill>
                  <a:srgbClr val="1F224E"/>
                </a:solidFill>
                <a:latin typeface="Myriad Pro" charset="0"/>
                <a:ea typeface="Myriad Pro" charset="0"/>
                <a:cs typeface="Myriad Pro" charset="0"/>
              </a:rPr>
              <a:t>in the </a:t>
            </a:r>
            <a:r>
              <a:rPr lang="en-US" sz="1200" dirty="0">
                <a:solidFill>
                  <a:srgbClr val="1F224E"/>
                </a:solidFill>
                <a:latin typeface="Myriad Pro" charset="0"/>
                <a:ea typeface="Myriad Pro" charset="0"/>
                <a:cs typeface="Myriad Pro" charset="0"/>
              </a:rPr>
              <a:t>argument. </a:t>
            </a:r>
            <a:endParaRPr lang="en-GB" sz="1200" dirty="0">
              <a:solidFill>
                <a:srgbClr val="1F224E"/>
              </a:solidFill>
              <a:latin typeface="Myriad Pro" charset="0"/>
              <a:ea typeface="Myriad Pro" charset="0"/>
              <a:cs typeface="Myriad Pro" charset="0"/>
            </a:endParaRPr>
          </a:p>
        </p:txBody>
      </p:sp>
      <p:cxnSp>
        <p:nvCxnSpPr>
          <p:cNvPr id="10" name="Straight Arrow Connector 9"/>
          <p:cNvCxnSpPr/>
          <p:nvPr/>
        </p:nvCxnSpPr>
        <p:spPr>
          <a:xfrm flipV="1">
            <a:off x="5707071" y="3362717"/>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63055" y="408279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44006" y="4757356"/>
            <a:ext cx="109916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75954" y="5201826"/>
            <a:ext cx="343085" cy="177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024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93732" y="267929"/>
            <a:ext cx="8698747" cy="6863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US" sz="4000" dirty="0" smtClean="0">
                <a:latin typeface="Myriad Pro"/>
              </a:rPr>
              <a:t>J384/02 People and Society </a:t>
            </a:r>
            <a:endParaRPr lang="en-US" sz="4000" dirty="0">
              <a:latin typeface="Myriad Pro"/>
            </a:endParaRPr>
          </a:p>
        </p:txBody>
      </p:sp>
      <p:sp>
        <p:nvSpPr>
          <p:cNvPr id="4" name="Content Placeholder 5"/>
          <p:cNvSpPr txBox="1">
            <a:spLocks/>
          </p:cNvSpPr>
          <p:nvPr/>
        </p:nvSpPr>
        <p:spPr>
          <a:xfrm>
            <a:off x="539552" y="1350298"/>
            <a:ext cx="8064896" cy="44549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latin typeface="Myriad Pro"/>
              </a:rPr>
              <a:t>Within the study of People and Society learners get the opportunity to investigate patterns and processes that shape the human planet and explore the connections between people and places.</a:t>
            </a:r>
          </a:p>
          <a:p>
            <a:endParaRPr lang="en-GB" sz="1400" dirty="0" smtClean="0">
              <a:latin typeface="Myriad Pro"/>
            </a:endParaRPr>
          </a:p>
          <a:p>
            <a:pPr marL="0" indent="0">
              <a:buNone/>
            </a:pPr>
            <a:r>
              <a:rPr lang="en-GB" sz="1400" dirty="0" smtClean="0">
                <a:latin typeface="Myriad Pro"/>
              </a:rPr>
              <a:t>There will be study of urban futures, dynamic development, the UK in the 21st century and resource reliance.</a:t>
            </a:r>
          </a:p>
          <a:p>
            <a:endParaRPr lang="en-GB" sz="1400" dirty="0" smtClean="0">
              <a:latin typeface="Myriad Pro"/>
            </a:endParaRPr>
          </a:p>
          <a:p>
            <a:pPr marL="0" indent="0">
              <a:buNone/>
            </a:pPr>
            <a:r>
              <a:rPr lang="en-GB" sz="1400" dirty="0" smtClean="0">
                <a:latin typeface="Myriad Pro"/>
              </a:rPr>
              <a:t>But what will the assessments look like?</a:t>
            </a:r>
          </a:p>
          <a:p>
            <a:endParaRPr lang="en-GB" sz="1400" dirty="0" smtClean="0">
              <a:latin typeface="Myriad Pro"/>
            </a:endParaRPr>
          </a:p>
          <a:p>
            <a:pPr marL="0" indent="0">
              <a:buNone/>
            </a:pPr>
            <a:r>
              <a:rPr lang="en-GB" sz="1400" dirty="0" smtClean="0">
                <a:latin typeface="Myriad Pro"/>
              </a:rPr>
              <a:t>This guide will give you an understanding of the format and structure of the ‘People and Society’ exam, an insight into the assessment objectives and a question by question explanation of the sample assessment material for J384/02 People and Society</a:t>
            </a:r>
            <a:r>
              <a:rPr lang="en-GB" sz="1400" dirty="0">
                <a:latin typeface="Myriad Pro"/>
              </a:rPr>
              <a:t>. This guide can also be used with your students to support revision.</a:t>
            </a:r>
          </a:p>
        </p:txBody>
      </p:sp>
    </p:spTree>
    <p:extLst>
      <p:ext uri="{BB962C8B-B14F-4D97-AF65-F5344CB8AC3E}">
        <p14:creationId xmlns:p14="http://schemas.microsoft.com/office/powerpoint/2010/main" val="229277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50"/>
                </a:solidFill>
              </a:rPr>
              <a:t>AO4 - Skills</a:t>
            </a:r>
            <a:endParaRPr lang="en-GB" dirty="0"/>
          </a:p>
        </p:txBody>
      </p:sp>
      <p:pic>
        <p:nvPicPr>
          <p:cNvPr id="4" name="Picture 2" descr="AO4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687" y="1124744"/>
            <a:ext cx="7068472" cy="409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Right Arrow 4"/>
          <p:cNvSpPr/>
          <p:nvPr/>
        </p:nvSpPr>
        <p:spPr>
          <a:xfrm>
            <a:off x="3357761" y="3356992"/>
            <a:ext cx="187220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Rectangle 5"/>
          <p:cNvSpPr/>
          <p:nvPr/>
        </p:nvSpPr>
        <p:spPr>
          <a:xfrm>
            <a:off x="4248146" y="3429000"/>
            <a:ext cx="45719" cy="1791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51082" y="5301208"/>
            <a:ext cx="7104077" cy="646331"/>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Most of the AO4 marks will be allocated to using geographical skills – however there must be </a:t>
            </a:r>
            <a:r>
              <a:rPr lang="en-GB" sz="1200">
                <a:solidFill>
                  <a:srgbClr val="1F224E"/>
                </a:solidFill>
                <a:latin typeface="Myriad Pro" charset="0"/>
                <a:ea typeface="Myriad Pro" charset="0"/>
                <a:cs typeface="Myriad Pro" charset="0"/>
              </a:rPr>
              <a:t>marks </a:t>
            </a:r>
            <a:r>
              <a:rPr lang="en-GB" sz="1200" smtClean="0">
                <a:solidFill>
                  <a:srgbClr val="1F224E"/>
                </a:solidFill>
                <a:latin typeface="Myriad Pro" charset="0"/>
                <a:ea typeface="Myriad Pro" charset="0"/>
                <a:cs typeface="Myriad Pro" charset="0"/>
              </a:rPr>
              <a:t>targeting </a:t>
            </a:r>
            <a:r>
              <a:rPr lang="en-GB" sz="1200" dirty="0">
                <a:solidFill>
                  <a:srgbClr val="1F224E"/>
                </a:solidFill>
                <a:latin typeface="Myriad Pro" charset="0"/>
                <a:ea typeface="Myriad Pro" charset="0"/>
                <a:cs typeface="Myriad Pro" charset="0"/>
              </a:rPr>
              <a:t>‘questions’ and ‘issues’ for selecting skills, adapting skills and using skills, as well as marks targeting ‘communicating findings’.</a:t>
            </a:r>
          </a:p>
        </p:txBody>
      </p:sp>
      <p:sp>
        <p:nvSpPr>
          <p:cNvPr id="8" name="TextBox 7"/>
          <p:cNvSpPr txBox="1"/>
          <p:nvPr/>
        </p:nvSpPr>
        <p:spPr>
          <a:xfrm>
            <a:off x="6588224" y="128861"/>
            <a:ext cx="2088232" cy="830997"/>
          </a:xfrm>
          <a:prstGeom prst="rect">
            <a:avLst/>
          </a:prstGeom>
          <a:no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5% of the marks for the qualification must be allocated to geographical skills </a:t>
            </a:r>
            <a:r>
              <a:rPr lang="en-GB" sz="1200" dirty="0" smtClean="0">
                <a:solidFill>
                  <a:srgbClr val="1F224E"/>
                </a:solidFill>
                <a:latin typeface="Myriad Pro" charset="0"/>
                <a:ea typeface="Myriad Pro" charset="0"/>
                <a:cs typeface="Myriad Pro" charset="0"/>
              </a:rPr>
              <a:t>in a </a:t>
            </a:r>
            <a:r>
              <a:rPr lang="en-GB" sz="1200" dirty="0">
                <a:solidFill>
                  <a:srgbClr val="1F224E"/>
                </a:solidFill>
                <a:latin typeface="Myriad Pro" charset="0"/>
                <a:ea typeface="Myriad Pro" charset="0"/>
                <a:cs typeface="Myriad Pro" charset="0"/>
              </a:rPr>
              <a:t>fieldwork context.</a:t>
            </a:r>
          </a:p>
        </p:txBody>
      </p:sp>
    </p:spTree>
    <p:extLst>
      <p:ext uri="{BB962C8B-B14F-4D97-AF65-F5344CB8AC3E}">
        <p14:creationId xmlns:p14="http://schemas.microsoft.com/office/powerpoint/2010/main" val="392472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solidFill>
                  <a:srgbClr val="00B050"/>
                </a:solidFill>
              </a:rPr>
              <a:t>AO4 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requires students to </a:t>
            </a:r>
            <a:r>
              <a:rPr lang="en-GB" sz="2000" dirty="0">
                <a:solidFill>
                  <a:srgbClr val="00B050"/>
                </a:solidFill>
                <a:latin typeface="Myriad Pro" charset="0"/>
                <a:ea typeface="Myriad Pro" charset="0"/>
                <a:cs typeface="Myriad Pro" charset="0"/>
              </a:rPr>
              <a:t>select, adapt and use geographical skills, as well as communicate findings</a:t>
            </a:r>
            <a:r>
              <a:rPr lang="en-GB" sz="2000" dirty="0">
                <a:solidFill>
                  <a:srgbClr val="1F224E"/>
                </a:solidFill>
                <a:latin typeface="Myriad Pro" charset="0"/>
                <a:ea typeface="Myriad Pro" charset="0"/>
                <a:cs typeface="Myriad Pro" charset="0"/>
              </a:rPr>
              <a:t>. </a:t>
            </a:r>
          </a:p>
          <a:p>
            <a:pPr marL="0" indent="0">
              <a:buNone/>
            </a:pPr>
            <a:endParaRPr lang="en-GB" sz="2000" dirty="0">
              <a:solidFill>
                <a:srgbClr val="1F224E"/>
              </a:solidFill>
              <a:latin typeface="Myriad Pro" charset="0"/>
              <a:ea typeface="Myriad Pro" charset="0"/>
              <a:cs typeface="Myriad Pro" charset="0"/>
            </a:endParaRPr>
          </a:p>
          <a:p>
            <a:pPr marL="0" indent="0">
              <a:buNone/>
            </a:pPr>
            <a:r>
              <a:rPr lang="en-GB" sz="2000" dirty="0">
                <a:solidFill>
                  <a:srgbClr val="1F224E"/>
                </a:solidFill>
                <a:latin typeface="Myriad Pro" charset="0"/>
                <a:ea typeface="Myriad Pro" charset="0"/>
                <a:cs typeface="Myriad Pro" charset="0"/>
              </a:rPr>
              <a:t>The following are some of the command words which may be used for questions with </a:t>
            </a: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marks:</a:t>
            </a:r>
          </a:p>
          <a:p>
            <a:pPr marL="685800" lvl="1"/>
            <a:r>
              <a:rPr lang="en-GB" sz="2000" dirty="0">
                <a:solidFill>
                  <a:srgbClr val="1F224E"/>
                </a:solidFill>
                <a:latin typeface="Myriad Pro" charset="0"/>
                <a:ea typeface="Myriad Pro" charset="0"/>
                <a:cs typeface="Myriad Pro" charset="0"/>
              </a:rPr>
              <a:t>Describe the pattern</a:t>
            </a:r>
          </a:p>
          <a:p>
            <a:pPr marL="685800" lvl="1"/>
            <a:r>
              <a:rPr lang="en-GB" sz="2000" dirty="0">
                <a:solidFill>
                  <a:srgbClr val="1F224E"/>
                </a:solidFill>
                <a:latin typeface="Myriad Pro" charset="0"/>
                <a:ea typeface="Myriad Pro" charset="0"/>
                <a:cs typeface="Myriad Pro" charset="0"/>
              </a:rPr>
              <a:t>Using data</a:t>
            </a:r>
          </a:p>
          <a:p>
            <a:pPr marL="685800" lvl="1"/>
            <a:r>
              <a:rPr lang="en-GB" sz="2000" dirty="0">
                <a:solidFill>
                  <a:srgbClr val="1F224E"/>
                </a:solidFill>
                <a:latin typeface="Myriad Pro" charset="0"/>
                <a:ea typeface="Myriad Pro" charset="0"/>
                <a:cs typeface="Myriad Pro" charset="0"/>
              </a:rPr>
              <a:t>Calculate</a:t>
            </a:r>
          </a:p>
          <a:p>
            <a:pPr marL="685800" lvl="1"/>
            <a:r>
              <a:rPr lang="en-GB" sz="2000" dirty="0">
                <a:solidFill>
                  <a:srgbClr val="1F224E"/>
                </a:solidFill>
                <a:latin typeface="Myriad Pro" charset="0"/>
                <a:ea typeface="Myriad Pro" charset="0"/>
                <a:cs typeface="Myriad Pro" charset="0"/>
              </a:rPr>
              <a:t>Identify</a:t>
            </a:r>
          </a:p>
          <a:p>
            <a:pPr marL="685800" lvl="1"/>
            <a:r>
              <a:rPr lang="en-GB" sz="2000" dirty="0">
                <a:solidFill>
                  <a:srgbClr val="1F224E"/>
                </a:solidFill>
                <a:latin typeface="Myriad Pro" charset="0"/>
                <a:ea typeface="Myriad Pro" charset="0"/>
                <a:cs typeface="Myriad Pro" charset="0"/>
              </a:rPr>
              <a:t>Make a prediction</a:t>
            </a:r>
          </a:p>
          <a:p>
            <a:pPr marL="285750" lvl="0" indent="-285750"/>
            <a:endParaRPr lang="en-GB" sz="4400" dirty="0">
              <a:latin typeface="Myriad Pro"/>
            </a:endParaRPr>
          </a:p>
          <a:p>
            <a:pPr marL="285750" lvl="0" indent="-285750"/>
            <a:endParaRPr lang="en-GB" sz="4400" dirty="0">
              <a:latin typeface="Myriad Pro"/>
            </a:endParaRPr>
          </a:p>
          <a:p>
            <a:endParaRPr lang="en-GB" sz="4400" dirty="0">
              <a:latin typeface="Myriad Pro"/>
            </a:endParaRPr>
          </a:p>
        </p:txBody>
      </p:sp>
      <p:sp>
        <p:nvSpPr>
          <p:cNvPr id="5" name="TextBox 4"/>
          <p:cNvSpPr txBox="1"/>
          <p:nvPr/>
        </p:nvSpPr>
        <p:spPr>
          <a:xfrm>
            <a:off x="5131745" y="3869655"/>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Commands words may vary depending on the level of interaction with a resource.</a:t>
            </a:r>
          </a:p>
        </p:txBody>
      </p:sp>
      <p:sp>
        <p:nvSpPr>
          <p:cNvPr id="6" name="Left Arrow 5"/>
          <p:cNvSpPr/>
          <p:nvPr/>
        </p:nvSpPr>
        <p:spPr>
          <a:xfrm>
            <a:off x="3275856" y="4034681"/>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4064748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a:t>Question 1(a)</a:t>
            </a:r>
          </a:p>
        </p:txBody>
      </p:sp>
      <p:sp>
        <p:nvSpPr>
          <p:cNvPr id="3" name="Content Placeholder 2"/>
          <p:cNvSpPr txBox="1">
            <a:spLocks/>
          </p:cNvSpPr>
          <p:nvPr/>
        </p:nvSpPr>
        <p:spPr>
          <a:xfrm>
            <a:off x="467544" y="1039861"/>
            <a:ext cx="8352928" cy="489654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900" dirty="0" smtClean="0">
                <a:solidFill>
                  <a:srgbClr val="00B050"/>
                </a:solidFill>
                <a:latin typeface="Myriad Pro" charset="0"/>
                <a:ea typeface="Myriad Pro" charset="0"/>
                <a:cs typeface="Myriad Pro" charset="0"/>
              </a:rPr>
              <a:t>Study the table below</a:t>
            </a:r>
            <a:r>
              <a:rPr lang="en-US" sz="1900" dirty="0" smtClean="0">
                <a:solidFill>
                  <a:srgbClr val="1F224E"/>
                </a:solidFill>
                <a:latin typeface="Myriad Pro" charset="0"/>
                <a:ea typeface="Myriad Pro" charset="0"/>
                <a:cs typeface="Myriad Pro" charset="0"/>
              </a:rPr>
              <a:t>, showing predicted growth in some of the world’s cities between 2001 and 2025.</a:t>
            </a: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r>
              <a:rPr lang="en-GB" sz="1900" dirty="0" smtClean="0">
                <a:solidFill>
                  <a:srgbClr val="1F224E"/>
                </a:solidFill>
                <a:latin typeface="Myriad Pro" charset="0"/>
                <a:ea typeface="Myriad Pro" charset="0"/>
                <a:cs typeface="Myriad Pro" charset="0"/>
              </a:rPr>
              <a:t>The questions will refer to the table of data, students should ensure they read the questions carefully first so they know which bits of the data to focus on.</a:t>
            </a:r>
          </a:p>
        </p:txBody>
      </p:sp>
      <p:pic>
        <p:nvPicPr>
          <p:cNvPr id="4" name="Picture 2" descr="Question 1(a)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6016526" cy="330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2195736" y="4590481"/>
            <a:ext cx="504056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00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a:t>
            </a:r>
            <a:r>
              <a:rPr lang="en-GB" dirty="0" err="1"/>
              <a:t>i</a:t>
            </a:r>
            <a:r>
              <a:rPr lang="en-GB" dirty="0"/>
              <a:t>) – 1 mark</a:t>
            </a:r>
          </a:p>
        </p:txBody>
      </p:sp>
      <p:sp>
        <p:nvSpPr>
          <p:cNvPr id="3" name="Content Placeholder 2"/>
          <p:cNvSpPr txBox="1">
            <a:spLocks/>
          </p:cNvSpPr>
          <p:nvPr/>
        </p:nvSpPr>
        <p:spPr>
          <a:xfrm>
            <a:off x="529207" y="3094622"/>
            <a:ext cx="2530626" cy="1007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smtClean="0">
                <a:solidFill>
                  <a:srgbClr val="1F224E"/>
                </a:solidFill>
                <a:latin typeface="Myriad Pro" charset="0"/>
                <a:ea typeface="Myriad Pro" charset="0"/>
                <a:cs typeface="Myriad Pro" charset="0"/>
              </a:rPr>
              <a:t>This is an </a:t>
            </a:r>
            <a:r>
              <a:rPr lang="en-GB" sz="1400" smtClean="0">
                <a:solidFill>
                  <a:srgbClr val="00B050"/>
                </a:solidFill>
                <a:latin typeface="Myriad Pro" charset="0"/>
                <a:ea typeface="Myriad Pro" charset="0"/>
                <a:cs typeface="Myriad Pro" charset="0"/>
              </a:rPr>
              <a:t>AO4 (skills) </a:t>
            </a:r>
            <a:r>
              <a:rPr lang="en-GB" sz="1400" smtClean="0">
                <a:solidFill>
                  <a:srgbClr val="1F224E"/>
                </a:solidFill>
                <a:latin typeface="Myriad Pro" charset="0"/>
                <a:ea typeface="Myriad Pro" charset="0"/>
                <a:cs typeface="Myriad Pro" charset="0"/>
              </a:rPr>
              <a:t>question where students need to use the skill of interpreting tables of data to find the right answer. </a:t>
            </a:r>
            <a:endParaRPr lang="en-GB" sz="1400" dirty="0">
              <a:solidFill>
                <a:srgbClr val="1F224E"/>
              </a:solidFill>
              <a:latin typeface="Myriad Pro" charset="0"/>
              <a:ea typeface="Myriad Pro" charset="0"/>
              <a:cs typeface="Myriad Pro" charset="0"/>
            </a:endParaRPr>
          </a:p>
        </p:txBody>
      </p:sp>
      <p:sp>
        <p:nvSpPr>
          <p:cNvPr id="4" name="TextBox 3"/>
          <p:cNvSpPr txBox="1"/>
          <p:nvPr/>
        </p:nvSpPr>
        <p:spPr>
          <a:xfrm>
            <a:off x="529207" y="1326778"/>
            <a:ext cx="8291265" cy="954107"/>
          </a:xfrm>
          <a:prstGeom prst="rect">
            <a:avLst/>
          </a:prstGeom>
          <a:noFill/>
          <a:ln>
            <a:solidFill>
              <a:schemeClr val="tx1"/>
            </a:solidFill>
          </a:ln>
        </p:spPr>
        <p:txBody>
          <a:bodyPr wrap="square" rtlCol="0">
            <a:spAutoFit/>
          </a:bodyPr>
          <a:lstStyle/>
          <a:p>
            <a:r>
              <a:rPr lang="en-US" sz="2800" dirty="0">
                <a:latin typeface="Myriad Pro"/>
              </a:rPr>
              <a:t>The city with the </a:t>
            </a:r>
            <a:r>
              <a:rPr lang="en-US" sz="2800" u="sng" dirty="0">
                <a:latin typeface="Myriad Pro"/>
              </a:rPr>
              <a:t>slowest</a:t>
            </a:r>
            <a:r>
              <a:rPr lang="en-US" sz="2800" dirty="0">
                <a:latin typeface="Myriad Pro"/>
              </a:rPr>
              <a:t> predicted </a:t>
            </a:r>
            <a:r>
              <a:rPr lang="en-US" sz="2800" u="sng" dirty="0">
                <a:latin typeface="Myriad Pro"/>
              </a:rPr>
              <a:t>population growth</a:t>
            </a:r>
            <a:r>
              <a:rPr lang="en-US" sz="2800" dirty="0">
                <a:latin typeface="Myriad Pro"/>
              </a:rPr>
              <a:t> is ………………………………….</a:t>
            </a:r>
            <a:endParaRPr lang="en-GB" sz="2800" dirty="0">
              <a:latin typeface="Myriad Pro"/>
            </a:endParaRPr>
          </a:p>
        </p:txBody>
      </p:sp>
      <p:pic>
        <p:nvPicPr>
          <p:cNvPr id="5" name="Picture 2" descr="Question 1(a)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147" y="2568327"/>
            <a:ext cx="56483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899592" y="5085185"/>
            <a:ext cx="7704856"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final column shows the predicted % growth increase for the cities. The smallest number there is 5% (therefore that is the slowest predicted growth rate) and so the answer is </a:t>
            </a:r>
            <a:r>
              <a:rPr lang="en-GB" sz="1400" u="sng" dirty="0" smtClean="0">
                <a:solidFill>
                  <a:srgbClr val="1F224E"/>
                </a:solidFill>
                <a:latin typeface="Myriad Pro" charset="0"/>
                <a:ea typeface="Myriad Pro" charset="0"/>
                <a:cs typeface="Myriad Pro" charset="0"/>
              </a:rPr>
              <a:t>Tokyo</a:t>
            </a:r>
            <a:r>
              <a:rPr lang="en-GB" sz="1400" dirty="0" smtClean="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06849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1(a)(ii) – 1 mark</a:t>
            </a:r>
          </a:p>
        </p:txBody>
      </p:sp>
      <p:sp>
        <p:nvSpPr>
          <p:cNvPr id="3" name="Content Placeholder 2"/>
          <p:cNvSpPr txBox="1">
            <a:spLocks/>
          </p:cNvSpPr>
          <p:nvPr/>
        </p:nvSpPr>
        <p:spPr>
          <a:xfrm>
            <a:off x="495003" y="4797152"/>
            <a:ext cx="8325470" cy="1008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smtClean="0">
                <a:solidFill>
                  <a:srgbClr val="1F224E"/>
                </a:solidFill>
                <a:latin typeface="Myriad Pro" charset="0"/>
                <a:ea typeface="Myriad Pro" charset="0"/>
                <a:cs typeface="Myriad Pro" charset="0"/>
              </a:rPr>
              <a:t>Students need to work out the difference between the population of Dhaka in 2001 (15 million) and the predicted population of Dhaka in 2025 (23 million). Subtracting 15 from 23 (the million is already written in the sentence and so is not necessary) gives the answer of </a:t>
            </a:r>
            <a:r>
              <a:rPr lang="en-GB" sz="1600" u="sng" dirty="0" smtClean="0">
                <a:solidFill>
                  <a:srgbClr val="1F224E"/>
                </a:solidFill>
                <a:latin typeface="Myriad Pro" charset="0"/>
                <a:ea typeface="Myriad Pro" charset="0"/>
                <a:cs typeface="Myriad Pro" charset="0"/>
              </a:rPr>
              <a:t>8</a:t>
            </a:r>
            <a:r>
              <a:rPr lang="en-GB" sz="1600" dirty="0" smtClean="0">
                <a:solidFill>
                  <a:srgbClr val="1F224E"/>
                </a:solidFill>
                <a:latin typeface="Myriad Pro" charset="0"/>
                <a:ea typeface="Myriad Pro" charset="0"/>
                <a:cs typeface="Myriad Pro" charset="0"/>
              </a:rPr>
              <a:t> (eight). Remember, students can use calculators in the exam!</a:t>
            </a:r>
            <a:endParaRPr lang="en-GB" sz="1600" dirty="0">
              <a:solidFill>
                <a:srgbClr val="1F224E"/>
              </a:solidFill>
              <a:latin typeface="Myriad Pro" charset="0"/>
              <a:ea typeface="Myriad Pro" charset="0"/>
              <a:cs typeface="Myriad Pro" charset="0"/>
            </a:endParaRPr>
          </a:p>
        </p:txBody>
      </p:sp>
      <p:pic>
        <p:nvPicPr>
          <p:cNvPr id="4" name="Picture 2" descr="Question 1(a) (ii)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564904"/>
            <a:ext cx="56483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9207" y="1326778"/>
            <a:ext cx="8291265" cy="830997"/>
          </a:xfrm>
          <a:prstGeom prst="rect">
            <a:avLst/>
          </a:prstGeom>
          <a:noFill/>
          <a:ln>
            <a:solidFill>
              <a:schemeClr val="tx1"/>
            </a:solidFill>
          </a:ln>
        </p:spPr>
        <p:txBody>
          <a:bodyPr wrap="square" rtlCol="0">
            <a:spAutoFit/>
          </a:bodyPr>
          <a:lstStyle/>
          <a:p>
            <a:pPr>
              <a:spcBef>
                <a:spcPct val="20000"/>
              </a:spcBef>
            </a:pPr>
            <a:r>
              <a:rPr lang="en-US" sz="2400" dirty="0">
                <a:solidFill>
                  <a:srgbClr val="1F224E"/>
                </a:solidFill>
                <a:latin typeface="Myriad Pro" charset="0"/>
                <a:ea typeface="Myriad Pro" charset="0"/>
                <a:cs typeface="Myriad Pro" charset="0"/>
              </a:rPr>
              <a:t>The </a:t>
            </a:r>
            <a:r>
              <a:rPr lang="en-US" sz="2400" u="sng" dirty="0">
                <a:solidFill>
                  <a:srgbClr val="1F224E"/>
                </a:solidFill>
                <a:latin typeface="Myriad Pro" charset="0"/>
                <a:ea typeface="Myriad Pro" charset="0"/>
                <a:cs typeface="Myriad Pro" charset="0"/>
              </a:rPr>
              <a:t>population</a:t>
            </a:r>
            <a:r>
              <a:rPr lang="en-US" sz="2400" dirty="0">
                <a:solidFill>
                  <a:srgbClr val="1F224E"/>
                </a:solidFill>
                <a:latin typeface="Myriad Pro" charset="0"/>
                <a:ea typeface="Myriad Pro" charset="0"/>
                <a:cs typeface="Myriad Pro" charset="0"/>
              </a:rPr>
              <a:t> of </a:t>
            </a:r>
            <a:r>
              <a:rPr lang="en-US" sz="2400" u="sng" dirty="0">
                <a:solidFill>
                  <a:srgbClr val="1F224E"/>
                </a:solidFill>
                <a:latin typeface="Myriad Pro" charset="0"/>
                <a:ea typeface="Myriad Pro" charset="0"/>
                <a:cs typeface="Myriad Pro" charset="0"/>
              </a:rPr>
              <a:t>Dhaka</a:t>
            </a:r>
            <a:r>
              <a:rPr lang="en-US" sz="2400" dirty="0">
                <a:solidFill>
                  <a:srgbClr val="1F224E"/>
                </a:solidFill>
                <a:latin typeface="Myriad Pro" charset="0"/>
                <a:ea typeface="Myriad Pro" charset="0"/>
                <a:cs typeface="Myriad Pro" charset="0"/>
              </a:rPr>
              <a:t> is predicted to </a:t>
            </a:r>
            <a:r>
              <a:rPr lang="en-US" sz="2400" u="sng" dirty="0">
                <a:solidFill>
                  <a:srgbClr val="1F224E"/>
                </a:solidFill>
                <a:latin typeface="Myriad Pro" charset="0"/>
                <a:ea typeface="Myriad Pro" charset="0"/>
                <a:cs typeface="Myriad Pro" charset="0"/>
              </a:rPr>
              <a:t>increase</a:t>
            </a:r>
            <a:r>
              <a:rPr lang="en-US" sz="2400" dirty="0">
                <a:solidFill>
                  <a:srgbClr val="1F224E"/>
                </a:solidFill>
                <a:latin typeface="Myriad Pro" charset="0"/>
                <a:ea typeface="Myriad Pro" charset="0"/>
                <a:cs typeface="Myriad Pro" charset="0"/>
              </a:rPr>
              <a:t> by ……...…………. million between </a:t>
            </a:r>
            <a:r>
              <a:rPr lang="en-US" sz="2400" u="sng" dirty="0">
                <a:solidFill>
                  <a:srgbClr val="1F224E"/>
                </a:solidFill>
                <a:latin typeface="Myriad Pro" charset="0"/>
                <a:ea typeface="Myriad Pro" charset="0"/>
                <a:cs typeface="Myriad Pro" charset="0"/>
              </a:rPr>
              <a:t>2001</a:t>
            </a:r>
            <a:r>
              <a:rPr lang="en-US" sz="2400" dirty="0">
                <a:solidFill>
                  <a:srgbClr val="1F224E"/>
                </a:solidFill>
                <a:latin typeface="Myriad Pro" charset="0"/>
                <a:ea typeface="Myriad Pro" charset="0"/>
                <a:cs typeface="Myriad Pro" charset="0"/>
              </a:rPr>
              <a:t> and </a:t>
            </a:r>
            <a:r>
              <a:rPr lang="en-US" sz="2400" u="sng" dirty="0">
                <a:solidFill>
                  <a:srgbClr val="1F224E"/>
                </a:solidFill>
                <a:latin typeface="Myriad Pro" charset="0"/>
                <a:ea typeface="Myriad Pro" charset="0"/>
                <a:cs typeface="Myriad Pro" charset="0"/>
              </a:rPr>
              <a:t>2025</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
        <p:nvSpPr>
          <p:cNvPr id="6" name="Content Placeholder 2"/>
          <p:cNvSpPr txBox="1">
            <a:spLocks/>
          </p:cNvSpPr>
          <p:nvPr/>
        </p:nvSpPr>
        <p:spPr>
          <a:xfrm>
            <a:off x="496465" y="2924944"/>
            <a:ext cx="2491359" cy="1008112"/>
          </a:xfrm>
          <a:prstGeom prst="rect">
            <a:avLst/>
          </a:prstGeom>
        </p:spPr>
        <p:txBody>
          <a:bodyPr>
            <a:noAutofit/>
          </a:bodyPr>
          <a:lstStyle>
            <a:lvl1pPr marL="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1pPr>
            <a:lvl2pPr marL="4572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2pPr>
            <a:lvl3pPr marL="9144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3pPr>
            <a:lvl4pPr marL="13716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4pPr>
            <a:lvl5pPr marL="18288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This is an </a:t>
            </a:r>
            <a:r>
              <a:rPr lang="en-GB" dirty="0">
                <a:solidFill>
                  <a:srgbClr val="00B050"/>
                </a:solidFill>
              </a:rPr>
              <a:t>AO4 (skills) </a:t>
            </a:r>
            <a:r>
              <a:rPr lang="en-GB" dirty="0"/>
              <a:t>question where students need to show an understanding of numbers. </a:t>
            </a:r>
          </a:p>
        </p:txBody>
      </p:sp>
    </p:spTree>
    <p:extLst>
      <p:ext uri="{BB962C8B-B14F-4D97-AF65-F5344CB8AC3E}">
        <p14:creationId xmlns:p14="http://schemas.microsoft.com/office/powerpoint/2010/main" val="285248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1(a)(iii) – 3 marks</a:t>
            </a:r>
          </a:p>
        </p:txBody>
      </p:sp>
      <p:sp>
        <p:nvSpPr>
          <p:cNvPr id="3" name="Content Placeholder 2"/>
          <p:cNvSpPr txBox="1">
            <a:spLocks/>
          </p:cNvSpPr>
          <p:nvPr/>
        </p:nvSpPr>
        <p:spPr>
          <a:xfrm>
            <a:off x="202563" y="4509120"/>
            <a:ext cx="8698747" cy="15841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GB" sz="1200" dirty="0" smtClean="0">
                <a:solidFill>
                  <a:srgbClr val="1F224E"/>
                </a:solidFill>
                <a:latin typeface="Myriad Pro" charset="0"/>
                <a:ea typeface="Myriad Pro" charset="0"/>
                <a:cs typeface="Myriad Pro" charset="0"/>
              </a:rPr>
              <a:t>This is a 3 mark ‘</a:t>
            </a:r>
            <a:r>
              <a:rPr lang="en-GB" sz="1200" dirty="0" smtClean="0">
                <a:solidFill>
                  <a:srgbClr val="00B050"/>
                </a:solidFill>
                <a:latin typeface="Myriad Pro" charset="0"/>
                <a:ea typeface="Myriad Pro" charset="0"/>
                <a:cs typeface="Myriad Pro" charset="0"/>
              </a:rPr>
              <a:t>describing the pattern</a:t>
            </a:r>
            <a:r>
              <a:rPr lang="en-GB" sz="1200" dirty="0" smtClean="0">
                <a:solidFill>
                  <a:srgbClr val="1F224E"/>
                </a:solidFill>
                <a:latin typeface="Myriad Pro" charset="0"/>
                <a:ea typeface="Myriad Pro" charset="0"/>
                <a:cs typeface="Myriad Pro" charset="0"/>
              </a:rPr>
              <a:t>’ question, so remember there will be a mark for the order that the answer is written (</a:t>
            </a:r>
            <a:r>
              <a:rPr lang="en-GB" sz="1200" dirty="0" smtClean="0">
                <a:solidFill>
                  <a:srgbClr val="00B050"/>
                </a:solidFill>
                <a:latin typeface="Myriad Pro" charset="0"/>
                <a:ea typeface="Myriad Pro" charset="0"/>
                <a:cs typeface="Myriad Pro" charset="0"/>
              </a:rPr>
              <a:t>communicating findings</a:t>
            </a:r>
            <a:r>
              <a:rPr lang="en-GB" sz="1200" dirty="0" smtClean="0">
                <a:solidFill>
                  <a:srgbClr val="1F224E"/>
                </a:solidFill>
                <a:latin typeface="Myriad Pro" charset="0"/>
                <a:ea typeface="Myriad Pro" charset="0"/>
                <a:cs typeface="Myriad Pro" charset="0"/>
              </a:rPr>
              <a:t>).</a:t>
            </a:r>
          </a:p>
          <a:p>
            <a:pPr marL="285750" indent="-285750"/>
            <a:r>
              <a:rPr lang="en-GB" sz="1200" dirty="0" smtClean="0">
                <a:solidFill>
                  <a:srgbClr val="1F224E"/>
                </a:solidFill>
                <a:latin typeface="Myriad Pro" charset="0"/>
                <a:ea typeface="Myriad Pro" charset="0"/>
                <a:cs typeface="Myriad Pro" charset="0"/>
              </a:rPr>
              <a:t>That leaves 2 marks for describing the pattern. So students need to make two points to </a:t>
            </a:r>
            <a:r>
              <a:rPr lang="en-GB" sz="1200" u="sng" dirty="0" smtClean="0">
                <a:solidFill>
                  <a:srgbClr val="1F224E"/>
                </a:solidFill>
                <a:latin typeface="Myriad Pro" charset="0"/>
                <a:ea typeface="Myriad Pro" charset="0"/>
                <a:cs typeface="Myriad Pro" charset="0"/>
              </a:rPr>
              <a:t>describe the data </a:t>
            </a:r>
            <a:r>
              <a:rPr lang="en-GB" sz="1200" dirty="0" smtClean="0">
                <a:solidFill>
                  <a:srgbClr val="1F224E"/>
                </a:solidFill>
                <a:latin typeface="Myriad Pro" charset="0"/>
                <a:ea typeface="Myriad Pro" charset="0"/>
                <a:cs typeface="Myriad Pro" charset="0"/>
              </a:rPr>
              <a:t>and put the two points in the </a:t>
            </a:r>
            <a:r>
              <a:rPr lang="en-GB" sz="1200" u="sng" dirty="0" smtClean="0">
                <a:solidFill>
                  <a:srgbClr val="1F224E"/>
                </a:solidFill>
                <a:latin typeface="Myriad Pro" charset="0"/>
                <a:ea typeface="Myriad Pro" charset="0"/>
                <a:cs typeface="Myriad Pro" charset="0"/>
              </a:rPr>
              <a:t>most logical order</a:t>
            </a:r>
            <a:r>
              <a:rPr lang="en-GB" sz="1200" dirty="0" smtClean="0">
                <a:solidFill>
                  <a:srgbClr val="1F224E"/>
                </a:solidFill>
                <a:latin typeface="Myriad Pro" charset="0"/>
                <a:ea typeface="Myriad Pro" charset="0"/>
                <a:cs typeface="Myriad Pro" charset="0"/>
              </a:rPr>
              <a:t>.</a:t>
            </a:r>
          </a:p>
          <a:p>
            <a:pPr marL="285750" indent="-285750"/>
            <a:r>
              <a:rPr lang="en-GB" sz="1200" dirty="0" smtClean="0">
                <a:solidFill>
                  <a:srgbClr val="1F224E"/>
                </a:solidFill>
                <a:latin typeface="Myriad Pro" charset="0"/>
                <a:ea typeface="Myriad Pro" charset="0"/>
                <a:cs typeface="Myriad Pro" charset="0"/>
              </a:rPr>
              <a:t>Make sure students take a couple of seconds to think about their two points before putting pen to paper, it might help them get the </a:t>
            </a:r>
            <a:r>
              <a:rPr lang="en-GB" sz="1200" dirty="0">
                <a:solidFill>
                  <a:srgbClr val="00B050"/>
                </a:solidFill>
                <a:latin typeface="Myriad Pro" charset="0"/>
                <a:ea typeface="Myriad Pro" charset="0"/>
                <a:cs typeface="Myriad Pro" charset="0"/>
              </a:rPr>
              <a:t>communicate findings </a:t>
            </a:r>
            <a:r>
              <a:rPr lang="en-GB" sz="1200" dirty="0" smtClean="0">
                <a:solidFill>
                  <a:srgbClr val="1F224E"/>
                </a:solidFill>
                <a:latin typeface="Myriad Pro" charset="0"/>
                <a:ea typeface="Myriad Pro" charset="0"/>
                <a:cs typeface="Myriad Pro" charset="0"/>
              </a:rPr>
              <a:t>mark!</a:t>
            </a:r>
          </a:p>
          <a:p>
            <a:endParaRPr lang="en-GB" sz="1200" dirty="0"/>
          </a:p>
        </p:txBody>
      </p:sp>
      <p:sp>
        <p:nvSpPr>
          <p:cNvPr id="4" name="TextBox 3"/>
          <p:cNvSpPr txBox="1"/>
          <p:nvPr/>
        </p:nvSpPr>
        <p:spPr>
          <a:xfrm>
            <a:off x="529207" y="1241723"/>
            <a:ext cx="8291265" cy="1384995"/>
          </a:xfrm>
          <a:prstGeom prst="rect">
            <a:avLst/>
          </a:prstGeom>
          <a:noFill/>
          <a:ln>
            <a:solidFill>
              <a:schemeClr val="tx1"/>
            </a:solidFill>
          </a:ln>
        </p:spPr>
        <p:txBody>
          <a:bodyPr wrap="square" rtlCol="0">
            <a:spAutoFit/>
          </a:bodyPr>
          <a:lstStyle/>
          <a:p>
            <a:r>
              <a:rPr lang="en-US" sz="2800" u="sng" dirty="0">
                <a:solidFill>
                  <a:srgbClr val="00B050"/>
                </a:solidFill>
                <a:latin typeface="Myriad Pro"/>
              </a:rPr>
              <a:t>Describe the pattern</a:t>
            </a:r>
            <a:r>
              <a:rPr lang="en-US" sz="2800" dirty="0">
                <a:solidFill>
                  <a:srgbClr val="00B050"/>
                </a:solidFill>
                <a:latin typeface="Myriad Pro"/>
              </a:rPr>
              <a:t> </a:t>
            </a:r>
            <a:r>
              <a:rPr lang="en-US" sz="2800" dirty="0">
                <a:latin typeface="Myriad Pro"/>
              </a:rPr>
              <a:t>in </a:t>
            </a:r>
            <a:r>
              <a:rPr lang="en-US" sz="2800" u="sng" dirty="0">
                <a:latin typeface="Myriad Pro"/>
              </a:rPr>
              <a:t>predicted population change </a:t>
            </a:r>
            <a:r>
              <a:rPr lang="en-US" sz="2800" dirty="0">
                <a:latin typeface="Myriad Pro"/>
              </a:rPr>
              <a:t>between </a:t>
            </a:r>
            <a:r>
              <a:rPr lang="en-US" sz="2800" u="sng" dirty="0">
                <a:latin typeface="Myriad Pro"/>
              </a:rPr>
              <a:t>2001</a:t>
            </a:r>
            <a:r>
              <a:rPr lang="en-US" sz="2800" dirty="0">
                <a:latin typeface="Myriad Pro"/>
              </a:rPr>
              <a:t> and </a:t>
            </a:r>
            <a:r>
              <a:rPr lang="en-US" sz="2800" u="sng" dirty="0">
                <a:latin typeface="Myriad Pro"/>
              </a:rPr>
              <a:t>2025</a:t>
            </a:r>
            <a:r>
              <a:rPr lang="en-US" sz="2800" dirty="0">
                <a:latin typeface="Myriad Pro"/>
              </a:rPr>
              <a:t> for cities in the </a:t>
            </a:r>
            <a:r>
              <a:rPr lang="en-US" sz="2800" u="sng" dirty="0">
                <a:latin typeface="Myriad Pro"/>
              </a:rPr>
              <a:t>EDCs</a:t>
            </a:r>
            <a:r>
              <a:rPr lang="en-US" sz="2800" dirty="0">
                <a:latin typeface="Myriad Pro"/>
              </a:rPr>
              <a:t> shown in the table.</a:t>
            </a:r>
            <a:endParaRPr lang="en-GB" sz="2800" dirty="0">
              <a:latin typeface="Myriad Pro"/>
            </a:endParaRPr>
          </a:p>
        </p:txBody>
      </p:sp>
      <p:pic>
        <p:nvPicPr>
          <p:cNvPr id="5" name="Picture 2" descr="Question 1 (a) (iii)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664" y="2665013"/>
            <a:ext cx="5101182" cy="1866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683568" y="3019551"/>
            <a:ext cx="2304256" cy="15121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a:t>This is an </a:t>
            </a:r>
            <a:r>
              <a:rPr lang="en-GB" sz="1400" dirty="0">
                <a:solidFill>
                  <a:srgbClr val="00B050"/>
                </a:solidFill>
              </a:rPr>
              <a:t>AO4 (skills) </a:t>
            </a:r>
            <a:r>
              <a:rPr lang="en-GB" sz="1400" dirty="0"/>
              <a:t>question where students need to use the skill of interpreting tables of data to find the right answer. </a:t>
            </a:r>
          </a:p>
        </p:txBody>
      </p:sp>
    </p:spTree>
    <p:extLst>
      <p:ext uri="{BB962C8B-B14F-4D97-AF65-F5344CB8AC3E}">
        <p14:creationId xmlns:p14="http://schemas.microsoft.com/office/powerpoint/2010/main" val="1825885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a:t>Question 1(a)(iii) – The mark scheme</a:t>
            </a:r>
          </a:p>
        </p:txBody>
      </p:sp>
      <p:sp>
        <p:nvSpPr>
          <p:cNvPr id="3" name="Content Placeholder 2"/>
          <p:cNvSpPr txBox="1">
            <a:spLocks/>
          </p:cNvSpPr>
          <p:nvPr/>
        </p:nvSpPr>
        <p:spPr>
          <a:xfrm>
            <a:off x="193733" y="1350298"/>
            <a:ext cx="8698747" cy="44549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In the mark scheme example, the two marks for describing the pattern are indicated with a tick.</a:t>
            </a:r>
          </a:p>
          <a:p>
            <a:endParaRPr lang="en-GB" sz="1400" dirty="0" smtClean="0">
              <a:solidFill>
                <a:srgbClr val="1F224E"/>
              </a:solidFill>
              <a:latin typeface="Myriad Pro" charset="0"/>
              <a:ea typeface="Myriad Pro" charset="0"/>
              <a:cs typeface="Myriad Pro" charset="0"/>
            </a:endParaRPr>
          </a:p>
          <a:p>
            <a:endParaRPr lang="en-GB" sz="1400" dirty="0" smtClean="0">
              <a:solidFill>
                <a:srgbClr val="1F224E"/>
              </a:solidFill>
              <a:latin typeface="Myriad Pro" charset="0"/>
              <a:ea typeface="Myriad Pro" charset="0"/>
              <a:cs typeface="Myriad Pro" charset="0"/>
            </a:endParaRPr>
          </a:p>
          <a:p>
            <a:endParaRPr lang="en-GB" sz="1400" dirty="0" smtClean="0">
              <a:solidFill>
                <a:srgbClr val="1F224E"/>
              </a:solidFill>
              <a:latin typeface="Myriad Pro" charset="0"/>
              <a:ea typeface="Myriad Pro" charset="0"/>
              <a:cs typeface="Myriad Pro" charset="0"/>
            </a:endParaRPr>
          </a:p>
          <a:p>
            <a:endParaRPr lang="en-GB" sz="1400" dirty="0" smtClean="0">
              <a:solidFill>
                <a:srgbClr val="1F224E"/>
              </a:solidFill>
              <a:latin typeface="Myriad Pro" charset="0"/>
              <a:ea typeface="Myriad Pro" charset="0"/>
              <a:cs typeface="Myriad Pro" charset="0"/>
            </a:endParaRPr>
          </a:p>
          <a:p>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mark for communicating the answer in an appropriate and logical order (COM) is shown last – but that is because that is just where the answer finishes. The mark is specifically awarded because the general pattern is given first and then a specific point about the pattern is made afterwards. The following slide shows how the exemplar answer is broken down into the four marks.</a:t>
            </a:r>
            <a:endParaRPr lang="en-GB" sz="1400" dirty="0">
              <a:solidFill>
                <a:srgbClr val="1F224E"/>
              </a:solidFill>
              <a:latin typeface="Myriad Pro" charset="0"/>
              <a:ea typeface="Myriad Pro" charset="0"/>
              <a:cs typeface="Myriad Pro" charset="0"/>
            </a:endParaRPr>
          </a:p>
        </p:txBody>
      </p:sp>
      <p:pic>
        <p:nvPicPr>
          <p:cNvPr id="4" name="Picture 2" descr="Question 1(a)(iii) mark scheme"/>
          <p:cNvPicPr>
            <a:picLocks noChangeAspect="1" noChangeArrowheads="1"/>
          </p:cNvPicPr>
          <p:nvPr/>
        </p:nvPicPr>
        <p:blipFill rotWithShape="1">
          <a:blip r:embed="rId2">
            <a:extLst>
              <a:ext uri="{28A0092B-C50C-407E-A947-70E740481C1C}">
                <a14:useLocalDpi xmlns:a14="http://schemas.microsoft.com/office/drawing/2010/main" val="0"/>
              </a:ext>
            </a:extLst>
          </a:blip>
          <a:srcRect l="249" t="-1" b="1146"/>
          <a:stretch/>
        </p:blipFill>
        <p:spPr bwMode="auto">
          <a:xfrm>
            <a:off x="433388" y="1988840"/>
            <a:ext cx="8285087" cy="65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653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a:t>Question 1(a)(iii)– The mark scheme</a:t>
            </a:r>
          </a:p>
        </p:txBody>
      </p:sp>
      <p:sp>
        <p:nvSpPr>
          <p:cNvPr id="3" name="TextBox 2"/>
          <p:cNvSpPr txBox="1"/>
          <p:nvPr/>
        </p:nvSpPr>
        <p:spPr>
          <a:xfrm>
            <a:off x="334384" y="1287250"/>
            <a:ext cx="1951175" cy="400110"/>
          </a:xfrm>
          <a:prstGeom prst="rect">
            <a:avLst/>
          </a:prstGeom>
          <a:noFill/>
        </p:spPr>
        <p:txBody>
          <a:bodyPr wrap="none" rtlCol="0">
            <a:spAutoFit/>
          </a:bodyPr>
          <a:lstStyle/>
          <a:p>
            <a:r>
              <a:rPr lang="en-GB" sz="2000" dirty="0" smtClean="0">
                <a:solidFill>
                  <a:schemeClr val="accent5">
                    <a:lumMod val="75000"/>
                  </a:schemeClr>
                </a:solidFill>
                <a:latin typeface="Myriad Pro"/>
              </a:rPr>
              <a:t>General</a:t>
            </a:r>
            <a:r>
              <a:rPr lang="en-GB" sz="2000" dirty="0" smtClean="0">
                <a:solidFill>
                  <a:schemeClr val="accent5">
                    <a:lumMod val="75000"/>
                  </a:schemeClr>
                </a:solidFill>
              </a:rPr>
              <a:t> </a:t>
            </a:r>
            <a:r>
              <a:rPr lang="en-GB" sz="2000" dirty="0" smtClean="0">
                <a:solidFill>
                  <a:schemeClr val="accent5">
                    <a:lumMod val="75000"/>
                  </a:schemeClr>
                </a:solidFill>
                <a:latin typeface="Myriad Pro"/>
              </a:rPr>
              <a:t>pattern</a:t>
            </a:r>
            <a:endParaRPr lang="en-GB" sz="2000" dirty="0">
              <a:solidFill>
                <a:schemeClr val="accent5">
                  <a:lumMod val="75000"/>
                </a:schemeClr>
              </a:solidFill>
              <a:latin typeface="Myriad Pro"/>
            </a:endParaRPr>
          </a:p>
        </p:txBody>
      </p:sp>
      <p:sp>
        <p:nvSpPr>
          <p:cNvPr id="4" name="TextBox 3"/>
          <p:cNvSpPr txBox="1"/>
          <p:nvPr/>
        </p:nvSpPr>
        <p:spPr>
          <a:xfrm>
            <a:off x="6222139" y="1559280"/>
            <a:ext cx="2746265" cy="400110"/>
          </a:xfrm>
          <a:prstGeom prst="rect">
            <a:avLst/>
          </a:prstGeom>
          <a:noFill/>
        </p:spPr>
        <p:txBody>
          <a:bodyPr wrap="none" rtlCol="0">
            <a:spAutoFit/>
          </a:bodyPr>
          <a:lstStyle/>
          <a:p>
            <a:r>
              <a:rPr lang="en-GB" sz="2000" dirty="0" smtClean="0">
                <a:solidFill>
                  <a:srgbClr val="7030A0"/>
                </a:solidFill>
                <a:latin typeface="Myriad Pro"/>
              </a:rPr>
              <a:t>Specific part of pattern</a:t>
            </a:r>
            <a:endParaRPr lang="en-GB" sz="2000" dirty="0">
              <a:solidFill>
                <a:srgbClr val="7030A0"/>
              </a:solidFill>
              <a:latin typeface="Myriad Pro"/>
            </a:endParaRPr>
          </a:p>
        </p:txBody>
      </p:sp>
      <p:sp>
        <p:nvSpPr>
          <p:cNvPr id="5" name="TextBox 4"/>
          <p:cNvSpPr txBox="1"/>
          <p:nvPr/>
        </p:nvSpPr>
        <p:spPr>
          <a:xfrm>
            <a:off x="344627" y="5046447"/>
            <a:ext cx="8400214" cy="707886"/>
          </a:xfrm>
          <a:prstGeom prst="rect">
            <a:avLst/>
          </a:prstGeom>
          <a:noFill/>
        </p:spPr>
        <p:txBody>
          <a:bodyPr wrap="square" rtlCol="0">
            <a:spAutoFit/>
          </a:bodyPr>
          <a:lstStyle/>
          <a:p>
            <a:r>
              <a:rPr lang="en-GB" sz="2000" dirty="0" smtClean="0">
                <a:solidFill>
                  <a:srgbClr val="00B050"/>
                </a:solidFill>
                <a:latin typeface="Myriad Pro"/>
              </a:rPr>
              <a:t>Overall answer looked at – mark awarded as the general pattern is given first and then a specific point about the pattern is made afterwards.</a:t>
            </a:r>
          </a:p>
        </p:txBody>
      </p:sp>
      <p:sp>
        <p:nvSpPr>
          <p:cNvPr id="6" name="TextBox 5"/>
          <p:cNvSpPr txBox="1"/>
          <p:nvPr/>
        </p:nvSpPr>
        <p:spPr>
          <a:xfrm>
            <a:off x="638832" y="2048884"/>
            <a:ext cx="7811804" cy="2246769"/>
          </a:xfrm>
          <a:prstGeom prst="rect">
            <a:avLst/>
          </a:prstGeom>
          <a:solidFill>
            <a:schemeClr val="bg1">
              <a:lumMod val="95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800" dirty="0">
                <a:solidFill>
                  <a:schemeClr val="accent5">
                    <a:lumMod val="75000"/>
                  </a:schemeClr>
                </a:solidFill>
                <a:latin typeface="Myriad Pro"/>
              </a:rPr>
              <a:t>All of the EDCs are expected to increase in population with most of the EDCs having a large predicted growth rate </a:t>
            </a:r>
            <a:r>
              <a:rPr lang="en-GB" sz="2800" dirty="0">
                <a:latin typeface="Myriad Pro"/>
              </a:rPr>
              <a:t>(</a:t>
            </a:r>
            <a:r>
              <a:rPr lang="en-GB" sz="2800" dirty="0">
                <a:latin typeface="Myriad Pro"/>
                <a:sym typeface="Wingdings"/>
              </a:rPr>
              <a:t></a:t>
            </a:r>
            <a:r>
              <a:rPr lang="en-GB" sz="2800" dirty="0">
                <a:latin typeface="Myriad Pro"/>
              </a:rPr>
              <a:t>) </a:t>
            </a:r>
            <a:r>
              <a:rPr lang="en-GB" sz="2800" dirty="0">
                <a:solidFill>
                  <a:srgbClr val="7030A0"/>
                </a:solidFill>
                <a:latin typeface="Myriad Pro"/>
              </a:rPr>
              <a:t>with only Buenos Aires growing by a smaller predicted growth rate </a:t>
            </a:r>
            <a:r>
              <a:rPr lang="en-GB" sz="2800" dirty="0">
                <a:latin typeface="Myriad Pro"/>
              </a:rPr>
              <a:t>(</a:t>
            </a:r>
            <a:r>
              <a:rPr lang="en-GB" sz="2800" dirty="0">
                <a:latin typeface="Myriad Pro"/>
                <a:sym typeface="Wingdings"/>
              </a:rPr>
              <a:t></a:t>
            </a:r>
            <a:r>
              <a:rPr lang="en-GB" sz="2800" dirty="0">
                <a:latin typeface="Myriad Pro"/>
              </a:rPr>
              <a:t>) </a:t>
            </a:r>
            <a:r>
              <a:rPr lang="en-GB" sz="2800" dirty="0">
                <a:solidFill>
                  <a:srgbClr val="00B050"/>
                </a:solidFill>
                <a:latin typeface="Myriad Pro"/>
              </a:rPr>
              <a:t>(COM)</a:t>
            </a:r>
          </a:p>
        </p:txBody>
      </p:sp>
      <p:cxnSp>
        <p:nvCxnSpPr>
          <p:cNvPr id="7" name="Straight Arrow Connector 6"/>
          <p:cNvCxnSpPr/>
          <p:nvPr/>
        </p:nvCxnSpPr>
        <p:spPr>
          <a:xfrm>
            <a:off x="1616049" y="1687360"/>
            <a:ext cx="432048" cy="5121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8085826" y="1959390"/>
            <a:ext cx="433534" cy="14854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907704" y="4164922"/>
            <a:ext cx="1605277" cy="8815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03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a:t>Question 1(b)* – 8 marks</a:t>
            </a:r>
          </a:p>
        </p:txBody>
      </p:sp>
      <p:sp>
        <p:nvSpPr>
          <p:cNvPr id="3" name="Content Placeholder 2"/>
          <p:cNvSpPr txBox="1">
            <a:spLocks/>
          </p:cNvSpPr>
          <p:nvPr/>
        </p:nvSpPr>
        <p:spPr>
          <a:xfrm>
            <a:off x="509491" y="2852936"/>
            <a:ext cx="8229600" cy="20162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smtClean="0">
                <a:solidFill>
                  <a:srgbClr val="1F224E"/>
                </a:solidFill>
                <a:latin typeface="Myriad Pro" charset="0"/>
                <a:ea typeface="Myriad Pro" charset="0"/>
                <a:cs typeface="Myriad Pro" charset="0"/>
              </a:rPr>
              <a:t>An 8 mark question which is split evenly between </a:t>
            </a:r>
            <a:r>
              <a:rPr lang="en-GB" sz="1600" dirty="0" smtClean="0">
                <a:solidFill>
                  <a:srgbClr val="FF0000"/>
                </a:solidFill>
                <a:latin typeface="Myriad Pro" charset="0"/>
                <a:ea typeface="Myriad Pro" charset="0"/>
                <a:cs typeface="Myriad Pro" charset="0"/>
              </a:rPr>
              <a:t>AO1 (knowledge) </a:t>
            </a:r>
            <a:r>
              <a:rPr lang="en-GB" sz="1600" dirty="0" smtClean="0">
                <a:solidFill>
                  <a:srgbClr val="1F224E"/>
                </a:solidFill>
                <a:latin typeface="Myriad Pro" charset="0"/>
                <a:ea typeface="Myriad Pro" charset="0"/>
                <a:cs typeface="Myriad Pro" charset="0"/>
              </a:rPr>
              <a:t>and </a:t>
            </a:r>
            <a:r>
              <a:rPr lang="en-GB" sz="1600" dirty="0" smtClean="0">
                <a:solidFill>
                  <a:srgbClr val="00B0F0"/>
                </a:solidFill>
                <a:latin typeface="Myriad Pro" charset="0"/>
                <a:ea typeface="Myriad Pro" charset="0"/>
                <a:cs typeface="Myriad Pro" charset="0"/>
              </a:rPr>
              <a:t>AO3 (application)</a:t>
            </a:r>
            <a:r>
              <a:rPr lang="en-GB" sz="1600" dirty="0" smtClean="0">
                <a:solidFill>
                  <a:srgbClr val="1F224E"/>
                </a:solidFill>
                <a:latin typeface="Myriad Pro" charset="0"/>
                <a:ea typeface="Myriad Pro" charset="0"/>
                <a:cs typeface="Myriad Pro" charset="0"/>
              </a:rPr>
              <a:t>. </a:t>
            </a:r>
          </a:p>
          <a:p>
            <a:endParaRPr lang="en-GB" sz="1600" dirty="0" smtClean="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A </a:t>
            </a:r>
            <a:r>
              <a:rPr lang="en-GB" sz="1600" dirty="0" smtClean="0">
                <a:solidFill>
                  <a:srgbClr val="FF0000"/>
                </a:solidFill>
                <a:latin typeface="Myriad Pro" charset="0"/>
                <a:ea typeface="Myriad Pro" charset="0"/>
                <a:cs typeface="Myriad Pro" charset="0"/>
              </a:rPr>
              <a:t>case study question </a:t>
            </a:r>
            <a:r>
              <a:rPr lang="en-GB" sz="1600" dirty="0" smtClean="0">
                <a:solidFill>
                  <a:srgbClr val="1F224E"/>
                </a:solidFill>
                <a:latin typeface="Myriad Pro" charset="0"/>
                <a:ea typeface="Myriad Pro" charset="0"/>
                <a:cs typeface="Myriad Pro" charset="0"/>
              </a:rPr>
              <a:t>which means that there will be marks for </a:t>
            </a:r>
            <a:r>
              <a:rPr lang="en-GB" sz="1600" dirty="0" smtClean="0">
                <a:solidFill>
                  <a:srgbClr val="FF0000"/>
                </a:solidFill>
                <a:latin typeface="Myriad Pro" charset="0"/>
                <a:ea typeface="Myriad Pro" charset="0"/>
                <a:cs typeface="Myriad Pro" charset="0"/>
              </a:rPr>
              <a:t>AO1</a:t>
            </a:r>
            <a:r>
              <a:rPr lang="en-GB" sz="1600" dirty="0" smtClean="0">
                <a:solidFill>
                  <a:srgbClr val="1F224E"/>
                </a:solidFill>
                <a:latin typeface="Myriad Pro" charset="0"/>
                <a:ea typeface="Myriad Pro" charset="0"/>
                <a:cs typeface="Myriad Pro" charset="0"/>
              </a:rPr>
              <a:t>. In this instance ways of life within an LIDC or EDC city is the focus of the question from the </a:t>
            </a:r>
            <a:r>
              <a:rPr lang="en-GB" sz="1600" dirty="0" smtClean="0">
                <a:solidFill>
                  <a:srgbClr val="FF0000"/>
                </a:solidFill>
                <a:latin typeface="Myriad Pro" charset="0"/>
                <a:ea typeface="Myriad Pro" charset="0"/>
                <a:cs typeface="Myriad Pro" charset="0"/>
              </a:rPr>
              <a:t>case study</a:t>
            </a:r>
            <a:r>
              <a:rPr lang="en-GB" sz="1600" dirty="0" smtClean="0">
                <a:solidFill>
                  <a:srgbClr val="1F224E"/>
                </a:solidFill>
                <a:latin typeface="Myriad Pro" charset="0"/>
                <a:ea typeface="Myriad Pro" charset="0"/>
                <a:cs typeface="Myriad Pro" charset="0"/>
              </a:rPr>
              <a:t>. </a:t>
            </a:r>
            <a:r>
              <a:rPr lang="en-GB" sz="1600" dirty="0" smtClean="0">
                <a:solidFill>
                  <a:srgbClr val="FF0000"/>
                </a:solidFill>
                <a:latin typeface="Myriad Pro" charset="0"/>
                <a:ea typeface="Myriad Pro" charset="0"/>
                <a:cs typeface="Myriad Pro" charset="0"/>
              </a:rPr>
              <a:t>Place-specific</a:t>
            </a:r>
            <a:r>
              <a:rPr lang="en-GB" sz="1600" dirty="0" smtClean="0">
                <a:solidFill>
                  <a:srgbClr val="1F224E"/>
                </a:solidFill>
                <a:latin typeface="Myriad Pro" charset="0"/>
                <a:ea typeface="Myriad Pro" charset="0"/>
                <a:cs typeface="Myriad Pro" charset="0"/>
              </a:rPr>
              <a:t> details must be included in the answer.</a:t>
            </a:r>
          </a:p>
          <a:p>
            <a:pPr marL="0" indent="0">
              <a:buNone/>
            </a:pPr>
            <a:endParaRPr lang="en-GB" sz="1600" dirty="0" smtClean="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In the specification students ‘</a:t>
            </a:r>
            <a:r>
              <a:rPr lang="en-US" sz="1600" dirty="0" smtClean="0">
                <a:solidFill>
                  <a:srgbClr val="1F224E"/>
                </a:solidFill>
                <a:latin typeface="Myriad Pro" charset="0"/>
                <a:ea typeface="Myriad Pro" charset="0"/>
                <a:cs typeface="Myriad Pro" charset="0"/>
              </a:rPr>
              <a:t>explore the ways of life in the city, such as culture, ethnicity, housing, leisure and consumption’. </a:t>
            </a:r>
            <a:r>
              <a:rPr lang="en-GB" sz="1600" dirty="0" smtClean="0">
                <a:solidFill>
                  <a:srgbClr val="1F224E"/>
                </a:solidFill>
                <a:latin typeface="Myriad Pro" charset="0"/>
                <a:ea typeface="Myriad Pro" charset="0"/>
                <a:cs typeface="Myriad Pro" charset="0"/>
              </a:rPr>
              <a:t>The specification does not ask for how ways of life vary within the </a:t>
            </a:r>
            <a:r>
              <a:rPr lang="en-GB" sz="1600" dirty="0" smtClean="0">
                <a:solidFill>
                  <a:srgbClr val="FF0000"/>
                </a:solidFill>
                <a:latin typeface="Myriad Pro" charset="0"/>
                <a:ea typeface="Myriad Pro" charset="0"/>
                <a:cs typeface="Myriad Pro" charset="0"/>
              </a:rPr>
              <a:t>case study </a:t>
            </a:r>
            <a:r>
              <a:rPr lang="en-GB" sz="1600" dirty="0" smtClean="0">
                <a:solidFill>
                  <a:srgbClr val="1F224E"/>
                </a:solidFill>
                <a:latin typeface="Myriad Pro" charset="0"/>
                <a:ea typeface="Myriad Pro" charset="0"/>
                <a:cs typeface="Myriad Pro" charset="0"/>
              </a:rPr>
              <a:t>city and by examining this students are </a:t>
            </a:r>
            <a:r>
              <a:rPr lang="en-GB" sz="1600" dirty="0" smtClean="0">
                <a:solidFill>
                  <a:srgbClr val="00B0F0"/>
                </a:solidFill>
                <a:latin typeface="Myriad Pro" charset="0"/>
                <a:ea typeface="Myriad Pro" charset="0"/>
                <a:cs typeface="Myriad Pro" charset="0"/>
              </a:rPr>
              <a:t>developing material beyond the specification</a:t>
            </a:r>
            <a:r>
              <a:rPr lang="en-GB" sz="1600" dirty="0" smtClean="0">
                <a:solidFill>
                  <a:srgbClr val="1F224E"/>
                </a:solidFill>
                <a:latin typeface="Myriad Pro" charset="0"/>
                <a:ea typeface="Myriad Pro" charset="0"/>
                <a:cs typeface="Myriad Pro" charset="0"/>
              </a:rPr>
              <a:t> – one of the three ways </a:t>
            </a:r>
            <a:r>
              <a:rPr lang="en-GB" sz="1600" dirty="0" smtClean="0">
                <a:solidFill>
                  <a:srgbClr val="00B0F0"/>
                </a:solidFill>
                <a:latin typeface="Myriad Pro" charset="0"/>
                <a:ea typeface="Myriad Pro" charset="0"/>
                <a:cs typeface="Myriad Pro" charset="0"/>
              </a:rPr>
              <a:t>application</a:t>
            </a:r>
            <a:r>
              <a:rPr lang="en-GB" sz="1600" dirty="0" smtClean="0">
                <a:solidFill>
                  <a:srgbClr val="1F224E"/>
                </a:solidFill>
                <a:latin typeface="Myriad Pro" charset="0"/>
                <a:ea typeface="Myriad Pro" charset="0"/>
                <a:cs typeface="Myriad Pro" charset="0"/>
              </a:rPr>
              <a:t> must be assessed.</a:t>
            </a:r>
          </a:p>
        </p:txBody>
      </p:sp>
      <p:sp>
        <p:nvSpPr>
          <p:cNvPr id="4" name="Content Placeholder 2"/>
          <p:cNvSpPr txBox="1">
            <a:spLocks/>
          </p:cNvSpPr>
          <p:nvPr/>
        </p:nvSpPr>
        <p:spPr>
          <a:xfrm>
            <a:off x="509490" y="1052736"/>
            <a:ext cx="8229600" cy="1728192"/>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b="1" dirty="0" smtClean="0">
                <a:solidFill>
                  <a:srgbClr val="FF0000"/>
                </a:solidFill>
              </a:rPr>
              <a:t>CASE STUDY – ways of life in cities.</a:t>
            </a:r>
            <a:endParaRPr lang="en-GB" sz="1800" dirty="0" smtClean="0">
              <a:solidFill>
                <a:srgbClr val="FF0000"/>
              </a:solidFill>
            </a:endParaRPr>
          </a:p>
          <a:p>
            <a:pPr marL="0" indent="0">
              <a:buFont typeface="Arial" panose="020B0604020202020204" pitchFamily="34" charset="0"/>
              <a:buNone/>
            </a:pPr>
            <a:r>
              <a:rPr lang="en-US" sz="1800" dirty="0" smtClean="0"/>
              <a:t> </a:t>
            </a:r>
            <a:endParaRPr lang="en-GB" sz="1800" dirty="0" smtClean="0"/>
          </a:p>
          <a:p>
            <a:pPr marL="0" indent="0">
              <a:buFont typeface="Arial" panose="020B0604020202020204" pitchFamily="34" charset="0"/>
              <a:buNone/>
            </a:pPr>
            <a:r>
              <a:rPr lang="en-US" sz="1800" dirty="0" smtClean="0">
                <a:solidFill>
                  <a:srgbClr val="00B0F0"/>
                </a:solidFill>
              </a:rPr>
              <a:t>Examine</a:t>
            </a:r>
            <a:r>
              <a:rPr lang="en-US" sz="1800" dirty="0" smtClean="0"/>
              <a:t> how </a:t>
            </a:r>
            <a:r>
              <a:rPr lang="en-US" sz="1800" dirty="0" smtClean="0">
                <a:solidFill>
                  <a:srgbClr val="FF0000"/>
                </a:solidFill>
              </a:rPr>
              <a:t>ways of life </a:t>
            </a:r>
            <a:r>
              <a:rPr lang="en-US" sz="1800" u="sng" dirty="0" smtClean="0">
                <a:solidFill>
                  <a:srgbClr val="00B0F0"/>
                </a:solidFill>
              </a:rPr>
              <a:t>vary</a:t>
            </a:r>
            <a:r>
              <a:rPr lang="en-US" sz="1800" dirty="0" smtClean="0"/>
              <a:t> within </a:t>
            </a:r>
            <a:r>
              <a:rPr lang="en-US" sz="1800" dirty="0" smtClean="0">
                <a:solidFill>
                  <a:srgbClr val="FF0000"/>
                </a:solidFill>
              </a:rPr>
              <a:t>one LIDC or EDC city</a:t>
            </a:r>
            <a:r>
              <a:rPr lang="en-US" sz="1800" dirty="0" smtClean="0"/>
              <a:t>.</a:t>
            </a:r>
          </a:p>
          <a:p>
            <a:pPr marL="0" indent="0">
              <a:buFont typeface="Arial" panose="020B0604020202020204" pitchFamily="34" charset="0"/>
              <a:buNone/>
            </a:pPr>
            <a:r>
              <a:rPr lang="en-US" sz="1800" dirty="0" smtClean="0"/>
              <a:t> </a:t>
            </a:r>
            <a:endParaRPr lang="en-GB" sz="1800" dirty="0" smtClean="0"/>
          </a:p>
          <a:p>
            <a:pPr marL="0" indent="0">
              <a:buFont typeface="Arial" panose="020B0604020202020204" pitchFamily="34" charset="0"/>
              <a:buNone/>
            </a:pPr>
            <a:r>
              <a:rPr lang="en-US" sz="1800" dirty="0" smtClean="0"/>
              <a:t>Name of LIDC or EDC city:</a:t>
            </a:r>
            <a:endParaRPr lang="en-GB" sz="1800" dirty="0"/>
          </a:p>
        </p:txBody>
      </p:sp>
    </p:spTree>
    <p:extLst>
      <p:ext uri="{BB962C8B-B14F-4D97-AF65-F5344CB8AC3E}">
        <p14:creationId xmlns:p14="http://schemas.microsoft.com/office/powerpoint/2010/main" val="1681437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4643"/>
          </a:xfrm>
        </p:spPr>
        <p:txBody>
          <a:bodyPr>
            <a:normAutofit fontScale="90000"/>
          </a:bodyPr>
          <a:lstStyle/>
          <a:p>
            <a:r>
              <a:rPr lang="en-GB" dirty="0"/>
              <a:t>Question 1(b)* – The mark scheme</a:t>
            </a:r>
          </a:p>
        </p:txBody>
      </p:sp>
      <p:sp>
        <p:nvSpPr>
          <p:cNvPr id="3" name="Content Placeholder 2"/>
          <p:cNvSpPr txBox="1">
            <a:spLocks/>
          </p:cNvSpPr>
          <p:nvPr/>
        </p:nvSpPr>
        <p:spPr>
          <a:xfrm>
            <a:off x="179512" y="1189281"/>
            <a:ext cx="8698747" cy="2959799"/>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b="1" dirty="0" smtClean="0">
                <a:solidFill>
                  <a:srgbClr val="1F224E"/>
                </a:solidFill>
                <a:latin typeface="Myriad Pro" charset="0"/>
                <a:ea typeface="Myriad Pro" charset="0"/>
                <a:cs typeface="Myriad Pro" charset="0"/>
              </a:rPr>
              <a:t>Level 3 (6–8 marks)</a:t>
            </a:r>
          </a:p>
          <a:p>
            <a:pPr marL="0" indent="0">
              <a:buNone/>
            </a:pPr>
            <a:r>
              <a:rPr lang="en-GB" sz="1400" dirty="0" smtClean="0">
                <a:solidFill>
                  <a:srgbClr val="1F224E"/>
                </a:solidFill>
                <a:latin typeface="Myriad Pro" charset="0"/>
                <a:ea typeface="Myriad Pro" charset="0"/>
                <a:cs typeface="Myriad Pro" charset="0"/>
              </a:rPr>
              <a:t>An answer at this level demonstrates </a:t>
            </a:r>
            <a:r>
              <a:rPr lang="en-GB" sz="1400" b="1" dirty="0" smtClean="0">
                <a:solidFill>
                  <a:srgbClr val="1F224E"/>
                </a:solidFill>
                <a:latin typeface="Myriad Pro" charset="0"/>
                <a:ea typeface="Myriad Pro" charset="0"/>
                <a:cs typeface="Myriad Pro" charset="0"/>
              </a:rPr>
              <a:t>thorough</a:t>
            </a:r>
            <a:r>
              <a:rPr lang="en-GB" sz="1400" dirty="0" smtClean="0">
                <a:solidFill>
                  <a:srgbClr val="1F224E"/>
                </a:solidFill>
                <a:latin typeface="Myriad Pro" charset="0"/>
                <a:ea typeface="Myriad Pro" charset="0"/>
                <a:cs typeface="Myriad Pro" charset="0"/>
              </a:rPr>
              <a:t> </a:t>
            </a:r>
            <a:r>
              <a:rPr lang="en-GB" sz="1400" dirty="0" smtClean="0">
                <a:solidFill>
                  <a:srgbClr val="FF0000"/>
                </a:solidFill>
                <a:latin typeface="Myriad Pro" charset="0"/>
                <a:ea typeface="Myriad Pro" charset="0"/>
                <a:cs typeface="Myriad Pro" charset="0"/>
              </a:rPr>
              <a:t>knowledge</a:t>
            </a:r>
            <a:r>
              <a:rPr lang="en-GB" sz="1400" dirty="0" smtClean="0">
                <a:solidFill>
                  <a:srgbClr val="1F224E"/>
                </a:solidFill>
                <a:latin typeface="Myriad Pro" charset="0"/>
                <a:ea typeface="Myriad Pro" charset="0"/>
                <a:cs typeface="Myriad Pro" charset="0"/>
              </a:rPr>
              <a:t> of the ways of life in the LIDC or EDC city </a:t>
            </a:r>
            <a:r>
              <a:rPr lang="en-GB" sz="1400" dirty="0" smtClean="0">
                <a:solidFill>
                  <a:srgbClr val="FF0000"/>
                </a:solidFill>
                <a:latin typeface="Myriad Pro" charset="0"/>
                <a:ea typeface="Myriad Pro" charset="0"/>
                <a:cs typeface="Myriad Pro" charset="0"/>
              </a:rPr>
              <a:t>(AO1) </a:t>
            </a:r>
            <a:r>
              <a:rPr lang="en-GB" sz="1400" dirty="0" smtClean="0">
                <a:solidFill>
                  <a:srgbClr val="1F224E"/>
                </a:solidFill>
                <a:latin typeface="Myriad Pro" charset="0"/>
                <a:ea typeface="Myriad Pro" charset="0"/>
                <a:cs typeface="Myriad Pro" charset="0"/>
              </a:rPr>
              <a:t>with a </a:t>
            </a:r>
            <a:r>
              <a:rPr lang="en-GB" sz="1400" b="1" dirty="0" smtClean="0">
                <a:solidFill>
                  <a:srgbClr val="1F224E"/>
                </a:solidFill>
                <a:latin typeface="Myriad Pro" charset="0"/>
                <a:ea typeface="Myriad Pro" charset="0"/>
                <a:cs typeface="Myriad Pro" charset="0"/>
              </a:rPr>
              <a:t>thorough</a:t>
            </a:r>
            <a:r>
              <a:rPr lang="en-GB" sz="1400" dirty="0" smtClean="0">
                <a:solidFill>
                  <a:srgbClr val="1F224E"/>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evaluation</a:t>
            </a:r>
            <a:r>
              <a:rPr lang="en-GB" sz="1400" dirty="0" smtClean="0">
                <a:solidFill>
                  <a:srgbClr val="1F224E"/>
                </a:solidFill>
                <a:latin typeface="Myriad Pro" charset="0"/>
                <a:ea typeface="Myriad Pro" charset="0"/>
                <a:cs typeface="Myriad Pro" charset="0"/>
              </a:rPr>
              <a:t> of how the ways of life vary within the city </a:t>
            </a:r>
            <a:r>
              <a:rPr lang="en-GB" sz="1400" dirty="0" smtClean="0">
                <a:solidFill>
                  <a:srgbClr val="00B0F0"/>
                </a:solidFill>
                <a:latin typeface="Myriad Pro" charset="0"/>
                <a:ea typeface="Myriad Pro" charset="0"/>
                <a:cs typeface="Myriad Pro" charset="0"/>
              </a:rPr>
              <a:t>(AO3)</a:t>
            </a:r>
            <a:r>
              <a:rPr lang="en-GB" sz="1400" dirty="0" smtClean="0">
                <a:solidFill>
                  <a:srgbClr val="1F224E"/>
                </a:solidFill>
                <a:latin typeface="Myriad Pro" charset="0"/>
                <a:ea typeface="Myriad Pro" charset="0"/>
                <a:cs typeface="Myriad Pro" charset="0"/>
              </a:rPr>
              <a:t>.</a:t>
            </a:r>
          </a:p>
          <a:p>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This will be shown by including </a:t>
            </a:r>
            <a:r>
              <a:rPr lang="en-GB" sz="1400" b="1" dirty="0" smtClean="0">
                <a:solidFill>
                  <a:srgbClr val="1F224E"/>
                </a:solidFill>
                <a:latin typeface="Myriad Pro" charset="0"/>
                <a:ea typeface="Myriad Pro" charset="0"/>
                <a:cs typeface="Myriad Pro" charset="0"/>
              </a:rPr>
              <a:t>well-developed </a:t>
            </a:r>
            <a:r>
              <a:rPr lang="en-GB" sz="1400" dirty="0" smtClean="0">
                <a:solidFill>
                  <a:srgbClr val="1F224E"/>
                </a:solidFill>
                <a:latin typeface="Myriad Pro" charset="0"/>
                <a:ea typeface="Myriad Pro" charset="0"/>
                <a:cs typeface="Myriad Pro" charset="0"/>
              </a:rPr>
              <a:t>ideas</a:t>
            </a:r>
            <a:r>
              <a:rPr lang="en-GB" sz="1400" b="1" dirty="0" smtClean="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about the ways of life in the LIDC or EDC city and how the ways of life vary.</a:t>
            </a:r>
          </a:p>
          <a:p>
            <a:endParaRPr lang="en-GB" sz="1400" dirty="0" smtClean="0">
              <a:solidFill>
                <a:srgbClr val="1F224E"/>
              </a:solidFill>
              <a:latin typeface="Myriad Pro" charset="0"/>
              <a:ea typeface="Myriad Pro" charset="0"/>
              <a:cs typeface="Myriad Pro" charset="0"/>
            </a:endParaRPr>
          </a:p>
          <a:p>
            <a:pPr marL="0" indent="0">
              <a:buNone/>
            </a:pPr>
            <a:r>
              <a:rPr lang="en-GB" sz="1400" b="1" dirty="0" smtClean="0">
                <a:solidFill>
                  <a:srgbClr val="1F224E"/>
                </a:solidFill>
                <a:latin typeface="Myriad Pro" charset="0"/>
                <a:ea typeface="Myriad Pro" charset="0"/>
                <a:cs typeface="Myriad Pro" charset="0"/>
              </a:rPr>
              <a:t>Level 2 (3–5 marks) </a:t>
            </a:r>
            <a:r>
              <a:rPr lang="en-GB" sz="1400" dirty="0" smtClean="0">
                <a:solidFill>
                  <a:srgbClr val="1F224E"/>
                </a:solidFill>
                <a:latin typeface="Myriad Pro" charset="0"/>
                <a:ea typeface="Myriad Pro" charset="0"/>
                <a:cs typeface="Myriad Pro" charset="0"/>
              </a:rPr>
              <a:t>looks for the same focuses in answers but with </a:t>
            </a:r>
            <a:r>
              <a:rPr lang="en-GB" sz="1400" b="1" dirty="0" smtClean="0">
                <a:solidFill>
                  <a:srgbClr val="1F224E"/>
                </a:solidFill>
                <a:latin typeface="Myriad Pro" charset="0"/>
                <a:ea typeface="Myriad Pro" charset="0"/>
                <a:cs typeface="Myriad Pro" charset="0"/>
              </a:rPr>
              <a:t>reasonable</a:t>
            </a:r>
            <a:r>
              <a:rPr lang="en-GB" sz="1400" dirty="0" smtClean="0">
                <a:solidFill>
                  <a:srgbClr val="1F224E"/>
                </a:solidFill>
                <a:latin typeface="Myriad Pro" charset="0"/>
                <a:ea typeface="Myriad Pro" charset="0"/>
                <a:cs typeface="Myriad Pro" charset="0"/>
              </a:rPr>
              <a:t> </a:t>
            </a:r>
            <a:r>
              <a:rPr lang="en-GB" sz="1400" dirty="0" smtClean="0">
                <a:solidFill>
                  <a:srgbClr val="FF0000"/>
                </a:solidFill>
                <a:latin typeface="Myriad Pro" charset="0"/>
                <a:ea typeface="Myriad Pro" charset="0"/>
                <a:cs typeface="Myriad Pro" charset="0"/>
              </a:rPr>
              <a:t>knowledge</a:t>
            </a:r>
            <a:r>
              <a:rPr lang="en-GB" sz="1400" dirty="0" smtClean="0">
                <a:solidFill>
                  <a:srgbClr val="1F224E"/>
                </a:solidFill>
                <a:latin typeface="Myriad Pro" charset="0"/>
                <a:ea typeface="Myriad Pro" charset="0"/>
                <a:cs typeface="Myriad Pro" charset="0"/>
              </a:rPr>
              <a:t> and </a:t>
            </a:r>
            <a:r>
              <a:rPr lang="en-GB" sz="1400" dirty="0" smtClean="0">
                <a:solidFill>
                  <a:srgbClr val="00B0F0"/>
                </a:solidFill>
                <a:latin typeface="Myriad Pro" charset="0"/>
                <a:ea typeface="Myriad Pro" charset="0"/>
                <a:cs typeface="Myriad Pro" charset="0"/>
              </a:rPr>
              <a:t>evaluation</a:t>
            </a:r>
            <a:r>
              <a:rPr lang="en-GB" sz="1400" dirty="0" smtClean="0">
                <a:solidFill>
                  <a:srgbClr val="1F224E"/>
                </a:solidFill>
                <a:latin typeface="Myriad Pro" charset="0"/>
                <a:ea typeface="Myriad Pro" charset="0"/>
                <a:cs typeface="Myriad Pro" charset="0"/>
              </a:rPr>
              <a:t> through </a:t>
            </a:r>
            <a:r>
              <a:rPr lang="en-GB" sz="1400" b="1" dirty="0" smtClean="0">
                <a:solidFill>
                  <a:srgbClr val="1F224E"/>
                </a:solidFill>
                <a:latin typeface="Myriad Pro" charset="0"/>
                <a:ea typeface="Myriad Pro" charset="0"/>
                <a:cs typeface="Myriad Pro" charset="0"/>
              </a:rPr>
              <a:t>developed</a:t>
            </a:r>
            <a:r>
              <a:rPr lang="en-GB" sz="1400" dirty="0" smtClean="0">
                <a:solidFill>
                  <a:srgbClr val="1F224E"/>
                </a:solidFill>
                <a:latin typeface="Myriad Pro" charset="0"/>
                <a:ea typeface="Myriad Pro" charset="0"/>
                <a:cs typeface="Myriad Pro" charset="0"/>
              </a:rPr>
              <a:t> ideas.</a:t>
            </a:r>
          </a:p>
          <a:p>
            <a:endParaRPr lang="en-GB" sz="1400" dirty="0" smtClean="0">
              <a:solidFill>
                <a:srgbClr val="1F224E"/>
              </a:solidFill>
              <a:latin typeface="Myriad Pro" charset="0"/>
              <a:ea typeface="Myriad Pro" charset="0"/>
              <a:cs typeface="Myriad Pro" charset="0"/>
            </a:endParaRPr>
          </a:p>
          <a:p>
            <a:pPr marL="0" indent="0">
              <a:buNone/>
            </a:pPr>
            <a:r>
              <a:rPr lang="en-GB" sz="1400" b="1" dirty="0" smtClean="0">
                <a:solidFill>
                  <a:srgbClr val="1F224E"/>
                </a:solidFill>
                <a:latin typeface="Myriad Pro" charset="0"/>
                <a:ea typeface="Myriad Pro" charset="0"/>
                <a:cs typeface="Myriad Pro" charset="0"/>
              </a:rPr>
              <a:t>Level 1 (1–2 marks) </a:t>
            </a:r>
            <a:r>
              <a:rPr lang="en-GB" sz="1400" dirty="0" smtClean="0">
                <a:solidFill>
                  <a:srgbClr val="1F224E"/>
                </a:solidFill>
                <a:latin typeface="Myriad Pro" charset="0"/>
                <a:ea typeface="Myriad Pro" charset="0"/>
                <a:cs typeface="Myriad Pro" charset="0"/>
              </a:rPr>
              <a:t>looks for the same focuses in answers but with </a:t>
            </a:r>
            <a:r>
              <a:rPr lang="en-GB" sz="1400" b="1" dirty="0" smtClean="0">
                <a:solidFill>
                  <a:srgbClr val="1F224E"/>
                </a:solidFill>
                <a:latin typeface="Myriad Pro" charset="0"/>
                <a:ea typeface="Myriad Pro" charset="0"/>
                <a:cs typeface="Myriad Pro" charset="0"/>
              </a:rPr>
              <a:t>basic</a:t>
            </a:r>
            <a:r>
              <a:rPr lang="en-GB" sz="1400" dirty="0" smtClean="0">
                <a:solidFill>
                  <a:srgbClr val="1F224E"/>
                </a:solidFill>
                <a:latin typeface="Myriad Pro" charset="0"/>
                <a:ea typeface="Myriad Pro" charset="0"/>
                <a:cs typeface="Myriad Pro" charset="0"/>
              </a:rPr>
              <a:t> </a:t>
            </a:r>
            <a:r>
              <a:rPr lang="en-GB" sz="1400" dirty="0" smtClean="0">
                <a:solidFill>
                  <a:srgbClr val="FF0000"/>
                </a:solidFill>
                <a:latin typeface="Myriad Pro" charset="0"/>
                <a:ea typeface="Myriad Pro" charset="0"/>
                <a:cs typeface="Myriad Pro" charset="0"/>
              </a:rPr>
              <a:t>knowledge</a:t>
            </a:r>
            <a:r>
              <a:rPr lang="en-GB" sz="1400" dirty="0" smtClean="0">
                <a:solidFill>
                  <a:srgbClr val="1F224E"/>
                </a:solidFill>
                <a:latin typeface="Myriad Pro" charset="0"/>
                <a:ea typeface="Myriad Pro" charset="0"/>
                <a:cs typeface="Myriad Pro" charset="0"/>
              </a:rPr>
              <a:t> and </a:t>
            </a:r>
            <a:r>
              <a:rPr lang="en-GB" sz="1400" dirty="0" smtClean="0">
                <a:solidFill>
                  <a:srgbClr val="00B0F0"/>
                </a:solidFill>
                <a:latin typeface="Myriad Pro" charset="0"/>
                <a:ea typeface="Myriad Pro" charset="0"/>
                <a:cs typeface="Myriad Pro" charset="0"/>
              </a:rPr>
              <a:t>evaluation</a:t>
            </a:r>
            <a:r>
              <a:rPr lang="en-GB" sz="1400" dirty="0" smtClean="0">
                <a:solidFill>
                  <a:srgbClr val="1F224E"/>
                </a:solidFill>
                <a:latin typeface="Myriad Pro" charset="0"/>
                <a:ea typeface="Myriad Pro" charset="0"/>
                <a:cs typeface="Myriad Pro" charset="0"/>
              </a:rPr>
              <a:t> through </a:t>
            </a:r>
            <a:r>
              <a:rPr lang="en-GB" sz="1400" b="1" dirty="0" smtClean="0">
                <a:solidFill>
                  <a:srgbClr val="1F224E"/>
                </a:solidFill>
                <a:latin typeface="Myriad Pro" charset="0"/>
                <a:ea typeface="Myriad Pro" charset="0"/>
                <a:cs typeface="Myriad Pro" charset="0"/>
              </a:rPr>
              <a:t>simple</a:t>
            </a:r>
            <a:r>
              <a:rPr lang="en-GB" sz="1400" dirty="0" smtClean="0">
                <a:solidFill>
                  <a:srgbClr val="1F224E"/>
                </a:solidFill>
                <a:latin typeface="Myriad Pro" charset="0"/>
                <a:ea typeface="Myriad Pro" charset="0"/>
                <a:cs typeface="Myriad Pro" charset="0"/>
              </a:rPr>
              <a:t> ideas.</a:t>
            </a:r>
          </a:p>
          <a:p>
            <a:endParaRPr lang="en-GB" sz="1400" dirty="0" smtClean="0">
              <a:solidFill>
                <a:srgbClr val="1F224E"/>
              </a:solidFill>
              <a:latin typeface="Myriad Pro" charset="0"/>
              <a:ea typeface="Myriad Pro" charset="0"/>
              <a:cs typeface="Myriad Pro" charset="0"/>
            </a:endParaRPr>
          </a:p>
          <a:p>
            <a:pPr marL="0" indent="0">
              <a:buNone/>
            </a:pPr>
            <a:endParaRPr lang="en-GB" sz="1400" dirty="0"/>
          </a:p>
        </p:txBody>
      </p:sp>
      <p:sp>
        <p:nvSpPr>
          <p:cNvPr id="4" name="TextBox 3"/>
          <p:cNvSpPr txBox="1"/>
          <p:nvPr/>
        </p:nvSpPr>
        <p:spPr>
          <a:xfrm>
            <a:off x="2722083" y="5733256"/>
            <a:ext cx="6156176" cy="523220"/>
          </a:xfrm>
          <a:prstGeom prst="rect">
            <a:avLst/>
          </a:prstGeom>
          <a:solidFill>
            <a:schemeClr val="bg1"/>
          </a:solidFill>
          <a:ln>
            <a:solidFill>
              <a:schemeClr val="tx1"/>
            </a:solidFill>
          </a:ln>
        </p:spPr>
        <p:txBody>
          <a:bodyPr wrap="square" rtlCol="0">
            <a:spAutoFit/>
          </a:bodyPr>
          <a:lstStyle/>
          <a:p>
            <a:pPr algn="ctr"/>
            <a:r>
              <a:rPr lang="en-GB" sz="1400" dirty="0">
                <a:solidFill>
                  <a:srgbClr val="1F224E"/>
                </a:solidFill>
                <a:latin typeface="Myriad Pro" charset="0"/>
                <a:ea typeface="Myriad Pro" charset="0"/>
                <a:cs typeface="Myriad Pro" charset="0"/>
              </a:rPr>
              <a:t>‘Quality of extended response’ is assessed within each level – you can find out more about the Quality of Extended Response descriptors on slide </a:t>
            </a:r>
            <a:r>
              <a:rPr lang="en-GB" sz="1400" dirty="0" smtClean="0">
                <a:solidFill>
                  <a:srgbClr val="1F224E"/>
                </a:solidFill>
                <a:latin typeface="Myriad Pro" charset="0"/>
                <a:ea typeface="Myriad Pro" charset="0"/>
                <a:cs typeface="Myriad Pro" charset="0"/>
              </a:rPr>
              <a:t>10.</a:t>
            </a:r>
            <a:endParaRPr lang="en-US" sz="1400" dirty="0">
              <a:solidFill>
                <a:srgbClr val="1F224E"/>
              </a:solidFill>
              <a:latin typeface="Myriad Pro" charset="0"/>
              <a:ea typeface="Myriad Pro" charset="0"/>
              <a:cs typeface="Myriad Pro" charset="0"/>
            </a:endParaRPr>
          </a:p>
        </p:txBody>
      </p:sp>
      <p:sp>
        <p:nvSpPr>
          <p:cNvPr id="5" name="Rectangle 4"/>
          <p:cNvSpPr/>
          <p:nvPr/>
        </p:nvSpPr>
        <p:spPr>
          <a:xfrm>
            <a:off x="191344" y="4293096"/>
            <a:ext cx="6468888" cy="1323439"/>
          </a:xfrm>
          <a:prstGeom prst="rect">
            <a:avLst/>
          </a:prstGeom>
          <a:ln>
            <a:solidFill>
              <a:schemeClr val="tx1"/>
            </a:solidFill>
          </a:ln>
        </p:spPr>
        <p:txBody>
          <a:bodyPr wrap="square">
            <a:spAutoFit/>
          </a:bodyPr>
          <a:lstStyle/>
          <a:p>
            <a:r>
              <a:rPr lang="en-GB" sz="1600" dirty="0">
                <a:solidFill>
                  <a:srgbClr val="1F224E"/>
                </a:solidFill>
                <a:latin typeface="Myriad Pro" charset="0"/>
                <a:ea typeface="Myriad Pro" charset="0"/>
                <a:cs typeface="Myriad Pro" charset="0"/>
              </a:rPr>
              <a:t>But what is considered to be a ‘way of life’?</a:t>
            </a:r>
          </a:p>
          <a:p>
            <a:r>
              <a:rPr lang="en-GB" sz="1600" dirty="0">
                <a:solidFill>
                  <a:srgbClr val="1F224E"/>
                </a:solidFill>
                <a:latin typeface="Myriad Pro" charset="0"/>
                <a:ea typeface="Myriad Pro" charset="0"/>
                <a:cs typeface="Myriad Pro" charset="0"/>
              </a:rPr>
              <a:t>And what are the differences between well-developed, developed and simple ideas?</a:t>
            </a:r>
          </a:p>
          <a:p>
            <a:endParaRPr lang="en-GB" sz="1600" dirty="0">
              <a:solidFill>
                <a:srgbClr val="1F224E"/>
              </a:solidFill>
              <a:latin typeface="Myriad Pro" charset="0"/>
              <a:ea typeface="Myriad Pro" charset="0"/>
              <a:cs typeface="Myriad Pro" charset="0"/>
            </a:endParaRPr>
          </a:p>
          <a:p>
            <a:r>
              <a:rPr lang="en-GB" sz="1600" dirty="0">
                <a:solidFill>
                  <a:srgbClr val="1F224E"/>
                </a:solidFill>
                <a:latin typeface="Myriad Pro" charset="0"/>
                <a:ea typeface="Myriad Pro" charset="0"/>
                <a:cs typeface="Myriad Pro" charset="0"/>
              </a:rPr>
              <a:t>The next few slides will answer!</a:t>
            </a:r>
          </a:p>
        </p:txBody>
      </p:sp>
    </p:spTree>
    <p:extLst>
      <p:ext uri="{BB962C8B-B14F-4D97-AF65-F5344CB8AC3E}">
        <p14:creationId xmlns:p14="http://schemas.microsoft.com/office/powerpoint/2010/main" val="332828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GB" sz="4000" dirty="0"/>
              <a:t>How will People and Society be assessed?</a:t>
            </a:r>
          </a:p>
        </p:txBody>
      </p:sp>
      <p:sp>
        <p:nvSpPr>
          <p:cNvPr id="4" name="TextBox 3"/>
          <p:cNvSpPr txBox="1"/>
          <p:nvPr/>
        </p:nvSpPr>
        <p:spPr>
          <a:xfrm>
            <a:off x="107504" y="2198913"/>
            <a:ext cx="1512168" cy="1815882"/>
          </a:xfrm>
          <a:prstGeom prst="rect">
            <a:avLst/>
          </a:prstGeom>
          <a:noFill/>
          <a:ln>
            <a:solidFill>
              <a:schemeClr val="tx1"/>
            </a:solidFill>
          </a:ln>
        </p:spPr>
        <p:txBody>
          <a:bodyPr wrap="square" rtlCol="0">
            <a:spAutoFit/>
          </a:bodyPr>
          <a:lstStyle/>
          <a:p>
            <a:pPr>
              <a:spcBef>
                <a:spcPct val="20000"/>
              </a:spcBef>
            </a:pPr>
            <a:r>
              <a:rPr lang="en-GB" sz="1400" dirty="0">
                <a:solidFill>
                  <a:srgbClr val="1F224E"/>
                </a:solidFill>
                <a:latin typeface="Myriad Pro" charset="0"/>
                <a:ea typeface="Myriad Pro" charset="0"/>
                <a:cs typeface="Myriad Pro" charset="0"/>
              </a:rPr>
              <a:t>No optionality – students know what they need to do and will not get confused as to which option they should answer.</a:t>
            </a:r>
          </a:p>
        </p:txBody>
      </p:sp>
      <p:sp>
        <p:nvSpPr>
          <p:cNvPr id="5" name="TextBox 4"/>
          <p:cNvSpPr txBox="1"/>
          <p:nvPr/>
        </p:nvSpPr>
        <p:spPr>
          <a:xfrm>
            <a:off x="5177594" y="4698055"/>
            <a:ext cx="3096344" cy="738664"/>
          </a:xfrm>
          <a:prstGeom prst="rect">
            <a:avLst/>
          </a:prstGeom>
          <a:noFill/>
          <a:ln>
            <a:solidFill>
              <a:schemeClr val="tx1"/>
            </a:solidFill>
          </a:ln>
        </p:spPr>
        <p:txBody>
          <a:bodyPr wrap="square" rtlCol="0">
            <a:spAutoFit/>
          </a:bodyPr>
          <a:lstStyle/>
          <a:p>
            <a:pPr>
              <a:spcBef>
                <a:spcPct val="20000"/>
              </a:spcBef>
            </a:pPr>
            <a:r>
              <a:rPr lang="en-GB" sz="1400" dirty="0">
                <a:solidFill>
                  <a:srgbClr val="1F224E"/>
                </a:solidFill>
                <a:latin typeface="Myriad Pro" charset="0"/>
                <a:ea typeface="Myriad Pro" charset="0"/>
                <a:cs typeface="Myriad Pro" charset="0"/>
              </a:rPr>
              <a:t>3 marks for </a:t>
            </a: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will be on the final question – the 8 marker on fieldwork in section B.</a:t>
            </a:r>
          </a:p>
        </p:txBody>
      </p:sp>
      <p:sp>
        <p:nvSpPr>
          <p:cNvPr id="6" name="TextBox 5"/>
          <p:cNvSpPr txBox="1"/>
          <p:nvPr/>
        </p:nvSpPr>
        <p:spPr>
          <a:xfrm>
            <a:off x="7641278" y="2268450"/>
            <a:ext cx="1339925" cy="1384995"/>
          </a:xfrm>
          <a:prstGeom prst="rect">
            <a:avLst/>
          </a:prstGeom>
          <a:noFill/>
          <a:ln>
            <a:solidFill>
              <a:schemeClr val="tx1"/>
            </a:solidFill>
          </a:ln>
        </p:spPr>
        <p:txBody>
          <a:bodyPr wrap="square" rtlCol="0">
            <a:spAutoFit/>
          </a:bodyPr>
          <a:lstStyle/>
          <a:p>
            <a:pPr>
              <a:spcBef>
                <a:spcPct val="20000"/>
              </a:spcBef>
            </a:pPr>
            <a:r>
              <a:rPr lang="en-GB" sz="1400" dirty="0">
                <a:solidFill>
                  <a:srgbClr val="1F224E"/>
                </a:solidFill>
                <a:latin typeface="Myriad Pro" charset="0"/>
                <a:ea typeface="Myriad Pro" charset="0"/>
                <a:cs typeface="Myriad Pro" charset="0"/>
              </a:rPr>
              <a:t>17 marks for AO4 (skills) in total – 5 of which will be in Section B for fieldwork</a:t>
            </a:r>
          </a:p>
        </p:txBody>
      </p:sp>
      <p:sp>
        <p:nvSpPr>
          <p:cNvPr id="7" name="TextBox 6"/>
          <p:cNvSpPr txBox="1"/>
          <p:nvPr/>
        </p:nvSpPr>
        <p:spPr>
          <a:xfrm>
            <a:off x="1720999" y="4690760"/>
            <a:ext cx="3096344" cy="738664"/>
          </a:xfrm>
          <a:prstGeom prst="rect">
            <a:avLst/>
          </a:prstGeom>
          <a:noFill/>
          <a:ln>
            <a:solidFill>
              <a:schemeClr val="tx1"/>
            </a:solidFill>
          </a:ln>
        </p:spPr>
        <p:txBody>
          <a:bodyPr wrap="square" rtlCol="0">
            <a:spAutoFit/>
          </a:bodyPr>
          <a:lstStyle/>
          <a:p>
            <a:pPr>
              <a:spcBef>
                <a:spcPct val="20000"/>
              </a:spcBef>
            </a:pPr>
            <a:r>
              <a:rPr lang="en-GB" sz="1400" dirty="0">
                <a:solidFill>
                  <a:srgbClr val="1F224E"/>
                </a:solidFill>
                <a:latin typeface="Myriad Pro" charset="0"/>
                <a:ea typeface="Myriad Pro" charset="0"/>
                <a:cs typeface="Myriad Pro" charset="0"/>
              </a:rPr>
              <a:t>A separate Resource Booklet so students can </a:t>
            </a:r>
            <a:r>
              <a:rPr lang="en-GB" sz="1400" dirty="0" smtClean="0">
                <a:solidFill>
                  <a:srgbClr val="1F224E"/>
                </a:solidFill>
                <a:latin typeface="Myriad Pro" charset="0"/>
                <a:ea typeface="Myriad Pro" charset="0"/>
                <a:cs typeface="Myriad Pro" charset="0"/>
              </a:rPr>
              <a:t>access </a:t>
            </a:r>
            <a:r>
              <a:rPr lang="en-GB" sz="1400" dirty="0">
                <a:solidFill>
                  <a:srgbClr val="1F224E"/>
                </a:solidFill>
                <a:latin typeface="Myriad Pro" charset="0"/>
                <a:ea typeface="Myriad Pro" charset="0"/>
                <a:cs typeface="Myriad Pro" charset="0"/>
              </a:rPr>
              <a:t>resources easily when answering questions. </a:t>
            </a:r>
          </a:p>
        </p:txBody>
      </p:sp>
      <p:pic>
        <p:nvPicPr>
          <p:cNvPr id="8" name="Picture 2" descr="Component 02 People and Soc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159" y="1988840"/>
            <a:ext cx="564748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4932040" y="3933056"/>
            <a:ext cx="1296145" cy="7200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860455" y="3176972"/>
            <a:ext cx="705422" cy="3960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29150" y="3374994"/>
            <a:ext cx="440021" cy="12781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20999" y="3068960"/>
            <a:ext cx="1548172" cy="2024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778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Question 1(b)* – Indicative Content</a:t>
            </a:r>
          </a:p>
        </p:txBody>
      </p:sp>
      <p:sp>
        <p:nvSpPr>
          <p:cNvPr id="3" name="Content Placeholder 2"/>
          <p:cNvSpPr txBox="1">
            <a:spLocks/>
          </p:cNvSpPr>
          <p:nvPr/>
        </p:nvSpPr>
        <p:spPr>
          <a:xfrm>
            <a:off x="683568" y="1350298"/>
            <a:ext cx="7920880" cy="44549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solidFill>
                  <a:srgbClr val="1F224E"/>
                </a:solidFill>
                <a:latin typeface="Myriad Pro" charset="0"/>
                <a:ea typeface="Myriad Pro" charset="0"/>
                <a:cs typeface="Myriad Pro" charset="0"/>
              </a:rPr>
              <a:t>There are marks for </a:t>
            </a:r>
            <a:r>
              <a:rPr lang="en-GB" sz="1400" dirty="0">
                <a:solidFill>
                  <a:srgbClr val="FF0000"/>
                </a:solidFill>
                <a:latin typeface="Myriad Pro" charset="0"/>
                <a:ea typeface="Myriad Pro" charset="0"/>
                <a:cs typeface="Myriad Pro" charset="0"/>
              </a:rPr>
              <a:t>knowledge (AO1) </a:t>
            </a:r>
            <a:r>
              <a:rPr lang="en-GB" sz="1400" dirty="0" smtClean="0">
                <a:solidFill>
                  <a:srgbClr val="1F224E"/>
                </a:solidFill>
                <a:latin typeface="Myriad Pro" charset="0"/>
                <a:ea typeface="Myriad Pro" charset="0"/>
                <a:cs typeface="Myriad Pro" charset="0"/>
              </a:rPr>
              <a:t>of ways of life included in an answer. The ways of life discussed will depend on the city chosen – but may be focused around, for example, culture, ethnicity, housing, leisure or consumption.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However as long as the student can exemplify and justify the ‘way of life’ they are using then they could use a vast range. From coffee shops to jazz music. Supporting football teams to religion. Film festivals to carnivals. Ways of life will be different for so many cities that the important thing is that students are comfortable with why their chosen ways are life are appropriate for their case study city.</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There are </a:t>
            </a:r>
            <a:r>
              <a:rPr lang="en-GB" sz="1400" dirty="0" smtClean="0">
                <a:solidFill>
                  <a:srgbClr val="00B0F0"/>
                </a:solidFill>
                <a:latin typeface="Myriad Pro" charset="0"/>
                <a:ea typeface="Myriad Pro" charset="0"/>
                <a:cs typeface="Myriad Pro" charset="0"/>
              </a:rPr>
              <a:t>application (AO3) </a:t>
            </a:r>
            <a:r>
              <a:rPr lang="en-GB" sz="1400" dirty="0" smtClean="0">
                <a:solidFill>
                  <a:srgbClr val="1F224E"/>
                </a:solidFill>
                <a:latin typeface="Myriad Pro" charset="0"/>
                <a:ea typeface="Myriad Pro" charset="0"/>
                <a:cs typeface="Myriad Pro" charset="0"/>
              </a:rPr>
              <a:t>marks for students </a:t>
            </a:r>
            <a:r>
              <a:rPr lang="en-GB" sz="1400" dirty="0" smtClean="0">
                <a:solidFill>
                  <a:srgbClr val="00B0F0"/>
                </a:solidFill>
                <a:latin typeface="Myriad Pro" charset="0"/>
                <a:ea typeface="Myriad Pro" charset="0"/>
                <a:cs typeface="Myriad Pro" charset="0"/>
              </a:rPr>
              <a:t>evaluating</a:t>
            </a:r>
            <a:r>
              <a:rPr lang="en-GB" sz="1400" dirty="0" smtClean="0">
                <a:solidFill>
                  <a:srgbClr val="1F224E"/>
                </a:solidFill>
                <a:latin typeface="Myriad Pro" charset="0"/>
                <a:ea typeface="Myriad Pro" charset="0"/>
                <a:cs typeface="Myriad Pro" charset="0"/>
              </a:rPr>
              <a:t> how ways of life </a:t>
            </a:r>
            <a:r>
              <a:rPr lang="en-GB" sz="1400" u="sng" dirty="0" smtClean="0">
                <a:solidFill>
                  <a:srgbClr val="1F224E"/>
                </a:solidFill>
                <a:latin typeface="Myriad Pro" charset="0"/>
                <a:ea typeface="Myriad Pro" charset="0"/>
                <a:cs typeface="Myriad Pro" charset="0"/>
              </a:rPr>
              <a:t>vary</a:t>
            </a:r>
            <a:r>
              <a:rPr lang="en-GB" sz="1400" dirty="0" smtClean="0">
                <a:solidFill>
                  <a:srgbClr val="1F224E"/>
                </a:solidFill>
                <a:latin typeface="Myriad Pro" charset="0"/>
                <a:ea typeface="Myriad Pro" charset="0"/>
                <a:cs typeface="Myriad Pro" charset="0"/>
              </a:rPr>
              <a:t> within a city. This is an 8 mark question with equal weighting in terms of marks between </a:t>
            </a:r>
            <a:r>
              <a:rPr lang="en-GB" sz="1400" dirty="0" smtClean="0">
                <a:solidFill>
                  <a:srgbClr val="FF0000"/>
                </a:solidFill>
                <a:latin typeface="Myriad Pro" charset="0"/>
                <a:ea typeface="Myriad Pro" charset="0"/>
                <a:cs typeface="Myriad Pro" charset="0"/>
              </a:rPr>
              <a:t>knowledge (AO1) </a:t>
            </a:r>
            <a:r>
              <a:rPr lang="en-GB" sz="1400" dirty="0" smtClean="0">
                <a:solidFill>
                  <a:srgbClr val="1F224E"/>
                </a:solidFill>
                <a:latin typeface="Myriad Pro" charset="0"/>
                <a:ea typeface="Myriad Pro" charset="0"/>
                <a:cs typeface="Myriad Pro" charset="0"/>
              </a:rPr>
              <a:t>and </a:t>
            </a:r>
            <a:r>
              <a:rPr lang="en-GB" sz="1400" dirty="0" smtClean="0">
                <a:solidFill>
                  <a:srgbClr val="00B0F0"/>
                </a:solidFill>
                <a:latin typeface="Myriad Pro" charset="0"/>
                <a:ea typeface="Myriad Pro" charset="0"/>
                <a:cs typeface="Myriad Pro" charset="0"/>
              </a:rPr>
              <a:t>application (AO3)</a:t>
            </a:r>
            <a:r>
              <a:rPr lang="en-GB" sz="1400" dirty="0" smtClean="0">
                <a:solidFill>
                  <a:srgbClr val="1F224E"/>
                </a:solidFill>
                <a:latin typeface="Myriad Pro" charset="0"/>
                <a:ea typeface="Myriad Pro" charset="0"/>
                <a:cs typeface="Myriad Pro" charset="0"/>
              </a:rPr>
              <a:t> so students should ensure they have sufficient focus on the variations between ways of life in the city within their answer.</a:t>
            </a:r>
          </a:p>
          <a:p>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city chosen as a </a:t>
            </a:r>
            <a:r>
              <a:rPr lang="en-GB" sz="1400" dirty="0" smtClean="0">
                <a:solidFill>
                  <a:srgbClr val="FF0000"/>
                </a:solidFill>
                <a:latin typeface="Myriad Pro" charset="0"/>
                <a:ea typeface="Myriad Pro" charset="0"/>
                <a:cs typeface="Myriad Pro" charset="0"/>
              </a:rPr>
              <a:t>case study </a:t>
            </a:r>
            <a:r>
              <a:rPr lang="en-GB" sz="1400" dirty="0" smtClean="0">
                <a:solidFill>
                  <a:srgbClr val="1F224E"/>
                </a:solidFill>
                <a:latin typeface="Myriad Pro" charset="0"/>
                <a:ea typeface="Myriad Pro" charset="0"/>
                <a:cs typeface="Myriad Pro" charset="0"/>
              </a:rPr>
              <a:t>must be from an LIDC or EDC as the question asked, if a student used an AC case study then that would be a consideration for the Lead Marker and Team Leaders at the standardisation meeting.</a:t>
            </a:r>
          </a:p>
          <a:p>
            <a:pPr marL="0" indent="0">
              <a:buNone/>
            </a:pPr>
            <a:r>
              <a:rPr lang="en-GB" sz="1400" dirty="0" smtClean="0">
                <a:solidFill>
                  <a:srgbClr val="1F224E"/>
                </a:solidFill>
                <a:latin typeface="Myriad Pro" charset="0"/>
                <a:ea typeface="Myriad Pro" charset="0"/>
                <a:cs typeface="Myriad Pro" charset="0"/>
              </a:rPr>
              <a:t> </a:t>
            </a:r>
          </a:p>
          <a:p>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538535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12296" y="908720"/>
            <a:ext cx="3096344" cy="5478423"/>
          </a:xfrm>
          <a:prstGeom prst="rect">
            <a:avLst/>
          </a:prstGeom>
          <a:solidFill>
            <a:srgbClr val="ECECEC"/>
          </a:solidFill>
          <a:ln>
            <a:solidFill>
              <a:schemeClr val="tx1"/>
            </a:solidFill>
          </a:ln>
        </p:spPr>
        <p:txBody>
          <a:bodyPr wrap="square" rtlCol="0">
            <a:spAutoFit/>
          </a:bodyPr>
          <a:lstStyle/>
          <a:p>
            <a:r>
              <a:rPr lang="en-GB" sz="1400" dirty="0" smtClean="0">
                <a:latin typeface="Myriad Pro"/>
              </a:rPr>
              <a:t>Examples of </a:t>
            </a:r>
            <a:r>
              <a:rPr lang="en-GB" sz="1400" b="1" dirty="0" smtClean="0">
                <a:latin typeface="Myriad Pro"/>
              </a:rPr>
              <a:t>well-developed</a:t>
            </a:r>
            <a:r>
              <a:rPr lang="en-GB" sz="1400" dirty="0" smtClean="0">
                <a:latin typeface="Myriad Pro"/>
              </a:rPr>
              <a:t> ideas:</a:t>
            </a:r>
          </a:p>
          <a:p>
            <a:endParaRPr lang="en-GB" sz="1400" dirty="0" smtClean="0">
              <a:latin typeface="Myriad Pro"/>
            </a:endParaRPr>
          </a:p>
          <a:p>
            <a:r>
              <a:rPr lang="en-US" sz="1400" dirty="0">
                <a:latin typeface="Myriad Pro"/>
              </a:rPr>
              <a:t>Within Cape Town ways of life vary significantly which </a:t>
            </a:r>
            <a:r>
              <a:rPr lang="en-US" sz="1400" dirty="0">
                <a:solidFill>
                  <a:srgbClr val="C00000"/>
                </a:solidFill>
                <a:latin typeface="Myriad Pro"/>
              </a:rPr>
              <a:t>shows the cultural diversity of the population, with 11 official languages. Whilst the day to day lives of people may vary, there are aspects of life which are shared throughout the city with the cultural heritage of the people very much evident. Cape Jazz, a style of jazz with a distinct African spice which stems from artists finding inspiration in their struggles of the apartheid years, can be found everywhere from the heart of townships to The Piano Bar of the De </a:t>
            </a:r>
            <a:r>
              <a:rPr lang="en-US" sz="1400" dirty="0" err="1">
                <a:solidFill>
                  <a:srgbClr val="C00000"/>
                </a:solidFill>
                <a:latin typeface="Myriad Pro"/>
              </a:rPr>
              <a:t>Waterkant</a:t>
            </a:r>
            <a:r>
              <a:rPr lang="en-US" sz="1400" dirty="0">
                <a:solidFill>
                  <a:srgbClr val="C00000"/>
                </a:solidFill>
                <a:latin typeface="Myriad Pro"/>
              </a:rPr>
              <a:t> </a:t>
            </a:r>
            <a:r>
              <a:rPr lang="en-US" sz="1400" dirty="0" err="1">
                <a:solidFill>
                  <a:srgbClr val="C00000"/>
                </a:solidFill>
                <a:latin typeface="Myriad Pro"/>
              </a:rPr>
              <a:t>neighbourhood</a:t>
            </a:r>
            <a:r>
              <a:rPr lang="en-US" sz="1400" dirty="0">
                <a:solidFill>
                  <a:srgbClr val="00B050"/>
                </a:solidFill>
                <a:latin typeface="Myriad Pro"/>
              </a:rPr>
              <a:t>. </a:t>
            </a:r>
            <a:r>
              <a:rPr lang="en-US" sz="1400" dirty="0">
                <a:latin typeface="Myriad Pro"/>
              </a:rPr>
              <a:t>Housing in townships </a:t>
            </a:r>
            <a:r>
              <a:rPr lang="en-US" sz="1400" dirty="0">
                <a:solidFill>
                  <a:srgbClr val="C00000"/>
                </a:solidFill>
                <a:latin typeface="Myriad Pro"/>
              </a:rPr>
              <a:t>(</a:t>
            </a:r>
            <a:r>
              <a:rPr lang="en-US" sz="1400" dirty="0" err="1">
                <a:solidFill>
                  <a:srgbClr val="C00000"/>
                </a:solidFill>
                <a:latin typeface="Myriad Pro"/>
              </a:rPr>
              <a:t>Khayelitsha</a:t>
            </a:r>
            <a:r>
              <a:rPr lang="en-US" sz="1400" dirty="0">
                <a:solidFill>
                  <a:srgbClr val="C00000"/>
                </a:solidFill>
                <a:latin typeface="Myriad Pro"/>
              </a:rPr>
              <a:t>) often consists of densely packed single-story homes </a:t>
            </a:r>
            <a:r>
              <a:rPr lang="en-US" sz="1400" dirty="0">
                <a:latin typeface="Myriad Pro"/>
              </a:rPr>
              <a:t>compared to more affluent South Africans who have greater access to gardens, green space and </a:t>
            </a:r>
            <a:r>
              <a:rPr lang="en-US" sz="1400" dirty="0">
                <a:solidFill>
                  <a:srgbClr val="C00000"/>
                </a:solidFill>
                <a:latin typeface="Myriad Pro"/>
              </a:rPr>
              <a:t>sports facilities </a:t>
            </a:r>
            <a:r>
              <a:rPr lang="en-US" sz="1400" dirty="0">
                <a:latin typeface="Myriad Pro"/>
              </a:rPr>
              <a:t>especially in the suburbs. </a:t>
            </a:r>
            <a:endParaRPr lang="en-GB" sz="1400" dirty="0">
              <a:latin typeface="Myriad Pro"/>
            </a:endParaRPr>
          </a:p>
        </p:txBody>
      </p:sp>
      <p:sp>
        <p:nvSpPr>
          <p:cNvPr id="2" name="Title 1"/>
          <p:cNvSpPr>
            <a:spLocks noGrp="1"/>
          </p:cNvSpPr>
          <p:nvPr>
            <p:ph type="title"/>
          </p:nvPr>
        </p:nvSpPr>
        <p:spPr>
          <a:xfrm>
            <a:off x="0" y="0"/>
            <a:ext cx="9144000" cy="1143000"/>
          </a:xfrm>
        </p:spPr>
        <p:txBody>
          <a:bodyPr>
            <a:noAutofit/>
          </a:bodyPr>
          <a:lstStyle/>
          <a:p>
            <a:r>
              <a:rPr lang="en-GB" sz="2800" dirty="0"/>
              <a:t>Question 1(b)* – Well-developed? Developed? Simple?</a:t>
            </a:r>
          </a:p>
        </p:txBody>
      </p:sp>
      <p:sp>
        <p:nvSpPr>
          <p:cNvPr id="3" name="Content Placeholder 2"/>
          <p:cNvSpPr txBox="1">
            <a:spLocks/>
          </p:cNvSpPr>
          <p:nvPr/>
        </p:nvSpPr>
        <p:spPr>
          <a:xfrm>
            <a:off x="150515" y="3087381"/>
            <a:ext cx="2448272" cy="15841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The </a:t>
            </a:r>
            <a:r>
              <a:rPr lang="en-GB" sz="1400" b="1" dirty="0" smtClean="0">
                <a:solidFill>
                  <a:srgbClr val="1F224E"/>
                </a:solidFill>
                <a:latin typeface="Myriad Pro" charset="0"/>
                <a:ea typeface="Myriad Pro" charset="0"/>
                <a:cs typeface="Myriad Pro" charset="0"/>
              </a:rPr>
              <a:t>developed</a:t>
            </a:r>
            <a:r>
              <a:rPr lang="en-GB" sz="1400" dirty="0" smtClean="0">
                <a:solidFill>
                  <a:srgbClr val="1F224E"/>
                </a:solidFill>
                <a:latin typeface="Myriad Pro" charset="0"/>
                <a:ea typeface="Myriad Pro" charset="0"/>
                <a:cs typeface="Myriad Pro" charset="0"/>
              </a:rPr>
              <a:t> idea builds on the </a:t>
            </a:r>
            <a:r>
              <a:rPr lang="en-GB" sz="1400" b="1" dirty="0" smtClean="0">
                <a:solidFill>
                  <a:srgbClr val="1F224E"/>
                </a:solidFill>
                <a:latin typeface="Myriad Pro" charset="0"/>
                <a:ea typeface="Myriad Pro" charset="0"/>
                <a:cs typeface="Myriad Pro" charset="0"/>
              </a:rPr>
              <a:t>simple</a:t>
            </a:r>
            <a:r>
              <a:rPr lang="en-GB" sz="1400" dirty="0" smtClean="0">
                <a:solidFill>
                  <a:srgbClr val="1F224E"/>
                </a:solidFill>
                <a:latin typeface="Myriad Pro" charset="0"/>
                <a:ea typeface="Myriad Pro" charset="0"/>
                <a:cs typeface="Myriad Pro" charset="0"/>
              </a:rPr>
              <a:t> idea with more explanation of how ways of life vary in Cape Town.</a:t>
            </a:r>
          </a:p>
          <a:p>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 </a:t>
            </a:r>
            <a:r>
              <a:rPr lang="en-GB" sz="1400" b="1" dirty="0" smtClean="0">
                <a:solidFill>
                  <a:srgbClr val="1F224E"/>
                </a:solidFill>
                <a:latin typeface="Myriad Pro" charset="0"/>
                <a:ea typeface="Myriad Pro" charset="0"/>
                <a:cs typeface="Myriad Pro" charset="0"/>
              </a:rPr>
              <a:t>well-developed</a:t>
            </a:r>
            <a:r>
              <a:rPr lang="en-GB" sz="1400" dirty="0" smtClean="0">
                <a:solidFill>
                  <a:srgbClr val="1F224E"/>
                </a:solidFill>
                <a:latin typeface="Myriad Pro" charset="0"/>
                <a:ea typeface="Myriad Pro" charset="0"/>
                <a:cs typeface="Myriad Pro" charset="0"/>
              </a:rPr>
              <a:t> idea builds again, with more contextualisation and place specific detail. Ideas do not have to be the length of these exemplars.</a:t>
            </a:r>
          </a:p>
          <a:p>
            <a:endParaRPr lang="en-GB" sz="1400" dirty="0"/>
          </a:p>
        </p:txBody>
      </p:sp>
      <p:sp>
        <p:nvSpPr>
          <p:cNvPr id="4" name="TextBox 3"/>
          <p:cNvSpPr txBox="1"/>
          <p:nvPr/>
        </p:nvSpPr>
        <p:spPr>
          <a:xfrm>
            <a:off x="2771800" y="915354"/>
            <a:ext cx="2952328" cy="4401205"/>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developed</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Within Cape Town ways of life vary greatly </a:t>
            </a:r>
            <a:r>
              <a:rPr lang="en-GB" sz="1400" dirty="0">
                <a:solidFill>
                  <a:srgbClr val="C00000"/>
                </a:solidFill>
                <a:latin typeface="Myriad Pro"/>
              </a:rPr>
              <a:t>with rich people enjoying restaurants and shopping at the V&amp;A Waterfront and poorer people struggling to feed their family in the informal housing of the ‘townships’. In the townships communities are brought together through music and dance and they have a lot of traditional African shows. </a:t>
            </a:r>
            <a:r>
              <a:rPr lang="en-GB" sz="1400" dirty="0" smtClean="0">
                <a:solidFill>
                  <a:srgbClr val="C00000"/>
                </a:solidFill>
                <a:latin typeface="Myriad Pro"/>
              </a:rPr>
              <a:t>In </a:t>
            </a:r>
            <a:r>
              <a:rPr lang="en-GB" sz="1400" dirty="0">
                <a:solidFill>
                  <a:srgbClr val="C00000"/>
                </a:solidFill>
                <a:latin typeface="Myriad Pro"/>
              </a:rPr>
              <a:t>wealthier areas of Cape Town people can access more variety of entertainment, with many drawing on the history and culture of the country. Housing in townships compared to the suburbs varies with larger properties and more green space in the suburbs.</a:t>
            </a:r>
          </a:p>
        </p:txBody>
      </p:sp>
      <p:sp>
        <p:nvSpPr>
          <p:cNvPr id="5" name="TextBox 4"/>
          <p:cNvSpPr txBox="1"/>
          <p:nvPr/>
        </p:nvSpPr>
        <p:spPr>
          <a:xfrm>
            <a:off x="127720" y="908720"/>
            <a:ext cx="2468513" cy="2031325"/>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simple</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In Cape Town there are some rich people and lots of poor people who live in run down housing. Their ways of life are very different but they enjoy lots of music and dancing.</a:t>
            </a:r>
          </a:p>
        </p:txBody>
      </p:sp>
    </p:spTree>
    <p:extLst>
      <p:ext uri="{BB962C8B-B14F-4D97-AF65-F5344CB8AC3E}">
        <p14:creationId xmlns:p14="http://schemas.microsoft.com/office/powerpoint/2010/main" val="3485972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2(a) – 1 mark</a:t>
            </a:r>
          </a:p>
        </p:txBody>
      </p:sp>
      <p:sp>
        <p:nvSpPr>
          <p:cNvPr id="3" name="Content Placeholder 2"/>
          <p:cNvSpPr txBox="1">
            <a:spLocks/>
          </p:cNvSpPr>
          <p:nvPr/>
        </p:nvSpPr>
        <p:spPr>
          <a:xfrm>
            <a:off x="160962" y="3501008"/>
            <a:ext cx="8698747" cy="24482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GB" sz="1600" dirty="0" smtClean="0">
                <a:solidFill>
                  <a:srgbClr val="1F224E"/>
                </a:solidFill>
                <a:latin typeface="Myriad Pro" charset="0"/>
                <a:ea typeface="Myriad Pro" charset="0"/>
                <a:cs typeface="Myriad Pro" charset="0"/>
              </a:rPr>
              <a:t>This multiple choice question is an </a:t>
            </a:r>
            <a:r>
              <a:rPr lang="en-GB" sz="1600" dirty="0" smtClean="0">
                <a:solidFill>
                  <a:srgbClr val="FF0000"/>
                </a:solidFill>
                <a:latin typeface="Myriad Pro" charset="0"/>
                <a:ea typeface="Myriad Pro" charset="0"/>
                <a:cs typeface="Myriad Pro" charset="0"/>
              </a:rPr>
              <a:t>AO1 (knowledge) </a:t>
            </a:r>
            <a:r>
              <a:rPr lang="en-GB" sz="1600" dirty="0" smtClean="0">
                <a:solidFill>
                  <a:srgbClr val="1F224E"/>
                </a:solidFill>
                <a:latin typeface="Myriad Pro" charset="0"/>
                <a:ea typeface="Myriad Pro" charset="0"/>
                <a:cs typeface="Myriad Pro" charset="0"/>
              </a:rPr>
              <a:t>question as it draws straight from the specification. Students need to </a:t>
            </a:r>
            <a:r>
              <a:rPr lang="en-US" sz="1600" dirty="0" smtClean="0">
                <a:solidFill>
                  <a:srgbClr val="1F224E"/>
                </a:solidFill>
                <a:latin typeface="Myriad Pro" charset="0"/>
                <a:ea typeface="Myriad Pro" charset="0"/>
                <a:cs typeface="Myriad Pro" charset="0"/>
              </a:rPr>
              <a:t>explore the factors that make it hard for countries to break out of poverty, including debt, trade and political unrest.</a:t>
            </a:r>
            <a:endParaRPr lang="en-GB" sz="1600" dirty="0" smtClean="0">
              <a:solidFill>
                <a:srgbClr val="1F224E"/>
              </a:solidFill>
              <a:latin typeface="Myriad Pro" charset="0"/>
              <a:ea typeface="Myriad Pro" charset="0"/>
              <a:cs typeface="Myriad Pro" charset="0"/>
            </a:endParaRPr>
          </a:p>
          <a:p>
            <a:pPr marL="285750" indent="-285750"/>
            <a:r>
              <a:rPr lang="en-GB" sz="1600" dirty="0" smtClean="0">
                <a:solidFill>
                  <a:srgbClr val="1F224E"/>
                </a:solidFill>
                <a:latin typeface="Myriad Pro" charset="0"/>
                <a:ea typeface="Myriad Pro" charset="0"/>
                <a:cs typeface="Myriad Pro" charset="0"/>
              </a:rPr>
              <a:t>The answer in this instance is ‘</a:t>
            </a:r>
            <a:r>
              <a:rPr lang="en-GB" sz="1600" u="sng" dirty="0" smtClean="0">
                <a:solidFill>
                  <a:srgbClr val="1F224E"/>
                </a:solidFill>
                <a:latin typeface="Myriad Pro" charset="0"/>
                <a:ea typeface="Myriad Pro" charset="0"/>
                <a:cs typeface="Myriad Pro" charset="0"/>
              </a:rPr>
              <a:t>D – political unrest</a:t>
            </a:r>
            <a:r>
              <a:rPr lang="en-GB" sz="1600" dirty="0" smtClean="0">
                <a:solidFill>
                  <a:srgbClr val="1F224E"/>
                </a:solidFill>
                <a:latin typeface="Myriad Pro" charset="0"/>
                <a:ea typeface="Myriad Pro" charset="0"/>
                <a:cs typeface="Myriad Pro" charset="0"/>
              </a:rPr>
              <a:t>’. The other options are all factors associated with the development of a country but would all help a country to potentially break out of poverty.</a:t>
            </a:r>
          </a:p>
          <a:p>
            <a:endParaRPr lang="en-GB" dirty="0"/>
          </a:p>
        </p:txBody>
      </p:sp>
      <p:sp>
        <p:nvSpPr>
          <p:cNvPr id="4" name="Content Placeholder 2"/>
          <p:cNvSpPr txBox="1">
            <a:spLocks/>
          </p:cNvSpPr>
          <p:nvPr/>
        </p:nvSpPr>
        <p:spPr>
          <a:xfrm>
            <a:off x="395536" y="1196752"/>
            <a:ext cx="8229600" cy="2088232"/>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Which of the following is a </a:t>
            </a:r>
            <a:r>
              <a:rPr lang="en-US" sz="1600" dirty="0">
                <a:solidFill>
                  <a:srgbClr val="FF0000"/>
                </a:solidFill>
              </a:rPr>
              <a:t>factor</a:t>
            </a:r>
            <a:r>
              <a:rPr lang="en-US" sz="1600" dirty="0"/>
              <a:t> which makes it </a:t>
            </a:r>
            <a:r>
              <a:rPr lang="en-US" sz="1600" dirty="0">
                <a:solidFill>
                  <a:srgbClr val="FF0000"/>
                </a:solidFill>
              </a:rPr>
              <a:t>hard for countries to break out of poverty</a:t>
            </a:r>
            <a:r>
              <a:rPr lang="en-US" sz="1600" dirty="0"/>
              <a:t>?</a:t>
            </a:r>
            <a:endParaRPr lang="en-GB" sz="1600" dirty="0"/>
          </a:p>
          <a:p>
            <a:endParaRPr lang="en-GB" sz="1600" dirty="0"/>
          </a:p>
          <a:p>
            <a:pPr marL="0" indent="0">
              <a:buNone/>
            </a:pPr>
            <a:r>
              <a:rPr lang="en-US" sz="1600" b="1" dirty="0"/>
              <a:t>A	</a:t>
            </a:r>
            <a:r>
              <a:rPr lang="en-US" sz="1600" dirty="0"/>
              <a:t>Good trade links</a:t>
            </a:r>
            <a:endParaRPr lang="en-GB" sz="1600" dirty="0"/>
          </a:p>
          <a:p>
            <a:pPr marL="0" indent="0">
              <a:buNone/>
            </a:pPr>
            <a:r>
              <a:rPr lang="en-US" sz="1600" b="1" dirty="0"/>
              <a:t>B	</a:t>
            </a:r>
            <a:r>
              <a:rPr lang="en-US" sz="1600" dirty="0"/>
              <a:t>No debt</a:t>
            </a:r>
            <a:r>
              <a:rPr lang="en-US" sz="1600" b="1" dirty="0"/>
              <a:t> </a:t>
            </a:r>
            <a:endParaRPr lang="en-GB" sz="1600" dirty="0"/>
          </a:p>
          <a:p>
            <a:pPr marL="0" indent="0">
              <a:buNone/>
            </a:pPr>
            <a:r>
              <a:rPr lang="en-US" sz="1600" b="1" dirty="0"/>
              <a:t>C</a:t>
            </a:r>
            <a:r>
              <a:rPr lang="en-US" sz="1600" dirty="0"/>
              <a:t>	Plentiful natural resources</a:t>
            </a:r>
            <a:endParaRPr lang="en-GB" sz="1600" dirty="0"/>
          </a:p>
          <a:p>
            <a:pPr marL="0" indent="0">
              <a:buNone/>
            </a:pPr>
            <a:r>
              <a:rPr lang="en-US" sz="1600" b="1" dirty="0"/>
              <a:t>D</a:t>
            </a:r>
            <a:r>
              <a:rPr lang="en-US" sz="1600" dirty="0"/>
              <a:t>	Political unrest</a:t>
            </a:r>
            <a:endParaRPr lang="en-GB" sz="1600" dirty="0"/>
          </a:p>
        </p:txBody>
      </p:sp>
    </p:spTree>
    <p:extLst>
      <p:ext uri="{BB962C8B-B14F-4D97-AF65-F5344CB8AC3E}">
        <p14:creationId xmlns:p14="http://schemas.microsoft.com/office/powerpoint/2010/main" val="1341662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2(b) – 1 mark</a:t>
            </a:r>
          </a:p>
        </p:txBody>
      </p:sp>
      <p:sp>
        <p:nvSpPr>
          <p:cNvPr id="3" name="Content Placeholder 2"/>
          <p:cNvSpPr txBox="1">
            <a:spLocks/>
          </p:cNvSpPr>
          <p:nvPr/>
        </p:nvSpPr>
        <p:spPr>
          <a:xfrm>
            <a:off x="160962" y="3501008"/>
            <a:ext cx="8698747" cy="24482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GB" sz="1600" dirty="0" smtClean="0">
                <a:solidFill>
                  <a:srgbClr val="1F224E"/>
                </a:solidFill>
                <a:latin typeface="Myriad Pro" charset="0"/>
                <a:ea typeface="Myriad Pro" charset="0"/>
                <a:cs typeface="Myriad Pro" charset="0"/>
              </a:rPr>
              <a:t>This multiple choice question is an </a:t>
            </a:r>
            <a:r>
              <a:rPr lang="en-GB" sz="1600" dirty="0" smtClean="0">
                <a:solidFill>
                  <a:schemeClr val="accent6"/>
                </a:solidFill>
                <a:latin typeface="Myriad Pro" charset="0"/>
                <a:ea typeface="Myriad Pro" charset="0"/>
                <a:cs typeface="Myriad Pro" charset="0"/>
              </a:rPr>
              <a:t>AO2 (understanding) </a:t>
            </a:r>
            <a:r>
              <a:rPr lang="en-GB" sz="1600" dirty="0" smtClean="0">
                <a:solidFill>
                  <a:srgbClr val="1F224E"/>
                </a:solidFill>
                <a:latin typeface="Myriad Pro" charset="0"/>
                <a:ea typeface="Myriad Pro" charset="0"/>
                <a:cs typeface="Myriad Pro" charset="0"/>
              </a:rPr>
              <a:t>question. Students learn about the benefits and problems of Trans National Company (TNC) investment in a case study (spec ref 6.2.b) and this question ensures they understand what a TNC is and how it can bring advantages to the development of an LIDC</a:t>
            </a:r>
            <a:r>
              <a:rPr lang="en-US" sz="1600" dirty="0" smtClean="0">
                <a:solidFill>
                  <a:srgbClr val="1F224E"/>
                </a:solidFill>
                <a:latin typeface="Myriad Pro" charset="0"/>
                <a:ea typeface="Myriad Pro" charset="0"/>
                <a:cs typeface="Myriad Pro" charset="0"/>
              </a:rPr>
              <a:t>.</a:t>
            </a:r>
            <a:endParaRPr lang="en-GB" sz="1600" dirty="0" smtClean="0">
              <a:solidFill>
                <a:srgbClr val="1F224E"/>
              </a:solidFill>
              <a:latin typeface="Myriad Pro" charset="0"/>
              <a:ea typeface="Myriad Pro" charset="0"/>
              <a:cs typeface="Myriad Pro" charset="0"/>
            </a:endParaRPr>
          </a:p>
          <a:p>
            <a:pPr marL="285750" indent="-285750"/>
            <a:r>
              <a:rPr lang="en-GB" sz="1600" dirty="0" smtClean="0">
                <a:solidFill>
                  <a:srgbClr val="1F224E"/>
                </a:solidFill>
                <a:latin typeface="Myriad Pro" charset="0"/>
                <a:ea typeface="Myriad Pro" charset="0"/>
                <a:cs typeface="Myriad Pro" charset="0"/>
              </a:rPr>
              <a:t>The answer in this instance is ‘</a:t>
            </a:r>
            <a:r>
              <a:rPr lang="en-GB" sz="1600" u="sng" dirty="0" smtClean="0">
                <a:solidFill>
                  <a:srgbClr val="1F224E"/>
                </a:solidFill>
                <a:latin typeface="Myriad Pro" charset="0"/>
                <a:ea typeface="Myriad Pro" charset="0"/>
                <a:cs typeface="Myriad Pro" charset="0"/>
              </a:rPr>
              <a:t>D – supports progress through trade links and building transport networks</a:t>
            </a:r>
            <a:r>
              <a:rPr lang="en-GB" sz="1600" dirty="0" smtClean="0">
                <a:solidFill>
                  <a:srgbClr val="1F224E"/>
                </a:solidFill>
                <a:latin typeface="Myriad Pro" charset="0"/>
                <a:ea typeface="Myriad Pro" charset="0"/>
                <a:cs typeface="Myriad Pro" charset="0"/>
              </a:rPr>
              <a:t>’. This answer is an advantage for the country when the rest are advantages for the TNC or could have a negative impact on the LIDC.</a:t>
            </a:r>
          </a:p>
          <a:p>
            <a:endParaRPr lang="en-GB" dirty="0"/>
          </a:p>
        </p:txBody>
      </p:sp>
      <p:sp>
        <p:nvSpPr>
          <p:cNvPr id="4" name="Content Placeholder 2"/>
          <p:cNvSpPr txBox="1">
            <a:spLocks/>
          </p:cNvSpPr>
          <p:nvPr/>
        </p:nvSpPr>
        <p:spPr>
          <a:xfrm>
            <a:off x="395536" y="1196752"/>
            <a:ext cx="8229600" cy="2088232"/>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Which of the following statements </a:t>
            </a:r>
            <a:r>
              <a:rPr lang="en-US" sz="1600" dirty="0">
                <a:solidFill>
                  <a:schemeClr val="accent6"/>
                </a:solidFill>
              </a:rPr>
              <a:t>best describes </a:t>
            </a:r>
            <a:r>
              <a:rPr lang="en-US" sz="1600" dirty="0"/>
              <a:t>the </a:t>
            </a:r>
            <a:r>
              <a:rPr lang="en-US" sz="1600" u="sng" dirty="0"/>
              <a:t>advantages a Trans National Company (TNC)</a:t>
            </a:r>
            <a:r>
              <a:rPr lang="en-US" sz="1600" dirty="0"/>
              <a:t> can bring to an </a:t>
            </a:r>
            <a:r>
              <a:rPr lang="en-US" sz="1600" dirty="0">
                <a:solidFill>
                  <a:schemeClr val="accent6"/>
                </a:solidFill>
              </a:rPr>
              <a:t>LIDC’s development</a:t>
            </a:r>
            <a:r>
              <a:rPr lang="en-US" sz="1600" dirty="0"/>
              <a:t>?</a:t>
            </a:r>
            <a:endParaRPr lang="en-GB" sz="1600" dirty="0"/>
          </a:p>
          <a:p>
            <a:pPr marL="0" indent="0">
              <a:buNone/>
            </a:pPr>
            <a:r>
              <a:rPr lang="en-US" sz="1600" dirty="0"/>
              <a:t> </a:t>
            </a:r>
            <a:endParaRPr lang="en-GB" sz="1600" dirty="0"/>
          </a:p>
          <a:p>
            <a:pPr marL="0" indent="0">
              <a:buNone/>
            </a:pPr>
            <a:r>
              <a:rPr lang="en-US" sz="1600" b="1" dirty="0"/>
              <a:t>A	</a:t>
            </a:r>
            <a:r>
              <a:rPr lang="en-US" sz="1600" dirty="0"/>
              <a:t>Encourages reliance on the TNC by supplying economic aid </a:t>
            </a:r>
            <a:endParaRPr lang="en-GB" sz="1600" dirty="0"/>
          </a:p>
          <a:p>
            <a:pPr marL="0" indent="0">
              <a:buNone/>
            </a:pPr>
            <a:r>
              <a:rPr lang="en-US" sz="1600" b="1" dirty="0"/>
              <a:t>B</a:t>
            </a:r>
            <a:r>
              <a:rPr lang="en-US" sz="1600" dirty="0"/>
              <a:t>	Has a political role and works to influence the government</a:t>
            </a:r>
            <a:endParaRPr lang="en-GB" sz="1600" dirty="0"/>
          </a:p>
          <a:p>
            <a:pPr marL="0" indent="0">
              <a:buNone/>
            </a:pPr>
            <a:r>
              <a:rPr lang="en-US" sz="1600" b="1" dirty="0"/>
              <a:t>C</a:t>
            </a:r>
            <a:r>
              <a:rPr lang="en-US" sz="1600" dirty="0"/>
              <a:t>	Provides management jobs for foreign workers</a:t>
            </a:r>
            <a:endParaRPr lang="en-GB" sz="1600" dirty="0"/>
          </a:p>
          <a:p>
            <a:pPr marL="0" indent="0">
              <a:buNone/>
            </a:pPr>
            <a:r>
              <a:rPr lang="en-US" sz="1600" b="1" dirty="0"/>
              <a:t>D</a:t>
            </a:r>
            <a:r>
              <a:rPr lang="en-US" sz="1600" dirty="0"/>
              <a:t>	Supports progress through trade links and building transport networks</a:t>
            </a:r>
            <a:endParaRPr lang="en-GB" sz="1600" dirty="0"/>
          </a:p>
        </p:txBody>
      </p:sp>
    </p:spTree>
    <p:extLst>
      <p:ext uri="{BB962C8B-B14F-4D97-AF65-F5344CB8AC3E}">
        <p14:creationId xmlns:p14="http://schemas.microsoft.com/office/powerpoint/2010/main" val="3288585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2(c) – 1 mark</a:t>
            </a:r>
          </a:p>
        </p:txBody>
      </p:sp>
      <p:sp>
        <p:nvSpPr>
          <p:cNvPr id="3" name="Content Placeholder 2"/>
          <p:cNvSpPr txBox="1">
            <a:spLocks/>
          </p:cNvSpPr>
          <p:nvPr/>
        </p:nvSpPr>
        <p:spPr>
          <a:xfrm>
            <a:off x="193733" y="3645024"/>
            <a:ext cx="8698747" cy="216024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GB" sz="1400" dirty="0" smtClean="0">
                <a:solidFill>
                  <a:srgbClr val="1F224E"/>
                </a:solidFill>
                <a:latin typeface="Myriad Pro" charset="0"/>
                <a:ea typeface="Myriad Pro" charset="0"/>
                <a:cs typeface="Myriad Pro" charset="0"/>
              </a:rPr>
              <a:t>This question is an </a:t>
            </a:r>
            <a:r>
              <a:rPr lang="en-GB" sz="1400" dirty="0" smtClean="0">
                <a:solidFill>
                  <a:srgbClr val="00B0F0"/>
                </a:solidFill>
                <a:latin typeface="Myriad Pro" charset="0"/>
                <a:ea typeface="Myriad Pro" charset="0"/>
                <a:cs typeface="Myriad Pro" charset="0"/>
              </a:rPr>
              <a:t>AO3 (application) </a:t>
            </a:r>
            <a:r>
              <a:rPr lang="en-GB" sz="1400" dirty="0" smtClean="0">
                <a:solidFill>
                  <a:srgbClr val="1F224E"/>
                </a:solidFill>
                <a:latin typeface="Myriad Pro" charset="0"/>
                <a:ea typeface="Myriad Pro" charset="0"/>
                <a:cs typeface="Myriad Pro" charset="0"/>
              </a:rPr>
              <a:t>question as students have to tackle a new situation by </a:t>
            </a:r>
            <a:r>
              <a:rPr lang="en-GB" sz="1400" dirty="0" smtClean="0">
                <a:solidFill>
                  <a:srgbClr val="00B0F0"/>
                </a:solidFill>
                <a:latin typeface="Myriad Pro" charset="0"/>
                <a:ea typeface="Myriad Pro" charset="0"/>
                <a:cs typeface="Myriad Pro" charset="0"/>
              </a:rPr>
              <a:t>applying their knowledge and understanding </a:t>
            </a:r>
            <a:r>
              <a:rPr lang="en-GB" sz="1400" dirty="0" smtClean="0">
                <a:solidFill>
                  <a:srgbClr val="1F224E"/>
                </a:solidFill>
                <a:latin typeface="Myriad Pro" charset="0"/>
                <a:ea typeface="Myriad Pro" charset="0"/>
                <a:cs typeface="Myriad Pro" charset="0"/>
              </a:rPr>
              <a:t>to the resource.</a:t>
            </a:r>
          </a:p>
          <a:p>
            <a:pPr marL="285750" indent="-285750"/>
            <a:r>
              <a:rPr lang="en-GB" sz="1400" dirty="0" smtClean="0">
                <a:solidFill>
                  <a:srgbClr val="1F224E"/>
                </a:solidFill>
                <a:latin typeface="Myriad Pro" charset="0"/>
                <a:ea typeface="Myriad Pro" charset="0"/>
                <a:cs typeface="Myriad Pro" charset="0"/>
              </a:rPr>
              <a:t>Students may have learnt about the Three Gorges Dam before but as this is an unseen resource in the exam it is treated as a new situation. </a:t>
            </a:r>
          </a:p>
          <a:p>
            <a:pPr marL="285750" indent="-285750"/>
            <a:r>
              <a:rPr lang="en-GB" sz="1400" dirty="0" smtClean="0">
                <a:solidFill>
                  <a:srgbClr val="1F224E"/>
                </a:solidFill>
                <a:latin typeface="Myriad Pro" charset="0"/>
                <a:ea typeface="Myriad Pro" charset="0"/>
                <a:cs typeface="Myriad Pro" charset="0"/>
              </a:rPr>
              <a:t>The answer in this instance is a </a:t>
            </a:r>
            <a:r>
              <a:rPr lang="en-GB" sz="1400" u="sng" dirty="0" smtClean="0">
                <a:solidFill>
                  <a:srgbClr val="1F224E"/>
                </a:solidFill>
                <a:latin typeface="Myriad Pro" charset="0"/>
                <a:ea typeface="Myriad Pro" charset="0"/>
                <a:cs typeface="Myriad Pro" charset="0"/>
              </a:rPr>
              <a:t>top down strategy</a:t>
            </a:r>
            <a:r>
              <a:rPr lang="en-GB" sz="1400" dirty="0" smtClean="0">
                <a:solidFill>
                  <a:srgbClr val="1F224E"/>
                </a:solidFill>
                <a:latin typeface="Myriad Pro" charset="0"/>
                <a:ea typeface="Myriad Pro" charset="0"/>
                <a:cs typeface="Myriad Pro" charset="0"/>
              </a:rPr>
              <a:t> – it is a one mark question so students do not need to explain why they think this.</a:t>
            </a:r>
          </a:p>
          <a:p>
            <a:pPr marL="0" indent="0">
              <a:buNone/>
            </a:pPr>
            <a:endParaRPr lang="en-GB" sz="1400" dirty="0" smtClean="0"/>
          </a:p>
          <a:p>
            <a:endParaRPr lang="en-GB" sz="1400" dirty="0"/>
          </a:p>
        </p:txBody>
      </p:sp>
      <p:sp>
        <p:nvSpPr>
          <p:cNvPr id="4" name="TextBox 3"/>
          <p:cNvSpPr txBox="1"/>
          <p:nvPr/>
        </p:nvSpPr>
        <p:spPr>
          <a:xfrm>
            <a:off x="573063" y="1340768"/>
            <a:ext cx="4863033" cy="1754326"/>
          </a:xfrm>
          <a:prstGeom prst="rect">
            <a:avLst/>
          </a:prstGeom>
          <a:noFill/>
          <a:ln w="12700">
            <a:solidFill>
              <a:schemeClr val="tx1"/>
            </a:solidFill>
          </a:ln>
        </p:spPr>
        <p:txBody>
          <a:bodyPr wrap="square" rtlCol="0">
            <a:spAutoFit/>
          </a:bodyPr>
          <a:lstStyle/>
          <a:p>
            <a:r>
              <a:rPr lang="en-US" dirty="0">
                <a:solidFill>
                  <a:srgbClr val="1F224E"/>
                </a:solidFill>
                <a:latin typeface="Myriad Pro" charset="0"/>
                <a:ea typeface="Myriad Pro" charset="0"/>
                <a:cs typeface="Myriad Pro" charset="0"/>
              </a:rPr>
              <a:t>Study </a:t>
            </a:r>
            <a:r>
              <a:rPr lang="en-US" b="1" u="sng" dirty="0">
                <a:solidFill>
                  <a:srgbClr val="1F224E"/>
                </a:solidFill>
                <a:latin typeface="Myriad Pro" charset="0"/>
                <a:ea typeface="Myriad Pro" charset="0"/>
                <a:cs typeface="Myriad Pro" charset="0"/>
              </a:rPr>
              <a:t>Fig. 1 </a:t>
            </a:r>
            <a:r>
              <a:rPr lang="en-US" dirty="0">
                <a:solidFill>
                  <a:srgbClr val="1F224E"/>
                </a:solidFill>
                <a:latin typeface="Myriad Pro" charset="0"/>
                <a:ea typeface="Myriad Pro" charset="0"/>
                <a:cs typeface="Myriad Pro" charset="0"/>
              </a:rPr>
              <a:t>in the separate Resource Booklet, </a:t>
            </a:r>
            <a:r>
              <a:rPr lang="en-US" dirty="0">
                <a:solidFill>
                  <a:srgbClr val="00B0F0"/>
                </a:solidFill>
                <a:latin typeface="Myriad Pro" charset="0"/>
                <a:ea typeface="Myriad Pro" charset="0"/>
                <a:cs typeface="Myriad Pro" charset="0"/>
              </a:rPr>
              <a:t>information about the Three Gorges Dam in China</a:t>
            </a:r>
            <a:r>
              <a:rPr lang="en-US" dirty="0">
                <a:solidFill>
                  <a:srgbClr val="1F224E"/>
                </a:solidFill>
                <a:latin typeface="Myriad Pro" charset="0"/>
                <a:ea typeface="Myriad Pro" charset="0"/>
                <a:cs typeface="Myriad Pro" charset="0"/>
              </a:rPr>
              <a:t>.</a:t>
            </a:r>
            <a:endParaRPr lang="en-GB" dirty="0">
              <a:solidFill>
                <a:srgbClr val="1F224E"/>
              </a:solidFill>
              <a:latin typeface="Myriad Pro" charset="0"/>
              <a:ea typeface="Myriad Pro" charset="0"/>
              <a:cs typeface="Myriad Pro" charset="0"/>
            </a:endParaRPr>
          </a:p>
          <a:p>
            <a:r>
              <a:rPr lang="en-US" dirty="0">
                <a:solidFill>
                  <a:srgbClr val="1F224E"/>
                </a:solidFill>
                <a:latin typeface="Myriad Pro" charset="0"/>
                <a:ea typeface="Myriad Pro" charset="0"/>
                <a:cs typeface="Myriad Pro" charset="0"/>
              </a:rPr>
              <a:t> </a:t>
            </a:r>
            <a:endParaRPr lang="en-GB" dirty="0">
              <a:solidFill>
                <a:srgbClr val="1F224E"/>
              </a:solidFill>
              <a:latin typeface="Myriad Pro" charset="0"/>
              <a:ea typeface="Myriad Pro" charset="0"/>
              <a:cs typeface="Myriad Pro" charset="0"/>
            </a:endParaRPr>
          </a:p>
          <a:p>
            <a:r>
              <a:rPr lang="en-US" dirty="0">
                <a:solidFill>
                  <a:srgbClr val="1F224E"/>
                </a:solidFill>
                <a:latin typeface="Myriad Pro" charset="0"/>
                <a:ea typeface="Myriad Pro" charset="0"/>
                <a:cs typeface="Myriad Pro" charset="0"/>
              </a:rPr>
              <a:t>What type of </a:t>
            </a:r>
            <a:r>
              <a:rPr lang="en-US" u="sng" dirty="0">
                <a:solidFill>
                  <a:srgbClr val="1F224E"/>
                </a:solidFill>
                <a:latin typeface="Myriad Pro" charset="0"/>
                <a:ea typeface="Myriad Pro" charset="0"/>
                <a:cs typeface="Myriad Pro" charset="0"/>
              </a:rPr>
              <a:t>development strategy</a:t>
            </a:r>
            <a:r>
              <a:rPr lang="en-US" dirty="0">
                <a:solidFill>
                  <a:srgbClr val="1F224E"/>
                </a:solidFill>
                <a:latin typeface="Myriad Pro" charset="0"/>
                <a:ea typeface="Myriad Pro" charset="0"/>
                <a:cs typeface="Myriad Pro" charset="0"/>
              </a:rPr>
              <a:t> is the </a:t>
            </a:r>
            <a:r>
              <a:rPr lang="en-US" dirty="0">
                <a:solidFill>
                  <a:srgbClr val="00B0F0"/>
                </a:solidFill>
                <a:latin typeface="Myriad Pro" charset="0"/>
                <a:ea typeface="Myriad Pro" charset="0"/>
                <a:cs typeface="Myriad Pro" charset="0"/>
              </a:rPr>
              <a:t>Three Gorges Dam </a:t>
            </a:r>
            <a:r>
              <a:rPr lang="en-US" dirty="0">
                <a:solidFill>
                  <a:srgbClr val="1F224E"/>
                </a:solidFill>
                <a:latin typeface="Myriad Pro" charset="0"/>
                <a:ea typeface="Myriad Pro" charset="0"/>
                <a:cs typeface="Myriad Pro" charset="0"/>
              </a:rPr>
              <a:t>an example of?</a:t>
            </a:r>
            <a:endParaRPr lang="en-GB" dirty="0">
              <a:solidFill>
                <a:srgbClr val="1F224E"/>
              </a:solidFill>
              <a:latin typeface="Myriad Pro" charset="0"/>
              <a:ea typeface="Myriad Pro" charset="0"/>
              <a:cs typeface="Myriad Pro" charset="0"/>
            </a:endParaRPr>
          </a:p>
        </p:txBody>
      </p:sp>
      <p:pic>
        <p:nvPicPr>
          <p:cNvPr id="5" name="Picture 4" descr="A photograph of the Three Gorges Dam in China. It is taken from the shore of the river, and hills and buildings can be3 seen on the other shore." title="Figure 1 - The Three Gorges Dam"/>
          <p:cNvPicPr/>
          <p:nvPr/>
        </p:nvPicPr>
        <p:blipFill>
          <a:blip r:embed="rId2" cstate="print">
            <a:extLst>
              <a:ext uri="{28A0092B-C50C-407E-A947-70E740481C1C}">
                <a14:useLocalDpi xmlns:a14="http://schemas.microsoft.com/office/drawing/2010/main" val="0"/>
              </a:ext>
            </a:extLst>
          </a:blip>
          <a:stretch>
            <a:fillRect/>
          </a:stretch>
        </p:blipFill>
        <p:spPr>
          <a:xfrm>
            <a:off x="5724128" y="1124744"/>
            <a:ext cx="3240360" cy="1368152"/>
          </a:xfrm>
          <a:prstGeom prst="rect">
            <a:avLst/>
          </a:prstGeom>
        </p:spPr>
      </p:pic>
      <p:sp>
        <p:nvSpPr>
          <p:cNvPr id="6" name="Text Box 2"/>
          <p:cNvSpPr txBox="1">
            <a:spLocks noChangeArrowheads="1"/>
          </p:cNvSpPr>
          <p:nvPr/>
        </p:nvSpPr>
        <p:spPr bwMode="auto">
          <a:xfrm>
            <a:off x="5724128" y="2670661"/>
            <a:ext cx="3240360" cy="68633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US" sz="1200" dirty="0">
                <a:solidFill>
                  <a:srgbClr val="1F224E"/>
                </a:solidFill>
                <a:latin typeface="Myriad Pro" charset="0"/>
                <a:ea typeface="Myriad Pro" charset="0"/>
                <a:cs typeface="Myriad Pro" charset="0"/>
              </a:rPr>
              <a:t>The Chinese government spent a total of $6 billion building the Three Gorges Dam, which took 15 years to build. </a:t>
            </a:r>
            <a:endParaRPr lang="en-GB" sz="1200" dirty="0">
              <a:solidFill>
                <a:srgbClr val="1F224E"/>
              </a:solidFill>
              <a:latin typeface="Myriad Pro" charset="0"/>
              <a:ea typeface="Myriad Pro" charset="0"/>
              <a:cs typeface="Myriad Pro" charset="0"/>
            </a:endParaRPr>
          </a:p>
          <a:p>
            <a:pPr>
              <a:lnSpc>
                <a:spcPct val="115000"/>
              </a:lnSpc>
              <a:spcAft>
                <a:spcPts val="1000"/>
              </a:spcAft>
            </a:pPr>
            <a:r>
              <a:rPr lang="en-US" sz="1200" dirty="0">
                <a:effectLst/>
                <a:latin typeface="Calibri"/>
                <a:ea typeface="Calibri"/>
                <a:cs typeface="Times New Roman"/>
              </a:rPr>
              <a:t> </a:t>
            </a:r>
            <a:endParaRPr lang="en-GB" sz="1200" dirty="0">
              <a:effectLst/>
              <a:latin typeface="Calibri"/>
              <a:ea typeface="Calibri"/>
              <a:cs typeface="Times New Roman"/>
            </a:endParaRPr>
          </a:p>
        </p:txBody>
      </p:sp>
    </p:spTree>
    <p:extLst>
      <p:ext uri="{BB962C8B-B14F-4D97-AF65-F5344CB8AC3E}">
        <p14:creationId xmlns:p14="http://schemas.microsoft.com/office/powerpoint/2010/main" val="3278758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Question </a:t>
            </a:r>
            <a:r>
              <a:rPr lang="en-GB" dirty="0" smtClean="0"/>
              <a:t>2(d)(</a:t>
            </a:r>
            <a:r>
              <a:rPr lang="en-GB" dirty="0" err="1" smtClean="0"/>
              <a:t>i</a:t>
            </a:r>
            <a:r>
              <a:rPr lang="en-GB" dirty="0" smtClean="0"/>
              <a:t>) </a:t>
            </a:r>
            <a:r>
              <a:rPr lang="en-GB" dirty="0"/>
              <a:t>– </a:t>
            </a:r>
            <a:r>
              <a:rPr lang="en-GB" dirty="0" smtClean="0"/>
              <a:t>4 </a:t>
            </a:r>
            <a:r>
              <a:rPr lang="en-GB" dirty="0"/>
              <a:t>mark</a:t>
            </a:r>
          </a:p>
        </p:txBody>
      </p:sp>
      <p:sp>
        <p:nvSpPr>
          <p:cNvPr id="5" name="Content Placeholder 4"/>
          <p:cNvSpPr>
            <a:spLocks noGrp="1"/>
          </p:cNvSpPr>
          <p:nvPr>
            <p:ph idx="1"/>
          </p:nvPr>
        </p:nvSpPr>
        <p:spPr>
          <a:xfrm>
            <a:off x="248147" y="1628800"/>
            <a:ext cx="4589834" cy="532655"/>
          </a:xfrm>
        </p:spPr>
        <p:txBody>
          <a:bodyPr>
            <a:noAutofit/>
          </a:bodyPr>
          <a:lstStyle/>
          <a:p>
            <a:pPr marL="0" indent="0">
              <a:buNone/>
            </a:pPr>
            <a:r>
              <a:rPr lang="en-US" sz="1200" b="1" dirty="0">
                <a:solidFill>
                  <a:srgbClr val="1F224E"/>
                </a:solidFill>
                <a:latin typeface="Myriad Pro" charset="0"/>
                <a:ea typeface="Myriad Pro" charset="0"/>
                <a:cs typeface="Myriad Pro" charset="0"/>
              </a:rPr>
              <a:t>CASE STUDY – LIDC development. </a:t>
            </a:r>
            <a:endParaRPr lang="en-GB" sz="1200" b="1" dirty="0">
              <a:solidFill>
                <a:srgbClr val="1F224E"/>
              </a:solidFill>
              <a:latin typeface="Myriad Pro" charset="0"/>
              <a:ea typeface="Myriad Pro" charset="0"/>
              <a:cs typeface="Myriad Pro" charset="0"/>
            </a:endParaRPr>
          </a:p>
          <a:p>
            <a:pPr marL="0" indent="0">
              <a:buNone/>
            </a:pPr>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1F224E"/>
                </a:solidFill>
                <a:latin typeface="Myriad Pro" charset="0"/>
                <a:ea typeface="Myriad Pro" charset="0"/>
                <a:cs typeface="Myriad Pro" charset="0"/>
              </a:rPr>
              <a:t>Study the diagram of </a:t>
            </a:r>
            <a:r>
              <a:rPr lang="en-US" sz="1200" dirty="0" err="1">
                <a:solidFill>
                  <a:srgbClr val="1F224E"/>
                </a:solidFill>
                <a:latin typeface="Myriad Pro" charset="0"/>
                <a:ea typeface="Myriad Pro" charset="0"/>
                <a:cs typeface="Myriad Pro" charset="0"/>
              </a:rPr>
              <a:t>Rostow’s</a:t>
            </a:r>
            <a:r>
              <a:rPr lang="en-US" sz="1200" dirty="0">
                <a:solidFill>
                  <a:srgbClr val="1F224E"/>
                </a:solidFill>
                <a:latin typeface="Myriad Pro" charset="0"/>
                <a:ea typeface="Myriad Pro" charset="0"/>
                <a:cs typeface="Myriad Pro" charset="0"/>
              </a:rPr>
              <a:t> model of economic development.</a:t>
            </a:r>
            <a:endParaRPr lang="en-GB" sz="1200" dirty="0">
              <a:solidFill>
                <a:srgbClr val="1F224E"/>
              </a:solidFill>
              <a:latin typeface="Myriad Pro" charset="0"/>
              <a:ea typeface="Myriad Pro" charset="0"/>
              <a:cs typeface="Myriad Pro" charset="0"/>
            </a:endParaRPr>
          </a:p>
          <a:p>
            <a:endParaRPr lang="en-GB" sz="1200" dirty="0">
              <a:solidFill>
                <a:srgbClr val="1F224E"/>
              </a:solidFill>
              <a:latin typeface="Myriad Pro" charset="0"/>
              <a:ea typeface="Myriad Pro" charset="0"/>
              <a:cs typeface="Myriad Pro" charset="0"/>
            </a:endParaRPr>
          </a:p>
        </p:txBody>
      </p:sp>
      <p:pic>
        <p:nvPicPr>
          <p:cNvPr id="6" name="Picture 5" descr="Question 2(d)(i) graph"/>
          <p:cNvPicPr/>
          <p:nvPr/>
        </p:nvPicPr>
        <p:blipFill>
          <a:blip r:embed="rId2" cstate="print">
            <a:extLst>
              <a:ext uri="{28A0092B-C50C-407E-A947-70E740481C1C}">
                <a14:useLocalDpi xmlns:a14="http://schemas.microsoft.com/office/drawing/2010/main" val="0"/>
              </a:ext>
            </a:extLst>
          </a:blip>
          <a:stretch>
            <a:fillRect/>
          </a:stretch>
        </p:blipFill>
        <p:spPr>
          <a:xfrm>
            <a:off x="5176056" y="1412776"/>
            <a:ext cx="2988196" cy="2232248"/>
          </a:xfrm>
          <a:prstGeom prst="rect">
            <a:avLst/>
          </a:prstGeom>
        </p:spPr>
      </p:pic>
      <p:sp>
        <p:nvSpPr>
          <p:cNvPr id="2" name="Rectangle 1"/>
          <p:cNvSpPr/>
          <p:nvPr/>
        </p:nvSpPr>
        <p:spPr>
          <a:xfrm>
            <a:off x="265981" y="2492896"/>
            <a:ext cx="4572000" cy="830997"/>
          </a:xfrm>
          <a:prstGeom prst="rect">
            <a:avLst/>
          </a:prstGeom>
        </p:spPr>
        <p:txBody>
          <a:bodyPr>
            <a:spAutoFit/>
          </a:bodyPr>
          <a:lstStyle/>
          <a:p>
            <a:pPr lvl="0"/>
            <a:r>
              <a:rPr lang="en-US" sz="1200" dirty="0">
                <a:solidFill>
                  <a:srgbClr val="1F224E"/>
                </a:solidFill>
                <a:latin typeface="Myriad Pro" charset="0"/>
                <a:ea typeface="Myriad Pro" charset="0"/>
                <a:cs typeface="Myriad Pro" charset="0"/>
              </a:rPr>
              <a:t>For an </a:t>
            </a:r>
            <a:r>
              <a:rPr lang="en-US" sz="1200" dirty="0">
                <a:solidFill>
                  <a:srgbClr val="FF0000"/>
                </a:solidFill>
                <a:latin typeface="Myriad Pro" charset="0"/>
                <a:ea typeface="Myriad Pro" charset="0"/>
                <a:cs typeface="Myriad Pro" charset="0"/>
              </a:rPr>
              <a:t>LIDC you have studied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suggest which </a:t>
            </a:r>
            <a:r>
              <a:rPr lang="en-US" sz="1200" dirty="0" smtClean="0">
                <a:solidFill>
                  <a:srgbClr val="FF0000"/>
                </a:solidFill>
                <a:latin typeface="Myriad Pro" charset="0"/>
                <a:ea typeface="Myriad Pro" charset="0"/>
                <a:cs typeface="Myriad Pro" charset="0"/>
              </a:rPr>
              <a:t>stage of the </a:t>
            </a:r>
            <a:r>
              <a:rPr lang="en-US" sz="1200" dirty="0" err="1" smtClean="0">
                <a:solidFill>
                  <a:srgbClr val="FF0000"/>
                </a:solidFill>
                <a:latin typeface="Myriad Pro" charset="0"/>
                <a:ea typeface="Myriad Pro" charset="0"/>
                <a:cs typeface="Myriad Pro" charset="0"/>
              </a:rPr>
              <a:t>Rostow</a:t>
            </a:r>
            <a:r>
              <a:rPr lang="en-US" sz="1200" dirty="0" smtClean="0">
                <a:solidFill>
                  <a:srgbClr val="FF0000"/>
                </a:solidFill>
                <a:latin typeface="Myriad Pro" charset="0"/>
                <a:ea typeface="Myriad Pro" charset="0"/>
                <a:cs typeface="Myriad Pro" charset="0"/>
              </a:rPr>
              <a:t> Model</a:t>
            </a:r>
            <a:r>
              <a:rPr lang="en-US" sz="1200" dirty="0" smtClean="0">
                <a:solidFill>
                  <a:srgbClr val="1F224E"/>
                </a:solidFill>
                <a:latin typeface="Myriad Pro" charset="0"/>
                <a:ea typeface="Myriad Pro" charset="0"/>
                <a:cs typeface="Myriad Pro" charset="0"/>
              </a:rPr>
              <a:t> it has reached and </a:t>
            </a:r>
            <a:r>
              <a:rPr lang="en-US" sz="1200" dirty="0">
                <a:solidFill>
                  <a:srgbClr val="1F224E"/>
                </a:solidFill>
                <a:latin typeface="Myriad Pro" charset="0"/>
                <a:ea typeface="Myriad Pro" charset="0"/>
                <a:cs typeface="Myriad Pro" charset="0"/>
              </a:rPr>
              <a:t>give </a:t>
            </a:r>
            <a:r>
              <a:rPr lang="en-US" sz="1200" dirty="0">
                <a:solidFill>
                  <a:schemeClr val="accent6"/>
                </a:solidFill>
                <a:latin typeface="Myriad Pro" charset="0"/>
                <a:ea typeface="Myriad Pro" charset="0"/>
                <a:cs typeface="Myriad Pro" charset="0"/>
              </a:rPr>
              <a:t>reasons</a:t>
            </a:r>
            <a:r>
              <a:rPr lang="en-US" sz="1200" dirty="0">
                <a:solidFill>
                  <a:srgbClr val="1F224E"/>
                </a:solidFill>
                <a:latin typeface="Myriad Pro" charset="0"/>
                <a:ea typeface="Myriad Pro" charset="0"/>
                <a:cs typeface="Myriad Pro" charset="0"/>
              </a:rPr>
              <a:t> for your answer.</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LIDC studied:</a:t>
            </a:r>
            <a:endParaRPr lang="en-GB" sz="1200" dirty="0">
              <a:solidFill>
                <a:srgbClr val="1F224E"/>
              </a:solidFill>
              <a:latin typeface="Myriad Pro" charset="0"/>
              <a:ea typeface="Myriad Pro" charset="0"/>
              <a:cs typeface="Myriad Pro" charset="0"/>
            </a:endParaRPr>
          </a:p>
        </p:txBody>
      </p:sp>
      <p:sp>
        <p:nvSpPr>
          <p:cNvPr id="3" name="Rectangle 2"/>
          <p:cNvSpPr/>
          <p:nvPr/>
        </p:nvSpPr>
        <p:spPr>
          <a:xfrm>
            <a:off x="4352528" y="3789040"/>
            <a:ext cx="4572000" cy="1754326"/>
          </a:xfrm>
          <a:prstGeom prst="rect">
            <a:avLst/>
          </a:prstGeom>
        </p:spPr>
        <p:txBody>
          <a:bodyPr>
            <a:spAutoFit/>
          </a:bodyPr>
          <a:lstStyle/>
          <a:p>
            <a:r>
              <a:rPr lang="en-GB" sz="1200" dirty="0" smtClean="0">
                <a:solidFill>
                  <a:srgbClr val="1F224E"/>
                </a:solidFill>
                <a:latin typeface="Myriad Pro" charset="0"/>
                <a:ea typeface="Myriad Pro" charset="0"/>
                <a:cs typeface="Myriad Pro" charset="0"/>
              </a:rPr>
              <a:t>Exemplar answer:</a:t>
            </a:r>
          </a:p>
          <a:p>
            <a:endParaRPr lang="en-GB" sz="1200" dirty="0">
              <a:solidFill>
                <a:srgbClr val="1F224E"/>
              </a:solidFill>
              <a:latin typeface="Myriad Pro" charset="0"/>
              <a:ea typeface="Myriad Pro" charset="0"/>
              <a:cs typeface="Myriad Pro" charset="0"/>
            </a:endParaRPr>
          </a:p>
          <a:p>
            <a:r>
              <a:rPr lang="en-GB" sz="1200" dirty="0" smtClean="0">
                <a:solidFill>
                  <a:srgbClr val="1F224E"/>
                </a:solidFill>
                <a:latin typeface="Myriad Pro" charset="0"/>
                <a:ea typeface="Myriad Pro" charset="0"/>
                <a:cs typeface="Myriad Pro" charset="0"/>
              </a:rPr>
              <a:t>The </a:t>
            </a:r>
            <a:r>
              <a:rPr lang="en-GB" sz="1200" dirty="0">
                <a:solidFill>
                  <a:srgbClr val="FF0000"/>
                </a:solidFill>
                <a:latin typeface="Myriad Pro" charset="0"/>
                <a:ea typeface="Myriad Pro" charset="0"/>
                <a:cs typeface="Myriad Pro" charset="0"/>
              </a:rPr>
              <a:t>Philippines</a:t>
            </a:r>
            <a:r>
              <a:rPr lang="en-GB" sz="1200" dirty="0">
                <a:solidFill>
                  <a:srgbClr val="1F224E"/>
                </a:solidFill>
                <a:latin typeface="Myriad Pro" charset="0"/>
                <a:ea typeface="Myriad Pro" charset="0"/>
                <a:cs typeface="Myriad Pro" charset="0"/>
              </a:rPr>
              <a:t> is in the </a:t>
            </a:r>
            <a:r>
              <a:rPr lang="en-GB" sz="1200" dirty="0">
                <a:solidFill>
                  <a:srgbClr val="FF0000"/>
                </a:solidFill>
                <a:latin typeface="Myriad Pro" charset="0"/>
                <a:ea typeface="Myriad Pro" charset="0"/>
                <a:cs typeface="Myriad Pro" charset="0"/>
              </a:rPr>
              <a:t>second stage - pre-conditions for take off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There is </a:t>
            </a:r>
            <a:r>
              <a:rPr lang="en-GB" sz="1200" dirty="0">
                <a:solidFill>
                  <a:schemeClr val="accent6"/>
                </a:solidFill>
                <a:latin typeface="Myriad Pro" charset="0"/>
                <a:ea typeface="Myriad Pro" charset="0"/>
                <a:cs typeface="Myriad Pro" charset="0"/>
              </a:rPr>
              <a:t>some commercial farming</a:t>
            </a:r>
            <a:r>
              <a:rPr lang="en-GB" sz="1200" dirty="0">
                <a:solidFill>
                  <a:srgbClr val="1F224E"/>
                </a:solidFill>
                <a:latin typeface="Myriad Pro" charset="0"/>
                <a:ea typeface="Myriad Pro" charset="0"/>
                <a:cs typeface="Myriad Pro" charset="0"/>
              </a:rPr>
              <a:t>, for example rice (DEV) but </a:t>
            </a:r>
            <a:r>
              <a:rPr lang="en-GB" sz="1200" dirty="0">
                <a:solidFill>
                  <a:schemeClr val="accent6"/>
                </a:solidFill>
                <a:latin typeface="Myriad Pro" charset="0"/>
                <a:ea typeface="Myriad Pro" charset="0"/>
                <a:cs typeface="Myriad Pro" charset="0"/>
              </a:rPr>
              <a:t>33% of the population is still employed in farming so the economy needs to develop further </a:t>
            </a:r>
            <a:r>
              <a:rPr lang="en-GB" sz="1200" dirty="0">
                <a:solidFill>
                  <a:srgbClr val="1F224E"/>
                </a:solidFill>
                <a:latin typeface="Myriad Pro" charset="0"/>
                <a:ea typeface="Myriad Pro" charset="0"/>
                <a:cs typeface="Myriad Pro" charset="0"/>
              </a:rPr>
              <a:t>(DEV). </a:t>
            </a:r>
            <a:r>
              <a:rPr lang="en-GB" sz="1200" dirty="0">
                <a:solidFill>
                  <a:schemeClr val="accent6"/>
                </a:solidFill>
                <a:latin typeface="Myriad Pro" charset="0"/>
                <a:ea typeface="Myriad Pro" charset="0"/>
                <a:cs typeface="Myriad Pro" charset="0"/>
              </a:rPr>
              <a:t>The World Bank predicts that the 15% of the population employed in industry will increase, suggesting a more complex economy is developing and the Philippines is ready for take off</a:t>
            </a:r>
            <a:r>
              <a:rPr lang="en-GB" sz="1200" dirty="0">
                <a:solidFill>
                  <a:srgbClr val="1F224E"/>
                </a:solidFill>
                <a:latin typeface="Myriad Pro" charset="0"/>
                <a:ea typeface="Myriad Pro" charset="0"/>
                <a:cs typeface="Myriad Pro" charset="0"/>
              </a:rPr>
              <a:t>. (DEV)</a:t>
            </a:r>
          </a:p>
        </p:txBody>
      </p:sp>
      <p:sp>
        <p:nvSpPr>
          <p:cNvPr id="7" name="Rectangle 6"/>
          <p:cNvSpPr/>
          <p:nvPr/>
        </p:nvSpPr>
        <p:spPr>
          <a:xfrm>
            <a:off x="323528" y="3501008"/>
            <a:ext cx="3704853" cy="2492990"/>
          </a:xfrm>
          <a:prstGeom prst="rect">
            <a:avLst/>
          </a:prstGeom>
        </p:spPr>
        <p:txBody>
          <a:bodyPr wrap="square">
            <a:spAutoFit/>
          </a:bodyPr>
          <a:lstStyle/>
          <a:p>
            <a:r>
              <a:rPr lang="en-GB" sz="1200" dirty="0" smtClean="0">
                <a:solidFill>
                  <a:srgbClr val="1F224E"/>
                </a:solidFill>
                <a:latin typeface="Myriad Pro" charset="0"/>
                <a:ea typeface="Myriad Pro" charset="0"/>
                <a:cs typeface="Myriad Pro" charset="0"/>
              </a:rPr>
              <a:t>There is one mark </a:t>
            </a:r>
            <a:r>
              <a:rPr lang="en-GB" sz="1200" dirty="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sym typeface="Wingdings"/>
              </a:rPr>
              <a:t></a:t>
            </a:r>
            <a:r>
              <a:rPr lang="en-GB" sz="1200" dirty="0" smtClean="0">
                <a:solidFill>
                  <a:srgbClr val="1F224E"/>
                </a:solidFill>
                <a:latin typeface="Myriad Pro" charset="0"/>
                <a:ea typeface="Myriad Pro" charset="0"/>
                <a:cs typeface="Myriad Pro" charset="0"/>
              </a:rPr>
              <a:t>) available for </a:t>
            </a:r>
            <a:r>
              <a:rPr lang="en-GB" sz="1200" dirty="0" smtClean="0">
                <a:solidFill>
                  <a:srgbClr val="FF0000"/>
                </a:solidFill>
                <a:latin typeface="Myriad Pro" charset="0"/>
                <a:ea typeface="Myriad Pro" charset="0"/>
                <a:cs typeface="Myriad Pro" charset="0"/>
              </a:rPr>
              <a:t>recalling (AO1)</a:t>
            </a:r>
            <a:r>
              <a:rPr lang="en-GB" sz="1200" dirty="0" smtClean="0">
                <a:solidFill>
                  <a:srgbClr val="1F224E"/>
                </a:solidFill>
                <a:latin typeface="Myriad Pro" charset="0"/>
                <a:ea typeface="Myriad Pro" charset="0"/>
                <a:cs typeface="Myriad Pro" charset="0"/>
              </a:rPr>
              <a:t> which stage the LIDC case study is at and then three marks for showing their </a:t>
            </a:r>
            <a:r>
              <a:rPr lang="en-GB" sz="1200" dirty="0" smtClean="0">
                <a:solidFill>
                  <a:schemeClr val="accent6"/>
                </a:solidFill>
                <a:latin typeface="Myriad Pro" charset="0"/>
                <a:ea typeface="Myriad Pro" charset="0"/>
                <a:cs typeface="Myriad Pro" charset="0"/>
              </a:rPr>
              <a:t>understanding (AO2)</a:t>
            </a:r>
            <a:r>
              <a:rPr lang="en-GB" sz="1200" dirty="0" smtClean="0">
                <a:solidFill>
                  <a:srgbClr val="1F224E"/>
                </a:solidFill>
                <a:latin typeface="Myriad Pro" charset="0"/>
                <a:ea typeface="Myriad Pro" charset="0"/>
                <a:cs typeface="Myriad Pro" charset="0"/>
              </a:rPr>
              <a:t> by giving reasons for this </a:t>
            </a:r>
            <a:r>
              <a:rPr lang="en-GB" sz="1200" dirty="0">
                <a:solidFill>
                  <a:srgbClr val="1F224E"/>
                </a:solidFill>
                <a:latin typeface="Myriad Pro" charset="0"/>
                <a:ea typeface="Myriad Pro" charset="0"/>
                <a:cs typeface="Myriad Pro" charset="0"/>
              </a:rPr>
              <a:t>(DEV</a:t>
            </a:r>
            <a:r>
              <a:rPr lang="en-GB" sz="1200" dirty="0" smtClean="0">
                <a:solidFill>
                  <a:srgbClr val="1F224E"/>
                </a:solidFill>
                <a:latin typeface="Myriad Pro" charset="0"/>
                <a:ea typeface="Myriad Pro" charset="0"/>
                <a:cs typeface="Myriad Pro" charset="0"/>
              </a:rPr>
              <a:t>). </a:t>
            </a:r>
          </a:p>
          <a:p>
            <a:endParaRPr lang="en-GB" sz="1200" dirty="0">
              <a:solidFill>
                <a:srgbClr val="1F224E"/>
              </a:solidFill>
              <a:latin typeface="Myriad Pro" charset="0"/>
              <a:ea typeface="Myriad Pro" charset="0"/>
              <a:cs typeface="Myriad Pro" charset="0"/>
            </a:endParaRPr>
          </a:p>
          <a:p>
            <a:r>
              <a:rPr lang="en-GB" sz="1200" dirty="0" smtClean="0">
                <a:solidFill>
                  <a:srgbClr val="1F224E"/>
                </a:solidFill>
                <a:latin typeface="Myriad Pro" charset="0"/>
                <a:ea typeface="Myriad Pro" charset="0"/>
                <a:cs typeface="Myriad Pro" charset="0"/>
              </a:rPr>
              <a:t>We have included a diagram showing </a:t>
            </a:r>
            <a:r>
              <a:rPr lang="en-GB" sz="1200" dirty="0" err="1" smtClean="0">
                <a:solidFill>
                  <a:srgbClr val="1F224E"/>
                </a:solidFill>
                <a:latin typeface="Myriad Pro" charset="0"/>
                <a:ea typeface="Myriad Pro" charset="0"/>
                <a:cs typeface="Myriad Pro" charset="0"/>
              </a:rPr>
              <a:t>Rostow’s</a:t>
            </a:r>
            <a:r>
              <a:rPr lang="en-GB" sz="1200" dirty="0" smtClean="0">
                <a:solidFill>
                  <a:srgbClr val="1F224E"/>
                </a:solidFill>
                <a:latin typeface="Myriad Pro" charset="0"/>
                <a:ea typeface="Myriad Pro" charset="0"/>
                <a:cs typeface="Myriad Pro" charset="0"/>
              </a:rPr>
              <a:t> Model to help students if they don’t remember what </a:t>
            </a:r>
            <a:r>
              <a:rPr lang="en-GB" sz="1200" dirty="0" err="1" smtClean="0">
                <a:solidFill>
                  <a:srgbClr val="1F224E"/>
                </a:solidFill>
                <a:latin typeface="Myriad Pro" charset="0"/>
                <a:ea typeface="Myriad Pro" charset="0"/>
                <a:cs typeface="Myriad Pro" charset="0"/>
              </a:rPr>
              <a:t>Rostow’s</a:t>
            </a:r>
            <a:r>
              <a:rPr lang="en-GB" sz="1200" dirty="0" smtClean="0">
                <a:solidFill>
                  <a:srgbClr val="1F224E"/>
                </a:solidFill>
                <a:latin typeface="Myriad Pro" charset="0"/>
                <a:ea typeface="Myriad Pro" charset="0"/>
                <a:cs typeface="Myriad Pro" charset="0"/>
              </a:rPr>
              <a:t> Model looks like. </a:t>
            </a:r>
          </a:p>
          <a:p>
            <a:endParaRPr lang="en-GB" sz="1200" dirty="0">
              <a:solidFill>
                <a:srgbClr val="1F224E"/>
              </a:solidFill>
              <a:latin typeface="Myriad Pro" charset="0"/>
              <a:ea typeface="Myriad Pro" charset="0"/>
              <a:cs typeface="Myriad Pro" charset="0"/>
            </a:endParaRPr>
          </a:p>
          <a:p>
            <a:r>
              <a:rPr lang="en-GB" sz="1200" dirty="0" smtClean="0">
                <a:solidFill>
                  <a:srgbClr val="1F224E"/>
                </a:solidFill>
                <a:latin typeface="Myriad Pro" charset="0"/>
                <a:ea typeface="Myriad Pro" charset="0"/>
                <a:cs typeface="Myriad Pro" charset="0"/>
              </a:rPr>
              <a:t>There is also a line in the question paper answer space for students to write the LIDC they have studied to help them focus on their answer.</a:t>
            </a:r>
            <a:endParaRPr lang="en-GB" sz="1200" dirty="0">
              <a:solidFill>
                <a:srgbClr val="1F224E"/>
              </a:solidFill>
              <a:latin typeface="Myriad Pro" charset="0"/>
              <a:ea typeface="Myriad Pro" charset="0"/>
              <a:cs typeface="Myriad Pro" charset="0"/>
            </a:endParaRPr>
          </a:p>
          <a:p>
            <a:endParaRPr lang="en-GB" sz="1200" dirty="0" smtClean="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081007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2(d)(</a:t>
            </a:r>
            <a:r>
              <a:rPr lang="en-GB" dirty="0" smtClean="0"/>
              <a:t>ii) </a:t>
            </a:r>
            <a:r>
              <a:rPr lang="en-GB" dirty="0"/>
              <a:t>– </a:t>
            </a:r>
            <a:r>
              <a:rPr lang="en-GB" dirty="0" smtClean="0"/>
              <a:t>6 </a:t>
            </a:r>
            <a:r>
              <a:rPr lang="en-GB" dirty="0"/>
              <a:t>mark</a:t>
            </a:r>
          </a:p>
        </p:txBody>
      </p:sp>
      <p:sp>
        <p:nvSpPr>
          <p:cNvPr id="4" name="Content Placeholder 2"/>
          <p:cNvSpPr txBox="1">
            <a:spLocks noGrp="1"/>
          </p:cNvSpPr>
          <p:nvPr>
            <p:ph idx="1"/>
          </p:nvPr>
        </p:nvSpPr>
        <p:spPr>
          <a:xfrm>
            <a:off x="457200" y="1600201"/>
            <a:ext cx="8229600" cy="1396751"/>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t>CASE STUDY – LIDC development.</a:t>
            </a:r>
            <a:r>
              <a:rPr lang="en-US" sz="1800" dirty="0"/>
              <a:t> </a:t>
            </a:r>
            <a:endParaRPr lang="en-US" sz="1800" dirty="0" smtClean="0"/>
          </a:p>
          <a:p>
            <a:pPr marL="0" indent="0">
              <a:buNone/>
            </a:pPr>
            <a:r>
              <a:rPr lang="en-US" sz="1800" dirty="0" smtClean="0"/>
              <a:t> </a:t>
            </a:r>
            <a:endParaRPr lang="en-GB" sz="1800" dirty="0" smtClean="0"/>
          </a:p>
          <a:p>
            <a:pPr marL="0" indent="0">
              <a:buNone/>
            </a:pPr>
            <a:r>
              <a:rPr lang="en-US" sz="1800" dirty="0" smtClean="0">
                <a:solidFill>
                  <a:srgbClr val="FF0000"/>
                </a:solidFill>
              </a:rPr>
              <a:t>For an </a:t>
            </a:r>
            <a:r>
              <a:rPr lang="en-US" sz="1800" dirty="0">
                <a:solidFill>
                  <a:srgbClr val="FF0000"/>
                </a:solidFill>
              </a:rPr>
              <a:t>LIDC you have studied</a:t>
            </a:r>
            <a:r>
              <a:rPr lang="en-US" sz="1800" dirty="0"/>
              <a:t>, </a:t>
            </a:r>
            <a:r>
              <a:rPr lang="en-US" sz="1800" dirty="0">
                <a:solidFill>
                  <a:srgbClr val="00B0F0"/>
                </a:solidFill>
              </a:rPr>
              <a:t>evaluate how successful </a:t>
            </a:r>
            <a:r>
              <a:rPr lang="en-US" sz="1800" dirty="0"/>
              <a:t>a </a:t>
            </a:r>
            <a:r>
              <a:rPr lang="en-US" sz="1800" dirty="0">
                <a:solidFill>
                  <a:schemeClr val="accent6"/>
                </a:solidFill>
              </a:rPr>
              <a:t>development strategy</a:t>
            </a:r>
            <a:r>
              <a:rPr lang="en-US" sz="1800" dirty="0"/>
              <a:t> has </a:t>
            </a:r>
            <a:r>
              <a:rPr lang="en-US" sz="1800" dirty="0" smtClean="0"/>
              <a:t>been.</a:t>
            </a:r>
          </a:p>
          <a:p>
            <a:pPr marL="0" indent="0">
              <a:buFont typeface="Arial" panose="020B0604020202020204" pitchFamily="34" charset="0"/>
              <a:buNone/>
            </a:pPr>
            <a:r>
              <a:rPr lang="en-US" sz="1800" dirty="0" smtClean="0"/>
              <a:t> </a:t>
            </a:r>
            <a:endParaRPr lang="en-GB" sz="1800" dirty="0" smtClean="0"/>
          </a:p>
        </p:txBody>
      </p:sp>
      <p:sp>
        <p:nvSpPr>
          <p:cNvPr id="7" name="Content Placeholder 2"/>
          <p:cNvSpPr txBox="1">
            <a:spLocks/>
          </p:cNvSpPr>
          <p:nvPr/>
        </p:nvSpPr>
        <p:spPr>
          <a:xfrm>
            <a:off x="467544" y="3212976"/>
            <a:ext cx="8208912"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6 mark question which involves </a:t>
            </a:r>
            <a:r>
              <a:rPr lang="en-GB" sz="1200" dirty="0">
                <a:solidFill>
                  <a:srgbClr val="FF0000"/>
                </a:solidFill>
                <a:latin typeface="Myriad Pro" charset="0"/>
                <a:ea typeface="Myriad Pro" charset="0"/>
                <a:cs typeface="Myriad Pro" charset="0"/>
              </a:rPr>
              <a:t>AO1 (knowledge</a:t>
            </a:r>
            <a:r>
              <a:rPr lang="en-GB" sz="1200" dirty="0" smtClean="0">
                <a:solidFill>
                  <a:srgbClr val="FF0000"/>
                </a:solidFill>
                <a:latin typeface="Myriad Pro" charset="0"/>
                <a:ea typeface="Myriad Pro" charset="0"/>
                <a:cs typeface="Myriad Pro" charset="0"/>
              </a:rPr>
              <a:t>)</a:t>
            </a:r>
            <a:r>
              <a:rPr lang="en-GB" sz="1200" dirty="0" smtClean="0">
                <a:solidFill>
                  <a:srgbClr val="1F224E"/>
                </a:solidFill>
                <a:latin typeface="Myriad Pro" charset="0"/>
                <a:ea typeface="Myriad Pro" charset="0"/>
                <a:cs typeface="Myriad Pro" charset="0"/>
              </a:rPr>
              <a:t>, </a:t>
            </a:r>
            <a:r>
              <a:rPr lang="en-GB" sz="1200" dirty="0" smtClean="0">
                <a:solidFill>
                  <a:schemeClr val="accent6"/>
                </a:solidFill>
                <a:latin typeface="Myriad Pro" charset="0"/>
                <a:ea typeface="Myriad Pro" charset="0"/>
                <a:cs typeface="Myriad Pro" charset="0"/>
              </a:rPr>
              <a:t>AO2 (understanding) </a:t>
            </a:r>
            <a:r>
              <a:rPr lang="en-GB" sz="1200" dirty="0">
                <a:solidFill>
                  <a:srgbClr val="1F224E"/>
                </a:solidFill>
                <a:latin typeface="Myriad Pro" charset="0"/>
                <a:ea typeface="Myriad Pro" charset="0"/>
                <a:cs typeface="Myriad Pro" charset="0"/>
              </a:rPr>
              <a:t>and </a:t>
            </a:r>
            <a:r>
              <a:rPr lang="en-GB" sz="1200" dirty="0">
                <a:solidFill>
                  <a:srgbClr val="00B0F0"/>
                </a:solidFill>
                <a:latin typeface="Myriad Pro" charset="0"/>
                <a:ea typeface="Myriad Pro" charset="0"/>
                <a:cs typeface="Myriad Pro" charset="0"/>
              </a:rPr>
              <a:t>AO3 (application)</a:t>
            </a:r>
            <a:r>
              <a:rPr lang="en-GB" sz="1200" dirty="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this question refers to a </a:t>
            </a:r>
            <a:r>
              <a:rPr lang="en-GB" sz="1200" dirty="0">
                <a:solidFill>
                  <a:srgbClr val="FF0000"/>
                </a:solidFill>
                <a:latin typeface="Myriad Pro" charset="0"/>
                <a:ea typeface="Myriad Pro" charset="0"/>
                <a:cs typeface="Myriad Pro" charset="0"/>
              </a:rPr>
              <a:t>case </a:t>
            </a:r>
            <a:r>
              <a:rPr lang="en-GB" sz="1200" dirty="0" smtClean="0">
                <a:solidFill>
                  <a:srgbClr val="FF0000"/>
                </a:solidFill>
                <a:latin typeface="Myriad Pro" charset="0"/>
                <a:ea typeface="Myriad Pro" charset="0"/>
                <a:cs typeface="Myriad Pro" charset="0"/>
              </a:rPr>
              <a:t>study </a:t>
            </a:r>
            <a:r>
              <a:rPr lang="en-GB" sz="1200" dirty="0" smtClean="0">
                <a:solidFill>
                  <a:srgbClr val="1F224E"/>
                </a:solidFill>
                <a:latin typeface="Myriad Pro" charset="0"/>
                <a:ea typeface="Myriad Pro" charset="0"/>
                <a:cs typeface="Myriad Pro" charset="0"/>
              </a:rPr>
              <a:t>there </a:t>
            </a:r>
            <a:r>
              <a:rPr lang="en-GB" sz="1200" dirty="0">
                <a:solidFill>
                  <a:srgbClr val="1F224E"/>
                </a:solidFill>
                <a:latin typeface="Myriad Pro" charset="0"/>
                <a:ea typeface="Myriad Pro" charset="0"/>
                <a:cs typeface="Myriad Pro" charset="0"/>
              </a:rPr>
              <a:t>will </a:t>
            </a:r>
            <a:r>
              <a:rPr lang="en-GB" sz="1200" dirty="0" smtClean="0">
                <a:solidFill>
                  <a:srgbClr val="1F224E"/>
                </a:solidFill>
                <a:latin typeface="Myriad Pro" charset="0"/>
                <a:ea typeface="Myriad Pro" charset="0"/>
                <a:cs typeface="Myriad Pro" charset="0"/>
              </a:rPr>
              <a:t>be </a:t>
            </a:r>
            <a:r>
              <a:rPr lang="en-GB" sz="1200" dirty="0">
                <a:solidFill>
                  <a:srgbClr val="1F224E"/>
                </a:solidFill>
                <a:latin typeface="Myriad Pro" charset="0"/>
                <a:ea typeface="Myriad Pro" charset="0"/>
                <a:cs typeface="Myriad Pro" charset="0"/>
              </a:rPr>
              <a:t>marks for </a:t>
            </a:r>
            <a:r>
              <a:rPr lang="en-GB" sz="1200" dirty="0">
                <a:solidFill>
                  <a:srgbClr val="FF0000"/>
                </a:solidFill>
                <a:latin typeface="Myriad Pro" charset="0"/>
                <a:ea typeface="Myriad Pro" charset="0"/>
                <a:cs typeface="Myriad Pro" charset="0"/>
              </a:rPr>
              <a:t>AO1</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The </a:t>
            </a:r>
            <a:r>
              <a:rPr lang="en-GB" sz="1200" dirty="0" smtClean="0">
                <a:solidFill>
                  <a:srgbClr val="FF0000"/>
                </a:solidFill>
                <a:latin typeface="Myriad Pro" charset="0"/>
                <a:ea typeface="Myriad Pro" charset="0"/>
                <a:cs typeface="Myriad Pro" charset="0"/>
              </a:rPr>
              <a:t>case study is development in an LIDC</a:t>
            </a:r>
            <a:r>
              <a:rPr lang="en-GB" sz="1200" dirty="0" smtClean="0">
                <a:solidFill>
                  <a:srgbClr val="1F224E"/>
                </a:solidFill>
                <a:latin typeface="Myriad Pro" charset="0"/>
                <a:ea typeface="Myriad Pro" charset="0"/>
                <a:cs typeface="Myriad Pro" charset="0"/>
              </a:rPr>
              <a:t>, with part of the </a:t>
            </a:r>
            <a:r>
              <a:rPr lang="en-GB" sz="1200" dirty="0" smtClean="0">
                <a:solidFill>
                  <a:srgbClr val="FF0000"/>
                </a:solidFill>
                <a:latin typeface="Myriad Pro" charset="0"/>
                <a:ea typeface="Myriad Pro" charset="0"/>
                <a:cs typeface="Myriad Pro" charset="0"/>
              </a:rPr>
              <a:t>case study </a:t>
            </a:r>
            <a:r>
              <a:rPr lang="en-GB" sz="1200" dirty="0" smtClean="0">
                <a:solidFill>
                  <a:srgbClr val="1F224E"/>
                </a:solidFill>
                <a:latin typeface="Myriad Pro" charset="0"/>
                <a:ea typeface="Myriad Pro" charset="0"/>
                <a:cs typeface="Myriad Pro" charset="0"/>
              </a:rPr>
              <a:t>requiring students to compare advantages and disadvantages of one top-down and one bottom-up strategy in the country. Therefore students could pick either the top down or bottom up strategy they have studied </a:t>
            </a:r>
            <a:r>
              <a:rPr lang="en-GB" sz="1200" dirty="0">
                <a:solidFill>
                  <a:srgbClr val="1F224E"/>
                </a:solidFill>
                <a:latin typeface="Myriad Pro" charset="0"/>
                <a:ea typeface="Myriad Pro" charset="0"/>
                <a:cs typeface="Myriad Pro" charset="0"/>
              </a:rPr>
              <a:t>t</a:t>
            </a:r>
            <a:r>
              <a:rPr lang="en-GB" sz="1200" dirty="0" smtClean="0">
                <a:solidFill>
                  <a:srgbClr val="1F224E"/>
                </a:solidFill>
                <a:latin typeface="Myriad Pro" charset="0"/>
                <a:ea typeface="Myriad Pro" charset="0"/>
                <a:cs typeface="Myriad Pro" charset="0"/>
              </a:rPr>
              <a:t>o answer this question, with an </a:t>
            </a:r>
            <a:r>
              <a:rPr lang="en-GB" sz="1200" dirty="0" smtClean="0">
                <a:solidFill>
                  <a:schemeClr val="accent6"/>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of what the chosen </a:t>
            </a:r>
            <a:r>
              <a:rPr lang="en-GB" sz="1200" dirty="0" smtClean="0">
                <a:solidFill>
                  <a:schemeClr val="accent6"/>
                </a:solidFill>
                <a:latin typeface="Myriad Pro" charset="0"/>
                <a:ea typeface="Myriad Pro" charset="0"/>
                <a:cs typeface="Myriad Pro" charset="0"/>
              </a:rPr>
              <a:t>development strategy is aiming to achieve </a:t>
            </a:r>
            <a:r>
              <a:rPr lang="en-GB" sz="1200" dirty="0" smtClean="0">
                <a:solidFill>
                  <a:srgbClr val="1F224E"/>
                </a:solidFill>
                <a:latin typeface="Myriad Pro" charset="0"/>
                <a:ea typeface="Myriad Pro" charset="0"/>
                <a:cs typeface="Myriad Pro" charset="0"/>
              </a:rPr>
              <a:t>important for this question.</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a:t>
            </a:r>
            <a:r>
              <a:rPr lang="en-GB" sz="1200" dirty="0">
                <a:solidFill>
                  <a:srgbClr val="1F224E"/>
                </a:solidFill>
                <a:latin typeface="Myriad Pro" charset="0"/>
                <a:ea typeface="Myriad Pro" charset="0"/>
                <a:cs typeface="Myriad Pro" charset="0"/>
              </a:rPr>
              <a:t>the specification </a:t>
            </a:r>
            <a:r>
              <a:rPr lang="en-GB" sz="1200" dirty="0" smtClean="0">
                <a:solidFill>
                  <a:srgbClr val="1F224E"/>
                </a:solidFill>
                <a:latin typeface="Myriad Pro" charset="0"/>
                <a:ea typeface="Myriad Pro" charset="0"/>
                <a:cs typeface="Myriad Pro" charset="0"/>
              </a:rPr>
              <a:t>asks students to ‘</a:t>
            </a:r>
            <a:r>
              <a:rPr lang="en-GB" sz="1200" dirty="0">
                <a:solidFill>
                  <a:srgbClr val="1F224E"/>
                </a:solidFill>
                <a:latin typeface="Myriad Pro" charset="0"/>
                <a:ea typeface="Myriad Pro" charset="0"/>
                <a:cs typeface="Myriad Pro" charset="0"/>
              </a:rPr>
              <a:t>compare advantages and disadvantages of one top-down and one bottom-up strategy in the country</a:t>
            </a:r>
            <a:r>
              <a:rPr lang="en-US" sz="1200" dirty="0" smtClean="0">
                <a:solidFill>
                  <a:srgbClr val="1F224E"/>
                </a:solidFill>
                <a:latin typeface="Myriad Pro" charset="0"/>
                <a:ea typeface="Myriad Pro" charset="0"/>
                <a:cs typeface="Myriad Pro" charset="0"/>
              </a:rPr>
              <a:t>’, there is no requirement of teaching </a:t>
            </a:r>
            <a:r>
              <a:rPr lang="en-US" sz="1200" u="sng" dirty="0" smtClean="0">
                <a:latin typeface="Myriad Pro" charset="0"/>
                <a:ea typeface="Myriad Pro" charset="0"/>
                <a:cs typeface="Myriad Pro" charset="0"/>
              </a:rPr>
              <a:t>how successful</a:t>
            </a:r>
            <a:r>
              <a:rPr lang="en-US" sz="1200" dirty="0" smtClean="0">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strategies studied have been – just their advantages and disadvantages. </a:t>
            </a:r>
            <a:r>
              <a:rPr lang="en-GB" sz="1200" dirty="0" smtClean="0">
                <a:solidFill>
                  <a:srgbClr val="1F224E"/>
                </a:solidFill>
                <a:latin typeface="Myriad Pro" charset="0"/>
                <a:ea typeface="Myriad Pro" charset="0"/>
                <a:cs typeface="Myriad Pro" charset="0"/>
              </a:rPr>
              <a:t>Therefore students </a:t>
            </a:r>
            <a:r>
              <a:rPr lang="en-GB" sz="1200" dirty="0">
                <a:solidFill>
                  <a:srgbClr val="1F224E"/>
                </a:solidFill>
                <a:latin typeface="Myriad Pro" charset="0"/>
                <a:ea typeface="Myriad Pro" charset="0"/>
                <a:cs typeface="Myriad Pro" charset="0"/>
              </a:rPr>
              <a:t>are </a:t>
            </a:r>
            <a:r>
              <a:rPr lang="en-GB" sz="1200" dirty="0">
                <a:solidFill>
                  <a:srgbClr val="00B0F0"/>
                </a:solidFill>
                <a:latin typeface="Myriad Pro" charset="0"/>
                <a:ea typeface="Myriad Pro" charset="0"/>
                <a:cs typeface="Myriad Pro" charset="0"/>
              </a:rPr>
              <a:t>developing material beyond the specification </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one of the three ways </a:t>
            </a:r>
            <a:r>
              <a:rPr lang="en-GB" sz="1200" dirty="0">
                <a:solidFill>
                  <a:srgbClr val="00B0F0"/>
                </a:solidFill>
                <a:latin typeface="Myriad Pro" charset="0"/>
                <a:ea typeface="Myriad Pro" charset="0"/>
                <a:cs typeface="Myriad Pro" charset="0"/>
              </a:rPr>
              <a:t>application </a:t>
            </a:r>
            <a:r>
              <a:rPr lang="en-GB" sz="1200" dirty="0" smtClean="0">
                <a:solidFill>
                  <a:srgbClr val="00B0F0"/>
                </a:solidFill>
                <a:latin typeface="Myriad Pro" charset="0"/>
                <a:ea typeface="Myriad Pro" charset="0"/>
                <a:cs typeface="Myriad Pro" charset="0"/>
              </a:rPr>
              <a:t>(AO3)</a:t>
            </a:r>
            <a:r>
              <a:rPr lang="en-GB" sz="1200" dirty="0" smtClean="0">
                <a:solidFill>
                  <a:srgbClr val="1F224E"/>
                </a:solidFill>
                <a:latin typeface="Myriad Pro" charset="0"/>
                <a:ea typeface="Myriad Pro" charset="0"/>
                <a:cs typeface="Myriad Pro" charset="0"/>
              </a:rPr>
              <a:t> must </a:t>
            </a:r>
            <a:r>
              <a:rPr lang="en-GB" sz="1200" dirty="0">
                <a:solidFill>
                  <a:srgbClr val="1F224E"/>
                </a:solidFill>
                <a:latin typeface="Myriad Pro" charset="0"/>
                <a:ea typeface="Myriad Pro" charset="0"/>
                <a:cs typeface="Myriad Pro" charset="0"/>
              </a:rPr>
              <a:t>be </a:t>
            </a:r>
            <a:r>
              <a:rPr lang="en-GB" sz="1200" dirty="0" smtClean="0">
                <a:solidFill>
                  <a:srgbClr val="1F224E"/>
                </a:solidFill>
                <a:latin typeface="Myriad Pro" charset="0"/>
                <a:ea typeface="Myriad Pro" charset="0"/>
                <a:cs typeface="Myriad Pro" charset="0"/>
              </a:rPr>
              <a:t>assessed – in order to </a:t>
            </a:r>
            <a:r>
              <a:rPr lang="en-GB" sz="1200" dirty="0" smtClean="0">
                <a:solidFill>
                  <a:srgbClr val="00B0F0"/>
                </a:solidFill>
                <a:latin typeface="Myriad Pro" charset="0"/>
                <a:ea typeface="Myriad Pro" charset="0"/>
                <a:cs typeface="Myriad Pro" charset="0"/>
              </a:rPr>
              <a:t>evaluate</a:t>
            </a:r>
            <a:r>
              <a:rPr lang="en-GB" sz="1200" dirty="0" smtClean="0">
                <a:solidFill>
                  <a:srgbClr val="1F224E"/>
                </a:solidFill>
                <a:latin typeface="Myriad Pro" charset="0"/>
                <a:ea typeface="Myriad Pro" charset="0"/>
                <a:cs typeface="Myriad Pro" charset="0"/>
              </a:rPr>
              <a:t> how successful the development strategy has been within their answer to this question.</a:t>
            </a:r>
            <a:endParaRPr lang="en-GB" sz="1200" dirty="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a:p>
            <a:endParaRPr lang="en-GB" sz="1000" dirty="0"/>
          </a:p>
        </p:txBody>
      </p:sp>
    </p:spTree>
    <p:extLst>
      <p:ext uri="{BB962C8B-B14F-4D97-AF65-F5344CB8AC3E}">
        <p14:creationId xmlns:p14="http://schemas.microsoft.com/office/powerpoint/2010/main" val="3227023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Question 2(d)(ii) – </a:t>
            </a:r>
            <a:r>
              <a:rPr lang="en-GB" dirty="0" smtClean="0"/>
              <a:t>The </a:t>
            </a:r>
            <a:r>
              <a:rPr lang="en-GB" dirty="0"/>
              <a:t>mark scheme</a:t>
            </a:r>
          </a:p>
        </p:txBody>
      </p:sp>
      <p:sp>
        <p:nvSpPr>
          <p:cNvPr id="3" name="Content Placeholder 2"/>
          <p:cNvSpPr>
            <a:spLocks noGrp="1"/>
          </p:cNvSpPr>
          <p:nvPr>
            <p:ph idx="4294967295"/>
          </p:nvPr>
        </p:nvSpPr>
        <p:spPr>
          <a:xfrm>
            <a:off x="323528" y="1196752"/>
            <a:ext cx="8699500" cy="4454525"/>
          </a:xfrm>
        </p:spPr>
        <p:txBody>
          <a:bodyPr>
            <a:noAutofit/>
          </a:bodyPr>
          <a:lstStyle/>
          <a:p>
            <a:pPr marL="0" indent="0">
              <a:buNone/>
            </a:pPr>
            <a:r>
              <a:rPr lang="en-GB" sz="1400" b="1" dirty="0">
                <a:latin typeface="Myriad Pro"/>
              </a:rPr>
              <a:t>Level 3 (5–6 marks)</a:t>
            </a:r>
            <a:endParaRPr lang="en-GB" sz="1400" dirty="0">
              <a:latin typeface="Myriad Pro"/>
            </a:endParaRPr>
          </a:p>
          <a:p>
            <a:pPr marL="0" indent="0">
              <a:buNone/>
            </a:pPr>
            <a:r>
              <a:rPr lang="en-GB" sz="1400" dirty="0">
                <a:solidFill>
                  <a:srgbClr val="1F224E"/>
                </a:solidFill>
                <a:latin typeface="Myriad Pro"/>
                <a:ea typeface="Myriad Pro" charset="0"/>
                <a:cs typeface="Myriad Pro" charset="0"/>
              </a:rPr>
              <a:t>An answer at this level shows </a:t>
            </a:r>
            <a:r>
              <a:rPr lang="en-GB" sz="1400" b="1" dirty="0">
                <a:solidFill>
                  <a:srgbClr val="1F224E"/>
                </a:solidFill>
                <a:latin typeface="Myriad Pro"/>
                <a:ea typeface="Myriad Pro" charset="0"/>
                <a:cs typeface="Myriad Pro" charset="0"/>
              </a:rPr>
              <a:t>thorough</a:t>
            </a:r>
            <a:r>
              <a:rPr lang="en-GB" sz="1400" dirty="0">
                <a:solidFill>
                  <a:srgbClr val="1F224E"/>
                </a:solidFill>
                <a:latin typeface="Myriad Pro"/>
                <a:ea typeface="Myriad Pro" charset="0"/>
                <a:cs typeface="Myriad Pro" charset="0"/>
              </a:rPr>
              <a:t> </a:t>
            </a:r>
            <a:r>
              <a:rPr lang="en-GB" sz="1400" dirty="0">
                <a:solidFill>
                  <a:srgbClr val="FF0000"/>
                </a:solidFill>
                <a:latin typeface="Myriad Pro"/>
                <a:ea typeface="Myriad Pro" charset="0"/>
                <a:cs typeface="Myriad Pro" charset="0"/>
              </a:rPr>
              <a:t>knowledge</a:t>
            </a:r>
            <a:r>
              <a:rPr lang="en-GB" sz="1400" dirty="0">
                <a:solidFill>
                  <a:srgbClr val="1F224E"/>
                </a:solidFill>
                <a:latin typeface="Myriad Pro"/>
                <a:ea typeface="Myriad Pro" charset="0"/>
                <a:cs typeface="Myriad Pro" charset="0"/>
              </a:rPr>
              <a:t> of a development strategy in an LIDC </a:t>
            </a:r>
            <a:r>
              <a:rPr lang="en-GB" sz="1400" dirty="0">
                <a:solidFill>
                  <a:srgbClr val="FF0000"/>
                </a:solidFill>
                <a:latin typeface="Myriad Pro"/>
                <a:ea typeface="Myriad Pro" charset="0"/>
                <a:cs typeface="Myriad Pro" charset="0"/>
              </a:rPr>
              <a:t>(AO1) </a:t>
            </a:r>
            <a:r>
              <a:rPr lang="en-GB" sz="1400" dirty="0">
                <a:solidFill>
                  <a:srgbClr val="1F224E"/>
                </a:solidFill>
                <a:latin typeface="Myriad Pro"/>
                <a:ea typeface="Myriad Pro" charset="0"/>
                <a:cs typeface="Myriad Pro" charset="0"/>
              </a:rPr>
              <a:t>with </a:t>
            </a:r>
            <a:r>
              <a:rPr lang="en-GB" sz="1400" b="1" dirty="0">
                <a:solidFill>
                  <a:srgbClr val="1F224E"/>
                </a:solidFill>
                <a:latin typeface="Myriad Pro"/>
                <a:ea typeface="Myriad Pro" charset="0"/>
                <a:cs typeface="Myriad Pro" charset="0"/>
              </a:rPr>
              <a:t>thorough</a:t>
            </a:r>
            <a:r>
              <a:rPr lang="en-GB" sz="1400" dirty="0">
                <a:solidFill>
                  <a:srgbClr val="1F224E"/>
                </a:solidFill>
                <a:latin typeface="Myriad Pro"/>
                <a:ea typeface="Myriad Pro" charset="0"/>
                <a:cs typeface="Myriad Pro" charset="0"/>
              </a:rPr>
              <a:t> </a:t>
            </a:r>
            <a:r>
              <a:rPr lang="en-GB" sz="1400" dirty="0">
                <a:solidFill>
                  <a:schemeClr val="accent6"/>
                </a:solidFill>
                <a:latin typeface="Myriad Pro"/>
                <a:ea typeface="Myriad Pro" charset="0"/>
                <a:cs typeface="Myriad Pro" charset="0"/>
              </a:rPr>
              <a:t>understanding</a:t>
            </a:r>
            <a:r>
              <a:rPr lang="en-GB" sz="1400" dirty="0">
                <a:solidFill>
                  <a:srgbClr val="1F224E"/>
                </a:solidFill>
                <a:latin typeface="Myriad Pro"/>
                <a:ea typeface="Myriad Pro" charset="0"/>
                <a:cs typeface="Myriad Pro" charset="0"/>
              </a:rPr>
              <a:t> of what the development strategy is aiming to achieve </a:t>
            </a:r>
            <a:r>
              <a:rPr lang="en-GB" sz="1400" dirty="0">
                <a:solidFill>
                  <a:schemeClr val="accent6"/>
                </a:solidFill>
                <a:latin typeface="Myriad Pro"/>
                <a:ea typeface="Myriad Pro" charset="0"/>
                <a:cs typeface="Myriad Pro" charset="0"/>
              </a:rPr>
              <a:t>(AO2) </a:t>
            </a:r>
            <a:r>
              <a:rPr lang="en-GB" sz="1400" dirty="0">
                <a:solidFill>
                  <a:srgbClr val="1F224E"/>
                </a:solidFill>
                <a:latin typeface="Myriad Pro"/>
                <a:ea typeface="Myriad Pro" charset="0"/>
                <a:cs typeface="Myriad Pro" charset="0"/>
              </a:rPr>
              <a:t>and a </a:t>
            </a:r>
            <a:r>
              <a:rPr lang="en-GB" sz="1400" b="1" dirty="0">
                <a:solidFill>
                  <a:srgbClr val="1F224E"/>
                </a:solidFill>
                <a:latin typeface="Myriad Pro"/>
                <a:ea typeface="Myriad Pro" charset="0"/>
                <a:cs typeface="Myriad Pro" charset="0"/>
              </a:rPr>
              <a:t>thorough</a:t>
            </a:r>
            <a:r>
              <a:rPr lang="en-GB" sz="1400" dirty="0">
                <a:solidFill>
                  <a:srgbClr val="1F224E"/>
                </a:solidFill>
                <a:latin typeface="Myriad Pro"/>
                <a:ea typeface="Myriad Pro" charset="0"/>
                <a:cs typeface="Myriad Pro" charset="0"/>
              </a:rPr>
              <a:t> </a:t>
            </a:r>
            <a:r>
              <a:rPr lang="en-GB" sz="1400" dirty="0">
                <a:solidFill>
                  <a:srgbClr val="00B0F0"/>
                </a:solidFill>
                <a:latin typeface="Myriad Pro"/>
                <a:ea typeface="Myriad Pro" charset="0"/>
                <a:cs typeface="Myriad Pro" charset="0"/>
              </a:rPr>
              <a:t>evaluation</a:t>
            </a:r>
            <a:r>
              <a:rPr lang="en-GB" sz="1400" dirty="0">
                <a:solidFill>
                  <a:srgbClr val="1F224E"/>
                </a:solidFill>
                <a:latin typeface="Myriad Pro"/>
                <a:ea typeface="Myriad Pro" charset="0"/>
                <a:cs typeface="Myriad Pro" charset="0"/>
              </a:rPr>
              <a:t> of how successful the development strategy has been </a:t>
            </a:r>
            <a:r>
              <a:rPr lang="en-GB" sz="1400" dirty="0">
                <a:solidFill>
                  <a:srgbClr val="00B0F0"/>
                </a:solidFill>
                <a:latin typeface="Myriad Pro"/>
                <a:ea typeface="Myriad Pro" charset="0"/>
                <a:cs typeface="Myriad Pro" charset="0"/>
              </a:rPr>
              <a:t>(AO3)</a:t>
            </a:r>
            <a:r>
              <a:rPr lang="en-GB" sz="1400" dirty="0">
                <a:solidFill>
                  <a:srgbClr val="1F224E"/>
                </a:solidFill>
                <a:latin typeface="Myriad Pro"/>
                <a:ea typeface="Myriad Pro" charset="0"/>
                <a:cs typeface="Myriad Pro" charset="0"/>
              </a:rPr>
              <a:t>.</a:t>
            </a:r>
          </a:p>
          <a:p>
            <a:endParaRPr lang="en-GB" sz="1400" dirty="0">
              <a:solidFill>
                <a:srgbClr val="1F224E"/>
              </a:solidFill>
              <a:latin typeface="Myriad Pro"/>
              <a:ea typeface="Myriad Pro" charset="0"/>
              <a:cs typeface="Myriad Pro" charset="0"/>
            </a:endParaRPr>
          </a:p>
          <a:p>
            <a:pPr marL="0" indent="0">
              <a:buNone/>
            </a:pPr>
            <a:r>
              <a:rPr lang="en-GB" sz="1400" dirty="0">
                <a:solidFill>
                  <a:srgbClr val="1F224E"/>
                </a:solidFill>
                <a:latin typeface="Myriad Pro"/>
                <a:ea typeface="Myriad Pro" charset="0"/>
                <a:cs typeface="Myriad Pro" charset="0"/>
              </a:rPr>
              <a:t>This will be shown by including </a:t>
            </a:r>
            <a:r>
              <a:rPr lang="en-GB" sz="1400" b="1" dirty="0">
                <a:solidFill>
                  <a:srgbClr val="1F224E"/>
                </a:solidFill>
                <a:latin typeface="Myriad Pro"/>
                <a:ea typeface="Myriad Pro" charset="0"/>
                <a:cs typeface="Myriad Pro" charset="0"/>
              </a:rPr>
              <a:t>developed</a:t>
            </a:r>
            <a:r>
              <a:rPr lang="en-GB" sz="1400" dirty="0">
                <a:solidFill>
                  <a:srgbClr val="1F224E"/>
                </a:solidFill>
                <a:latin typeface="Myriad Pro"/>
                <a:ea typeface="Myriad Pro" charset="0"/>
                <a:cs typeface="Myriad Pro" charset="0"/>
              </a:rPr>
              <a:t> ideas about the development strategy, what it aims to achieve and how successful it has been.</a:t>
            </a:r>
          </a:p>
          <a:p>
            <a:endParaRPr lang="en-GB" sz="1400" dirty="0">
              <a:solidFill>
                <a:srgbClr val="1F224E"/>
              </a:solidFill>
              <a:latin typeface="Myriad Pro"/>
              <a:ea typeface="Myriad Pro" charset="0"/>
              <a:cs typeface="Myriad Pro" charset="0"/>
            </a:endParaRPr>
          </a:p>
          <a:p>
            <a:pPr marL="0" indent="0">
              <a:buNone/>
            </a:pPr>
            <a:r>
              <a:rPr lang="en-GB" sz="1400" b="1" dirty="0">
                <a:solidFill>
                  <a:srgbClr val="1F224E"/>
                </a:solidFill>
                <a:latin typeface="Myriad Pro"/>
                <a:ea typeface="Myriad Pro" charset="0"/>
                <a:cs typeface="Myriad Pro" charset="0"/>
              </a:rPr>
              <a:t>Level 2 (</a:t>
            </a:r>
            <a:r>
              <a:rPr lang="en-GB" sz="1400" b="1" dirty="0" smtClean="0">
                <a:solidFill>
                  <a:srgbClr val="1F224E"/>
                </a:solidFill>
                <a:latin typeface="Myriad Pro"/>
                <a:ea typeface="Myriad Pro" charset="0"/>
                <a:cs typeface="Myriad Pro" charset="0"/>
              </a:rPr>
              <a:t>3–4 </a:t>
            </a:r>
            <a:r>
              <a:rPr lang="en-GB" sz="1400" b="1" dirty="0">
                <a:solidFill>
                  <a:srgbClr val="1F224E"/>
                </a:solidFill>
                <a:latin typeface="Myriad Pro"/>
                <a:ea typeface="Myriad Pro" charset="0"/>
                <a:cs typeface="Myriad Pro" charset="0"/>
              </a:rPr>
              <a:t>marks) </a:t>
            </a:r>
            <a:r>
              <a:rPr lang="en-GB" sz="1400" dirty="0">
                <a:solidFill>
                  <a:srgbClr val="1F224E"/>
                </a:solidFill>
                <a:latin typeface="Myriad Pro"/>
                <a:ea typeface="Myriad Pro" charset="0"/>
                <a:cs typeface="Myriad Pro" charset="0"/>
              </a:rPr>
              <a:t>looks for the same focuses in answers but </a:t>
            </a:r>
            <a:r>
              <a:rPr lang="en-GB" sz="1400" dirty="0" smtClean="0">
                <a:solidFill>
                  <a:srgbClr val="1F224E"/>
                </a:solidFill>
                <a:latin typeface="Myriad Pro"/>
                <a:ea typeface="Myriad Pro" charset="0"/>
                <a:cs typeface="Myriad Pro" charset="0"/>
              </a:rPr>
              <a:t>with thorough </a:t>
            </a:r>
            <a:r>
              <a:rPr lang="en-GB" sz="1400" dirty="0" smtClean="0">
                <a:solidFill>
                  <a:srgbClr val="FF0000"/>
                </a:solidFill>
                <a:latin typeface="Myriad Pro"/>
                <a:ea typeface="Myriad Pro" charset="0"/>
                <a:cs typeface="Myriad Pro" charset="0"/>
              </a:rPr>
              <a:t>knowledge</a:t>
            </a:r>
            <a:r>
              <a:rPr lang="en-GB" sz="1400" dirty="0" smtClean="0">
                <a:solidFill>
                  <a:srgbClr val="1F224E"/>
                </a:solidFill>
                <a:latin typeface="Myriad Pro"/>
                <a:ea typeface="Myriad Pro" charset="0"/>
                <a:cs typeface="Myriad Pro" charset="0"/>
              </a:rPr>
              <a:t> (</a:t>
            </a:r>
            <a:r>
              <a:rPr lang="en-GB" sz="1400" dirty="0">
                <a:solidFill>
                  <a:srgbClr val="1F224E"/>
                </a:solidFill>
                <a:latin typeface="Myriad Pro"/>
                <a:ea typeface="Myriad Pro" charset="0"/>
                <a:cs typeface="Myriad Pro" charset="0"/>
              </a:rPr>
              <a:t>through </a:t>
            </a:r>
            <a:r>
              <a:rPr lang="en-GB" sz="1400" b="1" dirty="0">
                <a:solidFill>
                  <a:srgbClr val="1F224E"/>
                </a:solidFill>
                <a:latin typeface="Myriad Pro"/>
                <a:ea typeface="Myriad Pro" charset="0"/>
                <a:cs typeface="Myriad Pro" charset="0"/>
              </a:rPr>
              <a:t>developed</a:t>
            </a:r>
            <a:r>
              <a:rPr lang="en-GB" sz="1400" dirty="0">
                <a:solidFill>
                  <a:srgbClr val="1F224E"/>
                </a:solidFill>
                <a:latin typeface="Myriad Pro"/>
                <a:ea typeface="Myriad Pro" charset="0"/>
                <a:cs typeface="Myriad Pro" charset="0"/>
              </a:rPr>
              <a:t> </a:t>
            </a:r>
            <a:r>
              <a:rPr lang="en-GB" sz="1400" dirty="0" smtClean="0">
                <a:solidFill>
                  <a:srgbClr val="1F224E"/>
                </a:solidFill>
                <a:latin typeface="Myriad Pro"/>
                <a:ea typeface="Myriad Pro" charset="0"/>
                <a:cs typeface="Myriad Pro" charset="0"/>
              </a:rPr>
              <a:t>ideas) but basic </a:t>
            </a:r>
            <a:r>
              <a:rPr lang="en-GB" sz="1400" dirty="0" smtClean="0">
                <a:solidFill>
                  <a:schemeClr val="accent6"/>
                </a:solidFill>
                <a:latin typeface="Myriad Pro"/>
                <a:ea typeface="Myriad Pro" charset="0"/>
                <a:cs typeface="Myriad Pro" charset="0"/>
              </a:rPr>
              <a:t>understanding</a:t>
            </a:r>
            <a:r>
              <a:rPr lang="en-GB" sz="1400" dirty="0" smtClean="0">
                <a:solidFill>
                  <a:srgbClr val="FF0000"/>
                </a:solidFill>
                <a:latin typeface="Myriad Pro"/>
                <a:ea typeface="Myriad Pro" charset="0"/>
                <a:cs typeface="Myriad Pro" charset="0"/>
              </a:rPr>
              <a:t> </a:t>
            </a:r>
            <a:r>
              <a:rPr lang="en-GB" sz="1400" dirty="0" smtClean="0">
                <a:solidFill>
                  <a:srgbClr val="1F224E"/>
                </a:solidFill>
                <a:latin typeface="Myriad Pro"/>
                <a:ea typeface="Myriad Pro" charset="0"/>
                <a:cs typeface="Myriad Pro" charset="0"/>
              </a:rPr>
              <a:t>and </a:t>
            </a:r>
            <a:r>
              <a:rPr lang="en-GB" sz="1400" dirty="0">
                <a:solidFill>
                  <a:srgbClr val="00B0F0"/>
                </a:solidFill>
                <a:latin typeface="Myriad Pro"/>
                <a:ea typeface="Myriad Pro" charset="0"/>
                <a:cs typeface="Myriad Pro" charset="0"/>
              </a:rPr>
              <a:t>evaluation</a:t>
            </a:r>
            <a:r>
              <a:rPr lang="en-GB" sz="1400" dirty="0">
                <a:solidFill>
                  <a:srgbClr val="1F224E"/>
                </a:solidFill>
                <a:latin typeface="Myriad Pro"/>
                <a:ea typeface="Myriad Pro" charset="0"/>
                <a:cs typeface="Myriad Pro" charset="0"/>
              </a:rPr>
              <a:t> </a:t>
            </a:r>
            <a:r>
              <a:rPr lang="en-GB" sz="1400" dirty="0" smtClean="0">
                <a:solidFill>
                  <a:srgbClr val="1F224E"/>
                </a:solidFill>
                <a:latin typeface="Myriad Pro"/>
                <a:ea typeface="Myriad Pro" charset="0"/>
                <a:cs typeface="Myriad Pro" charset="0"/>
              </a:rPr>
              <a:t>(through </a:t>
            </a:r>
            <a:r>
              <a:rPr lang="en-GB" sz="1400" b="1" dirty="0" smtClean="0">
                <a:solidFill>
                  <a:srgbClr val="1F224E"/>
                </a:solidFill>
                <a:latin typeface="Myriad Pro"/>
                <a:ea typeface="Myriad Pro" charset="0"/>
                <a:cs typeface="Myriad Pro" charset="0"/>
              </a:rPr>
              <a:t>simple </a:t>
            </a:r>
            <a:r>
              <a:rPr lang="en-GB" sz="1400" dirty="0" smtClean="0">
                <a:solidFill>
                  <a:srgbClr val="1F224E"/>
                </a:solidFill>
                <a:latin typeface="Myriad Pro"/>
                <a:ea typeface="Myriad Pro" charset="0"/>
                <a:cs typeface="Myriad Pro" charset="0"/>
              </a:rPr>
              <a:t>ideas).</a:t>
            </a:r>
            <a:endParaRPr lang="en-GB" sz="1400" dirty="0">
              <a:solidFill>
                <a:srgbClr val="1F224E"/>
              </a:solidFill>
              <a:latin typeface="Myriad Pro"/>
              <a:ea typeface="Myriad Pro" charset="0"/>
              <a:cs typeface="Myriad Pro" charset="0"/>
            </a:endParaRPr>
          </a:p>
          <a:p>
            <a:endParaRPr lang="en-GB" sz="1400" dirty="0">
              <a:solidFill>
                <a:srgbClr val="1F224E"/>
              </a:solidFill>
              <a:latin typeface="Myriad Pro"/>
              <a:ea typeface="Myriad Pro" charset="0"/>
              <a:cs typeface="Myriad Pro" charset="0"/>
            </a:endParaRPr>
          </a:p>
          <a:p>
            <a:pPr marL="0" indent="0">
              <a:buNone/>
            </a:pPr>
            <a:r>
              <a:rPr lang="en-GB" sz="1400" b="1" dirty="0">
                <a:solidFill>
                  <a:srgbClr val="1F224E"/>
                </a:solidFill>
                <a:latin typeface="Myriad Pro"/>
                <a:ea typeface="Myriad Pro" charset="0"/>
                <a:cs typeface="Myriad Pro" charset="0"/>
              </a:rPr>
              <a:t>Level 1 (</a:t>
            </a:r>
            <a:r>
              <a:rPr lang="en-GB" sz="1400" b="1" dirty="0" smtClean="0">
                <a:solidFill>
                  <a:srgbClr val="1F224E"/>
                </a:solidFill>
                <a:latin typeface="Myriad Pro"/>
                <a:ea typeface="Myriad Pro" charset="0"/>
                <a:cs typeface="Myriad Pro" charset="0"/>
              </a:rPr>
              <a:t>1–2 </a:t>
            </a:r>
            <a:r>
              <a:rPr lang="en-GB" sz="1400" b="1" dirty="0">
                <a:solidFill>
                  <a:srgbClr val="1F224E"/>
                </a:solidFill>
                <a:latin typeface="Myriad Pro"/>
                <a:ea typeface="Myriad Pro" charset="0"/>
                <a:cs typeface="Myriad Pro" charset="0"/>
              </a:rPr>
              <a:t>marks) </a:t>
            </a:r>
            <a:r>
              <a:rPr lang="en-GB" sz="1400" dirty="0">
                <a:solidFill>
                  <a:srgbClr val="1F224E"/>
                </a:solidFill>
                <a:latin typeface="Myriad Pro"/>
                <a:ea typeface="Myriad Pro" charset="0"/>
                <a:cs typeface="Myriad Pro" charset="0"/>
              </a:rPr>
              <a:t>looks for the same focuses in answers but with </a:t>
            </a:r>
            <a:r>
              <a:rPr lang="en-GB" sz="1400" dirty="0" smtClean="0">
                <a:solidFill>
                  <a:srgbClr val="1F224E"/>
                </a:solidFill>
                <a:latin typeface="Myriad Pro"/>
                <a:ea typeface="Myriad Pro" charset="0"/>
                <a:cs typeface="Myriad Pro" charset="0"/>
              </a:rPr>
              <a:t>basic </a:t>
            </a:r>
            <a:r>
              <a:rPr lang="en-GB" sz="1400" dirty="0" smtClean="0">
                <a:solidFill>
                  <a:srgbClr val="FF0000"/>
                </a:solidFill>
                <a:latin typeface="Myriad Pro"/>
                <a:ea typeface="Myriad Pro" charset="0"/>
                <a:cs typeface="Myriad Pro" charset="0"/>
              </a:rPr>
              <a:t>knowledge</a:t>
            </a:r>
            <a:r>
              <a:rPr lang="en-GB" sz="1400" dirty="0" smtClean="0">
                <a:solidFill>
                  <a:srgbClr val="1F224E"/>
                </a:solidFill>
                <a:latin typeface="Myriad Pro"/>
                <a:ea typeface="Myriad Pro" charset="0"/>
                <a:cs typeface="Myriad Pro" charset="0"/>
              </a:rPr>
              <a:t> and </a:t>
            </a:r>
            <a:r>
              <a:rPr lang="en-GB" sz="1400" u="sng" dirty="0" smtClean="0">
                <a:solidFill>
                  <a:srgbClr val="1F224E"/>
                </a:solidFill>
                <a:latin typeface="Myriad Pro"/>
                <a:ea typeface="Myriad Pro" charset="0"/>
                <a:cs typeface="Myriad Pro" charset="0"/>
              </a:rPr>
              <a:t>either</a:t>
            </a:r>
            <a:r>
              <a:rPr lang="en-GB" sz="1400" dirty="0" smtClean="0">
                <a:solidFill>
                  <a:srgbClr val="1F224E"/>
                </a:solidFill>
                <a:latin typeface="Myriad Pro"/>
                <a:ea typeface="Myriad Pro" charset="0"/>
                <a:cs typeface="Myriad Pro" charset="0"/>
              </a:rPr>
              <a:t> </a:t>
            </a:r>
            <a:r>
              <a:rPr lang="en-GB" sz="1400" dirty="0">
                <a:solidFill>
                  <a:srgbClr val="1F224E"/>
                </a:solidFill>
                <a:latin typeface="Myriad Pro"/>
                <a:ea typeface="Myriad Pro" charset="0"/>
                <a:cs typeface="Myriad Pro" charset="0"/>
              </a:rPr>
              <a:t>basic </a:t>
            </a:r>
            <a:r>
              <a:rPr lang="en-GB" sz="1400" dirty="0">
                <a:solidFill>
                  <a:schemeClr val="accent6"/>
                </a:solidFill>
                <a:latin typeface="Myriad Pro"/>
                <a:ea typeface="Myriad Pro" charset="0"/>
                <a:cs typeface="Myriad Pro" charset="0"/>
              </a:rPr>
              <a:t>understanding</a:t>
            </a:r>
            <a:r>
              <a:rPr lang="en-GB" sz="1400" dirty="0">
                <a:solidFill>
                  <a:srgbClr val="FF0000"/>
                </a:solidFill>
                <a:latin typeface="Myriad Pro"/>
                <a:ea typeface="Myriad Pro" charset="0"/>
                <a:cs typeface="Myriad Pro" charset="0"/>
              </a:rPr>
              <a:t> </a:t>
            </a:r>
            <a:r>
              <a:rPr lang="en-GB" sz="1400" dirty="0" smtClean="0">
                <a:solidFill>
                  <a:srgbClr val="1F224E"/>
                </a:solidFill>
                <a:latin typeface="Myriad Pro"/>
                <a:ea typeface="Myriad Pro" charset="0"/>
                <a:cs typeface="Myriad Pro" charset="0"/>
              </a:rPr>
              <a:t>or </a:t>
            </a:r>
            <a:r>
              <a:rPr lang="en-GB" sz="1400" dirty="0" smtClean="0">
                <a:solidFill>
                  <a:srgbClr val="00B0F0"/>
                </a:solidFill>
                <a:latin typeface="Myriad Pro"/>
                <a:ea typeface="Myriad Pro" charset="0"/>
                <a:cs typeface="Myriad Pro" charset="0"/>
              </a:rPr>
              <a:t>evaluation</a:t>
            </a:r>
            <a:r>
              <a:rPr lang="en-GB" sz="1400" dirty="0" smtClean="0">
                <a:solidFill>
                  <a:srgbClr val="1F224E"/>
                </a:solidFill>
                <a:latin typeface="Myriad Pro"/>
                <a:ea typeface="Myriad Pro" charset="0"/>
                <a:cs typeface="Myriad Pro" charset="0"/>
              </a:rPr>
              <a:t> through </a:t>
            </a:r>
            <a:r>
              <a:rPr lang="en-GB" sz="1400" b="1" dirty="0">
                <a:solidFill>
                  <a:srgbClr val="1F224E"/>
                </a:solidFill>
                <a:latin typeface="Myriad Pro"/>
                <a:ea typeface="Myriad Pro" charset="0"/>
                <a:cs typeface="Myriad Pro" charset="0"/>
              </a:rPr>
              <a:t>simple </a:t>
            </a:r>
            <a:r>
              <a:rPr lang="en-GB" sz="1400" dirty="0" smtClean="0">
                <a:solidFill>
                  <a:srgbClr val="1F224E"/>
                </a:solidFill>
                <a:latin typeface="Myriad Pro"/>
                <a:ea typeface="Myriad Pro" charset="0"/>
                <a:cs typeface="Myriad Pro" charset="0"/>
              </a:rPr>
              <a:t>ideas.</a:t>
            </a:r>
            <a:endParaRPr lang="en-GB" sz="1400" dirty="0">
              <a:solidFill>
                <a:srgbClr val="1F224E"/>
              </a:solidFill>
              <a:latin typeface="Myriad Pro"/>
              <a:ea typeface="Myriad Pro" charset="0"/>
              <a:cs typeface="Myriad Pro" charset="0"/>
            </a:endParaRPr>
          </a:p>
        </p:txBody>
      </p:sp>
    </p:spTree>
    <p:extLst>
      <p:ext uri="{BB962C8B-B14F-4D97-AF65-F5344CB8AC3E}">
        <p14:creationId xmlns:p14="http://schemas.microsoft.com/office/powerpoint/2010/main" val="2926937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6512" y="260648"/>
            <a:ext cx="9180512" cy="686320"/>
          </a:xfrm>
          <a:prstGeom prst="rect">
            <a:avLst/>
          </a:prstGeom>
        </p:spPr>
        <p:txBody>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sz="4000" dirty="0" smtClean="0"/>
              <a:t>Question 2(d)(ii) – Indicative Content</a:t>
            </a:r>
            <a:endParaRPr lang="en-GB" sz="4000" dirty="0"/>
          </a:p>
        </p:txBody>
      </p:sp>
      <p:sp>
        <p:nvSpPr>
          <p:cNvPr id="3" name="Content Placeholder 2"/>
          <p:cNvSpPr txBox="1">
            <a:spLocks/>
          </p:cNvSpPr>
          <p:nvPr/>
        </p:nvSpPr>
        <p:spPr>
          <a:xfrm>
            <a:off x="193733" y="1350298"/>
            <a:ext cx="8698747" cy="44549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smtClean="0">
                <a:solidFill>
                  <a:srgbClr val="1F224E"/>
                </a:solidFill>
                <a:latin typeface="Myriad Pro" charset="0"/>
                <a:ea typeface="Myriad Pro" charset="0"/>
                <a:cs typeface="Myriad Pro" charset="0"/>
              </a:rPr>
              <a:t>LIDCs are those as defined by the IMF (</a:t>
            </a:r>
            <a:r>
              <a:rPr lang="en-GB" sz="1600" dirty="0" smtClean="0">
                <a:solidFill>
                  <a:srgbClr val="1F224E"/>
                </a:solidFill>
                <a:latin typeface="Myriad Pro" charset="0"/>
                <a:ea typeface="Myriad Pro" charset="0"/>
                <a:cs typeface="Myriad Pro" charset="0"/>
                <a:hlinkClick r:id="rId2"/>
              </a:rPr>
              <a:t>a list can be found on our website</a:t>
            </a:r>
            <a:r>
              <a:rPr lang="en-GB" sz="1600" dirty="0" smtClean="0">
                <a:solidFill>
                  <a:srgbClr val="1F224E"/>
                </a:solidFill>
                <a:latin typeface="Myriad Pro" charset="0"/>
                <a:ea typeface="Myriad Pro" charset="0"/>
                <a:cs typeface="Myriad Pro" charset="0"/>
              </a:rPr>
              <a:t>) and the strategy chosen should relate to their LIDC case study. Any strategy could be used with top-down and bottom-up being studied as part of the case study in the specification.</a:t>
            </a:r>
          </a:p>
          <a:p>
            <a:pPr marL="0" indent="0">
              <a:buNone/>
            </a:pPr>
            <a:r>
              <a:rPr lang="en-GB" sz="1600" dirty="0" smtClean="0">
                <a:solidFill>
                  <a:srgbClr val="1F224E"/>
                </a:solidFill>
                <a:latin typeface="Myriad Pro" charset="0"/>
                <a:ea typeface="Myriad Pro" charset="0"/>
                <a:cs typeface="Myriad Pro" charset="0"/>
              </a:rPr>
              <a:t> </a:t>
            </a:r>
          </a:p>
          <a:p>
            <a:endParaRPr lang="en-GB" sz="1600" dirty="0">
              <a:solidFill>
                <a:srgbClr val="1F224E"/>
              </a:solidFill>
              <a:latin typeface="Myriad Pro" charset="0"/>
              <a:ea typeface="Myriad Pro" charset="0"/>
              <a:cs typeface="Myriad Pro" charset="0"/>
            </a:endParaRPr>
          </a:p>
        </p:txBody>
      </p:sp>
      <p:sp>
        <p:nvSpPr>
          <p:cNvPr id="4" name="TextBox 3"/>
          <p:cNvSpPr txBox="1"/>
          <p:nvPr/>
        </p:nvSpPr>
        <p:spPr>
          <a:xfrm>
            <a:off x="5652120" y="2751456"/>
            <a:ext cx="2952328" cy="3108543"/>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developed</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Kenya Vision 2008–2030 aims to develop </a:t>
            </a:r>
            <a:r>
              <a:rPr lang="en-GB" sz="1400" dirty="0">
                <a:solidFill>
                  <a:srgbClr val="C00000"/>
                </a:solidFill>
                <a:latin typeface="Myriad Pro"/>
              </a:rPr>
              <a:t>Kenya into a middle income country by 2030 through a series of 5 year plans covering economic, social and political actions. The plan has had some successes,</a:t>
            </a:r>
            <a:r>
              <a:rPr lang="en-GB" sz="1400" dirty="0">
                <a:solidFill>
                  <a:srgbClr val="FF0000"/>
                </a:solidFill>
                <a:latin typeface="Myriad Pro"/>
              </a:rPr>
              <a:t> </a:t>
            </a:r>
            <a:r>
              <a:rPr lang="en-GB" sz="1400" dirty="0">
                <a:latin typeface="Myriad Pro"/>
              </a:rPr>
              <a:t>for example in increasing the </a:t>
            </a:r>
            <a:r>
              <a:rPr lang="en-GB" sz="1400" dirty="0" smtClean="0">
                <a:solidFill>
                  <a:srgbClr val="C00000"/>
                </a:solidFill>
                <a:latin typeface="Myriad Pro"/>
              </a:rPr>
              <a:t>percentage </a:t>
            </a:r>
            <a:r>
              <a:rPr lang="en-GB" sz="1400" dirty="0">
                <a:latin typeface="Myriad Pro"/>
              </a:rPr>
              <a:t>of children attending primary school </a:t>
            </a:r>
            <a:r>
              <a:rPr lang="en-GB" sz="1400" dirty="0">
                <a:solidFill>
                  <a:srgbClr val="C00000"/>
                </a:solidFill>
                <a:latin typeface="Myriad Pro"/>
              </a:rPr>
              <a:t>to 96% but less in other areas as 45.5% of the </a:t>
            </a:r>
            <a:r>
              <a:rPr lang="en-GB" sz="1400" dirty="0">
                <a:latin typeface="Myriad Pro"/>
              </a:rPr>
              <a:t>population still live in poverty. </a:t>
            </a:r>
          </a:p>
        </p:txBody>
      </p:sp>
      <p:sp>
        <p:nvSpPr>
          <p:cNvPr id="5" name="TextBox 4"/>
          <p:cNvSpPr txBox="1"/>
          <p:nvPr/>
        </p:nvSpPr>
        <p:spPr>
          <a:xfrm>
            <a:off x="2915816" y="2764010"/>
            <a:ext cx="2468513" cy="1815882"/>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simple</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Kenya Vision 2008–2030 has brought improvements in the numbers of children attending primary school. However many people are still poor.</a:t>
            </a:r>
          </a:p>
        </p:txBody>
      </p:sp>
      <p:sp>
        <p:nvSpPr>
          <p:cNvPr id="6" name="Content Placeholder 2"/>
          <p:cNvSpPr txBox="1">
            <a:spLocks/>
          </p:cNvSpPr>
          <p:nvPr/>
        </p:nvSpPr>
        <p:spPr>
          <a:xfrm>
            <a:off x="323528" y="2721553"/>
            <a:ext cx="2448272" cy="1584175"/>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Tx/>
              <a:buNone/>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Tx/>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Tx/>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solidFill>
                  <a:srgbClr val="1F224E"/>
                </a:solidFill>
                <a:latin typeface="Myriad Pro" charset="0"/>
                <a:ea typeface="Myriad Pro" charset="0"/>
                <a:cs typeface="Myriad Pro" charset="0"/>
              </a:rPr>
              <a:t>The </a:t>
            </a:r>
            <a:r>
              <a:rPr lang="en-GB" b="1" dirty="0" smtClean="0">
                <a:solidFill>
                  <a:srgbClr val="1F224E"/>
                </a:solidFill>
                <a:latin typeface="Myriad Pro" charset="0"/>
                <a:ea typeface="Myriad Pro" charset="0"/>
                <a:cs typeface="Myriad Pro" charset="0"/>
              </a:rPr>
              <a:t>developed</a:t>
            </a:r>
            <a:r>
              <a:rPr lang="en-GB" dirty="0" smtClean="0">
                <a:solidFill>
                  <a:srgbClr val="1F224E"/>
                </a:solidFill>
                <a:latin typeface="Myriad Pro" charset="0"/>
                <a:ea typeface="Myriad Pro" charset="0"/>
                <a:cs typeface="Myriad Pro" charset="0"/>
              </a:rPr>
              <a:t> idea builds on the </a:t>
            </a:r>
            <a:r>
              <a:rPr lang="en-GB" b="1" dirty="0" smtClean="0">
                <a:solidFill>
                  <a:srgbClr val="1F224E"/>
                </a:solidFill>
                <a:latin typeface="Myriad Pro" charset="0"/>
                <a:ea typeface="Myriad Pro" charset="0"/>
                <a:cs typeface="Myriad Pro" charset="0"/>
              </a:rPr>
              <a:t>simple</a:t>
            </a:r>
            <a:r>
              <a:rPr lang="en-GB" dirty="0" smtClean="0">
                <a:solidFill>
                  <a:srgbClr val="1F224E"/>
                </a:solidFill>
                <a:latin typeface="Myriad Pro" charset="0"/>
                <a:ea typeface="Myriad Pro" charset="0"/>
                <a:cs typeface="Myriad Pro" charset="0"/>
              </a:rPr>
              <a:t> idea with more </a:t>
            </a:r>
            <a:r>
              <a:rPr lang="en-GB" dirty="0" smtClean="0">
                <a:solidFill>
                  <a:srgbClr val="FF0000"/>
                </a:solidFill>
                <a:latin typeface="Myriad Pro" charset="0"/>
                <a:ea typeface="Myriad Pro" charset="0"/>
                <a:cs typeface="Myriad Pro" charset="0"/>
              </a:rPr>
              <a:t>knowledge (AO1)</a:t>
            </a:r>
            <a:r>
              <a:rPr lang="en-GB" dirty="0" smtClean="0">
                <a:solidFill>
                  <a:srgbClr val="1F224E"/>
                </a:solidFill>
                <a:latin typeface="Myriad Pro" charset="0"/>
                <a:ea typeface="Myriad Pro" charset="0"/>
                <a:cs typeface="Myriad Pro" charset="0"/>
              </a:rPr>
              <a:t>,  </a:t>
            </a:r>
            <a:r>
              <a:rPr lang="en-GB" dirty="0" smtClean="0">
                <a:solidFill>
                  <a:schemeClr val="accent6"/>
                </a:solidFill>
                <a:latin typeface="Myriad Pro" charset="0"/>
                <a:ea typeface="Myriad Pro" charset="0"/>
                <a:cs typeface="Myriad Pro" charset="0"/>
              </a:rPr>
              <a:t>understanding (AO2) </a:t>
            </a:r>
            <a:r>
              <a:rPr lang="en-GB" dirty="0" smtClean="0">
                <a:solidFill>
                  <a:srgbClr val="1F224E"/>
                </a:solidFill>
                <a:latin typeface="Myriad Pro" charset="0"/>
                <a:ea typeface="Myriad Pro" charset="0"/>
                <a:cs typeface="Myriad Pro" charset="0"/>
              </a:rPr>
              <a:t>and </a:t>
            </a:r>
            <a:r>
              <a:rPr lang="en-GB" dirty="0" smtClean="0">
                <a:solidFill>
                  <a:srgbClr val="00B0F0"/>
                </a:solidFill>
                <a:latin typeface="Myriad Pro" charset="0"/>
                <a:ea typeface="Myriad Pro" charset="0"/>
                <a:cs typeface="Myriad Pro" charset="0"/>
              </a:rPr>
              <a:t>evaluation (AO3) </a:t>
            </a:r>
            <a:r>
              <a:rPr lang="en-GB" dirty="0" smtClean="0">
                <a:solidFill>
                  <a:srgbClr val="1F224E"/>
                </a:solidFill>
                <a:latin typeface="Myriad Pro" charset="0"/>
                <a:ea typeface="Myriad Pro" charset="0"/>
                <a:cs typeface="Myriad Pro" charset="0"/>
              </a:rPr>
              <a:t>of the development strategy in Kenya.</a:t>
            </a:r>
          </a:p>
          <a:p>
            <a:endParaRPr lang="en-GB" dirty="0"/>
          </a:p>
        </p:txBody>
      </p:sp>
    </p:spTree>
    <p:extLst>
      <p:ext uri="{BB962C8B-B14F-4D97-AF65-F5344CB8AC3E}">
        <p14:creationId xmlns:p14="http://schemas.microsoft.com/office/powerpoint/2010/main" val="279981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6989" y="118325"/>
            <a:ext cx="8698747" cy="686320"/>
          </a:xfrm>
          <a:prstGeom prst="rect">
            <a:avLst/>
          </a:prstGeom>
        </p:spPr>
        <p:txBody>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smtClean="0"/>
              <a:t>Question 3(a) and (b)</a:t>
            </a:r>
            <a:endParaRPr lang="en-GB" dirty="0"/>
          </a:p>
        </p:txBody>
      </p:sp>
      <p:sp>
        <p:nvSpPr>
          <p:cNvPr id="3" name="Content Placeholder 2"/>
          <p:cNvSpPr txBox="1">
            <a:spLocks/>
          </p:cNvSpPr>
          <p:nvPr/>
        </p:nvSpPr>
        <p:spPr>
          <a:xfrm>
            <a:off x="378793" y="975140"/>
            <a:ext cx="8229600" cy="489654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1F224E"/>
                </a:solidFill>
                <a:latin typeface="Myriad Pro" charset="0"/>
                <a:ea typeface="Myriad Pro" charset="0"/>
                <a:cs typeface="Myriad Pro" charset="0"/>
              </a:rPr>
              <a:t>Study </a:t>
            </a:r>
            <a:r>
              <a:rPr lang="en-US" sz="1800" b="1" dirty="0">
                <a:solidFill>
                  <a:srgbClr val="1F224E"/>
                </a:solidFill>
                <a:latin typeface="Myriad Pro" charset="0"/>
                <a:ea typeface="Myriad Pro" charset="0"/>
                <a:cs typeface="Myriad Pro" charset="0"/>
              </a:rPr>
              <a:t>Figs 2a and 2b </a:t>
            </a:r>
            <a:r>
              <a:rPr lang="en-US" sz="1800" dirty="0">
                <a:solidFill>
                  <a:srgbClr val="1F224E"/>
                </a:solidFill>
                <a:latin typeface="Myriad Pro" charset="0"/>
                <a:ea typeface="Myriad Pro" charset="0"/>
                <a:cs typeface="Myriad Pro" charset="0"/>
              </a:rPr>
              <a:t>in the separate Resource Booklet, maps of the UK showing relief and population density, and then answer questions </a:t>
            </a:r>
            <a:r>
              <a:rPr lang="en-US" sz="1800" b="1" dirty="0">
                <a:solidFill>
                  <a:srgbClr val="1F224E"/>
                </a:solidFill>
                <a:latin typeface="Myriad Pro" charset="0"/>
                <a:ea typeface="Myriad Pro" charset="0"/>
                <a:cs typeface="Myriad Pro" charset="0"/>
              </a:rPr>
              <a:t>3(a) and (b)</a:t>
            </a:r>
            <a:r>
              <a:rPr lang="en-US" sz="1800" dirty="0">
                <a:solidFill>
                  <a:srgbClr val="1F224E"/>
                </a:solidFill>
                <a:latin typeface="Myriad Pro" charset="0"/>
                <a:ea typeface="Myriad Pro" charset="0"/>
                <a:cs typeface="Myriad Pro" charset="0"/>
              </a:rPr>
              <a:t>.</a:t>
            </a:r>
            <a:endParaRPr lang="en-GB" sz="1800" dirty="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will refer to the </a:t>
            </a:r>
            <a:r>
              <a:rPr lang="en-GB" sz="1800" dirty="0" smtClean="0">
                <a:solidFill>
                  <a:srgbClr val="1F224E"/>
                </a:solidFill>
                <a:latin typeface="Myriad Pro" charset="0"/>
                <a:ea typeface="Myriad Pro" charset="0"/>
                <a:cs typeface="Myriad Pro" charset="0"/>
              </a:rPr>
              <a:t>maps </a:t>
            </a:r>
            <a:r>
              <a:rPr lang="en-GB" sz="1800" dirty="0">
                <a:solidFill>
                  <a:srgbClr val="1F224E"/>
                </a:solidFill>
                <a:latin typeface="Myriad Pro" charset="0"/>
                <a:ea typeface="Myriad Pro" charset="0"/>
                <a:cs typeface="Myriad Pro" charset="0"/>
              </a:rPr>
              <a:t>in </a:t>
            </a:r>
            <a:r>
              <a:rPr lang="en-GB" sz="1800" b="1" dirty="0" smtClean="0">
                <a:solidFill>
                  <a:srgbClr val="1F224E"/>
                </a:solidFill>
                <a:latin typeface="Myriad Pro" charset="0"/>
                <a:ea typeface="Myriad Pro" charset="0"/>
                <a:cs typeface="Myriad Pro" charset="0"/>
              </a:rPr>
              <a:t>Figs 2a and 2b </a:t>
            </a:r>
            <a:r>
              <a:rPr lang="en-GB" sz="1800" dirty="0">
                <a:solidFill>
                  <a:srgbClr val="1F224E"/>
                </a:solidFill>
                <a:latin typeface="Myriad Pro" charset="0"/>
                <a:ea typeface="Myriad Pro" charset="0"/>
                <a:cs typeface="Myriad Pro" charset="0"/>
              </a:rPr>
              <a:t>and could be on any aspect at the moment, students should read the question first so they know what to focus on.</a:t>
            </a:r>
          </a:p>
        </p:txBody>
      </p:sp>
      <p:pic>
        <p:nvPicPr>
          <p:cNvPr id="4" name="Picture 2" descr="Fig 2a Map of the UK showing reli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888" y="1767228"/>
            <a:ext cx="2664297" cy="339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Fig 2b Map of the UK showing population den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427" y="1735573"/>
            <a:ext cx="2798043" cy="337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53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GB" sz="3600" dirty="0"/>
              <a:t>How will People and Society be assessed?</a:t>
            </a:r>
          </a:p>
        </p:txBody>
      </p:sp>
      <p:sp>
        <p:nvSpPr>
          <p:cNvPr id="3" name="TextBox 2"/>
          <p:cNvSpPr txBox="1"/>
          <p:nvPr/>
        </p:nvSpPr>
        <p:spPr>
          <a:xfrm>
            <a:off x="611560" y="1484784"/>
            <a:ext cx="7704856" cy="3884140"/>
          </a:xfrm>
          <a:prstGeom prst="rect">
            <a:avLst/>
          </a:prstGeom>
          <a:noFill/>
        </p:spPr>
        <p:txBody>
          <a:bodyPr wrap="square" rtlCol="0">
            <a:spAutoFit/>
          </a:bodyPr>
          <a:lstStyle/>
          <a:p>
            <a:pPr>
              <a:spcBef>
                <a:spcPct val="20000"/>
              </a:spcBef>
            </a:pPr>
            <a:r>
              <a:rPr lang="en-GB" sz="1400" dirty="0">
                <a:solidFill>
                  <a:srgbClr val="1F224E"/>
                </a:solidFill>
                <a:latin typeface="Myriad Pro" charset="0"/>
                <a:ea typeface="Myriad Pro" charset="0"/>
                <a:cs typeface="Myriad Pro" charset="0"/>
              </a:rPr>
              <a:t>The overall exam will be 70 marks (3 of which are for </a:t>
            </a: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and there is 1 hour 15 minutes to complete the exam (just over a minute per mark).</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 Assessment Objective breakdown for the overall paper is: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smtClean="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There are two sections to People and Society:</a:t>
            </a:r>
          </a:p>
          <a:p>
            <a:pPr indent="-285750">
              <a:spcBef>
                <a:spcPct val="20000"/>
              </a:spcBef>
              <a:buFont typeface="Arial" panose="020B0604020202020204" pitchFamily="34" charset="0"/>
              <a:buChar char="•"/>
            </a:pPr>
            <a:r>
              <a:rPr lang="en-GB" sz="1400" dirty="0" smtClean="0">
                <a:solidFill>
                  <a:srgbClr val="1F224E"/>
                </a:solidFill>
                <a:latin typeface="Myriad Pro" charset="0"/>
                <a:ea typeface="Myriad Pro" charset="0"/>
                <a:cs typeface="Myriad Pro" charset="0"/>
              </a:rPr>
              <a:t>Section </a:t>
            </a:r>
            <a:r>
              <a:rPr lang="en-GB" sz="1400" dirty="0">
                <a:solidFill>
                  <a:srgbClr val="1F224E"/>
                </a:solidFill>
                <a:latin typeface="Myriad Pro" charset="0"/>
                <a:ea typeface="Myriad Pro" charset="0"/>
                <a:cs typeface="Myriad Pro" charset="0"/>
              </a:rPr>
              <a:t>A which includes questions on the topics of Urban Futures, Dynamic </a:t>
            </a:r>
            <a:r>
              <a:rPr lang="en-GB" sz="1400" dirty="0" smtClean="0">
                <a:solidFill>
                  <a:srgbClr val="1F224E"/>
                </a:solidFill>
                <a:latin typeface="Myriad Pro" charset="0"/>
                <a:ea typeface="Myriad Pro" charset="0"/>
                <a:cs typeface="Myriad Pro" charset="0"/>
              </a:rPr>
              <a:t>Development,  </a:t>
            </a:r>
          </a:p>
          <a:p>
            <a:pPr>
              <a:spcBef>
                <a:spcPct val="20000"/>
              </a:spcBef>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UK </a:t>
            </a:r>
            <a:r>
              <a:rPr lang="en-GB" sz="1400" dirty="0">
                <a:solidFill>
                  <a:srgbClr val="1F224E"/>
                </a:solidFill>
                <a:latin typeface="Myriad Pro" charset="0"/>
                <a:ea typeface="Myriad Pro" charset="0"/>
                <a:cs typeface="Myriad Pro" charset="0"/>
              </a:rPr>
              <a:t>in the 21st Century and Resource Reliance.</a:t>
            </a: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B which includes questions on Human Geography Fieldwork.</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But let’s have a look at the two sections in more detail.</a:t>
            </a:r>
          </a:p>
        </p:txBody>
      </p:sp>
      <p:graphicFrame>
        <p:nvGraphicFramePr>
          <p:cNvPr id="4" name="Table 3"/>
          <p:cNvGraphicFramePr>
            <a:graphicFrameLocks noGrp="1"/>
          </p:cNvGraphicFramePr>
          <p:nvPr>
            <p:extLst>
              <p:ext uri="{D42A27DB-BD31-4B8C-83A1-F6EECF244321}">
                <p14:modId xmlns:p14="http://schemas.microsoft.com/office/powerpoint/2010/main" val="1460195605"/>
              </p:ext>
            </p:extLst>
          </p:nvPr>
        </p:nvGraphicFramePr>
        <p:xfrm>
          <a:off x="1115616" y="2708920"/>
          <a:ext cx="6984776" cy="889000"/>
        </p:xfrm>
        <a:graphic>
          <a:graphicData uri="http://schemas.openxmlformats.org/drawingml/2006/table">
            <a:tbl>
              <a:tblPr firstRow="1" bandRow="1">
                <a:tableStyleId>{5C22544A-7EE6-4342-B048-85BDC9FD1C3A}</a:tableStyleId>
              </a:tblPr>
              <a:tblGrid>
                <a:gridCol w="706327"/>
                <a:gridCol w="1255690"/>
                <a:gridCol w="1569612"/>
                <a:gridCol w="1364915"/>
                <a:gridCol w="792088"/>
                <a:gridCol w="668299"/>
                <a:gridCol w="627845"/>
              </a:tblGrid>
              <a:tr h="518160">
                <a:tc>
                  <a:txBody>
                    <a:bodyPr/>
                    <a:lstStyle/>
                    <a:p>
                      <a:pPr algn="ctr"/>
                      <a:endParaRPr lang="en-GB" sz="1400" dirty="0">
                        <a:latin typeface="Myriad Pro"/>
                      </a:endParaRPr>
                    </a:p>
                  </a:txBody>
                  <a:tcPr>
                    <a:solidFill>
                      <a:schemeClr val="bg1">
                        <a:lumMod val="85000"/>
                      </a:schemeClr>
                    </a:solidFill>
                  </a:tcPr>
                </a:tc>
                <a:tc>
                  <a:txBody>
                    <a:bodyPr/>
                    <a:lstStyle/>
                    <a:p>
                      <a:pPr algn="ctr"/>
                      <a:r>
                        <a:rPr lang="en-GB" sz="1400" dirty="0" smtClean="0">
                          <a:solidFill>
                            <a:srgbClr val="FF0000"/>
                          </a:solidFill>
                          <a:latin typeface="Myriad Pro"/>
                        </a:rPr>
                        <a:t>AO1 </a:t>
                      </a:r>
                    </a:p>
                    <a:p>
                      <a:pPr algn="ctr"/>
                      <a:r>
                        <a:rPr lang="en-GB" sz="1400" dirty="0" smtClean="0">
                          <a:solidFill>
                            <a:srgbClr val="FF0000"/>
                          </a:solidFill>
                          <a:latin typeface="Myriad Pro"/>
                        </a:rPr>
                        <a:t>(Knowledge)</a:t>
                      </a:r>
                      <a:endParaRPr lang="en-GB" sz="1400" dirty="0">
                        <a:solidFill>
                          <a:srgbClr val="FF0000"/>
                        </a:solidFill>
                        <a:latin typeface="Myriad Pro"/>
                      </a:endParaRPr>
                    </a:p>
                  </a:txBody>
                  <a:tcPr>
                    <a:solidFill>
                      <a:schemeClr val="bg1">
                        <a:lumMod val="85000"/>
                      </a:schemeClr>
                    </a:solidFill>
                  </a:tcPr>
                </a:tc>
                <a:tc>
                  <a:txBody>
                    <a:bodyPr/>
                    <a:lstStyle/>
                    <a:p>
                      <a:pPr algn="ctr"/>
                      <a:r>
                        <a:rPr lang="en-GB" sz="1400" dirty="0" smtClean="0">
                          <a:solidFill>
                            <a:schemeClr val="accent6"/>
                          </a:solidFill>
                          <a:latin typeface="Myriad Pro"/>
                        </a:rPr>
                        <a:t>AO2 </a:t>
                      </a:r>
                    </a:p>
                    <a:p>
                      <a:pPr algn="ctr"/>
                      <a:r>
                        <a:rPr lang="en-GB" sz="1400" dirty="0" smtClean="0">
                          <a:solidFill>
                            <a:schemeClr val="accent6"/>
                          </a:solidFill>
                          <a:latin typeface="Myriad Pro"/>
                        </a:rPr>
                        <a:t>(Understanding)</a:t>
                      </a:r>
                      <a:endParaRPr lang="en-GB" sz="1400" dirty="0">
                        <a:solidFill>
                          <a:schemeClr val="accent6"/>
                        </a:solidFill>
                        <a:latin typeface="Myriad Pro"/>
                      </a:endParaRPr>
                    </a:p>
                  </a:txBody>
                  <a:tcPr>
                    <a:solidFill>
                      <a:schemeClr val="bg1">
                        <a:lumMod val="85000"/>
                      </a:schemeClr>
                    </a:solidFill>
                  </a:tcPr>
                </a:tc>
                <a:tc>
                  <a:txBody>
                    <a:bodyPr/>
                    <a:lstStyle/>
                    <a:p>
                      <a:pPr algn="ctr"/>
                      <a:r>
                        <a:rPr lang="en-GB" sz="1400" dirty="0" smtClean="0">
                          <a:solidFill>
                            <a:srgbClr val="00B0F0"/>
                          </a:solidFill>
                          <a:latin typeface="Myriad Pro"/>
                        </a:rPr>
                        <a:t>AO3 </a:t>
                      </a:r>
                    </a:p>
                    <a:p>
                      <a:pPr algn="ctr"/>
                      <a:r>
                        <a:rPr lang="en-GB" sz="1400" dirty="0" smtClean="0">
                          <a:solidFill>
                            <a:srgbClr val="00B0F0"/>
                          </a:solidFill>
                          <a:latin typeface="Myriad Pro"/>
                        </a:rPr>
                        <a:t>(Application)</a:t>
                      </a:r>
                      <a:endParaRPr lang="en-GB" sz="1400" dirty="0">
                        <a:solidFill>
                          <a:srgbClr val="00B0F0"/>
                        </a:solidFill>
                        <a:latin typeface="Myriad Pro"/>
                      </a:endParaRPr>
                    </a:p>
                  </a:txBody>
                  <a:tcPr>
                    <a:solidFill>
                      <a:schemeClr val="bg1">
                        <a:lumMod val="85000"/>
                      </a:schemeClr>
                    </a:solidFill>
                  </a:tcPr>
                </a:tc>
                <a:tc>
                  <a:txBody>
                    <a:bodyPr/>
                    <a:lstStyle/>
                    <a:p>
                      <a:pPr algn="ctr"/>
                      <a:r>
                        <a:rPr lang="en-GB" sz="1400" dirty="0" smtClean="0">
                          <a:solidFill>
                            <a:srgbClr val="00B050"/>
                          </a:solidFill>
                          <a:latin typeface="Myriad Pro"/>
                        </a:rPr>
                        <a:t>AO4 </a:t>
                      </a:r>
                    </a:p>
                    <a:p>
                      <a:pPr algn="ctr"/>
                      <a:r>
                        <a:rPr lang="en-GB" sz="1400" dirty="0" smtClean="0">
                          <a:solidFill>
                            <a:srgbClr val="00B050"/>
                          </a:solidFill>
                          <a:latin typeface="Myriad Pro"/>
                        </a:rPr>
                        <a:t>(Skills)</a:t>
                      </a:r>
                      <a:endParaRPr lang="en-GB" sz="1400" dirty="0">
                        <a:solidFill>
                          <a:srgbClr val="00B050"/>
                        </a:solidFill>
                        <a:latin typeface="Myriad Pro"/>
                      </a:endParaRPr>
                    </a:p>
                  </a:txBody>
                  <a:tcPr>
                    <a:solidFill>
                      <a:schemeClr val="bg1">
                        <a:lumMod val="85000"/>
                      </a:schemeClr>
                    </a:solidFill>
                  </a:tcPr>
                </a:tc>
                <a:tc>
                  <a:txBody>
                    <a:bodyPr/>
                    <a:lstStyle/>
                    <a:p>
                      <a:pPr algn="ctr"/>
                      <a:r>
                        <a:rPr lang="en-GB" sz="1400" dirty="0" err="1" smtClean="0">
                          <a:solidFill>
                            <a:schemeClr val="tx1"/>
                          </a:solidFill>
                          <a:latin typeface="Myriad Pro"/>
                        </a:rPr>
                        <a:t>SPaG</a:t>
                      </a:r>
                      <a:endParaRPr lang="en-GB" sz="1400" dirty="0">
                        <a:solidFill>
                          <a:schemeClr val="tx1"/>
                        </a:solidFill>
                        <a:latin typeface="Myriad Pro"/>
                      </a:endParaRPr>
                    </a:p>
                  </a:txBody>
                  <a:tcPr>
                    <a:solidFill>
                      <a:schemeClr val="bg1">
                        <a:lumMod val="85000"/>
                      </a:schemeClr>
                    </a:solidFill>
                  </a:tcPr>
                </a:tc>
                <a:tc>
                  <a:txBody>
                    <a:bodyPr/>
                    <a:lstStyle/>
                    <a:p>
                      <a:pPr algn="ctr"/>
                      <a:r>
                        <a:rPr lang="en-GB" sz="1400" dirty="0" smtClean="0">
                          <a:solidFill>
                            <a:schemeClr val="tx1"/>
                          </a:solidFill>
                          <a:latin typeface="Myriad Pro"/>
                        </a:rPr>
                        <a:t>Total</a:t>
                      </a:r>
                      <a:endParaRPr lang="en-GB" sz="1400" dirty="0">
                        <a:solidFill>
                          <a:schemeClr val="tx1"/>
                        </a:solidFill>
                        <a:latin typeface="Myriad Pro"/>
                      </a:endParaRPr>
                    </a:p>
                  </a:txBody>
                  <a:tcPr>
                    <a:solidFill>
                      <a:schemeClr val="bg1">
                        <a:lumMod val="85000"/>
                      </a:schemeClr>
                    </a:solidFill>
                  </a:tcPr>
                </a:tc>
              </a:tr>
              <a:tr h="370840">
                <a:tc>
                  <a:txBody>
                    <a:bodyPr/>
                    <a:lstStyle/>
                    <a:p>
                      <a:pPr algn="ctr"/>
                      <a:r>
                        <a:rPr lang="en-GB" sz="1400" dirty="0" smtClean="0">
                          <a:latin typeface="Myriad Pro"/>
                        </a:rPr>
                        <a:t>Marks</a:t>
                      </a:r>
                      <a:endParaRPr lang="en-GB" sz="1400" dirty="0">
                        <a:latin typeface="Myriad Pro"/>
                      </a:endParaRPr>
                    </a:p>
                  </a:txBody>
                  <a:tcPr>
                    <a:solidFill>
                      <a:schemeClr val="bg1">
                        <a:lumMod val="85000"/>
                      </a:schemeClr>
                    </a:solidFill>
                  </a:tcPr>
                </a:tc>
                <a:tc>
                  <a:txBody>
                    <a:bodyPr/>
                    <a:lstStyle/>
                    <a:p>
                      <a:pPr algn="ctr"/>
                      <a:r>
                        <a:rPr lang="en-GB" sz="1400" dirty="0" smtClean="0">
                          <a:latin typeface="Myriad Pro"/>
                        </a:rPr>
                        <a:t>14</a:t>
                      </a:r>
                      <a:endParaRPr lang="en-GB" sz="1400" dirty="0">
                        <a:latin typeface="Myriad Pro"/>
                      </a:endParaRPr>
                    </a:p>
                  </a:txBody>
                  <a:tcPr>
                    <a:solidFill>
                      <a:schemeClr val="bg1">
                        <a:lumMod val="85000"/>
                      </a:schemeClr>
                    </a:solidFill>
                  </a:tcPr>
                </a:tc>
                <a:tc>
                  <a:txBody>
                    <a:bodyPr/>
                    <a:lstStyle/>
                    <a:p>
                      <a:pPr algn="ctr"/>
                      <a:r>
                        <a:rPr lang="en-GB" sz="1400" dirty="0" smtClean="0">
                          <a:latin typeface="Myriad Pro"/>
                        </a:rPr>
                        <a:t>14</a:t>
                      </a:r>
                      <a:endParaRPr lang="en-GB" sz="1400" dirty="0">
                        <a:latin typeface="Myriad Pro"/>
                      </a:endParaRPr>
                    </a:p>
                  </a:txBody>
                  <a:tcPr>
                    <a:solidFill>
                      <a:schemeClr val="bg1">
                        <a:lumMod val="85000"/>
                      </a:schemeClr>
                    </a:solidFill>
                  </a:tcPr>
                </a:tc>
                <a:tc>
                  <a:txBody>
                    <a:bodyPr/>
                    <a:lstStyle/>
                    <a:p>
                      <a:pPr algn="ctr"/>
                      <a:r>
                        <a:rPr lang="en-GB" sz="1400" dirty="0" smtClean="0">
                          <a:latin typeface="Myriad Pro"/>
                        </a:rPr>
                        <a:t>22</a:t>
                      </a:r>
                      <a:endParaRPr lang="en-GB" sz="1400" dirty="0">
                        <a:latin typeface="Myriad Pro"/>
                      </a:endParaRPr>
                    </a:p>
                  </a:txBody>
                  <a:tcPr>
                    <a:solidFill>
                      <a:schemeClr val="bg1">
                        <a:lumMod val="85000"/>
                      </a:schemeClr>
                    </a:solidFill>
                  </a:tcPr>
                </a:tc>
                <a:tc>
                  <a:txBody>
                    <a:bodyPr/>
                    <a:lstStyle/>
                    <a:p>
                      <a:pPr algn="ctr"/>
                      <a:r>
                        <a:rPr lang="en-GB" sz="1400" dirty="0" smtClean="0">
                          <a:latin typeface="Myriad Pro"/>
                        </a:rPr>
                        <a:t>17</a:t>
                      </a:r>
                      <a:endParaRPr lang="en-GB" sz="1400" dirty="0">
                        <a:latin typeface="Myriad Pro"/>
                      </a:endParaRPr>
                    </a:p>
                  </a:txBody>
                  <a:tcPr>
                    <a:solidFill>
                      <a:schemeClr val="bg1">
                        <a:lumMod val="85000"/>
                      </a:schemeClr>
                    </a:solidFill>
                  </a:tcPr>
                </a:tc>
                <a:tc>
                  <a:txBody>
                    <a:bodyPr/>
                    <a:lstStyle/>
                    <a:p>
                      <a:pPr algn="ctr"/>
                      <a:r>
                        <a:rPr lang="en-GB" sz="1400" dirty="0" smtClean="0">
                          <a:latin typeface="Myriad Pro"/>
                        </a:rPr>
                        <a:t>3</a:t>
                      </a:r>
                      <a:endParaRPr lang="en-GB" sz="1400" dirty="0">
                        <a:latin typeface="Myriad Pro"/>
                      </a:endParaRPr>
                    </a:p>
                  </a:txBody>
                  <a:tcPr>
                    <a:solidFill>
                      <a:schemeClr val="bg1">
                        <a:lumMod val="85000"/>
                      </a:schemeClr>
                    </a:solidFill>
                  </a:tcPr>
                </a:tc>
                <a:tc>
                  <a:txBody>
                    <a:bodyPr/>
                    <a:lstStyle/>
                    <a:p>
                      <a:pPr algn="ctr"/>
                      <a:r>
                        <a:rPr lang="en-GB" sz="1400" dirty="0" smtClean="0">
                          <a:latin typeface="Myriad Pro"/>
                        </a:rPr>
                        <a:t>70</a:t>
                      </a:r>
                      <a:endParaRPr lang="en-GB" sz="1400" dirty="0">
                        <a:latin typeface="Myriad Pro"/>
                      </a:endParaRPr>
                    </a:p>
                  </a:txBody>
                  <a:tcPr>
                    <a:solidFill>
                      <a:schemeClr val="bg1">
                        <a:lumMod val="85000"/>
                      </a:schemeClr>
                    </a:solidFill>
                  </a:tcPr>
                </a:tc>
              </a:tr>
            </a:tbl>
          </a:graphicData>
        </a:graphic>
      </p:graphicFrame>
    </p:spTree>
    <p:extLst>
      <p:ext uri="{BB962C8B-B14F-4D97-AF65-F5344CB8AC3E}">
        <p14:creationId xmlns:p14="http://schemas.microsoft.com/office/powerpoint/2010/main" val="27750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a:t>
            </a:r>
            <a:r>
              <a:rPr lang="en-GB" dirty="0" smtClean="0"/>
              <a:t>3(a) </a:t>
            </a:r>
            <a:r>
              <a:rPr lang="en-GB" dirty="0"/>
              <a:t>– 1 mark</a:t>
            </a:r>
          </a:p>
        </p:txBody>
      </p:sp>
      <p:sp>
        <p:nvSpPr>
          <p:cNvPr id="3" name="Content Placeholder 2"/>
          <p:cNvSpPr txBox="1">
            <a:spLocks/>
          </p:cNvSpPr>
          <p:nvPr/>
        </p:nvSpPr>
        <p:spPr>
          <a:xfrm>
            <a:off x="550589" y="3665574"/>
            <a:ext cx="5235202" cy="1007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a:ea typeface="Myriad Pro" charset="0"/>
                <a:cs typeface="Myriad Pro" charset="0"/>
              </a:rPr>
              <a:t>This is an </a:t>
            </a:r>
            <a:r>
              <a:rPr lang="en-GB" sz="1400" dirty="0" smtClean="0">
                <a:solidFill>
                  <a:srgbClr val="3CB668"/>
                </a:solidFill>
                <a:latin typeface="Myriad Pro"/>
                <a:ea typeface="Myriad Pro" charset="0"/>
                <a:cs typeface="Myriad Pro" charset="0"/>
              </a:rPr>
              <a:t>AO4 (skills) </a:t>
            </a:r>
            <a:r>
              <a:rPr lang="en-GB" sz="1400" dirty="0" smtClean="0">
                <a:solidFill>
                  <a:srgbClr val="1F224E"/>
                </a:solidFill>
                <a:latin typeface="Myriad Pro"/>
                <a:ea typeface="Myriad Pro" charset="0"/>
                <a:cs typeface="Myriad Pro" charset="0"/>
              </a:rPr>
              <a:t>question where students use their cartographic skills to interpret the map.</a:t>
            </a:r>
          </a:p>
          <a:p>
            <a:pPr marL="0" indent="0">
              <a:buFont typeface="Arial" panose="020B0604020202020204" pitchFamily="34" charset="0"/>
              <a:buNone/>
            </a:pPr>
            <a:endParaRPr lang="en-GB" sz="1400" dirty="0">
              <a:solidFill>
                <a:srgbClr val="1F224E"/>
              </a:solidFill>
              <a:latin typeface="Myriad Pro"/>
              <a:ea typeface="Myriad Pro" charset="0"/>
              <a:cs typeface="Myriad Pro" charset="0"/>
            </a:endParaRPr>
          </a:p>
          <a:p>
            <a:pPr marL="0" indent="0">
              <a:buNone/>
            </a:pPr>
            <a:r>
              <a:rPr lang="en-GB" sz="1400" dirty="0">
                <a:solidFill>
                  <a:srgbClr val="1F224E"/>
                </a:solidFill>
                <a:latin typeface="Myriad Pro"/>
                <a:ea typeface="Myriad Pro" charset="0"/>
                <a:cs typeface="Myriad Pro" charset="0"/>
              </a:rPr>
              <a:t>The answer is </a:t>
            </a:r>
            <a:r>
              <a:rPr lang="en-GB" sz="1400" dirty="0" smtClean="0">
                <a:solidFill>
                  <a:srgbClr val="1F224E"/>
                </a:solidFill>
                <a:latin typeface="Myriad Pro"/>
                <a:ea typeface="Myriad Pro" charset="0"/>
                <a:cs typeface="Myriad Pro" charset="0"/>
              </a:rPr>
              <a:t>‘</a:t>
            </a:r>
            <a:r>
              <a:rPr lang="en-GB" sz="1400" u="sng" dirty="0" smtClean="0">
                <a:solidFill>
                  <a:srgbClr val="1F224E"/>
                </a:solidFill>
                <a:latin typeface="Myriad Pro"/>
                <a:ea typeface="Myriad Pro" charset="0"/>
                <a:cs typeface="Myriad Pro" charset="0"/>
              </a:rPr>
              <a:t>A</a:t>
            </a:r>
            <a:r>
              <a:rPr lang="en-GB" sz="1400" u="sng" dirty="0">
                <a:solidFill>
                  <a:srgbClr val="1F224E"/>
                </a:solidFill>
                <a:latin typeface="Myriad Pro"/>
                <a:ea typeface="Myriad Pro" charset="0"/>
                <a:cs typeface="Myriad Pro" charset="0"/>
              </a:rPr>
              <a:t>: </a:t>
            </a:r>
            <a:r>
              <a:rPr lang="en-US" sz="1400" u="sng" dirty="0">
                <a:solidFill>
                  <a:srgbClr val="1F224E"/>
                </a:solidFill>
                <a:latin typeface="Myriad Pro"/>
                <a:ea typeface="Myriad Pro" charset="0"/>
                <a:cs typeface="Myriad Pro" charset="0"/>
              </a:rPr>
              <a:t>most highland is in the North and West of the </a:t>
            </a:r>
            <a:r>
              <a:rPr lang="en-US" sz="1400" u="sng" dirty="0" smtClean="0">
                <a:solidFill>
                  <a:srgbClr val="1F224E"/>
                </a:solidFill>
                <a:latin typeface="Myriad Pro"/>
                <a:ea typeface="Myriad Pro" charset="0"/>
                <a:cs typeface="Myriad Pro" charset="0"/>
              </a:rPr>
              <a:t>UK</a:t>
            </a:r>
            <a:r>
              <a:rPr lang="en-US" sz="1400" dirty="0" smtClean="0">
                <a:solidFill>
                  <a:srgbClr val="1F224E"/>
                </a:solidFill>
                <a:latin typeface="Myriad Pro"/>
                <a:ea typeface="Myriad Pro" charset="0"/>
                <a:cs typeface="Myriad Pro" charset="0"/>
              </a:rPr>
              <a:t>’ </a:t>
            </a:r>
            <a:r>
              <a:rPr lang="en-US" sz="1400" dirty="0">
                <a:solidFill>
                  <a:srgbClr val="1F224E"/>
                </a:solidFill>
                <a:latin typeface="Myriad Pro"/>
                <a:ea typeface="Myriad Pro" charset="0"/>
                <a:cs typeface="Myriad Pro" charset="0"/>
              </a:rPr>
              <a:t>as the other three </a:t>
            </a:r>
            <a:r>
              <a:rPr lang="en-US" sz="1400" dirty="0" smtClean="0">
                <a:solidFill>
                  <a:srgbClr val="1F224E"/>
                </a:solidFill>
                <a:latin typeface="Myriad Pro"/>
                <a:ea typeface="Myriad Pro" charset="0"/>
                <a:cs typeface="Myriad Pro" charset="0"/>
              </a:rPr>
              <a:t>options are </a:t>
            </a:r>
            <a:r>
              <a:rPr lang="en-US" sz="1400" dirty="0">
                <a:solidFill>
                  <a:srgbClr val="1F224E"/>
                </a:solidFill>
                <a:latin typeface="Myriad Pro"/>
                <a:ea typeface="Myriad Pro" charset="0"/>
                <a:cs typeface="Myriad Pro" charset="0"/>
              </a:rPr>
              <a:t>incorrect.</a:t>
            </a:r>
            <a:endParaRPr lang="en-GB" sz="1400" dirty="0">
              <a:solidFill>
                <a:srgbClr val="1F224E"/>
              </a:solidFill>
              <a:latin typeface="Myriad Pro"/>
              <a:ea typeface="Myriad Pro" charset="0"/>
              <a:cs typeface="Myriad Pro" charset="0"/>
            </a:endParaRPr>
          </a:p>
          <a:p>
            <a:pPr marL="0" indent="0">
              <a:buFont typeface="Arial" panose="020B0604020202020204" pitchFamily="34" charset="0"/>
              <a:buNone/>
            </a:pPr>
            <a:endParaRPr lang="en-GB" sz="1400" dirty="0">
              <a:solidFill>
                <a:srgbClr val="1F224E"/>
              </a:solidFill>
              <a:latin typeface="Myriad Pro"/>
              <a:ea typeface="Myriad Pro" charset="0"/>
              <a:cs typeface="Myriad Pro" charset="0"/>
            </a:endParaRPr>
          </a:p>
        </p:txBody>
      </p:sp>
      <p:sp>
        <p:nvSpPr>
          <p:cNvPr id="4" name="TextBox 3"/>
          <p:cNvSpPr txBox="1"/>
          <p:nvPr/>
        </p:nvSpPr>
        <p:spPr>
          <a:xfrm>
            <a:off x="529207" y="1326778"/>
            <a:ext cx="8291265" cy="1815882"/>
          </a:xfrm>
          <a:prstGeom prst="rect">
            <a:avLst/>
          </a:prstGeom>
          <a:noFill/>
          <a:ln>
            <a:solidFill>
              <a:schemeClr val="tx1"/>
            </a:solidFill>
          </a:ln>
        </p:spPr>
        <p:txBody>
          <a:bodyPr wrap="square" rtlCol="0">
            <a:spAutoFit/>
          </a:bodyPr>
          <a:lstStyle/>
          <a:p>
            <a:pPr>
              <a:spcBef>
                <a:spcPct val="20000"/>
              </a:spcBef>
            </a:pPr>
            <a:r>
              <a:rPr lang="en-US" sz="1600" dirty="0">
                <a:solidFill>
                  <a:srgbClr val="3CB668"/>
                </a:solidFill>
                <a:latin typeface="Myriad Pro" charset="0"/>
                <a:ea typeface="Myriad Pro" charset="0"/>
                <a:cs typeface="Myriad Pro" charset="0"/>
              </a:rPr>
              <a:t>Which statement about </a:t>
            </a:r>
            <a:r>
              <a:rPr lang="en-US" sz="1600" dirty="0">
                <a:solidFill>
                  <a:srgbClr val="1F224E"/>
                </a:solidFill>
                <a:latin typeface="Myriad Pro" charset="0"/>
                <a:ea typeface="Myriad Pro" charset="0"/>
                <a:cs typeface="Myriad Pro" charset="0"/>
              </a:rPr>
              <a:t>the </a:t>
            </a:r>
            <a:r>
              <a:rPr lang="en-US" sz="1600" u="sng" dirty="0">
                <a:solidFill>
                  <a:srgbClr val="1F224E"/>
                </a:solidFill>
                <a:latin typeface="Myriad Pro" charset="0"/>
                <a:ea typeface="Myriad Pro" charset="0"/>
                <a:cs typeface="Myriad Pro" charset="0"/>
              </a:rPr>
              <a:t>height of the land</a:t>
            </a:r>
            <a:r>
              <a:rPr lang="en-US" sz="1600" dirty="0">
                <a:solidFill>
                  <a:srgbClr val="1F224E"/>
                </a:solidFill>
                <a:latin typeface="Myriad Pro" charset="0"/>
                <a:ea typeface="Myriad Pro" charset="0"/>
                <a:cs typeface="Myriad Pro" charset="0"/>
              </a:rPr>
              <a:t> in the UK is correct?</a:t>
            </a:r>
          </a:p>
          <a:p>
            <a:pPr>
              <a:spcBef>
                <a:spcPct val="20000"/>
              </a:spcBef>
            </a:pPr>
            <a:endParaRPr lang="en-US"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A	Most highland is in the North and West of the UK</a:t>
            </a:r>
            <a:endParaRPr lang="en-GB"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B	Most highland is in the South coast of the UK</a:t>
            </a:r>
            <a:endParaRPr lang="en-GB"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C	Most highland is in the South of the UK</a:t>
            </a:r>
            <a:endParaRPr lang="en-GB"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D	There is no highland in Wales</a:t>
            </a:r>
            <a:endParaRPr lang="en-GB" sz="1600" dirty="0">
              <a:solidFill>
                <a:srgbClr val="1F224E"/>
              </a:solidFill>
              <a:latin typeface="Myriad Pro" charset="0"/>
              <a:ea typeface="Myriad Pro" charset="0"/>
              <a:cs typeface="Myriad Pro" charset="0"/>
            </a:endParaRPr>
          </a:p>
        </p:txBody>
      </p:sp>
      <p:pic>
        <p:nvPicPr>
          <p:cNvPr id="7" name="Picture 2" descr="Fig 2a Map of the UK showing reli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700" y="1998261"/>
            <a:ext cx="2664297" cy="339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44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62396"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3(b) – 1 mark</a:t>
            </a:r>
            <a:endParaRPr lang="en-GB" dirty="0"/>
          </a:p>
        </p:txBody>
      </p:sp>
      <p:sp>
        <p:nvSpPr>
          <p:cNvPr id="4" name="Content Placeholder 2"/>
          <p:cNvSpPr txBox="1">
            <a:spLocks/>
          </p:cNvSpPr>
          <p:nvPr/>
        </p:nvSpPr>
        <p:spPr>
          <a:xfrm>
            <a:off x="550589" y="3665574"/>
            <a:ext cx="5235202" cy="1007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a:ea typeface="Myriad Pro" charset="0"/>
                <a:cs typeface="Myriad Pro" charset="0"/>
              </a:rPr>
              <a:t>This is an </a:t>
            </a:r>
            <a:r>
              <a:rPr lang="en-GB" sz="1400" dirty="0" smtClean="0">
                <a:solidFill>
                  <a:srgbClr val="3CB668"/>
                </a:solidFill>
                <a:latin typeface="Myriad Pro"/>
                <a:ea typeface="Myriad Pro" charset="0"/>
                <a:cs typeface="Myriad Pro" charset="0"/>
              </a:rPr>
              <a:t>AO4 (skills) </a:t>
            </a:r>
            <a:r>
              <a:rPr lang="en-GB" sz="1400" dirty="0" smtClean="0">
                <a:solidFill>
                  <a:srgbClr val="1F224E"/>
                </a:solidFill>
                <a:latin typeface="Myriad Pro"/>
                <a:ea typeface="Myriad Pro" charset="0"/>
                <a:cs typeface="Myriad Pro" charset="0"/>
              </a:rPr>
              <a:t>question where students use their cartographic skills to interpret the map.</a:t>
            </a:r>
          </a:p>
          <a:p>
            <a:pPr marL="0" indent="0">
              <a:buFont typeface="Arial" panose="020B0604020202020204" pitchFamily="34" charset="0"/>
              <a:buNone/>
            </a:pPr>
            <a:endParaRPr lang="en-GB" sz="1400" dirty="0">
              <a:solidFill>
                <a:srgbClr val="1F224E"/>
              </a:solidFill>
              <a:latin typeface="Myriad Pro"/>
              <a:ea typeface="Myriad Pro" charset="0"/>
              <a:cs typeface="Myriad Pro" charset="0"/>
            </a:endParaRPr>
          </a:p>
          <a:p>
            <a:pPr marL="0" indent="0">
              <a:buNone/>
            </a:pPr>
            <a:r>
              <a:rPr lang="en-GB" sz="1400" dirty="0">
                <a:solidFill>
                  <a:srgbClr val="1F224E"/>
                </a:solidFill>
                <a:latin typeface="Myriad Pro"/>
                <a:ea typeface="Myriad Pro" charset="0"/>
                <a:cs typeface="Myriad Pro" charset="0"/>
              </a:rPr>
              <a:t>The answer is </a:t>
            </a:r>
            <a:r>
              <a:rPr lang="en-GB" sz="1400" dirty="0" smtClean="0">
                <a:solidFill>
                  <a:srgbClr val="1F224E"/>
                </a:solidFill>
                <a:latin typeface="Myriad Pro"/>
                <a:ea typeface="Myriad Pro" charset="0"/>
                <a:cs typeface="Myriad Pro" charset="0"/>
              </a:rPr>
              <a:t>‘</a:t>
            </a:r>
            <a:r>
              <a:rPr lang="en-US" sz="1400" u="sng" dirty="0" smtClean="0">
                <a:solidFill>
                  <a:srgbClr val="1F224E"/>
                </a:solidFill>
                <a:latin typeface="Myriad Pro"/>
                <a:ea typeface="Myriad Pro" charset="0"/>
                <a:cs typeface="Myriad Pro" charset="0"/>
              </a:rPr>
              <a:t>B</a:t>
            </a:r>
            <a:r>
              <a:rPr lang="en-US" sz="1400" u="sng" dirty="0">
                <a:solidFill>
                  <a:srgbClr val="1F224E"/>
                </a:solidFill>
                <a:latin typeface="Myriad Pro"/>
                <a:ea typeface="Myriad Pro" charset="0"/>
                <a:cs typeface="Myriad Pro" charset="0"/>
              </a:rPr>
              <a:t>: highest population density is in </a:t>
            </a:r>
            <a:r>
              <a:rPr lang="en-US" sz="1400" u="sng" dirty="0" smtClean="0">
                <a:solidFill>
                  <a:srgbClr val="1F224E"/>
                </a:solidFill>
                <a:latin typeface="Myriad Pro"/>
                <a:ea typeface="Myriad Pro" charset="0"/>
                <a:cs typeface="Myriad Pro" charset="0"/>
              </a:rPr>
              <a:t>England</a:t>
            </a:r>
            <a:r>
              <a:rPr lang="en-US" sz="1400" dirty="0" smtClean="0">
                <a:solidFill>
                  <a:srgbClr val="1F224E"/>
                </a:solidFill>
                <a:latin typeface="Myriad Pro"/>
                <a:ea typeface="Myriad Pro" charset="0"/>
                <a:cs typeface="Myriad Pro" charset="0"/>
              </a:rPr>
              <a:t>’</a:t>
            </a:r>
            <a:r>
              <a:rPr lang="en-US" sz="1400" dirty="0" smtClean="0"/>
              <a:t> </a:t>
            </a:r>
            <a:r>
              <a:rPr lang="en-US" sz="1400" dirty="0" smtClean="0">
                <a:solidFill>
                  <a:srgbClr val="1F224E"/>
                </a:solidFill>
                <a:latin typeface="Myriad Pro"/>
                <a:ea typeface="Myriad Pro" charset="0"/>
                <a:cs typeface="Myriad Pro" charset="0"/>
              </a:rPr>
              <a:t>as </a:t>
            </a:r>
            <a:r>
              <a:rPr lang="en-US" sz="1400" dirty="0">
                <a:solidFill>
                  <a:srgbClr val="1F224E"/>
                </a:solidFill>
                <a:latin typeface="Myriad Pro"/>
                <a:ea typeface="Myriad Pro" charset="0"/>
                <a:cs typeface="Myriad Pro" charset="0"/>
              </a:rPr>
              <a:t>the other three </a:t>
            </a:r>
            <a:r>
              <a:rPr lang="en-US" sz="1400" dirty="0" smtClean="0">
                <a:solidFill>
                  <a:srgbClr val="1F224E"/>
                </a:solidFill>
                <a:latin typeface="Myriad Pro"/>
                <a:ea typeface="Myriad Pro" charset="0"/>
                <a:cs typeface="Myriad Pro" charset="0"/>
              </a:rPr>
              <a:t>options are </a:t>
            </a:r>
            <a:r>
              <a:rPr lang="en-US" sz="1400" dirty="0">
                <a:solidFill>
                  <a:srgbClr val="1F224E"/>
                </a:solidFill>
                <a:latin typeface="Myriad Pro"/>
                <a:ea typeface="Myriad Pro" charset="0"/>
                <a:cs typeface="Myriad Pro" charset="0"/>
              </a:rPr>
              <a:t>incorrect</a:t>
            </a:r>
            <a:r>
              <a:rPr lang="en-US" sz="1400" dirty="0" smtClean="0">
                <a:solidFill>
                  <a:srgbClr val="1F224E"/>
                </a:solidFill>
                <a:latin typeface="Myriad Pro"/>
                <a:ea typeface="Myriad Pro" charset="0"/>
                <a:cs typeface="Myriad Pro" charset="0"/>
              </a:rPr>
              <a:t>. If students are unsure about where highland areas are then they can refer to the other map for clarity.</a:t>
            </a:r>
            <a:endParaRPr lang="en-GB" sz="1400" dirty="0">
              <a:solidFill>
                <a:srgbClr val="1F224E"/>
              </a:solidFill>
              <a:latin typeface="Myriad Pro"/>
              <a:ea typeface="Myriad Pro" charset="0"/>
              <a:cs typeface="Myriad Pro" charset="0"/>
            </a:endParaRPr>
          </a:p>
          <a:p>
            <a:pPr marL="0" indent="0">
              <a:buFont typeface="Arial" panose="020B0604020202020204" pitchFamily="34" charset="0"/>
              <a:buNone/>
            </a:pPr>
            <a:endParaRPr lang="en-GB" sz="1400" dirty="0">
              <a:solidFill>
                <a:srgbClr val="1F224E"/>
              </a:solidFill>
              <a:latin typeface="Myriad Pro"/>
              <a:ea typeface="Myriad Pro" charset="0"/>
              <a:cs typeface="Myriad Pro" charset="0"/>
            </a:endParaRPr>
          </a:p>
        </p:txBody>
      </p:sp>
      <p:sp>
        <p:nvSpPr>
          <p:cNvPr id="5" name="TextBox 4"/>
          <p:cNvSpPr txBox="1"/>
          <p:nvPr/>
        </p:nvSpPr>
        <p:spPr>
          <a:xfrm>
            <a:off x="500731" y="1326778"/>
            <a:ext cx="8291265" cy="1815882"/>
          </a:xfrm>
          <a:prstGeom prst="rect">
            <a:avLst/>
          </a:prstGeom>
          <a:noFill/>
          <a:ln>
            <a:solidFill>
              <a:schemeClr val="tx1"/>
            </a:solidFill>
          </a:ln>
        </p:spPr>
        <p:txBody>
          <a:bodyPr wrap="square" rtlCol="0">
            <a:spAutoFit/>
          </a:bodyPr>
          <a:lstStyle/>
          <a:p>
            <a:pPr>
              <a:spcBef>
                <a:spcPct val="20000"/>
              </a:spcBef>
            </a:pPr>
            <a:r>
              <a:rPr lang="en-US" sz="1600" dirty="0">
                <a:solidFill>
                  <a:srgbClr val="3CB668"/>
                </a:solidFill>
                <a:latin typeface="Myriad Pro" charset="0"/>
                <a:ea typeface="Myriad Pro" charset="0"/>
                <a:cs typeface="Myriad Pro" charset="0"/>
              </a:rPr>
              <a:t>Which statement below correctly describes</a:t>
            </a:r>
            <a:r>
              <a:rPr lang="en-US" sz="1600" dirty="0">
                <a:solidFill>
                  <a:srgbClr val="1F224E"/>
                </a:solidFill>
                <a:latin typeface="Myriad Pro" charset="0"/>
                <a:ea typeface="Myriad Pro" charset="0"/>
                <a:cs typeface="Myriad Pro" charset="0"/>
              </a:rPr>
              <a:t> the </a:t>
            </a:r>
            <a:r>
              <a:rPr lang="en-US" sz="1600" u="sng" dirty="0">
                <a:solidFill>
                  <a:srgbClr val="1F224E"/>
                </a:solidFill>
                <a:latin typeface="Myriad Pro" charset="0"/>
                <a:ea typeface="Myriad Pro" charset="0"/>
                <a:cs typeface="Myriad Pro" charset="0"/>
              </a:rPr>
              <a:t>pattern of population density</a:t>
            </a:r>
            <a:r>
              <a:rPr lang="en-US" sz="1600" dirty="0">
                <a:solidFill>
                  <a:srgbClr val="1F224E"/>
                </a:solidFill>
                <a:latin typeface="Myriad Pro" charset="0"/>
                <a:ea typeface="Myriad Pro" charset="0"/>
                <a:cs typeface="Myriad Pro" charset="0"/>
              </a:rPr>
              <a:t> in the UK?</a:t>
            </a:r>
          </a:p>
          <a:p>
            <a:pPr>
              <a:spcBef>
                <a:spcPct val="20000"/>
              </a:spcBef>
            </a:pPr>
            <a:endParaRPr lang="en-GB"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A	Highest population density is around the coast of the UK</a:t>
            </a:r>
            <a:endParaRPr lang="en-GB"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B	Highest population density is in England</a:t>
            </a:r>
            <a:endParaRPr lang="en-GB"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C	Highest population density is in highland areas of the UK</a:t>
            </a:r>
            <a:endParaRPr lang="en-GB"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D	Highest population density is in Wales</a:t>
            </a:r>
            <a:endParaRPr lang="en-GB" sz="1600" dirty="0">
              <a:solidFill>
                <a:srgbClr val="1F224E"/>
              </a:solidFill>
              <a:latin typeface="Myriad Pro" charset="0"/>
              <a:ea typeface="Myriad Pro" charset="0"/>
              <a:cs typeface="Myriad Pro" charset="0"/>
            </a:endParaRPr>
          </a:p>
        </p:txBody>
      </p:sp>
      <p:pic>
        <p:nvPicPr>
          <p:cNvPr id="7" name="Picture 3" descr="Fig 2b Map of the UK showing population dens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3953" y="2985222"/>
            <a:ext cx="2798043" cy="3375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512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6989" y="118325"/>
            <a:ext cx="8698747" cy="686320"/>
          </a:xfrm>
          <a:prstGeom prst="rect">
            <a:avLst/>
          </a:prstGeom>
        </p:spPr>
        <p:txBody>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3(c) (</a:t>
            </a:r>
            <a:r>
              <a:rPr lang="en-GB" dirty="0" err="1" smtClean="0"/>
              <a:t>i</a:t>
            </a:r>
            <a:r>
              <a:rPr lang="en-GB" dirty="0" smtClean="0"/>
              <a:t>) and (ii)</a:t>
            </a:r>
            <a:endParaRPr lang="en-GB" dirty="0"/>
          </a:p>
        </p:txBody>
      </p:sp>
      <p:sp>
        <p:nvSpPr>
          <p:cNvPr id="3" name="Content Placeholder 2"/>
          <p:cNvSpPr txBox="1">
            <a:spLocks/>
          </p:cNvSpPr>
          <p:nvPr/>
        </p:nvSpPr>
        <p:spPr>
          <a:xfrm>
            <a:off x="378793" y="1340768"/>
            <a:ext cx="8229600" cy="45309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900" dirty="0">
                <a:solidFill>
                  <a:srgbClr val="1F224E"/>
                </a:solidFill>
                <a:latin typeface="Myriad Pro" charset="0"/>
                <a:ea typeface="Myriad Pro" charset="0"/>
                <a:cs typeface="Myriad Pro" charset="0"/>
              </a:rPr>
              <a:t>Below is some data showing the population for Aberdeen by age group</a:t>
            </a:r>
            <a:r>
              <a:rPr lang="en-US" sz="1900" dirty="0" smtClean="0">
                <a:solidFill>
                  <a:srgbClr val="1F224E"/>
                </a:solidFill>
                <a:latin typeface="Myriad Pro" charset="0"/>
                <a:ea typeface="Myriad Pro" charset="0"/>
                <a:cs typeface="Myriad Pro" charset="0"/>
              </a:rPr>
              <a:t>.</a:t>
            </a:r>
          </a:p>
          <a:p>
            <a:pPr marL="0" indent="0">
              <a:buNone/>
            </a:pPr>
            <a:endParaRPr lang="en-US" sz="1900" dirty="0">
              <a:solidFill>
                <a:srgbClr val="1F224E"/>
              </a:solidFill>
              <a:latin typeface="Myriad Pro" charset="0"/>
              <a:ea typeface="Myriad Pro" charset="0"/>
              <a:cs typeface="Myriad Pro" charset="0"/>
            </a:endParaRPr>
          </a:p>
          <a:p>
            <a:pPr marL="0" indent="0">
              <a:buNone/>
            </a:pPr>
            <a:endParaRPr lang="en-US" sz="1900" dirty="0" smtClean="0">
              <a:solidFill>
                <a:srgbClr val="1F224E"/>
              </a:solidFill>
              <a:latin typeface="Myriad Pro" charset="0"/>
              <a:ea typeface="Myriad Pro" charset="0"/>
              <a:cs typeface="Myriad Pro" charset="0"/>
            </a:endParaRPr>
          </a:p>
          <a:p>
            <a:pPr marL="0" indent="0">
              <a:buNone/>
            </a:pPr>
            <a:endParaRPr lang="en-US" sz="1900" dirty="0">
              <a:solidFill>
                <a:srgbClr val="1F224E"/>
              </a:solidFill>
              <a:latin typeface="Myriad Pro" charset="0"/>
              <a:ea typeface="Myriad Pro" charset="0"/>
              <a:cs typeface="Myriad Pro" charset="0"/>
            </a:endParaRPr>
          </a:p>
          <a:p>
            <a:pPr marL="0" indent="0">
              <a:buNone/>
            </a:pPr>
            <a:endParaRPr lang="en-US" sz="1900" dirty="0" smtClean="0">
              <a:solidFill>
                <a:srgbClr val="1F224E"/>
              </a:solidFill>
              <a:latin typeface="Myriad Pro" charset="0"/>
              <a:ea typeface="Myriad Pro" charset="0"/>
              <a:cs typeface="Myriad Pro" charset="0"/>
            </a:endParaRPr>
          </a:p>
          <a:p>
            <a:pPr marL="0" indent="0">
              <a:buNone/>
            </a:pPr>
            <a:endParaRPr lang="en-US" sz="1900" dirty="0">
              <a:solidFill>
                <a:srgbClr val="1F224E"/>
              </a:solidFill>
              <a:latin typeface="Myriad Pro" charset="0"/>
              <a:ea typeface="Myriad Pro" charset="0"/>
              <a:cs typeface="Myriad Pro" charset="0"/>
            </a:endParaRPr>
          </a:p>
          <a:p>
            <a:pPr marL="0" indent="0">
              <a:buNone/>
            </a:pPr>
            <a:r>
              <a:rPr lang="en-GB" sz="1900" dirty="0">
                <a:solidFill>
                  <a:srgbClr val="1F224E"/>
                </a:solidFill>
                <a:latin typeface="Myriad Pro" charset="0"/>
                <a:ea typeface="Myriad Pro" charset="0"/>
                <a:cs typeface="Myriad Pro" charset="0"/>
              </a:rPr>
              <a:t>The questions </a:t>
            </a:r>
            <a:r>
              <a:rPr lang="en-GB" sz="1900" dirty="0" smtClean="0">
                <a:solidFill>
                  <a:srgbClr val="1F224E"/>
                </a:solidFill>
                <a:latin typeface="Myriad Pro" charset="0"/>
                <a:ea typeface="Myriad Pro" charset="0"/>
                <a:cs typeface="Myriad Pro" charset="0"/>
              </a:rPr>
              <a:t>will refer to the </a:t>
            </a:r>
            <a:r>
              <a:rPr lang="en-GB" sz="1900" dirty="0">
                <a:solidFill>
                  <a:srgbClr val="1F224E"/>
                </a:solidFill>
                <a:latin typeface="Myriad Pro" charset="0"/>
                <a:ea typeface="Myriad Pro" charset="0"/>
                <a:cs typeface="Myriad Pro" charset="0"/>
              </a:rPr>
              <a:t>table of data, students should ensure they read the questions carefully first so they know which bits of the data to focus on</a:t>
            </a:r>
            <a:r>
              <a:rPr lang="en-GB" sz="1900" dirty="0" smtClean="0">
                <a:solidFill>
                  <a:srgbClr val="1F224E"/>
                </a:solidFill>
                <a:latin typeface="Myriad Pro" charset="0"/>
                <a:ea typeface="Myriad Pro" charset="0"/>
                <a:cs typeface="Myriad Pro" charset="0"/>
              </a:rPr>
              <a:t>.</a:t>
            </a: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900" dirty="0" smtClean="0">
              <a:solidFill>
                <a:srgbClr val="1F224E"/>
              </a:solidFill>
              <a:latin typeface="Myriad Pro" charset="0"/>
              <a:ea typeface="Myriad Pro" charset="0"/>
              <a:cs typeface="Myriad Pro" charset="0"/>
            </a:endParaRPr>
          </a:p>
        </p:txBody>
      </p:sp>
      <p:pic>
        <p:nvPicPr>
          <p:cNvPr id="2049" name="Picture 1" descr="Question 3(c) (i) and (ii)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501" y="1916832"/>
            <a:ext cx="57721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509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a:lstStyle>
          <a:p>
            <a:r>
              <a:rPr lang="en-GB" dirty="0" smtClean="0"/>
              <a:t>Question 3(c)(</a:t>
            </a:r>
            <a:r>
              <a:rPr lang="en-GB" dirty="0" err="1" smtClean="0"/>
              <a:t>i</a:t>
            </a:r>
            <a:r>
              <a:rPr lang="en-GB" dirty="0" smtClean="0"/>
              <a:t>) – 1 mark</a:t>
            </a:r>
            <a:endParaRPr lang="en-GB" dirty="0"/>
          </a:p>
        </p:txBody>
      </p:sp>
      <p:sp>
        <p:nvSpPr>
          <p:cNvPr id="4" name="Content Placeholder 2"/>
          <p:cNvSpPr txBox="1">
            <a:spLocks/>
          </p:cNvSpPr>
          <p:nvPr/>
        </p:nvSpPr>
        <p:spPr>
          <a:xfrm>
            <a:off x="481236" y="2599400"/>
            <a:ext cx="2530626" cy="1007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solidFill>
                  <a:srgbClr val="1F224E"/>
                </a:solidFill>
                <a:latin typeface="Myriad Pro" charset="0"/>
                <a:ea typeface="Myriad Pro" charset="0"/>
                <a:cs typeface="Myriad Pro" charset="0"/>
              </a:rPr>
              <a:t>This is an </a:t>
            </a:r>
            <a:r>
              <a:rPr lang="en-GB" sz="1200" dirty="0" smtClean="0">
                <a:solidFill>
                  <a:srgbClr val="00B050"/>
                </a:solidFill>
                <a:latin typeface="Myriad Pro" charset="0"/>
                <a:ea typeface="Myriad Pro" charset="0"/>
                <a:cs typeface="Myriad Pro" charset="0"/>
              </a:rPr>
              <a:t>AO4 (skills) </a:t>
            </a:r>
            <a:r>
              <a:rPr lang="en-GB" sz="1200" dirty="0" smtClean="0">
                <a:solidFill>
                  <a:srgbClr val="1F224E"/>
                </a:solidFill>
                <a:latin typeface="Myriad Pro" charset="0"/>
                <a:ea typeface="Myriad Pro" charset="0"/>
                <a:cs typeface="Myriad Pro" charset="0"/>
              </a:rPr>
              <a:t>question where students need to use their statistical skill to state what the model class is for the table of data.</a:t>
            </a: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529207" y="1326778"/>
            <a:ext cx="6779097" cy="523220"/>
          </a:xfrm>
          <a:prstGeom prst="rect">
            <a:avLst/>
          </a:prstGeom>
          <a:noFill/>
          <a:ln>
            <a:solidFill>
              <a:schemeClr val="tx1"/>
            </a:solidFill>
          </a:ln>
        </p:spPr>
        <p:txBody>
          <a:bodyPr wrap="square" rtlCol="0">
            <a:spAutoFit/>
          </a:bodyPr>
          <a:lstStyle/>
          <a:p>
            <a:r>
              <a:rPr lang="en-US" sz="2800" dirty="0"/>
              <a:t>What is the </a:t>
            </a:r>
            <a:r>
              <a:rPr lang="en-US" sz="2800" dirty="0">
                <a:solidFill>
                  <a:srgbClr val="3CB668"/>
                </a:solidFill>
              </a:rPr>
              <a:t>modal class </a:t>
            </a:r>
            <a:r>
              <a:rPr lang="en-US" sz="2800" dirty="0"/>
              <a:t>for this table of data?</a:t>
            </a:r>
            <a:endParaRPr lang="en-GB" sz="2800" dirty="0">
              <a:latin typeface="Myriad Pro"/>
            </a:endParaRPr>
          </a:p>
        </p:txBody>
      </p:sp>
      <p:sp>
        <p:nvSpPr>
          <p:cNvPr id="7" name="Content Placeholder 2"/>
          <p:cNvSpPr txBox="1">
            <a:spLocks/>
          </p:cNvSpPr>
          <p:nvPr/>
        </p:nvSpPr>
        <p:spPr>
          <a:xfrm>
            <a:off x="529207" y="4077072"/>
            <a:ext cx="7704856"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modal class is the class which occurs most often and therefore has the highest number associated with it. Therefore the correct answer is the ‘</a:t>
            </a:r>
            <a:r>
              <a:rPr lang="en-GB" sz="1200" u="sng" dirty="0" smtClean="0">
                <a:solidFill>
                  <a:srgbClr val="1F224E"/>
                </a:solidFill>
                <a:latin typeface="Myriad Pro" charset="0"/>
                <a:ea typeface="Myriad Pro" charset="0"/>
                <a:cs typeface="Myriad Pro" charset="0"/>
              </a:rPr>
              <a:t>16-29 </a:t>
            </a:r>
            <a:r>
              <a:rPr lang="en-GB" sz="1200" u="sng" dirty="0">
                <a:solidFill>
                  <a:srgbClr val="1F224E"/>
                </a:solidFill>
                <a:latin typeface="Myriad Pro" charset="0"/>
                <a:ea typeface="Myriad Pro" charset="0"/>
                <a:cs typeface="Myriad Pro" charset="0"/>
              </a:rPr>
              <a:t>age </a:t>
            </a:r>
            <a:r>
              <a:rPr lang="en-GB" sz="1200" u="sng" dirty="0" smtClean="0">
                <a:solidFill>
                  <a:srgbClr val="1F224E"/>
                </a:solidFill>
                <a:latin typeface="Myriad Pro" charset="0"/>
                <a:ea typeface="Myriad Pro" charset="0"/>
                <a:cs typeface="Myriad Pro" charset="0"/>
              </a:rPr>
              <a:t>group</a:t>
            </a:r>
            <a:r>
              <a:rPr lang="en-GB" sz="1200" dirty="0" smtClean="0">
                <a:solidFill>
                  <a:srgbClr val="1F224E"/>
                </a:solidFill>
                <a:latin typeface="Myriad Pro" charset="0"/>
                <a:ea typeface="Myriad Pro" charset="0"/>
                <a:cs typeface="Myriad Pro" charset="0"/>
              </a:rPr>
              <a:t>’ as this group (or class) has a population of 57,000 which is more than any other age group.  </a:t>
            </a:r>
            <a:endParaRPr lang="en-GB" sz="1200" dirty="0">
              <a:solidFill>
                <a:srgbClr val="1F224E"/>
              </a:solidFill>
              <a:latin typeface="Myriad Pro" charset="0"/>
              <a:ea typeface="Myriad Pro" charset="0"/>
              <a:cs typeface="Myriad Pro" charset="0"/>
            </a:endParaRPr>
          </a:p>
        </p:txBody>
      </p:sp>
      <p:pic>
        <p:nvPicPr>
          <p:cNvPr id="8" name="Picture 1" descr="Question 3 (c) (i)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3" y="2550244"/>
            <a:ext cx="57721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200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Question </a:t>
            </a:r>
            <a:r>
              <a:rPr lang="en-GB" dirty="0" smtClean="0"/>
              <a:t>3(c)(ii) </a:t>
            </a:r>
            <a:r>
              <a:rPr lang="en-GB" dirty="0"/>
              <a:t>– </a:t>
            </a:r>
            <a:r>
              <a:rPr lang="en-GB" dirty="0" smtClean="0"/>
              <a:t>4 mark</a:t>
            </a:r>
            <a:endParaRPr lang="en-GB" dirty="0"/>
          </a:p>
        </p:txBody>
      </p:sp>
      <p:pic>
        <p:nvPicPr>
          <p:cNvPr id="6146" name="Picture 2" descr="graph pap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329895"/>
            <a:ext cx="2505749" cy="1699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29207" y="1326778"/>
            <a:ext cx="8395147" cy="954107"/>
          </a:xfrm>
          <a:prstGeom prst="rect">
            <a:avLst/>
          </a:prstGeom>
          <a:noFill/>
          <a:ln>
            <a:solidFill>
              <a:schemeClr val="tx1"/>
            </a:solidFill>
          </a:ln>
        </p:spPr>
        <p:txBody>
          <a:bodyPr wrap="square" rtlCol="0">
            <a:spAutoFit/>
          </a:bodyPr>
          <a:lstStyle/>
          <a:p>
            <a:pPr lvl="0"/>
            <a:r>
              <a:rPr lang="en-US" sz="2800" dirty="0">
                <a:solidFill>
                  <a:srgbClr val="3CB668"/>
                </a:solidFill>
              </a:rPr>
              <a:t>Draw</a:t>
            </a:r>
            <a:r>
              <a:rPr lang="en-US" sz="2800" dirty="0"/>
              <a:t> a </a:t>
            </a:r>
            <a:r>
              <a:rPr lang="en-US" sz="2800" u="sng" dirty="0" err="1" smtClean="0"/>
              <a:t>labelled</a:t>
            </a:r>
            <a:r>
              <a:rPr lang="en-US" sz="2800" dirty="0" smtClean="0"/>
              <a:t> </a:t>
            </a:r>
            <a:r>
              <a:rPr lang="en-US" sz="2800" dirty="0">
                <a:solidFill>
                  <a:srgbClr val="3CB668"/>
                </a:solidFill>
              </a:rPr>
              <a:t>vertical bar graph </a:t>
            </a:r>
            <a:r>
              <a:rPr lang="en-US" sz="2800" dirty="0"/>
              <a:t>showing the population for the different age groups in Aberdeen. </a:t>
            </a:r>
            <a:endParaRPr lang="en-GB" sz="2800" dirty="0"/>
          </a:p>
        </p:txBody>
      </p:sp>
      <p:pic>
        <p:nvPicPr>
          <p:cNvPr id="8" name="Picture 7" descr="Question 3 (c) (ii) graph"/>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5836529" y="4149080"/>
            <a:ext cx="2712993" cy="1610494"/>
          </a:xfrm>
          <a:prstGeom prst="rect">
            <a:avLst/>
          </a:prstGeom>
          <a:noFill/>
        </p:spPr>
      </p:pic>
      <p:sp>
        <p:nvSpPr>
          <p:cNvPr id="10" name="Content Placeholder 2"/>
          <p:cNvSpPr txBox="1">
            <a:spLocks/>
          </p:cNvSpPr>
          <p:nvPr/>
        </p:nvSpPr>
        <p:spPr>
          <a:xfrm>
            <a:off x="481236" y="2599400"/>
            <a:ext cx="5170884" cy="19817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solidFill>
                  <a:srgbClr val="1F224E"/>
                </a:solidFill>
                <a:latin typeface="Myriad Pro" charset="0"/>
                <a:ea typeface="Myriad Pro" charset="0"/>
                <a:cs typeface="Myriad Pro" charset="0"/>
              </a:rPr>
              <a:t>This is an </a:t>
            </a:r>
            <a:r>
              <a:rPr lang="en-GB" sz="1200" dirty="0" smtClean="0">
                <a:solidFill>
                  <a:srgbClr val="00B050"/>
                </a:solidFill>
                <a:latin typeface="Myriad Pro" charset="0"/>
                <a:ea typeface="Myriad Pro" charset="0"/>
                <a:cs typeface="Myriad Pro" charset="0"/>
              </a:rPr>
              <a:t>AO4 (skills) </a:t>
            </a:r>
            <a:r>
              <a:rPr lang="en-GB" sz="1200" dirty="0" smtClean="0">
                <a:solidFill>
                  <a:srgbClr val="1F224E"/>
                </a:solidFill>
                <a:latin typeface="Myriad Pro" charset="0"/>
                <a:ea typeface="Myriad Pro" charset="0"/>
                <a:cs typeface="Myriad Pro" charset="0"/>
              </a:rPr>
              <a:t>question where students need to use their graphical skill to construct appropriate graphs. The question paper has section of ‘graph’ paper and axis drawn to aid the student.</a:t>
            </a:r>
          </a:p>
          <a:p>
            <a:pPr marL="0" indent="0">
              <a:buFont typeface="Arial" panose="020B0604020202020204" pitchFamily="34" charset="0"/>
              <a:buNone/>
            </a:pPr>
            <a:endParaRPr lang="en-GB" sz="1200" dirty="0">
              <a:solidFill>
                <a:srgbClr val="1F224E"/>
              </a:solidFill>
              <a:latin typeface="Myriad Pro" charset="0"/>
              <a:ea typeface="Myriad Pro" charset="0"/>
              <a:cs typeface="Myriad Pro" charset="0"/>
            </a:endParaRPr>
          </a:p>
          <a:p>
            <a:pPr marL="0" indent="0">
              <a:buFont typeface="Arial" panose="020B0604020202020204" pitchFamily="34" charset="0"/>
              <a:buNone/>
            </a:pPr>
            <a:r>
              <a:rPr lang="en-GB" sz="1200" dirty="0" smtClean="0">
                <a:solidFill>
                  <a:srgbClr val="1F224E"/>
                </a:solidFill>
                <a:latin typeface="Myriad Pro" charset="0"/>
                <a:ea typeface="Myriad Pro" charset="0"/>
                <a:cs typeface="Myriad Pro" charset="0"/>
              </a:rPr>
              <a:t>There are four marks available with marks available for:</a:t>
            </a:r>
          </a:p>
          <a:p>
            <a:r>
              <a:rPr lang="en-GB" sz="1200" dirty="0">
                <a:solidFill>
                  <a:srgbClr val="1F224E"/>
                </a:solidFill>
                <a:latin typeface="Myriad Pro" charset="0"/>
                <a:ea typeface="Myriad Pro" charset="0"/>
                <a:cs typeface="Myriad Pro" charset="0"/>
              </a:rPr>
              <a:t>1 mark for correctly labelling </a:t>
            </a:r>
            <a:r>
              <a:rPr lang="en-GB" sz="1200" dirty="0" smtClean="0">
                <a:solidFill>
                  <a:srgbClr val="1F224E"/>
                </a:solidFill>
                <a:latin typeface="Myriad Pro" charset="0"/>
                <a:ea typeface="Myriad Pro" charset="0"/>
                <a:cs typeface="Myriad Pro" charset="0"/>
              </a:rPr>
              <a:t>axis</a:t>
            </a:r>
            <a:endParaRPr lang="en-GB" sz="1200" dirty="0">
              <a:solidFill>
                <a:srgbClr val="1F224E"/>
              </a:solidFill>
              <a:latin typeface="Myriad Pro" charset="0"/>
              <a:ea typeface="Myriad Pro" charset="0"/>
              <a:cs typeface="Myriad Pro" charset="0"/>
            </a:endParaRPr>
          </a:p>
          <a:p>
            <a:r>
              <a:rPr lang="en-GB" sz="1200" dirty="0">
                <a:solidFill>
                  <a:srgbClr val="1F224E"/>
                </a:solidFill>
                <a:latin typeface="Myriad Pro" charset="0"/>
                <a:ea typeface="Myriad Pro" charset="0"/>
                <a:cs typeface="Myriad Pro" charset="0"/>
              </a:rPr>
              <a:t>1 mark for correctly adding scale to </a:t>
            </a:r>
            <a:r>
              <a:rPr lang="en-GB" sz="1200" dirty="0" smtClean="0">
                <a:solidFill>
                  <a:srgbClr val="1F224E"/>
                </a:solidFill>
                <a:latin typeface="Myriad Pro" charset="0"/>
                <a:ea typeface="Myriad Pro" charset="0"/>
                <a:cs typeface="Myriad Pro" charset="0"/>
              </a:rPr>
              <a:t>axis</a:t>
            </a:r>
            <a:endParaRPr lang="en-GB" sz="1200" dirty="0">
              <a:solidFill>
                <a:srgbClr val="1F224E"/>
              </a:solidFill>
              <a:latin typeface="Myriad Pro" charset="0"/>
              <a:ea typeface="Myriad Pro" charset="0"/>
              <a:cs typeface="Myriad Pro" charset="0"/>
            </a:endParaRPr>
          </a:p>
          <a:p>
            <a:r>
              <a:rPr lang="en-GB" sz="1200" dirty="0">
                <a:solidFill>
                  <a:srgbClr val="1F224E"/>
                </a:solidFill>
                <a:latin typeface="Myriad Pro" charset="0"/>
                <a:ea typeface="Myriad Pro" charset="0"/>
                <a:cs typeface="Myriad Pro" charset="0"/>
              </a:rPr>
              <a:t>2 marks for adding bars to graph correctly using the data in the table</a:t>
            </a:r>
          </a:p>
          <a:p>
            <a:pPr marL="0" indent="0">
              <a:buFont typeface="Arial" panose="020B0604020202020204" pitchFamily="34" charset="0"/>
              <a:buNone/>
            </a:pPr>
            <a:endParaRPr lang="en-GB" sz="1200" dirty="0" smtClean="0">
              <a:solidFill>
                <a:srgbClr val="1F224E"/>
              </a:solidFill>
              <a:latin typeface="Myriad Pro" charset="0"/>
              <a:ea typeface="Myriad Pro" charset="0"/>
              <a:cs typeface="Myriad Pro" charset="0"/>
            </a:endParaRPr>
          </a:p>
          <a:p>
            <a:pPr marL="0" indent="0">
              <a:buFont typeface="Arial" panose="020B0604020202020204" pitchFamily="34" charset="0"/>
              <a:buNone/>
            </a:pPr>
            <a:r>
              <a:rPr lang="en-GB" sz="1200" dirty="0" smtClean="0">
                <a:solidFill>
                  <a:srgbClr val="1F224E"/>
                </a:solidFill>
                <a:latin typeface="Myriad Pro" charset="0"/>
                <a:ea typeface="Myriad Pro" charset="0"/>
                <a:cs typeface="Myriad Pro" charset="0"/>
              </a:rPr>
              <a:t>In the mark scheme there is an example of a graph which would receive full marks.</a:t>
            </a:r>
          </a:p>
          <a:p>
            <a:pPr marL="0" indent="0">
              <a:buFont typeface="Arial" panose="020B0604020202020204" pitchFamily="34" charset="0"/>
              <a:buNone/>
            </a:pPr>
            <a:endParaRPr lang="en-GB" sz="1200" dirty="0">
              <a:solidFill>
                <a:srgbClr val="1F224E"/>
              </a:solidFill>
              <a:latin typeface="Myriad Pro" charset="0"/>
              <a:ea typeface="Myriad Pro" charset="0"/>
              <a:cs typeface="Myriad Pro" charset="0"/>
            </a:endParaRPr>
          </a:p>
        </p:txBody>
      </p:sp>
      <p:sp>
        <p:nvSpPr>
          <p:cNvPr id="9" name="Right Arrow 8"/>
          <p:cNvSpPr/>
          <p:nvPr/>
        </p:nvSpPr>
        <p:spPr>
          <a:xfrm>
            <a:off x="5436096" y="2924944"/>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5372472" y="4725144"/>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1708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Question </a:t>
            </a:r>
            <a:r>
              <a:rPr lang="en-GB" dirty="0" smtClean="0"/>
              <a:t>3(d) </a:t>
            </a:r>
            <a:r>
              <a:rPr lang="en-GB" dirty="0"/>
              <a:t>– </a:t>
            </a:r>
            <a:r>
              <a:rPr lang="en-GB" dirty="0" smtClean="0"/>
              <a:t>6 mark</a:t>
            </a:r>
            <a:endParaRPr lang="en-GB" dirty="0"/>
          </a:p>
        </p:txBody>
      </p:sp>
      <p:sp>
        <p:nvSpPr>
          <p:cNvPr id="7" name="TextBox 6"/>
          <p:cNvSpPr txBox="1"/>
          <p:nvPr/>
        </p:nvSpPr>
        <p:spPr>
          <a:xfrm>
            <a:off x="395536" y="1326778"/>
            <a:ext cx="8496944" cy="3305520"/>
          </a:xfrm>
          <a:prstGeom prst="rect">
            <a:avLst/>
          </a:prstGeom>
          <a:noFill/>
          <a:ln>
            <a:solidFill>
              <a:schemeClr val="tx1"/>
            </a:solidFill>
          </a:ln>
        </p:spPr>
        <p:txBody>
          <a:bodyPr wrap="square" rtlCol="0">
            <a:spAutoFit/>
          </a:bodyPr>
          <a:lstStyle/>
          <a:p>
            <a:pPr lvl="0"/>
            <a:r>
              <a:rPr lang="en-US" sz="1200" dirty="0">
                <a:solidFill>
                  <a:srgbClr val="1F224E"/>
                </a:solidFill>
                <a:latin typeface="Myriad Pro" charset="0"/>
                <a:ea typeface="Myriad Pro" charset="0"/>
                <a:cs typeface="Myriad Pro" charset="0"/>
              </a:rPr>
              <a:t>Below is a news article about The X Factor.</a:t>
            </a:r>
          </a:p>
          <a:p>
            <a:pPr lvl="0"/>
            <a:endParaRPr lang="en-US" sz="2800" i="1" dirty="0"/>
          </a:p>
          <a:p>
            <a:pPr lvl="0"/>
            <a:endParaRPr lang="en-US" sz="2800" i="1" dirty="0" smtClean="0"/>
          </a:p>
          <a:p>
            <a:pPr lvl="0"/>
            <a:endParaRPr lang="en-US" sz="2800" i="1" dirty="0"/>
          </a:p>
          <a:p>
            <a:pPr lvl="0"/>
            <a:endParaRPr lang="en-US" sz="2800" i="1" dirty="0" smtClean="0"/>
          </a:p>
          <a:p>
            <a:pPr lvl="0"/>
            <a:endParaRPr lang="en-US" sz="2800" i="1" dirty="0"/>
          </a:p>
          <a:p>
            <a:pPr lvl="0"/>
            <a:endParaRPr lang="en-US" sz="2800" i="1" dirty="0" smtClean="0"/>
          </a:p>
          <a:p>
            <a:pPr>
              <a:spcBef>
                <a:spcPct val="20000"/>
              </a:spcBef>
            </a:pPr>
            <a:endParaRPr lang="en-US" sz="1200" dirty="0" smtClean="0">
              <a:solidFill>
                <a:srgbClr val="1F224E"/>
              </a:solidFill>
              <a:latin typeface="Myriad Pro" charset="0"/>
              <a:ea typeface="Myriad Pro" charset="0"/>
              <a:cs typeface="Myriad Pro" charset="0"/>
            </a:endParaRPr>
          </a:p>
          <a:p>
            <a:pPr>
              <a:spcBef>
                <a:spcPct val="20000"/>
              </a:spcBef>
            </a:pPr>
            <a:r>
              <a:rPr lang="en-US" sz="1200" dirty="0" smtClean="0">
                <a:solidFill>
                  <a:srgbClr val="00B0F0"/>
                </a:solidFill>
                <a:latin typeface="Myriad Pro" charset="0"/>
                <a:ea typeface="Myriad Pro" charset="0"/>
                <a:cs typeface="Myriad Pro" charset="0"/>
              </a:rPr>
              <a:t>Using </a:t>
            </a:r>
            <a:r>
              <a:rPr lang="en-US" sz="1200" dirty="0">
                <a:solidFill>
                  <a:srgbClr val="00B0F0"/>
                </a:solidFill>
                <a:latin typeface="Myriad Pro" charset="0"/>
                <a:ea typeface="Myriad Pro" charset="0"/>
                <a:cs typeface="Myriad Pro" charset="0"/>
              </a:rPr>
              <a:t>the news article </a:t>
            </a:r>
            <a:r>
              <a:rPr lang="en-US" sz="1200" dirty="0">
                <a:solidFill>
                  <a:srgbClr val="1F224E"/>
                </a:solidFill>
                <a:latin typeface="Myriad Pro" charset="0"/>
                <a:ea typeface="Myriad Pro" charset="0"/>
                <a:cs typeface="Myriad Pro" charset="0"/>
              </a:rPr>
              <a:t>and </a:t>
            </a:r>
            <a:r>
              <a:rPr lang="en-US" sz="1200" dirty="0">
                <a:solidFill>
                  <a:srgbClr val="FF0000"/>
                </a:solidFill>
                <a:latin typeface="Myriad Pro" charset="0"/>
                <a:ea typeface="Myriad Pro" charset="0"/>
                <a:cs typeface="Myriad Pro" charset="0"/>
              </a:rPr>
              <a:t>your own knowledge</a:t>
            </a:r>
            <a:r>
              <a:rPr lang="en-US" sz="1200" dirty="0">
                <a:solidFill>
                  <a:srgbClr val="1F224E"/>
                </a:solidFill>
                <a:latin typeface="Myriad Pro" charset="0"/>
                <a:ea typeface="Myriad Pro" charset="0"/>
                <a:cs typeface="Myriad Pro" charset="0"/>
              </a:rPr>
              <a:t>, </a:t>
            </a:r>
            <a:r>
              <a:rPr lang="en-US" sz="1200" u="sng" dirty="0">
                <a:solidFill>
                  <a:srgbClr val="1F224E"/>
                </a:solidFill>
                <a:latin typeface="Myriad Pro" charset="0"/>
                <a:ea typeface="Myriad Pro" charset="0"/>
                <a:cs typeface="Myriad Pro" charset="0"/>
              </a:rPr>
              <a:t>describe</a:t>
            </a:r>
            <a:r>
              <a:rPr lang="en-US" sz="1200" dirty="0">
                <a:solidFill>
                  <a:srgbClr val="1F224E"/>
                </a:solidFill>
                <a:latin typeface="Myriad Pro" charset="0"/>
                <a:ea typeface="Myriad Pro" charset="0"/>
                <a:cs typeface="Myriad Pro" charset="0"/>
              </a:rPr>
              <a:t> the </a:t>
            </a:r>
            <a:r>
              <a:rPr lang="en-US" sz="1200" dirty="0">
                <a:solidFill>
                  <a:srgbClr val="FF0000"/>
                </a:solidFill>
                <a:latin typeface="Myriad Pro" charset="0"/>
                <a:ea typeface="Myriad Pro" charset="0"/>
                <a:cs typeface="Myriad Pro" charset="0"/>
              </a:rPr>
              <a:t>global influence of UK TV </a:t>
            </a:r>
            <a:r>
              <a:rPr lang="en-GB" sz="1200" dirty="0">
                <a:solidFill>
                  <a:srgbClr val="FF0000"/>
                </a:solidFill>
                <a:latin typeface="Myriad Pro" charset="0"/>
                <a:ea typeface="Myriad Pro" charset="0"/>
                <a:cs typeface="Myriad Pro" charset="0"/>
              </a:rPr>
              <a:t>programmes</a:t>
            </a:r>
            <a:r>
              <a:rPr lang="en-US" sz="1200" dirty="0">
                <a:solidFill>
                  <a:srgbClr val="1F224E"/>
                </a:solidFill>
                <a:latin typeface="Myriad Pro" charset="0"/>
                <a:ea typeface="Myriad Pro" charset="0"/>
                <a:cs typeface="Myriad Pro" charset="0"/>
              </a:rPr>
              <a:t> such as the X Factor.   </a:t>
            </a:r>
            <a:endParaRPr lang="en-GB" sz="12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4804370"/>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solidFill>
                  <a:srgbClr val="1F224E"/>
                </a:solidFill>
                <a:latin typeface="Myriad Pro" charset="0"/>
                <a:ea typeface="Myriad Pro" charset="0"/>
                <a:cs typeface="Myriad Pro" charset="0"/>
              </a:rPr>
              <a:t>This is a 6 mark question with marks available for </a:t>
            </a:r>
            <a:r>
              <a:rPr lang="en-GB" sz="1200" dirty="0" smtClean="0">
                <a:solidFill>
                  <a:srgbClr val="FF0000"/>
                </a:solidFill>
                <a:latin typeface="Myriad Pro" charset="0"/>
                <a:ea typeface="Myriad Pro" charset="0"/>
                <a:cs typeface="Myriad Pro" charset="0"/>
              </a:rPr>
              <a:t>AO1 (knowledge) </a:t>
            </a:r>
            <a:r>
              <a:rPr lang="en-GB" sz="1200" dirty="0" smtClean="0">
                <a:solidFill>
                  <a:srgbClr val="1F224E"/>
                </a:solidFill>
                <a:latin typeface="Myriad Pro" charset="0"/>
                <a:ea typeface="Myriad Pro" charset="0"/>
                <a:cs typeface="Myriad Pro" charset="0"/>
              </a:rPr>
              <a:t>and </a:t>
            </a:r>
            <a:r>
              <a:rPr lang="en-GB" sz="1200" dirty="0" smtClean="0">
                <a:solidFill>
                  <a:srgbClr val="00B0F0"/>
                </a:solidFill>
                <a:latin typeface="Myriad Pro" charset="0"/>
                <a:ea typeface="Myriad Pro" charset="0"/>
                <a:cs typeface="Myriad Pro" charset="0"/>
              </a:rPr>
              <a:t>AO3 (application)</a:t>
            </a:r>
            <a:r>
              <a:rPr lang="en-GB" sz="1200" dirty="0" smtClean="0">
                <a:solidFill>
                  <a:srgbClr val="1F224E"/>
                </a:solidFill>
                <a:latin typeface="Myriad Pro" charset="0"/>
                <a:ea typeface="Myriad Pro" charset="0"/>
                <a:cs typeface="Myriad Pro" charset="0"/>
              </a:rPr>
              <a:t>. </a:t>
            </a:r>
            <a:r>
              <a:rPr lang="en-GB" sz="1200" dirty="0" smtClean="0">
                <a:solidFill>
                  <a:srgbClr val="00B050"/>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As the specification requires students to </a:t>
            </a:r>
            <a:r>
              <a:rPr lang="en-GB" sz="1200" dirty="0" smtClean="0">
                <a:solidFill>
                  <a:srgbClr val="1F224E"/>
                </a:solidFill>
                <a:latin typeface="Myriad Pro" charset="0"/>
                <a:ea typeface="Myriad Pro" charset="0"/>
                <a:cs typeface="Myriad Pro" charset="0"/>
              </a:rPr>
              <a:t>‘explore </a:t>
            </a:r>
            <a:r>
              <a:rPr lang="en-GB" sz="1200" dirty="0">
                <a:solidFill>
                  <a:srgbClr val="1F224E"/>
                </a:solidFill>
                <a:latin typeface="Myriad Pro" charset="0"/>
                <a:ea typeface="Myriad Pro" charset="0"/>
                <a:cs typeface="Myriad Pro" charset="0"/>
              </a:rPr>
              <a:t>the UK’s media exports and their global influence including television programmes and </a:t>
            </a:r>
            <a:r>
              <a:rPr lang="en-GB" sz="1200" dirty="0" smtClean="0">
                <a:solidFill>
                  <a:srgbClr val="1F224E"/>
                </a:solidFill>
                <a:latin typeface="Myriad Pro" charset="0"/>
                <a:ea typeface="Myriad Pro" charset="0"/>
                <a:cs typeface="Myriad Pro" charset="0"/>
              </a:rPr>
              <a:t>film’ this question is </a:t>
            </a:r>
            <a:r>
              <a:rPr lang="en-GB" sz="1200" dirty="0" smtClean="0">
                <a:solidFill>
                  <a:srgbClr val="FF0000"/>
                </a:solidFill>
                <a:latin typeface="Myriad Pro" charset="0"/>
                <a:ea typeface="Myriad Pro" charset="0"/>
                <a:cs typeface="Myriad Pro" charset="0"/>
              </a:rPr>
              <a:t>AO1 (knowledge)</a:t>
            </a:r>
            <a:r>
              <a:rPr lang="en-GB" sz="1200" dirty="0" smtClean="0">
                <a:solidFill>
                  <a:srgbClr val="1F224E"/>
                </a:solidFill>
                <a:latin typeface="Myriad Pro" charset="0"/>
                <a:ea typeface="Myriad Pro" charset="0"/>
                <a:cs typeface="Myriad Pro" charset="0"/>
              </a:rPr>
              <a:t> as the question wording is very much lifted from the specification wording. There are also </a:t>
            </a:r>
            <a:r>
              <a:rPr lang="en-GB" sz="1200" dirty="0" smtClean="0">
                <a:solidFill>
                  <a:srgbClr val="00B0F0"/>
                </a:solidFill>
                <a:latin typeface="Myriad Pro" charset="0"/>
                <a:ea typeface="Myriad Pro" charset="0"/>
                <a:cs typeface="Myriad Pro" charset="0"/>
              </a:rPr>
              <a:t>AO3 (application)</a:t>
            </a:r>
            <a:r>
              <a:rPr lang="en-GB" sz="1200" dirty="0" smtClean="0">
                <a:solidFill>
                  <a:srgbClr val="1F224E"/>
                </a:solidFill>
                <a:latin typeface="Myriad Pro" charset="0"/>
                <a:ea typeface="Myriad Pro" charset="0"/>
                <a:cs typeface="Myriad Pro" charset="0"/>
              </a:rPr>
              <a:t> marks as students are required to </a:t>
            </a:r>
            <a:r>
              <a:rPr lang="en-GB" sz="1200" dirty="0" smtClean="0">
                <a:solidFill>
                  <a:srgbClr val="00B0F0"/>
                </a:solidFill>
                <a:latin typeface="Myriad Pro" charset="0"/>
                <a:ea typeface="Myriad Pro" charset="0"/>
                <a:cs typeface="Myriad Pro" charset="0"/>
              </a:rPr>
              <a:t>interpret</a:t>
            </a:r>
            <a:r>
              <a:rPr lang="en-GB" sz="1200" dirty="0" smtClean="0">
                <a:solidFill>
                  <a:srgbClr val="1F224E"/>
                </a:solidFill>
                <a:latin typeface="Myriad Pro" charset="0"/>
                <a:ea typeface="Myriad Pro" charset="0"/>
                <a:cs typeface="Myriad Pro" charset="0"/>
              </a:rPr>
              <a:t> information from the news article about the X Factor in their answer.</a:t>
            </a:r>
            <a:endParaRPr lang="en-GB" sz="1200" dirty="0">
              <a:solidFill>
                <a:srgbClr val="1F224E"/>
              </a:solidFill>
              <a:latin typeface="Myriad Pro" charset="0"/>
              <a:ea typeface="Myriad Pro" charset="0"/>
              <a:cs typeface="Myriad Pro" charset="0"/>
            </a:endParaRPr>
          </a:p>
        </p:txBody>
      </p:sp>
      <p:sp>
        <p:nvSpPr>
          <p:cNvPr id="11" name="Text Box 2"/>
          <p:cNvSpPr txBox="1">
            <a:spLocks noChangeArrowheads="1"/>
          </p:cNvSpPr>
          <p:nvPr/>
        </p:nvSpPr>
        <p:spPr bwMode="auto">
          <a:xfrm>
            <a:off x="1962572" y="1700808"/>
            <a:ext cx="5010150" cy="25527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100" dirty="0">
                <a:effectLst/>
                <a:latin typeface="Arial"/>
                <a:ea typeface="Calibri"/>
                <a:cs typeface="Times New Roman"/>
              </a:rPr>
              <a:t>The X Factor – a Global Television hit</a:t>
            </a:r>
            <a:endParaRPr lang="en-GB" sz="1100" dirty="0">
              <a:effectLst/>
              <a:latin typeface="Calibri"/>
              <a:ea typeface="Calibri"/>
              <a:cs typeface="Times New Roman"/>
            </a:endParaRPr>
          </a:p>
          <a:p>
            <a:pPr>
              <a:lnSpc>
                <a:spcPts val="1680"/>
              </a:lnSpc>
              <a:spcAft>
                <a:spcPts val="900"/>
              </a:spcAft>
            </a:pPr>
            <a:r>
              <a:rPr lang="en-GB" sz="1100" dirty="0">
                <a:latin typeface="Arial"/>
                <a:ea typeface="Calibri"/>
                <a:cs typeface="Times New Roman"/>
              </a:rPr>
              <a:t>The</a:t>
            </a:r>
            <a:r>
              <a:rPr lang="en-GB" sz="1100" dirty="0">
                <a:latin typeface="Arial"/>
                <a:ea typeface="Times New Roman"/>
                <a:cs typeface="Times New Roman"/>
              </a:rPr>
              <a:t> X Factor </a:t>
            </a:r>
            <a:r>
              <a:rPr lang="en-GB" sz="1100" dirty="0">
                <a:effectLst/>
                <a:latin typeface="Arial"/>
                <a:ea typeface="Times New Roman"/>
                <a:cs typeface="Times New Roman"/>
              </a:rPr>
              <a:t>is watched in 147 countries.</a:t>
            </a:r>
            <a:r>
              <a:rPr lang="en-US" sz="1100" dirty="0">
                <a:effectLst/>
                <a:latin typeface="Arial"/>
                <a:ea typeface="Calibri"/>
                <a:cs typeface="Times New Roman"/>
              </a:rPr>
              <a:t> Simon Cowell, who created the X Factor said: “The UK X Factor was the original version of the show and over the last ten years it has found many new international superstars</a:t>
            </a:r>
            <a:r>
              <a:rPr lang="en-GB" sz="1100" dirty="0">
                <a:effectLst/>
                <a:latin typeface="Arial"/>
                <a:ea typeface="Times New Roman"/>
                <a:cs typeface="Times New Roman"/>
              </a:rPr>
              <a:t>. </a:t>
            </a:r>
            <a:r>
              <a:rPr lang="en-US" sz="1100" dirty="0">
                <a:effectLst/>
                <a:latin typeface="Arial"/>
                <a:ea typeface="Calibri"/>
                <a:cs typeface="Times New Roman"/>
              </a:rPr>
              <a:t>I’m really happy that the UK show is being watched all over the world - as well as there being so many great local versions of X Factor too.”</a:t>
            </a:r>
            <a:endParaRPr lang="en-GB" sz="1100" dirty="0">
              <a:effectLst/>
              <a:latin typeface="Calibri"/>
              <a:ea typeface="Calibri"/>
              <a:cs typeface="Times New Roman"/>
            </a:endParaRPr>
          </a:p>
          <a:p>
            <a:pPr>
              <a:lnSpc>
                <a:spcPts val="1680"/>
              </a:lnSpc>
              <a:spcAft>
                <a:spcPts val="900"/>
              </a:spcAft>
            </a:pPr>
            <a:r>
              <a:rPr lang="en-US" sz="1100" dirty="0">
                <a:effectLst/>
                <a:latin typeface="Arial"/>
                <a:ea typeface="Calibri"/>
                <a:cs typeface="Times New Roman"/>
              </a:rPr>
              <a:t>The X Factor is a global hit and the format is now copied locally in 51 countries around the world.  Since the first UK X Factor in 2004, the British-born TV show has been watched by more than 360 million people and can be seen in almost every country on earth.</a:t>
            </a:r>
            <a:endParaRPr lang="en-GB" sz="1100" dirty="0">
              <a:effectLst/>
              <a:latin typeface="Calibri"/>
              <a:ea typeface="Calibri"/>
              <a:cs typeface="Times New Roman"/>
            </a:endParaRPr>
          </a:p>
        </p:txBody>
      </p:sp>
    </p:spTree>
    <p:extLst>
      <p:ext uri="{BB962C8B-B14F-4D97-AF65-F5344CB8AC3E}">
        <p14:creationId xmlns:p14="http://schemas.microsoft.com/office/powerpoint/2010/main" val="3243912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Question 3(d) – </a:t>
            </a:r>
            <a:r>
              <a:rPr lang="en-GB" dirty="0" smtClean="0"/>
              <a:t>The mark scheme</a:t>
            </a:r>
            <a:endParaRPr lang="en-GB" dirty="0"/>
          </a:p>
        </p:txBody>
      </p:sp>
      <p:sp>
        <p:nvSpPr>
          <p:cNvPr id="3" name="Content Placeholder 2"/>
          <p:cNvSpPr txBox="1">
            <a:spLocks/>
          </p:cNvSpPr>
          <p:nvPr/>
        </p:nvSpPr>
        <p:spPr>
          <a:xfrm>
            <a:off x="323528" y="1412776"/>
            <a:ext cx="8699500"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b="1" dirty="0" smtClean="0">
                <a:latin typeface="Myriad Pro"/>
              </a:rPr>
              <a:t>Level 3 (5–6 marks)</a:t>
            </a:r>
            <a:endParaRPr lang="en-GB" sz="1400" dirty="0" smtClean="0">
              <a:latin typeface="Myriad Pro"/>
            </a:endParaRPr>
          </a:p>
          <a:p>
            <a:pPr marL="0" indent="0">
              <a:buNone/>
            </a:pPr>
            <a:r>
              <a:rPr lang="en-GB" sz="1400" dirty="0">
                <a:solidFill>
                  <a:srgbClr val="1F224E"/>
                </a:solidFill>
                <a:latin typeface="Myriad Pro"/>
                <a:ea typeface="Myriad Pro" charset="0"/>
                <a:cs typeface="Myriad Pro" charset="0"/>
              </a:rPr>
              <a:t>An answer at this level shows </a:t>
            </a:r>
            <a:r>
              <a:rPr lang="en-GB" sz="1400" b="1" dirty="0">
                <a:solidFill>
                  <a:srgbClr val="1F224E"/>
                </a:solidFill>
                <a:latin typeface="Myriad Pro"/>
                <a:ea typeface="Myriad Pro" charset="0"/>
                <a:cs typeface="Myriad Pro" charset="0"/>
              </a:rPr>
              <a:t>thorough</a:t>
            </a:r>
            <a:r>
              <a:rPr lang="en-GB" sz="1400" dirty="0">
                <a:solidFill>
                  <a:srgbClr val="1F224E"/>
                </a:solidFill>
                <a:latin typeface="Myriad Pro"/>
                <a:ea typeface="Myriad Pro" charset="0"/>
                <a:cs typeface="Myriad Pro" charset="0"/>
              </a:rPr>
              <a:t> </a:t>
            </a:r>
            <a:r>
              <a:rPr lang="en-GB" sz="1400" dirty="0">
                <a:solidFill>
                  <a:srgbClr val="FF0000"/>
                </a:solidFill>
                <a:latin typeface="Myriad Pro"/>
                <a:ea typeface="Myriad Pro" charset="0"/>
                <a:cs typeface="Myriad Pro" charset="0"/>
              </a:rPr>
              <a:t>knowledge</a:t>
            </a:r>
            <a:r>
              <a:rPr lang="en-GB" sz="1400" dirty="0">
                <a:solidFill>
                  <a:srgbClr val="1F224E"/>
                </a:solidFill>
                <a:latin typeface="Myriad Pro"/>
                <a:ea typeface="Myriad Pro" charset="0"/>
                <a:cs typeface="Myriad Pro" charset="0"/>
              </a:rPr>
              <a:t> of the UK’s media exports global influence </a:t>
            </a:r>
            <a:r>
              <a:rPr lang="en-GB" sz="1400" dirty="0">
                <a:solidFill>
                  <a:srgbClr val="FF0000"/>
                </a:solidFill>
                <a:latin typeface="Myriad Pro"/>
                <a:ea typeface="Myriad Pro" charset="0"/>
                <a:cs typeface="Myriad Pro" charset="0"/>
              </a:rPr>
              <a:t>(AO1) </a:t>
            </a:r>
            <a:r>
              <a:rPr lang="en-GB" sz="1400" dirty="0">
                <a:solidFill>
                  <a:srgbClr val="1F224E"/>
                </a:solidFill>
                <a:latin typeface="Myriad Pro"/>
                <a:ea typeface="Myriad Pro" charset="0"/>
                <a:cs typeface="Myriad Pro" charset="0"/>
              </a:rPr>
              <a:t>and a </a:t>
            </a:r>
            <a:r>
              <a:rPr lang="en-GB" sz="1400" b="1" dirty="0">
                <a:solidFill>
                  <a:srgbClr val="1F224E"/>
                </a:solidFill>
                <a:latin typeface="Myriad Pro"/>
                <a:ea typeface="Myriad Pro" charset="0"/>
                <a:cs typeface="Myriad Pro" charset="0"/>
              </a:rPr>
              <a:t>reasonable</a:t>
            </a:r>
            <a:r>
              <a:rPr lang="en-GB" sz="1400" dirty="0">
                <a:solidFill>
                  <a:srgbClr val="1F224E"/>
                </a:solidFill>
                <a:latin typeface="Myriad Pro"/>
                <a:ea typeface="Myriad Pro" charset="0"/>
                <a:cs typeface="Myriad Pro" charset="0"/>
              </a:rPr>
              <a:t> </a:t>
            </a:r>
            <a:r>
              <a:rPr lang="en-GB" sz="1400" dirty="0">
                <a:solidFill>
                  <a:srgbClr val="00B0F0"/>
                </a:solidFill>
                <a:latin typeface="Myriad Pro"/>
                <a:ea typeface="Myriad Pro" charset="0"/>
                <a:cs typeface="Myriad Pro" charset="0"/>
              </a:rPr>
              <a:t>interpretation</a:t>
            </a:r>
            <a:r>
              <a:rPr lang="en-GB" sz="1400" dirty="0">
                <a:solidFill>
                  <a:srgbClr val="1F224E"/>
                </a:solidFill>
                <a:latin typeface="Myriad Pro"/>
                <a:ea typeface="Myriad Pro" charset="0"/>
                <a:cs typeface="Myriad Pro" charset="0"/>
              </a:rPr>
              <a:t> of the news article </a:t>
            </a:r>
            <a:r>
              <a:rPr lang="en-GB" sz="1400" dirty="0">
                <a:solidFill>
                  <a:srgbClr val="00B0F0"/>
                </a:solidFill>
                <a:latin typeface="Myriad Pro"/>
                <a:ea typeface="Myriad Pro" charset="0"/>
                <a:cs typeface="Myriad Pro" charset="0"/>
              </a:rPr>
              <a:t>(AO3) </a:t>
            </a:r>
            <a:r>
              <a:rPr lang="en-GB" sz="1400" dirty="0">
                <a:solidFill>
                  <a:srgbClr val="1F224E"/>
                </a:solidFill>
                <a:latin typeface="Myriad Pro"/>
                <a:ea typeface="Myriad Pro" charset="0"/>
                <a:cs typeface="Myriad Pro" charset="0"/>
              </a:rPr>
              <a:t>to describe UK’s media exports global influence</a:t>
            </a:r>
          </a:p>
          <a:p>
            <a:endParaRPr lang="en-GB" sz="1400" dirty="0" smtClean="0">
              <a:solidFill>
                <a:srgbClr val="1F224E"/>
              </a:solidFill>
              <a:latin typeface="Myriad Pro"/>
              <a:ea typeface="Myriad Pro" charset="0"/>
              <a:cs typeface="Myriad Pro" charset="0"/>
            </a:endParaRPr>
          </a:p>
          <a:p>
            <a:pPr marL="0" indent="0">
              <a:buNone/>
            </a:pPr>
            <a:r>
              <a:rPr lang="en-GB" sz="1400" dirty="0">
                <a:solidFill>
                  <a:srgbClr val="1F224E"/>
                </a:solidFill>
                <a:latin typeface="Myriad Pro"/>
                <a:ea typeface="Myriad Pro" charset="0"/>
                <a:cs typeface="Myriad Pro" charset="0"/>
              </a:rPr>
              <a:t>This will be shown by including </a:t>
            </a:r>
            <a:r>
              <a:rPr lang="en-GB" sz="1400" b="1" dirty="0">
                <a:solidFill>
                  <a:srgbClr val="1F224E"/>
                </a:solidFill>
                <a:latin typeface="Myriad Pro"/>
                <a:ea typeface="Myriad Pro" charset="0"/>
                <a:cs typeface="Myriad Pro" charset="0"/>
              </a:rPr>
              <a:t>well-developed</a:t>
            </a:r>
            <a:r>
              <a:rPr lang="en-GB" sz="1400" dirty="0">
                <a:solidFill>
                  <a:srgbClr val="1F224E"/>
                </a:solidFill>
                <a:latin typeface="Myriad Pro"/>
                <a:ea typeface="Myriad Pro" charset="0"/>
                <a:cs typeface="Myriad Pro" charset="0"/>
              </a:rPr>
              <a:t> ideas about the global influence of the UK’s TV programmes.</a:t>
            </a:r>
          </a:p>
          <a:p>
            <a:endParaRPr lang="en-GB" sz="1400" dirty="0" smtClean="0">
              <a:solidFill>
                <a:srgbClr val="1F224E"/>
              </a:solidFill>
              <a:latin typeface="Myriad Pro"/>
              <a:ea typeface="Myriad Pro" charset="0"/>
              <a:cs typeface="Myriad Pro" charset="0"/>
            </a:endParaRPr>
          </a:p>
          <a:p>
            <a:pPr marL="0" indent="0">
              <a:buNone/>
            </a:pPr>
            <a:r>
              <a:rPr lang="en-GB" sz="1400" b="1" dirty="0" smtClean="0">
                <a:solidFill>
                  <a:srgbClr val="1F224E"/>
                </a:solidFill>
                <a:latin typeface="Myriad Pro"/>
                <a:ea typeface="Myriad Pro" charset="0"/>
                <a:cs typeface="Myriad Pro" charset="0"/>
              </a:rPr>
              <a:t>Level 2 (3–4 marks) </a:t>
            </a:r>
            <a:r>
              <a:rPr lang="en-GB" sz="1400" dirty="0">
                <a:solidFill>
                  <a:srgbClr val="1F224E"/>
                </a:solidFill>
                <a:latin typeface="Myriad Pro" charset="0"/>
                <a:ea typeface="Myriad Pro" charset="0"/>
                <a:cs typeface="Myriad Pro" charset="0"/>
              </a:rPr>
              <a:t>looks for the same focuses in answers but with </a:t>
            </a:r>
            <a:r>
              <a:rPr lang="en-GB" sz="1400" b="1" dirty="0">
                <a:solidFill>
                  <a:srgbClr val="1F224E"/>
                </a:solidFill>
                <a:latin typeface="Myriad Pro" charset="0"/>
                <a:ea typeface="Myriad Pro" charset="0"/>
                <a:cs typeface="Myriad Pro" charset="0"/>
              </a:rPr>
              <a:t>reasonable</a:t>
            </a:r>
            <a:r>
              <a:rPr lang="en-GB" sz="1400" dirty="0">
                <a:solidFill>
                  <a:srgbClr val="1F224E"/>
                </a:solidFill>
                <a:latin typeface="Myriad Pro" charset="0"/>
                <a:ea typeface="Myriad Pro" charset="0"/>
                <a:cs typeface="Myriad Pro" charset="0"/>
              </a:rPr>
              <a:t> </a:t>
            </a:r>
            <a:r>
              <a:rPr lang="en-GB" sz="1400" dirty="0">
                <a:solidFill>
                  <a:srgbClr val="FF0000"/>
                </a:solidFill>
                <a:latin typeface="Myriad Pro" charset="0"/>
                <a:ea typeface="Myriad Pro" charset="0"/>
                <a:cs typeface="Myriad Pro" charset="0"/>
              </a:rPr>
              <a:t>knowledge</a:t>
            </a:r>
            <a:r>
              <a:rPr lang="en-GB" sz="1400" dirty="0">
                <a:solidFill>
                  <a:srgbClr val="1F224E"/>
                </a:solidFill>
                <a:latin typeface="Myriad Pro" charset="0"/>
                <a:ea typeface="Myriad Pro" charset="0"/>
                <a:cs typeface="Myriad Pro" charset="0"/>
              </a:rPr>
              <a:t> and </a:t>
            </a:r>
            <a:r>
              <a:rPr lang="en-GB" sz="1400" dirty="0" smtClean="0">
                <a:solidFill>
                  <a:srgbClr val="00B0F0"/>
                </a:solidFill>
                <a:latin typeface="Myriad Pro" charset="0"/>
                <a:ea typeface="Myriad Pro" charset="0"/>
                <a:cs typeface="Myriad Pro" charset="0"/>
              </a:rPr>
              <a:t>interpretation </a:t>
            </a:r>
            <a:r>
              <a:rPr lang="en-GB" sz="1400" dirty="0" smtClean="0">
                <a:solidFill>
                  <a:srgbClr val="1F224E"/>
                </a:solidFill>
                <a:latin typeface="Myriad Pro" charset="0"/>
                <a:ea typeface="Myriad Pro" charset="0"/>
                <a:cs typeface="Myriad Pro" charset="0"/>
              </a:rPr>
              <a:t>through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ideas.</a:t>
            </a:r>
          </a:p>
          <a:p>
            <a:endParaRPr lang="en-GB" sz="1400" dirty="0" smtClean="0">
              <a:solidFill>
                <a:srgbClr val="1F224E"/>
              </a:solidFill>
              <a:latin typeface="Myriad Pro"/>
              <a:ea typeface="Myriad Pro" charset="0"/>
              <a:cs typeface="Myriad Pro" charset="0"/>
            </a:endParaRPr>
          </a:p>
          <a:p>
            <a:pPr marL="0" indent="0">
              <a:buNone/>
            </a:pPr>
            <a:r>
              <a:rPr lang="en-GB" sz="1400" b="1" dirty="0" smtClean="0">
                <a:solidFill>
                  <a:srgbClr val="1F224E"/>
                </a:solidFill>
                <a:latin typeface="Myriad Pro"/>
                <a:ea typeface="Myriad Pro" charset="0"/>
                <a:cs typeface="Myriad Pro" charset="0"/>
              </a:rPr>
              <a:t>Level 1 (1–2 marks) </a:t>
            </a:r>
            <a:r>
              <a:rPr lang="en-GB" sz="1400" dirty="0">
                <a:solidFill>
                  <a:srgbClr val="1F224E"/>
                </a:solidFill>
                <a:latin typeface="Myriad Pro" charset="0"/>
                <a:ea typeface="Myriad Pro" charset="0"/>
                <a:cs typeface="Myriad Pro" charset="0"/>
              </a:rPr>
              <a:t>looks for the same focuses in answers but with </a:t>
            </a:r>
            <a:r>
              <a:rPr lang="en-GB" sz="1400" b="1" dirty="0" smtClean="0">
                <a:solidFill>
                  <a:srgbClr val="1F224E"/>
                </a:solidFill>
                <a:latin typeface="Myriad Pro" charset="0"/>
                <a:ea typeface="Myriad Pro" charset="0"/>
                <a:cs typeface="Myriad Pro" charset="0"/>
              </a:rPr>
              <a:t>basic </a:t>
            </a:r>
            <a:r>
              <a:rPr lang="en-GB" sz="1400" dirty="0" smtClean="0">
                <a:solidFill>
                  <a:srgbClr val="FF0000"/>
                </a:solidFill>
                <a:latin typeface="Myriad Pro" charset="0"/>
                <a:ea typeface="Myriad Pro" charset="0"/>
                <a:cs typeface="Myriad Pro" charset="0"/>
              </a:rPr>
              <a:t>knowledge</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and </a:t>
            </a:r>
            <a:r>
              <a:rPr lang="en-GB" sz="1400" dirty="0">
                <a:solidFill>
                  <a:srgbClr val="00B0F0"/>
                </a:solidFill>
                <a:latin typeface="Myriad Pro" charset="0"/>
                <a:ea typeface="Myriad Pro" charset="0"/>
                <a:cs typeface="Myriad Pro" charset="0"/>
              </a:rPr>
              <a:t>interpretation </a:t>
            </a:r>
            <a:r>
              <a:rPr lang="en-GB" sz="1400" dirty="0">
                <a:solidFill>
                  <a:srgbClr val="1F224E"/>
                </a:solidFill>
                <a:latin typeface="Myriad Pro" charset="0"/>
                <a:ea typeface="Myriad Pro" charset="0"/>
                <a:cs typeface="Myriad Pro" charset="0"/>
              </a:rPr>
              <a:t>through </a:t>
            </a:r>
            <a:r>
              <a:rPr lang="en-GB" sz="1400" b="1" dirty="0" smtClean="0">
                <a:solidFill>
                  <a:srgbClr val="1F224E"/>
                </a:solidFill>
                <a:latin typeface="Myriad Pro" charset="0"/>
                <a:ea typeface="Myriad Pro" charset="0"/>
                <a:cs typeface="Myriad Pro" charset="0"/>
              </a:rPr>
              <a:t>simple </a:t>
            </a:r>
            <a:r>
              <a:rPr lang="en-GB" sz="1400" dirty="0" smtClean="0">
                <a:solidFill>
                  <a:srgbClr val="1F224E"/>
                </a:solidFill>
                <a:latin typeface="Myriad Pro" charset="0"/>
                <a:ea typeface="Myriad Pro" charset="0"/>
                <a:cs typeface="Myriad Pro" charset="0"/>
              </a:rPr>
              <a:t>ideas</a:t>
            </a:r>
            <a:r>
              <a:rPr lang="en-GB" sz="1400" dirty="0">
                <a:solidFill>
                  <a:srgbClr val="1F224E"/>
                </a:solidFill>
                <a:latin typeface="Myriad Pro" charset="0"/>
                <a:ea typeface="Myriad Pro" charset="0"/>
                <a:cs typeface="Myriad Pro" charset="0"/>
              </a:rPr>
              <a:t>.</a:t>
            </a:r>
          </a:p>
        </p:txBody>
      </p:sp>
    </p:spTree>
    <p:extLst>
      <p:ext uri="{BB962C8B-B14F-4D97-AF65-F5344CB8AC3E}">
        <p14:creationId xmlns:p14="http://schemas.microsoft.com/office/powerpoint/2010/main" val="3031594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dirty="0"/>
              <a:t>Question 3(d) – </a:t>
            </a:r>
            <a:r>
              <a:rPr lang="en-GB" dirty="0" smtClean="0"/>
              <a:t>Indicative Content</a:t>
            </a:r>
            <a:endParaRPr lang="en-GB" dirty="0"/>
          </a:p>
        </p:txBody>
      </p:sp>
      <p:sp>
        <p:nvSpPr>
          <p:cNvPr id="3" name="Content Placeholder 2"/>
          <p:cNvSpPr txBox="1">
            <a:spLocks/>
          </p:cNvSpPr>
          <p:nvPr/>
        </p:nvSpPr>
        <p:spPr>
          <a:xfrm>
            <a:off x="319336" y="1124744"/>
            <a:ext cx="8699500"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a:ea typeface="Myriad Pro" charset="0"/>
                <a:cs typeface="Myriad Pro" charset="0"/>
              </a:rPr>
              <a:t>There must be X </a:t>
            </a:r>
            <a:r>
              <a:rPr lang="en-GB" sz="1400" dirty="0">
                <a:solidFill>
                  <a:srgbClr val="1F224E"/>
                </a:solidFill>
                <a:latin typeface="Myriad Pro"/>
                <a:ea typeface="Myriad Pro" charset="0"/>
                <a:cs typeface="Myriad Pro" charset="0"/>
              </a:rPr>
              <a:t>Factor information interpreted from the news </a:t>
            </a:r>
            <a:r>
              <a:rPr lang="en-GB" sz="1400" dirty="0" smtClean="0">
                <a:solidFill>
                  <a:srgbClr val="1F224E"/>
                </a:solidFill>
                <a:latin typeface="Myriad Pro"/>
                <a:ea typeface="Myriad Pro" charset="0"/>
                <a:cs typeface="Myriad Pro" charset="0"/>
              </a:rPr>
              <a:t>article to receive the </a:t>
            </a:r>
            <a:r>
              <a:rPr lang="en-GB" sz="1400" dirty="0" smtClean="0">
                <a:solidFill>
                  <a:srgbClr val="00B0F0"/>
                </a:solidFill>
                <a:latin typeface="Myriad Pro"/>
                <a:ea typeface="Myriad Pro" charset="0"/>
                <a:cs typeface="Myriad Pro" charset="0"/>
              </a:rPr>
              <a:t>AO3 (application)</a:t>
            </a:r>
            <a:r>
              <a:rPr lang="en-GB" sz="1400" dirty="0" smtClean="0">
                <a:solidFill>
                  <a:srgbClr val="1F224E"/>
                </a:solidFill>
                <a:latin typeface="Myriad Pro"/>
                <a:ea typeface="Myriad Pro" charset="0"/>
                <a:cs typeface="Myriad Pro" charset="0"/>
              </a:rPr>
              <a:t> marks, although students can add extra information about the X Factor as </a:t>
            </a:r>
            <a:r>
              <a:rPr lang="en-GB" sz="1400" dirty="0" smtClean="0">
                <a:solidFill>
                  <a:srgbClr val="FF0000"/>
                </a:solidFill>
                <a:latin typeface="Myriad Pro"/>
                <a:ea typeface="Myriad Pro" charset="0"/>
                <a:cs typeface="Myriad Pro" charset="0"/>
              </a:rPr>
              <a:t>AO1 (knowledge)</a:t>
            </a:r>
            <a:r>
              <a:rPr lang="en-GB" sz="1400" dirty="0" smtClean="0">
                <a:solidFill>
                  <a:srgbClr val="1F224E"/>
                </a:solidFill>
                <a:latin typeface="Myriad Pro"/>
                <a:ea typeface="Myriad Pro" charset="0"/>
                <a:cs typeface="Myriad Pro" charset="0"/>
              </a:rPr>
              <a:t> marks. Interpretation ideas might potentially include </a:t>
            </a:r>
            <a:r>
              <a:rPr lang="en-GB" sz="1400" dirty="0">
                <a:solidFill>
                  <a:srgbClr val="1F224E"/>
                </a:solidFill>
                <a:latin typeface="Myriad Pro"/>
                <a:ea typeface="Myriad Pro" charset="0"/>
                <a:cs typeface="Myriad Pro" charset="0"/>
              </a:rPr>
              <a:t>the reach of the X </a:t>
            </a:r>
            <a:r>
              <a:rPr lang="en-GB" sz="1400" dirty="0" smtClean="0">
                <a:solidFill>
                  <a:srgbClr val="1F224E"/>
                </a:solidFill>
                <a:latin typeface="Myriad Pro"/>
                <a:ea typeface="Myriad Pro" charset="0"/>
                <a:cs typeface="Myriad Pro" charset="0"/>
              </a:rPr>
              <a:t>Factor and </a:t>
            </a:r>
            <a:r>
              <a:rPr lang="en-GB" sz="1400" dirty="0">
                <a:solidFill>
                  <a:srgbClr val="1F224E"/>
                </a:solidFill>
                <a:latin typeface="Myriad Pro"/>
                <a:ea typeface="Myriad Pro" charset="0"/>
                <a:cs typeface="Myriad Pro" charset="0"/>
              </a:rPr>
              <a:t>the number of local versions which have been created. </a:t>
            </a:r>
          </a:p>
          <a:p>
            <a:pPr marL="0" indent="0">
              <a:buNone/>
            </a:pPr>
            <a:r>
              <a:rPr lang="en-GB" sz="1400" dirty="0">
                <a:solidFill>
                  <a:srgbClr val="1F224E"/>
                </a:solidFill>
                <a:latin typeface="Myriad Pro"/>
                <a:ea typeface="Myriad Pro" charset="0"/>
                <a:cs typeface="Myriad Pro" charset="0"/>
              </a:rPr>
              <a:t> </a:t>
            </a:r>
          </a:p>
          <a:p>
            <a:pPr marL="0" indent="0">
              <a:buNone/>
            </a:pPr>
            <a:r>
              <a:rPr lang="en-GB" sz="1400" dirty="0">
                <a:solidFill>
                  <a:srgbClr val="1F224E"/>
                </a:solidFill>
                <a:latin typeface="Myriad Pro"/>
                <a:ea typeface="Myriad Pro" charset="0"/>
                <a:cs typeface="Myriad Pro" charset="0"/>
              </a:rPr>
              <a:t>Other information might include relevant facts about the value of UK media exports, examples of other TV shows which are shown abroad or named countries which import media from the UK.</a:t>
            </a:r>
          </a:p>
        </p:txBody>
      </p:sp>
      <p:sp>
        <p:nvSpPr>
          <p:cNvPr id="4" name="TextBox 3"/>
          <p:cNvSpPr txBox="1"/>
          <p:nvPr/>
        </p:nvSpPr>
        <p:spPr>
          <a:xfrm>
            <a:off x="2819425" y="2911858"/>
            <a:ext cx="2952328" cy="1600438"/>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developed</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Programmes such as the X Factor are shown in </a:t>
            </a:r>
            <a:r>
              <a:rPr lang="en-GB" sz="1400" dirty="0">
                <a:solidFill>
                  <a:srgbClr val="C00000"/>
                </a:solidFill>
                <a:latin typeface="Myriad Pro"/>
              </a:rPr>
              <a:t>a lot of countries </a:t>
            </a:r>
            <a:r>
              <a:rPr lang="en-GB" sz="1400" dirty="0">
                <a:latin typeface="Myriad Pro"/>
              </a:rPr>
              <a:t>around the world </a:t>
            </a:r>
            <a:r>
              <a:rPr lang="en-GB" sz="1400" dirty="0">
                <a:solidFill>
                  <a:srgbClr val="C00000"/>
                </a:solidFill>
                <a:latin typeface="Myriad Pro"/>
              </a:rPr>
              <a:t>which increases awareness of the British way of life and the English language</a:t>
            </a:r>
            <a:r>
              <a:rPr lang="en-GB" sz="1400" dirty="0">
                <a:latin typeface="Myriad Pro"/>
              </a:rPr>
              <a:t>. </a:t>
            </a:r>
          </a:p>
        </p:txBody>
      </p:sp>
      <p:sp>
        <p:nvSpPr>
          <p:cNvPr id="5" name="TextBox 4"/>
          <p:cNvSpPr txBox="1"/>
          <p:nvPr/>
        </p:nvSpPr>
        <p:spPr>
          <a:xfrm>
            <a:off x="192510" y="2918186"/>
            <a:ext cx="2468513" cy="1169551"/>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simple</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The X Factor is watched by over 360 million people around the world.</a:t>
            </a:r>
          </a:p>
        </p:txBody>
      </p:sp>
      <p:sp>
        <p:nvSpPr>
          <p:cNvPr id="6" name="TextBox 5"/>
          <p:cNvSpPr txBox="1"/>
          <p:nvPr/>
        </p:nvSpPr>
        <p:spPr>
          <a:xfrm>
            <a:off x="5960392" y="2918186"/>
            <a:ext cx="2952328" cy="3108543"/>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smtClean="0">
                <a:latin typeface="Myriad Pro"/>
              </a:rPr>
              <a:t>well-developed</a:t>
            </a:r>
            <a:r>
              <a:rPr lang="en-GB" sz="1400" dirty="0" smtClean="0">
                <a:latin typeface="Myriad Pro"/>
              </a:rPr>
              <a:t> </a:t>
            </a:r>
            <a:r>
              <a:rPr lang="en-GB" sz="1400" dirty="0">
                <a:latin typeface="Myriad Pro"/>
              </a:rPr>
              <a:t>ideas</a:t>
            </a:r>
            <a:r>
              <a:rPr lang="en-GB" sz="1400" dirty="0" smtClean="0">
                <a:latin typeface="Myriad Pro"/>
              </a:rPr>
              <a:t>:</a:t>
            </a:r>
          </a:p>
          <a:p>
            <a:endParaRPr lang="en-GB" sz="1400" dirty="0">
              <a:latin typeface="Myriad Pro"/>
            </a:endParaRPr>
          </a:p>
          <a:p>
            <a:r>
              <a:rPr lang="en-GB" sz="1400" dirty="0">
                <a:latin typeface="Myriad Pro"/>
              </a:rPr>
              <a:t>As more people internationally watch the X Factor, already more than 360 million people worldwide have watched the show, and other </a:t>
            </a:r>
            <a:r>
              <a:rPr lang="en-GB" sz="1400" dirty="0">
                <a:solidFill>
                  <a:srgbClr val="C00000"/>
                </a:solidFill>
                <a:latin typeface="Myriad Pro"/>
              </a:rPr>
              <a:t>programmes made in the UK the understanding of the English language increases around the world</a:t>
            </a:r>
            <a:r>
              <a:rPr lang="en-GB" sz="1400" dirty="0">
                <a:latin typeface="Myriad Pro"/>
              </a:rPr>
              <a:t>. In addition, British values and </a:t>
            </a:r>
            <a:r>
              <a:rPr lang="en-GB" sz="1400" dirty="0">
                <a:solidFill>
                  <a:srgbClr val="C00000"/>
                </a:solidFill>
                <a:latin typeface="Myriad Pro"/>
              </a:rPr>
              <a:t>beliefs are more widely shared which may also boost sales of associated products</a:t>
            </a:r>
            <a:r>
              <a:rPr lang="en-GB" sz="1400" dirty="0">
                <a:latin typeface="Myriad Pro"/>
              </a:rPr>
              <a:t>. </a:t>
            </a:r>
          </a:p>
        </p:txBody>
      </p:sp>
      <p:sp>
        <p:nvSpPr>
          <p:cNvPr id="7" name="Content Placeholder 2"/>
          <p:cNvSpPr txBox="1">
            <a:spLocks/>
          </p:cNvSpPr>
          <p:nvPr/>
        </p:nvSpPr>
        <p:spPr>
          <a:xfrm>
            <a:off x="206227" y="4797152"/>
            <a:ext cx="5600301" cy="10812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solidFill>
                  <a:srgbClr val="1F224E"/>
                </a:solidFill>
                <a:latin typeface="Myriad Pro"/>
                <a:ea typeface="Myriad Pro" charset="0"/>
                <a:cs typeface="Myriad Pro" charset="0"/>
              </a:rPr>
              <a:t>The </a:t>
            </a:r>
            <a:r>
              <a:rPr lang="en-GB" sz="1400" b="1" dirty="0">
                <a:solidFill>
                  <a:srgbClr val="1F224E"/>
                </a:solidFill>
                <a:latin typeface="Myriad Pro"/>
                <a:ea typeface="Myriad Pro" charset="0"/>
                <a:cs typeface="Myriad Pro" charset="0"/>
              </a:rPr>
              <a:t>developed</a:t>
            </a:r>
            <a:r>
              <a:rPr lang="en-GB" sz="1400" dirty="0">
                <a:solidFill>
                  <a:srgbClr val="1F224E"/>
                </a:solidFill>
                <a:latin typeface="Myriad Pro"/>
                <a:ea typeface="Myriad Pro" charset="0"/>
                <a:cs typeface="Myriad Pro" charset="0"/>
              </a:rPr>
              <a:t> idea builds on the </a:t>
            </a:r>
            <a:r>
              <a:rPr lang="en-GB" sz="1400" b="1" dirty="0">
                <a:solidFill>
                  <a:srgbClr val="1F224E"/>
                </a:solidFill>
                <a:latin typeface="Myriad Pro"/>
                <a:ea typeface="Myriad Pro" charset="0"/>
                <a:cs typeface="Myriad Pro" charset="0"/>
              </a:rPr>
              <a:t>simple</a:t>
            </a:r>
            <a:r>
              <a:rPr lang="en-GB" sz="1400" dirty="0">
                <a:solidFill>
                  <a:srgbClr val="1F224E"/>
                </a:solidFill>
                <a:latin typeface="Myriad Pro"/>
                <a:ea typeface="Myriad Pro" charset="0"/>
                <a:cs typeface="Myriad Pro" charset="0"/>
              </a:rPr>
              <a:t> idea with more </a:t>
            </a:r>
            <a:r>
              <a:rPr lang="en-GB" sz="1400" dirty="0" smtClean="0">
                <a:solidFill>
                  <a:srgbClr val="1F224E"/>
                </a:solidFill>
                <a:latin typeface="Myriad Pro"/>
                <a:ea typeface="Myriad Pro" charset="0"/>
                <a:cs typeface="Myriad Pro" charset="0"/>
              </a:rPr>
              <a:t>description of the global influence of UK TV programmes. The </a:t>
            </a:r>
            <a:r>
              <a:rPr lang="en-GB" sz="1400" b="1" dirty="0">
                <a:solidFill>
                  <a:srgbClr val="1F224E"/>
                </a:solidFill>
                <a:latin typeface="Myriad Pro"/>
                <a:ea typeface="Myriad Pro" charset="0"/>
                <a:cs typeface="Myriad Pro" charset="0"/>
              </a:rPr>
              <a:t>well-developed</a:t>
            </a:r>
            <a:r>
              <a:rPr lang="en-GB" sz="1400" dirty="0">
                <a:solidFill>
                  <a:srgbClr val="1F224E"/>
                </a:solidFill>
                <a:latin typeface="Myriad Pro"/>
                <a:ea typeface="Myriad Pro" charset="0"/>
                <a:cs typeface="Myriad Pro" charset="0"/>
              </a:rPr>
              <a:t> idea builds </a:t>
            </a:r>
            <a:r>
              <a:rPr lang="en-GB" sz="1400" dirty="0" smtClean="0">
                <a:solidFill>
                  <a:srgbClr val="1F224E"/>
                </a:solidFill>
                <a:latin typeface="Myriad Pro"/>
                <a:ea typeface="Myriad Pro" charset="0"/>
                <a:cs typeface="Myriad Pro" charset="0"/>
              </a:rPr>
              <a:t>again on the developed idea.</a:t>
            </a:r>
            <a:endParaRPr lang="en-GB" sz="1400" dirty="0">
              <a:solidFill>
                <a:srgbClr val="1F224E"/>
              </a:solidFill>
              <a:latin typeface="Myriad Pro"/>
              <a:ea typeface="Myriad Pro" charset="0"/>
              <a:cs typeface="Myriad Pro" charset="0"/>
            </a:endParaRPr>
          </a:p>
        </p:txBody>
      </p:sp>
    </p:spTree>
    <p:extLst>
      <p:ext uri="{BB962C8B-B14F-4D97-AF65-F5344CB8AC3E}">
        <p14:creationId xmlns:p14="http://schemas.microsoft.com/office/powerpoint/2010/main" val="2077589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6271"/>
            <a:ext cx="8229600" cy="1143000"/>
          </a:xfrm>
        </p:spPr>
        <p:txBody>
          <a:bodyPr/>
          <a:lstStyle/>
          <a:p>
            <a:r>
              <a:rPr lang="en-GB" dirty="0"/>
              <a:t>Question </a:t>
            </a:r>
            <a:r>
              <a:rPr lang="en-GB" dirty="0" smtClean="0"/>
              <a:t>4(a) </a:t>
            </a:r>
            <a:r>
              <a:rPr lang="en-GB" dirty="0"/>
              <a:t>– 1 mark</a:t>
            </a:r>
          </a:p>
        </p:txBody>
      </p:sp>
      <p:sp>
        <p:nvSpPr>
          <p:cNvPr id="3" name="Content Placeholder 2"/>
          <p:cNvSpPr txBox="1">
            <a:spLocks/>
          </p:cNvSpPr>
          <p:nvPr/>
        </p:nvSpPr>
        <p:spPr>
          <a:xfrm>
            <a:off x="531539" y="4371072"/>
            <a:ext cx="8269882" cy="10074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a:ea typeface="Myriad Pro" charset="0"/>
                <a:cs typeface="Myriad Pro" charset="0"/>
              </a:rPr>
              <a:t>This is an </a:t>
            </a:r>
            <a:r>
              <a:rPr lang="en-GB" sz="1400" dirty="0" smtClean="0">
                <a:solidFill>
                  <a:schemeClr val="accent6"/>
                </a:solidFill>
                <a:latin typeface="Myriad Pro"/>
                <a:ea typeface="Myriad Pro" charset="0"/>
                <a:cs typeface="Myriad Pro" charset="0"/>
              </a:rPr>
              <a:t>AO2 (understanding) </a:t>
            </a:r>
            <a:r>
              <a:rPr lang="en-GB" sz="1400" dirty="0" smtClean="0">
                <a:solidFill>
                  <a:srgbClr val="1F224E"/>
                </a:solidFill>
                <a:latin typeface="Myriad Pro"/>
                <a:ea typeface="Myriad Pro" charset="0"/>
                <a:cs typeface="Myriad Pro" charset="0"/>
              </a:rPr>
              <a:t>question as ethical consumerism is part of the specification but describing an ethical consumer is not. Therefore this question requires students to have that </a:t>
            </a:r>
            <a:r>
              <a:rPr lang="en-GB" sz="1400" dirty="0" smtClean="0">
                <a:solidFill>
                  <a:schemeClr val="accent6"/>
                </a:solidFill>
                <a:latin typeface="Myriad Pro"/>
                <a:ea typeface="Myriad Pro" charset="0"/>
                <a:cs typeface="Myriad Pro" charset="0"/>
              </a:rPr>
              <a:t>understanding</a:t>
            </a:r>
            <a:r>
              <a:rPr lang="en-GB" sz="1400" dirty="0" smtClean="0">
                <a:solidFill>
                  <a:srgbClr val="1F224E"/>
                </a:solidFill>
                <a:latin typeface="Myriad Pro"/>
                <a:ea typeface="Myriad Pro" charset="0"/>
                <a:cs typeface="Myriad Pro" charset="0"/>
              </a:rPr>
              <a:t> to be able to answer the question. </a:t>
            </a:r>
          </a:p>
          <a:p>
            <a:pPr marL="0" indent="0">
              <a:buFont typeface="Arial" panose="020B0604020202020204" pitchFamily="34" charset="0"/>
              <a:buNone/>
            </a:pPr>
            <a:endParaRPr lang="en-GB" sz="1400" dirty="0">
              <a:solidFill>
                <a:srgbClr val="1F224E"/>
              </a:solidFill>
              <a:latin typeface="Myriad Pro"/>
              <a:ea typeface="Myriad Pro" charset="0"/>
              <a:cs typeface="Myriad Pro" charset="0"/>
            </a:endParaRPr>
          </a:p>
          <a:p>
            <a:pPr marL="0" indent="0">
              <a:buNone/>
            </a:pPr>
            <a:r>
              <a:rPr lang="en-GB" sz="1400" dirty="0">
                <a:solidFill>
                  <a:srgbClr val="1F224E"/>
                </a:solidFill>
                <a:latin typeface="Myriad Pro"/>
                <a:ea typeface="Myriad Pro" charset="0"/>
                <a:cs typeface="Myriad Pro" charset="0"/>
              </a:rPr>
              <a:t>The answer is </a:t>
            </a:r>
            <a:r>
              <a:rPr lang="en-GB" sz="1400" dirty="0" smtClean="0">
                <a:solidFill>
                  <a:srgbClr val="1F224E"/>
                </a:solidFill>
                <a:latin typeface="Myriad Pro"/>
                <a:ea typeface="Myriad Pro" charset="0"/>
                <a:cs typeface="Myriad Pro" charset="0"/>
              </a:rPr>
              <a:t>‘</a:t>
            </a:r>
            <a:r>
              <a:rPr lang="en-GB" sz="1400" u="sng" dirty="0" smtClean="0">
                <a:solidFill>
                  <a:srgbClr val="1F224E"/>
                </a:solidFill>
                <a:latin typeface="Myriad Pro"/>
                <a:ea typeface="Myriad Pro" charset="0"/>
                <a:cs typeface="Myriad Pro" charset="0"/>
              </a:rPr>
              <a:t>D: 3 and 4</a:t>
            </a:r>
            <a:r>
              <a:rPr lang="en-GB" sz="1400" dirty="0" smtClean="0">
                <a:solidFill>
                  <a:srgbClr val="1F224E"/>
                </a:solidFill>
                <a:latin typeface="Myriad Pro"/>
                <a:ea typeface="Myriad Pro" charset="0"/>
                <a:cs typeface="Myriad Pro" charset="0"/>
              </a:rPr>
              <a:t>’ (someone </a:t>
            </a:r>
            <a:r>
              <a:rPr lang="en-US" sz="1400" dirty="0">
                <a:solidFill>
                  <a:srgbClr val="1F224E"/>
                </a:solidFill>
                <a:latin typeface="Myriad Pro" charset="0"/>
                <a:ea typeface="Myriad Pro" charset="0"/>
                <a:cs typeface="Myriad Pro" charset="0"/>
              </a:rPr>
              <a:t>who chooses products made with minimal environmental </a:t>
            </a:r>
            <a:r>
              <a:rPr lang="en-US" sz="1400" dirty="0" smtClean="0">
                <a:solidFill>
                  <a:srgbClr val="1F224E"/>
                </a:solidFill>
                <a:latin typeface="Myriad Pro" charset="0"/>
                <a:ea typeface="Myriad Pro" charset="0"/>
                <a:cs typeface="Myriad Pro" charset="0"/>
              </a:rPr>
              <a:t>damage</a:t>
            </a:r>
            <a:r>
              <a:rPr lang="en-GB" sz="1400" dirty="0" smtClean="0">
                <a:solidFill>
                  <a:srgbClr val="1F224E"/>
                </a:solidFill>
                <a:latin typeface="Myriad Pro" charset="0"/>
                <a:ea typeface="Myriad Pro" charset="0"/>
                <a:cs typeface="Myriad Pro" charset="0"/>
              </a:rPr>
              <a:t> </a:t>
            </a:r>
            <a:r>
              <a:rPr lang="en-GB" sz="1400" dirty="0" smtClean="0">
                <a:solidFill>
                  <a:srgbClr val="1F224E"/>
                </a:solidFill>
                <a:latin typeface="Myriad Pro"/>
                <a:ea typeface="Myriad Pro" charset="0"/>
                <a:cs typeface="Myriad Pro" charset="0"/>
              </a:rPr>
              <a:t>and </a:t>
            </a:r>
            <a:r>
              <a:rPr lang="en-US" sz="1400" dirty="0">
                <a:solidFill>
                  <a:srgbClr val="1F224E"/>
                </a:solidFill>
                <a:latin typeface="Myriad Pro" charset="0"/>
                <a:ea typeface="Myriad Pro" charset="0"/>
                <a:cs typeface="Myriad Pro" charset="0"/>
              </a:rPr>
              <a:t>prefers to buy fairly traded food </a:t>
            </a:r>
            <a:r>
              <a:rPr lang="en-US" sz="1400" dirty="0" smtClean="0">
                <a:solidFill>
                  <a:srgbClr val="1F224E"/>
                </a:solidFill>
                <a:latin typeface="Myriad Pro" charset="0"/>
                <a:ea typeface="Myriad Pro" charset="0"/>
                <a:cs typeface="Myriad Pro" charset="0"/>
              </a:rPr>
              <a:t>products).</a:t>
            </a:r>
            <a:endParaRPr lang="en-GB" sz="1400" dirty="0">
              <a:solidFill>
                <a:srgbClr val="1F224E"/>
              </a:solidFill>
              <a:latin typeface="Myriad Pro" charset="0"/>
              <a:ea typeface="Myriad Pro" charset="0"/>
              <a:cs typeface="Myriad Pro" charset="0"/>
            </a:endParaRPr>
          </a:p>
          <a:p>
            <a:pPr marL="0" indent="0">
              <a:buFont typeface="Arial" panose="020B0604020202020204" pitchFamily="34" charset="0"/>
              <a:buNone/>
            </a:pPr>
            <a:endParaRPr lang="en-GB" sz="1400" dirty="0">
              <a:solidFill>
                <a:srgbClr val="1F224E"/>
              </a:solidFill>
              <a:latin typeface="Myriad Pro"/>
              <a:ea typeface="Myriad Pro" charset="0"/>
              <a:cs typeface="Myriad Pro" charset="0"/>
            </a:endParaRPr>
          </a:p>
        </p:txBody>
      </p:sp>
      <p:sp>
        <p:nvSpPr>
          <p:cNvPr id="4" name="TextBox 3"/>
          <p:cNvSpPr txBox="1"/>
          <p:nvPr/>
        </p:nvSpPr>
        <p:spPr>
          <a:xfrm>
            <a:off x="529206" y="1052736"/>
            <a:ext cx="8291265" cy="3293209"/>
          </a:xfrm>
          <a:prstGeom prst="rect">
            <a:avLst/>
          </a:prstGeom>
          <a:noFill/>
          <a:ln>
            <a:solidFill>
              <a:schemeClr val="tx1"/>
            </a:solidFill>
          </a:ln>
        </p:spPr>
        <p:txBody>
          <a:bodyPr wrap="square" rtlCol="0">
            <a:spAutoFit/>
          </a:bodyPr>
          <a:lstStyle/>
          <a:p>
            <a:pPr>
              <a:spcBef>
                <a:spcPct val="20000"/>
              </a:spcBef>
            </a:pPr>
            <a:r>
              <a:rPr lang="en-US" sz="1600" dirty="0">
                <a:solidFill>
                  <a:srgbClr val="1F224E"/>
                </a:solidFill>
                <a:latin typeface="Myriad Pro" charset="0"/>
                <a:ea typeface="Myriad Pro" charset="0"/>
                <a:cs typeface="Myriad Pro" charset="0"/>
              </a:rPr>
              <a:t>Which </a:t>
            </a:r>
            <a:r>
              <a:rPr lang="en-US" sz="1600" u="sng" dirty="0">
                <a:solidFill>
                  <a:srgbClr val="1F224E"/>
                </a:solidFill>
                <a:latin typeface="Myriad Pro" charset="0"/>
                <a:ea typeface="Myriad Pro" charset="0"/>
                <a:cs typeface="Myriad Pro" charset="0"/>
              </a:rPr>
              <a:t>two statements</a:t>
            </a:r>
            <a:r>
              <a:rPr lang="en-US" sz="1600" dirty="0">
                <a:solidFill>
                  <a:srgbClr val="1F224E"/>
                </a:solidFill>
                <a:latin typeface="Myriad Pro" charset="0"/>
                <a:ea typeface="Myriad Pro" charset="0"/>
                <a:cs typeface="Myriad Pro" charset="0"/>
              </a:rPr>
              <a:t> </a:t>
            </a:r>
            <a:r>
              <a:rPr lang="en-US" sz="1600" dirty="0">
                <a:solidFill>
                  <a:schemeClr val="accent6"/>
                </a:solidFill>
                <a:latin typeface="Myriad Pro" charset="0"/>
                <a:ea typeface="Myriad Pro" charset="0"/>
                <a:cs typeface="Myriad Pro" charset="0"/>
              </a:rPr>
              <a:t>best describe </a:t>
            </a:r>
            <a:r>
              <a:rPr lang="en-US" sz="1600" dirty="0">
                <a:solidFill>
                  <a:srgbClr val="1F224E"/>
                </a:solidFill>
                <a:latin typeface="Myriad Pro" charset="0"/>
                <a:ea typeface="Myriad Pro" charset="0"/>
                <a:cs typeface="Myriad Pro" charset="0"/>
              </a:rPr>
              <a:t>an </a:t>
            </a:r>
            <a:r>
              <a:rPr lang="en-US" sz="1600" u="sng" dirty="0">
                <a:solidFill>
                  <a:srgbClr val="1F224E"/>
                </a:solidFill>
                <a:latin typeface="Myriad Pro" charset="0"/>
                <a:ea typeface="Myriad Pro" charset="0"/>
                <a:cs typeface="Myriad Pro" charset="0"/>
              </a:rPr>
              <a:t>ethical consumer</a:t>
            </a:r>
            <a:r>
              <a:rPr lang="en-US" sz="1600" dirty="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 </a:t>
            </a:r>
            <a:endParaRPr lang="en-GB"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1	Someone who does not consider the source of products they buy</a:t>
            </a:r>
            <a:endParaRPr lang="en-GB"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2	Someone who always buys the cheapest products</a:t>
            </a:r>
            <a:endParaRPr lang="en-GB"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3	Someone who chooses products made with minimal environmental damage</a:t>
            </a:r>
            <a:endParaRPr lang="en-GB"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4	Someone who prefers to buy fairly traded food products</a:t>
            </a:r>
            <a:endParaRPr lang="en-GB" sz="1600" dirty="0">
              <a:solidFill>
                <a:srgbClr val="1F224E"/>
              </a:solidFill>
              <a:latin typeface="Myriad Pro" charset="0"/>
              <a:ea typeface="Myriad Pro" charset="0"/>
              <a:cs typeface="Myriad Pro" charset="0"/>
            </a:endParaRPr>
          </a:p>
          <a:p>
            <a:pPr>
              <a:spcBef>
                <a:spcPct val="20000"/>
              </a:spcBef>
            </a:pPr>
            <a:r>
              <a:rPr lang="en-US" sz="1600" dirty="0">
                <a:solidFill>
                  <a:srgbClr val="1F224E"/>
                </a:solidFill>
                <a:latin typeface="Myriad Pro" charset="0"/>
                <a:ea typeface="Myriad Pro" charset="0"/>
                <a:cs typeface="Myriad Pro" charset="0"/>
              </a:rPr>
              <a:t> </a:t>
            </a:r>
            <a:endParaRPr lang="en-GB" sz="1600" dirty="0">
              <a:solidFill>
                <a:srgbClr val="1F224E"/>
              </a:solidFill>
              <a:latin typeface="Myriad Pro" charset="0"/>
              <a:ea typeface="Myriad Pro" charset="0"/>
              <a:cs typeface="Myriad Pro" charset="0"/>
            </a:endParaRPr>
          </a:p>
          <a:p>
            <a:pPr>
              <a:spcBef>
                <a:spcPct val="20000"/>
              </a:spcBef>
            </a:pPr>
            <a:r>
              <a:rPr lang="en-US" sz="1600" dirty="0" smtClean="0">
                <a:solidFill>
                  <a:srgbClr val="1F224E"/>
                </a:solidFill>
                <a:latin typeface="Myriad Pro" charset="0"/>
                <a:ea typeface="Myriad Pro" charset="0"/>
                <a:cs typeface="Myriad Pro" charset="0"/>
              </a:rPr>
              <a:t>	A</a:t>
            </a:r>
            <a:r>
              <a:rPr lang="en-US" sz="1600" dirty="0">
                <a:solidFill>
                  <a:srgbClr val="1F224E"/>
                </a:solidFill>
                <a:latin typeface="Myriad Pro" charset="0"/>
                <a:ea typeface="Myriad Pro" charset="0"/>
                <a:cs typeface="Myriad Pro" charset="0"/>
              </a:rPr>
              <a:t>	1 and 2</a:t>
            </a:r>
            <a:endParaRPr lang="en-GB" sz="1600" dirty="0">
              <a:solidFill>
                <a:srgbClr val="1F224E"/>
              </a:solidFill>
              <a:latin typeface="Myriad Pro" charset="0"/>
              <a:ea typeface="Myriad Pro" charset="0"/>
              <a:cs typeface="Myriad Pro" charset="0"/>
            </a:endParaRPr>
          </a:p>
          <a:p>
            <a:pPr>
              <a:spcBef>
                <a:spcPct val="20000"/>
              </a:spcBef>
            </a:pPr>
            <a:r>
              <a:rPr lang="en-US" sz="1600" dirty="0" smtClean="0">
                <a:solidFill>
                  <a:srgbClr val="1F224E"/>
                </a:solidFill>
                <a:latin typeface="Myriad Pro" charset="0"/>
                <a:ea typeface="Myriad Pro" charset="0"/>
                <a:cs typeface="Myriad Pro" charset="0"/>
              </a:rPr>
              <a:t>	B</a:t>
            </a:r>
            <a:r>
              <a:rPr lang="en-US" sz="1600" dirty="0">
                <a:solidFill>
                  <a:srgbClr val="1F224E"/>
                </a:solidFill>
                <a:latin typeface="Myriad Pro" charset="0"/>
                <a:ea typeface="Myriad Pro" charset="0"/>
                <a:cs typeface="Myriad Pro" charset="0"/>
              </a:rPr>
              <a:t>	1 and 4</a:t>
            </a:r>
            <a:endParaRPr lang="en-GB" sz="1600" dirty="0">
              <a:solidFill>
                <a:srgbClr val="1F224E"/>
              </a:solidFill>
              <a:latin typeface="Myriad Pro" charset="0"/>
              <a:ea typeface="Myriad Pro" charset="0"/>
              <a:cs typeface="Myriad Pro" charset="0"/>
            </a:endParaRPr>
          </a:p>
          <a:p>
            <a:pPr>
              <a:spcBef>
                <a:spcPct val="20000"/>
              </a:spcBef>
            </a:pPr>
            <a:r>
              <a:rPr lang="en-US" sz="1600" dirty="0" smtClean="0">
                <a:solidFill>
                  <a:srgbClr val="1F224E"/>
                </a:solidFill>
                <a:latin typeface="Myriad Pro" charset="0"/>
                <a:ea typeface="Myriad Pro" charset="0"/>
                <a:cs typeface="Myriad Pro" charset="0"/>
              </a:rPr>
              <a:t>	C</a:t>
            </a:r>
            <a:r>
              <a:rPr lang="en-US" sz="1600" dirty="0">
                <a:solidFill>
                  <a:srgbClr val="1F224E"/>
                </a:solidFill>
                <a:latin typeface="Myriad Pro" charset="0"/>
                <a:ea typeface="Myriad Pro" charset="0"/>
                <a:cs typeface="Myriad Pro" charset="0"/>
              </a:rPr>
              <a:t>	2 and 3</a:t>
            </a:r>
            <a:endParaRPr lang="en-GB" sz="1600" dirty="0">
              <a:solidFill>
                <a:srgbClr val="1F224E"/>
              </a:solidFill>
              <a:latin typeface="Myriad Pro" charset="0"/>
              <a:ea typeface="Myriad Pro" charset="0"/>
              <a:cs typeface="Myriad Pro" charset="0"/>
            </a:endParaRPr>
          </a:p>
          <a:p>
            <a:pPr>
              <a:spcBef>
                <a:spcPct val="20000"/>
              </a:spcBef>
            </a:pPr>
            <a:r>
              <a:rPr lang="en-US" sz="1600" dirty="0" smtClean="0">
                <a:solidFill>
                  <a:srgbClr val="1F224E"/>
                </a:solidFill>
                <a:latin typeface="Myriad Pro" charset="0"/>
                <a:ea typeface="Myriad Pro" charset="0"/>
                <a:cs typeface="Myriad Pro" charset="0"/>
              </a:rPr>
              <a:t>	D</a:t>
            </a:r>
            <a:r>
              <a:rPr lang="en-US" sz="1600" dirty="0">
                <a:solidFill>
                  <a:srgbClr val="1F224E"/>
                </a:solidFill>
                <a:latin typeface="Myriad Pro" charset="0"/>
                <a:ea typeface="Myriad Pro" charset="0"/>
                <a:cs typeface="Myriad Pro" charset="0"/>
              </a:rPr>
              <a:t>	3 and </a:t>
            </a:r>
            <a:r>
              <a:rPr lang="en-US" sz="1600" dirty="0" smtClean="0">
                <a:solidFill>
                  <a:srgbClr val="1F224E"/>
                </a:solidFill>
                <a:latin typeface="Myriad Pro" charset="0"/>
                <a:ea typeface="Myriad Pro" charset="0"/>
                <a:cs typeface="Myriad Pro" charset="0"/>
              </a:rPr>
              <a:t>4</a:t>
            </a:r>
            <a:endParaRPr lang="en-GB" sz="16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207896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a:t>
            </a:r>
            <a:r>
              <a:rPr lang="en-GB" dirty="0" smtClean="0"/>
              <a:t>4(b</a:t>
            </a:r>
            <a:r>
              <a:rPr lang="en-GB" dirty="0"/>
              <a:t>) – </a:t>
            </a:r>
            <a:r>
              <a:rPr lang="en-GB" dirty="0" smtClean="0"/>
              <a:t>2 marks</a:t>
            </a:r>
            <a:endParaRPr lang="en-GB" dirty="0"/>
          </a:p>
        </p:txBody>
      </p:sp>
      <p:sp>
        <p:nvSpPr>
          <p:cNvPr id="3" name="Content Placeholder 2"/>
          <p:cNvSpPr txBox="1">
            <a:spLocks/>
          </p:cNvSpPr>
          <p:nvPr/>
        </p:nvSpPr>
        <p:spPr>
          <a:xfrm>
            <a:off x="399754" y="2060848"/>
            <a:ext cx="7992888" cy="24482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r>
              <a:rPr lang="en-GB" sz="1600" dirty="0" smtClean="0">
                <a:solidFill>
                  <a:srgbClr val="1F224E"/>
                </a:solidFill>
                <a:latin typeface="Myriad Pro" charset="0"/>
                <a:ea typeface="Myriad Pro" charset="0"/>
                <a:cs typeface="Myriad Pro" charset="0"/>
              </a:rPr>
              <a:t>This question is an </a:t>
            </a:r>
            <a:r>
              <a:rPr lang="en-GB" sz="1600" dirty="0" smtClean="0">
                <a:solidFill>
                  <a:schemeClr val="accent6"/>
                </a:solidFill>
                <a:latin typeface="Myriad Pro" charset="0"/>
                <a:ea typeface="Myriad Pro" charset="0"/>
                <a:cs typeface="Myriad Pro" charset="0"/>
              </a:rPr>
              <a:t>AO2 (understanding) </a:t>
            </a:r>
            <a:r>
              <a:rPr lang="en-GB" sz="1600" dirty="0" smtClean="0">
                <a:solidFill>
                  <a:srgbClr val="1F224E"/>
                </a:solidFill>
                <a:latin typeface="Myriad Pro" charset="0"/>
                <a:ea typeface="Myriad Pro" charset="0"/>
                <a:cs typeface="Myriad Pro" charset="0"/>
              </a:rPr>
              <a:t>question. Students need to understand the term ‘food security’ in the specification and so describing food security would just be recall and knowledge. But as the question is asking students to describe what it means to be food secure, this is a slightly different angle on this topic. Students need to understand what food security is to be able to describe what it means to be food secure.</a:t>
            </a:r>
          </a:p>
          <a:p>
            <a:pPr marL="285750" indent="-285750"/>
            <a:endParaRPr lang="en-GB" sz="1600" dirty="0" smtClean="0">
              <a:solidFill>
                <a:srgbClr val="1F224E"/>
              </a:solidFill>
              <a:latin typeface="Myriad Pro" charset="0"/>
              <a:ea typeface="Myriad Pro" charset="0"/>
              <a:cs typeface="Myriad Pro" charset="0"/>
            </a:endParaRPr>
          </a:p>
          <a:p>
            <a:pPr marL="285750" indent="-285750"/>
            <a:r>
              <a:rPr lang="en-GB" sz="1600" dirty="0" smtClean="0">
                <a:solidFill>
                  <a:srgbClr val="1F224E"/>
                </a:solidFill>
                <a:latin typeface="Myriad Pro" charset="0"/>
                <a:ea typeface="Myriad Pro" charset="0"/>
                <a:cs typeface="Myriad Pro" charset="0"/>
              </a:rPr>
              <a:t>The answer in the mark scheme is:</a:t>
            </a:r>
          </a:p>
          <a:p>
            <a:pPr marL="285750" indent="-285750"/>
            <a:endParaRPr lang="en-GB" sz="1600" dirty="0" smtClean="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To be food secure a person would have </a:t>
            </a:r>
            <a:r>
              <a:rPr lang="en-US" sz="1600" u="sng" dirty="0">
                <a:solidFill>
                  <a:srgbClr val="1F224E"/>
                </a:solidFill>
                <a:latin typeface="Myriad Pro" charset="0"/>
                <a:ea typeface="Myriad Pro" charset="0"/>
                <a:cs typeface="Myriad Pro" charset="0"/>
              </a:rPr>
              <a:t>physical and economic access to food</a:t>
            </a:r>
            <a:r>
              <a:rPr lang="en-US" sz="1600" dirty="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rPr>
              <a:t>(</a:t>
            </a:r>
            <a:r>
              <a:rPr lang="en-GB" sz="1600" dirty="0">
                <a:solidFill>
                  <a:srgbClr val="1F224E"/>
                </a:solidFill>
                <a:latin typeface="Myriad Pro" charset="0"/>
                <a:ea typeface="Myriad Pro" charset="0"/>
                <a:cs typeface="Myriad Pro" charset="0"/>
                <a:sym typeface="Wingdings"/>
              </a:rPr>
              <a:t></a:t>
            </a:r>
            <a:r>
              <a:rPr lang="en-GB" sz="1600" dirty="0">
                <a:solidFill>
                  <a:srgbClr val="1F224E"/>
                </a:solidFill>
                <a:latin typeface="Myriad Pro" charset="0"/>
                <a:ea typeface="Myriad Pro" charset="0"/>
                <a:cs typeface="Myriad Pro" charset="0"/>
              </a:rPr>
              <a:t>)</a:t>
            </a:r>
            <a:r>
              <a:rPr lang="en-US" sz="1600" dirty="0">
                <a:solidFill>
                  <a:srgbClr val="1F224E"/>
                </a:solidFill>
                <a:latin typeface="Myriad Pro" charset="0"/>
                <a:ea typeface="Myriad Pro" charset="0"/>
                <a:cs typeface="Myriad Pro" charset="0"/>
              </a:rPr>
              <a:t> that meets </a:t>
            </a:r>
            <a:r>
              <a:rPr lang="en-US" sz="1600" u="sng" dirty="0" smtClean="0">
                <a:solidFill>
                  <a:srgbClr val="1F224E"/>
                </a:solidFill>
                <a:latin typeface="Myriad Pro" charset="0"/>
                <a:ea typeface="Myriad Pro" charset="0"/>
                <a:cs typeface="Myriad Pro" charset="0"/>
              </a:rPr>
              <a:t>dietary </a:t>
            </a:r>
            <a:r>
              <a:rPr lang="en-US" sz="1600" u="sng" dirty="0">
                <a:solidFill>
                  <a:srgbClr val="1F224E"/>
                </a:solidFill>
                <a:latin typeface="Myriad Pro" charset="0"/>
                <a:ea typeface="Myriad Pro" charset="0"/>
                <a:cs typeface="Myriad Pro" charset="0"/>
              </a:rPr>
              <a:t>needs and food preferences</a:t>
            </a:r>
            <a:r>
              <a:rPr lang="en-GB" sz="1600" dirty="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sym typeface="Wingdings"/>
              </a:rPr>
              <a:t></a:t>
            </a:r>
            <a:r>
              <a:rPr lang="en-GB" sz="1600" dirty="0" smtClean="0">
                <a:solidFill>
                  <a:srgbClr val="1F224E"/>
                </a:solidFill>
                <a:latin typeface="Myriad Pro" charset="0"/>
                <a:ea typeface="Myriad Pro" charset="0"/>
                <a:cs typeface="Myriad Pro" charset="0"/>
              </a:rPr>
              <a:t>).</a:t>
            </a:r>
          </a:p>
          <a:p>
            <a:pPr marL="0" indent="0">
              <a:buNone/>
            </a:pPr>
            <a:endParaRPr lang="en-GB" sz="1600" dirty="0">
              <a:solidFill>
                <a:srgbClr val="1F224E"/>
              </a:solidFill>
              <a:latin typeface="Myriad Pro" charset="0"/>
              <a:ea typeface="Myriad Pro" charset="0"/>
              <a:cs typeface="Myriad Pro" charset="0"/>
            </a:endParaRPr>
          </a:p>
          <a:p>
            <a:r>
              <a:rPr lang="en-GB" sz="1600" dirty="0" smtClean="0">
                <a:solidFill>
                  <a:srgbClr val="1F224E"/>
                </a:solidFill>
                <a:latin typeface="Myriad Pro" charset="0"/>
                <a:ea typeface="Myriad Pro" charset="0"/>
                <a:cs typeface="Myriad Pro" charset="0"/>
              </a:rPr>
              <a:t>To access the two marks students would not have to give the exact answer from mark scheme example but would need to include the key information.</a:t>
            </a:r>
            <a:endParaRPr lang="en-GB" sz="1600" dirty="0">
              <a:solidFill>
                <a:srgbClr val="1F224E"/>
              </a:solidFill>
              <a:latin typeface="Myriad Pro" charset="0"/>
              <a:ea typeface="Myriad Pro" charset="0"/>
              <a:cs typeface="Myriad Pro" charset="0"/>
            </a:endParaRPr>
          </a:p>
          <a:p>
            <a:endParaRPr lang="en-GB" dirty="0"/>
          </a:p>
        </p:txBody>
      </p:sp>
      <p:sp>
        <p:nvSpPr>
          <p:cNvPr id="4" name="Content Placeholder 2"/>
          <p:cNvSpPr txBox="1">
            <a:spLocks/>
          </p:cNvSpPr>
          <p:nvPr/>
        </p:nvSpPr>
        <p:spPr>
          <a:xfrm>
            <a:off x="395536" y="1412776"/>
            <a:ext cx="7992888" cy="504056"/>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chemeClr val="accent6"/>
                </a:solidFill>
              </a:rPr>
              <a:t>Describe what it means </a:t>
            </a:r>
            <a:r>
              <a:rPr lang="en-US" sz="2400" dirty="0"/>
              <a:t>for a person to be </a:t>
            </a:r>
            <a:r>
              <a:rPr lang="en-US" sz="2400" u="sng" dirty="0"/>
              <a:t>food secure</a:t>
            </a:r>
            <a:r>
              <a:rPr lang="en-US" sz="2400" dirty="0"/>
              <a:t>.</a:t>
            </a:r>
            <a:endParaRPr lang="en-GB" sz="2400" dirty="0"/>
          </a:p>
        </p:txBody>
      </p:sp>
    </p:spTree>
    <p:extLst>
      <p:ext uri="{BB962C8B-B14F-4D97-AF65-F5344CB8AC3E}">
        <p14:creationId xmlns:p14="http://schemas.microsoft.com/office/powerpoint/2010/main" val="269342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People and Society - Section A</a:t>
            </a:r>
          </a:p>
        </p:txBody>
      </p:sp>
      <p:sp>
        <p:nvSpPr>
          <p:cNvPr id="3" name="Content Placeholder 2"/>
          <p:cNvSpPr txBox="1">
            <a:spLocks/>
          </p:cNvSpPr>
          <p:nvPr/>
        </p:nvSpPr>
        <p:spPr>
          <a:xfrm>
            <a:off x="193733" y="1350298"/>
            <a:ext cx="8698747" cy="44549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smtClean="0">
                <a:solidFill>
                  <a:srgbClr val="1F224E"/>
                </a:solidFill>
                <a:latin typeface="Myriad Pro" charset="0"/>
                <a:ea typeface="Myriad Pro" charset="0"/>
                <a:cs typeface="Myriad Pro" charset="0"/>
              </a:rPr>
              <a:t>Four topics are assessed in Section A (Urban Futures, Dynamic Development, UK in the 21st Century and Resource Reliance) and there will be </a:t>
            </a:r>
            <a:r>
              <a:rPr lang="en-GB" sz="1600" u="sng" dirty="0" smtClean="0">
                <a:solidFill>
                  <a:srgbClr val="1F224E"/>
                </a:solidFill>
                <a:latin typeface="Myriad Pro" charset="0"/>
                <a:ea typeface="Myriad Pro" charset="0"/>
                <a:cs typeface="Myriad Pro" charset="0"/>
              </a:rPr>
              <a:t>13 marks on each topic</a:t>
            </a:r>
            <a:r>
              <a:rPr lang="en-GB" sz="1600" dirty="0" smtClean="0">
                <a:solidFill>
                  <a:srgbClr val="1F224E"/>
                </a:solidFill>
                <a:latin typeface="Myriad Pro" charset="0"/>
                <a:ea typeface="Myriad Pro" charset="0"/>
                <a:cs typeface="Myriad Pro" charset="0"/>
              </a:rPr>
              <a:t> in the exam.</a:t>
            </a:r>
          </a:p>
          <a:p>
            <a:endParaRPr lang="en-GB" sz="1600" dirty="0" smtClean="0">
              <a:solidFill>
                <a:srgbClr val="1F224E"/>
              </a:solidFill>
              <a:latin typeface="Myriad Pro" charset="0"/>
              <a:ea typeface="Myriad Pro" charset="0"/>
              <a:cs typeface="Myriad Pro" charset="0"/>
            </a:endParaRPr>
          </a:p>
          <a:p>
            <a:pPr marL="0" indent="0">
              <a:buNone/>
            </a:pPr>
            <a:r>
              <a:rPr lang="en-GB" sz="1600" u="sng" dirty="0" smtClean="0">
                <a:solidFill>
                  <a:srgbClr val="1F224E"/>
                </a:solidFill>
                <a:latin typeface="Myriad Pro" charset="0"/>
                <a:ea typeface="Myriad Pro" charset="0"/>
                <a:cs typeface="Myriad Pro" charset="0"/>
              </a:rPr>
              <a:t>Each topic will start with short answer, point marked questions (1, 2, 3 and 4 mark questions) before finishing with a level of response question of either 6 marks or 8 marks</a:t>
            </a:r>
            <a:r>
              <a:rPr lang="en-GB" sz="1600" dirty="0" smtClean="0">
                <a:solidFill>
                  <a:srgbClr val="1F224E"/>
                </a:solidFill>
                <a:latin typeface="Myriad Pro" charset="0"/>
                <a:ea typeface="Myriad Pro" charset="0"/>
                <a:cs typeface="Myriad Pro" charset="0"/>
              </a:rPr>
              <a:t>.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There will be only one 8 mark question in Section A each time and the topic it will be in will vary.</a:t>
            </a:r>
          </a:p>
          <a:p>
            <a:endParaRPr lang="en-GB" sz="1600" dirty="0" smtClean="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For Section A there will be questions on each assessment objective with the following totals across Section A:</a:t>
            </a:r>
          </a:p>
          <a:p>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2053995349"/>
              </p:ext>
            </p:extLst>
          </p:nvPr>
        </p:nvGraphicFramePr>
        <p:xfrm>
          <a:off x="1554774" y="4509120"/>
          <a:ext cx="5976664" cy="889000"/>
        </p:xfrm>
        <a:graphic>
          <a:graphicData uri="http://schemas.openxmlformats.org/drawingml/2006/table">
            <a:tbl>
              <a:tblPr firstRow="1" bandRow="1">
                <a:tableStyleId>{5C22544A-7EE6-4342-B048-85BDC9FD1C3A}</a:tableStyleId>
              </a:tblPr>
              <a:tblGrid>
                <a:gridCol w="797627"/>
                <a:gridCol w="1160184"/>
                <a:gridCol w="1450231"/>
                <a:gridCol w="1160184"/>
                <a:gridCol w="797627"/>
                <a:gridCol w="610811"/>
              </a:tblGrid>
              <a:tr h="37084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a:t>
                      </a:r>
                    </a:p>
                    <a:p>
                      <a:pPr algn="ctr"/>
                      <a:r>
                        <a:rPr lang="en-GB" sz="1400" dirty="0" smtClean="0">
                          <a:solidFill>
                            <a:srgbClr val="FF0000"/>
                          </a:solidFill>
                        </a:rPr>
                        <a:t>(Knowledge)</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chemeClr val="accent6"/>
                          </a:solidFill>
                        </a:rPr>
                        <a:t>AO2 </a:t>
                      </a:r>
                    </a:p>
                    <a:p>
                      <a:pPr algn="ctr"/>
                      <a:r>
                        <a:rPr lang="en-GB" sz="1400" dirty="0" smtClean="0">
                          <a:solidFill>
                            <a:schemeClr val="accent6"/>
                          </a:solidFill>
                        </a:rPr>
                        <a:t>(Understanding)</a:t>
                      </a:r>
                      <a:endParaRPr lang="en-GB" sz="1400" dirty="0">
                        <a:solidFill>
                          <a:schemeClr val="accent6"/>
                        </a:solidFill>
                      </a:endParaRPr>
                    </a:p>
                  </a:txBody>
                  <a:tcPr>
                    <a:solidFill>
                      <a:schemeClr val="bg1">
                        <a:lumMod val="85000"/>
                      </a:schemeClr>
                    </a:solidFill>
                  </a:tcPr>
                </a:tc>
                <a:tc>
                  <a:txBody>
                    <a:bodyPr/>
                    <a:lstStyle/>
                    <a:p>
                      <a:pPr algn="ctr"/>
                      <a:r>
                        <a:rPr lang="en-GB" sz="1400" dirty="0" smtClean="0">
                          <a:solidFill>
                            <a:srgbClr val="00B0F0"/>
                          </a:solidFill>
                        </a:rPr>
                        <a:t>AO3 </a:t>
                      </a:r>
                    </a:p>
                    <a:p>
                      <a:pPr algn="ctr"/>
                      <a:r>
                        <a:rPr lang="en-GB" sz="1400" dirty="0" smtClean="0">
                          <a:solidFill>
                            <a:srgbClr val="00B0F0"/>
                          </a:solidFill>
                        </a:rPr>
                        <a:t>(Application)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AO4 </a:t>
                      </a:r>
                    </a:p>
                    <a:p>
                      <a:pPr algn="ctr"/>
                      <a:r>
                        <a:rPr lang="en-GB" sz="1400" dirty="0" smtClean="0">
                          <a:solidFill>
                            <a:srgbClr val="00B050"/>
                          </a:solidFill>
                        </a:rPr>
                        <a:t>(Skills)</a:t>
                      </a:r>
                      <a:endParaRPr lang="en-GB" sz="1400" dirty="0">
                        <a:solidFill>
                          <a:srgbClr val="00B050"/>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70840">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14</a:t>
                      </a:r>
                      <a:endParaRPr lang="en-GB" sz="1400" dirty="0"/>
                    </a:p>
                  </a:txBody>
                  <a:tcPr>
                    <a:solidFill>
                      <a:schemeClr val="bg1">
                        <a:lumMod val="85000"/>
                      </a:schemeClr>
                    </a:solidFill>
                  </a:tcPr>
                </a:tc>
                <a:tc>
                  <a:txBody>
                    <a:bodyPr/>
                    <a:lstStyle/>
                    <a:p>
                      <a:pPr algn="ctr"/>
                      <a:r>
                        <a:rPr lang="en-GB" sz="1400" dirty="0" smtClean="0"/>
                        <a:t>14</a:t>
                      </a:r>
                      <a:endParaRPr lang="en-GB" sz="1400" dirty="0"/>
                    </a:p>
                  </a:txBody>
                  <a:tcPr>
                    <a:solidFill>
                      <a:schemeClr val="bg1">
                        <a:lumMod val="85000"/>
                      </a:schemeClr>
                    </a:solidFill>
                  </a:tcPr>
                </a:tc>
                <a:tc>
                  <a:txBody>
                    <a:bodyPr/>
                    <a:lstStyle/>
                    <a:p>
                      <a:pPr algn="ctr"/>
                      <a:r>
                        <a:rPr lang="en-GB" sz="1400" dirty="0" smtClean="0"/>
                        <a:t>12</a:t>
                      </a:r>
                      <a:endParaRPr lang="en-GB" sz="1400" dirty="0"/>
                    </a:p>
                  </a:txBody>
                  <a:tcPr>
                    <a:solidFill>
                      <a:schemeClr val="bg1">
                        <a:lumMod val="85000"/>
                      </a:schemeClr>
                    </a:solidFill>
                  </a:tcPr>
                </a:tc>
                <a:tc>
                  <a:txBody>
                    <a:bodyPr/>
                    <a:lstStyle/>
                    <a:p>
                      <a:pPr algn="ctr"/>
                      <a:r>
                        <a:rPr lang="en-GB" sz="1400" dirty="0" smtClean="0"/>
                        <a:t>12</a:t>
                      </a:r>
                      <a:endParaRPr lang="en-GB" sz="1400" dirty="0"/>
                    </a:p>
                  </a:txBody>
                  <a:tcPr>
                    <a:solidFill>
                      <a:schemeClr val="bg1">
                        <a:lumMod val="85000"/>
                      </a:schemeClr>
                    </a:solidFill>
                  </a:tcPr>
                </a:tc>
                <a:tc>
                  <a:txBody>
                    <a:bodyPr/>
                    <a:lstStyle/>
                    <a:p>
                      <a:pPr algn="ctr"/>
                      <a:r>
                        <a:rPr lang="en-GB" sz="1400" dirty="0" smtClean="0"/>
                        <a:t>52</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961801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GB" dirty="0"/>
              <a:t>Question </a:t>
            </a:r>
            <a:r>
              <a:rPr lang="en-GB" dirty="0" smtClean="0"/>
              <a:t>4(c) </a:t>
            </a:r>
            <a:r>
              <a:rPr lang="en-GB" dirty="0"/>
              <a:t>– </a:t>
            </a:r>
            <a:r>
              <a:rPr lang="en-GB" dirty="0" smtClean="0"/>
              <a:t>4 marks</a:t>
            </a:r>
            <a:endParaRPr lang="en-GB" dirty="0"/>
          </a:p>
        </p:txBody>
      </p:sp>
      <p:sp>
        <p:nvSpPr>
          <p:cNvPr id="3" name="Content Placeholder 2"/>
          <p:cNvSpPr txBox="1">
            <a:spLocks/>
          </p:cNvSpPr>
          <p:nvPr/>
        </p:nvSpPr>
        <p:spPr>
          <a:xfrm>
            <a:off x="393651" y="2348880"/>
            <a:ext cx="8136904" cy="5040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solidFill>
                  <a:srgbClr val="1F224E"/>
                </a:solidFill>
                <a:latin typeface="Myriad Pro" charset="0"/>
                <a:ea typeface="Myriad Pro" charset="0"/>
                <a:cs typeface="Myriad Pro" charset="0"/>
              </a:rPr>
              <a:t>This question has a </a:t>
            </a:r>
            <a:r>
              <a:rPr lang="en-GB" sz="1400" dirty="0">
                <a:solidFill>
                  <a:srgbClr val="FF0000"/>
                </a:solidFill>
                <a:latin typeface="Myriad Pro" charset="0"/>
                <a:ea typeface="Myriad Pro" charset="0"/>
                <a:cs typeface="Myriad Pro" charset="0"/>
              </a:rPr>
              <a:t>case study </a:t>
            </a:r>
            <a:r>
              <a:rPr lang="en-GB" sz="1400" dirty="0">
                <a:solidFill>
                  <a:srgbClr val="1F224E"/>
                </a:solidFill>
                <a:latin typeface="Myriad Pro" charset="0"/>
                <a:ea typeface="Myriad Pro" charset="0"/>
                <a:cs typeface="Myriad Pro" charset="0"/>
              </a:rPr>
              <a:t>focus so there will be </a:t>
            </a:r>
            <a:r>
              <a:rPr lang="en-GB" sz="1400" dirty="0">
                <a:solidFill>
                  <a:srgbClr val="FF0000"/>
                </a:solidFill>
                <a:latin typeface="Myriad Pro" charset="0"/>
                <a:ea typeface="Myriad Pro" charset="0"/>
                <a:cs typeface="Myriad Pro" charset="0"/>
              </a:rPr>
              <a:t>AO1 (knowledge) </a:t>
            </a:r>
            <a:r>
              <a:rPr lang="en-GB" sz="1400" dirty="0">
                <a:solidFill>
                  <a:srgbClr val="1F224E"/>
                </a:solidFill>
                <a:latin typeface="Myriad Pro" charset="0"/>
                <a:ea typeface="Myriad Pro" charset="0"/>
                <a:cs typeface="Myriad Pro" charset="0"/>
              </a:rPr>
              <a:t>marks and there are also </a:t>
            </a:r>
            <a:r>
              <a:rPr lang="en-GB" sz="1400" dirty="0">
                <a:solidFill>
                  <a:schemeClr val="accent6"/>
                </a:solidFill>
                <a:latin typeface="Myriad Pro" charset="0"/>
                <a:ea typeface="Myriad Pro" charset="0"/>
                <a:cs typeface="Myriad Pro" charset="0"/>
              </a:rPr>
              <a:t>AO2 (understanding) </a:t>
            </a:r>
            <a:r>
              <a:rPr lang="en-GB" sz="1400" dirty="0">
                <a:solidFill>
                  <a:srgbClr val="1F224E"/>
                </a:solidFill>
                <a:latin typeface="Myriad Pro" charset="0"/>
                <a:ea typeface="Myriad Pro" charset="0"/>
                <a:cs typeface="Myriad Pro" charset="0"/>
              </a:rPr>
              <a:t>marks for the explanation of how effective one attempt to achieve food security at a national scale has been. </a:t>
            </a:r>
          </a:p>
        </p:txBody>
      </p:sp>
      <p:sp>
        <p:nvSpPr>
          <p:cNvPr id="4" name="Content Placeholder 2"/>
          <p:cNvSpPr txBox="1">
            <a:spLocks/>
          </p:cNvSpPr>
          <p:nvPr/>
        </p:nvSpPr>
        <p:spPr>
          <a:xfrm>
            <a:off x="430957" y="1124744"/>
            <a:ext cx="8136904" cy="93610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solidFill>
                  <a:srgbClr val="FF0000"/>
                </a:solidFill>
              </a:rPr>
              <a:t>CASE STUDY – Food security</a:t>
            </a:r>
            <a:r>
              <a:rPr lang="en-US" sz="1600" dirty="0">
                <a:solidFill>
                  <a:srgbClr val="FF0000"/>
                </a:solidFill>
              </a:rPr>
              <a:t> </a:t>
            </a:r>
            <a:endParaRPr lang="en-GB" sz="1600" dirty="0">
              <a:solidFill>
                <a:srgbClr val="FF0000"/>
              </a:solidFill>
            </a:endParaRPr>
          </a:p>
          <a:p>
            <a:pPr marL="0" indent="0">
              <a:buNone/>
            </a:pPr>
            <a:endParaRPr lang="en-GB" sz="1600" dirty="0"/>
          </a:p>
          <a:p>
            <a:pPr marL="0" indent="0">
              <a:buNone/>
            </a:pPr>
            <a:r>
              <a:rPr lang="en-US" sz="1600" dirty="0">
                <a:solidFill>
                  <a:schemeClr val="accent6"/>
                </a:solidFill>
              </a:rPr>
              <a:t>Explain how effective </a:t>
            </a:r>
            <a:r>
              <a:rPr lang="en-US" sz="1600" dirty="0"/>
              <a:t>one </a:t>
            </a:r>
            <a:r>
              <a:rPr lang="en-US" sz="1600" dirty="0">
                <a:solidFill>
                  <a:srgbClr val="FF0000"/>
                </a:solidFill>
              </a:rPr>
              <a:t>attempt to achieve food security at a national scale</a:t>
            </a:r>
            <a:r>
              <a:rPr lang="en-US" sz="1600" dirty="0"/>
              <a:t> has been.</a:t>
            </a:r>
            <a:endParaRPr lang="en-GB" sz="1600" dirty="0"/>
          </a:p>
        </p:txBody>
      </p:sp>
      <p:sp>
        <p:nvSpPr>
          <p:cNvPr id="5" name="Rectangle 4"/>
          <p:cNvSpPr/>
          <p:nvPr/>
        </p:nvSpPr>
        <p:spPr>
          <a:xfrm>
            <a:off x="5148064" y="3103240"/>
            <a:ext cx="3764260" cy="2492990"/>
          </a:xfrm>
          <a:prstGeom prst="rect">
            <a:avLst/>
          </a:prstGeom>
          <a:ln>
            <a:solidFill>
              <a:schemeClr val="tx1"/>
            </a:solidFill>
          </a:ln>
        </p:spPr>
        <p:txBody>
          <a:bodyPr wrap="square">
            <a:spAutoFit/>
          </a:bodyPr>
          <a:lstStyle/>
          <a:p>
            <a:r>
              <a:rPr lang="en-GB" sz="1200" b="1" dirty="0">
                <a:solidFill>
                  <a:srgbClr val="1F224E"/>
                </a:solidFill>
                <a:latin typeface="Myriad Pro" charset="0"/>
                <a:ea typeface="Myriad Pro" charset="0"/>
                <a:cs typeface="Myriad Pro" charset="0"/>
              </a:rPr>
              <a:t>Case study: Food security</a:t>
            </a:r>
          </a:p>
          <a:p>
            <a:r>
              <a:rPr lang="en-GB" sz="1200" b="1" dirty="0">
                <a:solidFill>
                  <a:srgbClr val="1F224E"/>
                </a:solidFill>
                <a:latin typeface="Myriad Pro" charset="0"/>
                <a:ea typeface="Myriad Pro" charset="0"/>
                <a:cs typeface="Myriad Pro" charset="0"/>
              </a:rPr>
              <a:t>Example:</a:t>
            </a:r>
          </a:p>
          <a:p>
            <a:r>
              <a:rPr lang="en-GB" sz="1200" dirty="0">
                <a:solidFill>
                  <a:srgbClr val="1F224E"/>
                </a:solidFill>
                <a:latin typeface="Myriad Pro" charset="0"/>
                <a:ea typeface="Myriad Pro" charset="0"/>
                <a:cs typeface="Myriad Pro" charset="0"/>
              </a:rPr>
              <a:t>In Cuba, the government have attempted to become more food secure by increasing self-sufficiency (</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with the scheme being effective as Cuba is now 90% self-sufficient in fruit and vegetables (DEV). In Havana over 200 urban farms called </a:t>
            </a:r>
            <a:r>
              <a:rPr lang="en-US" sz="1200" dirty="0" err="1">
                <a:solidFill>
                  <a:srgbClr val="1F224E"/>
                </a:solidFill>
                <a:latin typeface="Myriad Pro" charset="0"/>
                <a:ea typeface="Myriad Pro" charset="0"/>
                <a:cs typeface="Myriad Pro" charset="0"/>
              </a:rPr>
              <a:t>Organopónicos</a:t>
            </a:r>
            <a:r>
              <a:rPr lang="en-US" sz="1200" dirty="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have opened, where fruit and vegetables are grown on any land possible such as rooftops or waste sites (</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which have been effective in helping increase the amount of fruit and vegetable production but does not produce other products which help to achieve food security (DEV). </a:t>
            </a:r>
          </a:p>
        </p:txBody>
      </p:sp>
      <p:sp>
        <p:nvSpPr>
          <p:cNvPr id="6" name="Content Placeholder 2"/>
          <p:cNvSpPr txBox="1">
            <a:spLocks/>
          </p:cNvSpPr>
          <p:nvPr/>
        </p:nvSpPr>
        <p:spPr>
          <a:xfrm>
            <a:off x="362422" y="3149724"/>
            <a:ext cx="4682405" cy="2542639"/>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There are 2 marks for </a:t>
            </a:r>
            <a:r>
              <a:rPr lang="en-GB" sz="1400" dirty="0">
                <a:solidFill>
                  <a:srgbClr val="1F224E"/>
                </a:solidFill>
                <a:latin typeface="Myriad Pro" charset="0"/>
                <a:ea typeface="Myriad Pro" charset="0"/>
                <a:cs typeface="Myriad Pro" charset="0"/>
              </a:rPr>
              <a:t>details of food security attempt valid use from the resources (</a:t>
            </a:r>
            <a:r>
              <a:rPr lang="en-GB" sz="1400" dirty="0">
                <a:solidFill>
                  <a:srgbClr val="1F224E"/>
                </a:solidFill>
                <a:latin typeface="Myriad Pro" charset="0"/>
                <a:ea typeface="Myriad Pro" charset="0"/>
                <a:cs typeface="Myriad Pro" charset="0"/>
                <a:sym typeface="Wingdings"/>
              </a:rPr>
              <a:t></a:t>
            </a:r>
            <a:r>
              <a:rPr lang="en-GB" sz="1400" dirty="0" smtClean="0">
                <a:solidFill>
                  <a:srgbClr val="1F224E"/>
                </a:solidFill>
                <a:latin typeface="Myriad Pro" charset="0"/>
                <a:ea typeface="Myriad Pro" charset="0"/>
                <a:cs typeface="Myriad Pro" charset="0"/>
              </a:rPr>
              <a:t>) </a:t>
            </a:r>
            <a:r>
              <a:rPr lang="en-GB" sz="1400" dirty="0" smtClean="0">
                <a:solidFill>
                  <a:srgbClr val="FF0000"/>
                </a:solidFill>
                <a:latin typeface="Myriad Pro" charset="0"/>
                <a:ea typeface="Myriad Pro" charset="0"/>
                <a:cs typeface="Myriad Pro" charset="0"/>
              </a:rPr>
              <a:t>(recalling the case study information) </a:t>
            </a:r>
            <a:r>
              <a:rPr lang="en-GB" sz="1400" dirty="0" smtClean="0">
                <a:solidFill>
                  <a:srgbClr val="1F224E"/>
                </a:solidFill>
                <a:latin typeface="Myriad Pro" charset="0"/>
                <a:ea typeface="Myriad Pro" charset="0"/>
                <a:cs typeface="Myriad Pro" charset="0"/>
              </a:rPr>
              <a:t>and 2 marks for </a:t>
            </a:r>
            <a:r>
              <a:rPr lang="en-GB" sz="1400" dirty="0">
                <a:solidFill>
                  <a:srgbClr val="1F224E"/>
                </a:solidFill>
                <a:latin typeface="Myriad Pro" charset="0"/>
                <a:ea typeface="Myriad Pro" charset="0"/>
                <a:cs typeface="Myriad Pro" charset="0"/>
              </a:rPr>
              <a:t>the explanation of how effective the attempt is to achieve food security (DEV) </a:t>
            </a:r>
            <a:r>
              <a:rPr lang="en-GB" sz="1400" dirty="0" smtClean="0">
                <a:solidFill>
                  <a:schemeClr val="accent6"/>
                </a:solidFill>
                <a:latin typeface="Myriad Pro" charset="0"/>
                <a:ea typeface="Myriad Pro" charset="0"/>
                <a:cs typeface="Myriad Pro" charset="0"/>
              </a:rPr>
              <a:t>(showing their understanding of how effective the attempt to achieve food security at a national scale  has been</a:t>
            </a:r>
            <a:r>
              <a:rPr lang="en-GB" sz="1400" dirty="0">
                <a:solidFill>
                  <a:schemeClr val="accent6"/>
                </a:solidFill>
                <a:latin typeface="Myriad Pro" charset="0"/>
                <a:ea typeface="Myriad Pro" charset="0"/>
                <a:cs typeface="Myriad Pro" charset="0"/>
              </a:rPr>
              <a:t>).</a:t>
            </a:r>
            <a:r>
              <a:rPr lang="en-GB" sz="1400" dirty="0" smtClean="0">
                <a:solidFill>
                  <a:srgbClr val="1F224E"/>
                </a:solidFill>
                <a:latin typeface="Myriad Pro" charset="0"/>
                <a:ea typeface="Myriad Pro" charset="0"/>
                <a:cs typeface="Myriad Pro" charset="0"/>
              </a:rPr>
              <a:t> </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As the specification already asks for the effectiveness  of an attempt to achieve food security at a national scale to be studied this is not application of knowledge and understanding.</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809045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Question </a:t>
            </a:r>
            <a:r>
              <a:rPr lang="en-GB" dirty="0" smtClean="0"/>
              <a:t>4(d) </a:t>
            </a:r>
            <a:r>
              <a:rPr lang="en-GB" dirty="0"/>
              <a:t>– </a:t>
            </a:r>
            <a:r>
              <a:rPr lang="en-GB" dirty="0" smtClean="0"/>
              <a:t>6 mark</a:t>
            </a:r>
            <a:endParaRPr lang="en-GB" dirty="0"/>
          </a:p>
        </p:txBody>
      </p:sp>
      <p:sp>
        <p:nvSpPr>
          <p:cNvPr id="7" name="TextBox 6"/>
          <p:cNvSpPr txBox="1"/>
          <p:nvPr/>
        </p:nvSpPr>
        <p:spPr>
          <a:xfrm>
            <a:off x="424694" y="1318416"/>
            <a:ext cx="8496944" cy="338554"/>
          </a:xfrm>
          <a:prstGeom prst="rect">
            <a:avLst/>
          </a:prstGeom>
          <a:noFill/>
          <a:ln>
            <a:solidFill>
              <a:schemeClr val="tx1"/>
            </a:solidFill>
          </a:ln>
        </p:spPr>
        <p:txBody>
          <a:bodyPr wrap="square" rtlCol="0">
            <a:spAutoFit/>
          </a:bodyPr>
          <a:lstStyle/>
          <a:p>
            <a:pPr lvl="0"/>
            <a:r>
              <a:rPr lang="en-US" sz="1600" dirty="0" smtClean="0">
                <a:solidFill>
                  <a:srgbClr val="00B0F0"/>
                </a:solidFill>
                <a:latin typeface="Myriad Pro" charset="0"/>
                <a:ea typeface="Myriad Pro" charset="0"/>
                <a:cs typeface="Myriad Pro" charset="0"/>
              </a:rPr>
              <a:t>Evaluate </a:t>
            </a:r>
            <a:r>
              <a:rPr lang="en-US" sz="1600" dirty="0">
                <a:solidFill>
                  <a:srgbClr val="00B0F0"/>
                </a:solidFill>
                <a:latin typeface="Myriad Pro" charset="0"/>
                <a:ea typeface="Myriad Pro" charset="0"/>
                <a:cs typeface="Myriad Pro" charset="0"/>
              </a:rPr>
              <a:t>the success </a:t>
            </a:r>
            <a:r>
              <a:rPr lang="en-US" sz="1600" dirty="0">
                <a:solidFill>
                  <a:srgbClr val="1F224E"/>
                </a:solidFill>
                <a:latin typeface="Myriad Pro" charset="0"/>
                <a:ea typeface="Myriad Pro" charset="0"/>
                <a:cs typeface="Myriad Pro" charset="0"/>
              </a:rPr>
              <a:t>of </a:t>
            </a:r>
            <a:r>
              <a:rPr lang="en-US" sz="1600" u="sng" dirty="0">
                <a:solidFill>
                  <a:srgbClr val="1F224E"/>
                </a:solidFill>
                <a:latin typeface="Myriad Pro" charset="0"/>
                <a:ea typeface="Myriad Pro" charset="0"/>
                <a:cs typeface="Myriad Pro" charset="0"/>
              </a:rPr>
              <a:t>one technological strategy</a:t>
            </a:r>
            <a:r>
              <a:rPr lang="en-US" sz="1600" dirty="0">
                <a:solidFill>
                  <a:srgbClr val="1F224E"/>
                </a:solidFill>
                <a:latin typeface="Myriad Pro" charset="0"/>
                <a:ea typeface="Myriad Pro" charset="0"/>
                <a:cs typeface="Myriad Pro" charset="0"/>
              </a:rPr>
              <a:t> to </a:t>
            </a:r>
            <a:r>
              <a:rPr lang="en-US" sz="1600" dirty="0">
                <a:solidFill>
                  <a:schemeClr val="accent6"/>
                </a:solidFill>
                <a:latin typeface="Myriad Pro" charset="0"/>
                <a:ea typeface="Myriad Pro" charset="0"/>
                <a:cs typeface="Myriad Pro" charset="0"/>
              </a:rPr>
              <a:t>sustainably improve food </a:t>
            </a:r>
            <a:r>
              <a:rPr lang="en-US" sz="1600" dirty="0" smtClean="0">
                <a:solidFill>
                  <a:schemeClr val="accent6"/>
                </a:solidFill>
                <a:latin typeface="Myriad Pro" charset="0"/>
                <a:ea typeface="Myriad Pro" charset="0"/>
                <a:cs typeface="Myriad Pro" charset="0"/>
              </a:rPr>
              <a:t>security</a:t>
            </a:r>
            <a:r>
              <a:rPr lang="en-US" sz="1600" dirty="0" smtClean="0">
                <a:solidFill>
                  <a:srgbClr val="1F224E"/>
                </a:solidFill>
                <a:latin typeface="Myriad Pro" charset="0"/>
                <a:ea typeface="Myriad Pro" charset="0"/>
                <a:cs typeface="Myriad Pro" charset="0"/>
              </a:rPr>
              <a:t>.</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1916832"/>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6 mark question with marks available for </a:t>
            </a:r>
            <a:r>
              <a:rPr lang="en-GB" sz="1200" dirty="0" smtClean="0">
                <a:solidFill>
                  <a:schemeClr val="accent6">
                    <a:lumMod val="75000"/>
                  </a:schemeClr>
                </a:solidFill>
                <a:latin typeface="Myriad Pro" charset="0"/>
                <a:ea typeface="Myriad Pro" charset="0"/>
                <a:cs typeface="Myriad Pro" charset="0"/>
              </a:rPr>
              <a:t>AO2 (understanding) </a:t>
            </a:r>
            <a:r>
              <a:rPr lang="en-GB" sz="1200" dirty="0" smtClean="0">
                <a:solidFill>
                  <a:srgbClr val="1F224E"/>
                </a:solidFill>
                <a:latin typeface="Myriad Pro" charset="0"/>
                <a:ea typeface="Myriad Pro" charset="0"/>
                <a:cs typeface="Myriad Pro" charset="0"/>
              </a:rPr>
              <a:t>and </a:t>
            </a:r>
            <a:r>
              <a:rPr lang="en-GB" sz="1200" dirty="0" smtClean="0">
                <a:solidFill>
                  <a:srgbClr val="00B0F0"/>
                </a:solidFill>
                <a:latin typeface="Myriad Pro" charset="0"/>
                <a:ea typeface="Myriad Pro" charset="0"/>
                <a:cs typeface="Myriad Pro" charset="0"/>
              </a:rPr>
              <a:t>AO3 (application)</a:t>
            </a:r>
            <a:r>
              <a:rPr lang="en-GB" sz="1200" dirty="0" smtClean="0">
                <a:solidFill>
                  <a:srgbClr val="1F224E"/>
                </a:solidFill>
                <a:latin typeface="Myriad Pro" charset="0"/>
                <a:ea typeface="Myriad Pro" charset="0"/>
                <a:cs typeface="Myriad Pro" charset="0"/>
              </a:rPr>
              <a:t>. The </a:t>
            </a:r>
            <a:r>
              <a:rPr lang="en-GB" sz="1200" dirty="0">
                <a:solidFill>
                  <a:srgbClr val="1F224E"/>
                </a:solidFill>
                <a:latin typeface="Myriad Pro" charset="0"/>
                <a:ea typeface="Myriad Pro" charset="0"/>
                <a:cs typeface="Myriad Pro" charset="0"/>
              </a:rPr>
              <a:t>specification requires students to </a:t>
            </a:r>
            <a:r>
              <a:rPr lang="en-GB" sz="1200" dirty="0" smtClean="0">
                <a:solidFill>
                  <a:srgbClr val="1F224E"/>
                </a:solidFill>
                <a:latin typeface="Myriad Pro" charset="0"/>
                <a:ea typeface="Myriad Pro" charset="0"/>
                <a:cs typeface="Myriad Pro" charset="0"/>
              </a:rPr>
              <a:t>‘explore </a:t>
            </a:r>
            <a:r>
              <a:rPr lang="en-US" sz="1200" dirty="0"/>
              <a:t>the environmental, economic and social sustainability of attempts to achieve food security, in relation to: technological developments, such as GM crops and hydroponics</a:t>
            </a:r>
            <a:r>
              <a:rPr lang="en-GB" sz="1200" dirty="0" smtClean="0">
                <a:solidFill>
                  <a:srgbClr val="1F224E"/>
                </a:solidFill>
                <a:latin typeface="Myriad Pro" charset="0"/>
                <a:ea typeface="Myriad Pro" charset="0"/>
                <a:cs typeface="Myriad Pro" charset="0"/>
              </a:rPr>
              <a:t>’ and so students need to understand this topic in order to answer about how one technological strategy has sustainably improved food security.</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the command of the question asks students to ‘</a:t>
            </a:r>
            <a:r>
              <a:rPr lang="en-GB" sz="1200" dirty="0" smtClean="0">
                <a:solidFill>
                  <a:srgbClr val="00B0F0"/>
                </a:solidFill>
                <a:latin typeface="Myriad Pro" charset="0"/>
                <a:ea typeface="Myriad Pro" charset="0"/>
                <a:cs typeface="Myriad Pro" charset="0"/>
              </a:rPr>
              <a:t>evaluate</a:t>
            </a:r>
            <a:r>
              <a:rPr lang="en-GB" sz="1200" dirty="0" smtClean="0">
                <a:solidFill>
                  <a:srgbClr val="1F224E"/>
                </a:solidFill>
                <a:latin typeface="Myriad Pro" charset="0"/>
                <a:ea typeface="Myriad Pro" charset="0"/>
                <a:cs typeface="Myriad Pro" charset="0"/>
              </a:rPr>
              <a:t> the success’ there is clear </a:t>
            </a:r>
            <a:r>
              <a:rPr lang="en-GB" sz="1200" dirty="0" smtClean="0">
                <a:solidFill>
                  <a:srgbClr val="00B0F0"/>
                </a:solidFill>
                <a:latin typeface="Myriad Pro" charset="0"/>
                <a:ea typeface="Myriad Pro" charset="0"/>
                <a:cs typeface="Myriad Pro" charset="0"/>
              </a:rPr>
              <a:t>AO3 (application)</a:t>
            </a:r>
            <a:r>
              <a:rPr lang="en-GB" sz="1200" dirty="0" smtClean="0">
                <a:solidFill>
                  <a:srgbClr val="1F224E"/>
                </a:solidFill>
                <a:latin typeface="Myriad Pro" charset="0"/>
                <a:ea typeface="Myriad Pro" charset="0"/>
                <a:cs typeface="Myriad Pro" charset="0"/>
              </a:rPr>
              <a:t> requirement as this is not from the specification. </a:t>
            </a:r>
            <a:r>
              <a:rPr lang="en-GB" sz="1200" dirty="0">
                <a:solidFill>
                  <a:srgbClr val="1F224E"/>
                </a:solidFill>
                <a:latin typeface="Myriad Pro" charset="0"/>
                <a:ea typeface="Myriad Pro" charset="0"/>
                <a:cs typeface="Myriad Pro" charset="0"/>
              </a:rPr>
              <a:t>Therefore students are </a:t>
            </a:r>
            <a:r>
              <a:rPr lang="en-GB" sz="1200" dirty="0">
                <a:solidFill>
                  <a:srgbClr val="00B0F0"/>
                </a:solidFill>
                <a:latin typeface="Myriad Pro" charset="0"/>
                <a:ea typeface="Myriad Pro" charset="0"/>
                <a:cs typeface="Myriad Pro" charset="0"/>
              </a:rPr>
              <a:t>developing material beyond the specification </a:t>
            </a:r>
            <a:r>
              <a:rPr lang="en-GB" sz="1200" dirty="0">
                <a:solidFill>
                  <a:srgbClr val="1F224E"/>
                </a:solidFill>
                <a:latin typeface="Myriad Pro" charset="0"/>
                <a:ea typeface="Myriad Pro" charset="0"/>
                <a:cs typeface="Myriad Pro" charset="0"/>
              </a:rPr>
              <a:t>– one of the three ways </a:t>
            </a:r>
            <a:r>
              <a:rPr lang="en-GB" sz="1200" dirty="0">
                <a:solidFill>
                  <a:srgbClr val="00B0F0"/>
                </a:solidFill>
                <a:latin typeface="Myriad Pro" charset="0"/>
                <a:ea typeface="Myriad Pro" charset="0"/>
                <a:cs typeface="Myriad Pro" charset="0"/>
              </a:rPr>
              <a:t>application (AO3)</a:t>
            </a:r>
            <a:r>
              <a:rPr lang="en-GB" sz="1200" dirty="0">
                <a:solidFill>
                  <a:srgbClr val="1F224E"/>
                </a:solidFill>
                <a:latin typeface="Myriad Pro" charset="0"/>
                <a:ea typeface="Myriad Pro" charset="0"/>
                <a:cs typeface="Myriad Pro" charset="0"/>
              </a:rPr>
              <a:t> must be assessed – within their answer to this question.</a:t>
            </a:r>
          </a:p>
        </p:txBody>
      </p:sp>
    </p:spTree>
    <p:extLst>
      <p:ext uri="{BB962C8B-B14F-4D97-AF65-F5344CB8AC3E}">
        <p14:creationId xmlns:p14="http://schemas.microsoft.com/office/powerpoint/2010/main" val="2172670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Question </a:t>
            </a:r>
            <a:r>
              <a:rPr lang="en-GB" dirty="0" smtClean="0"/>
              <a:t>4(d</a:t>
            </a:r>
            <a:r>
              <a:rPr lang="en-GB" dirty="0"/>
              <a:t>) – </a:t>
            </a:r>
            <a:r>
              <a:rPr lang="en-GB" dirty="0" smtClean="0"/>
              <a:t>The mark scheme</a:t>
            </a:r>
            <a:endParaRPr lang="en-GB" dirty="0"/>
          </a:p>
        </p:txBody>
      </p:sp>
      <p:sp>
        <p:nvSpPr>
          <p:cNvPr id="3" name="Content Placeholder 2"/>
          <p:cNvSpPr txBox="1">
            <a:spLocks/>
          </p:cNvSpPr>
          <p:nvPr/>
        </p:nvSpPr>
        <p:spPr>
          <a:xfrm>
            <a:off x="323528" y="1412776"/>
            <a:ext cx="8699500"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b="1" dirty="0" smtClean="0">
                <a:latin typeface="Myriad Pro"/>
              </a:rPr>
              <a:t>Level 3 (5–6 marks)</a:t>
            </a:r>
            <a:endParaRPr lang="en-GB" sz="1400" dirty="0" smtClean="0">
              <a:latin typeface="Myriad Pro"/>
            </a:endParaRPr>
          </a:p>
          <a:p>
            <a:pPr marL="0" indent="0">
              <a:buNone/>
            </a:pPr>
            <a:r>
              <a:rPr lang="en-GB" sz="1400" dirty="0">
                <a:solidFill>
                  <a:srgbClr val="1F224E"/>
                </a:solidFill>
                <a:latin typeface="Myriad Pro"/>
                <a:ea typeface="Myriad Pro" charset="0"/>
                <a:cs typeface="Myriad Pro" charset="0"/>
              </a:rPr>
              <a:t>An answer at this level shows </a:t>
            </a:r>
            <a:r>
              <a:rPr lang="en-GB" sz="1400" b="1" dirty="0">
                <a:solidFill>
                  <a:srgbClr val="1F224E"/>
                </a:solidFill>
                <a:latin typeface="Myriad Pro"/>
                <a:ea typeface="Myriad Pro" charset="0"/>
                <a:cs typeface="Myriad Pro" charset="0"/>
              </a:rPr>
              <a:t>thorough</a:t>
            </a:r>
            <a:r>
              <a:rPr lang="en-GB" sz="1400" dirty="0">
                <a:solidFill>
                  <a:srgbClr val="1F224E"/>
                </a:solidFill>
                <a:latin typeface="Myriad Pro"/>
                <a:ea typeface="Myriad Pro" charset="0"/>
                <a:cs typeface="Myriad Pro" charset="0"/>
              </a:rPr>
              <a:t> </a:t>
            </a:r>
            <a:r>
              <a:rPr lang="en-GB" sz="1400" dirty="0">
                <a:solidFill>
                  <a:schemeClr val="accent6"/>
                </a:solidFill>
              </a:rPr>
              <a:t>understanding</a:t>
            </a:r>
            <a:r>
              <a:rPr lang="en-GB" sz="1400" dirty="0"/>
              <a:t> of how one technological strategy attempts to improve food security </a:t>
            </a:r>
            <a:r>
              <a:rPr lang="en-GB" sz="1400" dirty="0">
                <a:solidFill>
                  <a:schemeClr val="accent6"/>
                </a:solidFill>
              </a:rPr>
              <a:t>(AO2) </a:t>
            </a:r>
            <a:r>
              <a:rPr lang="en-GB" sz="1400" dirty="0"/>
              <a:t>and </a:t>
            </a:r>
            <a:r>
              <a:rPr lang="en-GB" sz="1400" b="1" dirty="0"/>
              <a:t>thorough</a:t>
            </a:r>
            <a:r>
              <a:rPr lang="en-GB" sz="1400" dirty="0"/>
              <a:t> </a:t>
            </a:r>
            <a:r>
              <a:rPr lang="en-GB" sz="1400" dirty="0">
                <a:solidFill>
                  <a:srgbClr val="00B0F0"/>
                </a:solidFill>
              </a:rPr>
              <a:t>evaluation</a:t>
            </a:r>
            <a:r>
              <a:rPr lang="en-GB" sz="1400" dirty="0"/>
              <a:t> of the success of the technological strategy to sustainably improve food security </a:t>
            </a:r>
            <a:r>
              <a:rPr lang="en-GB" sz="1400" dirty="0">
                <a:solidFill>
                  <a:srgbClr val="00B0F0"/>
                </a:solidFill>
              </a:rPr>
              <a:t>(AO3</a:t>
            </a:r>
            <a:r>
              <a:rPr lang="en-GB" sz="1400" dirty="0" smtClean="0">
                <a:solidFill>
                  <a:srgbClr val="00B0F0"/>
                </a:solidFill>
              </a:rPr>
              <a:t>)</a:t>
            </a:r>
            <a:r>
              <a:rPr lang="en-GB" sz="1400" dirty="0" smtClean="0"/>
              <a:t>.</a:t>
            </a:r>
          </a:p>
          <a:p>
            <a:pPr marL="0" indent="0">
              <a:buNone/>
            </a:pPr>
            <a:endParaRPr lang="en-GB" sz="1400" dirty="0" smtClean="0">
              <a:solidFill>
                <a:srgbClr val="1F224E"/>
              </a:solidFill>
              <a:latin typeface="Myriad Pro"/>
              <a:ea typeface="Myriad Pro" charset="0"/>
              <a:cs typeface="Myriad Pro" charset="0"/>
            </a:endParaRPr>
          </a:p>
          <a:p>
            <a:pPr marL="0" indent="0">
              <a:buNone/>
            </a:pPr>
            <a:r>
              <a:rPr lang="en-GB" sz="1400" dirty="0"/>
              <a:t>This will be shown by including</a:t>
            </a:r>
            <a:r>
              <a:rPr lang="en-GB" sz="1400" b="1" dirty="0"/>
              <a:t> well-developed</a:t>
            </a:r>
            <a:r>
              <a:rPr lang="en-GB" sz="1400" dirty="0"/>
              <a:t> ideas about how one </a:t>
            </a:r>
            <a:r>
              <a:rPr lang="en-US" sz="1400" dirty="0"/>
              <a:t>technological strategy improves food security and its success.</a:t>
            </a:r>
            <a:endParaRPr lang="en-GB" sz="1400" dirty="0"/>
          </a:p>
          <a:p>
            <a:endParaRPr lang="en-GB" sz="1400" dirty="0" smtClean="0">
              <a:solidFill>
                <a:srgbClr val="1F224E"/>
              </a:solidFill>
              <a:latin typeface="Myriad Pro"/>
              <a:ea typeface="Myriad Pro" charset="0"/>
              <a:cs typeface="Myriad Pro" charset="0"/>
            </a:endParaRPr>
          </a:p>
          <a:p>
            <a:pPr marL="0" indent="0">
              <a:buNone/>
            </a:pPr>
            <a:r>
              <a:rPr lang="en-GB" sz="1400" b="1" dirty="0" smtClean="0">
                <a:solidFill>
                  <a:srgbClr val="1F224E"/>
                </a:solidFill>
                <a:latin typeface="Myriad Pro"/>
                <a:ea typeface="Myriad Pro" charset="0"/>
                <a:cs typeface="Myriad Pro" charset="0"/>
              </a:rPr>
              <a:t>Level 2 (3–4 marks) </a:t>
            </a:r>
            <a:r>
              <a:rPr lang="en-GB" sz="1400" dirty="0">
                <a:solidFill>
                  <a:srgbClr val="1F224E"/>
                </a:solidFill>
                <a:latin typeface="Myriad Pro" charset="0"/>
                <a:ea typeface="Myriad Pro" charset="0"/>
                <a:cs typeface="Myriad Pro" charset="0"/>
              </a:rPr>
              <a:t>looks for the same focuses in answers but with </a:t>
            </a:r>
            <a:r>
              <a:rPr lang="en-GB" sz="1400" b="1" dirty="0">
                <a:solidFill>
                  <a:srgbClr val="1F224E"/>
                </a:solidFill>
                <a:latin typeface="Myriad Pro" charset="0"/>
                <a:ea typeface="Myriad Pro" charset="0"/>
                <a:cs typeface="Myriad Pro" charset="0"/>
              </a:rPr>
              <a:t>reasonable</a:t>
            </a:r>
            <a:r>
              <a:rPr lang="en-GB" sz="1400" dirty="0">
                <a:solidFill>
                  <a:srgbClr val="1F224E"/>
                </a:solidFill>
                <a:latin typeface="Myriad Pro" charset="0"/>
                <a:ea typeface="Myriad Pro" charset="0"/>
                <a:cs typeface="Myriad Pro" charset="0"/>
              </a:rPr>
              <a:t> </a:t>
            </a:r>
            <a:r>
              <a:rPr lang="en-GB" sz="1400" dirty="0">
                <a:solidFill>
                  <a:schemeClr val="accent6"/>
                </a:solidFill>
              </a:rPr>
              <a:t>understanding</a:t>
            </a:r>
            <a:r>
              <a:rPr lang="en-GB" sz="1400" dirty="0"/>
              <a:t> </a:t>
            </a:r>
            <a:r>
              <a:rPr lang="en-GB" sz="1400" dirty="0" smtClean="0">
                <a:solidFill>
                  <a:srgbClr val="1F224E"/>
                </a:solidFill>
                <a:latin typeface="Myriad Pro" charset="0"/>
                <a:ea typeface="Myriad Pro" charset="0"/>
                <a:cs typeface="Myriad Pro" charset="0"/>
              </a:rPr>
              <a:t>and </a:t>
            </a:r>
            <a:r>
              <a:rPr lang="en-GB" sz="1400" dirty="0">
                <a:solidFill>
                  <a:srgbClr val="00B0F0"/>
                </a:solidFill>
              </a:rPr>
              <a:t>evaluation</a:t>
            </a:r>
            <a:r>
              <a:rPr lang="en-GB" sz="1400" dirty="0"/>
              <a:t> </a:t>
            </a:r>
            <a:r>
              <a:rPr lang="en-GB" sz="1400" dirty="0" smtClean="0">
                <a:solidFill>
                  <a:srgbClr val="1F224E"/>
                </a:solidFill>
                <a:latin typeface="Myriad Pro" charset="0"/>
                <a:ea typeface="Myriad Pro" charset="0"/>
                <a:cs typeface="Myriad Pro" charset="0"/>
              </a:rPr>
              <a:t>through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ideas.</a:t>
            </a:r>
          </a:p>
          <a:p>
            <a:endParaRPr lang="en-GB" sz="1400" dirty="0" smtClean="0">
              <a:solidFill>
                <a:srgbClr val="1F224E"/>
              </a:solidFill>
              <a:latin typeface="Myriad Pro"/>
              <a:ea typeface="Myriad Pro" charset="0"/>
              <a:cs typeface="Myriad Pro" charset="0"/>
            </a:endParaRPr>
          </a:p>
          <a:p>
            <a:pPr marL="0" indent="0">
              <a:buNone/>
            </a:pPr>
            <a:r>
              <a:rPr lang="en-GB" sz="1400" b="1" dirty="0" smtClean="0">
                <a:solidFill>
                  <a:srgbClr val="1F224E"/>
                </a:solidFill>
                <a:latin typeface="Myriad Pro"/>
                <a:ea typeface="Myriad Pro" charset="0"/>
                <a:cs typeface="Myriad Pro" charset="0"/>
              </a:rPr>
              <a:t>Level 1 (1–2 marks) </a:t>
            </a:r>
            <a:r>
              <a:rPr lang="en-GB" sz="1400" dirty="0">
                <a:solidFill>
                  <a:srgbClr val="1F224E"/>
                </a:solidFill>
                <a:latin typeface="Myriad Pro" charset="0"/>
                <a:ea typeface="Myriad Pro" charset="0"/>
                <a:cs typeface="Myriad Pro" charset="0"/>
              </a:rPr>
              <a:t>looks for the same focuses in answers but with </a:t>
            </a:r>
            <a:r>
              <a:rPr lang="en-GB" sz="1400" b="1" dirty="0" smtClean="0">
                <a:solidFill>
                  <a:srgbClr val="1F224E"/>
                </a:solidFill>
                <a:latin typeface="Myriad Pro" charset="0"/>
                <a:ea typeface="Myriad Pro" charset="0"/>
                <a:cs typeface="Myriad Pro" charset="0"/>
              </a:rPr>
              <a:t>basic </a:t>
            </a:r>
            <a:r>
              <a:rPr lang="en-GB" sz="1400" dirty="0">
                <a:solidFill>
                  <a:schemeClr val="accent6"/>
                </a:solidFill>
              </a:rPr>
              <a:t>understanding</a:t>
            </a:r>
            <a:r>
              <a:rPr lang="en-GB" sz="1400" dirty="0"/>
              <a:t> </a:t>
            </a:r>
            <a:r>
              <a:rPr lang="en-GB" sz="1400" dirty="0" smtClean="0">
                <a:solidFill>
                  <a:srgbClr val="1F224E"/>
                </a:solidFill>
                <a:latin typeface="Myriad Pro" charset="0"/>
                <a:ea typeface="Myriad Pro" charset="0"/>
                <a:cs typeface="Myriad Pro" charset="0"/>
              </a:rPr>
              <a:t>and </a:t>
            </a:r>
            <a:r>
              <a:rPr lang="en-GB" sz="1400" dirty="0">
                <a:solidFill>
                  <a:srgbClr val="00B0F0"/>
                </a:solidFill>
              </a:rPr>
              <a:t>evaluation</a:t>
            </a:r>
            <a:r>
              <a:rPr lang="en-GB" sz="1400" dirty="0"/>
              <a:t> </a:t>
            </a:r>
            <a:r>
              <a:rPr lang="en-GB" sz="1400" dirty="0" smtClean="0">
                <a:solidFill>
                  <a:srgbClr val="1F224E"/>
                </a:solidFill>
                <a:latin typeface="Myriad Pro" charset="0"/>
                <a:ea typeface="Myriad Pro" charset="0"/>
                <a:cs typeface="Myriad Pro" charset="0"/>
              </a:rPr>
              <a:t>through </a:t>
            </a:r>
            <a:r>
              <a:rPr lang="en-GB" sz="1400" b="1" dirty="0" smtClean="0">
                <a:solidFill>
                  <a:srgbClr val="1F224E"/>
                </a:solidFill>
                <a:latin typeface="Myriad Pro" charset="0"/>
                <a:ea typeface="Myriad Pro" charset="0"/>
                <a:cs typeface="Myriad Pro" charset="0"/>
              </a:rPr>
              <a:t>simple </a:t>
            </a:r>
            <a:r>
              <a:rPr lang="en-GB" sz="1400" dirty="0" smtClean="0">
                <a:solidFill>
                  <a:srgbClr val="1F224E"/>
                </a:solidFill>
                <a:latin typeface="Myriad Pro" charset="0"/>
                <a:ea typeface="Myriad Pro" charset="0"/>
                <a:cs typeface="Myriad Pro" charset="0"/>
              </a:rPr>
              <a:t>ideas</a:t>
            </a:r>
            <a:r>
              <a:rPr lang="en-GB" sz="1400" dirty="0">
                <a:solidFill>
                  <a:srgbClr val="1F224E"/>
                </a:solidFill>
                <a:latin typeface="Myriad Pro" charset="0"/>
                <a:ea typeface="Myriad Pro" charset="0"/>
                <a:cs typeface="Myriad Pro" charset="0"/>
              </a:rPr>
              <a:t>.</a:t>
            </a:r>
          </a:p>
        </p:txBody>
      </p:sp>
    </p:spTree>
    <p:extLst>
      <p:ext uri="{BB962C8B-B14F-4D97-AF65-F5344CB8AC3E}">
        <p14:creationId xmlns:p14="http://schemas.microsoft.com/office/powerpoint/2010/main" val="4054201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Autofit/>
          </a:bodyPr>
          <a:lstStyle/>
          <a:p>
            <a:r>
              <a:rPr lang="en-GB" sz="2800" dirty="0"/>
              <a:t>Question </a:t>
            </a:r>
            <a:r>
              <a:rPr lang="en-GB" sz="2800" dirty="0" smtClean="0"/>
              <a:t>4(d</a:t>
            </a:r>
            <a:r>
              <a:rPr lang="en-GB" sz="2800" dirty="0"/>
              <a:t>) – </a:t>
            </a:r>
            <a:r>
              <a:rPr lang="en-GB" sz="2800" dirty="0" smtClean="0"/>
              <a:t>Well-developed? Developed? Simple?</a:t>
            </a:r>
            <a:endParaRPr lang="en-GB" sz="2800" dirty="0"/>
          </a:p>
        </p:txBody>
      </p:sp>
      <p:sp>
        <p:nvSpPr>
          <p:cNvPr id="4" name="TextBox 3"/>
          <p:cNvSpPr txBox="1"/>
          <p:nvPr/>
        </p:nvSpPr>
        <p:spPr>
          <a:xfrm>
            <a:off x="2719983" y="1211270"/>
            <a:ext cx="2952329" cy="2246769"/>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developed</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There are more types of GM crops grown (such as rice) </a:t>
            </a:r>
            <a:r>
              <a:rPr lang="en-GB" sz="1400" dirty="0">
                <a:solidFill>
                  <a:srgbClr val="C00000"/>
                </a:solidFill>
                <a:latin typeface="Myriad Pro"/>
              </a:rPr>
              <a:t>to provide food for a growing population</a:t>
            </a:r>
            <a:r>
              <a:rPr lang="en-GB" sz="1400" dirty="0">
                <a:latin typeface="Myriad Pro"/>
              </a:rPr>
              <a:t>. They are </a:t>
            </a:r>
            <a:r>
              <a:rPr lang="en-GB" sz="1400" dirty="0">
                <a:solidFill>
                  <a:srgbClr val="C00000"/>
                </a:solidFill>
                <a:latin typeface="Myriad Pro"/>
              </a:rPr>
              <a:t>not always good for the environment and people’s health </a:t>
            </a:r>
            <a:r>
              <a:rPr lang="en-GB" sz="1400" dirty="0">
                <a:latin typeface="Myriad Pro"/>
              </a:rPr>
              <a:t>but more food has been produced and </a:t>
            </a:r>
            <a:r>
              <a:rPr lang="en-GB" sz="1400" dirty="0">
                <a:solidFill>
                  <a:srgbClr val="C00000"/>
                </a:solidFill>
                <a:latin typeface="Myriad Pro"/>
              </a:rPr>
              <a:t>that has helped starving populations</a:t>
            </a:r>
            <a:r>
              <a:rPr lang="en-GB" sz="1400" dirty="0">
                <a:latin typeface="Myriad Pro"/>
              </a:rPr>
              <a:t>. </a:t>
            </a:r>
          </a:p>
        </p:txBody>
      </p:sp>
      <p:sp>
        <p:nvSpPr>
          <p:cNvPr id="5" name="TextBox 4"/>
          <p:cNvSpPr txBox="1"/>
          <p:nvPr/>
        </p:nvSpPr>
        <p:spPr>
          <a:xfrm>
            <a:off x="192510" y="1205874"/>
            <a:ext cx="2304255" cy="1384995"/>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simple</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GM crops are bad for the environment but can be helpful if people are hungry.</a:t>
            </a:r>
          </a:p>
        </p:txBody>
      </p:sp>
      <p:sp>
        <p:nvSpPr>
          <p:cNvPr id="6" name="TextBox 5"/>
          <p:cNvSpPr txBox="1"/>
          <p:nvPr/>
        </p:nvSpPr>
        <p:spPr>
          <a:xfrm>
            <a:off x="5868144" y="1194754"/>
            <a:ext cx="3119908" cy="3754874"/>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smtClean="0">
                <a:latin typeface="Myriad Pro"/>
              </a:rPr>
              <a:t>well-developed</a:t>
            </a:r>
            <a:r>
              <a:rPr lang="en-GB" sz="1400" dirty="0" smtClean="0">
                <a:latin typeface="Myriad Pro"/>
              </a:rPr>
              <a:t> </a:t>
            </a:r>
            <a:r>
              <a:rPr lang="en-GB" sz="1400" dirty="0">
                <a:latin typeface="Myriad Pro"/>
              </a:rPr>
              <a:t>ideas</a:t>
            </a:r>
            <a:r>
              <a:rPr lang="en-GB" sz="1400" dirty="0" smtClean="0">
                <a:latin typeface="Myriad Pro"/>
              </a:rPr>
              <a:t>:</a:t>
            </a:r>
          </a:p>
          <a:p>
            <a:endParaRPr lang="en-GB" sz="1400" dirty="0">
              <a:latin typeface="Myriad Pro"/>
            </a:endParaRPr>
          </a:p>
          <a:p>
            <a:r>
              <a:rPr lang="en-GB" sz="1400" dirty="0">
                <a:latin typeface="Myriad Pro"/>
              </a:rPr>
              <a:t>The amounts of GM crops (such as rice) produced has </a:t>
            </a:r>
            <a:r>
              <a:rPr lang="en-GB" sz="1400" dirty="0">
                <a:solidFill>
                  <a:srgbClr val="C00000"/>
                </a:solidFill>
                <a:latin typeface="Myriad Pro"/>
              </a:rPr>
              <a:t>increased over the years in an attempt to provide enough food to feed growing populations (social sustainability)</a:t>
            </a:r>
            <a:r>
              <a:rPr lang="en-GB" sz="1400" dirty="0">
                <a:solidFill>
                  <a:srgbClr val="3CB668"/>
                </a:solidFill>
                <a:latin typeface="Myriad Pro"/>
              </a:rPr>
              <a:t> </a:t>
            </a:r>
            <a:r>
              <a:rPr lang="en-GB" sz="1400" dirty="0">
                <a:latin typeface="Myriad Pro"/>
              </a:rPr>
              <a:t>and to produce </a:t>
            </a:r>
            <a:r>
              <a:rPr lang="en-GB" sz="1400" dirty="0">
                <a:solidFill>
                  <a:srgbClr val="C00000"/>
                </a:solidFill>
                <a:latin typeface="Myriad Pro"/>
              </a:rPr>
              <a:t>crops adapted to changing climatic conditions in drier areas such as sub-Saharan Africa (environmental sustainability).</a:t>
            </a:r>
            <a:r>
              <a:rPr lang="en-GB" sz="1400" dirty="0">
                <a:solidFill>
                  <a:srgbClr val="3CB668"/>
                </a:solidFill>
                <a:latin typeface="Myriad Pro"/>
              </a:rPr>
              <a:t> </a:t>
            </a:r>
            <a:r>
              <a:rPr lang="en-GB" sz="1400" dirty="0">
                <a:latin typeface="Myriad Pro"/>
              </a:rPr>
              <a:t>However whilst GM crops have </a:t>
            </a:r>
            <a:r>
              <a:rPr lang="en-GB" sz="1400" dirty="0">
                <a:solidFill>
                  <a:srgbClr val="C00000"/>
                </a:solidFill>
                <a:latin typeface="Myriad Pro"/>
              </a:rPr>
              <a:t>increased yields </a:t>
            </a:r>
            <a:r>
              <a:rPr lang="en-GB" sz="1400" dirty="0">
                <a:latin typeface="Myriad Pro"/>
              </a:rPr>
              <a:t>and meant </a:t>
            </a:r>
            <a:r>
              <a:rPr lang="en-GB" sz="1400" dirty="0">
                <a:solidFill>
                  <a:srgbClr val="C00000"/>
                </a:solidFill>
                <a:latin typeface="Myriad Pro"/>
              </a:rPr>
              <a:t>adaptions </a:t>
            </a:r>
            <a:r>
              <a:rPr lang="en-GB" sz="1400" dirty="0">
                <a:latin typeface="Myriad Pro"/>
              </a:rPr>
              <a:t>could be made, they have also been </a:t>
            </a:r>
            <a:r>
              <a:rPr lang="en-GB" sz="1400" dirty="0">
                <a:solidFill>
                  <a:srgbClr val="C00000"/>
                </a:solidFill>
                <a:latin typeface="Myriad Pro"/>
              </a:rPr>
              <a:t>criticised for producing mono-cultures which threatens crop diversity</a:t>
            </a:r>
            <a:r>
              <a:rPr lang="en-GB" sz="1400" dirty="0">
                <a:latin typeface="Myriad Pro"/>
              </a:rPr>
              <a:t>. </a:t>
            </a:r>
          </a:p>
        </p:txBody>
      </p:sp>
      <p:sp>
        <p:nvSpPr>
          <p:cNvPr id="7" name="Content Placeholder 2"/>
          <p:cNvSpPr txBox="1">
            <a:spLocks/>
          </p:cNvSpPr>
          <p:nvPr/>
        </p:nvSpPr>
        <p:spPr>
          <a:xfrm>
            <a:off x="347515" y="3717032"/>
            <a:ext cx="5353372" cy="10812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solidFill>
                  <a:srgbClr val="1F224E"/>
                </a:solidFill>
                <a:latin typeface="Myriad Pro"/>
                <a:ea typeface="Myriad Pro" charset="0"/>
                <a:cs typeface="Myriad Pro" charset="0"/>
              </a:rPr>
              <a:t>The </a:t>
            </a:r>
            <a:r>
              <a:rPr lang="en-GB" sz="1400" b="1" dirty="0">
                <a:solidFill>
                  <a:srgbClr val="1F224E"/>
                </a:solidFill>
                <a:latin typeface="Myriad Pro"/>
                <a:ea typeface="Myriad Pro" charset="0"/>
                <a:cs typeface="Myriad Pro" charset="0"/>
              </a:rPr>
              <a:t>developed</a:t>
            </a:r>
            <a:r>
              <a:rPr lang="en-GB" sz="1400" dirty="0">
                <a:solidFill>
                  <a:srgbClr val="1F224E"/>
                </a:solidFill>
                <a:latin typeface="Myriad Pro"/>
                <a:ea typeface="Myriad Pro" charset="0"/>
                <a:cs typeface="Myriad Pro" charset="0"/>
              </a:rPr>
              <a:t> idea builds on the </a:t>
            </a:r>
            <a:r>
              <a:rPr lang="en-GB" sz="1400" b="1" dirty="0">
                <a:solidFill>
                  <a:srgbClr val="1F224E"/>
                </a:solidFill>
                <a:latin typeface="Myriad Pro"/>
                <a:ea typeface="Myriad Pro" charset="0"/>
                <a:cs typeface="Myriad Pro" charset="0"/>
              </a:rPr>
              <a:t>simple</a:t>
            </a:r>
            <a:r>
              <a:rPr lang="en-GB" sz="1400" dirty="0">
                <a:solidFill>
                  <a:srgbClr val="1F224E"/>
                </a:solidFill>
                <a:latin typeface="Myriad Pro"/>
                <a:ea typeface="Myriad Pro" charset="0"/>
                <a:cs typeface="Myriad Pro" charset="0"/>
              </a:rPr>
              <a:t> idea with more </a:t>
            </a:r>
            <a:r>
              <a:rPr lang="en-GB" sz="1400" dirty="0" smtClean="0">
                <a:solidFill>
                  <a:srgbClr val="00B0F0"/>
                </a:solidFill>
                <a:latin typeface="Myriad Pro"/>
                <a:ea typeface="Myriad Pro" charset="0"/>
                <a:cs typeface="Myriad Pro" charset="0"/>
              </a:rPr>
              <a:t>evaluation</a:t>
            </a:r>
            <a:r>
              <a:rPr lang="en-GB" sz="1400" dirty="0" smtClean="0">
                <a:solidFill>
                  <a:srgbClr val="1F224E"/>
                </a:solidFill>
                <a:latin typeface="Myriad Pro"/>
                <a:ea typeface="Myriad Pro" charset="0"/>
                <a:cs typeface="Myriad Pro" charset="0"/>
              </a:rPr>
              <a:t> of GM crops and a clearer </a:t>
            </a:r>
            <a:r>
              <a:rPr lang="en-GB" sz="1400" dirty="0" smtClean="0">
                <a:solidFill>
                  <a:schemeClr val="accent6"/>
                </a:solidFill>
                <a:latin typeface="Myriad Pro"/>
                <a:ea typeface="Myriad Pro" charset="0"/>
                <a:cs typeface="Myriad Pro" charset="0"/>
              </a:rPr>
              <a:t>understanding </a:t>
            </a:r>
            <a:r>
              <a:rPr lang="en-GB" sz="1400" dirty="0" smtClean="0">
                <a:solidFill>
                  <a:srgbClr val="1F224E"/>
                </a:solidFill>
                <a:latin typeface="Myriad Pro"/>
                <a:ea typeface="Myriad Pro" charset="0"/>
                <a:cs typeface="Myriad Pro" charset="0"/>
              </a:rPr>
              <a:t>of the role of GM crops.</a:t>
            </a:r>
          </a:p>
          <a:p>
            <a:pPr marL="0" indent="0">
              <a:buNone/>
            </a:pPr>
            <a:endParaRPr lang="en-GB" sz="1400" dirty="0">
              <a:solidFill>
                <a:srgbClr val="1F224E"/>
              </a:solidFill>
              <a:latin typeface="Myriad Pro"/>
              <a:ea typeface="Myriad Pro" charset="0"/>
              <a:cs typeface="Myriad Pro" charset="0"/>
            </a:endParaRPr>
          </a:p>
          <a:p>
            <a:pPr marL="0" indent="0">
              <a:buNone/>
            </a:pPr>
            <a:r>
              <a:rPr lang="en-GB" sz="1400" dirty="0" smtClean="0">
                <a:solidFill>
                  <a:srgbClr val="1F224E"/>
                </a:solidFill>
                <a:latin typeface="Myriad Pro"/>
                <a:ea typeface="Myriad Pro" charset="0"/>
                <a:cs typeface="Myriad Pro" charset="0"/>
              </a:rPr>
              <a:t>The </a:t>
            </a:r>
            <a:r>
              <a:rPr lang="en-GB" sz="1400" b="1" dirty="0">
                <a:solidFill>
                  <a:srgbClr val="1F224E"/>
                </a:solidFill>
                <a:latin typeface="Myriad Pro"/>
                <a:ea typeface="Myriad Pro" charset="0"/>
                <a:cs typeface="Myriad Pro" charset="0"/>
              </a:rPr>
              <a:t>well-developed</a:t>
            </a:r>
            <a:r>
              <a:rPr lang="en-GB" sz="1400" dirty="0">
                <a:solidFill>
                  <a:srgbClr val="1F224E"/>
                </a:solidFill>
                <a:latin typeface="Myriad Pro"/>
                <a:ea typeface="Myriad Pro" charset="0"/>
                <a:cs typeface="Myriad Pro" charset="0"/>
              </a:rPr>
              <a:t> idea builds </a:t>
            </a:r>
            <a:r>
              <a:rPr lang="en-GB" sz="1400" dirty="0" smtClean="0">
                <a:solidFill>
                  <a:srgbClr val="1F224E"/>
                </a:solidFill>
                <a:latin typeface="Myriad Pro"/>
                <a:ea typeface="Myriad Pro" charset="0"/>
                <a:cs typeface="Myriad Pro" charset="0"/>
              </a:rPr>
              <a:t>again by giving further detail as part of the </a:t>
            </a:r>
            <a:r>
              <a:rPr lang="en-GB" sz="1400" dirty="0" smtClean="0">
                <a:solidFill>
                  <a:schemeClr val="accent6"/>
                </a:solidFill>
                <a:latin typeface="Myriad Pro"/>
                <a:ea typeface="Myriad Pro" charset="0"/>
                <a:cs typeface="Myriad Pro" charset="0"/>
              </a:rPr>
              <a:t>understanding</a:t>
            </a:r>
            <a:r>
              <a:rPr lang="en-GB" sz="1400" dirty="0" smtClean="0">
                <a:solidFill>
                  <a:srgbClr val="1F224E"/>
                </a:solidFill>
                <a:latin typeface="Myriad Pro"/>
                <a:ea typeface="Myriad Pro" charset="0"/>
                <a:cs typeface="Myriad Pro" charset="0"/>
              </a:rPr>
              <a:t> and having clearer and more varied points within the </a:t>
            </a:r>
            <a:r>
              <a:rPr lang="en-GB" sz="1400" dirty="0" smtClean="0">
                <a:solidFill>
                  <a:srgbClr val="00B0F0"/>
                </a:solidFill>
                <a:latin typeface="Myriad Pro"/>
                <a:ea typeface="Myriad Pro" charset="0"/>
                <a:cs typeface="Myriad Pro" charset="0"/>
              </a:rPr>
              <a:t>evaluation</a:t>
            </a:r>
            <a:r>
              <a:rPr lang="en-GB" sz="1400" dirty="0" smtClean="0">
                <a:solidFill>
                  <a:srgbClr val="1F224E"/>
                </a:solidFill>
                <a:latin typeface="Myriad Pro"/>
                <a:ea typeface="Myriad Pro" charset="0"/>
                <a:cs typeface="Myriad Pro" charset="0"/>
              </a:rPr>
              <a:t>.</a:t>
            </a:r>
            <a:endParaRPr lang="en-GB" sz="1400" dirty="0">
              <a:solidFill>
                <a:srgbClr val="1F224E"/>
              </a:solidFill>
              <a:latin typeface="Myriad Pro"/>
              <a:ea typeface="Myriad Pro" charset="0"/>
              <a:cs typeface="Myriad Pro" charset="0"/>
            </a:endParaRPr>
          </a:p>
        </p:txBody>
      </p:sp>
    </p:spTree>
    <p:extLst>
      <p:ext uri="{BB962C8B-B14F-4D97-AF65-F5344CB8AC3E}">
        <p14:creationId xmlns:p14="http://schemas.microsoft.com/office/powerpoint/2010/main" val="9518248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6271"/>
            <a:ext cx="8229600" cy="1143000"/>
          </a:xfrm>
        </p:spPr>
        <p:txBody>
          <a:bodyPr/>
          <a:lstStyle/>
          <a:p>
            <a:r>
              <a:rPr lang="en-GB" dirty="0"/>
              <a:t>Question </a:t>
            </a:r>
            <a:r>
              <a:rPr lang="en-GB" dirty="0" smtClean="0"/>
              <a:t>5(a) </a:t>
            </a:r>
            <a:r>
              <a:rPr lang="en-GB" dirty="0"/>
              <a:t>– 1 mark</a:t>
            </a:r>
          </a:p>
        </p:txBody>
      </p:sp>
      <p:sp>
        <p:nvSpPr>
          <p:cNvPr id="3" name="Content Placeholder 2"/>
          <p:cNvSpPr txBox="1">
            <a:spLocks/>
          </p:cNvSpPr>
          <p:nvPr/>
        </p:nvSpPr>
        <p:spPr>
          <a:xfrm>
            <a:off x="539897" y="2204864"/>
            <a:ext cx="8269882" cy="1434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a:ea typeface="Myriad Pro" charset="0"/>
                <a:cs typeface="Myriad Pro" charset="0"/>
              </a:rPr>
              <a:t>This is an </a:t>
            </a:r>
            <a:r>
              <a:rPr lang="en-GB" sz="1400" dirty="0" smtClean="0">
                <a:solidFill>
                  <a:srgbClr val="00B050"/>
                </a:solidFill>
                <a:latin typeface="Myriad Pro"/>
                <a:ea typeface="Myriad Pro" charset="0"/>
                <a:cs typeface="Myriad Pro" charset="0"/>
              </a:rPr>
              <a:t>AO4 (skills)</a:t>
            </a:r>
            <a:r>
              <a:rPr lang="en-GB" sz="1400" dirty="0" smtClean="0">
                <a:solidFill>
                  <a:schemeClr val="accent6"/>
                </a:solidFill>
                <a:latin typeface="Myriad Pro"/>
                <a:ea typeface="Myriad Pro" charset="0"/>
                <a:cs typeface="Myriad Pro" charset="0"/>
              </a:rPr>
              <a:t> </a:t>
            </a:r>
            <a:r>
              <a:rPr lang="en-GB" sz="1400" dirty="0">
                <a:solidFill>
                  <a:srgbClr val="1F224E"/>
                </a:solidFill>
                <a:latin typeface="Myriad Pro"/>
                <a:ea typeface="Myriad Pro" charset="0"/>
                <a:cs typeface="Myriad Pro" charset="0"/>
              </a:rPr>
              <a:t>fieldwork</a:t>
            </a:r>
            <a:r>
              <a:rPr lang="en-GB" sz="1400" dirty="0" smtClean="0">
                <a:solidFill>
                  <a:schemeClr val="accent6"/>
                </a:solidFill>
                <a:latin typeface="Myriad Pro"/>
                <a:ea typeface="Myriad Pro" charset="0"/>
                <a:cs typeface="Myriad Pro" charset="0"/>
              </a:rPr>
              <a:t> </a:t>
            </a:r>
            <a:r>
              <a:rPr lang="en-GB" sz="1400" dirty="0" smtClean="0">
                <a:solidFill>
                  <a:srgbClr val="1F224E"/>
                </a:solidFill>
                <a:latin typeface="Myriad Pro"/>
                <a:ea typeface="Myriad Pro" charset="0"/>
                <a:cs typeface="Myriad Pro" charset="0"/>
              </a:rPr>
              <a:t>question using the fieldwork skill of understanding the range of techniques and methods used in fieldwork. This</a:t>
            </a:r>
            <a:r>
              <a:rPr lang="en-GB" sz="1400" dirty="0">
                <a:solidFill>
                  <a:srgbClr val="1F224E"/>
                </a:solidFill>
                <a:latin typeface="Myriad Pro"/>
                <a:ea typeface="Myriad Pro" charset="0"/>
                <a:cs typeface="Myriad Pro" charset="0"/>
              </a:rPr>
              <a:t> is </a:t>
            </a:r>
            <a:r>
              <a:rPr lang="en-GB" sz="1400" dirty="0" smtClean="0">
                <a:solidFill>
                  <a:srgbClr val="00B050"/>
                </a:solidFill>
                <a:latin typeface="Myriad Pro"/>
                <a:ea typeface="Myriad Pro" charset="0"/>
                <a:cs typeface="Myriad Pro" charset="0"/>
              </a:rPr>
              <a:t>‘select’ part of AO4 </a:t>
            </a:r>
            <a:r>
              <a:rPr lang="en-GB" sz="1400" dirty="0" smtClean="0">
                <a:solidFill>
                  <a:srgbClr val="1F224E"/>
                </a:solidFill>
                <a:latin typeface="Myriad Pro"/>
                <a:ea typeface="Myriad Pro" charset="0"/>
                <a:cs typeface="Myriad Pro" charset="0"/>
              </a:rPr>
              <a:t>as the student is required to choose a relevant technique in this fieldwork context (an economic hub).</a:t>
            </a:r>
            <a:r>
              <a:rPr lang="en-GB" sz="1400" dirty="0">
                <a:solidFill>
                  <a:srgbClr val="1F224E"/>
                </a:solidFill>
                <a:latin typeface="Myriad Pro"/>
                <a:ea typeface="Myriad Pro" charset="0"/>
                <a:cs typeface="Myriad Pro" charset="0"/>
              </a:rPr>
              <a:t> </a:t>
            </a:r>
            <a:r>
              <a:rPr lang="en-GB" sz="1400" dirty="0" smtClean="0">
                <a:solidFill>
                  <a:srgbClr val="1F224E"/>
                </a:solidFill>
                <a:latin typeface="Myriad Pro"/>
                <a:ea typeface="Myriad Pro" charset="0"/>
                <a:cs typeface="Myriad Pro" charset="0"/>
              </a:rPr>
              <a:t>Any </a:t>
            </a:r>
            <a:r>
              <a:rPr lang="en-GB" sz="1400" dirty="0">
                <a:solidFill>
                  <a:srgbClr val="1F224E"/>
                </a:solidFill>
                <a:latin typeface="Myriad Pro"/>
                <a:ea typeface="Myriad Pro" charset="0"/>
                <a:cs typeface="Myriad Pro" charset="0"/>
              </a:rPr>
              <a:t>suitable answer </a:t>
            </a:r>
            <a:r>
              <a:rPr lang="en-GB" sz="1400" dirty="0" smtClean="0">
                <a:solidFill>
                  <a:srgbClr val="1F224E"/>
                </a:solidFill>
                <a:latin typeface="Myriad Pro"/>
                <a:ea typeface="Myriad Pro" charset="0"/>
                <a:cs typeface="Myriad Pro" charset="0"/>
              </a:rPr>
              <a:t>would be acceptable as </a:t>
            </a:r>
            <a:r>
              <a:rPr lang="en-GB" sz="1400" dirty="0">
                <a:solidFill>
                  <a:srgbClr val="1F224E"/>
                </a:solidFill>
                <a:latin typeface="Myriad Pro"/>
                <a:ea typeface="Myriad Pro" charset="0"/>
                <a:cs typeface="Myriad Pro" charset="0"/>
              </a:rPr>
              <a:t>long as it is a primary data collection </a:t>
            </a:r>
            <a:r>
              <a:rPr lang="en-GB" sz="1400" dirty="0" smtClean="0">
                <a:solidFill>
                  <a:srgbClr val="1F224E"/>
                </a:solidFill>
                <a:latin typeface="Myriad Pro"/>
                <a:ea typeface="Myriad Pro" charset="0"/>
                <a:cs typeface="Myriad Pro" charset="0"/>
              </a:rPr>
              <a:t>method and so could include:</a:t>
            </a:r>
          </a:p>
          <a:p>
            <a:pPr lvl="1">
              <a:buFont typeface="Arial" panose="020B0604020202020204" pitchFamily="34" charset="0"/>
              <a:buChar char="•"/>
            </a:pPr>
            <a:r>
              <a:rPr lang="en-GB" sz="1400" dirty="0">
                <a:solidFill>
                  <a:srgbClr val="1F224E"/>
                </a:solidFill>
                <a:latin typeface="Myriad Pro"/>
                <a:ea typeface="Myriad Pro" charset="0"/>
                <a:cs typeface="Myriad Pro" charset="0"/>
              </a:rPr>
              <a:t>a land use map</a:t>
            </a:r>
          </a:p>
          <a:p>
            <a:pPr lvl="1">
              <a:buFont typeface="Arial" panose="020B0604020202020204" pitchFamily="34" charset="0"/>
              <a:buChar char="•"/>
            </a:pPr>
            <a:r>
              <a:rPr lang="en-GB" sz="1400" dirty="0">
                <a:solidFill>
                  <a:srgbClr val="1F224E"/>
                </a:solidFill>
                <a:latin typeface="Myriad Pro"/>
                <a:ea typeface="Myriad Pro" charset="0"/>
                <a:cs typeface="Myriad Pro" charset="0"/>
              </a:rPr>
              <a:t>a transect</a:t>
            </a:r>
          </a:p>
          <a:p>
            <a:pPr lvl="1">
              <a:buFont typeface="Arial" panose="020B0604020202020204" pitchFamily="34" charset="0"/>
              <a:buChar char="•"/>
            </a:pPr>
            <a:r>
              <a:rPr lang="en-GB" sz="1400" dirty="0">
                <a:solidFill>
                  <a:srgbClr val="1F224E"/>
                </a:solidFill>
                <a:latin typeface="Myriad Pro"/>
                <a:ea typeface="Myriad Pro" charset="0"/>
                <a:cs typeface="Myriad Pro" charset="0"/>
              </a:rPr>
              <a:t>photographs </a:t>
            </a:r>
          </a:p>
          <a:p>
            <a:pPr marL="0" indent="0">
              <a:buNone/>
            </a:pPr>
            <a:endParaRPr lang="en-GB" sz="1400" dirty="0">
              <a:solidFill>
                <a:srgbClr val="1F224E"/>
              </a:solidFill>
              <a:latin typeface="Myriad Pro"/>
              <a:ea typeface="Myriad Pro" charset="0"/>
              <a:cs typeface="Myriad Pro" charset="0"/>
            </a:endParaRPr>
          </a:p>
          <a:p>
            <a:pPr marL="0" indent="0">
              <a:buNone/>
            </a:pPr>
            <a:r>
              <a:rPr lang="en-GB" sz="1400" dirty="0" smtClean="0">
                <a:solidFill>
                  <a:srgbClr val="1F224E"/>
                </a:solidFill>
                <a:latin typeface="Myriad Pro"/>
                <a:ea typeface="Myriad Pro" charset="0"/>
                <a:cs typeface="Myriad Pro" charset="0"/>
              </a:rPr>
              <a:t>An economic hub has been chosen as the context for this question as it is an area of the specification and so it should be more accessible for students to think what they could use as a fieldwork skill, even if they have not completed fieldwork directly on an economic hub.</a:t>
            </a:r>
          </a:p>
          <a:p>
            <a:pPr marL="0" indent="0">
              <a:buNone/>
            </a:pPr>
            <a:endParaRPr lang="en-GB" sz="1400" dirty="0">
              <a:solidFill>
                <a:srgbClr val="1F224E"/>
              </a:solidFill>
              <a:latin typeface="Myriad Pro"/>
              <a:ea typeface="Myriad Pro" charset="0"/>
              <a:cs typeface="Myriad Pro" charset="0"/>
            </a:endParaRPr>
          </a:p>
          <a:p>
            <a:pPr marL="0" indent="0">
              <a:buNone/>
            </a:pPr>
            <a:endParaRPr lang="en-GB" sz="1400" dirty="0" smtClean="0">
              <a:solidFill>
                <a:srgbClr val="1F224E"/>
              </a:solidFill>
              <a:latin typeface="Myriad Pro"/>
              <a:ea typeface="Myriad Pro" charset="0"/>
              <a:cs typeface="Myriad Pro" charset="0"/>
            </a:endParaRPr>
          </a:p>
          <a:p>
            <a:pPr marL="0" indent="0">
              <a:buNone/>
            </a:pPr>
            <a:endParaRPr lang="en-GB" sz="1400" dirty="0">
              <a:solidFill>
                <a:srgbClr val="1F224E"/>
              </a:solidFill>
              <a:latin typeface="Myriad Pro"/>
              <a:ea typeface="Myriad Pro" charset="0"/>
              <a:cs typeface="Myriad Pro" charset="0"/>
            </a:endParaRPr>
          </a:p>
        </p:txBody>
      </p:sp>
      <p:sp>
        <p:nvSpPr>
          <p:cNvPr id="4" name="TextBox 3"/>
          <p:cNvSpPr txBox="1"/>
          <p:nvPr/>
        </p:nvSpPr>
        <p:spPr>
          <a:xfrm>
            <a:off x="537961" y="1345123"/>
            <a:ext cx="8291265" cy="584775"/>
          </a:xfrm>
          <a:prstGeom prst="rect">
            <a:avLst/>
          </a:prstGeom>
          <a:noFill/>
          <a:ln>
            <a:solidFill>
              <a:schemeClr val="tx1"/>
            </a:solidFill>
          </a:ln>
        </p:spPr>
        <p:txBody>
          <a:bodyPr wrap="square" rtlCol="0">
            <a:spAutoFit/>
          </a:bodyPr>
          <a:lstStyle/>
          <a:p>
            <a:r>
              <a:rPr lang="en-US" sz="1600" dirty="0" smtClean="0">
                <a:solidFill>
                  <a:srgbClr val="00B050"/>
                </a:solidFill>
                <a:latin typeface="Myriad Pro" charset="0"/>
                <a:ea typeface="Myriad Pro" charset="0"/>
                <a:cs typeface="Myriad Pro" charset="0"/>
              </a:rPr>
              <a:t>Name</a:t>
            </a:r>
            <a:r>
              <a:rPr lang="en-US" sz="1600" dirty="0" smtClean="0">
                <a:solidFill>
                  <a:srgbClr val="1F224E"/>
                </a:solidFill>
                <a:latin typeface="Myriad Pro" charset="0"/>
                <a:ea typeface="Myriad Pro" charset="0"/>
                <a:cs typeface="Myriad Pro" charset="0"/>
              </a:rPr>
              <a:t> </a:t>
            </a:r>
            <a:r>
              <a:rPr lang="en-US" sz="1600" dirty="0">
                <a:solidFill>
                  <a:srgbClr val="1F224E"/>
                </a:solidFill>
                <a:latin typeface="Myriad Pro" charset="0"/>
                <a:ea typeface="Myriad Pro" charset="0"/>
                <a:cs typeface="Myriad Pro" charset="0"/>
              </a:rPr>
              <a:t>a </a:t>
            </a:r>
            <a:r>
              <a:rPr lang="en-US" sz="1600" u="sng" dirty="0">
                <a:solidFill>
                  <a:srgbClr val="1F224E"/>
                </a:solidFill>
                <a:latin typeface="Myriad Pro" charset="0"/>
                <a:ea typeface="Myriad Pro" charset="0"/>
                <a:cs typeface="Myriad Pro" charset="0"/>
              </a:rPr>
              <a:t>primary data collection technique suitable</a:t>
            </a:r>
            <a:r>
              <a:rPr lang="en-US" sz="1600" dirty="0">
                <a:solidFill>
                  <a:srgbClr val="1F224E"/>
                </a:solidFill>
                <a:latin typeface="Myriad Pro" charset="0"/>
                <a:ea typeface="Myriad Pro" charset="0"/>
                <a:cs typeface="Myriad Pro" charset="0"/>
              </a:rPr>
              <a:t> for carrying out a </a:t>
            </a:r>
            <a:r>
              <a:rPr lang="en-US" sz="1600" u="sng" dirty="0">
                <a:solidFill>
                  <a:srgbClr val="1F224E"/>
                </a:solidFill>
                <a:latin typeface="Myriad Pro" charset="0"/>
                <a:ea typeface="Myriad Pro" charset="0"/>
                <a:cs typeface="Myriad Pro" charset="0"/>
              </a:rPr>
              <a:t>human geography</a:t>
            </a:r>
            <a:endParaRPr lang="en-GB" sz="1600" u="sng" dirty="0">
              <a:solidFill>
                <a:srgbClr val="1F224E"/>
              </a:solidFill>
              <a:latin typeface="Myriad Pro" charset="0"/>
              <a:ea typeface="Myriad Pro" charset="0"/>
              <a:cs typeface="Myriad Pro" charset="0"/>
            </a:endParaRPr>
          </a:p>
          <a:p>
            <a:r>
              <a:rPr lang="en-US" sz="1600" u="sng" dirty="0">
                <a:solidFill>
                  <a:srgbClr val="1F224E"/>
                </a:solidFill>
                <a:latin typeface="Myriad Pro" charset="0"/>
                <a:ea typeface="Myriad Pro" charset="0"/>
                <a:cs typeface="Myriad Pro" charset="0"/>
              </a:rPr>
              <a:t>fieldwork</a:t>
            </a:r>
            <a:r>
              <a:rPr lang="en-US" sz="1600" dirty="0">
                <a:solidFill>
                  <a:srgbClr val="1F224E"/>
                </a:solidFill>
                <a:latin typeface="Myriad Pro" charset="0"/>
                <a:ea typeface="Myriad Pro" charset="0"/>
                <a:cs typeface="Myriad Pro" charset="0"/>
              </a:rPr>
              <a:t> investigation looking at the </a:t>
            </a:r>
            <a:r>
              <a:rPr lang="en-US" sz="1600" u="sng" dirty="0">
                <a:solidFill>
                  <a:srgbClr val="1F224E"/>
                </a:solidFill>
                <a:latin typeface="Myriad Pro" charset="0"/>
                <a:ea typeface="Myriad Pro" charset="0"/>
                <a:cs typeface="Myriad Pro" charset="0"/>
              </a:rPr>
              <a:t>issue of shop closures</a:t>
            </a:r>
            <a:r>
              <a:rPr lang="en-US" sz="1600" dirty="0">
                <a:solidFill>
                  <a:srgbClr val="1F224E"/>
                </a:solidFill>
                <a:latin typeface="Myriad Pro" charset="0"/>
                <a:ea typeface="Myriad Pro" charset="0"/>
                <a:cs typeface="Myriad Pro" charset="0"/>
              </a:rPr>
              <a:t> within an economic hub.</a:t>
            </a:r>
            <a:endParaRPr lang="en-GB" sz="16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9285041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a:t>
            </a:r>
            <a:r>
              <a:rPr lang="en-GB" dirty="0" smtClean="0"/>
              <a:t>5(b) </a:t>
            </a:r>
            <a:r>
              <a:rPr lang="en-GB" dirty="0"/>
              <a:t>– </a:t>
            </a:r>
            <a:r>
              <a:rPr lang="en-GB" dirty="0" smtClean="0"/>
              <a:t>4 marks</a:t>
            </a:r>
            <a:endParaRPr lang="en-GB" dirty="0"/>
          </a:p>
        </p:txBody>
      </p:sp>
      <p:sp>
        <p:nvSpPr>
          <p:cNvPr id="3" name="Content Placeholder 2"/>
          <p:cNvSpPr txBox="1">
            <a:spLocks/>
          </p:cNvSpPr>
          <p:nvPr/>
        </p:nvSpPr>
        <p:spPr>
          <a:xfrm>
            <a:off x="395536" y="2780928"/>
            <a:ext cx="8259165" cy="50405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a:ea typeface="Myriad Pro" charset="0"/>
                <a:cs typeface="Myriad Pro" charset="0"/>
              </a:rPr>
              <a:t>This is an </a:t>
            </a:r>
            <a:r>
              <a:rPr lang="en-GB" sz="1200" dirty="0">
                <a:solidFill>
                  <a:srgbClr val="00B050"/>
                </a:solidFill>
                <a:latin typeface="Myriad Pro"/>
                <a:ea typeface="Myriad Pro" charset="0"/>
                <a:cs typeface="Myriad Pro" charset="0"/>
              </a:rPr>
              <a:t>AO4 (skills)</a:t>
            </a:r>
            <a:r>
              <a:rPr lang="en-GB" sz="1200" dirty="0">
                <a:solidFill>
                  <a:schemeClr val="accent6"/>
                </a:solidFill>
                <a:latin typeface="Myriad Pro"/>
                <a:ea typeface="Myriad Pro" charset="0"/>
                <a:cs typeface="Myriad Pro" charset="0"/>
              </a:rPr>
              <a:t> </a:t>
            </a:r>
            <a:r>
              <a:rPr lang="en-GB" sz="1200" dirty="0">
                <a:solidFill>
                  <a:srgbClr val="1F224E"/>
                </a:solidFill>
                <a:latin typeface="Myriad Pro"/>
                <a:ea typeface="Myriad Pro" charset="0"/>
                <a:cs typeface="Myriad Pro" charset="0"/>
              </a:rPr>
              <a:t>fieldwork</a:t>
            </a:r>
            <a:r>
              <a:rPr lang="en-GB" sz="1200" dirty="0">
                <a:solidFill>
                  <a:schemeClr val="accent6"/>
                </a:solidFill>
                <a:latin typeface="Myriad Pro"/>
                <a:ea typeface="Myriad Pro" charset="0"/>
                <a:cs typeface="Myriad Pro" charset="0"/>
              </a:rPr>
              <a:t> </a:t>
            </a:r>
            <a:r>
              <a:rPr lang="en-GB" sz="1200" dirty="0">
                <a:solidFill>
                  <a:srgbClr val="1F224E"/>
                </a:solidFill>
                <a:latin typeface="Myriad Pro"/>
                <a:ea typeface="Myriad Pro" charset="0"/>
                <a:cs typeface="Myriad Pro" charset="0"/>
              </a:rPr>
              <a:t>question using the fieldwork skill of understanding the range of techniques and methods used in fieldwork. </a:t>
            </a:r>
            <a:r>
              <a:rPr lang="en-GB" sz="1200" dirty="0" smtClean="0">
                <a:solidFill>
                  <a:srgbClr val="1F224E"/>
                </a:solidFill>
                <a:latin typeface="Myriad Pro"/>
                <a:ea typeface="Myriad Pro" charset="0"/>
                <a:cs typeface="Myriad Pro" charset="0"/>
              </a:rPr>
              <a:t>This is targeted at the</a:t>
            </a:r>
            <a:r>
              <a:rPr lang="en-GB" sz="1200" dirty="0" smtClean="0">
                <a:solidFill>
                  <a:srgbClr val="00B050"/>
                </a:solidFill>
                <a:latin typeface="Myriad Pro"/>
                <a:ea typeface="Myriad Pro" charset="0"/>
                <a:cs typeface="Myriad Pro" charset="0"/>
              </a:rPr>
              <a:t> </a:t>
            </a:r>
            <a:r>
              <a:rPr lang="en-GB" sz="1200" dirty="0">
                <a:solidFill>
                  <a:srgbClr val="00B050"/>
                </a:solidFill>
                <a:latin typeface="Myriad Pro"/>
                <a:ea typeface="Myriad Pro" charset="0"/>
                <a:cs typeface="Myriad Pro" charset="0"/>
              </a:rPr>
              <a:t>‘select’ part of AO4 </a:t>
            </a:r>
            <a:r>
              <a:rPr lang="en-GB" sz="1200" dirty="0">
                <a:solidFill>
                  <a:srgbClr val="1F224E"/>
                </a:solidFill>
                <a:latin typeface="Myriad Pro"/>
                <a:ea typeface="Myriad Pro" charset="0"/>
                <a:cs typeface="Myriad Pro" charset="0"/>
              </a:rPr>
              <a:t>as the student is required to choose </a:t>
            </a:r>
            <a:r>
              <a:rPr lang="en-GB" sz="1200" dirty="0" smtClean="0">
                <a:solidFill>
                  <a:srgbClr val="1F224E"/>
                </a:solidFill>
                <a:latin typeface="Myriad Pro"/>
                <a:ea typeface="Myriad Pro" charset="0"/>
                <a:cs typeface="Myriad Pro" charset="0"/>
              </a:rPr>
              <a:t>two types of data </a:t>
            </a:r>
            <a:r>
              <a:rPr lang="en-GB" sz="1200" dirty="0">
                <a:solidFill>
                  <a:srgbClr val="1F224E"/>
                </a:solidFill>
                <a:latin typeface="Myriad Pro"/>
                <a:ea typeface="Myriad Pro" charset="0"/>
                <a:cs typeface="Myriad Pro" charset="0"/>
              </a:rPr>
              <a:t>relevant </a:t>
            </a:r>
            <a:r>
              <a:rPr lang="en-GB" sz="1200" dirty="0" smtClean="0">
                <a:solidFill>
                  <a:srgbClr val="1F224E"/>
                </a:solidFill>
                <a:latin typeface="Myriad Pro"/>
                <a:ea typeface="Myriad Pro" charset="0"/>
                <a:cs typeface="Myriad Pro" charset="0"/>
              </a:rPr>
              <a:t>in </a:t>
            </a:r>
            <a:r>
              <a:rPr lang="en-GB" sz="1200" dirty="0">
                <a:solidFill>
                  <a:srgbClr val="1F224E"/>
                </a:solidFill>
                <a:latin typeface="Myriad Pro"/>
                <a:ea typeface="Myriad Pro" charset="0"/>
                <a:cs typeface="Myriad Pro" charset="0"/>
              </a:rPr>
              <a:t>this fieldwork context (an economic hub). Any suitable answer would be acceptable as long as it is a </a:t>
            </a:r>
            <a:r>
              <a:rPr lang="en-GB" sz="1200" dirty="0" smtClean="0">
                <a:solidFill>
                  <a:srgbClr val="1F224E"/>
                </a:solidFill>
                <a:latin typeface="Myriad Pro"/>
                <a:ea typeface="Myriad Pro" charset="0"/>
                <a:cs typeface="Myriad Pro" charset="0"/>
              </a:rPr>
              <a:t>type of data which would be useful for identifying an economic hub.</a:t>
            </a:r>
          </a:p>
        </p:txBody>
      </p:sp>
      <p:sp>
        <p:nvSpPr>
          <p:cNvPr id="4" name="Content Placeholder 2"/>
          <p:cNvSpPr txBox="1">
            <a:spLocks/>
          </p:cNvSpPr>
          <p:nvPr/>
        </p:nvSpPr>
        <p:spPr>
          <a:xfrm>
            <a:off x="395536" y="1412776"/>
            <a:ext cx="8136904" cy="900100"/>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solidFill>
                  <a:srgbClr val="3CB668"/>
                </a:solidFill>
              </a:rPr>
              <a:t>State </a:t>
            </a:r>
            <a:r>
              <a:rPr lang="en-US" sz="2400" b="1" dirty="0">
                <a:solidFill>
                  <a:srgbClr val="3CB668"/>
                </a:solidFill>
              </a:rPr>
              <a:t>two </a:t>
            </a:r>
            <a:r>
              <a:rPr lang="en-US" sz="2400" dirty="0">
                <a:solidFill>
                  <a:srgbClr val="3CB668"/>
                </a:solidFill>
              </a:rPr>
              <a:t>types of data </a:t>
            </a:r>
            <a:r>
              <a:rPr lang="en-US" sz="2400" dirty="0"/>
              <a:t>which could be used to </a:t>
            </a:r>
            <a:r>
              <a:rPr lang="en-US" sz="2400" u="sng" dirty="0">
                <a:solidFill>
                  <a:schemeClr val="tx1"/>
                </a:solidFill>
              </a:rPr>
              <a:t>identify</a:t>
            </a:r>
            <a:r>
              <a:rPr lang="en-US" sz="2400" dirty="0">
                <a:solidFill>
                  <a:schemeClr val="tx1"/>
                </a:solidFill>
              </a:rPr>
              <a:t> </a:t>
            </a:r>
            <a:r>
              <a:rPr lang="en-US" sz="2400" dirty="0"/>
              <a:t>an </a:t>
            </a:r>
            <a:r>
              <a:rPr lang="en-US" sz="2400" u="sng" dirty="0"/>
              <a:t>economic hub</a:t>
            </a:r>
            <a:r>
              <a:rPr lang="en-US" sz="2400" dirty="0"/>
              <a:t> and give </a:t>
            </a:r>
            <a:r>
              <a:rPr lang="en-US" sz="2400" u="sng" dirty="0"/>
              <a:t>reasons</a:t>
            </a:r>
            <a:r>
              <a:rPr lang="en-US" sz="2400" dirty="0"/>
              <a:t> for your choices.</a:t>
            </a:r>
            <a:endParaRPr lang="en-GB" sz="2400" dirty="0"/>
          </a:p>
        </p:txBody>
      </p:sp>
      <p:sp>
        <p:nvSpPr>
          <p:cNvPr id="5" name="Rectangle 4"/>
          <p:cNvSpPr/>
          <p:nvPr/>
        </p:nvSpPr>
        <p:spPr>
          <a:xfrm>
            <a:off x="4358234" y="4293096"/>
            <a:ext cx="4572000" cy="1200329"/>
          </a:xfrm>
          <a:prstGeom prst="rect">
            <a:avLst/>
          </a:prstGeom>
          <a:ln>
            <a:solidFill>
              <a:schemeClr val="tx1"/>
            </a:solidFill>
          </a:ln>
        </p:spPr>
        <p:txBody>
          <a:bodyPr>
            <a:spAutoFit/>
          </a:bodyPr>
          <a:lstStyle/>
          <a:p>
            <a:r>
              <a:rPr lang="en-GB" sz="1200" dirty="0">
                <a:solidFill>
                  <a:srgbClr val="1F224E"/>
                </a:solidFill>
                <a:latin typeface="Myriad Pro" charset="0"/>
                <a:ea typeface="Myriad Pro" charset="0"/>
                <a:cs typeface="Myriad Pro" charset="0"/>
              </a:rPr>
              <a:t>Air traffic business passenger numbers (</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is an indication that an area has many key important businesses (DEV</a:t>
            </a:r>
            <a:r>
              <a:rPr lang="en-GB" sz="1200" dirty="0" smtClean="0">
                <a:solidFill>
                  <a:srgbClr val="1F224E"/>
                </a:solidFill>
                <a:latin typeface="Myriad Pro" charset="0"/>
                <a:ea typeface="Myriad Pro" charset="0"/>
                <a:cs typeface="Myriad Pro" charset="0"/>
              </a:rPr>
              <a:t>)</a:t>
            </a:r>
          </a:p>
          <a:p>
            <a:endParaRPr lang="en-GB" sz="1200" dirty="0">
              <a:solidFill>
                <a:srgbClr val="1F224E"/>
              </a:solidFill>
              <a:latin typeface="Myriad Pro" charset="0"/>
              <a:ea typeface="Myriad Pro" charset="0"/>
              <a:cs typeface="Myriad Pro" charset="0"/>
            </a:endParaRPr>
          </a:p>
          <a:p>
            <a:r>
              <a:rPr lang="en-GB" sz="1200" dirty="0">
                <a:solidFill>
                  <a:srgbClr val="1F224E"/>
                </a:solidFill>
                <a:latin typeface="Myriad Pro" charset="0"/>
                <a:ea typeface="Myriad Pro" charset="0"/>
                <a:cs typeface="Myriad Pro" charset="0"/>
              </a:rPr>
              <a:t>Number of financial institutions, headquarters of international companies (</a:t>
            </a:r>
            <a:r>
              <a:rPr lang="en-GB" sz="1200" dirty="0">
                <a:solidFill>
                  <a:srgbClr val="1F224E"/>
                </a:solidFill>
                <a:latin typeface="Myriad Pro" charset="0"/>
                <a:ea typeface="Myriad Pro" charset="0"/>
                <a:cs typeface="Myriad Pro" charset="0"/>
                <a:sym typeface="Wingdings"/>
              </a:rPr>
              <a:t></a:t>
            </a:r>
            <a:r>
              <a:rPr lang="en-GB" sz="1200" dirty="0">
                <a:solidFill>
                  <a:srgbClr val="1F224E"/>
                </a:solidFill>
                <a:latin typeface="Myriad Pro" charset="0"/>
                <a:ea typeface="Myriad Pro" charset="0"/>
                <a:cs typeface="Myriad Pro" charset="0"/>
              </a:rPr>
              <a:t>) as this is an indication that an area is a financial hub (DEV)</a:t>
            </a:r>
          </a:p>
        </p:txBody>
      </p:sp>
      <p:sp>
        <p:nvSpPr>
          <p:cNvPr id="6" name="Content Placeholder 2"/>
          <p:cNvSpPr txBox="1">
            <a:spLocks/>
          </p:cNvSpPr>
          <p:nvPr/>
        </p:nvSpPr>
        <p:spPr>
          <a:xfrm>
            <a:off x="417291" y="3789040"/>
            <a:ext cx="3650653" cy="12123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a:solidFill>
                  <a:srgbClr val="1F224E"/>
                </a:solidFill>
                <a:latin typeface="Myriad Pro"/>
                <a:ea typeface="Myriad Pro" charset="0"/>
                <a:cs typeface="Myriad Pro" charset="0"/>
              </a:rPr>
              <a:t>There are 2 marks for naming the data types selected </a:t>
            </a:r>
            <a:r>
              <a:rPr lang="en-GB" sz="1200" dirty="0" smtClean="0">
                <a:solidFill>
                  <a:srgbClr val="1F224E"/>
                </a:solidFill>
                <a:latin typeface="Myriad Pro" charset="0"/>
                <a:ea typeface="Myriad Pro" charset="0"/>
                <a:cs typeface="Myriad Pro" charset="0"/>
              </a:rPr>
              <a:t>as well as 2 marks for the reasons why </a:t>
            </a:r>
            <a:r>
              <a:rPr lang="en-GB" sz="1200" dirty="0">
                <a:solidFill>
                  <a:srgbClr val="1F224E"/>
                </a:solidFill>
                <a:latin typeface="Myriad Pro" charset="0"/>
                <a:ea typeface="Myriad Pro" charset="0"/>
                <a:cs typeface="Myriad Pro" charset="0"/>
              </a:rPr>
              <a:t>the data </a:t>
            </a:r>
            <a:r>
              <a:rPr lang="en-GB" sz="1200" dirty="0" smtClean="0">
                <a:solidFill>
                  <a:srgbClr val="1F224E"/>
                </a:solidFill>
                <a:latin typeface="Myriad Pro" charset="0"/>
                <a:ea typeface="Myriad Pro" charset="0"/>
                <a:cs typeface="Myriad Pro" charset="0"/>
              </a:rPr>
              <a:t>type was  selected, for </a:t>
            </a:r>
            <a:r>
              <a:rPr lang="en-GB" sz="1200" dirty="0">
                <a:solidFill>
                  <a:srgbClr val="1F224E"/>
                </a:solidFill>
                <a:latin typeface="Myriad Pro" charset="0"/>
                <a:ea typeface="Myriad Pro" charset="0"/>
                <a:cs typeface="Myriad Pro" charset="0"/>
              </a:rPr>
              <a:t>example about how it could be </a:t>
            </a:r>
            <a:r>
              <a:rPr lang="en-GB" sz="1200" dirty="0" smtClean="0">
                <a:solidFill>
                  <a:srgbClr val="1F224E"/>
                </a:solidFill>
                <a:latin typeface="Myriad Pro" charset="0"/>
                <a:ea typeface="Myriad Pro" charset="0"/>
                <a:cs typeface="Myriad Pro" charset="0"/>
              </a:rPr>
              <a:t>used.</a:t>
            </a:r>
            <a:endParaRPr lang="en-GB" sz="1200" dirty="0">
              <a:solidFill>
                <a:srgbClr val="1F224E"/>
              </a:solidFill>
              <a:latin typeface="Myriad Pro" charset="0"/>
              <a:ea typeface="Myriad Pro" charset="0"/>
              <a:cs typeface="Myriad Pro" charset="0"/>
            </a:endParaRPr>
          </a:p>
          <a:p>
            <a:pPr marL="0" indent="0">
              <a:buNone/>
            </a:pPr>
            <a:r>
              <a:rPr lang="en-GB" sz="1200" dirty="0">
                <a:solidFill>
                  <a:srgbClr val="1F224E"/>
                </a:solidFill>
                <a:latin typeface="Myriad Pro" charset="0"/>
                <a:ea typeface="Myriad Pro" charset="0"/>
                <a:cs typeface="Myriad Pro" charset="0"/>
              </a:rPr>
              <a:t> </a:t>
            </a:r>
          </a:p>
          <a:p>
            <a:pPr marL="0" indent="0">
              <a:buNone/>
            </a:pPr>
            <a:r>
              <a:rPr lang="en-GB" sz="1200" dirty="0" smtClean="0">
                <a:solidFill>
                  <a:srgbClr val="1F224E"/>
                </a:solidFill>
                <a:latin typeface="Myriad Pro" charset="0"/>
                <a:ea typeface="Myriad Pro" charset="0"/>
                <a:cs typeface="Myriad Pro" charset="0"/>
              </a:rPr>
              <a:t>Here are two examples given in the mark scheme but any other </a:t>
            </a:r>
            <a:r>
              <a:rPr lang="en-GB" sz="1200" dirty="0">
                <a:solidFill>
                  <a:srgbClr val="1F224E"/>
                </a:solidFill>
                <a:latin typeface="Myriad Pro" charset="0"/>
                <a:ea typeface="Myriad Pro" charset="0"/>
                <a:cs typeface="Myriad Pro" charset="0"/>
              </a:rPr>
              <a:t>reasonable types of data linked to economic </a:t>
            </a:r>
            <a:r>
              <a:rPr lang="en-GB" sz="1200" dirty="0" smtClean="0">
                <a:solidFill>
                  <a:srgbClr val="1F224E"/>
                </a:solidFill>
                <a:latin typeface="Myriad Pro" charset="0"/>
                <a:ea typeface="Myriad Pro" charset="0"/>
                <a:cs typeface="Myriad Pro" charset="0"/>
              </a:rPr>
              <a:t>hubs would be credited.</a:t>
            </a:r>
          </a:p>
          <a:p>
            <a:pPr marL="0" indent="0">
              <a:buNone/>
            </a:pPr>
            <a:endParaRPr lang="en-GB" sz="1200" dirty="0">
              <a:solidFill>
                <a:srgbClr val="1F224E"/>
              </a:solidFill>
              <a:latin typeface="Myriad Pro" charset="0"/>
              <a:ea typeface="Myriad Pro" charset="0"/>
              <a:cs typeface="Myriad Pro" charset="0"/>
            </a:endParaRPr>
          </a:p>
        </p:txBody>
      </p:sp>
      <p:sp>
        <p:nvSpPr>
          <p:cNvPr id="8" name="Right Arrow 7"/>
          <p:cNvSpPr/>
          <p:nvPr/>
        </p:nvSpPr>
        <p:spPr>
          <a:xfrm>
            <a:off x="3851920" y="5032573"/>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9882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a:t>
            </a:r>
            <a:r>
              <a:rPr lang="en-GB" dirty="0" smtClean="0"/>
              <a:t>5(c) </a:t>
            </a:r>
            <a:r>
              <a:rPr lang="en-GB" dirty="0"/>
              <a:t>– </a:t>
            </a:r>
            <a:r>
              <a:rPr lang="en-GB" dirty="0" smtClean="0"/>
              <a:t>2 marks</a:t>
            </a:r>
            <a:endParaRPr lang="en-GB" dirty="0"/>
          </a:p>
        </p:txBody>
      </p:sp>
      <p:sp>
        <p:nvSpPr>
          <p:cNvPr id="3" name="Content Placeholder 2"/>
          <p:cNvSpPr txBox="1">
            <a:spLocks/>
          </p:cNvSpPr>
          <p:nvPr/>
        </p:nvSpPr>
        <p:spPr>
          <a:xfrm>
            <a:off x="159847" y="2780928"/>
            <a:ext cx="5060225" cy="18722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smtClean="0">
                <a:solidFill>
                  <a:srgbClr val="1F224E"/>
                </a:solidFill>
                <a:latin typeface="Myriad Pro" charset="0"/>
                <a:ea typeface="Myriad Pro" charset="0"/>
                <a:cs typeface="Myriad Pro" charset="0"/>
              </a:rPr>
              <a:t>This question is an </a:t>
            </a:r>
            <a:r>
              <a:rPr lang="en-GB" sz="1600" dirty="0" smtClean="0">
                <a:solidFill>
                  <a:srgbClr val="00B0F0"/>
                </a:solidFill>
                <a:latin typeface="Myriad Pro" charset="0"/>
                <a:ea typeface="Myriad Pro" charset="0"/>
                <a:cs typeface="Myriad Pro" charset="0"/>
              </a:rPr>
              <a:t>AO3 (application) </a:t>
            </a:r>
            <a:r>
              <a:rPr lang="en-GB" sz="1600" dirty="0" smtClean="0">
                <a:solidFill>
                  <a:srgbClr val="1F224E"/>
                </a:solidFill>
                <a:latin typeface="Myriad Pro" charset="0"/>
                <a:ea typeface="Myriad Pro" charset="0"/>
                <a:cs typeface="Myriad Pro" charset="0"/>
              </a:rPr>
              <a:t>question. Students need to </a:t>
            </a:r>
            <a:r>
              <a:rPr lang="en-GB" sz="1600" dirty="0" smtClean="0">
                <a:solidFill>
                  <a:srgbClr val="00B0F0"/>
                </a:solidFill>
                <a:latin typeface="Myriad Pro" charset="0"/>
                <a:ea typeface="Myriad Pro" charset="0"/>
                <a:cs typeface="Myriad Pro" charset="0"/>
              </a:rPr>
              <a:t>apply their knowledge and understanding</a:t>
            </a:r>
            <a:r>
              <a:rPr lang="en-GB" sz="1600" dirty="0" smtClean="0">
                <a:solidFill>
                  <a:srgbClr val="1F224E"/>
                </a:solidFill>
                <a:latin typeface="Myriad Pro" charset="0"/>
                <a:ea typeface="Myriad Pro" charset="0"/>
                <a:cs typeface="Myriad Pro" charset="0"/>
              </a:rPr>
              <a:t> of analysing and explaining data collected in the field to the graph in </a:t>
            </a:r>
            <a:r>
              <a:rPr lang="en-GB" sz="1600" b="1" dirty="0" smtClean="0">
                <a:solidFill>
                  <a:srgbClr val="1F224E"/>
                </a:solidFill>
                <a:latin typeface="Myriad Pro" charset="0"/>
                <a:ea typeface="Myriad Pro" charset="0"/>
                <a:cs typeface="Myriad Pro" charset="0"/>
              </a:rPr>
              <a:t>Fig. 3 </a:t>
            </a:r>
            <a:r>
              <a:rPr lang="en-GB" sz="1600" dirty="0" smtClean="0">
                <a:solidFill>
                  <a:srgbClr val="1F224E"/>
                </a:solidFill>
                <a:latin typeface="Myriad Pro" charset="0"/>
                <a:ea typeface="Myriad Pro" charset="0"/>
                <a:cs typeface="Myriad Pro" charset="0"/>
              </a:rPr>
              <a:t>to suggest what the graph indicates about the impact of shop closures.</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There are 2 marks – one for any reasonable idea from the rose diagram which demonstrates </a:t>
            </a:r>
            <a:r>
              <a:rPr lang="en-GB" sz="1600" dirty="0" smtClean="0">
                <a:solidFill>
                  <a:srgbClr val="00B0F0"/>
                </a:solidFill>
                <a:latin typeface="Myriad Pro" charset="0"/>
                <a:ea typeface="Myriad Pro" charset="0"/>
                <a:cs typeface="Myriad Pro" charset="0"/>
              </a:rPr>
              <a:t>analysis</a:t>
            </a:r>
            <a:r>
              <a:rPr lang="en-GB" sz="1600" dirty="0" smtClean="0">
                <a:solidFill>
                  <a:srgbClr val="1F224E"/>
                </a:solidFill>
                <a:latin typeface="Myriad Pro" charset="0"/>
                <a:ea typeface="Myriad Pro" charset="0"/>
                <a:cs typeface="Myriad Pro" charset="0"/>
              </a:rPr>
              <a:t> </a:t>
            </a:r>
            <a:r>
              <a:rPr lang="en-GB" sz="1600" dirty="0"/>
              <a:t>(</a:t>
            </a:r>
            <a:r>
              <a:rPr lang="en-GB" sz="1600" dirty="0">
                <a:sym typeface="Wingdings"/>
              </a:rPr>
              <a:t></a:t>
            </a:r>
            <a:r>
              <a:rPr lang="en-GB" sz="1600" dirty="0"/>
              <a:t>)</a:t>
            </a:r>
            <a:r>
              <a:rPr lang="en-GB" sz="1600" dirty="0" smtClean="0">
                <a:solidFill>
                  <a:srgbClr val="1F224E"/>
                </a:solidFill>
                <a:latin typeface="Myriad Pro" charset="0"/>
                <a:ea typeface="Myriad Pro" charset="0"/>
                <a:cs typeface="Myriad Pro" charset="0"/>
              </a:rPr>
              <a:t> and one for evidence </a:t>
            </a:r>
            <a:r>
              <a:rPr lang="en-GB" sz="1600" dirty="0" smtClean="0">
                <a:solidFill>
                  <a:srgbClr val="00B0F0"/>
                </a:solidFill>
                <a:latin typeface="Myriad Pro" charset="0"/>
                <a:ea typeface="Myriad Pro" charset="0"/>
                <a:cs typeface="Myriad Pro" charset="0"/>
              </a:rPr>
              <a:t>interpreted</a:t>
            </a:r>
            <a:r>
              <a:rPr lang="en-GB" sz="1600" dirty="0" smtClean="0">
                <a:solidFill>
                  <a:srgbClr val="1F224E"/>
                </a:solidFill>
                <a:latin typeface="Myriad Pro" charset="0"/>
                <a:ea typeface="Myriad Pro" charset="0"/>
                <a:cs typeface="Myriad Pro" charset="0"/>
              </a:rPr>
              <a:t> from the diagram to support the idea (DEV). The answer in we have given in the mark scheme is shown here:</a:t>
            </a:r>
          </a:p>
        </p:txBody>
      </p:sp>
      <p:sp>
        <p:nvSpPr>
          <p:cNvPr id="4" name="Content Placeholder 2"/>
          <p:cNvSpPr txBox="1">
            <a:spLocks/>
          </p:cNvSpPr>
          <p:nvPr/>
        </p:nvSpPr>
        <p:spPr>
          <a:xfrm>
            <a:off x="395536" y="1412776"/>
            <a:ext cx="7992888" cy="1296144"/>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Study </a:t>
            </a:r>
            <a:r>
              <a:rPr lang="en-US" sz="1800" b="1" dirty="0"/>
              <a:t>Fig. 3</a:t>
            </a:r>
            <a:r>
              <a:rPr lang="en-US" sz="1800" dirty="0"/>
              <a:t> in the separate Resource Booklet, a </a:t>
            </a:r>
            <a:r>
              <a:rPr lang="en-GB" sz="1800" dirty="0"/>
              <a:t>graph from a data presentation part of a human geography fieldwork investigation</a:t>
            </a:r>
            <a:r>
              <a:rPr lang="en-US" sz="1800" dirty="0"/>
              <a:t>.</a:t>
            </a:r>
            <a:endParaRPr lang="en-GB" sz="1800" dirty="0"/>
          </a:p>
          <a:p>
            <a:endParaRPr lang="en-GB" sz="1800" dirty="0"/>
          </a:p>
          <a:p>
            <a:pPr marL="0" indent="0">
              <a:buNone/>
            </a:pPr>
            <a:r>
              <a:rPr lang="en-US" sz="1800" dirty="0">
                <a:solidFill>
                  <a:srgbClr val="00B0F0"/>
                </a:solidFill>
              </a:rPr>
              <a:t>Suggest</a:t>
            </a:r>
            <a:r>
              <a:rPr lang="en-US" sz="1800" dirty="0"/>
              <a:t> </a:t>
            </a:r>
            <a:r>
              <a:rPr lang="en-US" sz="1800" dirty="0">
                <a:solidFill>
                  <a:srgbClr val="00B0F0"/>
                </a:solidFill>
              </a:rPr>
              <a:t>what </a:t>
            </a:r>
            <a:r>
              <a:rPr lang="en-US" sz="1800" b="1" dirty="0">
                <a:solidFill>
                  <a:srgbClr val="00B0F0"/>
                </a:solidFill>
              </a:rPr>
              <a:t>Fig. 3</a:t>
            </a:r>
            <a:r>
              <a:rPr lang="en-US" sz="1800" dirty="0">
                <a:solidFill>
                  <a:srgbClr val="00B0F0"/>
                </a:solidFill>
              </a:rPr>
              <a:t> indicates </a:t>
            </a:r>
            <a:r>
              <a:rPr lang="en-US" sz="1800" dirty="0"/>
              <a:t>about the </a:t>
            </a:r>
            <a:r>
              <a:rPr lang="en-US" sz="1800" u="sng" dirty="0"/>
              <a:t>impact of shop closures</a:t>
            </a:r>
            <a:r>
              <a:rPr lang="en-US" sz="1800" dirty="0"/>
              <a:t> in </a:t>
            </a:r>
            <a:r>
              <a:rPr lang="en-US" sz="1800" dirty="0" err="1"/>
              <a:t>Worthing</a:t>
            </a:r>
            <a:r>
              <a:rPr lang="en-US" sz="1800" dirty="0"/>
              <a:t>.</a:t>
            </a:r>
            <a:endParaRPr lang="en-GB" sz="1800" dirty="0"/>
          </a:p>
        </p:txBody>
      </p:sp>
      <p:pic>
        <p:nvPicPr>
          <p:cNvPr id="1026" name="Picture 2" descr="Fig 3 A graph from a data presntation part of a human geography fieldwork investig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852936"/>
            <a:ext cx="3503290" cy="1948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632723" y="4800978"/>
            <a:ext cx="3234655" cy="954107"/>
          </a:xfrm>
          <a:prstGeom prst="rect">
            <a:avLst/>
          </a:prstGeom>
          <a:ln>
            <a:solidFill>
              <a:schemeClr val="tx1"/>
            </a:solidFill>
          </a:ln>
        </p:spPr>
        <p:txBody>
          <a:bodyPr wrap="square">
            <a:spAutoFit/>
          </a:bodyPr>
          <a:lstStyle/>
          <a:p>
            <a:r>
              <a:rPr lang="en-GB" sz="1400" dirty="0">
                <a:solidFill>
                  <a:srgbClr val="1F224E"/>
                </a:solidFill>
                <a:latin typeface="Myriad Pro" charset="0"/>
                <a:ea typeface="Myriad Pro" charset="0"/>
                <a:cs typeface="Myriad Pro" charset="0"/>
              </a:rPr>
              <a:t>Older people are more affected by shop closures than younger people (</a:t>
            </a:r>
            <a:r>
              <a:rPr lang="en-GB" sz="1400" dirty="0">
                <a:solidFill>
                  <a:srgbClr val="1F224E"/>
                </a:solidFill>
                <a:latin typeface="Myriad Pro" charset="0"/>
                <a:ea typeface="Myriad Pro" charset="0"/>
                <a:cs typeface="Myriad Pro" charset="0"/>
                <a:sym typeface="Wingdings"/>
              </a:rPr>
              <a:t></a:t>
            </a:r>
            <a:r>
              <a:rPr lang="en-GB" sz="1400" dirty="0">
                <a:solidFill>
                  <a:srgbClr val="1F224E"/>
                </a:solidFill>
                <a:latin typeface="Myriad Pro" charset="0"/>
                <a:ea typeface="Myriad Pro" charset="0"/>
                <a:cs typeface="Myriad Pro" charset="0"/>
              </a:rPr>
              <a:t>) as the score for the 65+ age group is 3 out of 5 (DEV)</a:t>
            </a:r>
          </a:p>
        </p:txBody>
      </p:sp>
      <p:sp>
        <p:nvSpPr>
          <p:cNvPr id="6" name="Right Arrow 5"/>
          <p:cNvSpPr/>
          <p:nvPr/>
        </p:nvSpPr>
        <p:spPr>
          <a:xfrm>
            <a:off x="3491880" y="5680001"/>
            <a:ext cx="201622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1977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Question </a:t>
            </a:r>
            <a:r>
              <a:rPr lang="en-GB" dirty="0" smtClean="0"/>
              <a:t>5(d*) </a:t>
            </a:r>
            <a:r>
              <a:rPr lang="en-GB" dirty="0"/>
              <a:t>– </a:t>
            </a:r>
            <a:r>
              <a:rPr lang="en-GB" dirty="0" smtClean="0"/>
              <a:t>8 mark (+3 </a:t>
            </a:r>
            <a:r>
              <a:rPr lang="en-GB" dirty="0" err="1" smtClean="0"/>
              <a:t>SPaG</a:t>
            </a:r>
            <a:r>
              <a:rPr lang="en-GB" dirty="0" smtClean="0"/>
              <a:t>)</a:t>
            </a:r>
            <a:endParaRPr lang="en-GB" dirty="0"/>
          </a:p>
        </p:txBody>
      </p:sp>
      <p:sp>
        <p:nvSpPr>
          <p:cNvPr id="7" name="TextBox 6"/>
          <p:cNvSpPr txBox="1"/>
          <p:nvPr/>
        </p:nvSpPr>
        <p:spPr>
          <a:xfrm>
            <a:off x="330138" y="1316727"/>
            <a:ext cx="8496944" cy="1384995"/>
          </a:xfrm>
          <a:prstGeom prst="rect">
            <a:avLst/>
          </a:prstGeom>
          <a:noFill/>
          <a:ln>
            <a:solidFill>
              <a:schemeClr val="tx1"/>
            </a:solidFill>
          </a:ln>
        </p:spPr>
        <p:txBody>
          <a:bodyPr wrap="square" rtlCol="0">
            <a:spAutoFit/>
          </a:bodyPr>
          <a:lstStyle/>
          <a:p>
            <a:r>
              <a:rPr lang="en-US" sz="1400" dirty="0" smtClean="0">
                <a:solidFill>
                  <a:srgbClr val="1F224E"/>
                </a:solidFill>
                <a:latin typeface="Myriad Pro"/>
                <a:ea typeface="Myriad Pro" charset="0"/>
                <a:cs typeface="Myriad Pro" charset="0"/>
              </a:rPr>
              <a:t>You </a:t>
            </a:r>
            <a:r>
              <a:rPr lang="en-US" sz="1400" dirty="0">
                <a:solidFill>
                  <a:srgbClr val="1F224E"/>
                </a:solidFill>
                <a:latin typeface="Myriad Pro"/>
                <a:ea typeface="Myriad Pro" charset="0"/>
                <a:cs typeface="Myriad Pro" charset="0"/>
              </a:rPr>
              <a:t>will have carried out some </a:t>
            </a:r>
            <a:r>
              <a:rPr lang="en-US" sz="1400" u="sng" dirty="0">
                <a:solidFill>
                  <a:srgbClr val="1F224E"/>
                </a:solidFill>
                <a:latin typeface="Myriad Pro"/>
                <a:ea typeface="Myriad Pro" charset="0"/>
                <a:cs typeface="Myriad Pro" charset="0"/>
              </a:rPr>
              <a:t>human geography fieldwork</a:t>
            </a:r>
            <a:r>
              <a:rPr lang="en-US" sz="1400" dirty="0">
                <a:solidFill>
                  <a:srgbClr val="1F224E"/>
                </a:solidFill>
                <a:latin typeface="Myriad Pro"/>
                <a:ea typeface="Myriad Pro" charset="0"/>
                <a:cs typeface="Myriad Pro" charset="0"/>
              </a:rPr>
              <a:t> as part of your GCSE (9–1) Geography course. </a:t>
            </a:r>
            <a:endParaRPr lang="en-GB" sz="1400" dirty="0">
              <a:solidFill>
                <a:srgbClr val="1F224E"/>
              </a:solidFill>
              <a:latin typeface="Myriad Pro"/>
              <a:ea typeface="Myriad Pro" charset="0"/>
              <a:cs typeface="Myriad Pro" charset="0"/>
            </a:endParaRPr>
          </a:p>
          <a:p>
            <a:r>
              <a:rPr lang="en-US" sz="1400" dirty="0">
                <a:solidFill>
                  <a:srgbClr val="1F224E"/>
                </a:solidFill>
                <a:latin typeface="Myriad Pro"/>
                <a:ea typeface="Myriad Pro" charset="0"/>
                <a:cs typeface="Myriad Pro" charset="0"/>
              </a:rPr>
              <a:t> </a:t>
            </a:r>
            <a:endParaRPr lang="en-GB" sz="1400" dirty="0">
              <a:solidFill>
                <a:srgbClr val="1F224E"/>
              </a:solidFill>
              <a:latin typeface="Myriad Pro"/>
              <a:ea typeface="Myriad Pro" charset="0"/>
              <a:cs typeface="Myriad Pro" charset="0"/>
            </a:endParaRPr>
          </a:p>
          <a:p>
            <a:r>
              <a:rPr lang="en-US" sz="1400" dirty="0">
                <a:solidFill>
                  <a:srgbClr val="1F224E"/>
                </a:solidFill>
                <a:latin typeface="Myriad Pro"/>
                <a:ea typeface="Myriad Pro" charset="0"/>
                <a:cs typeface="Myriad Pro" charset="0"/>
              </a:rPr>
              <a:t>Name the fieldwork:	</a:t>
            </a:r>
            <a:endParaRPr lang="en-US" sz="1400" dirty="0" smtClean="0">
              <a:solidFill>
                <a:srgbClr val="1F224E"/>
              </a:solidFill>
              <a:latin typeface="Myriad Pro"/>
              <a:ea typeface="Myriad Pro" charset="0"/>
              <a:cs typeface="Myriad Pro" charset="0"/>
            </a:endParaRPr>
          </a:p>
          <a:p>
            <a:r>
              <a:rPr lang="en-US" sz="1400" dirty="0">
                <a:solidFill>
                  <a:srgbClr val="1F224E"/>
                </a:solidFill>
                <a:latin typeface="Myriad Pro"/>
                <a:ea typeface="Myriad Pro" charset="0"/>
                <a:cs typeface="Myriad Pro" charset="0"/>
              </a:rPr>
              <a:t>	 </a:t>
            </a:r>
            <a:endParaRPr lang="en-GB" sz="1400" dirty="0">
              <a:solidFill>
                <a:srgbClr val="1F224E"/>
              </a:solidFill>
              <a:latin typeface="Myriad Pro"/>
              <a:ea typeface="Myriad Pro" charset="0"/>
              <a:cs typeface="Myriad Pro" charset="0"/>
            </a:endParaRPr>
          </a:p>
          <a:p>
            <a:r>
              <a:rPr lang="en-US" sz="1400" dirty="0">
                <a:solidFill>
                  <a:srgbClr val="00B0F0"/>
                </a:solidFill>
                <a:latin typeface="Myriad Pro"/>
                <a:ea typeface="Myriad Pro" charset="0"/>
                <a:cs typeface="Myriad Pro" charset="0"/>
              </a:rPr>
              <a:t>Explain how your fieldwork conclusions </a:t>
            </a:r>
            <a:r>
              <a:rPr lang="en-US" sz="1400" dirty="0">
                <a:solidFill>
                  <a:srgbClr val="1F224E"/>
                </a:solidFill>
                <a:latin typeface="Myriad Pro"/>
                <a:ea typeface="Myriad Pro" charset="0"/>
                <a:cs typeface="Myriad Pro" charset="0"/>
              </a:rPr>
              <a:t>improved your </a:t>
            </a:r>
            <a:r>
              <a:rPr lang="en-US" sz="1400" u="sng" dirty="0">
                <a:solidFill>
                  <a:srgbClr val="1F224E"/>
                </a:solidFill>
                <a:latin typeface="Myriad Pro"/>
                <a:ea typeface="Myriad Pro" charset="0"/>
                <a:cs typeface="Myriad Pro" charset="0"/>
              </a:rPr>
              <a:t>understanding of a geographical question or issue</a:t>
            </a:r>
            <a:r>
              <a:rPr lang="en-US" sz="1400" dirty="0" smtClean="0">
                <a:solidFill>
                  <a:srgbClr val="1F224E"/>
                </a:solidFill>
                <a:latin typeface="Myriad Pro"/>
                <a:ea typeface="Myriad Pro" charset="0"/>
                <a:cs typeface="Myriad Pro" charset="0"/>
              </a:rPr>
              <a:t>.</a:t>
            </a:r>
            <a:endParaRPr lang="en-US" sz="1400" dirty="0">
              <a:solidFill>
                <a:srgbClr val="1F224E"/>
              </a:solidFill>
              <a:latin typeface="Myriad Pro"/>
              <a:ea typeface="Myriad Pro" charset="0"/>
              <a:cs typeface="Myriad Pro" charset="0"/>
            </a:endParaRPr>
          </a:p>
        </p:txBody>
      </p:sp>
      <p:sp>
        <p:nvSpPr>
          <p:cNvPr id="10" name="Content Placeholder 2"/>
          <p:cNvSpPr txBox="1">
            <a:spLocks/>
          </p:cNvSpPr>
          <p:nvPr/>
        </p:nvSpPr>
        <p:spPr>
          <a:xfrm>
            <a:off x="338919" y="2995263"/>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an 8 mark question </a:t>
            </a:r>
            <a:r>
              <a:rPr lang="en-GB" sz="1200" dirty="0">
                <a:latin typeface="Myriad Pro"/>
              </a:rPr>
              <a:t>which is all </a:t>
            </a:r>
            <a:r>
              <a:rPr lang="en-GB" sz="1200" dirty="0">
                <a:solidFill>
                  <a:srgbClr val="00B0F0"/>
                </a:solidFill>
                <a:latin typeface="Myriad Pro"/>
              </a:rPr>
              <a:t>AO3 (application)</a:t>
            </a:r>
            <a:r>
              <a:rPr lang="en-GB" sz="1200" dirty="0">
                <a:latin typeface="Myriad Pro"/>
              </a:rPr>
              <a:t> – remember fieldwork questions cannot have any marks for AO1 or AO2.</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a:latin typeface="Myriad Pro"/>
              </a:rPr>
              <a:t>The question requires students to </a:t>
            </a:r>
            <a:r>
              <a:rPr lang="en-GB" sz="1200" dirty="0">
                <a:solidFill>
                  <a:srgbClr val="00B0F0"/>
                </a:solidFill>
                <a:latin typeface="Myriad Pro"/>
              </a:rPr>
              <a:t>apply</a:t>
            </a:r>
            <a:r>
              <a:rPr lang="en-GB" sz="1200" dirty="0">
                <a:latin typeface="Myriad Pro"/>
              </a:rPr>
              <a:t> </a:t>
            </a:r>
            <a:r>
              <a:rPr lang="en-GB" sz="1200" dirty="0">
                <a:solidFill>
                  <a:srgbClr val="00B0F0"/>
                </a:solidFill>
                <a:latin typeface="Myriad Pro"/>
              </a:rPr>
              <a:t>their knowledge and understanding </a:t>
            </a:r>
            <a:r>
              <a:rPr lang="en-GB" sz="1200" dirty="0">
                <a:latin typeface="Myriad Pro"/>
              </a:rPr>
              <a:t>of their fieldwork skill of </a:t>
            </a:r>
            <a:r>
              <a:rPr lang="en-GB" sz="1200" dirty="0" smtClean="0">
                <a:latin typeface="Myriad Pro"/>
              </a:rPr>
              <a:t>reflecting critically on fieldwork data, methods used, conclusions drawn and knowledge gained.</a:t>
            </a:r>
            <a:r>
              <a:rPr lang="en-US" sz="1200" dirty="0" smtClean="0">
                <a:latin typeface="Myriad Pro"/>
              </a:rPr>
              <a:t> </a:t>
            </a:r>
            <a:r>
              <a:rPr lang="en-US" sz="1200" dirty="0">
                <a:latin typeface="Myriad Pro"/>
              </a:rPr>
              <a:t>There are </a:t>
            </a:r>
            <a:r>
              <a:rPr lang="en-US" sz="1200" dirty="0" smtClean="0">
                <a:latin typeface="Myriad Pro"/>
              </a:rPr>
              <a:t>marks </a:t>
            </a:r>
            <a:r>
              <a:rPr lang="en-US" sz="1200" dirty="0">
                <a:latin typeface="Myriad Pro"/>
              </a:rPr>
              <a:t>attributed to the </a:t>
            </a:r>
            <a:r>
              <a:rPr lang="en-US" sz="1200" dirty="0" smtClean="0">
                <a:solidFill>
                  <a:srgbClr val="00B0F0"/>
                </a:solidFill>
                <a:latin typeface="Myriad Pro"/>
              </a:rPr>
              <a:t>analysis, evaluation and </a:t>
            </a:r>
            <a:r>
              <a:rPr lang="en-US" sz="1200" dirty="0" err="1" smtClean="0">
                <a:solidFill>
                  <a:srgbClr val="00B0F0"/>
                </a:solidFill>
                <a:latin typeface="Myriad Pro"/>
              </a:rPr>
              <a:t>judgements</a:t>
            </a:r>
            <a:r>
              <a:rPr lang="en-US" sz="1200" dirty="0" smtClean="0">
                <a:latin typeface="Myriad Pro"/>
              </a:rPr>
              <a:t> as to how the students fieldwork questions have improved their understanding of a geographical question or issue. There is space for students to write out their fieldwork title to help focus their answer.</a:t>
            </a:r>
            <a:endParaRPr lang="en-US" sz="1200" dirty="0">
              <a:latin typeface="Myriad Pro"/>
            </a:endParaRPr>
          </a:p>
          <a:p>
            <a:pPr marL="0" indent="0">
              <a:buNone/>
            </a:pPr>
            <a:endParaRPr lang="en-GB" sz="1200" dirty="0">
              <a:latin typeface="Myriad Pro"/>
            </a:endParaRPr>
          </a:p>
          <a:p>
            <a:pPr marL="0" indent="0">
              <a:buNone/>
            </a:pPr>
            <a:r>
              <a:rPr lang="en-US" sz="1200" dirty="0">
                <a:latin typeface="Myriad Pro"/>
              </a:rPr>
              <a:t>The asterisk (*) shows that ‘Quality of extended response’ will be assessed in this question </a:t>
            </a:r>
            <a:r>
              <a:rPr lang="en-GB" sz="1200" dirty="0">
                <a:latin typeface="Myriad Pro"/>
              </a:rPr>
              <a:t>– you can find out more about the Quality of Extended Response descriptors on slide 10</a:t>
            </a:r>
            <a:r>
              <a:rPr lang="en-US" sz="1200" dirty="0">
                <a:latin typeface="Myriad Pro"/>
              </a:rPr>
              <a:t>.</a:t>
            </a:r>
          </a:p>
          <a:p>
            <a:pPr marL="0" indent="0">
              <a:buNone/>
            </a:pPr>
            <a:endParaRPr lang="en-US" sz="1200" dirty="0">
              <a:latin typeface="Myriad Pro"/>
            </a:endParaRPr>
          </a:p>
          <a:p>
            <a:pPr marL="0" indent="0">
              <a:buNone/>
            </a:pPr>
            <a:r>
              <a:rPr lang="en-US" sz="1200" dirty="0">
                <a:latin typeface="Myriad Pro"/>
              </a:rPr>
              <a:t>There are marks for </a:t>
            </a:r>
            <a:r>
              <a:rPr lang="en-US" sz="1200" dirty="0" err="1">
                <a:latin typeface="Myriad Pro"/>
              </a:rPr>
              <a:t>SPaG</a:t>
            </a:r>
            <a:r>
              <a:rPr lang="en-US" sz="1200" dirty="0">
                <a:latin typeface="Myriad Pro"/>
              </a:rPr>
              <a:t> (</a:t>
            </a:r>
            <a:r>
              <a:rPr lang="en-GB" sz="1200" dirty="0">
                <a:latin typeface="Myriad Pro"/>
              </a:rPr>
              <a:t>Spelling, punctuation and grammar and the use of specialist terminology) you can find out more about the </a:t>
            </a:r>
            <a:r>
              <a:rPr lang="en-GB" sz="1200" dirty="0" err="1">
                <a:latin typeface="Myriad Pro"/>
              </a:rPr>
              <a:t>SPaG</a:t>
            </a:r>
            <a:r>
              <a:rPr lang="en-GB" sz="1200" dirty="0">
                <a:latin typeface="Myriad Pro"/>
              </a:rPr>
              <a:t> descriptors on slide </a:t>
            </a:r>
            <a:r>
              <a:rPr lang="en-GB" sz="1200" dirty="0" smtClean="0">
                <a:latin typeface="Myriad Pro"/>
              </a:rPr>
              <a:t>9.</a:t>
            </a:r>
            <a:endParaRPr lang="en-US" sz="1200" i="1" dirty="0">
              <a:latin typeface="Myriad Pro"/>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70120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Question </a:t>
            </a:r>
            <a:r>
              <a:rPr lang="en-GB" dirty="0" smtClean="0"/>
              <a:t>5(d</a:t>
            </a:r>
            <a:r>
              <a:rPr lang="en-GB" dirty="0"/>
              <a:t>) – </a:t>
            </a:r>
            <a:r>
              <a:rPr lang="en-GB" dirty="0" smtClean="0"/>
              <a:t>The mark scheme</a:t>
            </a:r>
            <a:endParaRPr lang="en-GB" dirty="0"/>
          </a:p>
        </p:txBody>
      </p:sp>
      <p:sp>
        <p:nvSpPr>
          <p:cNvPr id="3" name="Content Placeholder 2"/>
          <p:cNvSpPr txBox="1">
            <a:spLocks/>
          </p:cNvSpPr>
          <p:nvPr/>
        </p:nvSpPr>
        <p:spPr>
          <a:xfrm>
            <a:off x="323528" y="1412776"/>
            <a:ext cx="8699500" cy="37444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b="1" dirty="0">
                <a:solidFill>
                  <a:srgbClr val="1F224E"/>
                </a:solidFill>
                <a:latin typeface="Myriad Pro" charset="0"/>
                <a:ea typeface="Myriad Pro" charset="0"/>
                <a:cs typeface="Myriad Pro" charset="0"/>
              </a:rPr>
              <a:t>Level 3 (6–8 marks)</a:t>
            </a:r>
          </a:p>
          <a:p>
            <a:pPr marL="0" indent="0">
              <a:buNone/>
            </a:pPr>
            <a:r>
              <a:rPr lang="en-GB" sz="1400" dirty="0">
                <a:solidFill>
                  <a:srgbClr val="1F224E"/>
                </a:solidFill>
                <a:latin typeface="Myriad Pro" charset="0"/>
                <a:ea typeface="Myriad Pro" charset="0"/>
                <a:cs typeface="Myriad Pro" charset="0"/>
              </a:rPr>
              <a:t>An answer at this level demonstrates </a:t>
            </a:r>
            <a:r>
              <a:rPr lang="en-GB" sz="1400" b="1" dirty="0">
                <a:solidFill>
                  <a:srgbClr val="1F224E"/>
                </a:solidFill>
                <a:latin typeface="Myriad Pro" charset="0"/>
                <a:ea typeface="Myriad Pro" charset="0"/>
                <a:cs typeface="Myriad Pro" charset="0"/>
              </a:rPr>
              <a:t>thorough</a:t>
            </a:r>
            <a:r>
              <a:rPr lang="en-GB" sz="1400" dirty="0">
                <a:solidFill>
                  <a:srgbClr val="1F224E"/>
                </a:solidFill>
                <a:latin typeface="Myriad Pro" charset="0"/>
                <a:ea typeface="Myriad Pro" charset="0"/>
                <a:cs typeface="Myriad Pro" charset="0"/>
              </a:rPr>
              <a:t> </a:t>
            </a:r>
            <a:r>
              <a:rPr lang="en-GB" sz="1400" dirty="0">
                <a:solidFill>
                  <a:srgbClr val="00B0F0"/>
                </a:solidFill>
                <a:latin typeface="Myriad Pro" charset="0"/>
                <a:ea typeface="Myriad Pro" charset="0"/>
                <a:cs typeface="Myriad Pro" charset="0"/>
              </a:rPr>
              <a:t>analysis (AO3) </a:t>
            </a:r>
            <a:r>
              <a:rPr lang="en-GB" sz="1400" dirty="0">
                <a:solidFill>
                  <a:srgbClr val="1F224E"/>
                </a:solidFill>
                <a:latin typeface="Myriad Pro" charset="0"/>
                <a:ea typeface="Myriad Pro" charset="0"/>
                <a:cs typeface="Myriad Pro" charset="0"/>
              </a:rPr>
              <a:t>and </a:t>
            </a:r>
            <a:r>
              <a:rPr lang="en-GB" sz="1400" dirty="0">
                <a:solidFill>
                  <a:srgbClr val="00B0F0"/>
                </a:solidFill>
                <a:latin typeface="Myriad Pro" charset="0"/>
                <a:ea typeface="Myriad Pro" charset="0"/>
                <a:cs typeface="Myriad Pro" charset="0"/>
              </a:rPr>
              <a:t>evaluation (AO3) </a:t>
            </a:r>
            <a:r>
              <a:rPr lang="en-GB" sz="1400" dirty="0">
                <a:solidFill>
                  <a:srgbClr val="1F224E"/>
                </a:solidFill>
                <a:latin typeface="Myriad Pro" charset="0"/>
                <a:ea typeface="Myriad Pro" charset="0"/>
                <a:cs typeface="Myriad Pro" charset="0"/>
              </a:rPr>
              <a:t>of the how the fieldwork conclusions improved understanding of a geographical question or issue. There will be a </a:t>
            </a:r>
            <a:r>
              <a:rPr lang="en-GB" sz="1400" b="1" dirty="0">
                <a:solidFill>
                  <a:srgbClr val="1F224E"/>
                </a:solidFill>
                <a:latin typeface="Myriad Pro" charset="0"/>
                <a:ea typeface="Myriad Pro" charset="0"/>
                <a:cs typeface="Myriad Pro" charset="0"/>
              </a:rPr>
              <a:t>reasonable</a:t>
            </a:r>
            <a:r>
              <a:rPr lang="en-GB" sz="1400" dirty="0">
                <a:solidFill>
                  <a:srgbClr val="1F224E"/>
                </a:solidFill>
                <a:latin typeface="Myriad Pro" charset="0"/>
                <a:ea typeface="Myriad Pro" charset="0"/>
                <a:cs typeface="Myriad Pro" charset="0"/>
              </a:rPr>
              <a:t> </a:t>
            </a:r>
            <a:r>
              <a:rPr lang="en-GB" sz="1400" dirty="0">
                <a:solidFill>
                  <a:srgbClr val="00B0F0"/>
                </a:solidFill>
                <a:latin typeface="Myriad Pro" charset="0"/>
                <a:ea typeface="Myriad Pro" charset="0"/>
                <a:cs typeface="Myriad Pro" charset="0"/>
              </a:rPr>
              <a:t>judgement</a:t>
            </a:r>
            <a:r>
              <a:rPr lang="en-GB" sz="1400" dirty="0">
                <a:solidFill>
                  <a:srgbClr val="1F224E"/>
                </a:solidFill>
                <a:latin typeface="Myriad Pro" charset="0"/>
                <a:ea typeface="Myriad Pro" charset="0"/>
                <a:cs typeface="Myriad Pro" charset="0"/>
              </a:rPr>
              <a:t> as to whether the fieldwork conclusions improved understanding of a question or issue </a:t>
            </a:r>
            <a:r>
              <a:rPr lang="en-GB" sz="1400" dirty="0">
                <a:solidFill>
                  <a:srgbClr val="00B0F0"/>
                </a:solidFill>
                <a:latin typeface="Myriad Pro" charset="0"/>
                <a:ea typeface="Myriad Pro" charset="0"/>
                <a:cs typeface="Myriad Pro" charset="0"/>
              </a:rPr>
              <a:t>(AO3)</a:t>
            </a:r>
            <a:r>
              <a:rPr lang="en-GB" sz="1400" dirty="0">
                <a:solidFill>
                  <a:srgbClr val="1F224E"/>
                </a:solidFill>
                <a:latin typeface="Myriad Pro" charset="0"/>
                <a:ea typeface="Myriad Pro" charset="0"/>
                <a:cs typeface="Myriad Pro" charset="0"/>
              </a:rPr>
              <a:t>.</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This will be shown by including </a:t>
            </a:r>
            <a:r>
              <a:rPr lang="en-GB" sz="1400" b="1" dirty="0">
                <a:solidFill>
                  <a:srgbClr val="1F224E"/>
                </a:solidFill>
                <a:latin typeface="Myriad Pro" charset="0"/>
                <a:ea typeface="Myriad Pro" charset="0"/>
                <a:cs typeface="Myriad Pro" charset="0"/>
              </a:rPr>
              <a:t>well-developed</a:t>
            </a: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ideas</a:t>
            </a:r>
            <a:r>
              <a:rPr lang="en-US"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endParaRPr lang="en-GB" sz="1400" dirty="0" smtClean="0">
              <a:solidFill>
                <a:srgbClr val="1F224E"/>
              </a:solidFill>
              <a:latin typeface="Myriad Pro"/>
              <a:ea typeface="Myriad Pro" charset="0"/>
              <a:cs typeface="Myriad Pro" charset="0"/>
            </a:endParaRPr>
          </a:p>
          <a:p>
            <a:pPr marL="0" indent="0">
              <a:buNone/>
            </a:pPr>
            <a:r>
              <a:rPr lang="en-GB" sz="1400" b="1" dirty="0" smtClean="0">
                <a:solidFill>
                  <a:srgbClr val="1F224E"/>
                </a:solidFill>
                <a:latin typeface="Myriad Pro"/>
                <a:ea typeface="Myriad Pro" charset="0"/>
                <a:cs typeface="Myriad Pro" charset="0"/>
              </a:rPr>
              <a:t>Level 2 (3–5 marks) </a:t>
            </a:r>
            <a:r>
              <a:rPr lang="en-GB" sz="1400" dirty="0">
                <a:solidFill>
                  <a:srgbClr val="1F224E"/>
                </a:solidFill>
                <a:latin typeface="Myriad Pro" charset="0"/>
                <a:ea typeface="Myriad Pro" charset="0"/>
                <a:cs typeface="Myriad Pro" charset="0"/>
              </a:rPr>
              <a:t>looks for the same focuses in answers but with </a:t>
            </a:r>
            <a:r>
              <a:rPr lang="en-GB" sz="1400" b="1" dirty="0">
                <a:solidFill>
                  <a:srgbClr val="1F224E"/>
                </a:solidFill>
                <a:latin typeface="Myriad Pro" charset="0"/>
                <a:ea typeface="Myriad Pro" charset="0"/>
                <a:cs typeface="Myriad Pro" charset="0"/>
              </a:rPr>
              <a:t>reasonable</a:t>
            </a:r>
            <a:r>
              <a:rPr lang="en-GB" sz="1400" dirty="0">
                <a:solidFill>
                  <a:srgbClr val="1F224E"/>
                </a:solidFill>
                <a:latin typeface="Myriad Pro" charset="0"/>
                <a:ea typeface="Myriad Pro" charset="0"/>
                <a:cs typeface="Myriad Pro" charset="0"/>
              </a:rPr>
              <a:t> </a:t>
            </a:r>
            <a:r>
              <a:rPr lang="en-GB" sz="1400" dirty="0" smtClean="0">
                <a:solidFill>
                  <a:srgbClr val="00B0F0"/>
                </a:solidFill>
              </a:rPr>
              <a:t>analysis</a:t>
            </a:r>
            <a:r>
              <a:rPr lang="en-GB" sz="1400" dirty="0" smtClean="0">
                <a:solidFill>
                  <a:schemeClr val="accent6"/>
                </a:solidFill>
              </a:rPr>
              <a:t> </a:t>
            </a:r>
            <a:r>
              <a:rPr lang="en-GB" sz="1400" dirty="0" smtClean="0">
                <a:solidFill>
                  <a:srgbClr val="1F224E"/>
                </a:solidFill>
                <a:latin typeface="Myriad Pro" charset="0"/>
                <a:ea typeface="Myriad Pro" charset="0"/>
                <a:cs typeface="Myriad Pro" charset="0"/>
              </a:rPr>
              <a:t>and </a:t>
            </a:r>
            <a:r>
              <a:rPr lang="en-GB" sz="1400" dirty="0" smtClean="0">
                <a:solidFill>
                  <a:srgbClr val="00B0F0"/>
                </a:solidFill>
              </a:rPr>
              <a:t>evaluation </a:t>
            </a:r>
            <a:r>
              <a:rPr lang="en-GB" sz="1400" dirty="0" smtClean="0"/>
              <a:t>with a </a:t>
            </a:r>
            <a:r>
              <a:rPr lang="en-GB" sz="1400" b="1" dirty="0" smtClean="0"/>
              <a:t>basic</a:t>
            </a:r>
            <a:r>
              <a:rPr lang="en-GB" sz="1400" dirty="0" smtClean="0"/>
              <a:t> </a:t>
            </a:r>
            <a:r>
              <a:rPr lang="en-GB" sz="1400" dirty="0" smtClean="0">
                <a:solidFill>
                  <a:srgbClr val="00B0F0"/>
                </a:solidFill>
              </a:rPr>
              <a:t>judgement</a:t>
            </a:r>
            <a:r>
              <a:rPr lang="en-GB" sz="1400" dirty="0" smtClean="0"/>
              <a:t> </a:t>
            </a:r>
            <a:r>
              <a:rPr lang="en-GB" sz="1400" dirty="0" smtClean="0">
                <a:solidFill>
                  <a:srgbClr val="1F224E"/>
                </a:solidFill>
                <a:latin typeface="Myriad Pro" charset="0"/>
                <a:ea typeface="Myriad Pro" charset="0"/>
                <a:cs typeface="Myriad Pro" charset="0"/>
              </a:rPr>
              <a:t>through </a:t>
            </a:r>
            <a:r>
              <a:rPr lang="en-GB" sz="1400" b="1" dirty="0">
                <a:solidFill>
                  <a:srgbClr val="1F224E"/>
                </a:solidFill>
                <a:latin typeface="Myriad Pro" charset="0"/>
                <a:ea typeface="Myriad Pro" charset="0"/>
                <a:cs typeface="Myriad Pro" charset="0"/>
              </a:rPr>
              <a:t>developed</a:t>
            </a:r>
            <a:r>
              <a:rPr lang="en-GB" sz="1400" dirty="0">
                <a:solidFill>
                  <a:srgbClr val="1F224E"/>
                </a:solidFill>
                <a:latin typeface="Myriad Pro" charset="0"/>
                <a:ea typeface="Myriad Pro" charset="0"/>
                <a:cs typeface="Myriad Pro" charset="0"/>
              </a:rPr>
              <a:t> ideas.</a:t>
            </a:r>
          </a:p>
          <a:p>
            <a:endParaRPr lang="en-GB" sz="1400" dirty="0" smtClean="0">
              <a:solidFill>
                <a:srgbClr val="1F224E"/>
              </a:solidFill>
              <a:latin typeface="Myriad Pro"/>
              <a:ea typeface="Myriad Pro" charset="0"/>
              <a:cs typeface="Myriad Pro" charset="0"/>
            </a:endParaRPr>
          </a:p>
          <a:p>
            <a:pPr marL="0" indent="0">
              <a:buNone/>
            </a:pPr>
            <a:r>
              <a:rPr lang="en-GB" sz="1400" b="1" dirty="0" smtClean="0">
                <a:solidFill>
                  <a:srgbClr val="1F224E"/>
                </a:solidFill>
                <a:latin typeface="Myriad Pro"/>
                <a:ea typeface="Myriad Pro" charset="0"/>
                <a:cs typeface="Myriad Pro" charset="0"/>
              </a:rPr>
              <a:t>Level 1 (1–2 marks) </a:t>
            </a:r>
            <a:r>
              <a:rPr lang="en-GB" sz="1400" dirty="0">
                <a:solidFill>
                  <a:srgbClr val="1F224E"/>
                </a:solidFill>
                <a:latin typeface="Myriad Pro" charset="0"/>
                <a:ea typeface="Myriad Pro" charset="0"/>
                <a:cs typeface="Myriad Pro" charset="0"/>
              </a:rPr>
              <a:t>looks for the same focuses in answers but with </a:t>
            </a:r>
            <a:r>
              <a:rPr lang="en-GB" sz="1400" b="1" dirty="0" smtClean="0">
                <a:solidFill>
                  <a:srgbClr val="1F224E"/>
                </a:solidFill>
                <a:latin typeface="Myriad Pro" charset="0"/>
                <a:ea typeface="Myriad Pro" charset="0"/>
                <a:cs typeface="Myriad Pro" charset="0"/>
              </a:rPr>
              <a:t>basic </a:t>
            </a:r>
            <a:r>
              <a:rPr lang="en-GB" sz="1400" dirty="0">
                <a:solidFill>
                  <a:srgbClr val="00B0F0"/>
                </a:solidFill>
              </a:rPr>
              <a:t>analysis</a:t>
            </a:r>
            <a:r>
              <a:rPr lang="en-GB" sz="1400" dirty="0">
                <a:solidFill>
                  <a:schemeClr val="accent6"/>
                </a:solidFill>
              </a:rPr>
              <a:t> </a:t>
            </a:r>
            <a:r>
              <a:rPr lang="en-GB" sz="1400" dirty="0" smtClean="0">
                <a:solidFill>
                  <a:srgbClr val="1F224E"/>
                </a:solidFill>
                <a:latin typeface="Myriad Pro" charset="0"/>
                <a:ea typeface="Myriad Pro" charset="0"/>
                <a:cs typeface="Myriad Pro" charset="0"/>
              </a:rPr>
              <a:t>and </a:t>
            </a:r>
            <a:r>
              <a:rPr lang="en-GB" sz="1400" dirty="0">
                <a:solidFill>
                  <a:srgbClr val="00B0F0"/>
                </a:solidFill>
              </a:rPr>
              <a:t>evaluation</a:t>
            </a:r>
            <a:r>
              <a:rPr lang="en-GB" sz="1400" dirty="0"/>
              <a:t> </a:t>
            </a:r>
            <a:r>
              <a:rPr lang="en-GB" sz="1400" dirty="0" smtClean="0">
                <a:solidFill>
                  <a:srgbClr val="1F224E"/>
                </a:solidFill>
                <a:latin typeface="Myriad Pro" charset="0"/>
                <a:ea typeface="Myriad Pro" charset="0"/>
                <a:cs typeface="Myriad Pro" charset="0"/>
              </a:rPr>
              <a:t>through </a:t>
            </a:r>
            <a:r>
              <a:rPr lang="en-GB" sz="1400" b="1" dirty="0" smtClean="0">
                <a:solidFill>
                  <a:srgbClr val="1F224E"/>
                </a:solidFill>
                <a:latin typeface="Myriad Pro" charset="0"/>
                <a:ea typeface="Myriad Pro" charset="0"/>
                <a:cs typeface="Myriad Pro" charset="0"/>
              </a:rPr>
              <a:t>simple </a:t>
            </a:r>
            <a:r>
              <a:rPr lang="en-GB" sz="1400" dirty="0" smtClean="0">
                <a:solidFill>
                  <a:srgbClr val="1F224E"/>
                </a:solidFill>
                <a:latin typeface="Myriad Pro" charset="0"/>
                <a:ea typeface="Myriad Pro" charset="0"/>
                <a:cs typeface="Myriad Pro" charset="0"/>
              </a:rPr>
              <a:t>ideas</a:t>
            </a:r>
            <a:r>
              <a:rPr lang="en-GB" sz="1400" dirty="0"/>
              <a:t> with </a:t>
            </a:r>
            <a:r>
              <a:rPr lang="en-GB" sz="1400" b="1" dirty="0" smtClean="0"/>
              <a:t>no</a:t>
            </a:r>
            <a:r>
              <a:rPr lang="en-GB" sz="1400" dirty="0" smtClean="0"/>
              <a:t> </a:t>
            </a:r>
            <a:r>
              <a:rPr lang="en-GB" sz="1400" dirty="0" smtClean="0">
                <a:solidFill>
                  <a:srgbClr val="00B0F0"/>
                </a:solidFill>
              </a:rPr>
              <a:t>judgement</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p:txBody>
      </p:sp>
      <p:sp>
        <p:nvSpPr>
          <p:cNvPr id="4" name="TextBox 3"/>
          <p:cNvSpPr txBox="1"/>
          <p:nvPr/>
        </p:nvSpPr>
        <p:spPr>
          <a:xfrm>
            <a:off x="2411760" y="5013176"/>
            <a:ext cx="6156176" cy="523220"/>
          </a:xfrm>
          <a:prstGeom prst="rect">
            <a:avLst/>
          </a:prstGeom>
          <a:solidFill>
            <a:schemeClr val="bg1"/>
          </a:solidFill>
          <a:ln>
            <a:solidFill>
              <a:schemeClr val="tx1"/>
            </a:solidFill>
          </a:ln>
        </p:spPr>
        <p:txBody>
          <a:bodyPr wrap="square" rtlCol="0">
            <a:spAutoFit/>
          </a:bodyPr>
          <a:lstStyle/>
          <a:p>
            <a:pPr algn="ctr"/>
            <a:r>
              <a:rPr lang="en-GB" sz="1400" dirty="0">
                <a:solidFill>
                  <a:srgbClr val="1F224E"/>
                </a:solidFill>
                <a:latin typeface="Myriad Pro" charset="0"/>
                <a:ea typeface="Myriad Pro" charset="0"/>
                <a:cs typeface="Myriad Pro" charset="0"/>
              </a:rPr>
              <a:t>‘Quality of extended response’ is assessed within each level – you can find out more about the Quality of Extended Response descriptors on slide </a:t>
            </a:r>
            <a:r>
              <a:rPr lang="en-GB" sz="1400" dirty="0" smtClean="0">
                <a:solidFill>
                  <a:srgbClr val="1F224E"/>
                </a:solidFill>
                <a:latin typeface="Myriad Pro" charset="0"/>
                <a:ea typeface="Myriad Pro" charset="0"/>
                <a:cs typeface="Myriad Pro" charset="0"/>
              </a:rPr>
              <a:t>10.</a:t>
            </a:r>
            <a:endParaRPr lang="en-US"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920440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Autofit/>
          </a:bodyPr>
          <a:lstStyle/>
          <a:p>
            <a:r>
              <a:rPr lang="en-GB" sz="2800"/>
              <a:t>Question </a:t>
            </a:r>
            <a:r>
              <a:rPr lang="en-GB" sz="2800" smtClean="0"/>
              <a:t>5(d</a:t>
            </a:r>
            <a:r>
              <a:rPr lang="en-GB" sz="2800" dirty="0"/>
              <a:t>) – </a:t>
            </a:r>
            <a:r>
              <a:rPr lang="en-GB" sz="2800" dirty="0" smtClean="0"/>
              <a:t>Well-developed? Developed? Simple?</a:t>
            </a:r>
            <a:endParaRPr lang="en-GB" sz="2800" dirty="0"/>
          </a:p>
        </p:txBody>
      </p:sp>
      <p:sp>
        <p:nvSpPr>
          <p:cNvPr id="4" name="TextBox 3"/>
          <p:cNvSpPr txBox="1"/>
          <p:nvPr/>
        </p:nvSpPr>
        <p:spPr>
          <a:xfrm>
            <a:off x="2699792" y="1194754"/>
            <a:ext cx="2952328" cy="3108543"/>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developed</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Name the fieldwork: Housing quality and distance from the city centre of Newcastle upon Tyne.  </a:t>
            </a:r>
          </a:p>
          <a:p>
            <a:endParaRPr lang="en-GB" sz="1400" dirty="0">
              <a:latin typeface="Myriad Pro"/>
            </a:endParaRPr>
          </a:p>
          <a:p>
            <a:r>
              <a:rPr lang="en-GB" sz="1400" dirty="0">
                <a:latin typeface="Myriad Pro"/>
              </a:rPr>
              <a:t>I found that in </a:t>
            </a:r>
            <a:r>
              <a:rPr lang="en-GB" sz="1400" dirty="0">
                <a:solidFill>
                  <a:srgbClr val="C00000"/>
                </a:solidFill>
                <a:latin typeface="Myriad Pro"/>
              </a:rPr>
              <a:t>some areas the housing quality improved with distance from the centre but in others it seemed to get worse. This is because in some areas old housing had been knocked down and new estates built. This </a:t>
            </a:r>
            <a:r>
              <a:rPr lang="en-GB" sz="1400" dirty="0" smtClean="0">
                <a:solidFill>
                  <a:srgbClr val="C00000"/>
                </a:solidFill>
                <a:latin typeface="Myriad Pro"/>
              </a:rPr>
              <a:t>helped </a:t>
            </a:r>
            <a:r>
              <a:rPr lang="en-GB" sz="1400" dirty="0">
                <a:solidFill>
                  <a:srgbClr val="C00000"/>
                </a:solidFill>
                <a:latin typeface="Myriad Pro"/>
              </a:rPr>
              <a:t>me understand urban land use</a:t>
            </a:r>
            <a:r>
              <a:rPr lang="en-GB" sz="1400" dirty="0" smtClean="0">
                <a:solidFill>
                  <a:srgbClr val="C00000"/>
                </a:solidFill>
                <a:latin typeface="Myriad Pro"/>
              </a:rPr>
              <a:t>.</a:t>
            </a:r>
            <a:endParaRPr lang="en-GB" sz="1400" dirty="0">
              <a:solidFill>
                <a:srgbClr val="C00000"/>
              </a:solidFill>
              <a:latin typeface="Myriad Pro"/>
            </a:endParaRPr>
          </a:p>
        </p:txBody>
      </p:sp>
      <p:sp>
        <p:nvSpPr>
          <p:cNvPr id="5" name="TextBox 4"/>
          <p:cNvSpPr txBox="1"/>
          <p:nvPr/>
        </p:nvSpPr>
        <p:spPr>
          <a:xfrm>
            <a:off x="192511" y="1179832"/>
            <a:ext cx="2304255" cy="2246769"/>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a:latin typeface="Myriad Pro"/>
              </a:rPr>
              <a:t>simple</a:t>
            </a:r>
            <a:r>
              <a:rPr lang="en-GB" sz="1400" dirty="0">
                <a:latin typeface="Myriad Pro"/>
              </a:rPr>
              <a:t> ideas</a:t>
            </a:r>
            <a:r>
              <a:rPr lang="en-GB" sz="1400" dirty="0" smtClean="0">
                <a:latin typeface="Myriad Pro"/>
              </a:rPr>
              <a:t>:</a:t>
            </a:r>
          </a:p>
          <a:p>
            <a:endParaRPr lang="en-GB" sz="1400" dirty="0">
              <a:latin typeface="Myriad Pro"/>
            </a:endParaRPr>
          </a:p>
          <a:p>
            <a:r>
              <a:rPr lang="en-GB" sz="1400" dirty="0">
                <a:latin typeface="Myriad Pro"/>
              </a:rPr>
              <a:t>Name the fieldwork: </a:t>
            </a:r>
          </a:p>
          <a:p>
            <a:r>
              <a:rPr lang="en-GB" sz="1400" dirty="0">
                <a:latin typeface="Myriad Pro"/>
              </a:rPr>
              <a:t>Housing quality in Newcastle upon Tyne. </a:t>
            </a:r>
          </a:p>
          <a:p>
            <a:endParaRPr lang="en-GB" sz="1400" dirty="0">
              <a:latin typeface="Myriad Pro"/>
            </a:endParaRPr>
          </a:p>
          <a:p>
            <a:r>
              <a:rPr lang="en-GB" sz="1400" dirty="0">
                <a:latin typeface="Myriad Pro"/>
              </a:rPr>
              <a:t>I found out about the </a:t>
            </a:r>
            <a:r>
              <a:rPr lang="en-GB" sz="1400" dirty="0" smtClean="0">
                <a:latin typeface="Myriad Pro"/>
              </a:rPr>
              <a:t>types </a:t>
            </a:r>
            <a:r>
              <a:rPr lang="en-GB" sz="1400" dirty="0">
                <a:latin typeface="Myriad Pro"/>
              </a:rPr>
              <a:t>of housing in Newcastle which </a:t>
            </a:r>
            <a:r>
              <a:rPr lang="en-GB" sz="1400" dirty="0" smtClean="0">
                <a:latin typeface="Myriad Pro"/>
              </a:rPr>
              <a:t>was different in different parts.</a:t>
            </a:r>
            <a:endParaRPr lang="en-GB" sz="1400" dirty="0">
              <a:latin typeface="Myriad Pro"/>
            </a:endParaRPr>
          </a:p>
        </p:txBody>
      </p:sp>
      <p:sp>
        <p:nvSpPr>
          <p:cNvPr id="6" name="TextBox 5"/>
          <p:cNvSpPr txBox="1"/>
          <p:nvPr/>
        </p:nvSpPr>
        <p:spPr>
          <a:xfrm>
            <a:off x="5814493" y="1194754"/>
            <a:ext cx="3011337" cy="3970318"/>
          </a:xfrm>
          <a:prstGeom prst="rect">
            <a:avLst/>
          </a:prstGeom>
          <a:solidFill>
            <a:srgbClr val="ECECEC"/>
          </a:solidFill>
          <a:ln>
            <a:solidFill>
              <a:schemeClr val="tx1"/>
            </a:solidFill>
          </a:ln>
        </p:spPr>
        <p:txBody>
          <a:bodyPr wrap="square" rtlCol="0">
            <a:spAutoFit/>
          </a:bodyPr>
          <a:lstStyle/>
          <a:p>
            <a:r>
              <a:rPr lang="en-GB" sz="1400" dirty="0">
                <a:latin typeface="Myriad Pro"/>
              </a:rPr>
              <a:t>Examples of </a:t>
            </a:r>
            <a:r>
              <a:rPr lang="en-GB" sz="1400" b="1" dirty="0" smtClean="0">
                <a:latin typeface="Myriad Pro"/>
              </a:rPr>
              <a:t>well-developed</a:t>
            </a:r>
            <a:r>
              <a:rPr lang="en-GB" sz="1400" dirty="0" smtClean="0">
                <a:latin typeface="Myriad Pro"/>
              </a:rPr>
              <a:t> </a:t>
            </a:r>
            <a:r>
              <a:rPr lang="en-GB" sz="1400" dirty="0">
                <a:latin typeface="Myriad Pro"/>
              </a:rPr>
              <a:t>ideas</a:t>
            </a:r>
            <a:r>
              <a:rPr lang="en-GB" sz="1400" dirty="0" smtClean="0">
                <a:latin typeface="Myriad Pro"/>
              </a:rPr>
              <a:t>:</a:t>
            </a:r>
          </a:p>
          <a:p>
            <a:endParaRPr lang="en-GB" sz="1400" dirty="0">
              <a:latin typeface="Myriad Pro"/>
            </a:endParaRPr>
          </a:p>
          <a:p>
            <a:r>
              <a:rPr lang="en-GB" sz="1400" dirty="0">
                <a:latin typeface="Myriad Pro"/>
              </a:rPr>
              <a:t>Name the fieldwork: Does housing quality improve with distance from the city centre of Newcastle upon Tyne?</a:t>
            </a:r>
          </a:p>
          <a:p>
            <a:endParaRPr lang="en-GB" sz="1400" dirty="0">
              <a:latin typeface="Myriad Pro"/>
            </a:endParaRPr>
          </a:p>
          <a:p>
            <a:r>
              <a:rPr lang="en-GB" sz="1400" dirty="0">
                <a:latin typeface="Myriad Pro"/>
              </a:rPr>
              <a:t>I found that in </a:t>
            </a:r>
            <a:r>
              <a:rPr lang="en-GB" sz="1400" dirty="0">
                <a:solidFill>
                  <a:srgbClr val="C00000"/>
                </a:solidFill>
                <a:latin typeface="Myriad Pro"/>
              </a:rPr>
              <a:t>two directions (west and east)</a:t>
            </a:r>
            <a:r>
              <a:rPr lang="en-GB" sz="1400" dirty="0">
                <a:solidFill>
                  <a:srgbClr val="00B050"/>
                </a:solidFill>
                <a:latin typeface="Myriad Pro"/>
              </a:rPr>
              <a:t> </a:t>
            </a:r>
            <a:r>
              <a:rPr lang="en-GB" sz="1400" dirty="0">
                <a:latin typeface="Myriad Pro"/>
              </a:rPr>
              <a:t>the types of housing </a:t>
            </a:r>
            <a:r>
              <a:rPr lang="en-GB" sz="1400" dirty="0">
                <a:solidFill>
                  <a:srgbClr val="C00000"/>
                </a:solidFill>
                <a:latin typeface="Myriad Pro"/>
              </a:rPr>
              <a:t>remained more similar than to the north, so I was able to conclude that housing quality does not change in the same way with distance from the city centre</a:t>
            </a:r>
            <a:r>
              <a:rPr lang="en-GB" sz="1400" dirty="0">
                <a:latin typeface="Myriad Pro"/>
              </a:rPr>
              <a:t>. This helped me understand the reasons behind </a:t>
            </a:r>
            <a:r>
              <a:rPr lang="en-GB" sz="1400" dirty="0">
                <a:solidFill>
                  <a:srgbClr val="C00000"/>
                </a:solidFill>
                <a:latin typeface="Myriad Pro"/>
              </a:rPr>
              <a:t>changing </a:t>
            </a:r>
            <a:r>
              <a:rPr lang="en-GB" sz="1400" dirty="0">
                <a:latin typeface="Myriad Pro"/>
              </a:rPr>
              <a:t>land use in a city, </a:t>
            </a:r>
            <a:r>
              <a:rPr lang="en-GB" sz="1400" dirty="0">
                <a:solidFill>
                  <a:srgbClr val="C00000"/>
                </a:solidFill>
                <a:latin typeface="Myriad Pro"/>
              </a:rPr>
              <a:t>for example redevelopment and gentrification</a:t>
            </a:r>
            <a:r>
              <a:rPr lang="en-GB" sz="1400" dirty="0">
                <a:latin typeface="Myriad Pro"/>
              </a:rPr>
              <a:t>.</a:t>
            </a:r>
          </a:p>
        </p:txBody>
      </p:sp>
      <p:sp>
        <p:nvSpPr>
          <p:cNvPr id="7" name="Content Placeholder 2"/>
          <p:cNvSpPr txBox="1">
            <a:spLocks/>
          </p:cNvSpPr>
          <p:nvPr/>
        </p:nvSpPr>
        <p:spPr>
          <a:xfrm>
            <a:off x="298748" y="4422998"/>
            <a:ext cx="5353372" cy="10812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solidFill>
                  <a:srgbClr val="1F224E"/>
                </a:solidFill>
                <a:latin typeface="Myriad Pro"/>
                <a:ea typeface="Myriad Pro" charset="0"/>
                <a:cs typeface="Myriad Pro" charset="0"/>
              </a:rPr>
              <a:t>The </a:t>
            </a:r>
            <a:r>
              <a:rPr lang="en-GB" sz="1400" b="1" dirty="0">
                <a:solidFill>
                  <a:srgbClr val="1F224E"/>
                </a:solidFill>
                <a:latin typeface="Myriad Pro"/>
                <a:ea typeface="Myriad Pro" charset="0"/>
                <a:cs typeface="Myriad Pro" charset="0"/>
              </a:rPr>
              <a:t>developed</a:t>
            </a:r>
            <a:r>
              <a:rPr lang="en-GB" sz="1400" dirty="0">
                <a:solidFill>
                  <a:srgbClr val="1F224E"/>
                </a:solidFill>
                <a:latin typeface="Myriad Pro"/>
                <a:ea typeface="Myriad Pro" charset="0"/>
                <a:cs typeface="Myriad Pro" charset="0"/>
              </a:rPr>
              <a:t> idea b</a:t>
            </a:r>
            <a:r>
              <a:rPr lang="en-GB" sz="1400" dirty="0">
                <a:latin typeface="Myriad Pro"/>
                <a:cs typeface="+mn-cs"/>
              </a:rPr>
              <a:t>uilds</a:t>
            </a:r>
            <a:r>
              <a:rPr lang="en-GB" sz="1400" dirty="0">
                <a:solidFill>
                  <a:srgbClr val="1F224E"/>
                </a:solidFill>
                <a:latin typeface="Myriad Pro"/>
                <a:ea typeface="Myriad Pro" charset="0"/>
                <a:cs typeface="Myriad Pro" charset="0"/>
              </a:rPr>
              <a:t> on the </a:t>
            </a:r>
            <a:r>
              <a:rPr lang="en-GB" sz="1400" b="1" dirty="0">
                <a:solidFill>
                  <a:srgbClr val="1F224E"/>
                </a:solidFill>
                <a:latin typeface="Myriad Pro"/>
                <a:ea typeface="Myriad Pro" charset="0"/>
                <a:cs typeface="Myriad Pro" charset="0"/>
              </a:rPr>
              <a:t>simple</a:t>
            </a:r>
            <a:r>
              <a:rPr lang="en-GB" sz="1400" dirty="0">
                <a:solidFill>
                  <a:srgbClr val="1F224E"/>
                </a:solidFill>
                <a:latin typeface="Myriad Pro"/>
                <a:ea typeface="Myriad Pro" charset="0"/>
                <a:cs typeface="Myriad Pro" charset="0"/>
              </a:rPr>
              <a:t> idea with more </a:t>
            </a:r>
            <a:r>
              <a:rPr lang="en-GB" sz="1400" dirty="0" smtClean="0">
                <a:solidFill>
                  <a:srgbClr val="00B0F0"/>
                </a:solidFill>
                <a:latin typeface="Myriad Pro"/>
                <a:ea typeface="Myriad Pro" charset="0"/>
                <a:cs typeface="Myriad Pro" charset="0"/>
              </a:rPr>
              <a:t>analysis</a:t>
            </a:r>
            <a:r>
              <a:rPr lang="en-GB" sz="1400" dirty="0" smtClean="0">
                <a:solidFill>
                  <a:srgbClr val="1F224E"/>
                </a:solidFill>
                <a:latin typeface="Myriad Pro"/>
                <a:ea typeface="Myriad Pro" charset="0"/>
                <a:cs typeface="Myriad Pro" charset="0"/>
              </a:rPr>
              <a:t> and </a:t>
            </a:r>
            <a:r>
              <a:rPr lang="en-GB" sz="1400" dirty="0" smtClean="0">
                <a:solidFill>
                  <a:srgbClr val="00B0F0"/>
                </a:solidFill>
                <a:latin typeface="Myriad Pro"/>
                <a:ea typeface="Myriad Pro" charset="0"/>
                <a:cs typeface="Myriad Pro" charset="0"/>
              </a:rPr>
              <a:t>evaluation</a:t>
            </a:r>
            <a:r>
              <a:rPr lang="en-GB" sz="1400" dirty="0" smtClean="0">
                <a:solidFill>
                  <a:srgbClr val="1F224E"/>
                </a:solidFill>
                <a:latin typeface="Myriad Pro"/>
                <a:ea typeface="Myriad Pro" charset="0"/>
                <a:cs typeface="Myriad Pro" charset="0"/>
              </a:rPr>
              <a:t> of how the fieldwork improved understanding of a question or issue, with a </a:t>
            </a:r>
            <a:r>
              <a:rPr lang="en-GB" sz="1400" dirty="0" smtClean="0">
                <a:solidFill>
                  <a:srgbClr val="00B0F0"/>
                </a:solidFill>
                <a:latin typeface="Myriad Pro"/>
                <a:ea typeface="Myriad Pro" charset="0"/>
                <a:cs typeface="Myriad Pro" charset="0"/>
              </a:rPr>
              <a:t>judgement</a:t>
            </a:r>
            <a:r>
              <a:rPr lang="en-GB" sz="1400" dirty="0" smtClean="0">
                <a:solidFill>
                  <a:srgbClr val="1F224E"/>
                </a:solidFill>
                <a:latin typeface="Myriad Pro"/>
                <a:ea typeface="Myriad Pro" charset="0"/>
                <a:cs typeface="Myriad Pro" charset="0"/>
              </a:rPr>
              <a:t> included too.</a:t>
            </a:r>
          </a:p>
          <a:p>
            <a:pPr marL="0" indent="0">
              <a:buNone/>
            </a:pPr>
            <a:endParaRPr lang="en-GB" sz="1400" dirty="0">
              <a:solidFill>
                <a:srgbClr val="1F224E"/>
              </a:solidFill>
              <a:latin typeface="Myriad Pro"/>
              <a:ea typeface="Myriad Pro" charset="0"/>
              <a:cs typeface="Myriad Pro" charset="0"/>
            </a:endParaRPr>
          </a:p>
          <a:p>
            <a:pPr marL="0" indent="0">
              <a:buNone/>
            </a:pPr>
            <a:r>
              <a:rPr lang="en-GB" sz="1400" dirty="0" smtClean="0">
                <a:solidFill>
                  <a:srgbClr val="1F224E"/>
                </a:solidFill>
                <a:latin typeface="Myriad Pro"/>
                <a:ea typeface="Myriad Pro" charset="0"/>
                <a:cs typeface="Myriad Pro" charset="0"/>
              </a:rPr>
              <a:t>The </a:t>
            </a:r>
            <a:r>
              <a:rPr lang="en-GB" sz="1400" b="1" dirty="0">
                <a:solidFill>
                  <a:srgbClr val="1F224E"/>
                </a:solidFill>
                <a:latin typeface="Myriad Pro"/>
                <a:ea typeface="Myriad Pro" charset="0"/>
                <a:cs typeface="Myriad Pro" charset="0"/>
              </a:rPr>
              <a:t>well-developed</a:t>
            </a:r>
            <a:r>
              <a:rPr lang="en-GB" sz="1400" dirty="0">
                <a:solidFill>
                  <a:srgbClr val="1F224E"/>
                </a:solidFill>
                <a:latin typeface="Myriad Pro"/>
                <a:ea typeface="Myriad Pro" charset="0"/>
                <a:cs typeface="Myriad Pro" charset="0"/>
              </a:rPr>
              <a:t> idea builds </a:t>
            </a:r>
            <a:r>
              <a:rPr lang="en-GB" sz="1400" dirty="0" smtClean="0">
                <a:solidFill>
                  <a:srgbClr val="1F224E"/>
                </a:solidFill>
                <a:latin typeface="Myriad Pro"/>
                <a:ea typeface="Myriad Pro" charset="0"/>
                <a:cs typeface="Myriad Pro" charset="0"/>
              </a:rPr>
              <a:t>again on all three of these parts of the answer.</a:t>
            </a:r>
            <a:endParaRPr lang="en-GB" sz="1400" dirty="0">
              <a:solidFill>
                <a:srgbClr val="1F224E"/>
              </a:solidFill>
              <a:latin typeface="Myriad Pro"/>
              <a:ea typeface="Myriad Pro" charset="0"/>
              <a:cs typeface="Myriad Pro" charset="0"/>
            </a:endParaRPr>
          </a:p>
        </p:txBody>
      </p:sp>
    </p:spTree>
    <p:extLst>
      <p:ext uri="{BB962C8B-B14F-4D97-AF65-F5344CB8AC3E}">
        <p14:creationId xmlns:p14="http://schemas.microsoft.com/office/powerpoint/2010/main" val="298345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06" y="44624"/>
            <a:ext cx="8229600" cy="1143000"/>
          </a:xfrm>
        </p:spPr>
        <p:txBody>
          <a:bodyPr/>
          <a:lstStyle/>
          <a:p>
            <a:r>
              <a:rPr lang="en-GB" dirty="0"/>
              <a:t>People and Society - Section B</a:t>
            </a:r>
          </a:p>
        </p:txBody>
      </p:sp>
      <p:sp>
        <p:nvSpPr>
          <p:cNvPr id="3" name="Content Placeholder 2"/>
          <p:cNvSpPr txBox="1">
            <a:spLocks/>
          </p:cNvSpPr>
          <p:nvPr/>
        </p:nvSpPr>
        <p:spPr>
          <a:xfrm>
            <a:off x="539552" y="1350298"/>
            <a:ext cx="7920880" cy="44549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smtClean="0">
                <a:solidFill>
                  <a:srgbClr val="1F224E"/>
                </a:solidFill>
                <a:latin typeface="Myriad Pro" charset="0"/>
                <a:ea typeface="Myriad Pro" charset="0"/>
                <a:cs typeface="Myriad Pro" charset="0"/>
              </a:rPr>
              <a:t>Human geography fieldwork is assessed in section B and there will be </a:t>
            </a:r>
            <a:r>
              <a:rPr lang="en-GB" sz="1600" u="sng" dirty="0" smtClean="0">
                <a:solidFill>
                  <a:srgbClr val="1F224E"/>
                </a:solidFill>
                <a:latin typeface="Myriad Pro" charset="0"/>
                <a:ea typeface="Myriad Pro" charset="0"/>
                <a:cs typeface="Myriad Pro" charset="0"/>
              </a:rPr>
              <a:t>18 marks in this section</a:t>
            </a:r>
            <a:r>
              <a:rPr lang="en-GB" sz="1600" dirty="0" smtClean="0">
                <a:solidFill>
                  <a:srgbClr val="1F224E"/>
                </a:solidFill>
                <a:latin typeface="Myriad Pro" charset="0"/>
                <a:ea typeface="Myriad Pro" charset="0"/>
                <a:cs typeface="Myriad Pro" charset="0"/>
              </a:rPr>
              <a:t> – which includes 3 </a:t>
            </a:r>
            <a:r>
              <a:rPr lang="en-GB" sz="1600" dirty="0" err="1" smtClean="0">
                <a:solidFill>
                  <a:srgbClr val="1F224E"/>
                </a:solidFill>
                <a:latin typeface="Myriad Pro" charset="0"/>
                <a:ea typeface="Myriad Pro" charset="0"/>
                <a:cs typeface="Myriad Pro" charset="0"/>
              </a:rPr>
              <a:t>SPaG</a:t>
            </a:r>
            <a:r>
              <a:rPr lang="en-GB" sz="1600" dirty="0" smtClean="0">
                <a:solidFill>
                  <a:srgbClr val="1F224E"/>
                </a:solidFill>
                <a:latin typeface="Myriad Pro" charset="0"/>
                <a:ea typeface="Myriad Pro" charset="0"/>
                <a:cs typeface="Myriad Pro" charset="0"/>
              </a:rPr>
              <a:t> marks.</a:t>
            </a:r>
          </a:p>
          <a:p>
            <a:endParaRPr lang="en-GB" sz="1600" dirty="0" smtClean="0">
              <a:solidFill>
                <a:srgbClr val="1F224E"/>
              </a:solidFill>
              <a:latin typeface="Myriad Pro" charset="0"/>
              <a:ea typeface="Myriad Pro" charset="0"/>
              <a:cs typeface="Myriad Pro" charset="0"/>
            </a:endParaRPr>
          </a:p>
          <a:p>
            <a:pPr marL="0" indent="0">
              <a:buNone/>
            </a:pPr>
            <a:r>
              <a:rPr lang="en-GB" sz="1600" u="sng" dirty="0" smtClean="0">
                <a:solidFill>
                  <a:srgbClr val="1F224E"/>
                </a:solidFill>
                <a:latin typeface="Myriad Pro" charset="0"/>
                <a:ea typeface="Myriad Pro" charset="0"/>
                <a:cs typeface="Myriad Pro" charset="0"/>
              </a:rPr>
              <a:t>This section will start with short answer, point marked questions (1 to 4 mark questions) before finishing with a level of response question of 8 marks.</a:t>
            </a:r>
            <a:r>
              <a:rPr lang="en-GB" sz="1600" dirty="0" smtClean="0">
                <a:solidFill>
                  <a:srgbClr val="1F224E"/>
                </a:solidFill>
                <a:latin typeface="Myriad Pro" charset="0"/>
                <a:ea typeface="Myriad Pro" charset="0"/>
                <a:cs typeface="Myriad Pro" charset="0"/>
              </a:rPr>
              <a:t> The </a:t>
            </a:r>
            <a:r>
              <a:rPr lang="en-GB" sz="1600" u="sng" dirty="0" smtClean="0">
                <a:solidFill>
                  <a:srgbClr val="1F224E"/>
                </a:solidFill>
                <a:latin typeface="Myriad Pro" charset="0"/>
                <a:ea typeface="Myriad Pro" charset="0"/>
                <a:cs typeface="Myriad Pro" charset="0"/>
              </a:rPr>
              <a:t>8 mark question will also have 3 </a:t>
            </a:r>
            <a:r>
              <a:rPr lang="en-GB" sz="1600" u="sng" dirty="0" err="1" smtClean="0">
                <a:solidFill>
                  <a:srgbClr val="1F224E"/>
                </a:solidFill>
                <a:latin typeface="Myriad Pro" charset="0"/>
                <a:ea typeface="Myriad Pro" charset="0"/>
                <a:cs typeface="Myriad Pro" charset="0"/>
              </a:rPr>
              <a:t>SPaG</a:t>
            </a:r>
            <a:r>
              <a:rPr lang="en-GB" sz="1600" u="sng" dirty="0" smtClean="0">
                <a:solidFill>
                  <a:srgbClr val="1F224E"/>
                </a:solidFill>
                <a:latin typeface="Myriad Pro" charset="0"/>
                <a:ea typeface="Myriad Pro" charset="0"/>
                <a:cs typeface="Myriad Pro" charset="0"/>
              </a:rPr>
              <a:t> marks </a:t>
            </a:r>
            <a:r>
              <a:rPr lang="en-GB" sz="1600" dirty="0" smtClean="0">
                <a:solidFill>
                  <a:srgbClr val="1F224E"/>
                </a:solidFill>
                <a:latin typeface="Myriad Pro" charset="0"/>
                <a:ea typeface="Myriad Pro" charset="0"/>
                <a:cs typeface="Myriad Pro" charset="0"/>
              </a:rPr>
              <a:t>available (total of 11 marks for question).</a:t>
            </a:r>
          </a:p>
          <a:p>
            <a:endParaRPr lang="en-GB" sz="1600" dirty="0" smtClean="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In Section B there will be assessment of human geography fieldwork both in relation to </a:t>
            </a:r>
            <a:r>
              <a:rPr lang="en-US" sz="1600" dirty="0" smtClean="0">
                <a:solidFill>
                  <a:srgbClr val="1F224E"/>
                </a:solidFill>
                <a:latin typeface="Myriad Pro" charset="0"/>
                <a:ea typeface="Myriad Pro" charset="0"/>
                <a:cs typeface="Myriad Pro" charset="0"/>
              </a:rPr>
              <a:t>the </a:t>
            </a:r>
            <a:r>
              <a:rPr lang="en-US" sz="1600" u="sng" dirty="0" smtClean="0">
                <a:solidFill>
                  <a:srgbClr val="1F224E"/>
                </a:solidFill>
                <a:latin typeface="Myriad Pro" charset="0"/>
                <a:ea typeface="Myriad Pro" charset="0"/>
                <a:cs typeface="Myriad Pro" charset="0"/>
              </a:rPr>
              <a:t>students’ own experiences of fieldwork</a:t>
            </a:r>
            <a:r>
              <a:rPr lang="en-US" sz="1600" dirty="0" smtClean="0">
                <a:solidFill>
                  <a:srgbClr val="1F224E"/>
                </a:solidFill>
                <a:latin typeface="Myriad Pro" charset="0"/>
                <a:ea typeface="Myriad Pro" charset="0"/>
                <a:cs typeface="Myriad Pro" charset="0"/>
              </a:rPr>
              <a:t> and </a:t>
            </a:r>
            <a:r>
              <a:rPr lang="en-US" sz="1600" u="sng" dirty="0" smtClean="0">
                <a:solidFill>
                  <a:srgbClr val="1F224E"/>
                </a:solidFill>
                <a:latin typeface="Myriad Pro" charset="0"/>
                <a:ea typeface="Myriad Pro" charset="0"/>
                <a:cs typeface="Myriad Pro" charset="0"/>
              </a:rPr>
              <a:t>unfamiliar contexts</a:t>
            </a:r>
            <a:r>
              <a:rPr lang="en-US" sz="1600" dirty="0" smtClean="0">
                <a:solidFill>
                  <a:srgbClr val="1F224E"/>
                </a:solidFill>
                <a:latin typeface="Myriad Pro" charset="0"/>
                <a:ea typeface="Myriad Pro" charset="0"/>
                <a:cs typeface="Myriad Pro" charset="0"/>
              </a:rPr>
              <a:t> (resources) which students will first encounter in the exam.</a:t>
            </a:r>
            <a:endParaRPr lang="en-GB" sz="1600" dirty="0" smtClean="0">
              <a:solidFill>
                <a:srgbClr val="1F224E"/>
              </a:solidFill>
              <a:latin typeface="Myriad Pro" charset="0"/>
              <a:ea typeface="Myriad Pro" charset="0"/>
              <a:cs typeface="Myriad Pro" charset="0"/>
            </a:endParaRPr>
          </a:p>
          <a:p>
            <a:endParaRPr lang="en-GB" sz="1600" dirty="0" smtClean="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Section B will include questions with marks targeting </a:t>
            </a:r>
            <a:r>
              <a:rPr lang="en-GB" sz="1600" dirty="0" smtClean="0">
                <a:solidFill>
                  <a:srgbClr val="00B0F0"/>
                </a:solidFill>
                <a:latin typeface="Myriad Pro" charset="0"/>
                <a:ea typeface="Myriad Pro" charset="0"/>
                <a:cs typeface="Myriad Pro" charset="0"/>
              </a:rPr>
              <a:t>AO3 (application) </a:t>
            </a:r>
            <a:r>
              <a:rPr lang="en-GB" sz="1600" dirty="0" smtClean="0">
                <a:solidFill>
                  <a:srgbClr val="1F224E"/>
                </a:solidFill>
                <a:latin typeface="Myriad Pro" charset="0"/>
                <a:ea typeface="Myriad Pro" charset="0"/>
                <a:cs typeface="Myriad Pro" charset="0"/>
              </a:rPr>
              <a:t>and </a:t>
            </a:r>
            <a:r>
              <a:rPr lang="en-GB" sz="1600" dirty="0" smtClean="0">
                <a:solidFill>
                  <a:srgbClr val="00B050"/>
                </a:solidFill>
                <a:latin typeface="Myriad Pro" charset="0"/>
                <a:ea typeface="Myriad Pro" charset="0"/>
                <a:cs typeface="Myriad Pro" charset="0"/>
              </a:rPr>
              <a:t>AO4 (skills)</a:t>
            </a:r>
            <a:r>
              <a:rPr lang="en-GB" sz="1600" dirty="0" smtClean="0">
                <a:solidFill>
                  <a:srgbClr val="1F224E"/>
                </a:solidFill>
                <a:latin typeface="Myriad Pro" charset="0"/>
                <a:ea typeface="Myriad Pro" charset="0"/>
                <a:cs typeface="Myriad Pro" charset="0"/>
              </a:rPr>
              <a:t>. There will be </a:t>
            </a:r>
            <a:r>
              <a:rPr lang="en-GB" sz="1600" dirty="0" smtClean="0">
                <a:solidFill>
                  <a:srgbClr val="00B0F0"/>
                </a:solidFill>
                <a:latin typeface="Myriad Pro" charset="0"/>
                <a:ea typeface="Myriad Pro" charset="0"/>
                <a:cs typeface="Myriad Pro" charset="0"/>
              </a:rPr>
              <a:t>10 marks for AO3</a:t>
            </a:r>
            <a:r>
              <a:rPr lang="en-GB" sz="1600" dirty="0" smtClean="0">
                <a:solidFill>
                  <a:srgbClr val="1F224E"/>
                </a:solidFill>
                <a:latin typeface="Myriad Pro" charset="0"/>
                <a:ea typeface="Myriad Pro" charset="0"/>
                <a:cs typeface="Myriad Pro" charset="0"/>
              </a:rPr>
              <a:t> and </a:t>
            </a:r>
            <a:r>
              <a:rPr lang="en-GB" sz="1600" dirty="0" smtClean="0">
                <a:solidFill>
                  <a:srgbClr val="00B050"/>
                </a:solidFill>
                <a:latin typeface="Myriad Pro" charset="0"/>
                <a:ea typeface="Myriad Pro" charset="0"/>
                <a:cs typeface="Myriad Pro" charset="0"/>
              </a:rPr>
              <a:t>5 marks for AO4 </a:t>
            </a:r>
            <a:r>
              <a:rPr lang="en-GB" sz="1600" dirty="0" smtClean="0">
                <a:solidFill>
                  <a:srgbClr val="1F224E"/>
                </a:solidFill>
                <a:latin typeface="Myriad Pro" charset="0"/>
                <a:ea typeface="Myriad Pro" charset="0"/>
                <a:cs typeface="Myriad Pro" charset="0"/>
              </a:rPr>
              <a:t>in this section. </a:t>
            </a:r>
          </a:p>
          <a:p>
            <a:endParaRPr lang="en-GB" sz="1600" dirty="0"/>
          </a:p>
        </p:txBody>
      </p:sp>
    </p:spTree>
    <p:extLst>
      <p:ext uri="{BB962C8B-B14F-4D97-AF65-F5344CB8AC3E}">
        <p14:creationId xmlns:p14="http://schemas.microsoft.com/office/powerpoint/2010/main" val="3008666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7"/>
          <p:cNvSpPr txBox="1">
            <a:spLocks noChangeArrowheads="1"/>
          </p:cNvSpPr>
          <p:nvPr/>
        </p:nvSpPr>
        <p:spPr bwMode="auto">
          <a:xfrm>
            <a:off x="1447165" y="3212976"/>
            <a:ext cx="6281420" cy="12496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285"/>
              </a:spcAft>
              <a:tabLst>
                <a:tab pos="2865755" algn="ctr"/>
                <a:tab pos="5731510" algn="r"/>
              </a:tabLst>
            </a:pPr>
            <a:r>
              <a:rPr lang="en-GB" sz="800" dirty="0">
                <a:effectLst/>
                <a:latin typeface="Arial"/>
                <a:ea typeface="Calibri"/>
                <a:cs typeface="Arial"/>
              </a:rPr>
              <a:t>We’d like to know your view on the resources we produce. By clicking on ‘</a:t>
            </a:r>
            <a:r>
              <a:rPr lang="en-GB" sz="800" u="sng" dirty="0">
                <a:solidFill>
                  <a:srgbClr val="0000FF"/>
                </a:solidFill>
                <a:effectLst/>
                <a:latin typeface="Arial"/>
                <a:ea typeface="Calibri"/>
                <a:cs typeface="Arial"/>
                <a:hlinkClick r:id="rId2"/>
              </a:rPr>
              <a:t>Like</a:t>
            </a:r>
            <a:r>
              <a:rPr lang="en-GB" sz="800" dirty="0">
                <a:effectLst/>
                <a:latin typeface="Arial"/>
                <a:ea typeface="Calibri"/>
                <a:cs typeface="Arial"/>
              </a:rPr>
              <a:t>’ or ‘</a:t>
            </a:r>
            <a:r>
              <a:rPr lang="en-GB" sz="800" u="sng" dirty="0">
                <a:solidFill>
                  <a:srgbClr val="0000FF"/>
                </a:solidFill>
                <a:effectLst/>
                <a:latin typeface="Arial"/>
                <a:ea typeface="Calibri"/>
                <a:cs typeface="Arial"/>
                <a:hlinkClick r:id="rId3"/>
              </a:rPr>
              <a:t>Dislike</a:t>
            </a:r>
            <a:r>
              <a:rPr lang="en-GB" sz="800" dirty="0">
                <a:effectLst/>
                <a:latin typeface="Arial"/>
                <a:ea typeface="Calibri"/>
                <a:cs typeface="Arial"/>
              </a:rPr>
              <a:t>’ you can help us to ensure that our resources work for you. When the email template pops up please add additional comments if you wish and then just click ‘Send’. Thank you.</a:t>
            </a:r>
            <a:endParaRPr lang="en-GB" sz="1100" dirty="0">
              <a:effectLst/>
              <a:latin typeface="Arial"/>
              <a:ea typeface="Calibri"/>
              <a:cs typeface="Times New Roman"/>
            </a:endParaRPr>
          </a:p>
          <a:p>
            <a:pPr fontAlgn="ctr">
              <a:lnSpc>
                <a:spcPct val="120000"/>
              </a:lnSpc>
              <a:spcAft>
                <a:spcPts val="285"/>
              </a:spcAft>
            </a:pPr>
            <a:r>
              <a:rPr lang="en-GB" sz="800" dirty="0">
                <a:solidFill>
                  <a:srgbClr val="000000"/>
                </a:solidFill>
                <a:effectLst/>
                <a:latin typeface="Arial"/>
                <a:ea typeface="Calibri"/>
                <a:cs typeface="Times New Roman"/>
              </a:rPr>
              <a:t>Whether you already offer OCR qualifications, are new to OCR, or are considering switching from your current provider/awarding organisation, you can request more information by completing the Expression of Interest form which can be found here: </a:t>
            </a:r>
            <a:r>
              <a:rPr lang="en-GB" sz="800" u="sng" dirty="0">
                <a:solidFill>
                  <a:srgbClr val="0000FF"/>
                </a:solidFill>
                <a:effectLst/>
                <a:latin typeface="Arial"/>
                <a:ea typeface="Calibri"/>
                <a:cs typeface="Times New Roman"/>
                <a:hlinkClick r:id="rId4"/>
              </a:rPr>
              <a:t>www.ocr.org.uk/expression-of-interest</a:t>
            </a:r>
            <a:endParaRPr lang="en-GB" sz="1100" dirty="0">
              <a:effectLst/>
              <a:latin typeface="Calibri"/>
              <a:ea typeface="Calibri"/>
              <a:cs typeface="Times New Roman"/>
            </a:endParaRPr>
          </a:p>
          <a:p>
            <a:pPr fontAlgn="ctr">
              <a:lnSpc>
                <a:spcPct val="120000"/>
              </a:lnSpc>
              <a:spcAft>
                <a:spcPts val="285"/>
              </a:spcAft>
            </a:pPr>
            <a:r>
              <a:rPr lang="en-GB" sz="800" dirty="0">
                <a:solidFill>
                  <a:srgbClr val="000000"/>
                </a:solidFill>
                <a:effectLst/>
                <a:latin typeface="Arial"/>
                <a:ea typeface="Calibri"/>
                <a:cs typeface="Times New Roman"/>
              </a:rPr>
              <a:t>Looking for a resource? There is now a quick and easy search tool to help find free resources for your qualification: </a:t>
            </a:r>
            <a:br>
              <a:rPr lang="en-GB" sz="800" dirty="0">
                <a:solidFill>
                  <a:srgbClr val="000000"/>
                </a:solidFill>
                <a:effectLst/>
                <a:latin typeface="Arial"/>
                <a:ea typeface="Calibri"/>
                <a:cs typeface="Times New Roman"/>
              </a:rPr>
            </a:br>
            <a:r>
              <a:rPr lang="en-GB" sz="800" u="heavy" dirty="0">
                <a:solidFill>
                  <a:srgbClr val="000000"/>
                </a:solidFill>
                <a:effectLst/>
                <a:latin typeface="Arial"/>
                <a:ea typeface="Calibri"/>
                <a:cs typeface="Times New Roman"/>
                <a:hlinkClick r:id="rId5"/>
              </a:rPr>
              <a:t>www.ocr.org.uk/i-want-to/find-resources/</a:t>
            </a:r>
            <a:endParaRPr lang="en-GB" sz="1100" dirty="0">
              <a:effectLst/>
              <a:latin typeface="Calibri"/>
              <a:ea typeface="Calibri"/>
              <a:cs typeface="Times New Roman"/>
            </a:endParaRPr>
          </a:p>
          <a:p>
            <a:pPr fontAlgn="ctr">
              <a:lnSpc>
                <a:spcPct val="120000"/>
              </a:lnSpc>
              <a:spcAft>
                <a:spcPts val="285"/>
              </a:spcAft>
            </a:pPr>
            <a:r>
              <a:rPr lang="en-GB" sz="800" u="none" strike="noStrike" dirty="0">
                <a:solidFill>
                  <a:srgbClr val="0000FF"/>
                </a:solidFill>
                <a:effectLst/>
                <a:latin typeface="Calibri"/>
                <a:ea typeface="Calibri"/>
                <a:cs typeface="Arial"/>
              </a:rPr>
              <a:t> </a:t>
            </a:r>
            <a:endParaRPr lang="en-GB" sz="1100" dirty="0">
              <a:effectLst/>
              <a:latin typeface="Calibri"/>
              <a:ea typeface="Calibri"/>
              <a:cs typeface="Times New Roman"/>
            </a:endParaRPr>
          </a:p>
        </p:txBody>
      </p:sp>
      <p:sp>
        <p:nvSpPr>
          <p:cNvPr id="5" name="Rounded Rectangle 4" descr="Title: OCR Resources: the small print - Description: OCR Resources: the small print&#10;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10;© OCR 2014 - This resource may be freely copied and distributed, as long as the OCR logo and this message remain intact and OCR is acknowledged as the originator of this work.&#10;&#10;OCR acknowledges the use of the following content:&#10;Maths and English icons: Air0ne/Shutterstock.con"/>
          <p:cNvSpPr>
            <a:spLocks noChangeArrowheads="1"/>
          </p:cNvSpPr>
          <p:nvPr/>
        </p:nvSpPr>
        <p:spPr bwMode="auto">
          <a:xfrm>
            <a:off x="1367155" y="4430906"/>
            <a:ext cx="6409690" cy="1189355"/>
          </a:xfrm>
          <a:prstGeom prst="roundRect">
            <a:avLst>
              <a:gd name="adj" fmla="val 16667"/>
            </a:avLst>
          </a:prstGeom>
          <a:solidFill>
            <a:srgbClr val="D8D8D8"/>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pPr>
              <a:lnSpc>
                <a:spcPct val="150000"/>
              </a:lnSpc>
              <a:spcAft>
                <a:spcPts val="0"/>
              </a:spcAft>
            </a:pPr>
            <a:r>
              <a:rPr lang="en-GB" sz="800" b="1" dirty="0">
                <a:solidFill>
                  <a:srgbClr val="000000"/>
                </a:solidFill>
                <a:effectLst/>
                <a:latin typeface="Arial"/>
                <a:ea typeface="Calibri"/>
                <a:cs typeface="Times New Roman"/>
              </a:rPr>
              <a:t>OCR Resources</a:t>
            </a:r>
            <a:r>
              <a:rPr lang="en-GB" sz="800" dirty="0">
                <a:solidFill>
                  <a:srgbClr val="000000"/>
                </a:solidFill>
                <a:effectLst/>
                <a:latin typeface="Arial"/>
                <a:ea typeface="Calibri"/>
                <a:cs typeface="Times New Roman"/>
              </a:rPr>
              <a:t>:</a:t>
            </a:r>
            <a:r>
              <a:rPr lang="en-GB" sz="800" dirty="0">
                <a:solidFill>
                  <a:srgbClr val="000000"/>
                </a:solidFill>
                <a:effectLst/>
                <a:latin typeface="Calibri"/>
                <a:ea typeface="Calibri"/>
                <a:cs typeface="Arial"/>
              </a:rPr>
              <a:t> </a:t>
            </a:r>
            <a:r>
              <a:rPr lang="en-GB" sz="800" i="1" dirty="0">
                <a:solidFill>
                  <a:srgbClr val="000000"/>
                </a:solidFill>
                <a:effectLst/>
                <a:latin typeface="Arial"/>
                <a:ea typeface="Calibri"/>
                <a:cs typeface="Times New Roman"/>
              </a:rPr>
              <a:t>the small print</a:t>
            </a:r>
            <a:r>
              <a:rPr lang="en-GB" sz="800" i="1" dirty="0">
                <a:solidFill>
                  <a:srgbClr val="000000"/>
                </a:solidFill>
                <a:effectLst/>
                <a:latin typeface="Calibri"/>
                <a:ea typeface="Calibri"/>
                <a:cs typeface="Arial"/>
              </a:rPr>
              <a:t/>
            </a:r>
            <a:br>
              <a:rPr lang="en-GB" sz="800" i="1" dirty="0">
                <a:solidFill>
                  <a:srgbClr val="000000"/>
                </a:solidFill>
                <a:effectLst/>
                <a:latin typeface="Calibri"/>
                <a:ea typeface="Calibri"/>
                <a:cs typeface="Arial"/>
              </a:rPr>
            </a:br>
            <a:r>
              <a:rPr lang="en-GB" sz="600" dirty="0">
                <a:solidFill>
                  <a:srgbClr val="000000"/>
                </a:solidFill>
                <a:effectLst/>
                <a:latin typeface="Arial"/>
                <a:ea typeface="Calibri"/>
                <a:cs typeface="Times New Roman"/>
              </a:rPr>
              <a:t>OCR’s </a:t>
            </a:r>
            <a:r>
              <a:rPr lang="en-GB" sz="600" dirty="0">
                <a:solidFill>
                  <a:srgbClr val="000000"/>
                </a:solidFill>
                <a:effectLst/>
                <a:latin typeface="Arial"/>
                <a:ea typeface="Calibri"/>
                <a:cs typeface="Arial"/>
              </a:rPr>
              <a:t>resources</a:t>
            </a:r>
            <a:r>
              <a:rPr lang="en-GB" sz="600" dirty="0">
                <a:solidFill>
                  <a:srgbClr val="000000"/>
                </a:solidFill>
                <a:effectLst/>
                <a:latin typeface="Arial"/>
                <a:ea typeface="Calibri"/>
                <a:cs typeface="Times New Roman"/>
              </a:rPr>
              <a:t> are provided to support the delivery of OCR qualifications,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br>
              <a:rPr lang="en-GB" sz="600" dirty="0">
                <a:solidFill>
                  <a:srgbClr val="000000"/>
                </a:solidFill>
                <a:effectLst/>
                <a:latin typeface="Arial"/>
                <a:ea typeface="Calibri"/>
                <a:cs typeface="Times New Roman"/>
              </a:rPr>
            </a:br>
            <a:r>
              <a:rPr lang="en-GB" sz="600" dirty="0">
                <a:solidFill>
                  <a:srgbClr val="000000"/>
                </a:solidFill>
                <a:effectLst/>
                <a:latin typeface="Arial"/>
                <a:ea typeface="Calibri"/>
                <a:cs typeface="Times New Roman"/>
              </a:rPr>
              <a:t>© OCR 2016 - This resource may be freely copied and distributed, as long as the OCR logo and this message remain intact and OCR is acknowledged as the originator of this work.</a:t>
            </a:r>
            <a:endParaRPr lang="en-GB" sz="1100" dirty="0">
              <a:effectLst/>
              <a:latin typeface="Calibri"/>
              <a:ea typeface="Calibri"/>
              <a:cs typeface="Times New Roman"/>
            </a:endParaRPr>
          </a:p>
          <a:p>
            <a:pPr>
              <a:lnSpc>
                <a:spcPct val="150000"/>
              </a:lnSpc>
              <a:spcAft>
                <a:spcPts val="0"/>
              </a:spcAft>
            </a:pPr>
            <a:r>
              <a:rPr lang="en-GB" sz="600" dirty="0">
                <a:solidFill>
                  <a:srgbClr val="000000"/>
                </a:solidFill>
                <a:effectLst/>
                <a:latin typeface="Arial"/>
                <a:ea typeface="Calibri"/>
                <a:cs typeface="Times New Roman"/>
              </a:rPr>
              <a:t>OCR acknowledges the use of the following content: n/a</a:t>
            </a:r>
            <a:endParaRPr lang="en-GB" sz="1100" dirty="0">
              <a:effectLst/>
              <a:latin typeface="Calibri"/>
              <a:ea typeface="Calibri"/>
              <a:cs typeface="Times New Roman"/>
            </a:endParaRPr>
          </a:p>
          <a:p>
            <a:pPr marR="71755" fontAlgn="ctr">
              <a:lnSpc>
                <a:spcPct val="120000"/>
              </a:lnSpc>
              <a:spcAft>
                <a:spcPts val="0"/>
              </a:spcAft>
            </a:pPr>
            <a:r>
              <a:rPr lang="en-GB" sz="600" dirty="0">
                <a:solidFill>
                  <a:srgbClr val="000000"/>
                </a:solidFill>
                <a:effectLst/>
                <a:latin typeface="Arial"/>
                <a:ea typeface="Calibri"/>
                <a:cs typeface="Times New Roman"/>
              </a:rPr>
              <a:t>Please get in touch if you want to discuss the accessibility of resources we offer to support delivery of our qualifications: </a:t>
            </a:r>
            <a:r>
              <a:rPr lang="en-GB" sz="600" u="sng" dirty="0">
                <a:solidFill>
                  <a:srgbClr val="0000FF"/>
                </a:solidFill>
                <a:effectLst/>
                <a:latin typeface="Arial"/>
                <a:ea typeface="Calibri"/>
                <a:cs typeface="Times New Roman"/>
                <a:hlinkClick r:id="rId6"/>
              </a:rPr>
              <a:t>resources.feedback@ocr.org.uk</a:t>
            </a:r>
            <a:endParaRPr lang="en-GB" sz="1100" dirty="0">
              <a:effectLst/>
              <a:latin typeface="Calibri"/>
              <a:ea typeface="Calibri"/>
              <a:cs typeface="Times New Roman"/>
            </a:endParaRPr>
          </a:p>
        </p:txBody>
      </p:sp>
    </p:spTree>
    <p:extLst>
      <p:ext uri="{BB962C8B-B14F-4D97-AF65-F5344CB8AC3E}">
        <p14:creationId xmlns:p14="http://schemas.microsoft.com/office/powerpoint/2010/main" val="424527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9" y="404664"/>
            <a:ext cx="9144000" cy="1143000"/>
          </a:xfrm>
        </p:spPr>
        <p:txBody>
          <a:bodyPr>
            <a:noAutofit/>
          </a:bodyPr>
          <a:lstStyle/>
          <a:p>
            <a:r>
              <a:rPr lang="en-GB" sz="3600" dirty="0"/>
              <a:t>Other things to know about the assessment…</a:t>
            </a:r>
          </a:p>
        </p:txBody>
      </p:sp>
      <p:sp>
        <p:nvSpPr>
          <p:cNvPr id="3" name="Content Placeholder 2"/>
          <p:cNvSpPr txBox="1">
            <a:spLocks/>
          </p:cNvSpPr>
          <p:nvPr/>
        </p:nvSpPr>
        <p:spPr>
          <a:xfrm>
            <a:off x="899591" y="1700808"/>
            <a:ext cx="7344817" cy="32403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smtClean="0">
                <a:solidFill>
                  <a:srgbClr val="1F224E"/>
                </a:solidFill>
                <a:latin typeface="Myriad Pro" charset="0"/>
                <a:ea typeface="Myriad Pro" charset="0"/>
                <a:cs typeface="Myriad Pro" charset="0"/>
              </a:rPr>
              <a:t>There are a few other important things to highlight for the assessment and to help you understand the mark scheme, so now we will run through:</a:t>
            </a:r>
          </a:p>
          <a:p>
            <a:pPr lvl="1">
              <a:buFont typeface="Arial" panose="020B0604020202020204" pitchFamily="34" charset="0"/>
              <a:buChar char="•"/>
            </a:pPr>
            <a:r>
              <a:rPr lang="en-GB" sz="1600" dirty="0" err="1" smtClean="0">
                <a:solidFill>
                  <a:srgbClr val="1F224E"/>
                </a:solidFill>
                <a:latin typeface="Myriad Pro" charset="0"/>
                <a:ea typeface="Myriad Pro" charset="0"/>
                <a:cs typeface="Myriad Pro" charset="0"/>
              </a:rPr>
              <a:t>SPaG</a:t>
            </a:r>
            <a:endParaRPr lang="en-GB" sz="1600" dirty="0" smtClean="0">
              <a:solidFill>
                <a:srgbClr val="1F224E"/>
              </a:solidFill>
              <a:latin typeface="Myriad Pro" charset="0"/>
              <a:ea typeface="Myriad Pro" charset="0"/>
              <a:cs typeface="Myriad Pro" charset="0"/>
            </a:endParaRPr>
          </a:p>
          <a:p>
            <a:pPr lvl="1">
              <a:buFont typeface="Arial" panose="020B0604020202020204" pitchFamily="34" charset="0"/>
              <a:buChar char="•"/>
            </a:pPr>
            <a:r>
              <a:rPr lang="en-GB" sz="1600" dirty="0" smtClean="0">
                <a:solidFill>
                  <a:srgbClr val="1F224E"/>
                </a:solidFill>
                <a:latin typeface="Myriad Pro" charset="0"/>
                <a:ea typeface="Myriad Pro" charset="0"/>
                <a:cs typeface="Myriad Pro" charset="0"/>
              </a:rPr>
              <a:t>Quality of Extended Responses</a:t>
            </a:r>
          </a:p>
          <a:p>
            <a:pPr lvl="1">
              <a:buFont typeface="Arial" panose="020B0604020202020204" pitchFamily="34" charset="0"/>
              <a:buChar char="•"/>
            </a:pPr>
            <a:r>
              <a:rPr lang="en-GB" sz="1600" dirty="0" smtClean="0">
                <a:solidFill>
                  <a:srgbClr val="1F224E"/>
                </a:solidFill>
                <a:latin typeface="Myriad Pro" charset="0"/>
                <a:ea typeface="Myriad Pro" charset="0"/>
                <a:cs typeface="Myriad Pro" charset="0"/>
              </a:rPr>
              <a:t>Marking Guidance</a:t>
            </a:r>
            <a:endParaRPr lang="en-GB" sz="16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409471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06" y="207298"/>
            <a:ext cx="8229600" cy="1143000"/>
          </a:xfrm>
        </p:spPr>
        <p:txBody>
          <a:bodyPr/>
          <a:lstStyle/>
          <a:p>
            <a:r>
              <a:rPr lang="en-GB" dirty="0" err="1"/>
              <a:t>SPaG</a:t>
            </a:r>
            <a:endParaRPr lang="en-GB" dirty="0"/>
          </a:p>
        </p:txBody>
      </p:sp>
      <p:sp>
        <p:nvSpPr>
          <p:cNvPr id="3" name="Content Placeholder 2"/>
          <p:cNvSpPr txBox="1">
            <a:spLocks/>
          </p:cNvSpPr>
          <p:nvPr/>
        </p:nvSpPr>
        <p:spPr>
          <a:xfrm>
            <a:off x="193733" y="1350298"/>
            <a:ext cx="8698747" cy="44549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 also known as spelling, punctuation and grammar and the use of specialist terminology is assessed against one of the longer questions in the exam with 3 marks available. In the </a:t>
            </a:r>
            <a:r>
              <a:rPr lang="en-GB" sz="1400" dirty="0" smtClean="0">
                <a:solidFill>
                  <a:srgbClr val="1F224E"/>
                </a:solidFill>
                <a:latin typeface="Myriad Pro" charset="0"/>
                <a:ea typeface="Myriad Pro" charset="0"/>
                <a:cs typeface="Myriad Pro" charset="0"/>
              </a:rPr>
              <a:t>‘People and Society’ </a:t>
            </a:r>
            <a:r>
              <a:rPr lang="en-GB" sz="1400" dirty="0">
                <a:solidFill>
                  <a:srgbClr val="1F224E"/>
                </a:solidFill>
                <a:latin typeface="Myriad Pro" charset="0"/>
                <a:ea typeface="Myriad Pro" charset="0"/>
                <a:cs typeface="Myriad Pro" charset="0"/>
              </a:rPr>
              <a:t>assessment SPaG will always be assessed on the 8 mark fieldwork question.</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There are clear descriptors for each level of </a:t>
            </a:r>
            <a:r>
              <a:rPr lang="en-GB" sz="1400" dirty="0" err="1">
                <a:solidFill>
                  <a:srgbClr val="1F224E"/>
                </a:solidFill>
                <a:latin typeface="Myriad Pro" charset="0"/>
                <a:ea typeface="Myriad Pro" charset="0"/>
                <a:cs typeface="Myriad Pro" charset="0"/>
              </a:rPr>
              <a:t>SPaG</a:t>
            </a:r>
            <a:r>
              <a:rPr lang="en-GB" sz="1400" dirty="0">
                <a:solidFill>
                  <a:srgbClr val="1F224E"/>
                </a:solidFill>
                <a:latin typeface="Myriad Pro" charset="0"/>
                <a:ea typeface="Myriad Pro" charset="0"/>
                <a:cs typeface="Myriad Pro" charset="0"/>
              </a:rPr>
              <a:t>, which are separate from the geographical content of the rest of the question. </a:t>
            </a:r>
            <a:r>
              <a:rPr lang="en-US" sz="1400" dirty="0">
                <a:solidFill>
                  <a:srgbClr val="1F224E"/>
                </a:solidFill>
                <a:latin typeface="Myriad Pro" charset="0"/>
                <a:ea typeface="Myriad Pro" charset="0"/>
                <a:cs typeface="Myriad Pro" charset="0"/>
              </a:rPr>
              <a:t>The </a:t>
            </a:r>
            <a:r>
              <a:rPr lang="en-US" sz="1400" dirty="0" smtClean="0">
                <a:solidFill>
                  <a:srgbClr val="1F224E"/>
                </a:solidFill>
                <a:latin typeface="Myriad Pro" charset="0"/>
                <a:ea typeface="Myriad Pro" charset="0"/>
                <a:cs typeface="Myriad Pro" charset="0"/>
              </a:rPr>
              <a:t>student’s </a:t>
            </a:r>
            <a:r>
              <a:rPr lang="en-US" sz="1400" dirty="0">
                <a:solidFill>
                  <a:srgbClr val="1F224E"/>
                </a:solidFill>
                <a:latin typeface="Myriad Pro" charset="0"/>
                <a:ea typeface="Myriad Pro" charset="0"/>
                <a:cs typeface="Myriad Pro" charset="0"/>
              </a:rPr>
              <a:t>answer is read holistically and the SPaG marks are awarded on the whole answer.</a:t>
            </a:r>
            <a:endParaRPr lang="en-GB" sz="1400" dirty="0">
              <a:solidFill>
                <a:srgbClr val="1F224E"/>
              </a:solidFill>
              <a:latin typeface="Myriad Pro" charset="0"/>
              <a:ea typeface="Myriad Pro" charset="0"/>
              <a:cs typeface="Myriad Pro" charset="0"/>
            </a:endParaRPr>
          </a:p>
          <a:p>
            <a:endParaRPr lang="en-GB" sz="1400" dirty="0"/>
          </a:p>
        </p:txBody>
      </p:sp>
      <p:pic>
        <p:nvPicPr>
          <p:cNvPr id="4" name="Picture 2" descr="SPaG mark sc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068960"/>
            <a:ext cx="6542386" cy="2869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480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of Extended Responses</a:t>
            </a:r>
          </a:p>
        </p:txBody>
      </p:sp>
      <p:sp>
        <p:nvSpPr>
          <p:cNvPr id="5" name="Content Placeholder 2"/>
          <p:cNvSpPr txBox="1">
            <a:spLocks/>
          </p:cNvSpPr>
          <p:nvPr/>
        </p:nvSpPr>
        <p:spPr>
          <a:xfrm>
            <a:off x="193733" y="1350298"/>
            <a:ext cx="8698747" cy="445496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smtClean="0">
                <a:solidFill>
                  <a:srgbClr val="1F224E"/>
                </a:solidFill>
                <a:latin typeface="Myriad Pro" charset="0"/>
                <a:ea typeface="Myriad Pro" charset="0"/>
                <a:cs typeface="Myriad Pro" charset="0"/>
              </a:rPr>
              <a:t>‘Quality of extended response’ is assessed within each level for questions of 8 marks or </a:t>
            </a:r>
            <a:r>
              <a:rPr lang="en-GB" sz="1400" dirty="0">
                <a:solidFill>
                  <a:srgbClr val="1F224E"/>
                </a:solidFill>
                <a:latin typeface="Myriad Pro" charset="0"/>
                <a:ea typeface="Myriad Pro" charset="0"/>
                <a:cs typeface="Myriad Pro" charset="0"/>
              </a:rPr>
              <a:t>above and is indicated by an </a:t>
            </a:r>
            <a:r>
              <a:rPr lang="en-GB" sz="1400" dirty="0" smtClean="0">
                <a:solidFill>
                  <a:srgbClr val="1F224E"/>
                </a:solidFill>
                <a:latin typeface="Myriad Pro" charset="0"/>
                <a:ea typeface="Myriad Pro" charset="0"/>
                <a:cs typeface="Myriad Pro" charset="0"/>
              </a:rPr>
              <a:t>asterisk </a:t>
            </a:r>
            <a:r>
              <a:rPr lang="en-GB" sz="1400" dirty="0">
                <a:solidFill>
                  <a:srgbClr val="1F224E"/>
                </a:solidFill>
                <a:latin typeface="Myriad Pro" charset="0"/>
                <a:ea typeface="Myriad Pro" charset="0"/>
                <a:cs typeface="Myriad Pro" charset="0"/>
              </a:rPr>
              <a:t>(*) beside the question</a:t>
            </a:r>
            <a:r>
              <a:rPr lang="en-GB" sz="1400" dirty="0" smtClean="0">
                <a:solidFill>
                  <a:srgbClr val="1F224E"/>
                </a:solidFill>
                <a:latin typeface="Myriad Pro" charset="0"/>
                <a:ea typeface="Myriad Pro" charset="0"/>
                <a:cs typeface="Myriad Pro" charset="0"/>
              </a:rPr>
              <a:t>. The following are the descriptors placed within the levels for 8 mark questions:  </a:t>
            </a:r>
          </a:p>
          <a:p>
            <a:pPr marL="0" indent="0">
              <a:buNone/>
            </a:pPr>
            <a:endParaRPr lang="en-GB" sz="1050" i="1" dirty="0" smtClean="0">
              <a:solidFill>
                <a:srgbClr val="1F224E"/>
              </a:solidFill>
              <a:latin typeface="Myriad Pro" charset="0"/>
              <a:ea typeface="Myriad Pro" charset="0"/>
              <a:cs typeface="Myriad Pro" charset="0"/>
            </a:endParaRPr>
          </a:p>
          <a:p>
            <a:pPr marL="0" indent="0">
              <a:buNone/>
            </a:pPr>
            <a:r>
              <a:rPr lang="en-GB" sz="1400" i="1" dirty="0" smtClean="0">
                <a:solidFill>
                  <a:srgbClr val="1F224E"/>
                </a:solidFill>
                <a:latin typeface="Myriad Pro" charset="0"/>
                <a:ea typeface="Myriad Pro" charset="0"/>
                <a:cs typeface="Myriad Pro" charset="0"/>
              </a:rPr>
              <a:t>Level 3</a:t>
            </a:r>
          </a:p>
          <a:p>
            <a:pPr marL="0" indent="0">
              <a:buNone/>
            </a:pPr>
            <a:r>
              <a:rPr lang="en-US" sz="1400" i="1" dirty="0" smtClean="0">
                <a:solidFill>
                  <a:srgbClr val="1F224E"/>
                </a:solidFill>
                <a:latin typeface="Myriad Pro" charset="0"/>
                <a:ea typeface="Myriad Pro" charset="0"/>
                <a:cs typeface="Myriad Pro" charset="0"/>
              </a:rPr>
              <a:t>There is a well-developed line of reasoning which is clear and logically structured. The information presented is relevant and substantiated.</a:t>
            </a:r>
          </a:p>
          <a:p>
            <a:endParaRPr lang="en-US" sz="1400" i="1" dirty="0" smtClean="0">
              <a:solidFill>
                <a:srgbClr val="1F224E"/>
              </a:solidFill>
              <a:latin typeface="Myriad Pro" charset="0"/>
              <a:ea typeface="Myriad Pro" charset="0"/>
              <a:cs typeface="Myriad Pro" charset="0"/>
            </a:endParaRPr>
          </a:p>
          <a:p>
            <a:pPr marL="0" indent="0">
              <a:buNone/>
            </a:pPr>
            <a:r>
              <a:rPr lang="en-US" sz="1400" i="1" dirty="0" smtClean="0">
                <a:solidFill>
                  <a:srgbClr val="1F224E"/>
                </a:solidFill>
                <a:latin typeface="Myriad Pro" charset="0"/>
                <a:ea typeface="Myriad Pro" charset="0"/>
                <a:cs typeface="Myriad Pro" charset="0"/>
              </a:rPr>
              <a:t>Level 2</a:t>
            </a:r>
          </a:p>
          <a:p>
            <a:pPr marL="0" indent="0">
              <a:buNone/>
            </a:pPr>
            <a:r>
              <a:rPr lang="en-US" sz="1400" i="1" dirty="0" smtClean="0">
                <a:solidFill>
                  <a:srgbClr val="1F224E"/>
                </a:solidFill>
                <a:latin typeface="Myriad Pro" charset="0"/>
                <a:ea typeface="Myriad Pro" charset="0"/>
                <a:cs typeface="Myriad Pro" charset="0"/>
              </a:rPr>
              <a:t>There is a line of reasoning presented with some structure. The information presented is in the most-part relevant and supported by some evidence.</a:t>
            </a:r>
            <a:endParaRPr lang="en-GB" sz="1400" i="1" dirty="0" smtClean="0">
              <a:solidFill>
                <a:srgbClr val="1F224E"/>
              </a:solidFill>
              <a:latin typeface="Myriad Pro" charset="0"/>
              <a:ea typeface="Myriad Pro" charset="0"/>
              <a:cs typeface="Myriad Pro" charset="0"/>
            </a:endParaRPr>
          </a:p>
          <a:p>
            <a:endParaRPr lang="en-US" sz="1400" i="1" dirty="0" smtClean="0">
              <a:solidFill>
                <a:srgbClr val="1F224E"/>
              </a:solidFill>
              <a:latin typeface="Myriad Pro" charset="0"/>
              <a:ea typeface="Myriad Pro" charset="0"/>
              <a:cs typeface="Myriad Pro" charset="0"/>
            </a:endParaRPr>
          </a:p>
          <a:p>
            <a:pPr marL="0" indent="0">
              <a:buNone/>
            </a:pPr>
            <a:r>
              <a:rPr lang="en-US" sz="1400" i="1" dirty="0" smtClean="0">
                <a:solidFill>
                  <a:srgbClr val="1F224E"/>
                </a:solidFill>
                <a:latin typeface="Myriad Pro" charset="0"/>
                <a:ea typeface="Myriad Pro" charset="0"/>
                <a:cs typeface="Myriad Pro" charset="0"/>
              </a:rPr>
              <a:t>Level 1</a:t>
            </a:r>
          </a:p>
          <a:p>
            <a:pPr marL="0" indent="0">
              <a:buNone/>
            </a:pPr>
            <a:r>
              <a:rPr lang="en-GB" sz="1400" i="1" dirty="0" smtClean="0">
                <a:solidFill>
                  <a:srgbClr val="1F224E"/>
                </a:solidFill>
                <a:latin typeface="Myriad Pro" charset="0"/>
                <a:ea typeface="Myriad Pro" charset="0"/>
                <a:cs typeface="Myriad Pro" charset="0"/>
              </a:rPr>
              <a:t>The information is basic and communicated in an unstructured way. The information is supported by limited evidence and the relationship to the evidence may not be clear.</a:t>
            </a:r>
          </a:p>
          <a:p>
            <a:endParaRPr lang="en-US" sz="1400" dirty="0" smtClean="0">
              <a:solidFill>
                <a:srgbClr val="1F224E"/>
              </a:solidFill>
              <a:latin typeface="Myriad Pro" charset="0"/>
              <a:ea typeface="Myriad Pro" charset="0"/>
              <a:cs typeface="Myriad Pro" charset="0"/>
            </a:endParaRPr>
          </a:p>
        </p:txBody>
      </p:sp>
      <p:sp>
        <p:nvSpPr>
          <p:cNvPr id="3" name="Rectangle 2"/>
          <p:cNvSpPr/>
          <p:nvPr/>
        </p:nvSpPr>
        <p:spPr>
          <a:xfrm>
            <a:off x="442867" y="5050616"/>
            <a:ext cx="7805758" cy="738664"/>
          </a:xfrm>
          <a:prstGeom prst="rect">
            <a:avLst/>
          </a:prstGeom>
          <a:ln>
            <a:solidFill>
              <a:schemeClr val="tx1"/>
            </a:solidFill>
          </a:ln>
        </p:spPr>
        <p:txBody>
          <a:bodyPr wrap="square">
            <a:spAutoFit/>
          </a:bodyPr>
          <a:lstStyle/>
          <a:p>
            <a:r>
              <a:rPr lang="en-GB" sz="1400" dirty="0">
                <a:solidFill>
                  <a:srgbClr val="1F224E"/>
                </a:solidFill>
                <a:latin typeface="Myriad Pro" charset="0"/>
                <a:ea typeface="Myriad Pro" charset="0"/>
                <a:cs typeface="Myriad Pro" charset="0"/>
              </a:rPr>
              <a:t>The way that a student has structured their response would need to be considered when you are deciding which level to place the student in – but the quality of the geographical content within the answer should always be the most important consideration.</a:t>
            </a:r>
          </a:p>
        </p:txBody>
      </p:sp>
    </p:spTree>
    <p:extLst>
      <p:ext uri="{BB962C8B-B14F-4D97-AF65-F5344CB8AC3E}">
        <p14:creationId xmlns:p14="http://schemas.microsoft.com/office/powerpoint/2010/main" val="64945745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2599</TotalTime>
  <Words>8127</Words>
  <Application>Microsoft Office PowerPoint</Application>
  <PresentationFormat>On-screen Show (4:3)</PresentationFormat>
  <Paragraphs>616</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1_Custom Design</vt:lpstr>
      <vt:lpstr>PowerPoint Presentation</vt:lpstr>
      <vt:lpstr>PowerPoint Presentation</vt:lpstr>
      <vt:lpstr>How will People and Society be assessed?</vt:lpstr>
      <vt:lpstr>How will People and Society be assessed?</vt:lpstr>
      <vt:lpstr>People and Society - Section A</vt:lpstr>
      <vt:lpstr>People and Society - Section B</vt:lpstr>
      <vt:lpstr>Other things to know about the assessment…</vt:lpstr>
      <vt:lpstr>SPaG</vt:lpstr>
      <vt:lpstr>Quality of Extended Responses</vt:lpstr>
      <vt:lpstr>Level of Response Questions Marking Guidance</vt:lpstr>
      <vt:lpstr>Level of Response Question Mark Scheme</vt:lpstr>
      <vt:lpstr>Assessment Objectives</vt:lpstr>
      <vt:lpstr>The 4 Assessment Objectives (AOs)</vt:lpstr>
      <vt:lpstr>AO1 - Knowledge</vt:lpstr>
      <vt:lpstr>AO1 command words</vt:lpstr>
      <vt:lpstr>AO2 - Understanding</vt:lpstr>
      <vt:lpstr>AO2 command words</vt:lpstr>
      <vt:lpstr>AO3 - Application</vt:lpstr>
      <vt:lpstr>AO3 command words</vt:lpstr>
      <vt:lpstr>AO4 - Skills</vt:lpstr>
      <vt:lpstr>AO4 command words</vt:lpstr>
      <vt:lpstr>Question 1(a)</vt:lpstr>
      <vt:lpstr>Question 1(a)(i) – 1 mark</vt:lpstr>
      <vt:lpstr>Question 1(a)(ii) – 1 mark</vt:lpstr>
      <vt:lpstr>Question 1(a)(iii) – 3 marks</vt:lpstr>
      <vt:lpstr>Question 1(a)(iii) – The mark scheme</vt:lpstr>
      <vt:lpstr>Question 1(a)(iii)– The mark scheme</vt:lpstr>
      <vt:lpstr>Question 1(b)* – 8 marks</vt:lpstr>
      <vt:lpstr>Question 1(b)* – The mark scheme</vt:lpstr>
      <vt:lpstr>Question 1(b)* – Indicative Content</vt:lpstr>
      <vt:lpstr>Question 1(b)* – Well-developed? Developed? Simple?</vt:lpstr>
      <vt:lpstr>Question 2(a) – 1 mark</vt:lpstr>
      <vt:lpstr>Question 2(b) – 1 mark</vt:lpstr>
      <vt:lpstr>Question 2(c) – 1 mark</vt:lpstr>
      <vt:lpstr>Question 2(d)(i) – 4 mark</vt:lpstr>
      <vt:lpstr>Question 2(d)(ii) – 6 mark</vt:lpstr>
      <vt:lpstr>Question 2(d)(ii) – The mark scheme</vt:lpstr>
      <vt:lpstr>PowerPoint Presentation</vt:lpstr>
      <vt:lpstr>PowerPoint Presentation</vt:lpstr>
      <vt:lpstr>Question 3(a) – 1 mark</vt:lpstr>
      <vt:lpstr>PowerPoint Presentation</vt:lpstr>
      <vt:lpstr>PowerPoint Presentation</vt:lpstr>
      <vt:lpstr>PowerPoint Presentation</vt:lpstr>
      <vt:lpstr>Question 3(c)(ii) – 4 mark</vt:lpstr>
      <vt:lpstr>Question 3(d) – 6 mark</vt:lpstr>
      <vt:lpstr>Question 3(d) – The mark scheme</vt:lpstr>
      <vt:lpstr>Question 3(d) – Indicative Content</vt:lpstr>
      <vt:lpstr>Question 4(a) – 1 mark</vt:lpstr>
      <vt:lpstr>Question 4(b) – 2 marks</vt:lpstr>
      <vt:lpstr>Question 4(c) – 4 marks</vt:lpstr>
      <vt:lpstr>Question 4(d) – 6 mark</vt:lpstr>
      <vt:lpstr>Question 4(d) – The mark scheme</vt:lpstr>
      <vt:lpstr>Question 4(d) – Well-developed? Developed? Simple?</vt:lpstr>
      <vt:lpstr>Question 5(a) – 1 mark</vt:lpstr>
      <vt:lpstr>Question 5(b) – 4 marks</vt:lpstr>
      <vt:lpstr>Question 5(c) – 2 marks</vt:lpstr>
      <vt:lpstr>Question 5(d*) – 8 mark (+3 SPaG)</vt:lpstr>
      <vt:lpstr>Question 5(d) – The mark scheme</vt:lpstr>
      <vt:lpstr>Question 5(d) – Well-developed? Developed? Simple?</vt:lpstr>
      <vt:lpstr>PowerPoint Presentation</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OCR GCSE (9-1) Geography B (Geography for Enquiring Minds) Guide to SAMs Component 02</dc:title>
  <dc:creator>OCR</dc:creator>
  <cp:keywords>GCSE, Geography, Geography B, Component 02</cp:keywords>
  <cp:lastModifiedBy>Chloe Nichols</cp:lastModifiedBy>
  <cp:revision>133</cp:revision>
  <dcterms:created xsi:type="dcterms:W3CDTF">2015-10-07T12:54:48Z</dcterms:created>
  <dcterms:modified xsi:type="dcterms:W3CDTF">2017-01-09T09:57:55Z</dcterms:modified>
</cp:coreProperties>
</file>