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80" r:id="rId3"/>
  </p:sldMasterIdLst>
  <p:notesMasterIdLst>
    <p:notesMasterId r:id="rId51"/>
  </p:notesMasterIdLst>
  <p:sldIdLst>
    <p:sldId id="367" r:id="rId4"/>
    <p:sldId id="262" r:id="rId5"/>
    <p:sldId id="264" r:id="rId6"/>
    <p:sldId id="265" r:id="rId7"/>
    <p:sldId id="322" r:id="rId8"/>
    <p:sldId id="268" r:id="rId9"/>
    <p:sldId id="269" r:id="rId10"/>
    <p:sldId id="270" r:id="rId11"/>
    <p:sldId id="271" r:id="rId12"/>
    <p:sldId id="366" r:id="rId13"/>
    <p:sldId id="272" r:id="rId14"/>
    <p:sldId id="357" r:id="rId15"/>
    <p:sldId id="358" r:id="rId16"/>
    <p:sldId id="359" r:id="rId17"/>
    <p:sldId id="360" r:id="rId18"/>
    <p:sldId id="361" r:id="rId19"/>
    <p:sldId id="362" r:id="rId20"/>
    <p:sldId id="363" r:id="rId21"/>
    <p:sldId id="364" r:id="rId22"/>
    <p:sldId id="365" r:id="rId23"/>
    <p:sldId id="323" r:id="rId24"/>
    <p:sldId id="324" r:id="rId25"/>
    <p:sldId id="325" r:id="rId26"/>
    <p:sldId id="326" r:id="rId27"/>
    <p:sldId id="327" r:id="rId28"/>
    <p:sldId id="328" r:id="rId29"/>
    <p:sldId id="334" r:id="rId30"/>
    <p:sldId id="335" r:id="rId31"/>
    <p:sldId id="337" r:id="rId32"/>
    <p:sldId id="339" r:id="rId33"/>
    <p:sldId id="338" r:id="rId34"/>
    <p:sldId id="340" r:id="rId35"/>
    <p:sldId id="341" r:id="rId36"/>
    <p:sldId id="342"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6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ey Monk" initials="SM" lastIdx="48" clrIdx="0"/>
  <p:cmAuthor id="1" name="Mark Smith" initials="M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3CB668"/>
    <a:srgbClr val="1F224E"/>
    <a:srgbClr val="2023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4" autoAdjust="0"/>
    <p:restoredTop sz="94639" autoAdjust="0"/>
  </p:normalViewPr>
  <p:slideViewPr>
    <p:cSldViewPr>
      <p:cViewPr>
        <p:scale>
          <a:sx n="100" d="100"/>
          <a:sy n="100" d="100"/>
        </p:scale>
        <p:origin x="-5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angcurrstorage\staff2$\knoxh\OCR\Development\Specifications%202016\SAMs\SAM\Updates%20from%20Meeting\Graph%20Excel%20Shee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ngcurrstorage\staff2$\knoxh\OCR\Development\Specifications%202016\SAMs\SAM\Updates%20from%20Meeting\Graph%20Excel%20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a:noFill/>
            </a:ln>
          </c:spPr>
          <c:dPt>
            <c:idx val="2"/>
            <c:marker>
              <c:spPr>
                <a:solidFill>
                  <a:srgbClr val="FF0000"/>
                </a:solidFill>
              </c:spPr>
            </c:marker>
            <c:bubble3D val="0"/>
          </c:dPt>
          <c:dPt>
            <c:idx val="6"/>
            <c:marker>
              <c:spPr>
                <a:solidFill>
                  <a:srgbClr val="FF0000"/>
                </a:solidFill>
              </c:spPr>
            </c:marker>
            <c:bubble3D val="0"/>
          </c:dPt>
          <c:dLbls>
            <c:dLbl>
              <c:idx val="0"/>
              <c:tx>
                <c:rich>
                  <a:bodyPr/>
                  <a:lstStyle/>
                  <a:p>
                    <a:r>
                      <a:rPr lang="en-US"/>
                      <a:t>Australia</a:t>
                    </a:r>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a:t>France</a:t>
                    </a:r>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908462867012008E-3"/>
                  <c:y val="1.6181229773462792E-2"/>
                </c:manualLayout>
              </c:layout>
              <c:tx>
                <c:rich>
                  <a:bodyPr/>
                  <a:lstStyle/>
                  <a:p>
                    <a:r>
                      <a:rPr lang="en-US" b="1"/>
                      <a:t>Ghana</a:t>
                    </a:r>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r>
                      <a:rPr lang="en-US"/>
                      <a:t>Kenya</a:t>
                    </a:r>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519376254438783"/>
                  <c:y val="2.695174960837415E-2"/>
                </c:manualLayout>
              </c:layout>
              <c:tx>
                <c:rich>
                  <a:bodyPr wrap="square" lIns="38100" tIns="19050" rIns="38100" bIns="19050" anchor="ctr">
                    <a:noAutofit/>
                  </a:bodyPr>
                  <a:lstStyle/>
                  <a:p>
                    <a:pPr>
                      <a:defRPr/>
                    </a:pPr>
                    <a:r>
                      <a:rPr lang="en-US" dirty="0"/>
                      <a:t>Mozambique</a:t>
                    </a:r>
                  </a:p>
                </c:rich>
              </c:tx>
              <c:spPr>
                <a:noFill/>
                <a:ln>
                  <a:noFill/>
                </a:ln>
                <a:effectLst/>
              </c:spPr>
              <c:dLblPos val="r"/>
              <c:showLegendKey val="0"/>
              <c:showVal val="1"/>
              <c:showCatName val="0"/>
              <c:showSerName val="0"/>
              <c:showPercent val="0"/>
              <c:showBubbleSize val="0"/>
            </c:dLbl>
            <c:dLbl>
              <c:idx val="5"/>
              <c:layout>
                <c:manualLayout>
                  <c:x val="-8.8932044116247222E-2"/>
                  <c:y val="-4.4363580765996405E-2"/>
                </c:manualLayout>
              </c:layout>
              <c:tx>
                <c:rich>
                  <a:bodyPr/>
                  <a:lstStyle/>
                  <a:p>
                    <a:r>
                      <a:rPr lang="en-US"/>
                      <a:t>Sierra</a:t>
                    </a:r>
                    <a:r>
                      <a:rPr lang="en-US" baseline="0"/>
                      <a:t> Leone</a:t>
                    </a:r>
                    <a:endParaRPr lang="en-US"/>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6"/>
              <c:tx>
                <c:rich>
                  <a:bodyPr/>
                  <a:lstStyle/>
                  <a:p>
                    <a:r>
                      <a:rPr lang="en-US" b="1"/>
                      <a:t>UK</a:t>
                    </a:r>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7"/>
              <c:tx>
                <c:rich>
                  <a:bodyPr/>
                  <a:lstStyle/>
                  <a:p>
                    <a:r>
                      <a:rPr lang="en-US"/>
                      <a:t>USA</a:t>
                    </a:r>
                  </a:p>
                </c:rich>
              </c:tx>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Sheet1!$B$2:$B$9</c:f>
              <c:numCache>
                <c:formatCode>General</c:formatCode>
                <c:ptCount val="8"/>
                <c:pt idx="0">
                  <c:v>82</c:v>
                </c:pt>
                <c:pt idx="1">
                  <c:v>82</c:v>
                </c:pt>
                <c:pt idx="2">
                  <c:v>66</c:v>
                </c:pt>
                <c:pt idx="3">
                  <c:v>64</c:v>
                </c:pt>
                <c:pt idx="4">
                  <c:v>53</c:v>
                </c:pt>
                <c:pt idx="5">
                  <c:v>57</c:v>
                </c:pt>
                <c:pt idx="6">
                  <c:v>80</c:v>
                </c:pt>
                <c:pt idx="7">
                  <c:v>80</c:v>
                </c:pt>
              </c:numCache>
            </c:numRef>
          </c:xVal>
          <c:yVal>
            <c:numRef>
              <c:f>Sheet1!$C$2:$C$9</c:f>
              <c:numCache>
                <c:formatCode>General</c:formatCode>
                <c:ptCount val="8"/>
                <c:pt idx="0">
                  <c:v>3.8</c:v>
                </c:pt>
                <c:pt idx="1">
                  <c:v>3.4</c:v>
                </c:pt>
                <c:pt idx="2">
                  <c:v>0.1</c:v>
                </c:pt>
                <c:pt idx="3">
                  <c:v>0.2</c:v>
                </c:pt>
                <c:pt idx="4">
                  <c:v>0.1</c:v>
                </c:pt>
                <c:pt idx="5">
                  <c:v>0.1</c:v>
                </c:pt>
                <c:pt idx="6">
                  <c:v>2.8</c:v>
                </c:pt>
                <c:pt idx="7">
                  <c:v>2.4</c:v>
                </c:pt>
              </c:numCache>
            </c:numRef>
          </c:yVal>
          <c:smooth val="0"/>
        </c:ser>
        <c:dLbls>
          <c:showLegendKey val="0"/>
          <c:showVal val="0"/>
          <c:showCatName val="0"/>
          <c:showSerName val="0"/>
          <c:showPercent val="0"/>
          <c:showBubbleSize val="0"/>
        </c:dLbls>
        <c:axId val="94053120"/>
        <c:axId val="94055040"/>
      </c:scatterChart>
      <c:valAx>
        <c:axId val="94053120"/>
        <c:scaling>
          <c:orientation val="minMax"/>
        </c:scaling>
        <c:delete val="0"/>
        <c:axPos val="b"/>
        <c:majorGridlines/>
        <c:minorGridlines/>
        <c:title>
          <c:tx>
            <c:rich>
              <a:bodyPr/>
              <a:lstStyle/>
              <a:p>
                <a:pPr>
                  <a:defRPr/>
                </a:pPr>
                <a:r>
                  <a:rPr lang="en-GB"/>
                  <a:t>Life Expectancy</a:t>
                </a:r>
                <a:r>
                  <a:rPr lang="en-GB" baseline="0"/>
                  <a:t> at Birth</a:t>
                </a:r>
                <a:endParaRPr lang="en-GB"/>
              </a:p>
            </c:rich>
          </c:tx>
          <c:overlay val="0"/>
        </c:title>
        <c:numFmt formatCode="General" sourceLinked="1"/>
        <c:majorTickMark val="out"/>
        <c:minorTickMark val="out"/>
        <c:tickLblPos val="low"/>
        <c:crossAx val="94055040"/>
        <c:crosses val="autoZero"/>
        <c:crossBetween val="midCat"/>
      </c:valAx>
      <c:valAx>
        <c:axId val="94055040"/>
        <c:scaling>
          <c:orientation val="minMax"/>
        </c:scaling>
        <c:delete val="0"/>
        <c:axPos val="l"/>
        <c:majorGridlines/>
        <c:minorGridlines/>
        <c:title>
          <c:tx>
            <c:rich>
              <a:bodyPr rot="-5400000" vert="horz"/>
              <a:lstStyle/>
              <a:p>
                <a:pPr>
                  <a:defRPr/>
                </a:pPr>
                <a:r>
                  <a:rPr lang="en-GB"/>
                  <a:t>Number of Doctors</a:t>
                </a:r>
                <a:r>
                  <a:rPr lang="en-GB" baseline="0"/>
                  <a:t> per 1000 people</a:t>
                </a:r>
                <a:endParaRPr lang="en-GB"/>
              </a:p>
            </c:rich>
          </c:tx>
          <c:overlay val="0"/>
        </c:title>
        <c:numFmt formatCode="General" sourceLinked="1"/>
        <c:majorTickMark val="out"/>
        <c:minorTickMark val="none"/>
        <c:tickLblPos val="nextTo"/>
        <c:crossAx val="94053120"/>
        <c:crosses val="autoZero"/>
        <c:crossBetween val="midCat"/>
      </c:valAx>
    </c:plotArea>
    <c:plotVisOnly val="1"/>
    <c:dispBlanksAs val="gap"/>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a:noFill/>
            </a:ln>
          </c:spPr>
          <c:dPt>
            <c:idx val="2"/>
            <c:marker>
              <c:spPr>
                <a:solidFill>
                  <a:srgbClr val="FF0000"/>
                </a:solidFill>
              </c:spPr>
            </c:marker>
            <c:bubble3D val="0"/>
          </c:dPt>
          <c:dPt>
            <c:idx val="6"/>
            <c:marker>
              <c:spPr>
                <a:solidFill>
                  <a:srgbClr val="FF0000"/>
                </a:solidFill>
              </c:spPr>
            </c:marker>
            <c:bubble3D val="0"/>
          </c:dPt>
          <c:dLbls>
            <c:dLbl>
              <c:idx val="0"/>
              <c:tx>
                <c:rich>
                  <a:bodyPr/>
                  <a:lstStyle/>
                  <a:p>
                    <a:r>
                      <a:rPr lang="en-US"/>
                      <a:t>Australia</a:t>
                    </a:r>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a:t>France</a:t>
                    </a:r>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908462867012008E-3"/>
                  <c:y val="1.6181229773462792E-2"/>
                </c:manualLayout>
              </c:layout>
              <c:tx>
                <c:rich>
                  <a:bodyPr/>
                  <a:lstStyle/>
                  <a:p>
                    <a:r>
                      <a:rPr lang="en-US" b="1"/>
                      <a:t>Ghana</a:t>
                    </a:r>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r>
                      <a:rPr lang="en-US"/>
                      <a:t>Kenya</a:t>
                    </a:r>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519376254438783"/>
                  <c:y val="2.695174960837415E-2"/>
                </c:manualLayout>
              </c:layout>
              <c:tx>
                <c:rich>
                  <a:bodyPr wrap="square" lIns="38100" tIns="19050" rIns="38100" bIns="19050" anchor="ctr">
                    <a:noAutofit/>
                  </a:bodyPr>
                  <a:lstStyle/>
                  <a:p>
                    <a:pPr>
                      <a:defRPr/>
                    </a:pPr>
                    <a:r>
                      <a:rPr lang="en-US" dirty="0"/>
                      <a:t>Mozambique</a:t>
                    </a:r>
                  </a:p>
                </c:rich>
              </c:tx>
              <c:spPr>
                <a:noFill/>
                <a:ln>
                  <a:noFill/>
                </a:ln>
                <a:effectLst/>
              </c:spPr>
              <c:dLblPos val="r"/>
              <c:showLegendKey val="0"/>
              <c:showVal val="1"/>
              <c:showCatName val="0"/>
              <c:showSerName val="0"/>
              <c:showPercent val="0"/>
              <c:showBubbleSize val="0"/>
            </c:dLbl>
            <c:dLbl>
              <c:idx val="5"/>
              <c:layout>
                <c:manualLayout>
                  <c:x val="-8.8932044116247222E-2"/>
                  <c:y val="-4.4363580765996405E-2"/>
                </c:manualLayout>
              </c:layout>
              <c:tx>
                <c:rich>
                  <a:bodyPr/>
                  <a:lstStyle/>
                  <a:p>
                    <a:r>
                      <a:rPr lang="en-US"/>
                      <a:t>Sierra</a:t>
                    </a:r>
                    <a:r>
                      <a:rPr lang="en-US" baseline="0"/>
                      <a:t> Leone</a:t>
                    </a:r>
                    <a:endParaRPr lang="en-US"/>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6"/>
              <c:tx>
                <c:rich>
                  <a:bodyPr/>
                  <a:lstStyle/>
                  <a:p>
                    <a:r>
                      <a:rPr lang="en-US" b="1"/>
                      <a:t>UK</a:t>
                    </a:r>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7"/>
              <c:tx>
                <c:rich>
                  <a:bodyPr/>
                  <a:lstStyle/>
                  <a:p>
                    <a:r>
                      <a:rPr lang="en-US"/>
                      <a:t>USA</a:t>
                    </a:r>
                  </a:p>
                </c:rich>
              </c:tx>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Sheet1!$B$2:$B$9</c:f>
              <c:numCache>
                <c:formatCode>General</c:formatCode>
                <c:ptCount val="8"/>
                <c:pt idx="0">
                  <c:v>82</c:v>
                </c:pt>
                <c:pt idx="1">
                  <c:v>82</c:v>
                </c:pt>
                <c:pt idx="2">
                  <c:v>66</c:v>
                </c:pt>
                <c:pt idx="3">
                  <c:v>64</c:v>
                </c:pt>
                <c:pt idx="4">
                  <c:v>53</c:v>
                </c:pt>
                <c:pt idx="5">
                  <c:v>57</c:v>
                </c:pt>
                <c:pt idx="6">
                  <c:v>80</c:v>
                </c:pt>
                <c:pt idx="7">
                  <c:v>80</c:v>
                </c:pt>
              </c:numCache>
            </c:numRef>
          </c:xVal>
          <c:yVal>
            <c:numRef>
              <c:f>Sheet1!$C$2:$C$9</c:f>
              <c:numCache>
                <c:formatCode>General</c:formatCode>
                <c:ptCount val="8"/>
                <c:pt idx="0">
                  <c:v>3.8</c:v>
                </c:pt>
                <c:pt idx="1">
                  <c:v>3.4</c:v>
                </c:pt>
                <c:pt idx="2">
                  <c:v>0.1</c:v>
                </c:pt>
                <c:pt idx="3">
                  <c:v>0.2</c:v>
                </c:pt>
                <c:pt idx="4">
                  <c:v>0.1</c:v>
                </c:pt>
                <c:pt idx="5">
                  <c:v>0.1</c:v>
                </c:pt>
                <c:pt idx="6">
                  <c:v>2.8</c:v>
                </c:pt>
                <c:pt idx="7">
                  <c:v>2.4</c:v>
                </c:pt>
              </c:numCache>
            </c:numRef>
          </c:yVal>
          <c:smooth val="0"/>
        </c:ser>
        <c:dLbls>
          <c:showLegendKey val="0"/>
          <c:showVal val="0"/>
          <c:showCatName val="0"/>
          <c:showSerName val="0"/>
          <c:showPercent val="0"/>
          <c:showBubbleSize val="0"/>
        </c:dLbls>
        <c:axId val="103442688"/>
        <c:axId val="103465344"/>
      </c:scatterChart>
      <c:valAx>
        <c:axId val="103442688"/>
        <c:scaling>
          <c:orientation val="minMax"/>
        </c:scaling>
        <c:delete val="0"/>
        <c:axPos val="b"/>
        <c:majorGridlines/>
        <c:minorGridlines/>
        <c:title>
          <c:tx>
            <c:rich>
              <a:bodyPr/>
              <a:lstStyle/>
              <a:p>
                <a:pPr>
                  <a:defRPr/>
                </a:pPr>
                <a:r>
                  <a:rPr lang="en-GB"/>
                  <a:t>Life Expectancy</a:t>
                </a:r>
                <a:r>
                  <a:rPr lang="en-GB" baseline="0"/>
                  <a:t> at Birth</a:t>
                </a:r>
                <a:endParaRPr lang="en-GB"/>
              </a:p>
            </c:rich>
          </c:tx>
          <c:overlay val="0"/>
        </c:title>
        <c:numFmt formatCode="General" sourceLinked="1"/>
        <c:majorTickMark val="out"/>
        <c:minorTickMark val="out"/>
        <c:tickLblPos val="low"/>
        <c:crossAx val="103465344"/>
        <c:crosses val="autoZero"/>
        <c:crossBetween val="midCat"/>
      </c:valAx>
      <c:valAx>
        <c:axId val="103465344"/>
        <c:scaling>
          <c:orientation val="minMax"/>
        </c:scaling>
        <c:delete val="0"/>
        <c:axPos val="l"/>
        <c:majorGridlines/>
        <c:minorGridlines/>
        <c:title>
          <c:tx>
            <c:rich>
              <a:bodyPr rot="-5400000" vert="horz"/>
              <a:lstStyle/>
              <a:p>
                <a:pPr>
                  <a:defRPr/>
                </a:pPr>
                <a:r>
                  <a:rPr lang="en-GB"/>
                  <a:t>Number of Doctors</a:t>
                </a:r>
                <a:r>
                  <a:rPr lang="en-GB" baseline="0"/>
                  <a:t> per 1000 people</a:t>
                </a:r>
                <a:endParaRPr lang="en-GB"/>
              </a:p>
            </c:rich>
          </c:tx>
          <c:overlay val="0"/>
        </c:title>
        <c:numFmt formatCode="General" sourceLinked="1"/>
        <c:majorTickMark val="out"/>
        <c:minorTickMark val="none"/>
        <c:tickLblPos val="nextTo"/>
        <c:crossAx val="103442688"/>
        <c:crosses val="autoZero"/>
        <c:crossBetween val="midCat"/>
      </c:valAx>
    </c:plotArea>
    <c:plotVisOnly val="1"/>
    <c:dispBlanksAs val="gap"/>
    <c:showDLblsOverMax val="0"/>
  </c:chart>
  <c:spPr>
    <a:no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1B149D-02E2-47B0-AD36-30AC5B92B292}" type="datetimeFigureOut">
              <a:rPr lang="en-GB" smtClean="0"/>
              <a:t>09/01/2017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B3E05A-087A-4B2F-9194-01CE646FE26B}" type="slidenum">
              <a:rPr lang="en-GB" smtClean="0"/>
              <a:t>‹#›</a:t>
            </a:fld>
            <a:endParaRPr lang="en-GB"/>
          </a:p>
        </p:txBody>
      </p:sp>
    </p:spTree>
    <p:extLst>
      <p:ext uri="{BB962C8B-B14F-4D97-AF65-F5344CB8AC3E}">
        <p14:creationId xmlns:p14="http://schemas.microsoft.com/office/powerpoint/2010/main" val="93348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21</a:t>
            </a:fld>
            <a:endParaRPr lang="en-GB"/>
          </a:p>
        </p:txBody>
      </p:sp>
    </p:spTree>
    <p:extLst>
      <p:ext uri="{BB962C8B-B14F-4D97-AF65-F5344CB8AC3E}">
        <p14:creationId xmlns:p14="http://schemas.microsoft.com/office/powerpoint/2010/main" val="710319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9144000" cy="6137275"/>
          </a:xfrm>
          <a:prstGeom prst="rect">
            <a:avLst/>
          </a:prstGeom>
        </p:spPr>
        <p:txBody>
          <a:bodyPr/>
          <a:lstStyle>
            <a:lvl1pPr>
              <a:defRPr>
                <a:solidFill>
                  <a:schemeClr val="tx2">
                    <a:lumMod val="40000"/>
                    <a:lumOff val="60000"/>
                  </a:schemeClr>
                </a:solidFill>
              </a:defRPr>
            </a:lvl1pPr>
          </a:lstStyle>
          <a:p>
            <a:endParaRPr lang="en-US"/>
          </a:p>
        </p:txBody>
      </p:sp>
      <p:sp>
        <p:nvSpPr>
          <p:cNvPr id="2" name="Title 1"/>
          <p:cNvSpPr>
            <a:spLocks noGrp="1"/>
          </p:cNvSpPr>
          <p:nvPr>
            <p:ph type="ctrTitle" hasCustomPrompt="1"/>
          </p:nvPr>
        </p:nvSpPr>
        <p:spPr>
          <a:xfrm>
            <a:off x="201347" y="2042779"/>
            <a:ext cx="7755030" cy="1932866"/>
          </a:xfrm>
          <a:prstGeom prst="rect">
            <a:avLst/>
          </a:prstGeom>
        </p:spPr>
        <p:txBody>
          <a:bodyPr/>
          <a:lstStyle>
            <a:lvl1pPr algn="l">
              <a:defRPr sz="4400" b="1" i="1">
                <a:solidFill>
                  <a:schemeClr val="bg1"/>
                </a:solidFill>
                <a:latin typeface="Myriad Pro" charset="0"/>
                <a:ea typeface="Myriad Pro" charset="0"/>
                <a:cs typeface="Myriad Pro"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98034" y="4112232"/>
            <a:ext cx="4950030" cy="900944"/>
          </a:xfrm>
          <a:prstGeom prst="rect">
            <a:avLst/>
          </a:prstGeom>
        </p:spPr>
        <p:txBody>
          <a:bodyPr>
            <a:normAutofit/>
          </a:bodyPr>
          <a:lstStyle>
            <a:lvl1pPr marL="0" indent="0" algn="l">
              <a:buNone/>
              <a:defRPr sz="1300" b="0">
                <a:solidFill>
                  <a:schemeClr val="bg1"/>
                </a:solidFill>
                <a:latin typeface="Myriad Pro" charset="0"/>
                <a:ea typeface="Myriad Pro" charset="0"/>
                <a:cs typeface="Myriad Pro"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grpSp>
        <p:nvGrpSpPr>
          <p:cNvPr id="11" name="Group 10"/>
          <p:cNvGrpSpPr/>
          <p:nvPr userDrawn="1"/>
        </p:nvGrpSpPr>
        <p:grpSpPr>
          <a:xfrm>
            <a:off x="0" y="3975645"/>
            <a:ext cx="4860032" cy="91058"/>
            <a:chOff x="0" y="3887527"/>
            <a:chExt cx="4932040" cy="91058"/>
          </a:xfrm>
        </p:grpSpPr>
        <p:cxnSp>
          <p:nvCxnSpPr>
            <p:cNvPr id="12" name="Straight Connector 11"/>
            <p:cNvCxnSpPr/>
            <p:nvPr/>
          </p:nvCxnSpPr>
          <p:spPr>
            <a:xfrm>
              <a:off x="0" y="3933056"/>
              <a:ext cx="493204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32040" y="3887527"/>
              <a:ext cx="0" cy="910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userDrawn="1"/>
        </p:nvGrpSpPr>
        <p:grpSpPr>
          <a:xfrm>
            <a:off x="0" y="6137240"/>
            <a:ext cx="9144000" cy="720760"/>
            <a:chOff x="0" y="6137240"/>
            <a:chExt cx="9144000" cy="720760"/>
          </a:xfrm>
        </p:grpSpPr>
        <p:sp>
          <p:nvSpPr>
            <p:cNvPr id="9" name="Rectangle 8"/>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Placeholder 17"/>
          <p:cNvSpPr>
            <a:spLocks noGrp="1"/>
          </p:cNvSpPr>
          <p:nvPr>
            <p:ph type="body" sz="quarter" idx="10"/>
          </p:nvPr>
        </p:nvSpPr>
        <p:spPr>
          <a:xfrm>
            <a:off x="198438" y="1689209"/>
            <a:ext cx="4660900" cy="431800"/>
          </a:xfrm>
          <a:prstGeom prst="rect">
            <a:avLst/>
          </a:prstGeom>
        </p:spPr>
        <p:txBody>
          <a:bodyPr>
            <a:noAutofit/>
          </a:bodyPr>
          <a:lstStyle>
            <a:lvl1pPr marL="0" indent="0">
              <a:buFontTx/>
              <a:buNone/>
              <a:defRPr sz="1300" b="1" i="1"/>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2087349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3732" y="267929"/>
            <a:ext cx="8698747" cy="686320"/>
          </a:xfrm>
          <a:prstGeom prst="rect">
            <a:avLst/>
          </a:prstGeom>
        </p:spPr>
        <p:txBody>
          <a:bodyPr>
            <a:noAutofit/>
          </a:bodyPr>
          <a:lstStyle>
            <a:lvl1pPr>
              <a:defRPr sz="3200" b="1" i="1"/>
            </a:lvl1pPr>
          </a:lstStyle>
          <a:p>
            <a:r>
              <a:rPr lang="en-US" dirty="0" smtClean="0"/>
              <a:t>CLICK TO EDIT MASTER TITLE STYLE</a:t>
            </a:r>
            <a:endParaRPr lang="en-GB" dirty="0"/>
          </a:p>
        </p:txBody>
      </p:sp>
      <p:sp>
        <p:nvSpPr>
          <p:cNvPr id="3" name="Content Placeholder 2"/>
          <p:cNvSpPr>
            <a:spLocks noGrp="1"/>
          </p:cNvSpPr>
          <p:nvPr>
            <p:ph idx="1"/>
          </p:nvPr>
        </p:nvSpPr>
        <p:spPr>
          <a:xfrm>
            <a:off x="193733" y="1350298"/>
            <a:ext cx="8698747" cy="4454966"/>
          </a:xfrm>
          <a:prstGeom prst="rect">
            <a:avLst/>
          </a:prstGeom>
        </p:spPr>
        <p:txBody>
          <a:bodyPr>
            <a:noAutofit/>
          </a:bodyPr>
          <a:lstStyle>
            <a:lvl1pPr marL="0" indent="0" algn="l">
              <a:buFontTx/>
              <a:buNone/>
              <a:defRPr sz="1400"/>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830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93675" y="1147981"/>
            <a:ext cx="8698805" cy="4657507"/>
          </a:xfrm>
          <a:prstGeom prst="rect">
            <a:avLst/>
          </a:prstGeom>
          <a:solidFill>
            <a:srgbClr val="1F224E"/>
          </a:solidFill>
        </p:spPr>
        <p:txBody>
          <a:bodyPr>
            <a:noAutofit/>
          </a:bodyPr>
          <a:lstStyle>
            <a:lvl1pPr marL="0" indent="0">
              <a:buFontTx/>
              <a:buNone/>
              <a:defRPr>
                <a:solidFill>
                  <a:schemeClr val="bg1"/>
                </a:solidFill>
              </a:defRPr>
            </a:lvl1pPr>
          </a:lstStyle>
          <a:p>
            <a:endParaRPr lang="en-US"/>
          </a:p>
        </p:txBody>
      </p:sp>
      <p:sp>
        <p:nvSpPr>
          <p:cNvPr id="2" name="Title 1"/>
          <p:cNvSpPr>
            <a:spLocks noGrp="1"/>
          </p:cNvSpPr>
          <p:nvPr>
            <p:ph type="title" hasCustomPrompt="1"/>
          </p:nvPr>
        </p:nvSpPr>
        <p:spPr>
          <a:xfrm>
            <a:off x="193732" y="267929"/>
            <a:ext cx="8698747" cy="686320"/>
          </a:xfrm>
          <a:prstGeom prst="rect">
            <a:avLst/>
          </a:prstGeom>
        </p:spPr>
        <p:txBody>
          <a:bodyPr>
            <a:noAutofit/>
          </a:bodyPr>
          <a:lstStyle>
            <a:lvl1pPr>
              <a:defRPr sz="3200" b="1" i="1"/>
            </a:lvl1pPr>
          </a:lstStyle>
          <a:p>
            <a:r>
              <a:rPr lang="en-US" dirty="0" smtClean="0"/>
              <a:t>CLICK TO EDIT MASTER TITLE STYLE</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3432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9BB29E"/>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600201"/>
            <a:ext cx="8229600" cy="427765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50666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41291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BB29E"/>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1846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94892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061048"/>
          </a:xfrm>
          <a:ln>
            <a:solidFill>
              <a:srgbClr val="9BB29E"/>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1"/>
            <a:ext cx="4038600" cy="4061048"/>
          </a:xfrm>
          <a:ln>
            <a:solidFill>
              <a:srgbClr val="9BB29E"/>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25816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82401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86265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853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1347" y="2042779"/>
            <a:ext cx="7755030" cy="1932866"/>
          </a:xfrm>
          <a:prstGeom prst="rect">
            <a:avLst/>
          </a:prstGeom>
        </p:spPr>
        <p:txBody>
          <a:bodyPr/>
          <a:lstStyle>
            <a:lvl1pPr algn="l">
              <a:defRPr sz="4400" b="1" i="1">
                <a:solidFill>
                  <a:schemeClr val="bg1"/>
                </a:solidFill>
                <a:latin typeface="Myriad Pro" charset="0"/>
                <a:ea typeface="Myriad Pro" charset="0"/>
                <a:cs typeface="Myriad Pro"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98034" y="4112232"/>
            <a:ext cx="4950030" cy="900944"/>
          </a:xfrm>
          <a:prstGeom prst="rect">
            <a:avLst/>
          </a:prstGeom>
        </p:spPr>
        <p:txBody>
          <a:bodyPr>
            <a:normAutofit/>
          </a:bodyPr>
          <a:lstStyle>
            <a:lvl1pPr marL="0" indent="0" algn="l">
              <a:buNone/>
              <a:defRPr sz="1300" b="0">
                <a:solidFill>
                  <a:schemeClr val="bg1"/>
                </a:solidFill>
                <a:latin typeface="Myriad Pro" charset="0"/>
                <a:ea typeface="Myriad Pro" charset="0"/>
                <a:cs typeface="Myriad Pro"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grpSp>
        <p:nvGrpSpPr>
          <p:cNvPr id="11" name="Group 10"/>
          <p:cNvGrpSpPr/>
          <p:nvPr userDrawn="1"/>
        </p:nvGrpSpPr>
        <p:grpSpPr>
          <a:xfrm>
            <a:off x="0" y="3975645"/>
            <a:ext cx="4860032" cy="91058"/>
            <a:chOff x="0" y="3887527"/>
            <a:chExt cx="4932040" cy="91058"/>
          </a:xfrm>
        </p:grpSpPr>
        <p:cxnSp>
          <p:nvCxnSpPr>
            <p:cNvPr id="12" name="Straight Connector 11"/>
            <p:cNvCxnSpPr/>
            <p:nvPr/>
          </p:nvCxnSpPr>
          <p:spPr>
            <a:xfrm>
              <a:off x="0" y="3933056"/>
              <a:ext cx="493204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32040" y="3887527"/>
              <a:ext cx="0" cy="910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userDrawn="1"/>
        </p:nvGrpSpPr>
        <p:grpSpPr>
          <a:xfrm>
            <a:off x="0" y="6137240"/>
            <a:ext cx="9144000" cy="720760"/>
            <a:chOff x="0" y="6137240"/>
            <a:chExt cx="9144000" cy="720760"/>
          </a:xfrm>
        </p:grpSpPr>
        <p:sp>
          <p:nvSpPr>
            <p:cNvPr id="9" name="Rectangle 8"/>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Placeholder 17"/>
          <p:cNvSpPr>
            <a:spLocks noGrp="1"/>
          </p:cNvSpPr>
          <p:nvPr>
            <p:ph type="body" sz="quarter" idx="10"/>
          </p:nvPr>
        </p:nvSpPr>
        <p:spPr>
          <a:xfrm>
            <a:off x="198438" y="1689209"/>
            <a:ext cx="4660900" cy="431800"/>
          </a:xfrm>
          <a:prstGeom prst="rect">
            <a:avLst/>
          </a:prstGeom>
        </p:spPr>
        <p:txBody>
          <a:bodyPr>
            <a:noAutofit/>
          </a:bodyPr>
          <a:lstStyle>
            <a:lvl1pPr marL="0" indent="0">
              <a:buFontTx/>
              <a:buNone/>
              <a:defRPr sz="1300" b="1" i="1"/>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2134010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2865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0632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90574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1492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65605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95542C-C48E-4AA6-B18D-CE82D118621F}" type="datetimeFigureOut">
              <a:rPr lang="en-GB" smtClean="0"/>
              <a:t>09/01/2017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DB8151-9A82-4C13-8A4F-CC73ABC49B1C}" type="slidenum">
              <a:rPr lang="en-GB" smtClean="0"/>
              <a:t>‹#›</a:t>
            </a:fld>
            <a:endParaRPr lang="en-GB"/>
          </a:p>
        </p:txBody>
      </p:sp>
    </p:spTree>
    <p:extLst>
      <p:ext uri="{BB962C8B-B14F-4D97-AF65-F5344CB8AC3E}">
        <p14:creationId xmlns:p14="http://schemas.microsoft.com/office/powerpoint/2010/main" val="171736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2870" r="168"/>
          <a:stretch/>
        </p:blipFill>
        <p:spPr>
          <a:xfrm>
            <a:off x="0" y="-15115"/>
            <a:ext cx="9144001" cy="6287029"/>
          </a:xfrm>
          <a:prstGeom prst="rect">
            <a:avLst/>
          </a:prstGeom>
        </p:spPr>
      </p:pic>
      <p:sp>
        <p:nvSpPr>
          <p:cNvPr id="2" name="Title 1"/>
          <p:cNvSpPr>
            <a:spLocks noGrp="1"/>
          </p:cNvSpPr>
          <p:nvPr>
            <p:ph type="ctrTitle" hasCustomPrompt="1"/>
          </p:nvPr>
        </p:nvSpPr>
        <p:spPr>
          <a:xfrm>
            <a:off x="201347" y="2042779"/>
            <a:ext cx="5594790" cy="1470025"/>
          </a:xfrm>
          <a:prstGeom prst="rect">
            <a:avLst/>
          </a:prstGeom>
        </p:spPr>
        <p:txBody>
          <a:bodyPr>
            <a:noAutofit/>
          </a:bodyPr>
          <a:lstStyle>
            <a:lvl1pPr algn="l">
              <a:defRPr b="1" i="1">
                <a:solidFill>
                  <a:srgbClr val="1F224E"/>
                </a:solidFill>
                <a:latin typeface="Myriad Pro" charset="0"/>
                <a:ea typeface="Myriad Pro" charset="0"/>
                <a:cs typeface="Myriad Pro"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98034" y="4112232"/>
            <a:ext cx="4950030" cy="900944"/>
          </a:xfrm>
          <a:prstGeom prst="rect">
            <a:avLst/>
          </a:prstGeom>
        </p:spPr>
        <p:txBody>
          <a:bodyPr>
            <a:noAutofit/>
          </a:bodyPr>
          <a:lstStyle>
            <a:lvl1pPr marL="0" indent="0" algn="l">
              <a:buNone/>
              <a:defRPr sz="1300" b="0">
                <a:solidFill>
                  <a:srgbClr val="1F224E"/>
                </a:solidFill>
                <a:latin typeface="Myriad Pro" charset="0"/>
                <a:ea typeface="Myriad Pro" charset="0"/>
                <a:cs typeface="Myriad Pro"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grpSp>
        <p:nvGrpSpPr>
          <p:cNvPr id="11" name="Group 10"/>
          <p:cNvGrpSpPr/>
          <p:nvPr userDrawn="1"/>
        </p:nvGrpSpPr>
        <p:grpSpPr>
          <a:xfrm>
            <a:off x="0" y="3975645"/>
            <a:ext cx="4860032" cy="91058"/>
            <a:chOff x="0" y="3887527"/>
            <a:chExt cx="4932040" cy="91058"/>
          </a:xfrm>
        </p:grpSpPr>
        <p:cxnSp>
          <p:nvCxnSpPr>
            <p:cNvPr id="12" name="Straight Connector 11"/>
            <p:cNvCxnSpPr/>
            <p:nvPr/>
          </p:nvCxnSpPr>
          <p:spPr>
            <a:xfrm>
              <a:off x="0" y="3933056"/>
              <a:ext cx="4932040" cy="0"/>
            </a:xfrm>
            <a:prstGeom prst="line">
              <a:avLst/>
            </a:prstGeom>
            <a:ln w="15875">
              <a:solidFill>
                <a:srgbClr val="1F22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32040" y="3887527"/>
              <a:ext cx="0" cy="91058"/>
            </a:xfrm>
            <a:prstGeom prst="line">
              <a:avLst/>
            </a:prstGeom>
            <a:ln w="15875">
              <a:solidFill>
                <a:srgbClr val="1F224E"/>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userDrawn="1"/>
        </p:nvGrpSpPr>
        <p:grpSpPr>
          <a:xfrm>
            <a:off x="0" y="6137240"/>
            <a:ext cx="9144000" cy="720760"/>
            <a:chOff x="0" y="6137240"/>
            <a:chExt cx="9144000" cy="720760"/>
          </a:xfrm>
        </p:grpSpPr>
        <p:sp>
          <p:nvSpPr>
            <p:cNvPr id="9" name="Rectangle 8"/>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C:\Users\karanvir.shergill\Desktop\OCR_NEW_3D_b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Placeholder 17"/>
          <p:cNvSpPr>
            <a:spLocks noGrp="1"/>
          </p:cNvSpPr>
          <p:nvPr>
            <p:ph type="body" sz="quarter" idx="10"/>
          </p:nvPr>
        </p:nvSpPr>
        <p:spPr>
          <a:xfrm>
            <a:off x="198438" y="1689209"/>
            <a:ext cx="4660900" cy="431800"/>
          </a:xfrm>
          <a:prstGeom prst="rect">
            <a:avLst/>
          </a:prstGeom>
        </p:spPr>
        <p:txBody>
          <a:bodyPr>
            <a:noAutofit/>
          </a:bodyPr>
          <a:lstStyle>
            <a:lvl1pPr marL="0" indent="0">
              <a:buFontTx/>
              <a:buNone/>
              <a:defRPr sz="1300" b="1" i="1">
                <a:solidFill>
                  <a:srgbClr val="1F224E"/>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229947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Picture Placeholder 26"/>
          <p:cNvSpPr>
            <a:spLocks noGrp="1"/>
          </p:cNvSpPr>
          <p:nvPr>
            <p:ph type="pic" sz="quarter" idx="13"/>
          </p:nvPr>
        </p:nvSpPr>
        <p:spPr>
          <a:xfrm>
            <a:off x="4500563" y="1328739"/>
            <a:ext cx="4338637" cy="1956246"/>
          </a:xfrm>
          <a:prstGeom prst="rect">
            <a:avLst/>
          </a:prstGeom>
          <a:solidFill>
            <a:srgbClr val="1F224E"/>
          </a:solidFill>
        </p:spPr>
        <p:txBody>
          <a:bodyPr/>
          <a:lstStyle>
            <a:lvl1pPr marL="0" indent="0">
              <a:buFontTx/>
              <a:buNone/>
              <a:defRPr>
                <a:solidFill>
                  <a:schemeClr val="bg1"/>
                </a:solidFill>
              </a:defRPr>
            </a:lvl1pPr>
          </a:lstStyle>
          <a:p>
            <a:endParaRPr lang="en-US" dirty="0"/>
          </a:p>
        </p:txBody>
      </p:sp>
      <p:sp>
        <p:nvSpPr>
          <p:cNvPr id="2" name="Title 1"/>
          <p:cNvSpPr>
            <a:spLocks noGrp="1"/>
          </p:cNvSpPr>
          <p:nvPr>
            <p:ph type="title" hasCustomPrompt="1"/>
          </p:nvPr>
        </p:nvSpPr>
        <p:spPr>
          <a:xfrm>
            <a:off x="193732" y="267929"/>
            <a:ext cx="8645467" cy="686320"/>
          </a:xfrm>
          <a:prstGeom prst="rect">
            <a:avLst/>
          </a:prstGeom>
        </p:spPr>
        <p:txBody>
          <a:bodyPr>
            <a:noAutofit/>
          </a:bodyPr>
          <a:lstStyle>
            <a:lvl1pPr>
              <a:defRPr sz="3200" b="1" i="1"/>
            </a:lvl1pPr>
          </a:lstStyle>
          <a:p>
            <a:r>
              <a:rPr lang="en-US" dirty="0" smtClean="0"/>
              <a:t>CLICK TO EDIT MASTER TITLE STYLE</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
        <p:nvSpPr>
          <p:cNvPr id="22" name="Content Placeholder 21"/>
          <p:cNvSpPr>
            <a:spLocks noGrp="1"/>
          </p:cNvSpPr>
          <p:nvPr>
            <p:ph sz="quarter" idx="11"/>
          </p:nvPr>
        </p:nvSpPr>
        <p:spPr>
          <a:xfrm>
            <a:off x="193733" y="1327967"/>
            <a:ext cx="4068705" cy="4569049"/>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TextBox 22"/>
          <p:cNvSpPr txBox="1"/>
          <p:nvPr userDrawn="1"/>
        </p:nvSpPr>
        <p:spPr>
          <a:xfrm>
            <a:off x="854439" y="1514007"/>
            <a:ext cx="914400" cy="914400"/>
          </a:xfrm>
          <a:prstGeom prst="rect">
            <a:avLst/>
          </a:prstGeom>
        </p:spPr>
        <p:txBody>
          <a:bodyPr wrap="none" rtlCol="0">
            <a:normAutofit/>
          </a:bodyPr>
          <a:lstStyle/>
          <a:p>
            <a:endParaRPr lang="en-US" dirty="0" smtClean="0"/>
          </a:p>
        </p:txBody>
      </p:sp>
      <p:sp>
        <p:nvSpPr>
          <p:cNvPr id="29" name="Picture Placeholder 28"/>
          <p:cNvSpPr>
            <a:spLocks noGrp="1"/>
          </p:cNvSpPr>
          <p:nvPr>
            <p:ph type="pic" sz="quarter" idx="14"/>
          </p:nvPr>
        </p:nvSpPr>
        <p:spPr>
          <a:xfrm>
            <a:off x="4500563" y="3478718"/>
            <a:ext cx="4338637" cy="2418846"/>
          </a:xfrm>
          <a:prstGeom prst="rect">
            <a:avLst/>
          </a:prstGeom>
          <a:solidFill>
            <a:srgbClr val="1F224E"/>
          </a:solidFill>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7711374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7" name="Picture Placeholder 26"/>
          <p:cNvSpPr>
            <a:spLocks noGrp="1"/>
          </p:cNvSpPr>
          <p:nvPr>
            <p:ph type="pic" sz="quarter" idx="13"/>
          </p:nvPr>
        </p:nvSpPr>
        <p:spPr>
          <a:xfrm>
            <a:off x="4500563" y="1328738"/>
            <a:ext cx="4338637" cy="4568825"/>
          </a:xfrm>
          <a:prstGeom prst="rect">
            <a:avLst/>
          </a:prstGeom>
          <a:solidFill>
            <a:srgbClr val="1F224E"/>
          </a:solidFill>
        </p:spPr>
        <p:txBody>
          <a:bodyPr wrap="square">
            <a:noAutofit/>
          </a:bodyPr>
          <a:lstStyle>
            <a:lvl1pPr marL="0" indent="0">
              <a:buFontTx/>
              <a:buNone/>
              <a:defRPr>
                <a:solidFill>
                  <a:schemeClr val="bg1"/>
                </a:solidFill>
              </a:defRPr>
            </a:lvl1pPr>
          </a:lstStyle>
          <a:p>
            <a:endParaRPr lang="en-US"/>
          </a:p>
        </p:txBody>
      </p:sp>
      <p:sp>
        <p:nvSpPr>
          <p:cNvPr id="2" name="Title 1"/>
          <p:cNvSpPr>
            <a:spLocks noGrp="1"/>
          </p:cNvSpPr>
          <p:nvPr>
            <p:ph type="title" hasCustomPrompt="1"/>
          </p:nvPr>
        </p:nvSpPr>
        <p:spPr>
          <a:xfrm>
            <a:off x="193732" y="267929"/>
            <a:ext cx="8645467" cy="686320"/>
          </a:xfrm>
          <a:prstGeom prst="rect">
            <a:avLst/>
          </a:prstGeom>
        </p:spPr>
        <p:txBody>
          <a:bodyPr wrap="square">
            <a:noAutofit/>
          </a:bodyPr>
          <a:lstStyle>
            <a:lvl1pPr>
              <a:defRPr sz="3200" b="1" i="1"/>
            </a:lvl1pPr>
          </a:lstStyle>
          <a:p>
            <a:r>
              <a:rPr lang="en-US" dirty="0" smtClean="0"/>
              <a:t>CLICK TO EDIT MASTER TITLE STYLE</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
        <p:nvSpPr>
          <p:cNvPr id="22" name="Content Placeholder 21"/>
          <p:cNvSpPr>
            <a:spLocks noGrp="1"/>
          </p:cNvSpPr>
          <p:nvPr>
            <p:ph sz="quarter" idx="11"/>
          </p:nvPr>
        </p:nvSpPr>
        <p:spPr>
          <a:xfrm>
            <a:off x="193733" y="1327967"/>
            <a:ext cx="4068705" cy="4569049"/>
          </a:xfrm>
          <a:prstGeom prst="rect">
            <a:avLst/>
          </a:prstGeom>
        </p:spPr>
        <p:txBody>
          <a:bodyPr wrap="square">
            <a:noAutofit/>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3513989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93675" y="3213100"/>
            <a:ext cx="8698805" cy="2592388"/>
          </a:xfrm>
          <a:prstGeom prst="rect">
            <a:avLst/>
          </a:prstGeom>
          <a:solidFill>
            <a:srgbClr val="1F224E"/>
          </a:solidFill>
        </p:spPr>
        <p:txBody>
          <a:bodyPr>
            <a:noAutofit/>
          </a:bodyPr>
          <a:lstStyle>
            <a:lvl1pPr marL="0" indent="0">
              <a:buFontTx/>
              <a:buNone/>
              <a:defRPr>
                <a:solidFill>
                  <a:schemeClr val="bg1"/>
                </a:solidFill>
              </a:defRPr>
            </a:lvl1pPr>
          </a:lstStyle>
          <a:p>
            <a:endParaRPr lang="en-US"/>
          </a:p>
        </p:txBody>
      </p:sp>
      <p:sp>
        <p:nvSpPr>
          <p:cNvPr id="2" name="Title 1"/>
          <p:cNvSpPr>
            <a:spLocks noGrp="1"/>
          </p:cNvSpPr>
          <p:nvPr>
            <p:ph type="title" hasCustomPrompt="1"/>
          </p:nvPr>
        </p:nvSpPr>
        <p:spPr>
          <a:xfrm>
            <a:off x="193732" y="267929"/>
            <a:ext cx="8698747" cy="686320"/>
          </a:xfrm>
          <a:prstGeom prst="rect">
            <a:avLst/>
          </a:prstGeom>
        </p:spPr>
        <p:txBody>
          <a:bodyPr>
            <a:noAutofit/>
          </a:bodyPr>
          <a:lstStyle>
            <a:lvl1pPr>
              <a:defRPr sz="3200" b="1" i="1"/>
            </a:lvl1pPr>
          </a:lstStyle>
          <a:p>
            <a:r>
              <a:rPr lang="en-US" dirty="0" smtClean="0"/>
              <a:t>CLICK TO EDIT MASTER TITLE STYLE</a:t>
            </a:r>
            <a:endParaRPr lang="en-GB" dirty="0"/>
          </a:p>
        </p:txBody>
      </p:sp>
      <p:sp>
        <p:nvSpPr>
          <p:cNvPr id="3" name="Content Placeholder 2"/>
          <p:cNvSpPr>
            <a:spLocks noGrp="1"/>
          </p:cNvSpPr>
          <p:nvPr>
            <p:ph idx="1"/>
          </p:nvPr>
        </p:nvSpPr>
        <p:spPr>
          <a:xfrm>
            <a:off x="193733" y="1350298"/>
            <a:ext cx="8698747" cy="1718662"/>
          </a:xfrm>
          <a:prstGeom prst="rect">
            <a:avLst/>
          </a:prstGeom>
        </p:spPr>
        <p:txBody>
          <a:bodyPr>
            <a:noAutofit/>
          </a:bodyPr>
          <a:lstStyle>
            <a:lvl1pPr marL="0" indent="0" algn="l">
              <a:buFontTx/>
              <a:buNone/>
              <a:defRPr sz="1400"/>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69116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93675" y="4123084"/>
            <a:ext cx="2794149" cy="1756800"/>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a:p>
        </p:txBody>
      </p:sp>
      <p:sp>
        <p:nvSpPr>
          <p:cNvPr id="10" name="Picture Placeholder 9"/>
          <p:cNvSpPr>
            <a:spLocks noGrp="1"/>
          </p:cNvSpPr>
          <p:nvPr>
            <p:ph type="pic" sz="quarter" idx="14"/>
          </p:nvPr>
        </p:nvSpPr>
        <p:spPr>
          <a:xfrm>
            <a:off x="3095700" y="4123084"/>
            <a:ext cx="2801937" cy="1756800"/>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a:p>
        </p:txBody>
      </p:sp>
      <p:sp>
        <p:nvSpPr>
          <p:cNvPr id="15" name="Picture Placeholder 14"/>
          <p:cNvSpPr>
            <a:spLocks noGrp="1"/>
          </p:cNvSpPr>
          <p:nvPr>
            <p:ph type="pic" sz="quarter" idx="15"/>
          </p:nvPr>
        </p:nvSpPr>
        <p:spPr>
          <a:xfrm>
            <a:off x="6005513" y="4123084"/>
            <a:ext cx="2887662" cy="1756800"/>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a:p>
        </p:txBody>
      </p:sp>
      <p:sp>
        <p:nvSpPr>
          <p:cNvPr id="2" name="Title 1"/>
          <p:cNvSpPr>
            <a:spLocks noGrp="1"/>
          </p:cNvSpPr>
          <p:nvPr>
            <p:ph type="title" hasCustomPrompt="1"/>
          </p:nvPr>
        </p:nvSpPr>
        <p:spPr>
          <a:xfrm>
            <a:off x="193732" y="267929"/>
            <a:ext cx="8698747" cy="686320"/>
          </a:xfrm>
          <a:prstGeom prst="rect">
            <a:avLst/>
          </a:prstGeom>
        </p:spPr>
        <p:txBody>
          <a:bodyPr>
            <a:noAutofit/>
          </a:bodyPr>
          <a:lstStyle>
            <a:lvl1pPr>
              <a:defRPr sz="3200" b="1" i="1"/>
            </a:lvl1pPr>
          </a:lstStyle>
          <a:p>
            <a:r>
              <a:rPr lang="en-US" dirty="0" smtClean="0"/>
              <a:t>CLICK TO EDIT MASTER TITLE STYLE</a:t>
            </a:r>
            <a:endParaRPr lang="en-GB" dirty="0"/>
          </a:p>
        </p:txBody>
      </p:sp>
      <p:sp>
        <p:nvSpPr>
          <p:cNvPr id="3" name="Content Placeholder 2"/>
          <p:cNvSpPr>
            <a:spLocks noGrp="1"/>
          </p:cNvSpPr>
          <p:nvPr>
            <p:ph idx="1"/>
          </p:nvPr>
        </p:nvSpPr>
        <p:spPr>
          <a:xfrm>
            <a:off x="193733" y="1350298"/>
            <a:ext cx="8698747" cy="2510750"/>
          </a:xfrm>
          <a:prstGeom prst="rect">
            <a:avLst/>
          </a:prstGeom>
        </p:spPr>
        <p:txBody>
          <a:bodyPr>
            <a:noAutofit/>
          </a:bodyPr>
          <a:lstStyle>
            <a:lvl1pPr marL="0" indent="0" algn="l">
              <a:buFontTx/>
              <a:buNone/>
              <a:defRPr sz="1400"/>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44574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93675" y="3978275"/>
            <a:ext cx="2871788" cy="1754188"/>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a:p>
        </p:txBody>
      </p:sp>
      <p:sp>
        <p:nvSpPr>
          <p:cNvPr id="10" name="Picture Placeholder 9"/>
          <p:cNvSpPr>
            <a:spLocks noGrp="1"/>
          </p:cNvSpPr>
          <p:nvPr>
            <p:ph type="pic" sz="quarter" idx="14"/>
          </p:nvPr>
        </p:nvSpPr>
        <p:spPr>
          <a:xfrm>
            <a:off x="3138488" y="3978275"/>
            <a:ext cx="2801937" cy="1754188"/>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a:p>
        </p:txBody>
      </p:sp>
      <p:sp>
        <p:nvSpPr>
          <p:cNvPr id="15" name="Picture Placeholder 14"/>
          <p:cNvSpPr>
            <a:spLocks noGrp="1"/>
          </p:cNvSpPr>
          <p:nvPr>
            <p:ph type="pic" sz="quarter" idx="15"/>
          </p:nvPr>
        </p:nvSpPr>
        <p:spPr>
          <a:xfrm>
            <a:off x="6005513" y="3978275"/>
            <a:ext cx="2887662" cy="1754188"/>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a:p>
        </p:txBody>
      </p:sp>
      <p:sp>
        <p:nvSpPr>
          <p:cNvPr id="2" name="Title 1"/>
          <p:cNvSpPr>
            <a:spLocks noGrp="1"/>
          </p:cNvSpPr>
          <p:nvPr>
            <p:ph type="title" hasCustomPrompt="1"/>
          </p:nvPr>
        </p:nvSpPr>
        <p:spPr>
          <a:xfrm>
            <a:off x="193733" y="267929"/>
            <a:ext cx="8229600" cy="686320"/>
          </a:xfrm>
          <a:prstGeom prst="rect">
            <a:avLst/>
          </a:prstGeom>
        </p:spPr>
        <p:txBody>
          <a:bodyPr>
            <a:noAutofit/>
          </a:bodyPr>
          <a:lstStyle>
            <a:lvl1pPr>
              <a:defRPr sz="3200" b="1" i="1"/>
            </a:lvl1pPr>
          </a:lstStyle>
          <a:p>
            <a:r>
              <a:rPr lang="en-US" dirty="0" smtClean="0"/>
              <a:t>CLICK TO EDIT MASTER TITLE STYLE</a:t>
            </a:r>
            <a:endParaRPr lang="en-GB" dirty="0"/>
          </a:p>
        </p:txBody>
      </p:sp>
      <p:sp>
        <p:nvSpPr>
          <p:cNvPr id="3" name="Content Placeholder 2"/>
          <p:cNvSpPr>
            <a:spLocks noGrp="1"/>
          </p:cNvSpPr>
          <p:nvPr>
            <p:ph idx="1"/>
          </p:nvPr>
        </p:nvSpPr>
        <p:spPr>
          <a:xfrm>
            <a:off x="193733" y="1350298"/>
            <a:ext cx="8698747" cy="2510750"/>
          </a:xfrm>
          <a:prstGeom prst="rect">
            <a:avLst/>
          </a:prstGeom>
        </p:spPr>
        <p:txBody>
          <a:bodyPr>
            <a:noAutofit/>
          </a:bodyPr>
          <a:lstStyle>
            <a:lvl1pPr marL="0" indent="0" algn="l">
              <a:buFontTx/>
              <a:buNone/>
              <a:defRPr sz="1400"/>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
        <p:nvSpPr>
          <p:cNvPr id="5" name="Content Placeholder 4"/>
          <p:cNvSpPr>
            <a:spLocks noGrp="1"/>
          </p:cNvSpPr>
          <p:nvPr>
            <p:ph sz="quarter" idx="10"/>
          </p:nvPr>
        </p:nvSpPr>
        <p:spPr>
          <a:xfrm>
            <a:off x="107504" y="5733681"/>
            <a:ext cx="2872248" cy="215290"/>
          </a:xfrm>
          <a:prstGeom prst="rect">
            <a:avLst/>
          </a:prstGeom>
        </p:spPr>
        <p:txBody>
          <a:bodyPr>
            <a:noAutofit/>
          </a:bodyPr>
          <a:lstStyle>
            <a:lvl1pPr marL="0" indent="0" algn="l">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GB" dirty="0" smtClean="0"/>
              <a:t>Click to edit Master text styles</a:t>
            </a:r>
          </a:p>
        </p:txBody>
      </p:sp>
      <p:sp>
        <p:nvSpPr>
          <p:cNvPr id="6" name="Content Placeholder 5"/>
          <p:cNvSpPr>
            <a:spLocks noGrp="1"/>
          </p:cNvSpPr>
          <p:nvPr>
            <p:ph sz="quarter" idx="11"/>
          </p:nvPr>
        </p:nvSpPr>
        <p:spPr>
          <a:xfrm>
            <a:off x="3052989" y="5733256"/>
            <a:ext cx="2800934" cy="215231"/>
          </a:xfrm>
          <a:prstGeom prst="rect">
            <a:avLst/>
          </a:prstGeom>
        </p:spPr>
        <p:txBody>
          <a:bodyPr>
            <a:noAutofit/>
          </a:bodyPr>
          <a:lstStyle>
            <a:lvl1pPr marL="0" indent="0" algn="l">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GB" dirty="0" smtClean="0"/>
              <a:t>Click to edit Master text styles</a:t>
            </a:r>
          </a:p>
        </p:txBody>
      </p:sp>
      <p:sp>
        <p:nvSpPr>
          <p:cNvPr id="8" name="Content Placeholder 7"/>
          <p:cNvSpPr>
            <a:spLocks noGrp="1"/>
          </p:cNvSpPr>
          <p:nvPr>
            <p:ph sz="quarter" idx="12"/>
          </p:nvPr>
        </p:nvSpPr>
        <p:spPr>
          <a:xfrm>
            <a:off x="5919995" y="5733256"/>
            <a:ext cx="2886256" cy="215231"/>
          </a:xfrm>
          <a:prstGeom prst="rect">
            <a:avLst/>
          </a:prstGeom>
        </p:spPr>
        <p:txBody>
          <a:bodyPr>
            <a:noAutofit/>
          </a:bodyPr>
          <a:lstStyle>
            <a:lvl1pPr marL="0" indent="0" algn="l">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GB" dirty="0" smtClean="0"/>
              <a:t>Click to edit Master text styles</a:t>
            </a:r>
          </a:p>
        </p:txBody>
      </p:sp>
    </p:spTree>
    <p:extLst>
      <p:ext uri="{BB962C8B-B14F-4D97-AF65-F5344CB8AC3E}">
        <p14:creationId xmlns:p14="http://schemas.microsoft.com/office/powerpoint/2010/main" val="13091766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jpe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0234E"/>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0" y="6137240"/>
            <a:ext cx="9144000" cy="720760"/>
            <a:chOff x="0" y="6137240"/>
            <a:chExt cx="9144000" cy="720760"/>
          </a:xfrm>
        </p:grpSpPr>
        <p:sp>
          <p:nvSpPr>
            <p:cNvPr id="8" name="Rectangle 7"/>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yriad Pro" charset="0"/>
                <a:ea typeface="Myriad Pro" charset="0"/>
                <a:cs typeface="Myriad Pro" charset="0"/>
              </a:endParaRPr>
            </a:p>
          </p:txBody>
        </p:sp>
        <p:pic>
          <p:nvPicPr>
            <p:cNvPr id="9" name="Picture 2" descr="C:\Users\karanvir.shergill\Desktop\OCR_NEW_3D_blu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4871007"/>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62" r:id="rId3"/>
  </p:sldLayoutIdLst>
  <p:timing>
    <p:tnLst>
      <p:par>
        <p:cTn id="1" dur="indefinite" restart="never" nodeType="tmRoot"/>
      </p:par>
    </p:tnLst>
  </p:timing>
  <p:txStyles>
    <p:titleStyle>
      <a:lvl1pPr algn="l" defTabSz="914400" rtl="0" eaLnBrk="1" latinLnBrk="0" hangingPunct="1">
        <a:spcBef>
          <a:spcPct val="0"/>
        </a:spcBef>
        <a:buNone/>
        <a:defRPr sz="3200" b="1" i="1" kern="1200">
          <a:solidFill>
            <a:schemeClr val="bg1"/>
          </a:solidFill>
          <a:latin typeface="Myriad Pro" charset="0"/>
          <a:ea typeface="Myriad Pro" charset="0"/>
          <a:cs typeface="Myriad Pro"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0" y="6137240"/>
            <a:ext cx="9144000" cy="720760"/>
            <a:chOff x="0" y="6137240"/>
            <a:chExt cx="9144000" cy="720760"/>
          </a:xfrm>
        </p:grpSpPr>
        <p:sp>
          <p:nvSpPr>
            <p:cNvPr id="8" name="Rectangle 7"/>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C:\Users\karanvir.shergill\Desktop\OCR_NEW_3D_blu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userDrawn="1"/>
        </p:nvGrpSpPr>
        <p:grpSpPr>
          <a:xfrm>
            <a:off x="0" y="863190"/>
            <a:ext cx="6516216" cy="135001"/>
            <a:chOff x="0" y="3887527"/>
            <a:chExt cx="4932040" cy="91058"/>
          </a:xfrm>
        </p:grpSpPr>
        <p:cxnSp>
          <p:nvCxnSpPr>
            <p:cNvPr id="14" name="Straight Connector 13"/>
            <p:cNvCxnSpPr/>
            <p:nvPr/>
          </p:nvCxnSpPr>
          <p:spPr>
            <a:xfrm>
              <a:off x="0" y="3933056"/>
              <a:ext cx="493204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932040" y="3887527"/>
              <a:ext cx="0" cy="91058"/>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userDrawn="1"/>
        </p:nvGrpSpPr>
        <p:grpSpPr>
          <a:xfrm>
            <a:off x="0" y="6093296"/>
            <a:ext cx="9144000" cy="614915"/>
            <a:chOff x="0" y="6093296"/>
            <a:chExt cx="9144000" cy="614915"/>
          </a:xfrm>
        </p:grpSpPr>
        <p:cxnSp>
          <p:nvCxnSpPr>
            <p:cNvPr id="17" name="Straight Connector 16"/>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8" name="Picture 2" descr="C:\Users\karanvir.shergill\Desktop\OCR_NEW_3D_blu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8849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1" r:id="rId4"/>
    <p:sldLayoutId id="2147483673" r:id="rId5"/>
    <p:sldLayoutId id="2147483674" r:id="rId6"/>
    <p:sldLayoutId id="2147483677" r:id="rId7"/>
    <p:sldLayoutId id="2147483676" r:id="rId8"/>
    <p:sldLayoutId id="2147483679" r:id="rId9"/>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1F224E"/>
          </a:solidFill>
          <a:latin typeface="Myriad Pro" charset="0"/>
          <a:ea typeface="Myriad Pro" charset="0"/>
          <a:cs typeface="Myriad Pro"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smtClean="0">
                <a:solidFill>
                  <a:prstClr val="black"/>
                </a:solidFill>
                <a:latin typeface="Arial" panose="020B0604020202020204" pitchFamily="34" charset="0"/>
                <a:cs typeface="Arial" panose="020B0604020202020204" pitchFamily="34" charset="0"/>
              </a:rPr>
              <a:t>© OCR 2016</a:t>
            </a:r>
            <a:endParaRPr lang="en-GB" sz="800" dirty="0">
              <a:solidFill>
                <a:prstClr val="black"/>
              </a:solidFill>
              <a:latin typeface="Arial" panose="020B0604020202020204" pitchFamily="34" charset="0"/>
              <a:cs typeface="Arial" panose="020B0604020202020204" pitchFamily="34" charset="0"/>
            </a:endParaRPr>
          </a:p>
        </p:txBody>
      </p:sp>
      <p:pic>
        <p:nvPicPr>
          <p:cNvPr id="1027" name="Picture 3" descr="GCSE (9-1) Geography B (Geography for Enquiring Minds)"/>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029670"/>
            <a:ext cx="9133200" cy="82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8706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hyperlink" Target="mailto:resources.feedback@ocr.org.uk?subject=I%20disliked%20GCSE(9-1)%20Geography%20B%20(Geography%20for%20Enquiring%20Minds)%20-%20Guide%20to%20the%20SAMs%20component%2003%20Geographical%20Exploration" TargetMode="External"/><Relationship Id="rId2" Type="http://schemas.openxmlformats.org/officeDocument/2006/relationships/hyperlink" Target="mailto:resources.feedback@ocr.org.uk?subject=I%20liked%20GCSE(9-1)%20Geography%20B%20(Geography%20for%20Enquiring%20Minds)%20-%20Guide%20to%20the%20SAMs%20component%2003%20Geographical%20Exploration" TargetMode="External"/><Relationship Id="rId1" Type="http://schemas.openxmlformats.org/officeDocument/2006/relationships/slideLayout" Target="../slideLayouts/slideLayout13.xml"/><Relationship Id="rId6" Type="http://schemas.openxmlformats.org/officeDocument/2006/relationships/hyperlink" Target="mailto:resources.feedback@ocr.org.uk" TargetMode="External"/><Relationship Id="rId5" Type="http://schemas.openxmlformats.org/officeDocument/2006/relationships/hyperlink" Target="http://www.ocr.org.uk/i-want-to/find-resources/" TargetMode="External"/><Relationship Id="rId4" Type="http://schemas.openxmlformats.org/officeDocument/2006/relationships/hyperlink" Target="http://www.ocr.org.uk/expression-of-interes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CSE (9-1) Geography B (Geography for Enquiring Mind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95536" y="3826639"/>
            <a:ext cx="3240360" cy="1200329"/>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Guide to the </a:t>
            </a:r>
            <a:r>
              <a:rPr lang="en-GB" b="1" dirty="0" smtClean="0">
                <a:solidFill>
                  <a:schemeClr val="bg1"/>
                </a:solidFill>
                <a:latin typeface="Arial" panose="020B0604020202020204" pitchFamily="34" charset="0"/>
                <a:cs typeface="Arial" panose="020B0604020202020204" pitchFamily="34" charset="0"/>
              </a:rPr>
              <a:t>SAMs</a:t>
            </a:r>
          </a:p>
          <a:p>
            <a:r>
              <a:rPr lang="en-US" b="1" dirty="0">
                <a:solidFill>
                  <a:schemeClr val="bg1"/>
                </a:solidFill>
                <a:latin typeface="Arial" panose="020B0604020202020204" pitchFamily="34" charset="0"/>
                <a:cs typeface="Arial" panose="020B0604020202020204" pitchFamily="34" charset="0"/>
              </a:rPr>
              <a:t>Component </a:t>
            </a:r>
            <a:r>
              <a:rPr lang="en-US" b="1" dirty="0" smtClean="0">
                <a:solidFill>
                  <a:schemeClr val="bg1"/>
                </a:solidFill>
                <a:latin typeface="Arial" panose="020B0604020202020204" pitchFamily="34" charset="0"/>
                <a:cs typeface="Arial" panose="020B0604020202020204" pitchFamily="34" charset="0"/>
              </a:rPr>
              <a:t>03 </a:t>
            </a:r>
            <a:r>
              <a:rPr lang="en-US" b="1" dirty="0">
                <a:solidFill>
                  <a:schemeClr val="bg1"/>
                </a:solidFill>
                <a:latin typeface="Arial" panose="020B0604020202020204" pitchFamily="34" charset="0"/>
                <a:cs typeface="Arial" panose="020B0604020202020204" pitchFamily="34" charset="0"/>
              </a:rPr>
              <a:t>– </a:t>
            </a:r>
          </a:p>
          <a:p>
            <a:r>
              <a:rPr lang="en-US" b="1" dirty="0" smtClean="0">
                <a:solidFill>
                  <a:schemeClr val="bg1"/>
                </a:solidFill>
                <a:latin typeface="Arial" panose="020B0604020202020204" pitchFamily="34" charset="0"/>
                <a:cs typeface="Arial" panose="020B0604020202020204" pitchFamily="34" charset="0"/>
              </a:rPr>
              <a:t>Geographical Exploration</a:t>
            </a:r>
            <a:endParaRPr lang="en-US"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28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vel of response question mark sc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842" y="1853579"/>
            <a:ext cx="5220580" cy="331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116632"/>
            <a:ext cx="9144000" cy="685800"/>
          </a:xfrm>
        </p:spPr>
        <p:txBody>
          <a:bodyPr>
            <a:normAutofit/>
          </a:bodyPr>
          <a:lstStyle/>
          <a:p>
            <a:r>
              <a:rPr lang="en-GB" sz="3600" dirty="0"/>
              <a:t>Level of Response Question Mark Scheme</a:t>
            </a:r>
          </a:p>
        </p:txBody>
      </p:sp>
      <p:sp>
        <p:nvSpPr>
          <p:cNvPr id="3" name="Content Placeholder 2"/>
          <p:cNvSpPr>
            <a:spLocks noGrp="1"/>
          </p:cNvSpPr>
          <p:nvPr>
            <p:ph idx="4294967295"/>
          </p:nvPr>
        </p:nvSpPr>
        <p:spPr>
          <a:xfrm>
            <a:off x="7213933" y="2419291"/>
            <a:ext cx="1881489" cy="3472544"/>
          </a:xfrm>
          <a:ln>
            <a:solidFill>
              <a:schemeClr val="tx1"/>
            </a:solidFill>
          </a:ln>
        </p:spPr>
        <p:txBody>
          <a:bodyPr>
            <a:noAutofit/>
          </a:bodyPr>
          <a:lstStyle/>
          <a:p>
            <a:pPr marL="0" indent="0">
              <a:buNone/>
            </a:pPr>
            <a:r>
              <a:rPr lang="en-US" sz="1400" dirty="0">
                <a:solidFill>
                  <a:srgbClr val="1F224E"/>
                </a:solidFill>
                <a:latin typeface="Myriad Pro" charset="0"/>
                <a:ea typeface="Myriad Pro" charset="0"/>
                <a:cs typeface="Myriad Pro" charset="0"/>
              </a:rPr>
              <a:t>In the ‘Guidance’ column there are examples of ‘well-developed’, ‘developed’ and ‘simple’ ideas – these are examples of parts of answers – they are not full answers. The examples should show how an answer can develop from ‘simple’ to ‘developed’ to ‘well-developed’.</a:t>
            </a:r>
            <a:endParaRPr lang="en-GB" sz="1400" dirty="0">
              <a:solidFill>
                <a:srgbClr val="1F224E"/>
              </a:solidFill>
              <a:latin typeface="Myriad Pro" charset="0"/>
              <a:ea typeface="Myriad Pro" charset="0"/>
              <a:cs typeface="Myriad Pro" charset="0"/>
            </a:endParaRPr>
          </a:p>
        </p:txBody>
      </p:sp>
      <p:cxnSp>
        <p:nvCxnSpPr>
          <p:cNvPr id="7" name="Straight Arrow Connector 6"/>
          <p:cNvCxnSpPr/>
          <p:nvPr/>
        </p:nvCxnSpPr>
        <p:spPr>
          <a:xfrm flipH="1" flipV="1">
            <a:off x="6948264" y="4005064"/>
            <a:ext cx="288032" cy="1518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020273" y="4156935"/>
            <a:ext cx="216023" cy="7122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5662981" y="908720"/>
            <a:ext cx="3312368"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‘Indicative content’ part of the mark scheme shows some of the content which </a:t>
            </a:r>
            <a:r>
              <a:rPr lang="en-GB" sz="1400" u="sng" dirty="0" smtClean="0">
                <a:solidFill>
                  <a:srgbClr val="1F224E"/>
                </a:solidFill>
                <a:latin typeface="Myriad Pro" charset="0"/>
                <a:ea typeface="Myriad Pro" charset="0"/>
                <a:cs typeface="Myriad Pro" charset="0"/>
              </a:rPr>
              <a:t>could</a:t>
            </a:r>
            <a:r>
              <a:rPr lang="en-GB" sz="1400" dirty="0" smtClean="0">
                <a:solidFill>
                  <a:srgbClr val="1F224E"/>
                </a:solidFill>
                <a:latin typeface="Myriad Pro" charset="0"/>
                <a:ea typeface="Myriad Pro" charset="0"/>
                <a:cs typeface="Myriad Pro" charset="0"/>
              </a:rPr>
              <a:t> be included in students answers. This is not an exhaustive list.</a:t>
            </a:r>
            <a:endParaRPr lang="en-GB" sz="1400" dirty="0">
              <a:solidFill>
                <a:srgbClr val="1F224E"/>
              </a:solidFill>
              <a:latin typeface="Myriad Pro" charset="0"/>
              <a:ea typeface="Myriad Pro" charset="0"/>
              <a:cs typeface="Myriad Pro" charset="0"/>
            </a:endParaRPr>
          </a:p>
        </p:txBody>
      </p:sp>
      <p:cxnSp>
        <p:nvCxnSpPr>
          <p:cNvPr id="14" name="Straight Arrow Connector 13"/>
          <p:cNvCxnSpPr/>
          <p:nvPr/>
        </p:nvCxnSpPr>
        <p:spPr>
          <a:xfrm flipH="1">
            <a:off x="6084168" y="1826905"/>
            <a:ext cx="1368152" cy="3779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539552" y="890801"/>
            <a:ext cx="3384376"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‘Answer’ column includes information on how the assessment objectives link to the question and the standard required for the question parts.</a:t>
            </a:r>
            <a:endParaRPr lang="en-GB" sz="1400" dirty="0">
              <a:solidFill>
                <a:srgbClr val="1F224E"/>
              </a:solidFill>
              <a:latin typeface="Myriad Pro" charset="0"/>
              <a:ea typeface="Myriad Pro" charset="0"/>
              <a:cs typeface="Myriad Pro" charset="0"/>
            </a:endParaRPr>
          </a:p>
        </p:txBody>
      </p:sp>
      <p:cxnSp>
        <p:nvCxnSpPr>
          <p:cNvPr id="17" name="Straight Arrow Connector 16"/>
          <p:cNvCxnSpPr/>
          <p:nvPr/>
        </p:nvCxnSpPr>
        <p:spPr>
          <a:xfrm>
            <a:off x="1385455" y="1791855"/>
            <a:ext cx="1098313" cy="6274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a:xfrm>
            <a:off x="80597" y="2419291"/>
            <a:ext cx="1683091" cy="1153726"/>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rgbClr val="1F224E"/>
                </a:solidFill>
                <a:latin typeface="Myriad Pro" charset="0"/>
                <a:ea typeface="Myriad Pro" charset="0"/>
                <a:cs typeface="Myriad Pro" charset="0"/>
              </a:rPr>
              <a:t>A statement to indicate the level of development for answers to reach each level. </a:t>
            </a:r>
            <a:endParaRPr lang="en-GB" sz="1400" dirty="0">
              <a:solidFill>
                <a:srgbClr val="1F224E"/>
              </a:solidFill>
              <a:latin typeface="Myriad Pro" charset="0"/>
              <a:ea typeface="Myriad Pro" charset="0"/>
              <a:cs typeface="Myriad Pro" charset="0"/>
            </a:endParaRPr>
          </a:p>
        </p:txBody>
      </p:sp>
      <p:cxnSp>
        <p:nvCxnSpPr>
          <p:cNvPr id="25" name="Straight Arrow Connector 24"/>
          <p:cNvCxnSpPr/>
          <p:nvPr/>
        </p:nvCxnSpPr>
        <p:spPr>
          <a:xfrm flipV="1">
            <a:off x="1763688" y="2852936"/>
            <a:ext cx="72008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80596" y="4048758"/>
            <a:ext cx="1827107" cy="1612490"/>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If ‘Quality of Extended Responses’ and/or ‘place-specific detail’ are being assessed they will be shown here.</a:t>
            </a:r>
            <a:endParaRPr lang="en-GB" sz="1400" dirty="0">
              <a:solidFill>
                <a:srgbClr val="1F224E"/>
              </a:solidFill>
              <a:latin typeface="Myriad Pro" charset="0"/>
              <a:ea typeface="Myriad Pro" charset="0"/>
              <a:cs typeface="Myriad Pro" charset="0"/>
            </a:endParaRPr>
          </a:p>
        </p:txBody>
      </p:sp>
      <p:cxnSp>
        <p:nvCxnSpPr>
          <p:cNvPr id="6" name="Straight Arrow Connector 5"/>
          <p:cNvCxnSpPr/>
          <p:nvPr/>
        </p:nvCxnSpPr>
        <p:spPr>
          <a:xfrm flipV="1">
            <a:off x="1547664" y="3284984"/>
            <a:ext cx="936104" cy="1228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86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latin typeface="Myriad Pro"/>
              </a:rPr>
              <a:t>Assessment Objectives</a:t>
            </a:r>
          </a:p>
        </p:txBody>
      </p:sp>
      <p:sp>
        <p:nvSpPr>
          <p:cNvPr id="3" name="Content Placeholder 2"/>
          <p:cNvSpPr>
            <a:spLocks noGrp="1"/>
          </p:cNvSpPr>
          <p:nvPr>
            <p:ph idx="4294967295"/>
          </p:nvPr>
        </p:nvSpPr>
        <p:spPr>
          <a:xfrm>
            <a:off x="467544" y="1340768"/>
            <a:ext cx="8136904" cy="4454525"/>
          </a:xfrm>
        </p:spPr>
        <p:txBody>
          <a:bodyPr>
            <a:normAutofit/>
          </a:bodyPr>
          <a:lstStyle/>
          <a:p>
            <a:pPr marL="0" indent="0">
              <a:buNone/>
            </a:pPr>
            <a:r>
              <a:rPr lang="en-US" sz="1400" dirty="0">
                <a:solidFill>
                  <a:srgbClr val="1F224E"/>
                </a:solidFill>
                <a:latin typeface="Myriad Pro" charset="0"/>
                <a:ea typeface="Myriad Pro" charset="0"/>
                <a:cs typeface="Myriad Pro" charset="0"/>
              </a:rPr>
              <a:t>The assessment objectives are set by Ofqual and are vital to exam boards when designing assessments and for teachers in understanding styles of questions and their requirements. </a:t>
            </a:r>
          </a:p>
          <a:p>
            <a:endParaRPr lang="en-GB" sz="1400" dirty="0" smtClean="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For </a:t>
            </a:r>
            <a:r>
              <a:rPr lang="en-GB" sz="1400" dirty="0">
                <a:solidFill>
                  <a:srgbClr val="1F224E"/>
                </a:solidFill>
                <a:latin typeface="Myriad Pro" charset="0"/>
                <a:ea typeface="Myriad Pro" charset="0"/>
                <a:cs typeface="Myriad Pro" charset="0"/>
              </a:rPr>
              <a:t>GCSE (9-1) Geography there are </a:t>
            </a:r>
            <a:r>
              <a:rPr lang="en-GB" sz="1400" dirty="0" smtClean="0">
                <a:solidFill>
                  <a:srgbClr val="1F224E"/>
                </a:solidFill>
                <a:latin typeface="Myriad Pro" charset="0"/>
                <a:ea typeface="Myriad Pro" charset="0"/>
                <a:cs typeface="Myriad Pro" charset="0"/>
              </a:rPr>
              <a:t>four </a:t>
            </a:r>
            <a:r>
              <a:rPr lang="en-GB" sz="1400" dirty="0">
                <a:solidFill>
                  <a:srgbClr val="1F224E"/>
                </a:solidFill>
                <a:latin typeface="Myriad Pro" charset="0"/>
                <a:ea typeface="Myriad Pro" charset="0"/>
                <a:cs typeface="Myriad Pro" charset="0"/>
              </a:rPr>
              <a:t>Assessment Objectives </a:t>
            </a:r>
            <a:r>
              <a:rPr lang="en-GB" sz="1400" dirty="0" smtClean="0">
                <a:solidFill>
                  <a:srgbClr val="1F224E"/>
                </a:solidFill>
                <a:latin typeface="Myriad Pro" charset="0"/>
                <a:ea typeface="Myriad Pro" charset="0"/>
                <a:cs typeface="Myriad Pro" charset="0"/>
              </a:rPr>
              <a:t>:</a:t>
            </a:r>
          </a:p>
          <a:p>
            <a:pPr lvl="3"/>
            <a:r>
              <a:rPr lang="en-GB" sz="1400" dirty="0" smtClean="0">
                <a:solidFill>
                  <a:srgbClr val="FF0000"/>
                </a:solidFill>
                <a:latin typeface="Myriad Pro" charset="0"/>
                <a:ea typeface="Myriad Pro" charset="0"/>
                <a:cs typeface="Myriad Pro" charset="0"/>
              </a:rPr>
              <a:t>AO1 </a:t>
            </a:r>
            <a:r>
              <a:rPr lang="en-GB" sz="1400" dirty="0">
                <a:solidFill>
                  <a:srgbClr val="FF0000"/>
                </a:solidFill>
                <a:latin typeface="Myriad Pro" charset="0"/>
                <a:ea typeface="Myriad Pro" charset="0"/>
                <a:cs typeface="Myriad Pro" charset="0"/>
              </a:rPr>
              <a:t>(Knowledge</a:t>
            </a:r>
            <a:r>
              <a:rPr lang="en-GB" sz="1400" dirty="0" smtClean="0">
                <a:solidFill>
                  <a:srgbClr val="FF0000"/>
                </a:solidFill>
                <a:latin typeface="Myriad Pro" charset="0"/>
                <a:ea typeface="Myriad Pro" charset="0"/>
                <a:cs typeface="Myriad Pro" charset="0"/>
              </a:rPr>
              <a:t>)</a:t>
            </a:r>
            <a:endParaRPr lang="en-GB" sz="1400" dirty="0" smtClean="0">
              <a:solidFill>
                <a:srgbClr val="1F224E"/>
              </a:solidFill>
              <a:latin typeface="Myriad Pro" charset="0"/>
              <a:ea typeface="Myriad Pro" charset="0"/>
              <a:cs typeface="Myriad Pro" charset="0"/>
            </a:endParaRPr>
          </a:p>
          <a:p>
            <a:pPr lvl="3"/>
            <a:r>
              <a:rPr lang="en-GB" sz="1400" dirty="0" smtClean="0">
                <a:solidFill>
                  <a:schemeClr val="accent6"/>
                </a:solidFill>
                <a:latin typeface="Myriad Pro" charset="0"/>
                <a:ea typeface="Myriad Pro" charset="0"/>
                <a:cs typeface="Myriad Pro" charset="0"/>
              </a:rPr>
              <a:t>AO2 </a:t>
            </a:r>
            <a:r>
              <a:rPr lang="en-GB" sz="1400" dirty="0">
                <a:solidFill>
                  <a:schemeClr val="accent6"/>
                </a:solidFill>
                <a:latin typeface="Myriad Pro" charset="0"/>
                <a:ea typeface="Myriad Pro" charset="0"/>
                <a:cs typeface="Myriad Pro" charset="0"/>
              </a:rPr>
              <a:t>(Understanding</a:t>
            </a:r>
            <a:r>
              <a:rPr lang="en-GB" sz="1400" dirty="0" smtClean="0">
                <a:solidFill>
                  <a:schemeClr val="accent6"/>
                </a:solidFill>
                <a:latin typeface="Myriad Pro" charset="0"/>
                <a:ea typeface="Myriad Pro" charset="0"/>
                <a:cs typeface="Myriad Pro" charset="0"/>
              </a:rPr>
              <a:t>)</a:t>
            </a:r>
            <a:endParaRPr lang="en-GB" sz="1400" dirty="0" smtClean="0">
              <a:solidFill>
                <a:srgbClr val="1F224E"/>
              </a:solidFill>
              <a:latin typeface="Myriad Pro" charset="0"/>
              <a:ea typeface="Myriad Pro" charset="0"/>
              <a:cs typeface="Myriad Pro" charset="0"/>
            </a:endParaRPr>
          </a:p>
          <a:p>
            <a:pPr lvl="3"/>
            <a:r>
              <a:rPr lang="en-GB" sz="1400" dirty="0" smtClean="0">
                <a:solidFill>
                  <a:srgbClr val="00B0F0"/>
                </a:solidFill>
                <a:latin typeface="Myriad Pro" charset="0"/>
                <a:ea typeface="Myriad Pro" charset="0"/>
                <a:cs typeface="Myriad Pro" charset="0"/>
              </a:rPr>
              <a:t>AO3 </a:t>
            </a:r>
            <a:r>
              <a:rPr lang="en-GB" sz="1400" dirty="0">
                <a:solidFill>
                  <a:srgbClr val="00B0F0"/>
                </a:solidFill>
                <a:latin typeface="Myriad Pro" charset="0"/>
                <a:ea typeface="Myriad Pro" charset="0"/>
                <a:cs typeface="Myriad Pro" charset="0"/>
              </a:rPr>
              <a:t>(Application of knowledge and understanding</a:t>
            </a:r>
            <a:r>
              <a:rPr lang="en-GB" sz="1400" dirty="0" smtClean="0">
                <a:solidFill>
                  <a:srgbClr val="00B0F0"/>
                </a:solidFill>
                <a:latin typeface="Myriad Pro" charset="0"/>
                <a:ea typeface="Myriad Pro" charset="0"/>
                <a:cs typeface="Myriad Pro" charset="0"/>
              </a:rPr>
              <a:t>)</a:t>
            </a:r>
          </a:p>
          <a:p>
            <a:pPr lvl="3"/>
            <a:r>
              <a:rPr lang="en-GB" sz="1400" dirty="0" smtClean="0">
                <a:solidFill>
                  <a:srgbClr val="00B050"/>
                </a:solidFill>
                <a:latin typeface="Myriad Pro" charset="0"/>
                <a:ea typeface="Myriad Pro" charset="0"/>
                <a:cs typeface="Myriad Pro" charset="0"/>
              </a:rPr>
              <a:t>AO4 </a:t>
            </a:r>
            <a:r>
              <a:rPr lang="en-GB" sz="1400" dirty="0">
                <a:solidFill>
                  <a:srgbClr val="00B050"/>
                </a:solidFill>
                <a:latin typeface="Myriad Pro" charset="0"/>
                <a:ea typeface="Myriad Pro" charset="0"/>
                <a:cs typeface="Myriad Pro" charset="0"/>
              </a:rPr>
              <a:t>(Skills)</a:t>
            </a:r>
            <a:r>
              <a:rPr lang="en-GB" sz="1400" dirty="0">
                <a:solidFill>
                  <a:srgbClr val="1F224E"/>
                </a:solidFill>
                <a:latin typeface="Myriad Pro" charset="0"/>
                <a:ea typeface="Myriad Pro" charset="0"/>
                <a:cs typeface="Myriad Pro" charset="0"/>
              </a:rPr>
              <a:t>.</a:t>
            </a:r>
          </a:p>
          <a:p>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For all of the GCSE Geography specifications there are set assessment objectives with exact percentages of marks which must be attributed to each assessment objective within the </a:t>
            </a:r>
            <a:r>
              <a:rPr lang="en-GB" sz="1400" dirty="0" smtClean="0">
                <a:solidFill>
                  <a:srgbClr val="1F224E"/>
                </a:solidFill>
                <a:latin typeface="Myriad Pro" charset="0"/>
                <a:ea typeface="Myriad Pro" charset="0"/>
                <a:cs typeface="Myriad Pro" charset="0"/>
              </a:rPr>
              <a:t>qualification throughout the lifetime of the specification.</a:t>
            </a:r>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The next few slides will explain what the four assessment objectives mean and clarify their use in this assessment.</a:t>
            </a:r>
          </a:p>
        </p:txBody>
      </p:sp>
    </p:spTree>
    <p:extLst>
      <p:ext uri="{BB962C8B-B14F-4D97-AF65-F5344CB8AC3E}">
        <p14:creationId xmlns:p14="http://schemas.microsoft.com/office/powerpoint/2010/main" val="260308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latin typeface="Myriad Pro"/>
              </a:rPr>
              <a:t>The 4 Assessment Objectives (AOs)</a:t>
            </a:r>
          </a:p>
        </p:txBody>
      </p:sp>
      <p:pic>
        <p:nvPicPr>
          <p:cNvPr id="4" name="Picture 2" descr="Assessment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603" y="1842573"/>
            <a:ext cx="4909309" cy="341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2371" y="1457627"/>
            <a:ext cx="2095864"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FF0000"/>
                </a:solidFill>
                <a:latin typeface="Myriad Pro"/>
              </a:rPr>
              <a:t>15% of the qualification </a:t>
            </a:r>
          </a:p>
          <a:p>
            <a:pPr fontAlgn="base">
              <a:spcBef>
                <a:spcPct val="0"/>
              </a:spcBef>
              <a:spcAft>
                <a:spcPct val="0"/>
              </a:spcAft>
            </a:pPr>
            <a:r>
              <a:rPr lang="en-GB" sz="1400" dirty="0" smtClean="0">
                <a:solidFill>
                  <a:srgbClr val="FF0000"/>
                </a:solidFill>
                <a:latin typeface="Myriad Pro"/>
              </a:rPr>
              <a:t>marks will be allocated to assessing students knowledge of the specification content (AO1)</a:t>
            </a:r>
            <a:endParaRPr lang="en-GB" sz="1400" dirty="0">
              <a:solidFill>
                <a:srgbClr val="FF0000"/>
              </a:solidFill>
              <a:latin typeface="Myriad Pro"/>
            </a:endParaRPr>
          </a:p>
        </p:txBody>
      </p:sp>
      <p:cxnSp>
        <p:nvCxnSpPr>
          <p:cNvPr id="6" name="Straight Arrow Connector 5"/>
          <p:cNvCxnSpPr/>
          <p:nvPr/>
        </p:nvCxnSpPr>
        <p:spPr>
          <a:xfrm>
            <a:off x="1902571" y="2150124"/>
            <a:ext cx="864096" cy="995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76765" y="1471916"/>
            <a:ext cx="2123728"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chemeClr val="accent6"/>
                </a:solidFill>
                <a:latin typeface="Myriad Pro"/>
              </a:rPr>
              <a:t>2</a:t>
            </a:r>
            <a:r>
              <a:rPr lang="en-GB" sz="1400" dirty="0" smtClean="0">
                <a:solidFill>
                  <a:schemeClr val="accent6"/>
                </a:solidFill>
                <a:latin typeface="Myriad Pro"/>
              </a:rPr>
              <a:t>5% of the qualification marks will be allocated to assessing students </a:t>
            </a:r>
            <a:r>
              <a:rPr lang="en-GB" sz="1400" dirty="0">
                <a:solidFill>
                  <a:schemeClr val="accent6"/>
                </a:solidFill>
                <a:latin typeface="Myriad Pro"/>
              </a:rPr>
              <a:t>understanding of the specification content (</a:t>
            </a:r>
            <a:r>
              <a:rPr lang="en-GB" sz="1400" dirty="0" smtClean="0">
                <a:solidFill>
                  <a:schemeClr val="accent6"/>
                </a:solidFill>
                <a:latin typeface="Myriad Pro"/>
              </a:rPr>
              <a:t>AO2)</a:t>
            </a:r>
            <a:endParaRPr lang="en-GB" sz="1400" dirty="0">
              <a:solidFill>
                <a:schemeClr val="accent6"/>
              </a:solidFill>
              <a:latin typeface="Myriad Pro"/>
            </a:endParaRPr>
          </a:p>
        </p:txBody>
      </p:sp>
      <p:cxnSp>
        <p:nvCxnSpPr>
          <p:cNvPr id="8" name="Straight Arrow Connector 7"/>
          <p:cNvCxnSpPr/>
          <p:nvPr/>
        </p:nvCxnSpPr>
        <p:spPr>
          <a:xfrm flipH="1">
            <a:off x="5791004" y="2753771"/>
            <a:ext cx="1224135"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8793" y="3270509"/>
            <a:ext cx="2095864" cy="1815882"/>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00B0F0"/>
                </a:solidFill>
                <a:latin typeface="Myriad Pro"/>
              </a:rPr>
              <a:t>35% of the qualification </a:t>
            </a:r>
          </a:p>
          <a:p>
            <a:pPr fontAlgn="base">
              <a:spcBef>
                <a:spcPct val="0"/>
              </a:spcBef>
              <a:spcAft>
                <a:spcPct val="0"/>
              </a:spcAft>
            </a:pPr>
            <a:r>
              <a:rPr lang="en-GB" sz="1400" dirty="0" smtClean="0">
                <a:solidFill>
                  <a:srgbClr val="00B0F0"/>
                </a:solidFill>
                <a:latin typeface="Myriad Pro"/>
              </a:rPr>
              <a:t>marks will be allocated to assessing students application of their knowledge and understanding of the specification content (AO3)</a:t>
            </a:r>
            <a:endParaRPr lang="en-GB" sz="1400" dirty="0">
              <a:solidFill>
                <a:srgbClr val="00B0F0"/>
              </a:solidFill>
              <a:latin typeface="Myriad Pro"/>
            </a:endParaRPr>
          </a:p>
        </p:txBody>
      </p:sp>
      <p:sp>
        <p:nvSpPr>
          <p:cNvPr id="10" name="TextBox 9"/>
          <p:cNvSpPr txBox="1"/>
          <p:nvPr/>
        </p:nvSpPr>
        <p:spPr>
          <a:xfrm>
            <a:off x="6976765" y="3270509"/>
            <a:ext cx="2123728" cy="1815882"/>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00B050"/>
                </a:solidFill>
                <a:latin typeface="Myriad Pro"/>
              </a:rPr>
              <a:t>25% of the qualification </a:t>
            </a:r>
          </a:p>
          <a:p>
            <a:pPr fontAlgn="base">
              <a:spcBef>
                <a:spcPct val="0"/>
              </a:spcBef>
              <a:spcAft>
                <a:spcPct val="0"/>
              </a:spcAft>
            </a:pPr>
            <a:r>
              <a:rPr lang="en-GB" sz="1400" dirty="0" smtClean="0">
                <a:solidFill>
                  <a:srgbClr val="00B050"/>
                </a:solidFill>
                <a:latin typeface="Myriad Pro"/>
              </a:rPr>
              <a:t>marks will be allocated to assessing students ability to select, adapt and use geographical skills and communicate findings in this context (AO4)</a:t>
            </a:r>
            <a:endParaRPr lang="en-GB" sz="1400" dirty="0">
              <a:solidFill>
                <a:srgbClr val="00B050"/>
              </a:solidFill>
              <a:latin typeface="Myriad Pro"/>
            </a:endParaRPr>
          </a:p>
        </p:txBody>
      </p:sp>
      <p:cxnSp>
        <p:nvCxnSpPr>
          <p:cNvPr id="11" name="Straight Arrow Connector 10"/>
          <p:cNvCxnSpPr/>
          <p:nvPr/>
        </p:nvCxnSpPr>
        <p:spPr>
          <a:xfrm flipH="1">
            <a:off x="5754999" y="4301943"/>
            <a:ext cx="1260140" cy="1800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830563" y="4121924"/>
            <a:ext cx="864096" cy="1130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514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FF0000"/>
                </a:solidFill>
              </a:rPr>
              <a:t>AO1 - Knowledge</a:t>
            </a:r>
            <a:endParaRPr lang="en-GB" dirty="0"/>
          </a:p>
        </p:txBody>
      </p:sp>
      <p:pic>
        <p:nvPicPr>
          <p:cNvPr id="4" name="Picture 2" descr="AO1 Knowl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01" y="2002031"/>
            <a:ext cx="8136904" cy="2846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p:cNvSpPr/>
          <p:nvPr/>
        </p:nvSpPr>
        <p:spPr>
          <a:xfrm>
            <a:off x="2934091" y="3363403"/>
            <a:ext cx="144016" cy="14489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Down Arrow 5"/>
          <p:cNvSpPr/>
          <p:nvPr/>
        </p:nvSpPr>
        <p:spPr>
          <a:xfrm>
            <a:off x="5087344" y="2002031"/>
            <a:ext cx="144016" cy="778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Up Arrow 6"/>
          <p:cNvSpPr/>
          <p:nvPr/>
        </p:nvSpPr>
        <p:spPr>
          <a:xfrm>
            <a:off x="6789873" y="4611469"/>
            <a:ext cx="137660" cy="4017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8" name="TextBox 7"/>
          <p:cNvSpPr txBox="1"/>
          <p:nvPr/>
        </p:nvSpPr>
        <p:spPr>
          <a:xfrm>
            <a:off x="107504" y="4865082"/>
            <a:ext cx="4536504"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Each year </a:t>
            </a:r>
            <a:r>
              <a:rPr lang="en-GB" sz="1400" dirty="0" smtClean="0">
                <a:solidFill>
                  <a:srgbClr val="1F224E"/>
                </a:solidFill>
                <a:latin typeface="Myriad Pro" charset="0"/>
                <a:ea typeface="Myriad Pro" charset="0"/>
                <a:cs typeface="Myriad Pro" charset="0"/>
              </a:rPr>
              <a:t>across </a:t>
            </a:r>
            <a:r>
              <a:rPr lang="en-GB" sz="1400" dirty="0">
                <a:solidFill>
                  <a:srgbClr val="1F224E"/>
                </a:solidFill>
                <a:latin typeface="Myriad Pro" charset="0"/>
                <a:ea typeface="Myriad Pro" charset="0"/>
                <a:cs typeface="Myriad Pro" charset="0"/>
              </a:rPr>
              <a:t>the range of assessments there must be knowledge marks for locations, places, processes, environments and different scales but AO1 marks do not have to be included in every assessment.</a:t>
            </a:r>
          </a:p>
        </p:txBody>
      </p:sp>
      <p:sp>
        <p:nvSpPr>
          <p:cNvPr id="9" name="TextBox 8"/>
          <p:cNvSpPr txBox="1"/>
          <p:nvPr/>
        </p:nvSpPr>
        <p:spPr>
          <a:xfrm>
            <a:off x="4750495" y="5066134"/>
            <a:ext cx="4354077" cy="954107"/>
          </a:xfrm>
          <a:prstGeom prst="rect">
            <a:avLst/>
          </a:prstGeom>
          <a:solidFill>
            <a:schemeClr val="bg1"/>
          </a:solidFill>
          <a:ln>
            <a:solidFill>
              <a:schemeClr val="tx1"/>
            </a:solidFill>
          </a:ln>
        </p:spPr>
        <p:txBody>
          <a:bodyPr wrap="non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Each year assessments will cover different scales </a:t>
            </a:r>
          </a:p>
          <a:p>
            <a:pPr algn="ctr" fontAlgn="base">
              <a:spcBef>
                <a:spcPct val="0"/>
              </a:spcBef>
              <a:spcAft>
                <a:spcPct val="0"/>
              </a:spcAft>
            </a:pPr>
            <a:r>
              <a:rPr lang="en-GB" sz="1400" dirty="0">
                <a:solidFill>
                  <a:srgbClr val="1F224E"/>
                </a:solidFill>
                <a:latin typeface="Myriad Pro" charset="0"/>
                <a:ea typeface="Myriad Pro" charset="0"/>
                <a:cs typeface="Myriad Pro" charset="0"/>
              </a:rPr>
              <a:t>from local to global but not for every bit of content</a:t>
            </a:r>
          </a:p>
          <a:p>
            <a:pPr algn="ctr" fontAlgn="base">
              <a:spcBef>
                <a:spcPct val="0"/>
              </a:spcBef>
              <a:spcAft>
                <a:spcPct val="0"/>
              </a:spcAft>
            </a:pPr>
            <a:r>
              <a:rPr lang="en-GB" sz="1400" dirty="0">
                <a:solidFill>
                  <a:srgbClr val="1F224E"/>
                </a:solidFill>
                <a:latin typeface="Myriad Pro" charset="0"/>
                <a:ea typeface="Myriad Pro" charset="0"/>
                <a:cs typeface="Myriad Pro" charset="0"/>
              </a:rPr>
              <a:t>or necessarily for </a:t>
            </a:r>
            <a:r>
              <a:rPr lang="en-GB" sz="1400">
                <a:solidFill>
                  <a:srgbClr val="1F224E"/>
                </a:solidFill>
                <a:latin typeface="Myriad Pro" charset="0"/>
                <a:ea typeface="Myriad Pro" charset="0"/>
                <a:cs typeface="Myriad Pro" charset="0"/>
              </a:rPr>
              <a:t>all </a:t>
            </a:r>
            <a:r>
              <a:rPr lang="en-GB" sz="1400" smtClean="0">
                <a:solidFill>
                  <a:srgbClr val="1F224E"/>
                </a:solidFill>
                <a:latin typeface="Myriad Pro" charset="0"/>
                <a:ea typeface="Myriad Pro" charset="0"/>
                <a:cs typeface="Myriad Pro" charset="0"/>
              </a:rPr>
              <a:t>of locations</a:t>
            </a:r>
            <a:r>
              <a:rPr lang="en-GB" sz="1400" dirty="0">
                <a:solidFill>
                  <a:srgbClr val="1F224E"/>
                </a:solidFill>
                <a:latin typeface="Myriad Pro" charset="0"/>
                <a:ea typeface="Myriad Pro" charset="0"/>
                <a:cs typeface="Myriad Pro" charset="0"/>
              </a:rPr>
              <a:t>, places, processes </a:t>
            </a:r>
          </a:p>
          <a:p>
            <a:pPr algn="ctr" fontAlgn="base">
              <a:spcBef>
                <a:spcPct val="0"/>
              </a:spcBef>
              <a:spcAft>
                <a:spcPct val="0"/>
              </a:spcAft>
            </a:pPr>
            <a:r>
              <a:rPr lang="en-GB" sz="1400" dirty="0">
                <a:solidFill>
                  <a:srgbClr val="1F224E"/>
                </a:solidFill>
                <a:latin typeface="Myriad Pro" charset="0"/>
                <a:ea typeface="Myriad Pro" charset="0"/>
                <a:cs typeface="Myriad Pro" charset="0"/>
              </a:rPr>
              <a:t>and environments .</a:t>
            </a:r>
          </a:p>
        </p:txBody>
      </p:sp>
      <p:sp>
        <p:nvSpPr>
          <p:cNvPr id="10" name="TextBox 9"/>
          <p:cNvSpPr txBox="1"/>
          <p:nvPr/>
        </p:nvSpPr>
        <p:spPr>
          <a:xfrm>
            <a:off x="3006098" y="971997"/>
            <a:ext cx="5022285"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Locations, places, processes and environments simply cover the subject content. There are other ways which you may describe content areas but all must be placed in these four aspects when we are creating our assessments.</a:t>
            </a:r>
          </a:p>
        </p:txBody>
      </p:sp>
      <p:cxnSp>
        <p:nvCxnSpPr>
          <p:cNvPr id="11" name="Straight Connector 10"/>
          <p:cNvCxnSpPr/>
          <p:nvPr/>
        </p:nvCxnSpPr>
        <p:spPr>
          <a:xfrm>
            <a:off x="4572000" y="2966177"/>
            <a:ext cx="316835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528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FF0000"/>
                </a:solidFill>
              </a:rPr>
              <a:t>AO1 command words</a:t>
            </a:r>
            <a:endParaRPr lang="en-GB" dirty="0"/>
          </a:p>
        </p:txBody>
      </p:sp>
      <p:sp>
        <p:nvSpPr>
          <p:cNvPr id="4" name="Content Placeholder 2"/>
          <p:cNvSpPr>
            <a:spLocks noGrp="1"/>
          </p:cNvSpPr>
          <p:nvPr>
            <p:ph idx="4294967295"/>
          </p:nvPr>
        </p:nvSpPr>
        <p:spPr>
          <a:xfrm>
            <a:off x="611560" y="1268760"/>
            <a:ext cx="8229600" cy="4321175"/>
          </a:xfrm>
          <a:prstGeom prst="rect">
            <a:avLst/>
          </a:prstGeom>
          <a:ln>
            <a:solidFill>
              <a:schemeClr val="tx1"/>
            </a:solidFill>
          </a:ln>
        </p:spPr>
        <p:txBody>
          <a:bodyPr>
            <a:normAutofit lnSpcReduction="10000"/>
          </a:bodyPr>
          <a:lstStyle/>
          <a:p>
            <a:pPr marL="0" indent="0">
              <a:buNone/>
            </a:pP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requires </a:t>
            </a:r>
            <a:r>
              <a:rPr lang="en-GB" sz="1800" dirty="0" smtClean="0">
                <a:solidFill>
                  <a:srgbClr val="1F224E"/>
                </a:solidFill>
                <a:latin typeface="Myriad Pro" charset="0"/>
                <a:ea typeface="Myriad Pro" charset="0"/>
                <a:cs typeface="Myriad Pro" charset="0"/>
              </a:rPr>
              <a:t>students </a:t>
            </a:r>
            <a:r>
              <a:rPr lang="en-GB" sz="1800" dirty="0">
                <a:solidFill>
                  <a:srgbClr val="1F224E"/>
                </a:solidFill>
                <a:latin typeface="Myriad Pro" charset="0"/>
                <a:ea typeface="Myriad Pro" charset="0"/>
                <a:cs typeface="Myriad Pro" charset="0"/>
              </a:rPr>
              <a:t>to demonstrate knowledge of the specification content through recalling information – including in a </a:t>
            </a:r>
            <a:r>
              <a:rPr lang="en-GB" sz="1800" dirty="0">
                <a:solidFill>
                  <a:srgbClr val="FF0000"/>
                </a:solidFill>
                <a:latin typeface="Myriad Pro" charset="0"/>
                <a:ea typeface="Myriad Pro" charset="0"/>
                <a:cs typeface="Myriad Pro" charset="0"/>
              </a:rPr>
              <a:t>case study</a:t>
            </a:r>
            <a:r>
              <a:rPr lang="en-GB" sz="1800" dirty="0">
                <a:solidFill>
                  <a:srgbClr val="1F224E"/>
                </a:solidFill>
                <a:latin typeface="Myriad Pro" charset="0"/>
                <a:ea typeface="Myriad Pro" charset="0"/>
                <a:cs typeface="Myriad Pro" charset="0"/>
              </a:rPr>
              <a:t> context.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which target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alone would tend to be shorter answer questions but longer questions may have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marks allocated to them as well when combined with another assessment objective – particularly where </a:t>
            </a:r>
            <a:r>
              <a:rPr lang="en-GB" sz="1800" dirty="0">
                <a:solidFill>
                  <a:srgbClr val="FF0000"/>
                </a:solidFill>
                <a:latin typeface="Myriad Pro" charset="0"/>
                <a:ea typeface="Myriad Pro" charset="0"/>
                <a:cs typeface="Myriad Pro" charset="0"/>
              </a:rPr>
              <a:t>case study </a:t>
            </a:r>
            <a:r>
              <a:rPr lang="en-GB" sz="1800" dirty="0">
                <a:solidFill>
                  <a:srgbClr val="1F224E"/>
                </a:solidFill>
                <a:latin typeface="Myriad Pro" charset="0"/>
                <a:ea typeface="Myriad Pro" charset="0"/>
                <a:cs typeface="Myriad Pro" charset="0"/>
              </a:rPr>
              <a:t>information is required in an answer.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 following are some of the command words which may be used for short answer questions with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marks:</a:t>
            </a:r>
          </a:p>
          <a:p>
            <a:pPr marL="685800" lvl="1"/>
            <a:r>
              <a:rPr lang="en-GB" sz="1800" dirty="0">
                <a:solidFill>
                  <a:srgbClr val="1F224E"/>
                </a:solidFill>
                <a:latin typeface="Myriad Pro" charset="0"/>
                <a:ea typeface="Myriad Pro" charset="0"/>
                <a:cs typeface="Myriad Pro" charset="0"/>
              </a:rPr>
              <a:t>Describe</a:t>
            </a:r>
          </a:p>
          <a:p>
            <a:pPr marL="685800" lvl="1"/>
            <a:r>
              <a:rPr lang="en-GB" sz="1800" dirty="0">
                <a:solidFill>
                  <a:srgbClr val="1F224E"/>
                </a:solidFill>
                <a:latin typeface="Myriad Pro" charset="0"/>
                <a:ea typeface="Myriad Pro" charset="0"/>
                <a:cs typeface="Myriad Pro" charset="0"/>
              </a:rPr>
              <a:t>Define</a:t>
            </a:r>
          </a:p>
          <a:p>
            <a:pPr marL="685800" lvl="1"/>
            <a:r>
              <a:rPr lang="en-GB" sz="1800" dirty="0">
                <a:solidFill>
                  <a:srgbClr val="1F224E"/>
                </a:solidFill>
                <a:latin typeface="Myriad Pro" charset="0"/>
                <a:ea typeface="Myriad Pro" charset="0"/>
                <a:cs typeface="Myriad Pro" charset="0"/>
              </a:rPr>
              <a:t>Outline</a:t>
            </a:r>
          </a:p>
          <a:p>
            <a:pPr marL="685800" lvl="1"/>
            <a:r>
              <a:rPr lang="en-GB" sz="1800" dirty="0">
                <a:solidFill>
                  <a:srgbClr val="1F224E"/>
                </a:solidFill>
                <a:latin typeface="Myriad Pro" charset="0"/>
                <a:ea typeface="Myriad Pro" charset="0"/>
                <a:cs typeface="Myriad Pro" charset="0"/>
              </a:rPr>
              <a:t>State</a:t>
            </a:r>
          </a:p>
          <a:p>
            <a:pPr marL="285750" lvl="0" indent="-285750"/>
            <a:endParaRPr lang="en-GB" sz="4000" dirty="0"/>
          </a:p>
          <a:p>
            <a:pPr marL="285750" lvl="0" indent="-285750"/>
            <a:endParaRPr lang="en-GB" sz="4000" dirty="0"/>
          </a:p>
          <a:p>
            <a:endParaRPr lang="en-GB" sz="4000" dirty="0"/>
          </a:p>
        </p:txBody>
      </p:sp>
      <p:sp>
        <p:nvSpPr>
          <p:cNvPr id="5" name="TextBox 4"/>
          <p:cNvSpPr txBox="1"/>
          <p:nvPr/>
        </p:nvSpPr>
        <p:spPr>
          <a:xfrm>
            <a:off x="3703464" y="4131077"/>
            <a:ext cx="4900984"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All of these command words are asking students to write down something that they have learnt from the specification and so are unlikely to be targeting a combination of assessment objectives.</a:t>
            </a:r>
          </a:p>
        </p:txBody>
      </p:sp>
      <p:sp>
        <p:nvSpPr>
          <p:cNvPr id="6" name="Left Arrow 5"/>
          <p:cNvSpPr/>
          <p:nvPr/>
        </p:nvSpPr>
        <p:spPr>
          <a:xfrm>
            <a:off x="2195736" y="4509120"/>
            <a:ext cx="129614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1677587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chemeClr val="accent6"/>
                </a:solidFill>
              </a:rPr>
              <a:t>AO2 - Understanding</a:t>
            </a:r>
            <a:endParaRPr lang="en-GB" dirty="0"/>
          </a:p>
        </p:txBody>
      </p:sp>
      <p:pic>
        <p:nvPicPr>
          <p:cNvPr id="4" name="Picture 2" descr="AO2 Under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7475"/>
            <a:ext cx="8197928" cy="2879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p:cNvSpPr/>
          <p:nvPr/>
        </p:nvSpPr>
        <p:spPr>
          <a:xfrm>
            <a:off x="1475656" y="4437755"/>
            <a:ext cx="144016" cy="8640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Down Arrow 5"/>
          <p:cNvSpPr/>
          <p:nvPr/>
        </p:nvSpPr>
        <p:spPr>
          <a:xfrm>
            <a:off x="467544" y="1845467"/>
            <a:ext cx="144016"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TextBox 6"/>
          <p:cNvSpPr txBox="1"/>
          <p:nvPr/>
        </p:nvSpPr>
        <p:spPr>
          <a:xfrm>
            <a:off x="119288" y="1053379"/>
            <a:ext cx="1716407" cy="738664"/>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How concepts relate to the aspects of </a:t>
            </a:r>
            <a:r>
              <a:rPr lang="en-GB" sz="1400" dirty="0" smtClean="0">
                <a:solidFill>
                  <a:srgbClr val="1F224E"/>
                </a:solidFill>
                <a:latin typeface="Myriad Pro" charset="0"/>
                <a:ea typeface="Myriad Pro" charset="0"/>
                <a:cs typeface="Myriad Pro" charset="0"/>
              </a:rPr>
              <a:t>content.</a:t>
            </a:r>
            <a:endParaRPr lang="en-GB" sz="1400" dirty="0">
              <a:solidFill>
                <a:srgbClr val="1F224E"/>
              </a:solidFill>
              <a:latin typeface="Myriad Pro" charset="0"/>
              <a:ea typeface="Myriad Pro" charset="0"/>
              <a:cs typeface="Myriad Pro" charset="0"/>
            </a:endParaRPr>
          </a:p>
        </p:txBody>
      </p:sp>
      <p:sp>
        <p:nvSpPr>
          <p:cNvPr id="8" name="TextBox 7"/>
          <p:cNvSpPr txBox="1"/>
          <p:nvPr/>
        </p:nvSpPr>
        <p:spPr>
          <a:xfrm>
            <a:off x="472158" y="5301851"/>
            <a:ext cx="2026833" cy="523220"/>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How aspects of content relate to each other</a:t>
            </a:r>
          </a:p>
        </p:txBody>
      </p:sp>
      <p:sp>
        <p:nvSpPr>
          <p:cNvPr id="9" name="TextBox 8"/>
          <p:cNvSpPr txBox="1"/>
          <p:nvPr/>
        </p:nvSpPr>
        <p:spPr>
          <a:xfrm>
            <a:off x="2807456" y="4977815"/>
            <a:ext cx="4932896"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There must an appropriate balance in terms of the number of marks allocated to questions on the understanding of how concepts relate to content and how aspects of content relate to each other throughout the assessments. </a:t>
            </a:r>
          </a:p>
        </p:txBody>
      </p:sp>
      <p:sp>
        <p:nvSpPr>
          <p:cNvPr id="10" name="Up Arrow 9"/>
          <p:cNvSpPr/>
          <p:nvPr/>
        </p:nvSpPr>
        <p:spPr>
          <a:xfrm>
            <a:off x="4433129" y="4761791"/>
            <a:ext cx="138524"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1" name="TextBox 10"/>
          <p:cNvSpPr txBox="1"/>
          <p:nvPr/>
        </p:nvSpPr>
        <p:spPr>
          <a:xfrm>
            <a:off x="4860032" y="1053379"/>
            <a:ext cx="2880320" cy="738664"/>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Like with AO1 – places, processes and environments simply cover the subject content. </a:t>
            </a:r>
          </a:p>
        </p:txBody>
      </p:sp>
      <p:sp>
        <p:nvSpPr>
          <p:cNvPr id="12" name="Down Arrow 11"/>
          <p:cNvSpPr/>
          <p:nvPr/>
        </p:nvSpPr>
        <p:spPr>
          <a:xfrm>
            <a:off x="5868144" y="1845467"/>
            <a:ext cx="108359"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956006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chemeClr val="accent6"/>
                </a:solidFill>
              </a:rPr>
              <a:t>AO2 command words</a:t>
            </a:r>
            <a:endParaRPr lang="en-GB" dirty="0"/>
          </a:p>
        </p:txBody>
      </p:sp>
      <p:sp>
        <p:nvSpPr>
          <p:cNvPr id="4" name="Content Placeholder 2"/>
          <p:cNvSpPr txBox="1">
            <a:spLocks/>
          </p:cNvSpPr>
          <p:nvPr/>
        </p:nvSpPr>
        <p:spPr>
          <a:xfrm>
            <a:off x="395536" y="1124745"/>
            <a:ext cx="8229600" cy="4248472"/>
          </a:xfrm>
          <a:prstGeom prst="rect">
            <a:avLst/>
          </a:prstGeom>
          <a:ln>
            <a:solidFill>
              <a:schemeClr val="tx1"/>
            </a:solidFill>
          </a:ln>
        </p:spPr>
        <p:txBody>
          <a:bodyP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smtClean="0"/>
              <a:t>Questions with </a:t>
            </a:r>
            <a:r>
              <a:rPr lang="en-GB" dirty="0" smtClean="0">
                <a:solidFill>
                  <a:schemeClr val="accent6"/>
                </a:solidFill>
              </a:rPr>
              <a:t>AO2</a:t>
            </a:r>
            <a:r>
              <a:rPr lang="en-GB" dirty="0" smtClean="0"/>
              <a:t> marks will focus on:</a:t>
            </a:r>
          </a:p>
          <a:p>
            <a:r>
              <a:rPr lang="en-GB" dirty="0" smtClean="0">
                <a:solidFill>
                  <a:schemeClr val="accent6"/>
                </a:solidFill>
              </a:rPr>
              <a:t>how concepts relate to the aspects of content</a:t>
            </a:r>
          </a:p>
          <a:p>
            <a:r>
              <a:rPr lang="en-GB" dirty="0" smtClean="0">
                <a:solidFill>
                  <a:schemeClr val="accent6"/>
                </a:solidFill>
              </a:rPr>
              <a:t>how aspects of content relate to each other</a:t>
            </a:r>
          </a:p>
          <a:p>
            <a:pPr marL="0" indent="0">
              <a:buFont typeface="Arial" panose="020B0604020202020204" pitchFamily="34" charset="0"/>
              <a:buNone/>
            </a:pPr>
            <a:endParaRPr lang="en-GB" dirty="0" smtClean="0"/>
          </a:p>
          <a:p>
            <a:pPr marL="0" indent="0">
              <a:buNone/>
            </a:pPr>
            <a:r>
              <a:rPr lang="en-GB" dirty="0" smtClean="0"/>
              <a:t>All </a:t>
            </a:r>
            <a:r>
              <a:rPr lang="en-GB" dirty="0" smtClean="0">
                <a:solidFill>
                  <a:schemeClr val="accent6"/>
                </a:solidFill>
              </a:rPr>
              <a:t>AO2</a:t>
            </a:r>
            <a:r>
              <a:rPr lang="en-GB" dirty="0" smtClean="0"/>
              <a:t> marks will focus on </a:t>
            </a:r>
            <a:r>
              <a:rPr lang="en-GB" dirty="0" smtClean="0">
                <a:solidFill>
                  <a:schemeClr val="accent6"/>
                </a:solidFill>
              </a:rPr>
              <a:t>understanding</a:t>
            </a:r>
            <a:r>
              <a:rPr lang="en-GB" dirty="0" smtClean="0"/>
              <a:t>. </a:t>
            </a:r>
            <a:r>
              <a:rPr lang="en-GB" dirty="0">
                <a:solidFill>
                  <a:schemeClr val="accent6"/>
                </a:solidFill>
              </a:rPr>
              <a:t>AO2</a:t>
            </a:r>
            <a:r>
              <a:rPr lang="en-GB" dirty="0"/>
              <a:t> marks will be directly linked to the specification but not just recalling what has been learnt, instead ensuring that students comprehend the content. </a:t>
            </a: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The following are some of the command words which may be used </a:t>
            </a:r>
            <a:r>
              <a:rPr lang="en-GB" smtClean="0"/>
              <a:t>for questions </a:t>
            </a:r>
            <a:r>
              <a:rPr lang="en-GB" dirty="0" smtClean="0"/>
              <a:t>with </a:t>
            </a:r>
            <a:r>
              <a:rPr lang="en-GB" dirty="0" smtClean="0">
                <a:solidFill>
                  <a:schemeClr val="accent6"/>
                </a:solidFill>
              </a:rPr>
              <a:t>AO2 </a:t>
            </a:r>
            <a:r>
              <a:rPr lang="en-GB" dirty="0" smtClean="0"/>
              <a:t>marks:</a:t>
            </a:r>
          </a:p>
          <a:p>
            <a:r>
              <a:rPr lang="en-GB" dirty="0" smtClean="0"/>
              <a:t>Explain how</a:t>
            </a:r>
          </a:p>
          <a:p>
            <a:r>
              <a:rPr lang="en-GB" dirty="0" smtClean="0"/>
              <a:t>Explain reasons/one reason</a:t>
            </a:r>
          </a:p>
          <a:p>
            <a:r>
              <a:rPr lang="en-GB" dirty="0" smtClean="0"/>
              <a:t>Discuss</a:t>
            </a:r>
          </a:p>
          <a:p>
            <a:endParaRPr lang="en-GB" dirty="0" smtClean="0"/>
          </a:p>
          <a:p>
            <a:pPr marL="0" indent="0">
              <a:buFont typeface="Arial" panose="020B0604020202020204" pitchFamily="34" charset="0"/>
              <a:buNone/>
            </a:pPr>
            <a:r>
              <a:rPr lang="en-GB" dirty="0" smtClean="0">
                <a:solidFill>
                  <a:schemeClr val="accent6"/>
                </a:solidFill>
              </a:rPr>
              <a:t>AO2</a:t>
            </a:r>
            <a:r>
              <a:rPr lang="en-GB" dirty="0" smtClean="0"/>
              <a:t> marks may also be targeted in higher mark tariff questions but the command word may focus on a different assessment objective (e.g. </a:t>
            </a:r>
            <a:r>
              <a:rPr lang="en-GB" dirty="0" smtClean="0">
                <a:solidFill>
                  <a:srgbClr val="00B0F0"/>
                </a:solidFill>
              </a:rPr>
              <a:t>AO3</a:t>
            </a:r>
            <a:r>
              <a:rPr lang="en-GB" dirty="0" smtClean="0"/>
              <a:t>).</a:t>
            </a:r>
            <a:endParaRPr lang="en-GB" dirty="0"/>
          </a:p>
        </p:txBody>
      </p:sp>
      <p:sp>
        <p:nvSpPr>
          <p:cNvPr id="6" name="TextBox 5"/>
          <p:cNvSpPr txBox="1"/>
          <p:nvPr/>
        </p:nvSpPr>
        <p:spPr>
          <a:xfrm>
            <a:off x="3851920" y="3627021"/>
            <a:ext cx="4680520"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These command words may be used to solely target AO2 but may also be used in combination with other AO’s to target multiple assessment </a:t>
            </a:r>
            <a:r>
              <a:rPr lang="en-GB" sz="1400" dirty="0" smtClean="0">
                <a:solidFill>
                  <a:srgbClr val="1F224E"/>
                </a:solidFill>
                <a:latin typeface="Myriad Pro" charset="0"/>
                <a:ea typeface="Myriad Pro" charset="0"/>
                <a:cs typeface="Myriad Pro" charset="0"/>
              </a:rPr>
              <a:t>objectives, </a:t>
            </a:r>
            <a:r>
              <a:rPr lang="en-GB" sz="1400" dirty="0">
                <a:solidFill>
                  <a:srgbClr val="1F224E"/>
                </a:solidFill>
                <a:latin typeface="Myriad Pro" charset="0"/>
                <a:ea typeface="Myriad Pro" charset="0"/>
                <a:cs typeface="Myriad Pro" charset="0"/>
              </a:rPr>
              <a:t>for example 2(c) or 3(d) of </a:t>
            </a:r>
            <a:r>
              <a:rPr lang="en-GB" sz="1400" dirty="0" smtClean="0">
                <a:solidFill>
                  <a:srgbClr val="1F224E"/>
                </a:solidFill>
                <a:latin typeface="Myriad Pro" charset="0"/>
                <a:ea typeface="Myriad Pro" charset="0"/>
                <a:cs typeface="Myriad Pro" charset="0"/>
              </a:rPr>
              <a:t>component 01 Our Natural World.</a:t>
            </a:r>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599485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F0"/>
                </a:solidFill>
              </a:rPr>
              <a:t>AO3 - Application</a:t>
            </a:r>
            <a:endParaRPr lang="en-GB" dirty="0"/>
          </a:p>
        </p:txBody>
      </p:sp>
      <p:pic>
        <p:nvPicPr>
          <p:cNvPr id="4" name="Picture 2" descr="A03 Ap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3" y="1383057"/>
            <a:ext cx="7045519" cy="359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p:cNvSpPr/>
          <p:nvPr/>
        </p:nvSpPr>
        <p:spPr>
          <a:xfrm>
            <a:off x="5447364" y="4191369"/>
            <a:ext cx="144016"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TextBox 5"/>
          <p:cNvSpPr txBox="1"/>
          <p:nvPr/>
        </p:nvSpPr>
        <p:spPr>
          <a:xfrm>
            <a:off x="1259633" y="4978845"/>
            <a:ext cx="6984777" cy="1600438"/>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400" dirty="0">
                <a:solidFill>
                  <a:srgbClr val="1F224E"/>
                </a:solidFill>
                <a:latin typeface="Myriad Pro" charset="0"/>
                <a:ea typeface="Myriad Pro" charset="0"/>
                <a:cs typeface="Myriad Pro" charset="0"/>
              </a:rPr>
              <a:t>Three ways that students will need to apply their knowledge and understanding:</a:t>
            </a: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tackle novel situations</a:t>
            </a:r>
            <a:r>
              <a:rPr lang="en-GB" sz="1400" dirty="0">
                <a:solidFill>
                  <a:srgbClr val="1F224E"/>
                </a:solidFill>
                <a:latin typeface="Myriad Pro" charset="0"/>
                <a:ea typeface="Myriad Pro" charset="0"/>
                <a:cs typeface="Myriad Pro" charset="0"/>
              </a:rPr>
              <a:t>’ could mean applying knowledge and understanding to a </a:t>
            </a:r>
            <a:r>
              <a:rPr lang="en-GB" sz="1400" dirty="0" smtClean="0">
                <a:solidFill>
                  <a:srgbClr val="1F224E"/>
                </a:solidFill>
                <a:latin typeface="Myriad Pro" charset="0"/>
                <a:ea typeface="Myriad Pro" charset="0"/>
                <a:cs typeface="Myriad Pro" charset="0"/>
              </a:rPr>
              <a:t>   </a:t>
            </a:r>
          </a:p>
          <a:p>
            <a:pPr fontAlgn="base">
              <a:spcBef>
                <a:spcPct val="0"/>
              </a:spcBef>
              <a:spcAft>
                <a:spcPct val="0"/>
              </a:spcAft>
            </a:pP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     resource </a:t>
            </a:r>
            <a:endParaRPr lang="en-GB" sz="1400" dirty="0">
              <a:solidFill>
                <a:srgbClr val="1F224E"/>
              </a:solidFill>
              <a:latin typeface="Myriad Pro" charset="0"/>
              <a:ea typeface="Myriad Pro" charset="0"/>
              <a:cs typeface="Myriad Pro" charset="0"/>
            </a:endParaRP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developing material beyond the specification</a:t>
            </a:r>
            <a:r>
              <a:rPr lang="en-GB" sz="1400" dirty="0">
                <a:solidFill>
                  <a:srgbClr val="1F224E"/>
                </a:solidFill>
                <a:latin typeface="Myriad Pro" charset="0"/>
                <a:ea typeface="Myriad Pro" charset="0"/>
                <a:cs typeface="Myriad Pro" charset="0"/>
              </a:rPr>
              <a:t>’ could be evaluating the success of a </a:t>
            </a:r>
            <a:endParaRPr lang="en-GB" sz="1400" dirty="0" smtClean="0">
              <a:solidFill>
                <a:srgbClr val="1F224E"/>
              </a:solidFill>
              <a:latin typeface="Myriad Pro" charset="0"/>
              <a:ea typeface="Myriad Pro" charset="0"/>
              <a:cs typeface="Myriad Pro" charset="0"/>
            </a:endParaRPr>
          </a:p>
          <a:p>
            <a:pPr fontAlgn="base">
              <a:spcBef>
                <a:spcPct val="0"/>
              </a:spcBef>
              <a:spcAft>
                <a:spcPct val="0"/>
              </a:spcAft>
            </a:pP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     management </a:t>
            </a:r>
            <a:r>
              <a:rPr lang="en-GB" sz="1400" dirty="0">
                <a:solidFill>
                  <a:srgbClr val="1F224E"/>
                </a:solidFill>
                <a:latin typeface="Myriad Pro" charset="0"/>
                <a:ea typeface="Myriad Pro" charset="0"/>
                <a:cs typeface="Myriad Pro" charset="0"/>
              </a:rPr>
              <a:t>strategy when the specification doesn’t explicitly ask for that </a:t>
            </a: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making links between such types of material which are not signalled in the </a:t>
            </a:r>
            <a:endParaRPr lang="en-GB" sz="1400" dirty="0" smtClean="0">
              <a:solidFill>
                <a:srgbClr val="00B0F0"/>
              </a:solidFill>
              <a:latin typeface="Myriad Pro" charset="0"/>
              <a:ea typeface="Myriad Pro" charset="0"/>
              <a:cs typeface="Myriad Pro" charset="0"/>
            </a:endParaRPr>
          </a:p>
          <a:p>
            <a:pPr fontAlgn="base">
              <a:spcBef>
                <a:spcPct val="0"/>
              </a:spcBef>
              <a:spcAft>
                <a:spcPct val="0"/>
              </a:spcAft>
            </a:pPr>
            <a:r>
              <a:rPr lang="en-GB" sz="1400" dirty="0">
                <a:solidFill>
                  <a:srgbClr val="00B0F0"/>
                </a:solidFill>
                <a:latin typeface="Myriad Pro" charset="0"/>
                <a:ea typeface="Myriad Pro" charset="0"/>
                <a:cs typeface="Myriad Pro" charset="0"/>
              </a:rPr>
              <a:t> </a:t>
            </a:r>
            <a:r>
              <a:rPr lang="en-GB" sz="1400" dirty="0" smtClean="0">
                <a:solidFill>
                  <a:srgbClr val="00B0F0"/>
                </a:solidFill>
                <a:latin typeface="Myriad Pro" charset="0"/>
                <a:ea typeface="Myriad Pro" charset="0"/>
                <a:cs typeface="Myriad Pro" charset="0"/>
              </a:rPr>
              <a:t>     specification</a:t>
            </a:r>
            <a:r>
              <a:rPr lang="en-GB" sz="1400" dirty="0">
                <a:solidFill>
                  <a:srgbClr val="1F224E"/>
                </a:solidFill>
                <a:latin typeface="Myriad Pro" charset="0"/>
                <a:ea typeface="Myriad Pro" charset="0"/>
                <a:cs typeface="Myriad Pro" charset="0"/>
              </a:rPr>
              <a:t>’ could be synoptic questions.</a:t>
            </a:r>
          </a:p>
        </p:txBody>
      </p:sp>
      <p:sp>
        <p:nvSpPr>
          <p:cNvPr id="7" name="TextBox 6"/>
          <p:cNvSpPr txBox="1"/>
          <p:nvPr/>
        </p:nvSpPr>
        <p:spPr>
          <a:xfrm>
            <a:off x="6605314" y="0"/>
            <a:ext cx="2448272" cy="1384995"/>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10% of the marks for the qualification must be allocated to the application of knowledge and understanding in a fieldwork context.</a:t>
            </a:r>
          </a:p>
        </p:txBody>
      </p:sp>
    </p:spTree>
    <p:extLst>
      <p:ext uri="{BB962C8B-B14F-4D97-AF65-F5344CB8AC3E}">
        <p14:creationId xmlns:p14="http://schemas.microsoft.com/office/powerpoint/2010/main" val="3196870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F0"/>
                </a:solidFill>
              </a:rPr>
              <a:t>AO3 command words</a:t>
            </a:r>
            <a:endParaRPr lang="en-GB" dirty="0"/>
          </a:p>
        </p:txBody>
      </p:sp>
      <p:sp>
        <p:nvSpPr>
          <p:cNvPr id="4" name="Content Placeholder 2"/>
          <p:cNvSpPr>
            <a:spLocks noGrp="1"/>
          </p:cNvSpPr>
          <p:nvPr>
            <p:ph idx="4294967295"/>
          </p:nvPr>
        </p:nvSpPr>
        <p:spPr>
          <a:xfrm>
            <a:off x="591889" y="1340768"/>
            <a:ext cx="8156575" cy="1584176"/>
          </a:xfrm>
          <a:prstGeom prst="rect">
            <a:avLst/>
          </a:prstGeom>
          <a:ln>
            <a:solidFill>
              <a:schemeClr val="tx1"/>
            </a:solidFill>
          </a:ln>
        </p:spPr>
        <p:txBody>
          <a:bodyPr>
            <a:noAutofit/>
          </a:bodyPr>
          <a:lstStyle/>
          <a:p>
            <a:pPr marL="0" indent="0">
              <a:buNone/>
            </a:pPr>
            <a:r>
              <a:rPr lang="en-GB" sz="1800" dirty="0" smtClean="0">
                <a:latin typeface="Myriad Pro"/>
              </a:rPr>
              <a:t>Command words will vary depending on whether students are </a:t>
            </a:r>
            <a:r>
              <a:rPr lang="en-GB" sz="1800" dirty="0" smtClean="0">
                <a:solidFill>
                  <a:srgbClr val="00B0F0"/>
                </a:solidFill>
                <a:latin typeface="Myriad Pro"/>
              </a:rPr>
              <a:t>applying their knowledge and understanding</a:t>
            </a:r>
            <a:r>
              <a:rPr lang="en-GB" sz="1800" dirty="0" smtClean="0">
                <a:latin typeface="Myriad Pro"/>
              </a:rPr>
              <a:t> by interacting with </a:t>
            </a:r>
            <a:r>
              <a:rPr lang="en-GB" sz="1800" smtClean="0">
                <a:latin typeface="Myriad Pro"/>
              </a:rPr>
              <a:t>a resource(s</a:t>
            </a:r>
            <a:r>
              <a:rPr lang="en-GB" sz="1800" dirty="0" smtClean="0">
                <a:latin typeface="Myriad Pro"/>
              </a:rPr>
              <a:t>) or not.</a:t>
            </a:r>
          </a:p>
          <a:p>
            <a:pPr marL="0" indent="0">
              <a:buNone/>
            </a:pPr>
            <a:endParaRPr lang="en-GB" sz="1800" dirty="0">
              <a:latin typeface="Myriad Pro"/>
            </a:endParaRPr>
          </a:p>
          <a:p>
            <a:pPr marL="0" indent="0">
              <a:buNone/>
            </a:pPr>
            <a:r>
              <a:rPr lang="en-GB" sz="1800" dirty="0">
                <a:latin typeface="Myriad Pro"/>
              </a:rPr>
              <a:t>The following are some of the command words which may be used for </a:t>
            </a:r>
            <a:r>
              <a:rPr lang="en-GB" sz="1800" dirty="0" smtClean="0">
                <a:latin typeface="Myriad Pro"/>
              </a:rPr>
              <a:t>questions </a:t>
            </a:r>
            <a:r>
              <a:rPr lang="en-GB" sz="1800" dirty="0">
                <a:latin typeface="Myriad Pro"/>
              </a:rPr>
              <a:t>with </a:t>
            </a:r>
            <a:r>
              <a:rPr lang="en-GB" sz="1800" dirty="0" smtClean="0">
                <a:solidFill>
                  <a:srgbClr val="00B0F0"/>
                </a:solidFill>
                <a:latin typeface="Myriad Pro"/>
              </a:rPr>
              <a:t>AO3</a:t>
            </a:r>
            <a:r>
              <a:rPr lang="en-GB" sz="1800" dirty="0" smtClean="0">
                <a:latin typeface="Myriad Pro"/>
              </a:rPr>
              <a:t> </a:t>
            </a:r>
            <a:r>
              <a:rPr lang="en-GB" sz="1800" dirty="0">
                <a:latin typeface="Myriad Pro"/>
              </a:rPr>
              <a:t>marks</a:t>
            </a:r>
            <a:r>
              <a:rPr lang="en-GB" sz="1800" dirty="0" smtClean="0">
                <a:latin typeface="Myriad Pro"/>
              </a:rPr>
              <a:t>:</a:t>
            </a:r>
            <a:endParaRPr lang="en-GB" sz="1800" dirty="0">
              <a:latin typeface="Myriad Pro"/>
            </a:endParaRPr>
          </a:p>
          <a:p>
            <a:pPr marL="0" indent="0">
              <a:buNone/>
            </a:pPr>
            <a:endParaRPr lang="en-GB" sz="2000" dirty="0" smtClean="0">
              <a:latin typeface="Myriad Pro"/>
            </a:endParaRPr>
          </a:p>
          <a:p>
            <a:pPr marL="0" indent="0">
              <a:buNone/>
            </a:pPr>
            <a:endParaRPr lang="en-GB" sz="2000" dirty="0">
              <a:latin typeface="Myriad Pro"/>
            </a:endParaRPr>
          </a:p>
          <a:p>
            <a:pPr marL="0" indent="0">
              <a:buNone/>
            </a:pPr>
            <a:endParaRPr lang="en-GB" sz="2000" dirty="0" smtClean="0">
              <a:latin typeface="Myriad Pro"/>
            </a:endParaRP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p:txBody>
      </p:sp>
      <p:graphicFrame>
        <p:nvGraphicFramePr>
          <p:cNvPr id="5" name="Table 4"/>
          <p:cNvGraphicFramePr>
            <a:graphicFrameLocks noGrp="1"/>
          </p:cNvGraphicFramePr>
          <p:nvPr>
            <p:extLst>
              <p:ext uri="{D42A27DB-BD31-4B8C-83A1-F6EECF244321}">
                <p14:modId xmlns:p14="http://schemas.microsoft.com/office/powerpoint/2010/main" val="874149151"/>
              </p:ext>
            </p:extLst>
          </p:nvPr>
        </p:nvGraphicFramePr>
        <p:xfrm>
          <a:off x="450487" y="3434725"/>
          <a:ext cx="6096000" cy="1828800"/>
        </p:xfrm>
        <a:graphic>
          <a:graphicData uri="http://schemas.openxmlformats.org/drawingml/2006/table">
            <a:tbl>
              <a:tblPr firstRow="1" bandRow="1">
                <a:tableStyleId>{5C22544A-7EE6-4342-B048-85BDC9FD1C3A}</a:tableStyleId>
              </a:tblPr>
              <a:tblGrid>
                <a:gridCol w="3048000"/>
                <a:gridCol w="3048000"/>
              </a:tblGrid>
              <a:tr h="252028">
                <a:tc>
                  <a:txBody>
                    <a:bodyPr/>
                    <a:lstStyle/>
                    <a:p>
                      <a:r>
                        <a:rPr lang="en-GB" dirty="0" smtClean="0"/>
                        <a:t>Interacting</a:t>
                      </a:r>
                      <a:r>
                        <a:rPr lang="en-GB" baseline="0" dirty="0" smtClean="0"/>
                        <a:t> with resource</a:t>
                      </a:r>
                      <a:endParaRPr lang="en-GB" dirty="0"/>
                    </a:p>
                  </a:txBody>
                  <a:tcPr/>
                </a:tc>
                <a:tc>
                  <a:txBody>
                    <a:bodyPr/>
                    <a:lstStyle/>
                    <a:p>
                      <a:r>
                        <a:rPr lang="en-GB" dirty="0" smtClean="0"/>
                        <a:t>No resource</a:t>
                      </a:r>
                      <a:endParaRPr lang="en-GB" dirty="0"/>
                    </a:p>
                  </a:txBody>
                  <a:tcPr/>
                </a:tc>
              </a:tr>
              <a:tr h="252028">
                <a:tc>
                  <a:txBody>
                    <a:bodyPr/>
                    <a:lstStyle/>
                    <a:p>
                      <a:pPr algn="ctr"/>
                      <a:r>
                        <a:rPr lang="en-GB" dirty="0" smtClean="0"/>
                        <a:t>Describe</a:t>
                      </a:r>
                      <a:endParaRPr lang="en-GB" dirty="0"/>
                    </a:p>
                  </a:txBody>
                  <a:tcPr/>
                </a:tc>
                <a:tc>
                  <a:txBody>
                    <a:bodyPr/>
                    <a:lstStyle/>
                    <a:p>
                      <a:pPr algn="ctr"/>
                      <a:r>
                        <a:rPr lang="en-GB" dirty="0" smtClean="0"/>
                        <a:t>Assess</a:t>
                      </a:r>
                      <a:endParaRPr lang="en-GB" dirty="0"/>
                    </a:p>
                  </a:txBody>
                  <a:tcPr/>
                </a:tc>
              </a:tr>
              <a:tr h="252028">
                <a:tc>
                  <a:txBody>
                    <a:bodyPr/>
                    <a:lstStyle/>
                    <a:p>
                      <a:pPr algn="ctr"/>
                      <a:r>
                        <a:rPr lang="en-GB" dirty="0" smtClean="0"/>
                        <a:t>Give</a:t>
                      </a:r>
                      <a:endParaRPr lang="en-GB" dirty="0"/>
                    </a:p>
                  </a:txBody>
                  <a:tcPr/>
                </a:tc>
                <a:tc>
                  <a:txBody>
                    <a:bodyPr/>
                    <a:lstStyle/>
                    <a:p>
                      <a:pPr algn="ctr"/>
                      <a:r>
                        <a:rPr lang="en-GB" dirty="0" smtClean="0"/>
                        <a:t>Examine</a:t>
                      </a:r>
                      <a:endParaRPr lang="en-GB" dirty="0"/>
                    </a:p>
                  </a:txBody>
                  <a:tcPr/>
                </a:tc>
              </a:tr>
              <a:tr h="252028">
                <a:tc>
                  <a:txBody>
                    <a:bodyPr/>
                    <a:lstStyle/>
                    <a:p>
                      <a:pPr algn="ctr"/>
                      <a:r>
                        <a:rPr lang="en-GB" dirty="0" smtClean="0"/>
                        <a:t>Suggest</a:t>
                      </a:r>
                      <a:endParaRPr lang="en-GB" dirty="0"/>
                    </a:p>
                  </a:txBody>
                  <a:tcPr/>
                </a:tc>
                <a:tc>
                  <a:txBody>
                    <a:bodyPr/>
                    <a:lstStyle/>
                    <a:p>
                      <a:pPr algn="ctr"/>
                      <a:r>
                        <a:rPr lang="en-GB" dirty="0" smtClean="0"/>
                        <a:t>Evaluate</a:t>
                      </a:r>
                      <a:endParaRPr lang="en-GB" dirty="0"/>
                    </a:p>
                  </a:txBody>
                  <a:tcPr/>
                </a:tc>
              </a:tr>
              <a:tr h="252028">
                <a:tc>
                  <a:txBody>
                    <a:bodyPr/>
                    <a:lstStyle/>
                    <a:p>
                      <a:pPr algn="ctr"/>
                      <a:r>
                        <a:rPr lang="en-GB" dirty="0" smtClean="0"/>
                        <a:t>Outline</a:t>
                      </a:r>
                      <a:endParaRPr lang="en-GB" dirty="0"/>
                    </a:p>
                  </a:txBody>
                  <a:tcPr/>
                </a:tc>
                <a:tc>
                  <a:txBody>
                    <a:bodyPr/>
                    <a:lstStyle/>
                    <a:p>
                      <a:pPr algn="ctr"/>
                      <a:r>
                        <a:rPr lang="en-GB" dirty="0" smtClean="0"/>
                        <a:t>To what extent do</a:t>
                      </a:r>
                      <a:r>
                        <a:rPr lang="en-GB" baseline="0" dirty="0" smtClean="0"/>
                        <a:t> you agree</a:t>
                      </a:r>
                      <a:endParaRPr lang="en-GB" dirty="0"/>
                    </a:p>
                  </a:txBody>
                  <a:tcPr/>
                </a:tc>
              </a:tr>
            </a:tbl>
          </a:graphicData>
        </a:graphic>
      </p:graphicFrame>
      <p:sp>
        <p:nvSpPr>
          <p:cNvPr id="6" name="TextBox 5"/>
          <p:cNvSpPr txBox="1"/>
          <p:nvPr/>
        </p:nvSpPr>
        <p:spPr>
          <a:xfrm>
            <a:off x="6741414" y="3048869"/>
            <a:ext cx="1502994" cy="461665"/>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Weigh up whether a statement is true.</a:t>
            </a:r>
            <a:endParaRPr lang="en-GB" sz="1200" dirty="0">
              <a:solidFill>
                <a:srgbClr val="1F224E"/>
              </a:solidFill>
              <a:latin typeface="Myriad Pro" charset="0"/>
              <a:ea typeface="Myriad Pro" charset="0"/>
              <a:cs typeface="Myriad Pro" charset="0"/>
            </a:endParaRPr>
          </a:p>
        </p:txBody>
      </p:sp>
      <p:sp>
        <p:nvSpPr>
          <p:cNvPr id="7" name="TextBox 6"/>
          <p:cNvSpPr txBox="1"/>
          <p:nvPr/>
        </p:nvSpPr>
        <p:spPr>
          <a:xfrm>
            <a:off x="6748763" y="3650749"/>
            <a:ext cx="1999701"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Look in close detail and establish the key facts and important </a:t>
            </a:r>
            <a:r>
              <a:rPr lang="en-US" sz="1200" dirty="0" smtClean="0">
                <a:solidFill>
                  <a:srgbClr val="1F224E"/>
                </a:solidFill>
                <a:latin typeface="Myriad Pro" charset="0"/>
                <a:ea typeface="Myriad Pro" charset="0"/>
                <a:cs typeface="Myriad Pro" charset="0"/>
              </a:rPr>
              <a:t>issues.</a:t>
            </a:r>
            <a:endParaRPr lang="en-US" sz="1200" dirty="0">
              <a:solidFill>
                <a:srgbClr val="1F224E"/>
              </a:solidFill>
              <a:latin typeface="Myriad Pro" charset="0"/>
              <a:ea typeface="Myriad Pro" charset="0"/>
              <a:cs typeface="Myriad Pro" charset="0"/>
            </a:endParaRPr>
          </a:p>
        </p:txBody>
      </p:sp>
      <p:sp>
        <p:nvSpPr>
          <p:cNvPr id="8" name="TextBox 7"/>
          <p:cNvSpPr txBox="1"/>
          <p:nvPr/>
        </p:nvSpPr>
        <p:spPr>
          <a:xfrm>
            <a:off x="6748765" y="4390333"/>
            <a:ext cx="2234030"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Give your verdict after providing evidence which both agrees with and </a:t>
            </a:r>
            <a:r>
              <a:rPr lang="en-US" sz="1200" dirty="0" smtClean="0">
                <a:solidFill>
                  <a:srgbClr val="1F224E"/>
                </a:solidFill>
                <a:latin typeface="Myriad Pro" charset="0"/>
                <a:ea typeface="Myriad Pro" charset="0"/>
                <a:cs typeface="Myriad Pro" charset="0"/>
              </a:rPr>
              <a:t>contradicts </a:t>
            </a:r>
            <a:r>
              <a:rPr lang="en-US" sz="1200" dirty="0">
                <a:solidFill>
                  <a:srgbClr val="1F224E"/>
                </a:solidFill>
                <a:latin typeface="Myriad Pro" charset="0"/>
                <a:ea typeface="Myriad Pro" charset="0"/>
                <a:cs typeface="Myriad Pro" charset="0"/>
              </a:rPr>
              <a:t>an argument. </a:t>
            </a:r>
          </a:p>
        </p:txBody>
      </p:sp>
      <p:sp>
        <p:nvSpPr>
          <p:cNvPr id="9" name="TextBox 8"/>
          <p:cNvSpPr txBox="1"/>
          <p:nvPr/>
        </p:nvSpPr>
        <p:spPr>
          <a:xfrm>
            <a:off x="2771801" y="5461982"/>
            <a:ext cx="5904656" cy="276999"/>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How much </a:t>
            </a:r>
            <a:r>
              <a:rPr lang="en-US" sz="1200">
                <a:solidFill>
                  <a:srgbClr val="1F224E"/>
                </a:solidFill>
                <a:latin typeface="Myriad Pro" charset="0"/>
                <a:ea typeface="Myriad Pro" charset="0"/>
                <a:cs typeface="Myriad Pro" charset="0"/>
              </a:rPr>
              <a:t>you </a:t>
            </a:r>
            <a:r>
              <a:rPr lang="en-US" sz="1200" smtClean="0">
                <a:solidFill>
                  <a:srgbClr val="1F224E"/>
                </a:solidFill>
                <a:latin typeface="Myriad Pro" charset="0"/>
                <a:ea typeface="Myriad Pro" charset="0"/>
                <a:cs typeface="Myriad Pro" charset="0"/>
              </a:rPr>
              <a:t>agree </a:t>
            </a:r>
            <a:r>
              <a:rPr lang="en-US" sz="1200" dirty="0">
                <a:solidFill>
                  <a:srgbClr val="1F224E"/>
                </a:solidFill>
                <a:latin typeface="Myriad Pro" charset="0"/>
                <a:ea typeface="Myriad Pro" charset="0"/>
                <a:cs typeface="Myriad Pro" charset="0"/>
              </a:rPr>
              <a:t>with a statement </a:t>
            </a:r>
            <a:r>
              <a:rPr lang="en-US" sz="1200">
                <a:solidFill>
                  <a:srgbClr val="1F224E"/>
                </a:solidFill>
                <a:latin typeface="Myriad Pro" charset="0"/>
                <a:ea typeface="Myriad Pro" charset="0"/>
                <a:cs typeface="Myriad Pro" charset="0"/>
              </a:rPr>
              <a:t>based </a:t>
            </a:r>
            <a:r>
              <a:rPr lang="en-US" sz="1200" smtClean="0">
                <a:solidFill>
                  <a:srgbClr val="1F224E"/>
                </a:solidFill>
                <a:latin typeface="Myriad Pro" charset="0"/>
                <a:ea typeface="Myriad Pro" charset="0"/>
                <a:cs typeface="Myriad Pro" charset="0"/>
              </a:rPr>
              <a:t>on </a:t>
            </a:r>
            <a:r>
              <a:rPr lang="en-US" sz="1200" dirty="0">
                <a:solidFill>
                  <a:srgbClr val="1F224E"/>
                </a:solidFill>
                <a:latin typeface="Myriad Pro" charset="0"/>
                <a:ea typeface="Myriad Pro" charset="0"/>
                <a:cs typeface="Myriad Pro" charset="0"/>
              </a:rPr>
              <a:t>the </a:t>
            </a:r>
            <a:r>
              <a:rPr lang="en-US" sz="1200">
                <a:solidFill>
                  <a:srgbClr val="1F224E"/>
                </a:solidFill>
                <a:latin typeface="Myriad Pro" charset="0"/>
                <a:ea typeface="Myriad Pro" charset="0"/>
                <a:cs typeface="Myriad Pro" charset="0"/>
              </a:rPr>
              <a:t>evidence </a:t>
            </a:r>
            <a:r>
              <a:rPr lang="en-US" sz="1200" smtClean="0">
                <a:solidFill>
                  <a:srgbClr val="1F224E"/>
                </a:solidFill>
                <a:latin typeface="Myriad Pro" charset="0"/>
                <a:ea typeface="Myriad Pro" charset="0"/>
                <a:cs typeface="Myriad Pro" charset="0"/>
              </a:rPr>
              <a:t>in the </a:t>
            </a:r>
            <a:r>
              <a:rPr lang="en-US" sz="1200" dirty="0">
                <a:solidFill>
                  <a:srgbClr val="1F224E"/>
                </a:solidFill>
                <a:latin typeface="Myriad Pro" charset="0"/>
                <a:ea typeface="Myriad Pro" charset="0"/>
                <a:cs typeface="Myriad Pro" charset="0"/>
              </a:rPr>
              <a:t>argument. </a:t>
            </a:r>
            <a:endParaRPr lang="en-GB" sz="1200" dirty="0">
              <a:solidFill>
                <a:srgbClr val="1F224E"/>
              </a:solidFill>
              <a:latin typeface="Myriad Pro" charset="0"/>
              <a:ea typeface="Myriad Pro" charset="0"/>
              <a:cs typeface="Myriad Pro" charset="0"/>
            </a:endParaRPr>
          </a:p>
        </p:txBody>
      </p:sp>
      <p:cxnSp>
        <p:nvCxnSpPr>
          <p:cNvPr id="10" name="Straight Arrow Connector 9"/>
          <p:cNvCxnSpPr/>
          <p:nvPr/>
        </p:nvCxnSpPr>
        <p:spPr>
          <a:xfrm flipV="1">
            <a:off x="5707071" y="3362717"/>
            <a:ext cx="936104"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563055" y="4082797"/>
            <a:ext cx="108012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544006" y="4757356"/>
            <a:ext cx="109916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75954" y="5201826"/>
            <a:ext cx="343085" cy="1771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024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50"/>
                </a:solidFill>
              </a:rPr>
              <a:t>AO4 - Skills</a:t>
            </a:r>
            <a:endParaRPr lang="en-GB" dirty="0"/>
          </a:p>
        </p:txBody>
      </p:sp>
      <p:pic>
        <p:nvPicPr>
          <p:cNvPr id="4" name="Picture 2" descr="Ao4 Sk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687" y="1124744"/>
            <a:ext cx="7068472" cy="409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Right Arrow 4"/>
          <p:cNvSpPr/>
          <p:nvPr/>
        </p:nvSpPr>
        <p:spPr>
          <a:xfrm>
            <a:off x="3357761" y="3356992"/>
            <a:ext cx="1872208"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Rectangle 5"/>
          <p:cNvSpPr/>
          <p:nvPr/>
        </p:nvSpPr>
        <p:spPr>
          <a:xfrm>
            <a:off x="4248146" y="3429000"/>
            <a:ext cx="45719" cy="1791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TextBox 6"/>
          <p:cNvSpPr txBox="1"/>
          <p:nvPr/>
        </p:nvSpPr>
        <p:spPr>
          <a:xfrm>
            <a:off x="1151082" y="5301208"/>
            <a:ext cx="7104077" cy="646331"/>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200" dirty="0">
                <a:solidFill>
                  <a:srgbClr val="1F224E"/>
                </a:solidFill>
                <a:latin typeface="Myriad Pro" charset="0"/>
                <a:ea typeface="Myriad Pro" charset="0"/>
                <a:cs typeface="Myriad Pro" charset="0"/>
              </a:rPr>
              <a:t>Most of the AO4 marks will be allocated to using geographical skills – however there must be marks </a:t>
            </a:r>
            <a:r>
              <a:rPr lang="en-GB" sz="1200">
                <a:solidFill>
                  <a:srgbClr val="1F224E"/>
                </a:solidFill>
                <a:latin typeface="Myriad Pro" charset="0"/>
                <a:ea typeface="Myriad Pro" charset="0"/>
                <a:cs typeface="Myriad Pro" charset="0"/>
              </a:rPr>
              <a:t>targeting </a:t>
            </a:r>
            <a:r>
              <a:rPr lang="en-GB" sz="120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questions’ and ‘issues’ for selecting skills, adapting skills and using skills, as well as marks targeting ‘communicating findings’.</a:t>
            </a:r>
          </a:p>
        </p:txBody>
      </p:sp>
      <p:sp>
        <p:nvSpPr>
          <p:cNvPr id="8" name="TextBox 7"/>
          <p:cNvSpPr txBox="1"/>
          <p:nvPr/>
        </p:nvSpPr>
        <p:spPr>
          <a:xfrm>
            <a:off x="6588224" y="128861"/>
            <a:ext cx="2088232" cy="830997"/>
          </a:xfrm>
          <a:prstGeom prst="rect">
            <a:avLst/>
          </a:prstGeom>
          <a:noFill/>
          <a:ln>
            <a:solidFill>
              <a:schemeClr val="tx1"/>
            </a:solidFill>
          </a:ln>
        </p:spPr>
        <p:txBody>
          <a:bodyPr wrap="square" rtlCol="0">
            <a:spAutoFit/>
          </a:bodyPr>
          <a:lstStyle/>
          <a:p>
            <a:pPr fontAlgn="base">
              <a:spcBef>
                <a:spcPct val="0"/>
              </a:spcBef>
              <a:spcAft>
                <a:spcPct val="0"/>
              </a:spcAft>
            </a:pPr>
            <a:r>
              <a:rPr lang="en-GB" sz="1200" dirty="0">
                <a:solidFill>
                  <a:srgbClr val="1F224E"/>
                </a:solidFill>
                <a:latin typeface="Myriad Pro" charset="0"/>
                <a:ea typeface="Myriad Pro" charset="0"/>
                <a:cs typeface="Myriad Pro" charset="0"/>
              </a:rPr>
              <a:t>5% of the marks for the qualification must be allocated to geographical skills </a:t>
            </a:r>
            <a:r>
              <a:rPr lang="en-GB" sz="1200" dirty="0" smtClean="0">
                <a:solidFill>
                  <a:srgbClr val="1F224E"/>
                </a:solidFill>
                <a:latin typeface="Myriad Pro" charset="0"/>
                <a:ea typeface="Myriad Pro" charset="0"/>
                <a:cs typeface="Myriad Pro" charset="0"/>
              </a:rPr>
              <a:t>in a </a:t>
            </a:r>
            <a:r>
              <a:rPr lang="en-GB" sz="1200" dirty="0">
                <a:solidFill>
                  <a:srgbClr val="1F224E"/>
                </a:solidFill>
                <a:latin typeface="Myriad Pro" charset="0"/>
                <a:ea typeface="Myriad Pro" charset="0"/>
                <a:cs typeface="Myriad Pro" charset="0"/>
              </a:rPr>
              <a:t>fieldwork context.</a:t>
            </a:r>
          </a:p>
        </p:txBody>
      </p:sp>
    </p:spTree>
    <p:extLst>
      <p:ext uri="{BB962C8B-B14F-4D97-AF65-F5344CB8AC3E}">
        <p14:creationId xmlns:p14="http://schemas.microsoft.com/office/powerpoint/2010/main" val="3924723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normAutofit/>
          </a:bodyPr>
          <a:lstStyle/>
          <a:p>
            <a:r>
              <a:rPr lang="en-US" dirty="0" smtClean="0"/>
              <a:t>J384/03 Geographical Exploration</a:t>
            </a:r>
            <a:endParaRPr lang="en-US" dirty="0"/>
          </a:p>
        </p:txBody>
      </p:sp>
      <p:sp>
        <p:nvSpPr>
          <p:cNvPr id="6" name="Content Placeholder 5"/>
          <p:cNvSpPr>
            <a:spLocks noGrp="1"/>
          </p:cNvSpPr>
          <p:nvPr>
            <p:ph idx="4294967295"/>
          </p:nvPr>
        </p:nvSpPr>
        <p:spPr>
          <a:xfrm>
            <a:off x="467544" y="1556792"/>
            <a:ext cx="8280920" cy="4238501"/>
          </a:xfrm>
        </p:spPr>
        <p:txBody>
          <a:bodyPr>
            <a:normAutofit/>
          </a:bodyPr>
          <a:lstStyle/>
          <a:p>
            <a:pPr marL="0" indent="0">
              <a:buNone/>
            </a:pPr>
            <a:r>
              <a:rPr lang="en-US" sz="1400" dirty="0">
                <a:solidFill>
                  <a:srgbClr val="1F224E"/>
                </a:solidFill>
                <a:latin typeface="Myriad Pro" charset="0"/>
                <a:ea typeface="Myriad Pro" charset="0"/>
                <a:cs typeface="Myriad Pro" charset="0"/>
              </a:rPr>
              <a:t>The assessment of this component will be </a:t>
            </a:r>
            <a:r>
              <a:rPr lang="en-US" sz="1400" dirty="0" smtClean="0">
                <a:solidFill>
                  <a:srgbClr val="1F224E"/>
                </a:solidFill>
                <a:latin typeface="Myriad Pro" charset="0"/>
                <a:ea typeface="Myriad Pro" charset="0"/>
                <a:cs typeface="Myriad Pro" charset="0"/>
              </a:rPr>
              <a:t>synoptic </a:t>
            </a:r>
            <a:r>
              <a:rPr lang="en-US" sz="1400" dirty="0">
                <a:solidFill>
                  <a:srgbClr val="1F224E"/>
                </a:solidFill>
                <a:latin typeface="Myriad Pro" charset="0"/>
                <a:ea typeface="Myriad Pro" charset="0"/>
                <a:cs typeface="Myriad Pro" charset="0"/>
              </a:rPr>
              <a:t>in nature and will draw on both the Our Natural World 01 and People and Society 02 components. The synoptic nature of bringing together ideas from different topics will allow learners to ‘think like a geographer’.</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Although there is no specific content prescribed </a:t>
            </a:r>
            <a:r>
              <a:rPr lang="en-US" sz="1400" dirty="0" smtClean="0">
                <a:solidFill>
                  <a:srgbClr val="1F224E"/>
                </a:solidFill>
                <a:latin typeface="Myriad Pro" charset="0"/>
                <a:ea typeface="Myriad Pro" charset="0"/>
                <a:cs typeface="Myriad Pro" charset="0"/>
              </a:rPr>
              <a:t>for this component, within this assessment there will be a geographical </a:t>
            </a:r>
            <a:r>
              <a:rPr lang="en-US" sz="1400" dirty="0">
                <a:solidFill>
                  <a:srgbClr val="1F224E"/>
                </a:solidFill>
                <a:latin typeface="Myriad Pro" charset="0"/>
                <a:ea typeface="Myriad Pro" charset="0"/>
                <a:cs typeface="Myriad Pro" charset="0"/>
              </a:rPr>
              <a:t>exploration of a country </a:t>
            </a:r>
            <a:r>
              <a:rPr lang="en-US" sz="1400" dirty="0" smtClean="0">
                <a:solidFill>
                  <a:srgbClr val="1F224E"/>
                </a:solidFill>
                <a:latin typeface="Myriad Pro" charset="0"/>
                <a:ea typeface="Myriad Pro" charset="0"/>
                <a:cs typeface="Myriad Pro" charset="0"/>
              </a:rPr>
              <a:t>(if this was within the UK it could be for a particular place or issue) which will focus </a:t>
            </a:r>
            <a:r>
              <a:rPr lang="en-US" sz="1400" dirty="0">
                <a:solidFill>
                  <a:srgbClr val="1F224E"/>
                </a:solidFill>
                <a:latin typeface="Myriad Pro" charset="0"/>
                <a:ea typeface="Myriad Pro" charset="0"/>
                <a:cs typeface="Myriad Pro" charset="0"/>
              </a:rPr>
              <a:t>on the content of at least two topics from within the first two components of this qualification (Our Natural World 01 and People and Society 02).</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But what will the assessments look like?</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This guide will give you an understanding of the format and structure of the exam, an insight into the assessment objectives and a question by question explanation of the sample assessment for J384/03 Geographical Exploration</a:t>
            </a:r>
            <a:r>
              <a:rPr lang="en-GB" sz="1400" dirty="0" smtClean="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This guide can also be used with your students to support revision.</a:t>
            </a:r>
          </a:p>
        </p:txBody>
      </p:sp>
    </p:spTree>
    <p:extLst>
      <p:ext uri="{BB962C8B-B14F-4D97-AF65-F5344CB8AC3E}">
        <p14:creationId xmlns:p14="http://schemas.microsoft.com/office/powerpoint/2010/main" val="2940560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a:solidFill>
                  <a:srgbClr val="00B050"/>
                </a:solidFill>
              </a:rPr>
              <a:t>AO4 command words</a:t>
            </a:r>
            <a:endParaRPr lang="en-GB" dirty="0"/>
          </a:p>
        </p:txBody>
      </p:sp>
      <p:sp>
        <p:nvSpPr>
          <p:cNvPr id="4" name="Content Placeholder 2"/>
          <p:cNvSpPr>
            <a:spLocks noGrp="1"/>
          </p:cNvSpPr>
          <p:nvPr>
            <p:ph idx="4294967295"/>
          </p:nvPr>
        </p:nvSpPr>
        <p:spPr>
          <a:xfrm>
            <a:off x="539552" y="1556792"/>
            <a:ext cx="8229600" cy="3989388"/>
          </a:xfrm>
          <a:prstGeom prst="rect">
            <a:avLst/>
          </a:prstGeom>
          <a:ln>
            <a:solidFill>
              <a:schemeClr val="tx1"/>
            </a:solidFill>
          </a:ln>
        </p:spPr>
        <p:txBody>
          <a:bodyPr>
            <a:normAutofit/>
          </a:bodyPr>
          <a:lstStyle/>
          <a:p>
            <a:pPr marL="0" indent="0">
              <a:buNone/>
            </a:pPr>
            <a:r>
              <a:rPr lang="en-GB" sz="2000" dirty="0">
                <a:solidFill>
                  <a:srgbClr val="00B050"/>
                </a:solidFill>
                <a:latin typeface="Myriad Pro" charset="0"/>
                <a:ea typeface="Myriad Pro" charset="0"/>
                <a:cs typeface="Myriad Pro" charset="0"/>
              </a:rPr>
              <a:t>AO4</a:t>
            </a:r>
            <a:r>
              <a:rPr lang="en-GB" sz="2000" dirty="0">
                <a:solidFill>
                  <a:srgbClr val="1F224E"/>
                </a:solidFill>
                <a:latin typeface="Myriad Pro" charset="0"/>
                <a:ea typeface="Myriad Pro" charset="0"/>
                <a:cs typeface="Myriad Pro" charset="0"/>
              </a:rPr>
              <a:t> requires students to </a:t>
            </a:r>
            <a:r>
              <a:rPr lang="en-GB" sz="2000" dirty="0">
                <a:solidFill>
                  <a:srgbClr val="00B050"/>
                </a:solidFill>
                <a:latin typeface="Myriad Pro" charset="0"/>
                <a:ea typeface="Myriad Pro" charset="0"/>
                <a:cs typeface="Myriad Pro" charset="0"/>
              </a:rPr>
              <a:t>select, adapt and use geographical skills, as well as communicate findings</a:t>
            </a:r>
            <a:r>
              <a:rPr lang="en-GB" sz="2000" dirty="0">
                <a:solidFill>
                  <a:srgbClr val="1F224E"/>
                </a:solidFill>
                <a:latin typeface="Myriad Pro" charset="0"/>
                <a:ea typeface="Myriad Pro" charset="0"/>
                <a:cs typeface="Myriad Pro" charset="0"/>
              </a:rPr>
              <a:t>. </a:t>
            </a:r>
          </a:p>
          <a:p>
            <a:pPr marL="0" indent="0">
              <a:buNone/>
            </a:pPr>
            <a:endParaRPr lang="en-GB" sz="2000" dirty="0">
              <a:solidFill>
                <a:srgbClr val="1F224E"/>
              </a:solidFill>
              <a:latin typeface="Myriad Pro" charset="0"/>
              <a:ea typeface="Myriad Pro" charset="0"/>
              <a:cs typeface="Myriad Pro" charset="0"/>
            </a:endParaRPr>
          </a:p>
          <a:p>
            <a:pPr marL="0" indent="0">
              <a:buNone/>
            </a:pPr>
            <a:r>
              <a:rPr lang="en-GB" sz="2000" dirty="0">
                <a:solidFill>
                  <a:srgbClr val="1F224E"/>
                </a:solidFill>
                <a:latin typeface="Myriad Pro" charset="0"/>
                <a:ea typeface="Myriad Pro" charset="0"/>
                <a:cs typeface="Myriad Pro" charset="0"/>
              </a:rPr>
              <a:t>The following are some of the command words which may be used for questions with </a:t>
            </a:r>
            <a:r>
              <a:rPr lang="en-GB" sz="2000" dirty="0">
                <a:solidFill>
                  <a:srgbClr val="00B050"/>
                </a:solidFill>
                <a:latin typeface="Myriad Pro" charset="0"/>
                <a:ea typeface="Myriad Pro" charset="0"/>
                <a:cs typeface="Myriad Pro" charset="0"/>
              </a:rPr>
              <a:t>AO4</a:t>
            </a:r>
            <a:r>
              <a:rPr lang="en-GB" sz="2000" dirty="0">
                <a:solidFill>
                  <a:srgbClr val="1F224E"/>
                </a:solidFill>
                <a:latin typeface="Myriad Pro" charset="0"/>
                <a:ea typeface="Myriad Pro" charset="0"/>
                <a:cs typeface="Myriad Pro" charset="0"/>
              </a:rPr>
              <a:t> marks:</a:t>
            </a:r>
          </a:p>
          <a:p>
            <a:pPr marL="685800" lvl="1"/>
            <a:r>
              <a:rPr lang="en-GB" sz="2000" dirty="0">
                <a:solidFill>
                  <a:srgbClr val="1F224E"/>
                </a:solidFill>
                <a:latin typeface="Myriad Pro" charset="0"/>
                <a:ea typeface="Myriad Pro" charset="0"/>
                <a:cs typeface="Myriad Pro" charset="0"/>
              </a:rPr>
              <a:t>Describe the pattern</a:t>
            </a:r>
          </a:p>
          <a:p>
            <a:pPr marL="685800" lvl="1"/>
            <a:r>
              <a:rPr lang="en-GB" sz="2000" dirty="0">
                <a:solidFill>
                  <a:srgbClr val="1F224E"/>
                </a:solidFill>
                <a:latin typeface="Myriad Pro" charset="0"/>
                <a:ea typeface="Myriad Pro" charset="0"/>
                <a:cs typeface="Myriad Pro" charset="0"/>
              </a:rPr>
              <a:t>Using data</a:t>
            </a:r>
          </a:p>
          <a:p>
            <a:pPr marL="685800" lvl="1"/>
            <a:r>
              <a:rPr lang="en-GB" sz="2000" dirty="0">
                <a:solidFill>
                  <a:srgbClr val="1F224E"/>
                </a:solidFill>
                <a:latin typeface="Myriad Pro" charset="0"/>
                <a:ea typeface="Myriad Pro" charset="0"/>
                <a:cs typeface="Myriad Pro" charset="0"/>
              </a:rPr>
              <a:t>Calculate</a:t>
            </a:r>
          </a:p>
          <a:p>
            <a:pPr marL="685800" lvl="1"/>
            <a:r>
              <a:rPr lang="en-GB" sz="2000" dirty="0">
                <a:solidFill>
                  <a:srgbClr val="1F224E"/>
                </a:solidFill>
                <a:latin typeface="Myriad Pro" charset="0"/>
                <a:ea typeface="Myriad Pro" charset="0"/>
                <a:cs typeface="Myriad Pro" charset="0"/>
              </a:rPr>
              <a:t>Identify</a:t>
            </a:r>
          </a:p>
          <a:p>
            <a:pPr marL="685800" lvl="1"/>
            <a:r>
              <a:rPr lang="en-GB" sz="2000" dirty="0">
                <a:solidFill>
                  <a:srgbClr val="1F224E"/>
                </a:solidFill>
                <a:latin typeface="Myriad Pro" charset="0"/>
                <a:ea typeface="Myriad Pro" charset="0"/>
                <a:cs typeface="Myriad Pro" charset="0"/>
              </a:rPr>
              <a:t>Make a prediction</a:t>
            </a:r>
          </a:p>
          <a:p>
            <a:pPr marL="285750" lvl="0" indent="-285750"/>
            <a:endParaRPr lang="en-GB" sz="4400" dirty="0">
              <a:latin typeface="Myriad Pro"/>
            </a:endParaRPr>
          </a:p>
          <a:p>
            <a:pPr marL="285750" lvl="0" indent="-285750"/>
            <a:endParaRPr lang="en-GB" sz="4400" dirty="0">
              <a:latin typeface="Myriad Pro"/>
            </a:endParaRPr>
          </a:p>
          <a:p>
            <a:endParaRPr lang="en-GB" sz="4400" dirty="0">
              <a:latin typeface="Myriad Pro"/>
            </a:endParaRPr>
          </a:p>
        </p:txBody>
      </p:sp>
      <p:sp>
        <p:nvSpPr>
          <p:cNvPr id="5" name="TextBox 4"/>
          <p:cNvSpPr txBox="1"/>
          <p:nvPr/>
        </p:nvSpPr>
        <p:spPr>
          <a:xfrm>
            <a:off x="5131745" y="3869655"/>
            <a:ext cx="2181098"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Commands words may vary depending on the level of interaction with a resource.</a:t>
            </a:r>
          </a:p>
        </p:txBody>
      </p:sp>
      <p:sp>
        <p:nvSpPr>
          <p:cNvPr id="6" name="Left Arrow 5"/>
          <p:cNvSpPr/>
          <p:nvPr/>
        </p:nvSpPr>
        <p:spPr>
          <a:xfrm>
            <a:off x="3275856" y="4034681"/>
            <a:ext cx="1656184" cy="3162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4064748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sz="4800" dirty="0" smtClean="0"/>
              <a:t>Question 1</a:t>
            </a:r>
            <a:endParaRPr lang="en-GB" sz="4800" dirty="0"/>
          </a:p>
        </p:txBody>
      </p:sp>
      <p:sp>
        <p:nvSpPr>
          <p:cNvPr id="3" name="Content Placeholder 2"/>
          <p:cNvSpPr txBox="1">
            <a:spLocks/>
          </p:cNvSpPr>
          <p:nvPr/>
        </p:nvSpPr>
        <p:spPr>
          <a:xfrm>
            <a:off x="228327" y="1278362"/>
            <a:ext cx="8665294" cy="44545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a:solidFill>
                  <a:srgbClr val="1F224E"/>
                </a:solidFill>
                <a:latin typeface="Myriad Pro" charset="0"/>
                <a:ea typeface="Myriad Pro" charset="0"/>
                <a:cs typeface="Myriad Pro" charset="0"/>
              </a:rPr>
              <a:t>Study </a:t>
            </a:r>
            <a:r>
              <a:rPr lang="en-US" sz="1200" b="1" dirty="0">
                <a:solidFill>
                  <a:srgbClr val="1F224E"/>
                </a:solidFill>
                <a:latin typeface="Myriad Pro" charset="0"/>
                <a:ea typeface="Myriad Pro" charset="0"/>
                <a:cs typeface="Myriad Pro" charset="0"/>
              </a:rPr>
              <a:t>Figs 1, 2 and 3 </a:t>
            </a:r>
            <a:r>
              <a:rPr lang="en-US" sz="1200" dirty="0">
                <a:solidFill>
                  <a:srgbClr val="1F224E"/>
                </a:solidFill>
                <a:latin typeface="Myriad Pro" charset="0"/>
                <a:ea typeface="Myriad Pro" charset="0"/>
                <a:cs typeface="Myriad Pro" charset="0"/>
              </a:rPr>
              <a:t>in the separate Resource Booklet, a map of the world, a table of</a:t>
            </a:r>
            <a:r>
              <a:rPr lang="en-GB" sz="1200" dirty="0">
                <a:solidFill>
                  <a:srgbClr val="1F224E"/>
                </a:solidFill>
                <a:latin typeface="Myriad Pro" charset="0"/>
                <a:ea typeface="Myriad Pro" charset="0"/>
                <a:cs typeface="Myriad Pro" charset="0"/>
              </a:rPr>
              <a:t> </a:t>
            </a:r>
            <a:r>
              <a:rPr lang="en-US" sz="1200" dirty="0">
                <a:solidFill>
                  <a:srgbClr val="1F224E"/>
                </a:solidFill>
                <a:latin typeface="Myriad Pro" charset="0"/>
                <a:ea typeface="Myriad Pro" charset="0"/>
                <a:cs typeface="Myriad Pro" charset="0"/>
              </a:rPr>
              <a:t>development indicators and a Ghana fact file for 2014</a:t>
            </a:r>
            <a:r>
              <a:rPr lang="en-US" sz="1200" dirty="0" smtClean="0">
                <a:solidFill>
                  <a:srgbClr val="1F224E"/>
                </a:solidFill>
                <a:latin typeface="Myriad Pro" charset="0"/>
                <a:ea typeface="Myriad Pro" charset="0"/>
                <a:cs typeface="Myriad Pro" charset="0"/>
              </a:rPr>
              <a:t>.</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Questions will refer to the </a:t>
            </a:r>
            <a:r>
              <a:rPr lang="en-GB" sz="1200" dirty="0" smtClean="0">
                <a:solidFill>
                  <a:srgbClr val="1F224E"/>
                </a:solidFill>
                <a:latin typeface="Myriad Pro" charset="0"/>
                <a:ea typeface="Myriad Pro" charset="0"/>
                <a:cs typeface="Myriad Pro" charset="0"/>
              </a:rPr>
              <a:t>resources in </a:t>
            </a:r>
            <a:r>
              <a:rPr lang="en-US" sz="1200" b="1" dirty="0">
                <a:solidFill>
                  <a:srgbClr val="1F224E"/>
                </a:solidFill>
                <a:latin typeface="Myriad Pro" charset="0"/>
                <a:ea typeface="Myriad Pro" charset="0"/>
                <a:cs typeface="Myriad Pro" charset="0"/>
              </a:rPr>
              <a:t>Figs 1, 2 and 3 </a:t>
            </a:r>
            <a:r>
              <a:rPr lang="en-GB" sz="1200" dirty="0" smtClean="0">
                <a:solidFill>
                  <a:srgbClr val="1F224E"/>
                </a:solidFill>
                <a:latin typeface="Myriad Pro" charset="0"/>
                <a:ea typeface="Myriad Pro" charset="0"/>
                <a:cs typeface="Myriad Pro" charset="0"/>
              </a:rPr>
              <a:t>and </a:t>
            </a:r>
            <a:r>
              <a:rPr lang="en-GB" sz="1200" dirty="0">
                <a:solidFill>
                  <a:srgbClr val="1F224E"/>
                </a:solidFill>
                <a:latin typeface="Myriad Pro" charset="0"/>
                <a:ea typeface="Myriad Pro" charset="0"/>
                <a:cs typeface="Myriad Pro" charset="0"/>
              </a:rPr>
              <a:t>could be on any aspect at the moment, students should read the </a:t>
            </a:r>
            <a:r>
              <a:rPr lang="en-GB" sz="1200" dirty="0" smtClean="0">
                <a:solidFill>
                  <a:srgbClr val="1F224E"/>
                </a:solidFill>
                <a:latin typeface="Myriad Pro" charset="0"/>
                <a:ea typeface="Myriad Pro" charset="0"/>
                <a:cs typeface="Myriad Pro" charset="0"/>
              </a:rPr>
              <a:t>questions </a:t>
            </a:r>
            <a:r>
              <a:rPr lang="en-GB" sz="1200" dirty="0">
                <a:solidFill>
                  <a:srgbClr val="1F224E"/>
                </a:solidFill>
                <a:latin typeface="Myriad Pro" charset="0"/>
                <a:ea typeface="Myriad Pro" charset="0"/>
                <a:cs typeface="Myriad Pro" charset="0"/>
              </a:rPr>
              <a:t>first so they know what to focus on.</a:t>
            </a:r>
          </a:p>
          <a:p>
            <a:endParaRPr lang="en-GB" sz="2400" dirty="0"/>
          </a:p>
        </p:txBody>
      </p:sp>
      <p:pic>
        <p:nvPicPr>
          <p:cNvPr id="2050" name="Picture 2" descr="Fig 1 Map of the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70" y="2358460"/>
            <a:ext cx="2823855" cy="173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Fig 2 Development indicat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165" y="4178335"/>
            <a:ext cx="3546723" cy="155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Fig 3 Ghana fact file 20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0888" y="2348511"/>
            <a:ext cx="2678567"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1529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1(a)(</a:t>
            </a:r>
            <a:r>
              <a:rPr lang="en-GB" dirty="0" err="1" smtClean="0"/>
              <a:t>i</a:t>
            </a:r>
            <a:r>
              <a:rPr lang="en-GB" dirty="0" smtClean="0"/>
              <a:t>) – 2 marks</a:t>
            </a:r>
            <a:endParaRPr lang="en-GB" dirty="0"/>
          </a:p>
        </p:txBody>
      </p:sp>
      <p:sp>
        <p:nvSpPr>
          <p:cNvPr id="3" name="Content Placeholder 2"/>
          <p:cNvSpPr txBox="1">
            <a:spLocks/>
          </p:cNvSpPr>
          <p:nvPr/>
        </p:nvSpPr>
        <p:spPr>
          <a:xfrm>
            <a:off x="442986" y="1772816"/>
            <a:ext cx="8377485"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smtClean="0">
                <a:solidFill>
                  <a:srgbClr val="1F224E"/>
                </a:solidFill>
                <a:latin typeface="Myriad Pro" charset="0"/>
                <a:ea typeface="Myriad Pro" charset="0"/>
                <a:cs typeface="Myriad Pro" charset="0"/>
              </a:rPr>
              <a:t>This question is an </a:t>
            </a:r>
            <a:r>
              <a:rPr lang="en-GB" sz="1400" dirty="0" smtClean="0">
                <a:solidFill>
                  <a:srgbClr val="00B050"/>
                </a:solidFill>
                <a:latin typeface="Myriad Pro" charset="0"/>
                <a:ea typeface="Myriad Pro" charset="0"/>
                <a:cs typeface="Myriad Pro" charset="0"/>
              </a:rPr>
              <a:t>AO4 (skills) </a:t>
            </a:r>
            <a:r>
              <a:rPr lang="en-GB" sz="1400" dirty="0" smtClean="0">
                <a:solidFill>
                  <a:srgbClr val="1F224E"/>
                </a:solidFill>
                <a:latin typeface="Myriad Pro" charset="0"/>
                <a:ea typeface="Myriad Pro" charset="0"/>
                <a:cs typeface="Myriad Pro" charset="0"/>
              </a:rPr>
              <a:t>question targeting students map reading skills.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Students need to describe the location of Ghana, taking information from </a:t>
            </a:r>
            <a:r>
              <a:rPr lang="en-GB" sz="1400" b="1" dirty="0" smtClean="0">
                <a:solidFill>
                  <a:srgbClr val="1F224E"/>
                </a:solidFill>
                <a:latin typeface="Myriad Pro" charset="0"/>
                <a:ea typeface="Myriad Pro" charset="0"/>
                <a:cs typeface="Myriad Pro" charset="0"/>
              </a:rPr>
              <a:t>Fig.1 </a:t>
            </a:r>
            <a:r>
              <a:rPr lang="en-GB" sz="1400" dirty="0" smtClean="0">
                <a:solidFill>
                  <a:srgbClr val="1F224E"/>
                </a:solidFill>
                <a:latin typeface="Myriad Pro" charset="0"/>
                <a:ea typeface="Myriad Pro" charset="0"/>
                <a:cs typeface="Myriad Pro" charset="0"/>
              </a:rPr>
              <a:t>for their answer.</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Any appropriate answer will be credited and some examples include:</a:t>
            </a:r>
            <a:endParaRPr lang="en-GB" sz="1400" dirty="0">
              <a:solidFill>
                <a:srgbClr val="1F224E"/>
              </a:solidFill>
              <a:latin typeface="Myriad Pro" charset="0"/>
              <a:ea typeface="Myriad Pro" charset="0"/>
              <a:cs typeface="Myriad Pro" charset="0"/>
            </a:endParaRPr>
          </a:p>
          <a:p>
            <a:r>
              <a:rPr lang="en-US" sz="1400" dirty="0" smtClean="0">
                <a:solidFill>
                  <a:srgbClr val="1F224E"/>
                </a:solidFill>
                <a:latin typeface="Myriad Pro" charset="0"/>
                <a:ea typeface="Myriad Pro" charset="0"/>
                <a:cs typeface="Myriad Pro" charset="0"/>
              </a:rPr>
              <a:t>In Africa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 </a:t>
            </a:r>
          </a:p>
          <a:p>
            <a:r>
              <a:rPr lang="en-US" sz="1400" dirty="0" smtClean="0">
                <a:solidFill>
                  <a:srgbClr val="1F224E"/>
                </a:solidFill>
                <a:latin typeface="Myriad Pro" charset="0"/>
                <a:ea typeface="Myriad Pro" charset="0"/>
                <a:cs typeface="Myriad Pro" charset="0"/>
              </a:rPr>
              <a:t>Just North of the Equator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r>
              <a:rPr lang="en-US" sz="1400" dirty="0" smtClean="0">
                <a:solidFill>
                  <a:srgbClr val="1F224E"/>
                </a:solidFill>
                <a:latin typeface="Myriad Pro" charset="0"/>
                <a:ea typeface="Myriad Pro" charset="0"/>
                <a:cs typeface="Myriad Pro" charset="0"/>
              </a:rPr>
              <a:t>In West Africa </a:t>
            </a:r>
            <a:r>
              <a:rPr lang="en-US" sz="1400" dirty="0">
                <a:solidFill>
                  <a:srgbClr val="1F224E"/>
                </a:solidFill>
                <a:latin typeface="Myriad Pro" charset="0"/>
                <a:ea typeface="Myriad Pro" charset="0"/>
                <a:cs typeface="Myriad Pro" charset="0"/>
              </a:rPr>
              <a:t>(</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 </a:t>
            </a:r>
          </a:p>
          <a:p>
            <a:r>
              <a:rPr lang="en-US" sz="1400" dirty="0" smtClean="0">
                <a:solidFill>
                  <a:srgbClr val="1F224E"/>
                </a:solidFill>
                <a:latin typeface="Myriad Pro" charset="0"/>
                <a:ea typeface="Myriad Pro" charset="0"/>
                <a:cs typeface="Myriad Pro" charset="0"/>
              </a:rPr>
              <a:t>Between the Equator and the Tropic of Cancer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 </a:t>
            </a:r>
          </a:p>
          <a:p>
            <a:r>
              <a:rPr lang="en-US" sz="1400" dirty="0" smtClean="0">
                <a:solidFill>
                  <a:srgbClr val="1F224E"/>
                </a:solidFill>
                <a:latin typeface="Myriad Pro" charset="0"/>
                <a:ea typeface="Myriad Pro" charset="0"/>
                <a:cs typeface="Myriad Pro" charset="0"/>
              </a:rPr>
              <a:t>On the Prime Meridian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285750" indent="-285750"/>
            <a:endParaRPr lang="en-GB" sz="14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44500" y="1124744"/>
            <a:ext cx="5423644" cy="43204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u="sng" dirty="0"/>
              <a:t>Using </a:t>
            </a:r>
            <a:r>
              <a:rPr lang="en-US" sz="2000" b="1" u="sng" dirty="0"/>
              <a:t>Fig. 1</a:t>
            </a:r>
            <a:r>
              <a:rPr lang="en-US" sz="2000" dirty="0"/>
              <a:t>, </a:t>
            </a:r>
            <a:r>
              <a:rPr lang="en-US" sz="2000" dirty="0">
                <a:solidFill>
                  <a:srgbClr val="00B050"/>
                </a:solidFill>
              </a:rPr>
              <a:t>describe the location </a:t>
            </a:r>
            <a:r>
              <a:rPr lang="en-US" sz="2000" dirty="0"/>
              <a:t>of </a:t>
            </a:r>
            <a:r>
              <a:rPr lang="en-US" sz="2000" u="sng" dirty="0"/>
              <a:t>Ghana</a:t>
            </a:r>
            <a:r>
              <a:rPr lang="en-US" sz="2000" dirty="0"/>
              <a:t>.</a:t>
            </a:r>
            <a:endParaRPr lang="en-GB" sz="2000" dirty="0"/>
          </a:p>
        </p:txBody>
      </p:sp>
      <p:pic>
        <p:nvPicPr>
          <p:cNvPr id="7" name="Picture 2" descr="Fig 1 Map of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224189"/>
            <a:ext cx="3975983" cy="2446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921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1(a)(ii) – 1 mark</a:t>
            </a:r>
            <a:endParaRPr lang="en-GB" dirty="0"/>
          </a:p>
        </p:txBody>
      </p:sp>
      <p:sp>
        <p:nvSpPr>
          <p:cNvPr id="3" name="Content Placeholder 2"/>
          <p:cNvSpPr txBox="1">
            <a:spLocks/>
          </p:cNvSpPr>
          <p:nvPr/>
        </p:nvSpPr>
        <p:spPr>
          <a:xfrm>
            <a:off x="444499" y="3645024"/>
            <a:ext cx="8159949"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smtClean="0">
                <a:solidFill>
                  <a:srgbClr val="1F224E"/>
                </a:solidFill>
                <a:latin typeface="Myriad Pro" charset="0"/>
                <a:ea typeface="Myriad Pro" charset="0"/>
                <a:cs typeface="Myriad Pro" charset="0"/>
              </a:rPr>
              <a:t>This question is an </a:t>
            </a:r>
            <a:r>
              <a:rPr lang="en-GB" sz="1400" dirty="0" smtClean="0">
                <a:solidFill>
                  <a:srgbClr val="00B050"/>
                </a:solidFill>
                <a:latin typeface="Myriad Pro" charset="0"/>
                <a:ea typeface="Myriad Pro" charset="0"/>
                <a:cs typeface="Myriad Pro" charset="0"/>
              </a:rPr>
              <a:t>AO4 (skills) </a:t>
            </a:r>
            <a:r>
              <a:rPr lang="en-GB" sz="1400" dirty="0" smtClean="0">
                <a:solidFill>
                  <a:srgbClr val="1F224E"/>
                </a:solidFill>
                <a:latin typeface="Myriad Pro" charset="0"/>
                <a:ea typeface="Myriad Pro" charset="0"/>
                <a:cs typeface="Myriad Pro" charset="0"/>
              </a:rPr>
              <a:t>question targeting </a:t>
            </a:r>
            <a:r>
              <a:rPr lang="en-GB" sz="1400" dirty="0">
                <a:solidFill>
                  <a:srgbClr val="1F224E"/>
                </a:solidFill>
                <a:latin typeface="Myriad Pro" charset="0"/>
                <a:ea typeface="Myriad Pro" charset="0"/>
                <a:cs typeface="Myriad Pro" charset="0"/>
              </a:rPr>
              <a:t>students ability to understand and correctly use ratio.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A ratio is a way to compare amounts of something. They can be simplified by finding common factors. </a:t>
            </a:r>
            <a:r>
              <a:rPr lang="en-GB" sz="1400" dirty="0" smtClean="0">
                <a:solidFill>
                  <a:srgbClr val="1F224E"/>
                </a:solidFill>
                <a:latin typeface="Myriad Pro" charset="0"/>
                <a:ea typeface="Myriad Pro" charset="0"/>
                <a:cs typeface="Myriad Pro" charset="0"/>
              </a:rPr>
              <a:t>The highest number that both </a:t>
            </a:r>
            <a:r>
              <a:rPr lang="en-GB" sz="1400" dirty="0">
                <a:solidFill>
                  <a:srgbClr val="1F224E"/>
                </a:solidFill>
                <a:latin typeface="Myriad Pro" charset="0"/>
                <a:ea typeface="Myriad Pro" charset="0"/>
                <a:cs typeface="Myriad Pro" charset="0"/>
              </a:rPr>
              <a:t>of these </a:t>
            </a:r>
            <a:r>
              <a:rPr lang="en-GB" sz="1400" dirty="0" smtClean="0">
                <a:solidFill>
                  <a:srgbClr val="1F224E"/>
                </a:solidFill>
                <a:latin typeface="Myriad Pro" charset="0"/>
                <a:ea typeface="Myriad Pro" charset="0"/>
                <a:cs typeface="Myriad Pro" charset="0"/>
              </a:rPr>
              <a:t>numbers are </a:t>
            </a:r>
            <a:r>
              <a:rPr lang="en-GB" sz="1400" dirty="0">
                <a:solidFill>
                  <a:srgbClr val="1F224E"/>
                </a:solidFill>
                <a:latin typeface="Myriad Pro" charset="0"/>
                <a:ea typeface="Myriad Pro" charset="0"/>
                <a:cs typeface="Myriad Pro" charset="0"/>
              </a:rPr>
              <a:t>divisible </a:t>
            </a:r>
            <a:r>
              <a:rPr lang="en-GB" sz="1400" dirty="0" smtClean="0">
                <a:solidFill>
                  <a:srgbClr val="1F224E"/>
                </a:solidFill>
                <a:latin typeface="Myriad Pro" charset="0"/>
                <a:ea typeface="Myriad Pro" charset="0"/>
                <a:cs typeface="Myriad Pro" charset="0"/>
              </a:rPr>
              <a:t>by 16, </a:t>
            </a:r>
            <a:r>
              <a:rPr lang="en-GB" sz="1400" dirty="0">
                <a:solidFill>
                  <a:srgbClr val="1F224E"/>
                </a:solidFill>
                <a:latin typeface="Myriad Pro" charset="0"/>
                <a:ea typeface="Myriad Pro" charset="0"/>
                <a:cs typeface="Myriad Pro" charset="0"/>
              </a:rPr>
              <a:t>so the ratio in it’s simplest form is </a:t>
            </a:r>
            <a:r>
              <a:rPr lang="en-GB" sz="1400" u="sng" dirty="0" smtClean="0">
                <a:solidFill>
                  <a:srgbClr val="1F224E"/>
                </a:solidFill>
                <a:latin typeface="Myriad Pro" charset="0"/>
                <a:ea typeface="Myriad Pro" charset="0"/>
                <a:cs typeface="Myriad Pro" charset="0"/>
              </a:rPr>
              <a:t>5:4</a:t>
            </a:r>
            <a:r>
              <a:rPr lang="en-GB" sz="1400" dirty="0" smtClean="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There </a:t>
            </a:r>
            <a:r>
              <a:rPr lang="en-GB" sz="1400" dirty="0">
                <a:solidFill>
                  <a:srgbClr val="1F224E"/>
                </a:solidFill>
                <a:latin typeface="Myriad Pro" charset="0"/>
                <a:ea typeface="Myriad Pro" charset="0"/>
                <a:cs typeface="Myriad Pro" charset="0"/>
              </a:rPr>
              <a:t>are no marks for working </a:t>
            </a:r>
            <a:r>
              <a:rPr lang="en-GB" sz="1400" dirty="0" smtClean="0">
                <a:solidFill>
                  <a:srgbClr val="1F224E"/>
                </a:solidFill>
                <a:latin typeface="Myriad Pro" charset="0"/>
                <a:ea typeface="Myriad Pro" charset="0"/>
                <a:cs typeface="Myriad Pro" charset="0"/>
              </a:rPr>
              <a:t>out, </a:t>
            </a:r>
            <a:r>
              <a:rPr lang="en-GB" sz="1400" dirty="0">
                <a:solidFill>
                  <a:srgbClr val="1F224E"/>
                </a:solidFill>
                <a:latin typeface="Myriad Pro" charset="0"/>
                <a:ea typeface="Myriad Pro" charset="0"/>
                <a:cs typeface="Myriad Pro" charset="0"/>
              </a:rPr>
              <a:t>as </a:t>
            </a:r>
            <a:r>
              <a:rPr lang="en-GB" sz="1400" dirty="0" smtClean="0">
                <a:solidFill>
                  <a:srgbClr val="1F224E"/>
                </a:solidFill>
                <a:latin typeface="Myriad Pro" charset="0"/>
                <a:ea typeface="Myriad Pro" charset="0"/>
                <a:cs typeface="Myriad Pro" charset="0"/>
              </a:rPr>
              <a:t>students are </a:t>
            </a:r>
            <a:r>
              <a:rPr lang="en-GB" sz="1400" dirty="0">
                <a:solidFill>
                  <a:srgbClr val="1F224E"/>
                </a:solidFill>
                <a:latin typeface="Myriad Pro" charset="0"/>
                <a:ea typeface="Myriad Pro" charset="0"/>
                <a:cs typeface="Myriad Pro" charset="0"/>
              </a:rPr>
              <a:t>not </a:t>
            </a:r>
            <a:r>
              <a:rPr lang="en-GB" sz="1400" dirty="0" smtClean="0">
                <a:solidFill>
                  <a:srgbClr val="1F224E"/>
                </a:solidFill>
                <a:latin typeface="Myriad Pro" charset="0"/>
                <a:ea typeface="Myriad Pro" charset="0"/>
                <a:cs typeface="Myriad Pro" charset="0"/>
              </a:rPr>
              <a:t>asked to do this in </a:t>
            </a:r>
            <a:r>
              <a:rPr lang="en-GB" sz="1400" dirty="0">
                <a:solidFill>
                  <a:srgbClr val="1F224E"/>
                </a:solidFill>
                <a:latin typeface="Myriad Pro" charset="0"/>
                <a:ea typeface="Myriad Pro" charset="0"/>
                <a:cs typeface="Myriad Pro" charset="0"/>
              </a:rPr>
              <a:t>the question and there is only one mark available. Remember also that students can use calculators in this exam!</a:t>
            </a:r>
          </a:p>
          <a:p>
            <a:pPr marL="0" indent="0">
              <a:buNone/>
            </a:pPr>
            <a:endParaRPr lang="en-GB" sz="1400" dirty="0">
              <a:solidFill>
                <a:srgbClr val="1F224E"/>
              </a:solidFill>
              <a:latin typeface="Myriad Pro" charset="0"/>
              <a:ea typeface="Myriad Pro" charset="0"/>
              <a:cs typeface="Myriad Pro" charset="0"/>
            </a:endParaRPr>
          </a:p>
          <a:p>
            <a:pPr marL="285750" indent="-285750"/>
            <a:endParaRPr lang="en-GB" sz="14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44499" y="1124744"/>
            <a:ext cx="8255001" cy="1728192"/>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t>Fig</a:t>
            </a:r>
            <a:r>
              <a:rPr lang="en-US" sz="2000" b="1" dirty="0"/>
              <a:t>. 2</a:t>
            </a:r>
            <a:r>
              <a:rPr lang="en-US" sz="2000" dirty="0"/>
              <a:t> gives development indicators for different countries, including Life Expectancy at birth information. The Life Expectancy at birth for the UK is 80 and for Kenya it is 64</a:t>
            </a:r>
            <a:r>
              <a:rPr lang="en-US" sz="2000" dirty="0" smtClean="0"/>
              <a:t>.</a:t>
            </a:r>
          </a:p>
          <a:p>
            <a:pPr marL="0" indent="0">
              <a:buNone/>
            </a:pPr>
            <a:endParaRPr lang="en-US" sz="2000" dirty="0"/>
          </a:p>
          <a:p>
            <a:pPr marL="0" indent="0">
              <a:buNone/>
            </a:pPr>
            <a:r>
              <a:rPr lang="en-US" sz="2000" dirty="0">
                <a:solidFill>
                  <a:srgbClr val="00B050"/>
                </a:solidFill>
              </a:rPr>
              <a:t>Write the ratio</a:t>
            </a:r>
            <a:r>
              <a:rPr lang="en-US" sz="2000" dirty="0"/>
              <a:t> </a:t>
            </a:r>
            <a:r>
              <a:rPr lang="en-US" sz="2000" u="sng" dirty="0"/>
              <a:t>80:64</a:t>
            </a:r>
            <a:r>
              <a:rPr lang="en-US" sz="2000" dirty="0"/>
              <a:t> in its </a:t>
            </a:r>
            <a:r>
              <a:rPr lang="en-US" sz="2000" u="sng" dirty="0"/>
              <a:t>simplest form</a:t>
            </a:r>
            <a:r>
              <a:rPr lang="en-US" sz="2000" dirty="0"/>
              <a:t>.</a:t>
            </a:r>
            <a:endParaRPr lang="en-GB" sz="2000" dirty="0"/>
          </a:p>
        </p:txBody>
      </p:sp>
      <p:pic>
        <p:nvPicPr>
          <p:cNvPr id="6" name="Picture 3" descr="Fig 2 Development indica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988839"/>
            <a:ext cx="3546723" cy="155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941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1(b)(</a:t>
            </a:r>
            <a:r>
              <a:rPr lang="en-GB" dirty="0" err="1" smtClean="0"/>
              <a:t>i</a:t>
            </a:r>
            <a:r>
              <a:rPr lang="en-GB" dirty="0" smtClean="0"/>
              <a:t>) – 2 marks</a:t>
            </a:r>
            <a:endParaRPr lang="en-GB" dirty="0"/>
          </a:p>
        </p:txBody>
      </p:sp>
      <p:sp>
        <p:nvSpPr>
          <p:cNvPr id="3" name="Content Placeholder 2"/>
          <p:cNvSpPr txBox="1">
            <a:spLocks/>
          </p:cNvSpPr>
          <p:nvPr/>
        </p:nvSpPr>
        <p:spPr>
          <a:xfrm>
            <a:off x="416445" y="2105236"/>
            <a:ext cx="4703565"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smtClean="0">
                <a:solidFill>
                  <a:srgbClr val="1F224E"/>
                </a:solidFill>
                <a:latin typeface="Myriad Pro" charset="0"/>
                <a:ea typeface="Myriad Pro" charset="0"/>
                <a:cs typeface="Myriad Pro" charset="0"/>
              </a:rPr>
              <a:t>This question is an </a:t>
            </a:r>
            <a:r>
              <a:rPr lang="en-GB" sz="1400" dirty="0" smtClean="0">
                <a:solidFill>
                  <a:srgbClr val="00B050"/>
                </a:solidFill>
                <a:latin typeface="Myriad Pro" charset="0"/>
                <a:ea typeface="Myriad Pro" charset="0"/>
                <a:cs typeface="Myriad Pro" charset="0"/>
              </a:rPr>
              <a:t>AO4 (skills) </a:t>
            </a:r>
            <a:r>
              <a:rPr lang="en-GB" sz="1400" dirty="0" smtClean="0">
                <a:solidFill>
                  <a:srgbClr val="1F224E"/>
                </a:solidFill>
                <a:latin typeface="Myriad Pro" charset="0"/>
                <a:ea typeface="Myriad Pro" charset="0"/>
                <a:cs typeface="Myriad Pro" charset="0"/>
              </a:rPr>
              <a:t>question targeting </a:t>
            </a:r>
            <a:r>
              <a:rPr lang="en-GB" sz="1400" dirty="0">
                <a:solidFill>
                  <a:srgbClr val="1F224E"/>
                </a:solidFill>
                <a:latin typeface="Myriad Pro" charset="0"/>
                <a:ea typeface="Myriad Pro" charset="0"/>
                <a:cs typeface="Myriad Pro" charset="0"/>
              </a:rPr>
              <a:t>students ability to </a:t>
            </a:r>
            <a:r>
              <a:rPr lang="en-GB" sz="1400" dirty="0" smtClean="0">
                <a:solidFill>
                  <a:srgbClr val="1F224E"/>
                </a:solidFill>
                <a:latin typeface="Myriad Pro" charset="0"/>
                <a:ea typeface="Myriad Pro" charset="0"/>
                <a:cs typeface="Myriad Pro" charset="0"/>
              </a:rPr>
              <a:t>effectively present and communicate data through graphs and charts. </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Students need to correctly place points for the UK and Ghana on the scatter graph. The mark scheme instructs examiners to accept within 0.1 range of the doctors per 1000 people figure and 1 year range for life expectancy at birth.</a:t>
            </a:r>
          </a:p>
          <a:p>
            <a:pPr marL="0" indent="0">
              <a:buNone/>
            </a:pPr>
            <a:endParaRPr lang="en-GB" sz="1400" dirty="0" smtClean="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 point needs to be placed at:</a:t>
            </a:r>
            <a:endParaRPr lang="en-GB" sz="1400" dirty="0">
              <a:solidFill>
                <a:srgbClr val="1F224E"/>
              </a:solidFill>
              <a:latin typeface="Myriad Pro" charset="0"/>
              <a:ea typeface="Myriad Pro" charset="0"/>
              <a:cs typeface="Myriad Pro" charset="0"/>
            </a:endParaRPr>
          </a:p>
          <a:p>
            <a:r>
              <a:rPr lang="en-GB" sz="1400" dirty="0">
                <a:solidFill>
                  <a:srgbClr val="1F224E"/>
                </a:solidFill>
                <a:latin typeface="Myriad Pro" charset="0"/>
                <a:ea typeface="Myriad Pro" charset="0"/>
                <a:cs typeface="Myriad Pro" charset="0"/>
              </a:rPr>
              <a:t>UK = Life Expectancy at Birth 80, Number of Doctors per 1000 people 2.8 (</a:t>
            </a:r>
            <a:r>
              <a:rPr lang="en-GB" sz="1400" dirty="0">
                <a:solidFill>
                  <a:srgbClr val="1F224E"/>
                </a:solidFill>
                <a:latin typeface="Myriad Pro" charset="0"/>
                <a:ea typeface="Myriad Pro" charset="0"/>
                <a:cs typeface="Myriad Pro" charset="0"/>
                <a:sym typeface="Wingdings"/>
              </a:rPr>
              <a:t></a:t>
            </a:r>
            <a:r>
              <a:rPr lang="en-GB" sz="1400" dirty="0">
                <a:solidFill>
                  <a:srgbClr val="1F224E"/>
                </a:solidFill>
                <a:latin typeface="Myriad Pro" charset="0"/>
                <a:ea typeface="Myriad Pro" charset="0"/>
                <a:cs typeface="Myriad Pro" charset="0"/>
              </a:rPr>
              <a:t>)</a:t>
            </a:r>
          </a:p>
          <a:p>
            <a:r>
              <a:rPr lang="en-GB" sz="1400" dirty="0">
                <a:solidFill>
                  <a:srgbClr val="1F224E"/>
                </a:solidFill>
                <a:latin typeface="Myriad Pro" charset="0"/>
                <a:ea typeface="Myriad Pro" charset="0"/>
                <a:cs typeface="Myriad Pro" charset="0"/>
              </a:rPr>
              <a:t>Ghana = Life Expectancy at Birth 66, Number of Doctors per 1000 people 0.1 (</a:t>
            </a:r>
            <a:r>
              <a:rPr lang="en-GB" sz="1400" dirty="0">
                <a:solidFill>
                  <a:srgbClr val="1F224E"/>
                </a:solidFill>
                <a:latin typeface="Myriad Pro" charset="0"/>
                <a:ea typeface="Myriad Pro" charset="0"/>
                <a:cs typeface="Myriad Pro" charset="0"/>
                <a:sym typeface="Wingdings"/>
              </a:rPr>
              <a:t></a:t>
            </a:r>
            <a:r>
              <a:rPr lang="en-GB" sz="1400" dirty="0">
                <a:solidFill>
                  <a:srgbClr val="1F224E"/>
                </a:solidFill>
                <a:latin typeface="Myriad Pro" charset="0"/>
                <a:ea typeface="Myriad Pro" charset="0"/>
                <a:cs typeface="Myriad Pro" charset="0"/>
              </a:rPr>
              <a:t>)</a:t>
            </a:r>
          </a:p>
          <a:p>
            <a:pPr marL="0" indent="0">
              <a:buNone/>
            </a:pPr>
            <a:endParaRPr lang="en-GB" sz="1400" dirty="0">
              <a:solidFill>
                <a:srgbClr val="1F224E"/>
              </a:solidFill>
              <a:latin typeface="Myriad Pro" charset="0"/>
              <a:ea typeface="Myriad Pro" charset="0"/>
              <a:cs typeface="Myriad Pro" charset="0"/>
            </a:endParaRPr>
          </a:p>
          <a:p>
            <a:pPr marL="285750" indent="-285750"/>
            <a:endParaRPr lang="en-GB" sz="14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44499" y="1268760"/>
            <a:ext cx="8463523" cy="720080"/>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u="sng" dirty="0" smtClean="0"/>
              <a:t>Using </a:t>
            </a:r>
            <a:r>
              <a:rPr lang="en-US" sz="1800" u="sng" dirty="0"/>
              <a:t>the data in </a:t>
            </a:r>
            <a:r>
              <a:rPr lang="en-US" sz="1800" b="1" u="sng" dirty="0"/>
              <a:t>Fig. 2</a:t>
            </a:r>
            <a:r>
              <a:rPr lang="en-US" sz="1800" dirty="0"/>
              <a:t>, </a:t>
            </a:r>
            <a:r>
              <a:rPr lang="en-US" sz="1800" dirty="0">
                <a:solidFill>
                  <a:srgbClr val="00B050"/>
                </a:solidFill>
              </a:rPr>
              <a:t>complete this scatter graph </a:t>
            </a:r>
            <a:r>
              <a:rPr lang="en-US" sz="1800" dirty="0"/>
              <a:t>by plotting the points for the </a:t>
            </a:r>
            <a:r>
              <a:rPr lang="en-US" sz="1800" u="sng" dirty="0"/>
              <a:t>UK</a:t>
            </a:r>
            <a:r>
              <a:rPr lang="en-US" sz="1800" dirty="0"/>
              <a:t> and </a:t>
            </a:r>
            <a:r>
              <a:rPr lang="en-US" sz="1800" u="sng" dirty="0"/>
              <a:t>Ghana</a:t>
            </a:r>
            <a:r>
              <a:rPr lang="en-US" sz="1800" dirty="0"/>
              <a:t>.</a:t>
            </a:r>
            <a:endParaRPr lang="en-GB" sz="1800" dirty="0"/>
          </a:p>
        </p:txBody>
      </p:sp>
      <p:pic>
        <p:nvPicPr>
          <p:cNvPr id="6" name="Picture 3" descr="Fig 2 Development indicators"/>
          <p:cNvPicPr>
            <a:picLocks noChangeAspect="1" noChangeArrowheads="1"/>
          </p:cNvPicPr>
          <p:nvPr/>
        </p:nvPicPr>
        <p:blipFill rotWithShape="1">
          <a:blip r:embed="rId2">
            <a:extLst>
              <a:ext uri="{28A0092B-C50C-407E-A947-70E740481C1C}">
                <a14:useLocalDpi xmlns:a14="http://schemas.microsoft.com/office/drawing/2010/main" val="0"/>
              </a:ext>
            </a:extLst>
          </a:blip>
          <a:srcRect b="11558"/>
          <a:stretch/>
        </p:blipFill>
        <p:spPr bwMode="auto">
          <a:xfrm>
            <a:off x="5187429" y="2276872"/>
            <a:ext cx="3546723" cy="1376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hart 7"/>
          <p:cNvGraphicFramePr/>
          <p:nvPr>
            <p:extLst>
              <p:ext uri="{D42A27DB-BD31-4B8C-83A1-F6EECF244321}">
                <p14:modId xmlns:p14="http://schemas.microsoft.com/office/powerpoint/2010/main" val="120531796"/>
              </p:ext>
            </p:extLst>
          </p:nvPr>
        </p:nvGraphicFramePr>
        <p:xfrm>
          <a:off x="5660752" y="3624063"/>
          <a:ext cx="2985864" cy="2016224"/>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Arrow 4"/>
          <p:cNvSpPr/>
          <p:nvPr/>
        </p:nvSpPr>
        <p:spPr>
          <a:xfrm>
            <a:off x="4651958" y="5022489"/>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3145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1(b)(ii) – 1 mark</a:t>
            </a:r>
            <a:endParaRPr lang="en-GB" dirty="0"/>
          </a:p>
        </p:txBody>
      </p:sp>
      <p:sp>
        <p:nvSpPr>
          <p:cNvPr id="3" name="Content Placeholder 2"/>
          <p:cNvSpPr txBox="1">
            <a:spLocks/>
          </p:cNvSpPr>
          <p:nvPr/>
        </p:nvSpPr>
        <p:spPr>
          <a:xfrm>
            <a:off x="444499" y="2020652"/>
            <a:ext cx="4703565" cy="37846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smtClean="0">
                <a:solidFill>
                  <a:srgbClr val="1F224E"/>
                </a:solidFill>
                <a:latin typeface="Myriad Pro" charset="0"/>
                <a:ea typeface="Myriad Pro" charset="0"/>
                <a:cs typeface="Myriad Pro" charset="0"/>
              </a:rPr>
              <a:t>This question is an </a:t>
            </a:r>
            <a:r>
              <a:rPr lang="en-GB" sz="1400" dirty="0" smtClean="0">
                <a:solidFill>
                  <a:srgbClr val="00B050"/>
                </a:solidFill>
                <a:latin typeface="Myriad Pro" charset="0"/>
                <a:ea typeface="Myriad Pro" charset="0"/>
                <a:cs typeface="Myriad Pro" charset="0"/>
              </a:rPr>
              <a:t>AO4 (skills) </a:t>
            </a:r>
            <a:r>
              <a:rPr lang="en-GB" sz="1400" dirty="0" smtClean="0">
                <a:solidFill>
                  <a:srgbClr val="1F224E"/>
                </a:solidFill>
                <a:latin typeface="Myriad Pro" charset="0"/>
                <a:ea typeface="Myriad Pro" charset="0"/>
                <a:cs typeface="Myriad Pro" charset="0"/>
              </a:rPr>
              <a:t>question targeting </a:t>
            </a:r>
            <a:r>
              <a:rPr lang="en-GB" sz="1400" dirty="0">
                <a:solidFill>
                  <a:srgbClr val="1F224E"/>
                </a:solidFill>
                <a:latin typeface="Myriad Pro" charset="0"/>
                <a:ea typeface="Myriad Pro" charset="0"/>
                <a:cs typeface="Myriad Pro" charset="0"/>
              </a:rPr>
              <a:t>students ability to </a:t>
            </a:r>
            <a:r>
              <a:rPr lang="en-GB" sz="1400" dirty="0" smtClean="0">
                <a:solidFill>
                  <a:srgbClr val="1F224E"/>
                </a:solidFill>
                <a:latin typeface="Myriad Pro" charset="0"/>
                <a:ea typeface="Myriad Pro" charset="0"/>
                <a:cs typeface="Myriad Pro" charset="0"/>
              </a:rPr>
              <a:t>describe relationships in bivariate data. Bivariate data is simply data for two variables (usually two types of related data) – in this case the number of doctors per 1000 people and life expectancy at birth.</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There is only one mark available so there does not need to be any development or multiple points.</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 example in the mark scheme is:</a:t>
            </a:r>
          </a:p>
          <a:p>
            <a:pPr marL="0" indent="0">
              <a:buNone/>
            </a:pPr>
            <a:r>
              <a:rPr lang="en-GB" sz="1400" dirty="0" smtClean="0">
                <a:solidFill>
                  <a:srgbClr val="1F224E"/>
                </a:solidFill>
                <a:latin typeface="Myriad Pro" charset="0"/>
                <a:ea typeface="Myriad Pro" charset="0"/>
                <a:cs typeface="Myriad Pro" charset="0"/>
              </a:rPr>
              <a:t>There is a positive correlation between Doctors per 1000 people and Life Expectancy at Birth (</a:t>
            </a:r>
            <a:r>
              <a:rPr lang="en-GB" sz="1400" dirty="0">
                <a:solidFill>
                  <a:srgbClr val="1F224E"/>
                </a:solidFill>
                <a:latin typeface="Myriad Pro" charset="0"/>
                <a:ea typeface="Myriad Pro" charset="0"/>
                <a:cs typeface="Myriad Pro" charset="0"/>
                <a:sym typeface="Wingdings"/>
              </a:rPr>
              <a:t></a:t>
            </a:r>
            <a:r>
              <a:rPr lang="en-GB" sz="1400" dirty="0" smtClean="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285750" indent="-285750"/>
            <a:endParaRPr lang="en-GB" sz="14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44500" y="1124744"/>
            <a:ext cx="8322296" cy="576064"/>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smtClean="0">
                <a:solidFill>
                  <a:srgbClr val="00B050"/>
                </a:solidFill>
              </a:rPr>
              <a:t>Describe </a:t>
            </a:r>
            <a:r>
              <a:rPr lang="en-US" sz="1600" dirty="0">
                <a:solidFill>
                  <a:srgbClr val="00B050"/>
                </a:solidFill>
              </a:rPr>
              <a:t>the relationship shown </a:t>
            </a:r>
            <a:r>
              <a:rPr lang="en-US" sz="1600" dirty="0"/>
              <a:t>between the </a:t>
            </a:r>
            <a:r>
              <a:rPr lang="en-US" sz="1600" u="sng" dirty="0"/>
              <a:t>number of doctors per 1000 people</a:t>
            </a:r>
            <a:r>
              <a:rPr lang="en-US" sz="1600" dirty="0"/>
              <a:t> </a:t>
            </a:r>
            <a:r>
              <a:rPr lang="en-US" sz="1600" dirty="0" smtClean="0"/>
              <a:t>and</a:t>
            </a:r>
            <a:r>
              <a:rPr lang="en-GB" sz="1600" dirty="0"/>
              <a:t> </a:t>
            </a:r>
            <a:r>
              <a:rPr lang="en-US" sz="1600" u="sng" dirty="0" smtClean="0"/>
              <a:t>life </a:t>
            </a:r>
            <a:r>
              <a:rPr lang="en-US" sz="1600" u="sng" dirty="0"/>
              <a:t>expectancy</a:t>
            </a:r>
            <a:r>
              <a:rPr lang="en-US" sz="1600" dirty="0" smtClean="0"/>
              <a:t>.</a:t>
            </a:r>
          </a:p>
        </p:txBody>
      </p:sp>
      <p:pic>
        <p:nvPicPr>
          <p:cNvPr id="6" name="Picture 3" descr="Fig 2 Development indicators"/>
          <p:cNvPicPr>
            <a:picLocks noChangeAspect="1" noChangeArrowheads="1"/>
          </p:cNvPicPr>
          <p:nvPr/>
        </p:nvPicPr>
        <p:blipFill rotWithShape="1">
          <a:blip r:embed="rId2">
            <a:extLst>
              <a:ext uri="{28A0092B-C50C-407E-A947-70E740481C1C}">
                <a14:useLocalDpi xmlns:a14="http://schemas.microsoft.com/office/drawing/2010/main" val="0"/>
              </a:ext>
            </a:extLst>
          </a:blip>
          <a:srcRect b="11558"/>
          <a:stretch/>
        </p:blipFill>
        <p:spPr bwMode="auto">
          <a:xfrm>
            <a:off x="5203280" y="2020652"/>
            <a:ext cx="3546723" cy="1376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hart 7"/>
          <p:cNvGraphicFramePr/>
          <p:nvPr>
            <p:extLst>
              <p:ext uri="{D42A27DB-BD31-4B8C-83A1-F6EECF244321}">
                <p14:modId xmlns:p14="http://schemas.microsoft.com/office/powerpoint/2010/main" val="2138975301"/>
              </p:ext>
            </p:extLst>
          </p:nvPr>
        </p:nvGraphicFramePr>
        <p:xfrm>
          <a:off x="5483709" y="3501008"/>
          <a:ext cx="2985864" cy="2016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1782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1(b)(iii) – 3 marks</a:t>
            </a:r>
            <a:endParaRPr lang="en-GB" dirty="0"/>
          </a:p>
        </p:txBody>
      </p:sp>
      <p:sp>
        <p:nvSpPr>
          <p:cNvPr id="3" name="Content Placeholder 2"/>
          <p:cNvSpPr txBox="1">
            <a:spLocks/>
          </p:cNvSpPr>
          <p:nvPr/>
        </p:nvSpPr>
        <p:spPr>
          <a:xfrm>
            <a:off x="444499" y="2020652"/>
            <a:ext cx="8322297" cy="37846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smtClean="0">
                <a:solidFill>
                  <a:srgbClr val="1F224E"/>
                </a:solidFill>
                <a:latin typeface="Myriad Pro" charset="0"/>
                <a:ea typeface="Myriad Pro" charset="0"/>
                <a:cs typeface="Myriad Pro" charset="0"/>
              </a:rPr>
              <a:t>This is a 3 mark </a:t>
            </a:r>
            <a:r>
              <a:rPr lang="en-GB" sz="1400" dirty="0" smtClean="0">
                <a:solidFill>
                  <a:schemeClr val="accent6"/>
                </a:solidFill>
                <a:latin typeface="Myriad Pro" charset="0"/>
                <a:ea typeface="Myriad Pro" charset="0"/>
                <a:cs typeface="Myriad Pro" charset="0"/>
              </a:rPr>
              <a:t>AO2 (understanding)</a:t>
            </a:r>
            <a:r>
              <a:rPr lang="en-GB" sz="1400" dirty="0" smtClean="0">
                <a:solidFill>
                  <a:srgbClr val="00B050"/>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question as students need to show their </a:t>
            </a:r>
            <a:r>
              <a:rPr lang="en-GB" sz="1400" dirty="0" smtClean="0">
                <a:solidFill>
                  <a:schemeClr val="accent6"/>
                </a:solidFill>
                <a:latin typeface="Myriad Pro" charset="0"/>
                <a:ea typeface="Myriad Pro" charset="0"/>
                <a:cs typeface="Myriad Pro" charset="0"/>
              </a:rPr>
              <a:t>understanding</a:t>
            </a:r>
            <a:r>
              <a:rPr lang="en-GB" sz="1400" dirty="0" smtClean="0">
                <a:solidFill>
                  <a:srgbClr val="1F224E"/>
                </a:solidFill>
                <a:latin typeface="Myriad Pro" charset="0"/>
                <a:ea typeface="Myriad Pro" charset="0"/>
                <a:cs typeface="Myriad Pro" charset="0"/>
              </a:rPr>
              <a:t> of the specification content ‘Economic and social measures of development, such as GNI per capita and Human Development Index, and how they illustrate the consequences of uneven development’ in order to answer this question. This is from topic 6 ‘Dynamic Development’.</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There are three marks available for three points of explanation in an answer.</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 example in the mark scheme is:</a:t>
            </a:r>
          </a:p>
          <a:p>
            <a:pPr marL="0" indent="0">
              <a:buNone/>
            </a:pPr>
            <a:r>
              <a:rPr lang="en-GB" sz="1400" dirty="0" smtClean="0">
                <a:solidFill>
                  <a:srgbClr val="1F224E"/>
                </a:solidFill>
                <a:latin typeface="Myriad Pro" charset="0"/>
                <a:ea typeface="Myriad Pro" charset="0"/>
                <a:cs typeface="Myriad Pro" charset="0"/>
              </a:rPr>
              <a:t>Development </a:t>
            </a:r>
            <a:r>
              <a:rPr lang="en-GB" sz="1400" dirty="0">
                <a:solidFill>
                  <a:srgbClr val="1F224E"/>
                </a:solidFill>
                <a:latin typeface="Myriad Pro" charset="0"/>
                <a:ea typeface="Myriad Pro" charset="0"/>
                <a:cs typeface="Myriad Pro" charset="0"/>
              </a:rPr>
              <a:t>indicators show evidence of uneven development by comparing the development of regions or countries (</a:t>
            </a:r>
            <a:r>
              <a:rPr lang="en-GB" sz="1400" dirty="0">
                <a:solidFill>
                  <a:srgbClr val="1F224E"/>
                </a:solidFill>
                <a:latin typeface="Myriad Pro" charset="0"/>
                <a:ea typeface="Myriad Pro" charset="0"/>
                <a:cs typeface="Myriad Pro" charset="0"/>
                <a:sym typeface="Wingdings"/>
              </a:rPr>
              <a:t></a:t>
            </a:r>
            <a:r>
              <a:rPr lang="en-GB" sz="1400" dirty="0">
                <a:solidFill>
                  <a:srgbClr val="1F224E"/>
                </a:solidFill>
                <a:latin typeface="Myriad Pro" charset="0"/>
                <a:ea typeface="Myriad Pro" charset="0"/>
                <a:cs typeface="Myriad Pro" charset="0"/>
              </a:rPr>
              <a:t>). Countries perform differently for the various indicators and these can be used to indicate where a country is on the development spectrum (</a:t>
            </a:r>
            <a:r>
              <a:rPr lang="en-GB" sz="1400" dirty="0">
                <a:solidFill>
                  <a:srgbClr val="1F224E"/>
                </a:solidFill>
                <a:latin typeface="Myriad Pro" charset="0"/>
                <a:ea typeface="Myriad Pro" charset="0"/>
                <a:cs typeface="Myriad Pro" charset="0"/>
                <a:sym typeface="Wingdings"/>
              </a:rPr>
              <a:t></a:t>
            </a:r>
            <a:r>
              <a:rPr lang="en-GB" sz="1400" dirty="0">
                <a:solidFill>
                  <a:srgbClr val="1F224E"/>
                </a:solidFill>
                <a:latin typeface="Myriad Pro" charset="0"/>
                <a:ea typeface="Myriad Pro" charset="0"/>
                <a:cs typeface="Myriad Pro" charset="0"/>
              </a:rPr>
              <a:t>). Development indicators can be used within countries to shown patterns of uneven development between different geographical areas (</a:t>
            </a:r>
            <a:r>
              <a:rPr lang="en-GB" sz="1400" dirty="0">
                <a:solidFill>
                  <a:srgbClr val="1F224E"/>
                </a:solidFill>
                <a:latin typeface="Myriad Pro" charset="0"/>
                <a:ea typeface="Myriad Pro" charset="0"/>
                <a:cs typeface="Myriad Pro" charset="0"/>
                <a:sym typeface="Wingdings"/>
              </a:rPr>
              <a:t></a:t>
            </a:r>
            <a:r>
              <a:rPr lang="en-GB" sz="1400" dirty="0">
                <a:solidFill>
                  <a:srgbClr val="1F224E"/>
                </a:solidFill>
                <a:latin typeface="Myriad Pro" charset="0"/>
                <a:ea typeface="Myriad Pro" charset="0"/>
                <a:cs typeface="Myriad Pro" charset="0"/>
              </a:rPr>
              <a:t>).</a:t>
            </a:r>
          </a:p>
          <a:p>
            <a:pPr marL="285750" indent="-285750"/>
            <a:endParaRPr lang="en-GB" sz="14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44500" y="1124744"/>
            <a:ext cx="8322296" cy="576064"/>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solidFill>
                  <a:schemeClr val="accent6"/>
                </a:solidFill>
              </a:rPr>
              <a:t>Explain how </a:t>
            </a:r>
            <a:r>
              <a:rPr lang="en-US" sz="1600" u="sng" dirty="0"/>
              <a:t>development indicators</a:t>
            </a:r>
            <a:r>
              <a:rPr lang="en-US" sz="1600" dirty="0"/>
              <a:t>, such as life expectancy, show </a:t>
            </a:r>
            <a:r>
              <a:rPr lang="en-US" sz="1600" u="sng" dirty="0"/>
              <a:t>evidence of uneven development</a:t>
            </a:r>
            <a:r>
              <a:rPr lang="en-US" sz="1600" dirty="0" smtClean="0"/>
              <a:t>.</a:t>
            </a:r>
          </a:p>
        </p:txBody>
      </p:sp>
    </p:spTree>
    <p:extLst>
      <p:ext uri="{BB962C8B-B14F-4D97-AF65-F5344CB8AC3E}">
        <p14:creationId xmlns:p14="http://schemas.microsoft.com/office/powerpoint/2010/main" val="3943809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8640"/>
            <a:ext cx="9144000" cy="685800"/>
          </a:xfrm>
        </p:spPr>
        <p:txBody>
          <a:bodyPr>
            <a:noAutofit/>
          </a:bodyPr>
          <a:lstStyle/>
          <a:p>
            <a:r>
              <a:rPr lang="en-GB" sz="4000" dirty="0"/>
              <a:t>Question </a:t>
            </a:r>
            <a:r>
              <a:rPr lang="en-GB" sz="4000" dirty="0" smtClean="0"/>
              <a:t>1(c) </a:t>
            </a:r>
            <a:r>
              <a:rPr lang="en-GB" sz="4000" dirty="0"/>
              <a:t>– 6 marks</a:t>
            </a:r>
          </a:p>
        </p:txBody>
      </p:sp>
      <p:sp>
        <p:nvSpPr>
          <p:cNvPr id="3" name="Content Placeholder 2"/>
          <p:cNvSpPr>
            <a:spLocks noGrp="1"/>
          </p:cNvSpPr>
          <p:nvPr>
            <p:ph idx="4294967295"/>
          </p:nvPr>
        </p:nvSpPr>
        <p:spPr>
          <a:xfrm>
            <a:off x="421196" y="2060848"/>
            <a:ext cx="8276717" cy="3600400"/>
          </a:xfrm>
        </p:spPr>
        <p:txBody>
          <a:bodyPr>
            <a:normAutofit fontScale="92500" lnSpcReduction="10000"/>
          </a:bodyPr>
          <a:lstStyle/>
          <a:p>
            <a:pPr marL="0" indent="0">
              <a:buNone/>
            </a:pPr>
            <a:r>
              <a:rPr lang="en-GB" sz="1400" dirty="0">
                <a:solidFill>
                  <a:srgbClr val="1F224E"/>
                </a:solidFill>
                <a:latin typeface="Myriad Pro" charset="0"/>
                <a:ea typeface="Myriad Pro" charset="0"/>
                <a:cs typeface="Myriad Pro" charset="0"/>
              </a:rPr>
              <a:t>This question is </a:t>
            </a:r>
            <a:r>
              <a:rPr lang="en-GB" sz="1400" dirty="0" smtClean="0">
                <a:solidFill>
                  <a:srgbClr val="1F224E"/>
                </a:solidFill>
                <a:latin typeface="Myriad Pro" charset="0"/>
                <a:ea typeface="Myriad Pro" charset="0"/>
                <a:cs typeface="Myriad Pro" charset="0"/>
              </a:rPr>
              <a:t>split evenly between </a:t>
            </a:r>
            <a:r>
              <a:rPr lang="en-GB" sz="1400" dirty="0" smtClean="0">
                <a:solidFill>
                  <a:schemeClr val="accent6"/>
                </a:solidFill>
                <a:latin typeface="Myriad Pro" charset="0"/>
                <a:ea typeface="Myriad Pro" charset="0"/>
                <a:cs typeface="Myriad Pro" charset="0"/>
              </a:rPr>
              <a:t>AO2 </a:t>
            </a:r>
            <a:r>
              <a:rPr lang="en-GB" sz="1400" dirty="0">
                <a:solidFill>
                  <a:schemeClr val="accent6"/>
                </a:solidFill>
                <a:latin typeface="Myriad Pro" charset="0"/>
                <a:ea typeface="Myriad Pro" charset="0"/>
                <a:cs typeface="Myriad Pro" charset="0"/>
              </a:rPr>
              <a:t>(understanding) </a:t>
            </a:r>
            <a:r>
              <a:rPr lang="en-GB" sz="1400" dirty="0" smtClean="0">
                <a:solidFill>
                  <a:srgbClr val="1F224E"/>
                </a:solidFill>
                <a:latin typeface="Myriad Pro" charset="0"/>
                <a:ea typeface="Myriad Pro" charset="0"/>
                <a:cs typeface="Myriad Pro" charset="0"/>
              </a:rPr>
              <a:t>and </a:t>
            </a:r>
            <a:r>
              <a:rPr lang="en-GB" sz="1400" dirty="0" smtClean="0">
                <a:solidFill>
                  <a:srgbClr val="00B0F0"/>
                </a:solidFill>
                <a:latin typeface="Myriad Pro" charset="0"/>
                <a:ea typeface="Myriad Pro" charset="0"/>
                <a:cs typeface="Myriad Pro" charset="0"/>
              </a:rPr>
              <a:t>AO3 (application)</a:t>
            </a:r>
            <a:r>
              <a:rPr lang="en-GB" sz="1400" dirty="0" smtClean="0">
                <a:solidFill>
                  <a:srgbClr val="1F224E"/>
                </a:solidFill>
                <a:latin typeface="Myriad Pro" charset="0"/>
                <a:ea typeface="Myriad Pro" charset="0"/>
                <a:cs typeface="Myriad Pro" charset="0"/>
              </a:rPr>
              <a:t>. Students need to show </a:t>
            </a:r>
            <a:r>
              <a:rPr lang="en-GB" sz="1400" dirty="0" smtClean="0">
                <a:solidFill>
                  <a:schemeClr val="accent6"/>
                </a:solidFill>
                <a:latin typeface="Myriad Pro" charset="0"/>
                <a:ea typeface="Myriad Pro" charset="0"/>
                <a:cs typeface="Myriad Pro" charset="0"/>
              </a:rPr>
              <a:t>understanding (AO2)</a:t>
            </a:r>
            <a:r>
              <a:rPr lang="en-GB" sz="1400" dirty="0" smtClean="0">
                <a:solidFill>
                  <a:srgbClr val="1F224E"/>
                </a:solidFill>
                <a:latin typeface="Myriad Pro" charset="0"/>
                <a:ea typeface="Myriad Pro" charset="0"/>
                <a:cs typeface="Myriad Pro" charset="0"/>
              </a:rPr>
              <a:t> of the characteristics of LIDCs before </a:t>
            </a:r>
            <a:r>
              <a:rPr lang="en-GB" sz="1400" dirty="0" smtClean="0">
                <a:solidFill>
                  <a:srgbClr val="00B0F0"/>
                </a:solidFill>
                <a:latin typeface="Myriad Pro" charset="0"/>
                <a:ea typeface="Myriad Pro" charset="0"/>
                <a:cs typeface="Myriad Pro" charset="0"/>
              </a:rPr>
              <a:t>applying this understanding to analyse (AO3)</a:t>
            </a:r>
            <a:r>
              <a:rPr lang="en-GB" sz="1400" dirty="0" smtClean="0">
                <a:solidFill>
                  <a:srgbClr val="1F224E"/>
                </a:solidFill>
                <a:latin typeface="Myriad Pro" charset="0"/>
                <a:ea typeface="Myriad Pro" charset="0"/>
                <a:cs typeface="Myriad Pro" charset="0"/>
              </a:rPr>
              <a:t> how Ghana is typical of an LIDC. </a:t>
            </a:r>
            <a:r>
              <a:rPr lang="en-GB" sz="1400" b="1" dirty="0" smtClean="0">
                <a:solidFill>
                  <a:srgbClr val="1F224E"/>
                </a:solidFill>
                <a:latin typeface="Myriad Pro" charset="0"/>
                <a:ea typeface="Myriad Pro" charset="0"/>
                <a:cs typeface="Myriad Pro" charset="0"/>
              </a:rPr>
              <a:t>Figs 2 and 3 </a:t>
            </a:r>
            <a:r>
              <a:rPr lang="en-GB" sz="1400" dirty="0" smtClean="0">
                <a:solidFill>
                  <a:srgbClr val="1F224E"/>
                </a:solidFill>
                <a:latin typeface="Myriad Pro" charset="0"/>
                <a:ea typeface="Myriad Pro" charset="0"/>
                <a:cs typeface="Myriad Pro" charset="0"/>
              </a:rPr>
              <a:t>should provide students with a contextualisation of Ghana so that they can discuss how Ghana is typical of an LIDC.</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Students can use </a:t>
            </a:r>
            <a:r>
              <a:rPr lang="en-GB" sz="1400" b="1" dirty="0" smtClean="0">
                <a:solidFill>
                  <a:srgbClr val="1F224E"/>
                </a:solidFill>
                <a:latin typeface="Myriad Pro" charset="0"/>
                <a:ea typeface="Myriad Pro" charset="0"/>
                <a:cs typeface="Myriad Pro" charset="0"/>
              </a:rPr>
              <a:t>Fig. 2 </a:t>
            </a:r>
            <a:r>
              <a:rPr lang="en-GB" sz="1400" dirty="0" smtClean="0">
                <a:solidFill>
                  <a:srgbClr val="1F224E"/>
                </a:solidFill>
                <a:latin typeface="Myriad Pro" charset="0"/>
                <a:ea typeface="Myriad Pro" charset="0"/>
                <a:cs typeface="Myriad Pro" charset="0"/>
              </a:rPr>
              <a:t>to refer to GNI per capita, Life Expectancy at Birth, Doctors per 1000 people and the percentage access to clean drinking water. </a:t>
            </a:r>
            <a:r>
              <a:rPr lang="en-GB" sz="1400" b="1" dirty="0" smtClean="0">
                <a:solidFill>
                  <a:srgbClr val="1F224E"/>
                </a:solidFill>
                <a:latin typeface="Myriad Pro" charset="0"/>
                <a:ea typeface="Myriad Pro" charset="0"/>
                <a:cs typeface="Myriad Pro" charset="0"/>
              </a:rPr>
              <a:t>Fig. 3</a:t>
            </a:r>
            <a:r>
              <a:rPr lang="en-GB" sz="1400" dirty="0" smtClean="0">
                <a:solidFill>
                  <a:srgbClr val="1F224E"/>
                </a:solidFill>
                <a:latin typeface="Myriad Pro" charset="0"/>
                <a:ea typeface="Myriad Pro" charset="0"/>
                <a:cs typeface="Myriad Pro" charset="0"/>
              </a:rPr>
              <a:t> gives information on Ghana’s industry, it’s population structure and main exports. All this information should help contextualise Ghana for students and aid their discussion.</a:t>
            </a:r>
          </a:p>
          <a:p>
            <a:pPr marL="0" indent="0">
              <a:buNone/>
            </a:pPr>
            <a:endParaRPr lang="en-GB" sz="1400" b="1"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There should be understanding of the characteristics of an LIDC, including low GNI per capita, life expectancy and number of doctors per 1000 people. Students should also understand that having a predominately primary industry make up and exports consisting of natural resources is more common with LIDCs. Ghana’s population pyramid is also more likely to be that of an LIDC.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However, some students may argue that Ghana is developed in some areas, such as having 87% access to clean water and so is not ‘typical’.</a:t>
            </a:r>
            <a:endParaRPr lang="en-US" sz="1400" dirty="0">
              <a:solidFill>
                <a:srgbClr val="1F224E"/>
              </a:solidFill>
              <a:latin typeface="Myriad Pro" charset="0"/>
              <a:ea typeface="Myriad Pro" charset="0"/>
              <a:cs typeface="Myriad Pro" charset="0"/>
            </a:endParaRPr>
          </a:p>
        </p:txBody>
      </p:sp>
      <p:sp>
        <p:nvSpPr>
          <p:cNvPr id="5" name="Content Placeholder 2"/>
          <p:cNvSpPr txBox="1">
            <a:spLocks/>
          </p:cNvSpPr>
          <p:nvPr/>
        </p:nvSpPr>
        <p:spPr>
          <a:xfrm>
            <a:off x="421196" y="1052736"/>
            <a:ext cx="8229600" cy="792087"/>
          </a:xfrm>
          <a:prstGeom prst="rect">
            <a:avLst/>
          </a:prstGeom>
          <a:ln>
            <a:solidFill>
              <a:schemeClr val="tx1"/>
            </a:solid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u="sng" dirty="0"/>
              <a:t>Discuss</a:t>
            </a:r>
            <a:r>
              <a:rPr lang="en-US" sz="1800" dirty="0"/>
              <a:t> how </a:t>
            </a:r>
            <a:r>
              <a:rPr lang="en-US" sz="1800" u="sng" dirty="0"/>
              <a:t>Ghana</a:t>
            </a:r>
            <a:r>
              <a:rPr lang="en-US" sz="1800" dirty="0"/>
              <a:t> is </a:t>
            </a:r>
            <a:r>
              <a:rPr lang="en-US" sz="1800" dirty="0">
                <a:solidFill>
                  <a:schemeClr val="accent6"/>
                </a:solidFill>
              </a:rPr>
              <a:t>typical of an LIDC</a:t>
            </a:r>
            <a:r>
              <a:rPr lang="en-US" sz="1800" dirty="0"/>
              <a:t>. </a:t>
            </a:r>
            <a:r>
              <a:rPr lang="en-US" sz="1800" u="sng" dirty="0"/>
              <a:t>Justify your answer</a:t>
            </a:r>
            <a:r>
              <a:rPr lang="en-US" sz="1800" dirty="0"/>
              <a:t> </a:t>
            </a:r>
            <a:r>
              <a:rPr lang="en-US" sz="1800" dirty="0">
                <a:solidFill>
                  <a:srgbClr val="00B0F0"/>
                </a:solidFill>
              </a:rPr>
              <a:t>using evidence from </a:t>
            </a:r>
            <a:r>
              <a:rPr lang="en-US" sz="1800" b="1" dirty="0">
                <a:solidFill>
                  <a:srgbClr val="00B0F0"/>
                </a:solidFill>
              </a:rPr>
              <a:t>Figs 2 and 3</a:t>
            </a:r>
            <a:r>
              <a:rPr lang="en-US" sz="1800" dirty="0"/>
              <a:t>.</a:t>
            </a:r>
            <a:endParaRPr lang="en-US" sz="1600" dirty="0" smtClean="0"/>
          </a:p>
        </p:txBody>
      </p:sp>
    </p:spTree>
    <p:extLst>
      <p:ext uri="{BB962C8B-B14F-4D97-AF65-F5344CB8AC3E}">
        <p14:creationId xmlns:p14="http://schemas.microsoft.com/office/powerpoint/2010/main" val="1266541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8640"/>
            <a:ext cx="9144000" cy="685800"/>
          </a:xfrm>
        </p:spPr>
        <p:txBody>
          <a:bodyPr>
            <a:normAutofit fontScale="90000"/>
          </a:bodyPr>
          <a:lstStyle/>
          <a:p>
            <a:r>
              <a:rPr lang="en-GB" dirty="0"/>
              <a:t>Question </a:t>
            </a:r>
            <a:r>
              <a:rPr lang="en-GB" dirty="0" smtClean="0"/>
              <a:t>1(c) </a:t>
            </a:r>
            <a:r>
              <a:rPr lang="en-GB" dirty="0"/>
              <a:t>– </a:t>
            </a:r>
            <a:r>
              <a:rPr lang="en-GB" dirty="0" smtClean="0"/>
              <a:t>The </a:t>
            </a:r>
            <a:r>
              <a:rPr lang="en-GB" dirty="0"/>
              <a:t>mark scheme</a:t>
            </a:r>
          </a:p>
        </p:txBody>
      </p:sp>
      <p:sp>
        <p:nvSpPr>
          <p:cNvPr id="3" name="Content Placeholder 2"/>
          <p:cNvSpPr>
            <a:spLocks noGrp="1"/>
          </p:cNvSpPr>
          <p:nvPr>
            <p:ph idx="4294967295"/>
          </p:nvPr>
        </p:nvSpPr>
        <p:spPr>
          <a:xfrm>
            <a:off x="395536" y="1196752"/>
            <a:ext cx="8303964" cy="4454525"/>
          </a:xfrm>
        </p:spPr>
        <p:txBody>
          <a:bodyPr>
            <a:noAutofit/>
          </a:bodyPr>
          <a:lstStyle/>
          <a:p>
            <a:pPr marL="0" indent="0">
              <a:buNone/>
            </a:pPr>
            <a:r>
              <a:rPr lang="en-GB" sz="1600" b="1" dirty="0">
                <a:solidFill>
                  <a:srgbClr val="1F224E"/>
                </a:solidFill>
                <a:latin typeface="Myriad Pro" charset="0"/>
                <a:ea typeface="Myriad Pro" charset="0"/>
                <a:cs typeface="Myriad Pro" charset="0"/>
              </a:rPr>
              <a:t>Level 3 (5–6 marks)</a:t>
            </a:r>
          </a:p>
          <a:p>
            <a:pPr marL="0" indent="0">
              <a:buNone/>
            </a:pPr>
            <a:r>
              <a:rPr lang="en-US" sz="1600" dirty="0">
                <a:solidFill>
                  <a:srgbClr val="1F224E"/>
                </a:solidFill>
                <a:latin typeface="Myriad Pro" charset="0"/>
                <a:ea typeface="Myriad Pro" charset="0"/>
                <a:cs typeface="Myriad Pro" charset="0"/>
              </a:rPr>
              <a:t>An answer at this level demonstrates a </a:t>
            </a:r>
            <a:r>
              <a:rPr lang="en-US" sz="1600" b="1" dirty="0">
                <a:solidFill>
                  <a:srgbClr val="1F224E"/>
                </a:solidFill>
                <a:latin typeface="Myriad Pro" charset="0"/>
                <a:ea typeface="Myriad Pro" charset="0"/>
                <a:cs typeface="Myriad Pro" charset="0"/>
              </a:rPr>
              <a:t>thorough</a:t>
            </a:r>
            <a:r>
              <a:rPr lang="en-US" sz="1600" dirty="0">
                <a:solidFill>
                  <a:srgbClr val="1F224E"/>
                </a:solidFill>
                <a:latin typeface="Myriad Pro" charset="0"/>
                <a:ea typeface="Myriad Pro" charset="0"/>
                <a:cs typeface="Myriad Pro" charset="0"/>
              </a:rPr>
              <a:t> </a:t>
            </a:r>
            <a:r>
              <a:rPr lang="en-US" sz="1600" dirty="0">
                <a:solidFill>
                  <a:schemeClr val="accent6"/>
                </a:solidFill>
                <a:latin typeface="Myriad Pro" charset="0"/>
                <a:ea typeface="Myriad Pro" charset="0"/>
                <a:cs typeface="Myriad Pro" charset="0"/>
              </a:rPr>
              <a:t>understanding</a:t>
            </a:r>
            <a:r>
              <a:rPr lang="en-US" sz="1600" dirty="0">
                <a:solidFill>
                  <a:srgbClr val="1F224E"/>
                </a:solidFill>
                <a:latin typeface="Myriad Pro" charset="0"/>
                <a:ea typeface="Myriad Pro" charset="0"/>
                <a:cs typeface="Myriad Pro" charset="0"/>
              </a:rPr>
              <a:t> of the </a:t>
            </a:r>
            <a:r>
              <a:rPr lang="en-US" sz="1600" dirty="0" smtClean="0">
                <a:solidFill>
                  <a:srgbClr val="1F224E"/>
                </a:solidFill>
                <a:latin typeface="Myriad Pro" charset="0"/>
                <a:ea typeface="Myriad Pro" charset="0"/>
                <a:cs typeface="Myriad Pro" charset="0"/>
              </a:rPr>
              <a:t>characteristics of LIDCs </a:t>
            </a:r>
            <a:r>
              <a:rPr lang="en-US" sz="1600" dirty="0" smtClean="0">
                <a:solidFill>
                  <a:schemeClr val="accent6"/>
                </a:solidFill>
                <a:latin typeface="Myriad Pro" charset="0"/>
                <a:ea typeface="Myriad Pro" charset="0"/>
                <a:cs typeface="Myriad Pro" charset="0"/>
              </a:rPr>
              <a:t>(AO2</a:t>
            </a:r>
            <a:r>
              <a:rPr lang="en-US" sz="1600" dirty="0">
                <a:solidFill>
                  <a:schemeClr val="accent6"/>
                </a:solidFill>
                <a:latin typeface="Myriad Pro" charset="0"/>
                <a:ea typeface="Myriad Pro" charset="0"/>
                <a:cs typeface="Myriad Pro" charset="0"/>
              </a:rPr>
              <a:t>) </a:t>
            </a:r>
            <a:r>
              <a:rPr lang="en-US" sz="1600" dirty="0">
                <a:solidFill>
                  <a:srgbClr val="1F224E"/>
                </a:solidFill>
                <a:latin typeface="Myriad Pro" charset="0"/>
                <a:ea typeface="Myriad Pro" charset="0"/>
                <a:cs typeface="Myriad Pro" charset="0"/>
              </a:rPr>
              <a:t>and </a:t>
            </a:r>
            <a:r>
              <a:rPr lang="en-US" sz="1600" dirty="0" smtClean="0">
                <a:solidFill>
                  <a:srgbClr val="1F224E"/>
                </a:solidFill>
                <a:latin typeface="Myriad Pro" charset="0"/>
                <a:ea typeface="Myriad Pro" charset="0"/>
                <a:cs typeface="Myriad Pro" charset="0"/>
              </a:rPr>
              <a:t>a </a:t>
            </a:r>
            <a:r>
              <a:rPr lang="en-US" sz="1600" b="1" dirty="0">
                <a:solidFill>
                  <a:srgbClr val="1F224E"/>
                </a:solidFill>
                <a:latin typeface="Myriad Pro" charset="0"/>
                <a:ea typeface="Myriad Pro" charset="0"/>
                <a:cs typeface="Myriad Pro" charset="0"/>
              </a:rPr>
              <a:t>thorough</a:t>
            </a:r>
            <a:r>
              <a:rPr lang="en-US" sz="1600" dirty="0">
                <a:solidFill>
                  <a:srgbClr val="1F224E"/>
                </a:solidFill>
                <a:latin typeface="Myriad Pro" charset="0"/>
                <a:ea typeface="Myriad Pro" charset="0"/>
                <a:cs typeface="Myriad Pro" charset="0"/>
              </a:rPr>
              <a:t> </a:t>
            </a:r>
            <a:r>
              <a:rPr lang="en-US" sz="1600" dirty="0">
                <a:solidFill>
                  <a:srgbClr val="00B0F0"/>
                </a:solidFill>
                <a:latin typeface="Myriad Pro" charset="0"/>
                <a:ea typeface="Myriad Pro" charset="0"/>
                <a:cs typeface="Myriad Pro" charset="0"/>
              </a:rPr>
              <a:t>analysis</a:t>
            </a:r>
            <a:r>
              <a:rPr lang="en-US" sz="1600" dirty="0">
                <a:solidFill>
                  <a:srgbClr val="1F224E"/>
                </a:solidFill>
                <a:latin typeface="Myriad Pro" charset="0"/>
                <a:ea typeface="Myriad Pro" charset="0"/>
                <a:cs typeface="Myriad Pro" charset="0"/>
              </a:rPr>
              <a:t> of how </a:t>
            </a:r>
            <a:r>
              <a:rPr lang="en-US" sz="1600" dirty="0" smtClean="0">
                <a:solidFill>
                  <a:srgbClr val="1F224E"/>
                </a:solidFill>
                <a:latin typeface="Myriad Pro" charset="0"/>
                <a:ea typeface="Myriad Pro" charset="0"/>
                <a:cs typeface="Myriad Pro" charset="0"/>
              </a:rPr>
              <a:t>Ghana is typical of an LIDC </a:t>
            </a:r>
            <a:r>
              <a:rPr lang="en-US" sz="1600" dirty="0" smtClean="0">
                <a:solidFill>
                  <a:srgbClr val="00B0F0"/>
                </a:solidFill>
                <a:latin typeface="Myriad Pro" charset="0"/>
                <a:ea typeface="Myriad Pro" charset="0"/>
                <a:cs typeface="Myriad Pro" charset="0"/>
              </a:rPr>
              <a:t>(AO3</a:t>
            </a:r>
            <a:r>
              <a:rPr lang="en-US" sz="1600" dirty="0">
                <a:solidFill>
                  <a:srgbClr val="00B0F0"/>
                </a:solidFill>
                <a:latin typeface="Myriad Pro" charset="0"/>
                <a:ea typeface="Myriad Pro" charset="0"/>
                <a:cs typeface="Myriad Pro" charset="0"/>
              </a:rPr>
              <a:t>)</a:t>
            </a:r>
            <a:r>
              <a:rPr lang="en-US" sz="1600" dirty="0">
                <a:solidFill>
                  <a:srgbClr val="1F224E"/>
                </a:solidFill>
                <a:latin typeface="Myriad Pro" charset="0"/>
                <a:ea typeface="Myriad Pro" charset="0"/>
                <a:cs typeface="Myriad Pro" charset="0"/>
              </a:rPr>
              <a:t>.</a:t>
            </a:r>
            <a:endParaRPr lang="en-GB" sz="1600" dirty="0">
              <a:solidFill>
                <a:srgbClr val="1F224E"/>
              </a:solidFill>
              <a:latin typeface="Myriad Pro" charset="0"/>
              <a:ea typeface="Myriad Pro" charset="0"/>
              <a:cs typeface="Myriad Pro" charset="0"/>
            </a:endParaRPr>
          </a:p>
          <a:p>
            <a:pPr marL="0" indent="0">
              <a:buNone/>
            </a:pPr>
            <a:r>
              <a:rPr lang="en-US" sz="1600" dirty="0">
                <a:solidFill>
                  <a:srgbClr val="1F224E"/>
                </a:solidFill>
                <a:latin typeface="Myriad Pro" charset="0"/>
                <a:ea typeface="Myriad Pro" charset="0"/>
                <a:cs typeface="Myriad Pro" charset="0"/>
              </a:rPr>
              <a:t> </a:t>
            </a:r>
            <a:endParaRPr lang="en-GB" sz="1600" dirty="0">
              <a:solidFill>
                <a:srgbClr val="1F224E"/>
              </a:solidFill>
              <a:latin typeface="Myriad Pro" charset="0"/>
              <a:ea typeface="Myriad Pro" charset="0"/>
              <a:cs typeface="Myriad Pro" charset="0"/>
            </a:endParaRPr>
          </a:p>
          <a:p>
            <a:pPr marL="0" indent="0">
              <a:buNone/>
            </a:pPr>
            <a:r>
              <a:rPr lang="en-US" sz="1600" dirty="0">
                <a:solidFill>
                  <a:srgbClr val="1F224E"/>
                </a:solidFill>
                <a:latin typeface="Myriad Pro" charset="0"/>
                <a:ea typeface="Myriad Pro" charset="0"/>
                <a:cs typeface="Myriad Pro" charset="0"/>
              </a:rPr>
              <a:t>This will be shown by including </a:t>
            </a:r>
            <a:r>
              <a:rPr lang="en-US" sz="1600" b="1" dirty="0">
                <a:solidFill>
                  <a:srgbClr val="1F224E"/>
                </a:solidFill>
                <a:latin typeface="Myriad Pro" charset="0"/>
                <a:ea typeface="Myriad Pro" charset="0"/>
                <a:cs typeface="Myriad Pro" charset="0"/>
              </a:rPr>
              <a:t>well-developed</a:t>
            </a:r>
            <a:r>
              <a:rPr lang="en-US" sz="1600" dirty="0">
                <a:solidFill>
                  <a:srgbClr val="1F224E"/>
                </a:solidFill>
                <a:latin typeface="Myriad Pro" charset="0"/>
                <a:ea typeface="Myriad Pro" charset="0"/>
                <a:cs typeface="Myriad Pro" charset="0"/>
              </a:rPr>
              <a:t> ideas about </a:t>
            </a:r>
            <a:r>
              <a:rPr lang="en-US" sz="1600" dirty="0" smtClean="0">
                <a:solidFill>
                  <a:srgbClr val="1F224E"/>
                </a:solidFill>
                <a:latin typeface="Myriad Pro" charset="0"/>
                <a:ea typeface="Myriad Pro" charset="0"/>
                <a:cs typeface="Myriad Pro" charset="0"/>
              </a:rPr>
              <a:t>what an LIDC is and how Ghana is typical of an LIDC.</a:t>
            </a:r>
            <a:endParaRPr lang="en-GB" sz="1600" dirty="0">
              <a:solidFill>
                <a:srgbClr val="1F224E"/>
              </a:solidFill>
              <a:latin typeface="Myriad Pro" charset="0"/>
              <a:ea typeface="Myriad Pro" charset="0"/>
              <a:cs typeface="Myriad Pro" charset="0"/>
            </a:endParaRPr>
          </a:p>
          <a:p>
            <a:endParaRPr lang="en-GB" sz="1600" dirty="0">
              <a:solidFill>
                <a:srgbClr val="1F224E"/>
              </a:solidFill>
              <a:latin typeface="Myriad Pro" charset="0"/>
              <a:ea typeface="Myriad Pro" charset="0"/>
              <a:cs typeface="Myriad Pro" charset="0"/>
            </a:endParaRPr>
          </a:p>
          <a:p>
            <a:pPr marL="0" indent="0">
              <a:buNone/>
            </a:pPr>
            <a:r>
              <a:rPr lang="en-GB" sz="1600" b="1" dirty="0" smtClean="0">
                <a:solidFill>
                  <a:srgbClr val="1F224E"/>
                </a:solidFill>
                <a:latin typeface="Myriad Pro" charset="0"/>
                <a:ea typeface="Myriad Pro" charset="0"/>
                <a:cs typeface="Myriad Pro" charset="0"/>
              </a:rPr>
              <a:t>Level </a:t>
            </a:r>
            <a:r>
              <a:rPr lang="en-GB" sz="1600" b="1" dirty="0">
                <a:solidFill>
                  <a:srgbClr val="1F224E"/>
                </a:solidFill>
                <a:latin typeface="Myriad Pro" charset="0"/>
                <a:ea typeface="Myriad Pro" charset="0"/>
                <a:cs typeface="Myriad Pro" charset="0"/>
              </a:rPr>
              <a:t>2 (3–4 marks) </a:t>
            </a:r>
            <a:r>
              <a:rPr lang="en-GB" sz="1600" dirty="0">
                <a:solidFill>
                  <a:srgbClr val="1F224E"/>
                </a:solidFill>
                <a:latin typeface="Myriad Pro" charset="0"/>
                <a:ea typeface="Myriad Pro" charset="0"/>
                <a:cs typeface="Myriad Pro" charset="0"/>
              </a:rPr>
              <a:t>looks for the same focus in answers but with </a:t>
            </a:r>
            <a:r>
              <a:rPr lang="en-GB" sz="1600" b="1" dirty="0">
                <a:solidFill>
                  <a:srgbClr val="1F224E"/>
                </a:solidFill>
                <a:latin typeface="Myriad Pro" charset="0"/>
                <a:ea typeface="Myriad Pro" charset="0"/>
                <a:cs typeface="Myriad Pro" charset="0"/>
              </a:rPr>
              <a:t>reasonable</a:t>
            </a:r>
            <a:r>
              <a:rPr lang="en-GB" sz="1600" dirty="0">
                <a:solidFill>
                  <a:srgbClr val="1F224E"/>
                </a:solidFill>
                <a:latin typeface="Myriad Pro" charset="0"/>
                <a:ea typeface="Myriad Pro" charset="0"/>
                <a:cs typeface="Myriad Pro" charset="0"/>
              </a:rPr>
              <a:t> </a:t>
            </a:r>
            <a:r>
              <a:rPr lang="en-GB" sz="1600" dirty="0">
                <a:solidFill>
                  <a:schemeClr val="accent6"/>
                </a:solidFill>
                <a:latin typeface="Myriad Pro" charset="0"/>
                <a:ea typeface="Myriad Pro" charset="0"/>
                <a:cs typeface="Myriad Pro" charset="0"/>
              </a:rPr>
              <a:t>understanding</a:t>
            </a:r>
            <a:r>
              <a:rPr lang="en-GB" sz="1600" dirty="0">
                <a:solidFill>
                  <a:srgbClr val="1F224E"/>
                </a:solidFill>
                <a:latin typeface="Myriad Pro" charset="0"/>
                <a:ea typeface="Myriad Pro" charset="0"/>
                <a:cs typeface="Myriad Pro" charset="0"/>
              </a:rPr>
              <a:t> </a:t>
            </a:r>
            <a:r>
              <a:rPr lang="en-GB" sz="1600" dirty="0" smtClean="0">
                <a:solidFill>
                  <a:srgbClr val="1F224E"/>
                </a:solidFill>
                <a:latin typeface="Myriad Pro" charset="0"/>
                <a:ea typeface="Myriad Pro" charset="0"/>
                <a:cs typeface="Myriad Pro" charset="0"/>
              </a:rPr>
              <a:t>and </a:t>
            </a:r>
            <a:r>
              <a:rPr lang="en-GB" sz="1600" dirty="0" smtClean="0">
                <a:solidFill>
                  <a:srgbClr val="00B0F0"/>
                </a:solidFill>
                <a:latin typeface="Myriad Pro" charset="0"/>
                <a:ea typeface="Myriad Pro" charset="0"/>
                <a:cs typeface="Myriad Pro" charset="0"/>
              </a:rPr>
              <a:t>analysis</a:t>
            </a:r>
            <a:r>
              <a:rPr lang="en-GB" sz="1600" dirty="0" smtClean="0">
                <a:solidFill>
                  <a:srgbClr val="1F224E"/>
                </a:solidFill>
                <a:latin typeface="Myriad Pro" charset="0"/>
                <a:ea typeface="Myriad Pro" charset="0"/>
                <a:cs typeface="Myriad Pro" charset="0"/>
              </a:rPr>
              <a:t> through </a:t>
            </a:r>
            <a:r>
              <a:rPr lang="en-GB" sz="1600" b="1" dirty="0">
                <a:solidFill>
                  <a:srgbClr val="1F224E"/>
                </a:solidFill>
                <a:latin typeface="Myriad Pro" charset="0"/>
                <a:ea typeface="Myriad Pro" charset="0"/>
                <a:cs typeface="Myriad Pro" charset="0"/>
              </a:rPr>
              <a:t>developed</a:t>
            </a:r>
            <a:r>
              <a:rPr lang="en-GB" sz="1600" dirty="0">
                <a:solidFill>
                  <a:srgbClr val="1F224E"/>
                </a:solidFill>
                <a:latin typeface="Myriad Pro" charset="0"/>
                <a:ea typeface="Myriad Pro" charset="0"/>
                <a:cs typeface="Myriad Pro" charset="0"/>
              </a:rPr>
              <a:t> </a:t>
            </a:r>
            <a:r>
              <a:rPr lang="en-GB" sz="1600" dirty="0" smtClean="0">
                <a:solidFill>
                  <a:srgbClr val="1F224E"/>
                </a:solidFill>
                <a:latin typeface="Myriad Pro" charset="0"/>
                <a:ea typeface="Myriad Pro" charset="0"/>
                <a:cs typeface="Myriad Pro" charset="0"/>
              </a:rPr>
              <a:t>ideas</a:t>
            </a:r>
            <a:r>
              <a:rPr lang="en-GB" sz="1600" dirty="0">
                <a:solidFill>
                  <a:srgbClr val="1F224E"/>
                </a:solidFill>
                <a:latin typeface="Myriad Pro" charset="0"/>
                <a:ea typeface="Myriad Pro" charset="0"/>
                <a:cs typeface="Myriad Pro" charset="0"/>
              </a:rPr>
              <a:t>.</a:t>
            </a:r>
            <a:r>
              <a:rPr lang="en-US" sz="1600" dirty="0">
                <a:solidFill>
                  <a:srgbClr val="1F224E"/>
                </a:solidFill>
                <a:latin typeface="Myriad Pro" charset="0"/>
                <a:ea typeface="Myriad Pro" charset="0"/>
                <a:cs typeface="Myriad Pro" charset="0"/>
              </a:rPr>
              <a:t> </a:t>
            </a:r>
            <a:endParaRPr lang="en-US" sz="1600" dirty="0" smtClean="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b="1" dirty="0" smtClean="0">
                <a:solidFill>
                  <a:srgbClr val="1F224E"/>
                </a:solidFill>
                <a:latin typeface="Myriad Pro" charset="0"/>
                <a:ea typeface="Myriad Pro" charset="0"/>
                <a:cs typeface="Myriad Pro" charset="0"/>
              </a:rPr>
              <a:t>Level </a:t>
            </a:r>
            <a:r>
              <a:rPr lang="en-GB" sz="1600" b="1" dirty="0">
                <a:solidFill>
                  <a:srgbClr val="1F224E"/>
                </a:solidFill>
                <a:latin typeface="Myriad Pro" charset="0"/>
                <a:ea typeface="Myriad Pro" charset="0"/>
                <a:cs typeface="Myriad Pro" charset="0"/>
              </a:rPr>
              <a:t>1 (1–2 marks) </a:t>
            </a:r>
            <a:r>
              <a:rPr lang="en-GB" sz="1600" dirty="0">
                <a:solidFill>
                  <a:srgbClr val="1F224E"/>
                </a:solidFill>
                <a:latin typeface="Myriad Pro" charset="0"/>
                <a:ea typeface="Myriad Pro" charset="0"/>
                <a:cs typeface="Myriad Pro" charset="0"/>
              </a:rPr>
              <a:t>looks for the same focus in answers but with </a:t>
            </a:r>
            <a:r>
              <a:rPr lang="en-GB" sz="1600" b="1" dirty="0">
                <a:solidFill>
                  <a:srgbClr val="1F224E"/>
                </a:solidFill>
                <a:latin typeface="Myriad Pro" charset="0"/>
                <a:ea typeface="Myriad Pro" charset="0"/>
                <a:cs typeface="Myriad Pro" charset="0"/>
              </a:rPr>
              <a:t>basic</a:t>
            </a:r>
            <a:r>
              <a:rPr lang="en-GB" sz="1600" dirty="0">
                <a:solidFill>
                  <a:srgbClr val="1F224E"/>
                </a:solidFill>
                <a:latin typeface="Myriad Pro" charset="0"/>
                <a:ea typeface="Myriad Pro" charset="0"/>
                <a:cs typeface="Myriad Pro" charset="0"/>
              </a:rPr>
              <a:t> </a:t>
            </a:r>
            <a:r>
              <a:rPr lang="en-GB" sz="1600" dirty="0" smtClean="0">
                <a:solidFill>
                  <a:schemeClr val="accent6"/>
                </a:solidFill>
                <a:latin typeface="Myriad Pro" charset="0"/>
                <a:ea typeface="Myriad Pro" charset="0"/>
                <a:cs typeface="Myriad Pro" charset="0"/>
              </a:rPr>
              <a:t>understanding</a:t>
            </a:r>
            <a:r>
              <a:rPr lang="en-GB" sz="1600" dirty="0" smtClean="0">
                <a:solidFill>
                  <a:srgbClr val="1F224E"/>
                </a:solidFill>
                <a:latin typeface="Myriad Pro" charset="0"/>
                <a:ea typeface="Myriad Pro" charset="0"/>
                <a:cs typeface="Myriad Pro" charset="0"/>
              </a:rPr>
              <a:t> and </a:t>
            </a:r>
            <a:r>
              <a:rPr lang="en-GB" sz="1600" dirty="0" smtClean="0">
                <a:solidFill>
                  <a:srgbClr val="00B0F0"/>
                </a:solidFill>
                <a:latin typeface="Myriad Pro" charset="0"/>
                <a:ea typeface="Myriad Pro" charset="0"/>
                <a:cs typeface="Myriad Pro" charset="0"/>
              </a:rPr>
              <a:t>analysis</a:t>
            </a:r>
            <a:r>
              <a:rPr lang="en-GB" sz="1600" dirty="0" smtClean="0">
                <a:solidFill>
                  <a:srgbClr val="1F224E"/>
                </a:solidFill>
                <a:latin typeface="Myriad Pro" charset="0"/>
                <a:ea typeface="Myriad Pro" charset="0"/>
                <a:cs typeface="Myriad Pro" charset="0"/>
              </a:rPr>
              <a:t> </a:t>
            </a:r>
            <a:r>
              <a:rPr lang="en-GB" sz="1600" dirty="0">
                <a:solidFill>
                  <a:srgbClr val="1F224E"/>
                </a:solidFill>
                <a:latin typeface="Myriad Pro" charset="0"/>
                <a:ea typeface="Myriad Pro" charset="0"/>
                <a:cs typeface="Myriad Pro" charset="0"/>
              </a:rPr>
              <a:t>through </a:t>
            </a:r>
            <a:r>
              <a:rPr lang="en-GB" sz="1600" b="1" dirty="0">
                <a:solidFill>
                  <a:srgbClr val="1F224E"/>
                </a:solidFill>
                <a:latin typeface="Myriad Pro" charset="0"/>
                <a:ea typeface="Myriad Pro" charset="0"/>
                <a:cs typeface="Myriad Pro" charset="0"/>
              </a:rPr>
              <a:t>simple</a:t>
            </a:r>
            <a:r>
              <a:rPr lang="en-GB" sz="1600" dirty="0">
                <a:solidFill>
                  <a:srgbClr val="1F224E"/>
                </a:solidFill>
                <a:latin typeface="Myriad Pro" charset="0"/>
                <a:ea typeface="Myriad Pro" charset="0"/>
                <a:cs typeface="Myriad Pro" charset="0"/>
              </a:rPr>
              <a:t> </a:t>
            </a:r>
            <a:r>
              <a:rPr lang="en-GB" sz="1600" dirty="0" smtClean="0">
                <a:solidFill>
                  <a:srgbClr val="1F224E"/>
                </a:solidFill>
                <a:latin typeface="Myriad Pro" charset="0"/>
                <a:ea typeface="Myriad Pro" charset="0"/>
                <a:cs typeface="Myriad Pro" charset="0"/>
              </a:rPr>
              <a:t>ideas.</a:t>
            </a:r>
            <a:endParaRPr lang="en-GB" sz="16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32241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632"/>
            <a:ext cx="9144000" cy="685800"/>
          </a:xfrm>
        </p:spPr>
        <p:txBody>
          <a:bodyPr>
            <a:normAutofit/>
          </a:bodyPr>
          <a:lstStyle/>
          <a:p>
            <a:r>
              <a:rPr lang="en-GB" sz="2800" dirty="0"/>
              <a:t>Question </a:t>
            </a:r>
            <a:r>
              <a:rPr lang="en-GB" sz="2800" dirty="0" smtClean="0"/>
              <a:t>2(d</a:t>
            </a:r>
            <a:r>
              <a:rPr lang="en-GB" sz="2800" dirty="0"/>
              <a:t>) – </a:t>
            </a:r>
            <a:r>
              <a:rPr lang="en-GB" sz="2800" dirty="0" smtClean="0"/>
              <a:t>Well-developed</a:t>
            </a:r>
            <a:r>
              <a:rPr lang="en-GB" sz="2800" dirty="0"/>
              <a:t>? Developed? Simple?</a:t>
            </a:r>
          </a:p>
        </p:txBody>
      </p:sp>
      <p:sp>
        <p:nvSpPr>
          <p:cNvPr id="3" name="Content Placeholder 2"/>
          <p:cNvSpPr>
            <a:spLocks noGrp="1"/>
          </p:cNvSpPr>
          <p:nvPr>
            <p:ph idx="4294967295"/>
          </p:nvPr>
        </p:nvSpPr>
        <p:spPr>
          <a:xfrm>
            <a:off x="992947" y="4437112"/>
            <a:ext cx="3989753" cy="1368151"/>
          </a:xfrm>
        </p:spPr>
        <p:txBody>
          <a:bodyPr>
            <a:noAutofit/>
          </a:bodyPr>
          <a:lstStyle/>
          <a:p>
            <a:pPr marL="0" indent="0">
              <a:buNone/>
            </a:pPr>
            <a:r>
              <a:rPr lang="en-GB" sz="1400" dirty="0">
                <a:solidFill>
                  <a:srgbClr val="1F224E"/>
                </a:solidFill>
                <a:latin typeface="Myriad Pro" charset="0"/>
                <a:ea typeface="Myriad Pro" charset="0"/>
                <a:cs typeface="Myriad Pro" charset="0"/>
              </a:rPr>
              <a:t>This slide shows how ideas may progress from </a:t>
            </a:r>
            <a:r>
              <a:rPr lang="en-GB" sz="1400" b="1" dirty="0">
                <a:solidFill>
                  <a:srgbClr val="1F224E"/>
                </a:solidFill>
                <a:latin typeface="Myriad Pro" charset="0"/>
                <a:ea typeface="Myriad Pro" charset="0"/>
                <a:cs typeface="Myriad Pro" charset="0"/>
              </a:rPr>
              <a:t>simple</a:t>
            </a:r>
            <a:r>
              <a:rPr lang="en-GB" sz="1400" dirty="0">
                <a:solidFill>
                  <a:srgbClr val="1F224E"/>
                </a:solidFill>
                <a:latin typeface="Myriad Pro" charset="0"/>
                <a:ea typeface="Myriad Pro" charset="0"/>
                <a:cs typeface="Myriad Pro" charset="0"/>
              </a:rPr>
              <a:t> to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and then </a:t>
            </a:r>
            <a:r>
              <a:rPr lang="en-GB" sz="1400" b="1" dirty="0">
                <a:solidFill>
                  <a:srgbClr val="1F224E"/>
                </a:solidFill>
                <a:latin typeface="Myriad Pro" charset="0"/>
                <a:ea typeface="Myriad Pro" charset="0"/>
                <a:cs typeface="Myriad Pro" charset="0"/>
              </a:rPr>
              <a:t>well-developed</a:t>
            </a:r>
            <a:r>
              <a:rPr lang="en-GB" sz="1400" dirty="0">
                <a:solidFill>
                  <a:srgbClr val="1F224E"/>
                </a:solidFill>
                <a:latin typeface="Myriad Pro" charset="0"/>
                <a:ea typeface="Myriad Pro" charset="0"/>
                <a:cs typeface="Myriad Pro" charset="0"/>
              </a:rPr>
              <a:t>. </a:t>
            </a:r>
          </a:p>
        </p:txBody>
      </p:sp>
      <p:sp>
        <p:nvSpPr>
          <p:cNvPr id="4" name="TextBox 3"/>
          <p:cNvSpPr txBox="1"/>
          <p:nvPr/>
        </p:nvSpPr>
        <p:spPr>
          <a:xfrm>
            <a:off x="2987824" y="1124743"/>
            <a:ext cx="2592288" cy="2939266"/>
          </a:xfrm>
          <a:prstGeom prst="rect">
            <a:avLst/>
          </a:prstGeom>
          <a:solidFill>
            <a:srgbClr val="ECECEC"/>
          </a:solidFill>
          <a:ln>
            <a:solidFill>
              <a:schemeClr val="tx1"/>
            </a:solidFill>
          </a:ln>
        </p:spPr>
        <p:txBody>
          <a:bodyPr wrap="square" rtlCol="0">
            <a:spAutoFit/>
          </a:bodyPr>
          <a:lstStyle/>
          <a:p>
            <a:r>
              <a:rPr lang="en-GB" sz="1400" dirty="0">
                <a:solidFill>
                  <a:srgbClr val="1F224E"/>
                </a:solidFill>
                <a:latin typeface="Myriad Pro" charset="0"/>
                <a:ea typeface="Myriad Pro" charset="0"/>
                <a:cs typeface="Myriad Pro" charset="0"/>
              </a:rPr>
              <a:t>Examples of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ideas:</a:t>
            </a:r>
          </a:p>
          <a:p>
            <a:endParaRPr lang="en-GB" sz="1400" dirty="0">
              <a:solidFill>
                <a:srgbClr val="1F224E"/>
              </a:solidFill>
              <a:latin typeface="Myriad Pro" charset="0"/>
              <a:ea typeface="Myriad Pro" charset="0"/>
              <a:cs typeface="Myriad Pro" charset="0"/>
            </a:endParaRPr>
          </a:p>
          <a:p>
            <a:r>
              <a:rPr lang="en-GB" sz="1300" dirty="0">
                <a:solidFill>
                  <a:srgbClr val="1F224E"/>
                </a:solidFill>
                <a:latin typeface="Myriad Pro" charset="0"/>
                <a:ea typeface="Myriad Pro" charset="0"/>
                <a:cs typeface="Myriad Pro" charset="0"/>
              </a:rPr>
              <a:t>LIDCs </a:t>
            </a:r>
            <a:r>
              <a:rPr lang="en-GB" sz="1300" dirty="0">
                <a:solidFill>
                  <a:srgbClr val="C00000"/>
                </a:solidFill>
                <a:latin typeface="Myriad Pro" charset="0"/>
                <a:ea typeface="Myriad Pro" charset="0"/>
                <a:cs typeface="Myriad Pro" charset="0"/>
              </a:rPr>
              <a:t>typically have low statistics for development indicators </a:t>
            </a:r>
            <a:r>
              <a:rPr lang="en-GB" sz="1300" dirty="0">
                <a:solidFill>
                  <a:srgbClr val="1F224E"/>
                </a:solidFill>
                <a:latin typeface="Myriad Pro" charset="0"/>
                <a:ea typeface="Myriad Pro" charset="0"/>
                <a:cs typeface="Myriad Pro" charset="0"/>
              </a:rPr>
              <a:t>and Ghana has a low number of doctors per 1000 people with just 0.1. </a:t>
            </a:r>
            <a:r>
              <a:rPr lang="en-GB" sz="1300" dirty="0">
                <a:solidFill>
                  <a:srgbClr val="C00000"/>
                </a:solidFill>
                <a:latin typeface="Myriad Pro" charset="0"/>
                <a:ea typeface="Myriad Pro" charset="0"/>
                <a:cs typeface="Myriad Pro" charset="0"/>
              </a:rPr>
              <a:t>This is because there is not enough money to build hospitals so fewer doctors will be employed. It is likely that less people are educated as doctors in the first place. </a:t>
            </a:r>
          </a:p>
        </p:txBody>
      </p:sp>
      <p:sp>
        <p:nvSpPr>
          <p:cNvPr id="5" name="TextBox 4"/>
          <p:cNvSpPr txBox="1"/>
          <p:nvPr/>
        </p:nvSpPr>
        <p:spPr>
          <a:xfrm>
            <a:off x="259482" y="1124743"/>
            <a:ext cx="2477585" cy="1323439"/>
          </a:xfrm>
          <a:prstGeom prst="rect">
            <a:avLst/>
          </a:prstGeom>
          <a:solidFill>
            <a:srgbClr val="ECECEC"/>
          </a:solidFill>
          <a:ln>
            <a:solidFill>
              <a:schemeClr val="tx1"/>
            </a:solidFill>
          </a:ln>
        </p:spPr>
        <p:txBody>
          <a:bodyPr wrap="square" rtlCol="0">
            <a:spAutoFit/>
          </a:bodyPr>
          <a:lstStyle/>
          <a:p>
            <a:r>
              <a:rPr lang="en-GB" sz="1400" dirty="0">
                <a:solidFill>
                  <a:srgbClr val="1F224E"/>
                </a:solidFill>
                <a:latin typeface="Myriad Pro" charset="0"/>
                <a:ea typeface="Myriad Pro" charset="0"/>
                <a:cs typeface="Myriad Pro" charset="0"/>
              </a:rPr>
              <a:t>Examples of </a:t>
            </a:r>
            <a:r>
              <a:rPr lang="en-GB" sz="1400" b="1" dirty="0">
                <a:solidFill>
                  <a:srgbClr val="1F224E"/>
                </a:solidFill>
                <a:latin typeface="Myriad Pro" charset="0"/>
                <a:ea typeface="Myriad Pro" charset="0"/>
                <a:cs typeface="Myriad Pro" charset="0"/>
              </a:rPr>
              <a:t>simple</a:t>
            </a:r>
            <a:r>
              <a:rPr lang="en-GB" sz="1400" dirty="0">
                <a:solidFill>
                  <a:srgbClr val="1F224E"/>
                </a:solidFill>
                <a:latin typeface="Myriad Pro" charset="0"/>
                <a:ea typeface="Myriad Pro" charset="0"/>
                <a:cs typeface="Myriad Pro" charset="0"/>
              </a:rPr>
              <a:t> ideas:</a:t>
            </a:r>
          </a:p>
          <a:p>
            <a:endParaRPr lang="en-US" sz="1400" dirty="0">
              <a:latin typeface="Myriad Pro"/>
            </a:endParaRPr>
          </a:p>
          <a:p>
            <a:r>
              <a:rPr lang="en-GB" sz="1300" dirty="0">
                <a:solidFill>
                  <a:srgbClr val="1F224E"/>
                </a:solidFill>
                <a:latin typeface="Myriad Pro" charset="0"/>
                <a:ea typeface="Myriad Pro" charset="0"/>
                <a:cs typeface="Myriad Pro" charset="0"/>
              </a:rPr>
              <a:t>Ghana has low numbers of doctors 0.1 per 1000 people and LIDCs do not have many doctors.</a:t>
            </a:r>
          </a:p>
        </p:txBody>
      </p:sp>
      <p:sp>
        <p:nvSpPr>
          <p:cNvPr id="6" name="TextBox 5"/>
          <p:cNvSpPr txBox="1"/>
          <p:nvPr/>
        </p:nvSpPr>
        <p:spPr>
          <a:xfrm>
            <a:off x="5940152" y="1124744"/>
            <a:ext cx="2952328" cy="4139595"/>
          </a:xfrm>
          <a:prstGeom prst="rect">
            <a:avLst/>
          </a:prstGeom>
          <a:solidFill>
            <a:srgbClr val="ECECEC"/>
          </a:solidFill>
          <a:ln>
            <a:solidFill>
              <a:schemeClr val="tx1"/>
            </a:solidFill>
          </a:ln>
        </p:spPr>
        <p:txBody>
          <a:bodyPr wrap="square" rtlCol="0">
            <a:spAutoFit/>
          </a:bodyPr>
          <a:lstStyle/>
          <a:p>
            <a:r>
              <a:rPr lang="en-GB" sz="1400" dirty="0">
                <a:solidFill>
                  <a:srgbClr val="1F224E"/>
                </a:solidFill>
                <a:latin typeface="Myriad Pro" charset="0"/>
                <a:ea typeface="Myriad Pro" charset="0"/>
                <a:cs typeface="Myriad Pro" charset="0"/>
              </a:rPr>
              <a:t>Examples of </a:t>
            </a:r>
            <a:r>
              <a:rPr lang="en-GB" sz="1400" b="1" dirty="0">
                <a:solidFill>
                  <a:srgbClr val="1F224E"/>
                </a:solidFill>
                <a:latin typeface="Myriad Pro" charset="0"/>
                <a:ea typeface="Myriad Pro" charset="0"/>
                <a:cs typeface="Myriad Pro" charset="0"/>
              </a:rPr>
              <a:t>well-developed </a:t>
            </a:r>
            <a:r>
              <a:rPr lang="en-GB" sz="1400" dirty="0">
                <a:solidFill>
                  <a:srgbClr val="1F224E"/>
                </a:solidFill>
                <a:latin typeface="Myriad Pro" charset="0"/>
                <a:ea typeface="Myriad Pro" charset="0"/>
                <a:cs typeface="Myriad Pro" charset="0"/>
              </a:rPr>
              <a:t>ideas:</a:t>
            </a:r>
          </a:p>
          <a:p>
            <a:endParaRPr lang="en-GB" sz="1400" dirty="0">
              <a:solidFill>
                <a:srgbClr val="1F224E"/>
              </a:solidFill>
              <a:latin typeface="Myriad Pro" charset="0"/>
              <a:ea typeface="Myriad Pro" charset="0"/>
              <a:cs typeface="Myriad Pro" charset="0"/>
            </a:endParaRPr>
          </a:p>
          <a:p>
            <a:r>
              <a:rPr lang="en-GB" sz="1300" dirty="0">
                <a:solidFill>
                  <a:srgbClr val="C00000"/>
                </a:solidFill>
                <a:latin typeface="Myriad Pro" charset="0"/>
                <a:ea typeface="Myriad Pro" charset="0"/>
                <a:cs typeface="Myriad Pro" charset="0"/>
              </a:rPr>
              <a:t>Ghana is typical of an LIDC to some extent as it is low for some development indicators, </a:t>
            </a:r>
            <a:r>
              <a:rPr lang="en-GB" sz="1300" dirty="0">
                <a:solidFill>
                  <a:srgbClr val="1F224E"/>
                </a:solidFill>
                <a:latin typeface="Myriad Pro" charset="0"/>
                <a:ea typeface="Myriad Pro" charset="0"/>
                <a:cs typeface="Myriad Pro" charset="0"/>
              </a:rPr>
              <a:t>such as number of doctors, at just 0.1 per 1000 people. </a:t>
            </a:r>
            <a:r>
              <a:rPr lang="en-GB" sz="1300" dirty="0">
                <a:solidFill>
                  <a:srgbClr val="C00000"/>
                </a:solidFill>
                <a:latin typeface="Myriad Pro" charset="0"/>
                <a:ea typeface="Myriad Pro" charset="0"/>
                <a:cs typeface="Myriad Pro" charset="0"/>
              </a:rPr>
              <a:t>This is at great contrast when compared to an AC, like Australia which has 3.8 doctors per 1000 people. This indicates that Ghana has less money available to develop healthcare systems </a:t>
            </a:r>
            <a:r>
              <a:rPr lang="en-GB" sz="1300" dirty="0">
                <a:solidFill>
                  <a:srgbClr val="1F224E"/>
                </a:solidFill>
                <a:latin typeface="Myriad Pro" charset="0"/>
                <a:ea typeface="Myriad Pro" charset="0"/>
                <a:cs typeface="Myriad Pro" charset="0"/>
              </a:rPr>
              <a:t>and lower investment in education for doctors. </a:t>
            </a:r>
            <a:r>
              <a:rPr lang="en-GB" sz="1300" dirty="0">
                <a:solidFill>
                  <a:srgbClr val="C00000"/>
                </a:solidFill>
                <a:latin typeface="Myriad Pro" charset="0"/>
                <a:ea typeface="Myriad Pro" charset="0"/>
                <a:cs typeface="Myriad Pro" charset="0"/>
              </a:rPr>
              <a:t>However, Ghana has 87% access to clean drinking water which is high compared to other LIDC countries such as Kenya with 62% which indicates that it is more than a ‘typical’ LIDC. </a:t>
            </a:r>
          </a:p>
        </p:txBody>
      </p:sp>
    </p:spTree>
    <p:extLst>
      <p:ext uri="{BB962C8B-B14F-4D97-AF65-F5344CB8AC3E}">
        <p14:creationId xmlns:p14="http://schemas.microsoft.com/office/powerpoint/2010/main" val="215618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ponent 03 Geographical Explo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011318"/>
            <a:ext cx="5357825" cy="156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68288"/>
            <a:ext cx="9144000" cy="685800"/>
          </a:xfrm>
        </p:spPr>
        <p:txBody>
          <a:bodyPr>
            <a:normAutofit fontScale="90000"/>
          </a:bodyPr>
          <a:lstStyle/>
          <a:p>
            <a:r>
              <a:rPr lang="en-GB" dirty="0">
                <a:latin typeface="Myriad Pro"/>
              </a:rPr>
              <a:t>How will </a:t>
            </a:r>
            <a:r>
              <a:rPr lang="en-GB" dirty="0" smtClean="0">
                <a:latin typeface="Myriad Pro"/>
              </a:rPr>
              <a:t>Geographical Exploration be </a:t>
            </a:r>
            <a:r>
              <a:rPr lang="en-GB" dirty="0">
                <a:latin typeface="Myriad Pro"/>
              </a:rPr>
              <a:t>assessed?</a:t>
            </a:r>
          </a:p>
        </p:txBody>
      </p:sp>
      <p:sp>
        <p:nvSpPr>
          <p:cNvPr id="5" name="TextBox 4"/>
          <p:cNvSpPr txBox="1"/>
          <p:nvPr/>
        </p:nvSpPr>
        <p:spPr>
          <a:xfrm>
            <a:off x="107504" y="1661695"/>
            <a:ext cx="1512168" cy="1815882"/>
          </a:xfrm>
          <a:prstGeom prst="rect">
            <a:avLst/>
          </a:prstGeom>
          <a:noFill/>
          <a:ln>
            <a:solidFill>
              <a:schemeClr val="tx1"/>
            </a:solidFill>
          </a:ln>
        </p:spPr>
        <p:txBody>
          <a:bodyPr wrap="square" rtlCol="0">
            <a:spAutoFit/>
          </a:bodyPr>
          <a:lstStyle/>
          <a:p>
            <a:pPr algn="ctr"/>
            <a:r>
              <a:rPr lang="en-GB" sz="1400" dirty="0">
                <a:solidFill>
                  <a:srgbClr val="1F224E"/>
                </a:solidFill>
                <a:latin typeface="Myriad Pro" charset="0"/>
                <a:ea typeface="Myriad Pro" charset="0"/>
                <a:cs typeface="Myriad Pro" charset="0"/>
              </a:rPr>
              <a:t>No optionality – students know what they need to do and will not get confused as to which option they should answer.</a:t>
            </a:r>
          </a:p>
        </p:txBody>
      </p:sp>
      <p:sp>
        <p:nvSpPr>
          <p:cNvPr id="6" name="TextBox 5"/>
          <p:cNvSpPr txBox="1"/>
          <p:nvPr/>
        </p:nvSpPr>
        <p:spPr>
          <a:xfrm>
            <a:off x="5610154" y="4132884"/>
            <a:ext cx="2566307" cy="523220"/>
          </a:xfrm>
          <a:prstGeom prst="rect">
            <a:avLst/>
          </a:prstGeom>
          <a:noFill/>
          <a:ln>
            <a:solidFill>
              <a:schemeClr val="tx1"/>
            </a:solidFill>
          </a:ln>
        </p:spPr>
        <p:txBody>
          <a:bodyPr wrap="square" rtlCol="0">
            <a:spAutoFit/>
          </a:bodyPr>
          <a:lstStyle/>
          <a:p>
            <a:pPr algn="ctr"/>
            <a:r>
              <a:rPr lang="en-GB" sz="1400" dirty="0">
                <a:solidFill>
                  <a:srgbClr val="1F224E"/>
                </a:solidFill>
                <a:latin typeface="Myriad Pro" charset="0"/>
                <a:ea typeface="Myriad Pro" charset="0"/>
                <a:cs typeface="Myriad Pro" charset="0"/>
              </a:rPr>
              <a:t>3 marks for </a:t>
            </a:r>
            <a:r>
              <a:rPr lang="en-GB" sz="1400" dirty="0" err="1">
                <a:solidFill>
                  <a:srgbClr val="1F224E"/>
                </a:solidFill>
                <a:latin typeface="Myriad Pro" charset="0"/>
                <a:ea typeface="Myriad Pro" charset="0"/>
                <a:cs typeface="Myriad Pro" charset="0"/>
              </a:rPr>
              <a:t>SPaG</a:t>
            </a:r>
            <a:r>
              <a:rPr lang="en-GB" sz="1400" dirty="0">
                <a:solidFill>
                  <a:srgbClr val="1F224E"/>
                </a:solidFill>
                <a:latin typeface="Myriad Pro" charset="0"/>
                <a:ea typeface="Myriad Pro" charset="0"/>
                <a:cs typeface="Myriad Pro" charset="0"/>
              </a:rPr>
              <a:t> will be on </a:t>
            </a:r>
            <a:r>
              <a:rPr lang="en-GB" sz="1400" dirty="0" smtClean="0">
                <a:solidFill>
                  <a:srgbClr val="1F224E"/>
                </a:solidFill>
                <a:latin typeface="Myriad Pro" charset="0"/>
                <a:ea typeface="Myriad Pro" charset="0"/>
                <a:cs typeface="Myriad Pro" charset="0"/>
              </a:rPr>
              <a:t>the final 12 mark question.</a:t>
            </a:r>
            <a:endParaRPr lang="en-GB" sz="1400" dirty="0">
              <a:solidFill>
                <a:srgbClr val="1F224E"/>
              </a:solidFill>
              <a:latin typeface="Myriad Pro" charset="0"/>
              <a:ea typeface="Myriad Pro" charset="0"/>
              <a:cs typeface="Myriad Pro" charset="0"/>
            </a:endParaRPr>
          </a:p>
        </p:txBody>
      </p:sp>
      <p:sp>
        <p:nvSpPr>
          <p:cNvPr id="7" name="TextBox 6"/>
          <p:cNvSpPr txBox="1"/>
          <p:nvPr/>
        </p:nvSpPr>
        <p:spPr>
          <a:xfrm>
            <a:off x="7642423" y="2071339"/>
            <a:ext cx="1339925" cy="738664"/>
          </a:xfrm>
          <a:prstGeom prst="rect">
            <a:avLst/>
          </a:prstGeom>
          <a:noFill/>
          <a:ln>
            <a:solidFill>
              <a:schemeClr val="tx1"/>
            </a:solidFill>
          </a:ln>
        </p:spPr>
        <p:txBody>
          <a:bodyPr wrap="square" rtlCol="0">
            <a:spAutoFit/>
          </a:bodyPr>
          <a:lstStyle/>
          <a:p>
            <a:pPr algn="ctr"/>
            <a:r>
              <a:rPr lang="en-GB" sz="1400" dirty="0">
                <a:solidFill>
                  <a:srgbClr val="1F224E"/>
                </a:solidFill>
                <a:latin typeface="Myriad Pro" charset="0"/>
                <a:ea typeface="Myriad Pro" charset="0"/>
                <a:cs typeface="Myriad Pro" charset="0"/>
              </a:rPr>
              <a:t>14 marks for AO4 (skills) in total</a:t>
            </a:r>
          </a:p>
        </p:txBody>
      </p:sp>
      <p:sp>
        <p:nvSpPr>
          <p:cNvPr id="8" name="TextBox 7"/>
          <p:cNvSpPr txBox="1"/>
          <p:nvPr/>
        </p:nvSpPr>
        <p:spPr>
          <a:xfrm>
            <a:off x="1720999" y="4423286"/>
            <a:ext cx="3096344" cy="800219"/>
          </a:xfrm>
          <a:prstGeom prst="rect">
            <a:avLst/>
          </a:prstGeom>
          <a:noFill/>
          <a:ln>
            <a:solidFill>
              <a:schemeClr val="tx1"/>
            </a:solidFill>
          </a:ln>
        </p:spPr>
        <p:txBody>
          <a:bodyPr wrap="square" rtlCol="0">
            <a:spAutoFit/>
          </a:bodyPr>
          <a:lstStyle/>
          <a:p>
            <a:pPr algn="ctr"/>
            <a:r>
              <a:rPr lang="en-GB" sz="1400" dirty="0">
                <a:solidFill>
                  <a:srgbClr val="1F224E"/>
                </a:solidFill>
                <a:latin typeface="Myriad Pro" charset="0"/>
                <a:ea typeface="Myriad Pro" charset="0"/>
                <a:cs typeface="Myriad Pro" charset="0"/>
              </a:rPr>
              <a:t>A separate Resource Booklet so students can access resources easily when answering questions</a:t>
            </a:r>
            <a:r>
              <a:rPr lang="en-GB" dirty="0" smtClean="0">
                <a:latin typeface="Myriad Pro"/>
              </a:rPr>
              <a:t>. </a:t>
            </a:r>
            <a:endParaRPr lang="en-GB" dirty="0">
              <a:latin typeface="Myriad Pro"/>
            </a:endParaRPr>
          </a:p>
        </p:txBody>
      </p:sp>
      <p:cxnSp>
        <p:nvCxnSpPr>
          <p:cNvPr id="9" name="Straight Arrow Connector 8"/>
          <p:cNvCxnSpPr/>
          <p:nvPr/>
        </p:nvCxnSpPr>
        <p:spPr>
          <a:xfrm flipH="1" flipV="1">
            <a:off x="4932041" y="3501009"/>
            <a:ext cx="1368151" cy="631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893308" y="2790748"/>
            <a:ext cx="705422" cy="3960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627784" y="2988770"/>
            <a:ext cx="792088" cy="14057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20999" y="2792167"/>
            <a:ext cx="1626865" cy="4792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4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sz="4800" dirty="0" smtClean="0"/>
              <a:t>Question 2</a:t>
            </a:r>
            <a:endParaRPr lang="en-GB" sz="4800" dirty="0"/>
          </a:p>
        </p:txBody>
      </p:sp>
      <p:sp>
        <p:nvSpPr>
          <p:cNvPr id="3" name="Content Placeholder 2"/>
          <p:cNvSpPr txBox="1">
            <a:spLocks/>
          </p:cNvSpPr>
          <p:nvPr/>
        </p:nvSpPr>
        <p:spPr>
          <a:xfrm>
            <a:off x="216942" y="1196752"/>
            <a:ext cx="8665294" cy="44545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a:solidFill>
                  <a:srgbClr val="1F224E"/>
                </a:solidFill>
                <a:latin typeface="Myriad Pro" charset="0"/>
                <a:ea typeface="Myriad Pro" charset="0"/>
                <a:cs typeface="Myriad Pro" charset="0"/>
              </a:rPr>
              <a:t>Study </a:t>
            </a:r>
            <a:r>
              <a:rPr lang="en-US" sz="1200" b="1" dirty="0">
                <a:solidFill>
                  <a:srgbClr val="1F224E"/>
                </a:solidFill>
                <a:latin typeface="Myriad Pro" charset="0"/>
                <a:ea typeface="Myriad Pro" charset="0"/>
                <a:cs typeface="Myriad Pro" charset="0"/>
              </a:rPr>
              <a:t>Figs 4, 5a, 5b and 6 </a:t>
            </a:r>
            <a:r>
              <a:rPr lang="en-US" sz="1200" dirty="0">
                <a:solidFill>
                  <a:srgbClr val="1F224E"/>
                </a:solidFill>
                <a:latin typeface="Myriad Pro" charset="0"/>
                <a:ea typeface="Myriad Pro" charset="0"/>
                <a:cs typeface="Myriad Pro" charset="0"/>
              </a:rPr>
              <a:t>in the separate Resource Booklet, showing climate data, maps of Ghana and opinions on food security.</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Questions will refer to the resources in </a:t>
            </a:r>
            <a:r>
              <a:rPr lang="en-US" sz="1200" b="1" dirty="0">
                <a:solidFill>
                  <a:srgbClr val="1F224E"/>
                </a:solidFill>
                <a:latin typeface="Myriad Pro" charset="0"/>
                <a:ea typeface="Myriad Pro" charset="0"/>
                <a:cs typeface="Myriad Pro" charset="0"/>
              </a:rPr>
              <a:t>Figs 4, 5a, 5b and 6 </a:t>
            </a:r>
            <a:r>
              <a:rPr lang="en-GB" sz="1200" dirty="0" smtClean="0">
                <a:solidFill>
                  <a:srgbClr val="1F224E"/>
                </a:solidFill>
                <a:latin typeface="Myriad Pro" charset="0"/>
                <a:ea typeface="Myriad Pro" charset="0"/>
                <a:cs typeface="Myriad Pro" charset="0"/>
              </a:rPr>
              <a:t>and </a:t>
            </a:r>
            <a:r>
              <a:rPr lang="en-GB" sz="1200" dirty="0">
                <a:solidFill>
                  <a:srgbClr val="1F224E"/>
                </a:solidFill>
                <a:latin typeface="Myriad Pro" charset="0"/>
                <a:ea typeface="Myriad Pro" charset="0"/>
                <a:cs typeface="Myriad Pro" charset="0"/>
              </a:rPr>
              <a:t>could be on any aspect at the moment, students should read the </a:t>
            </a:r>
            <a:r>
              <a:rPr lang="en-GB" sz="1200" dirty="0" smtClean="0">
                <a:solidFill>
                  <a:srgbClr val="1F224E"/>
                </a:solidFill>
                <a:latin typeface="Myriad Pro" charset="0"/>
                <a:ea typeface="Myriad Pro" charset="0"/>
                <a:cs typeface="Myriad Pro" charset="0"/>
              </a:rPr>
              <a:t>questions </a:t>
            </a:r>
            <a:r>
              <a:rPr lang="en-GB" sz="1200" dirty="0">
                <a:solidFill>
                  <a:srgbClr val="1F224E"/>
                </a:solidFill>
                <a:latin typeface="Myriad Pro" charset="0"/>
                <a:ea typeface="Myriad Pro" charset="0"/>
                <a:cs typeface="Myriad Pro" charset="0"/>
              </a:rPr>
              <a:t>first so they know what to focus on.</a:t>
            </a:r>
          </a:p>
          <a:p>
            <a:pPr marL="0" indent="0">
              <a:buFont typeface="Arial" panose="020B0604020202020204" pitchFamily="34" charset="0"/>
              <a:buNone/>
            </a:pPr>
            <a:endParaRPr lang="en-GB" sz="1200" dirty="0">
              <a:solidFill>
                <a:srgbClr val="1F224E"/>
              </a:solidFill>
              <a:latin typeface="Myriad Pro" charset="0"/>
              <a:ea typeface="Myriad Pro" charset="0"/>
              <a:cs typeface="Myriad Pro" charset="0"/>
            </a:endParaRPr>
          </a:p>
          <a:p>
            <a:endParaRPr lang="en-GB" sz="2400" dirty="0"/>
          </a:p>
        </p:txBody>
      </p:sp>
      <p:pic>
        <p:nvPicPr>
          <p:cNvPr id="4098" name="Picture 2" descr="Fig 4 Climate graphs for the urban areas of Axim and Tamale in Gh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312566"/>
            <a:ext cx="2946261" cy="335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Fig 5a Food security map of Ghana&#10;Fig 5b Ecosystem map of Gh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4315" y="2155403"/>
            <a:ext cx="1535298" cy="386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Fig 6 Opinions on food security in Gh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241351"/>
            <a:ext cx="2962096" cy="364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1405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2(a)(</a:t>
            </a:r>
            <a:r>
              <a:rPr lang="en-GB" dirty="0" err="1" smtClean="0"/>
              <a:t>i</a:t>
            </a:r>
            <a:r>
              <a:rPr lang="en-GB" dirty="0" smtClean="0"/>
              <a:t>) – 3 marks</a:t>
            </a:r>
            <a:endParaRPr lang="en-GB" dirty="0"/>
          </a:p>
        </p:txBody>
      </p:sp>
      <p:sp>
        <p:nvSpPr>
          <p:cNvPr id="3" name="Content Placeholder 2"/>
          <p:cNvSpPr txBox="1">
            <a:spLocks/>
          </p:cNvSpPr>
          <p:nvPr/>
        </p:nvSpPr>
        <p:spPr>
          <a:xfrm>
            <a:off x="444500" y="1808739"/>
            <a:ext cx="8587283" cy="24123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a 3 mark </a:t>
            </a:r>
            <a:r>
              <a:rPr lang="en-GB" sz="1200" dirty="0" smtClean="0">
                <a:solidFill>
                  <a:srgbClr val="00B050"/>
                </a:solidFill>
                <a:latin typeface="Myriad Pro" charset="0"/>
                <a:ea typeface="Myriad Pro" charset="0"/>
                <a:cs typeface="Myriad Pro" charset="0"/>
              </a:rPr>
              <a:t>AO4 (skills) </a:t>
            </a:r>
            <a:r>
              <a:rPr lang="en-GB" sz="1200" dirty="0" smtClean="0">
                <a:solidFill>
                  <a:srgbClr val="1F224E"/>
                </a:solidFill>
                <a:latin typeface="Myriad Pro" charset="0"/>
                <a:ea typeface="Myriad Pro" charset="0"/>
                <a:cs typeface="Myriad Pro" charset="0"/>
              </a:rPr>
              <a:t>question targeting students ability to ‘extract, interpret, analyse and evaluate information’ in a graphical context – in this instance climate graphs.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 </a:t>
            </a:r>
          </a:p>
          <a:p>
            <a:pPr marL="0" indent="0">
              <a:buNone/>
            </a:pPr>
            <a:r>
              <a:rPr lang="en-GB" sz="1200" dirty="0" smtClean="0">
                <a:solidFill>
                  <a:srgbClr val="1F224E"/>
                </a:solidFill>
                <a:latin typeface="Myriad Pro" charset="0"/>
                <a:ea typeface="Myriad Pro" charset="0"/>
                <a:cs typeface="Myriad Pro" charset="0"/>
              </a:rPr>
              <a:t> </a:t>
            </a:r>
          </a:p>
          <a:p>
            <a:pPr marL="0" indent="0">
              <a:buNone/>
            </a:pPr>
            <a:r>
              <a:rPr lang="en-GB" sz="1200" dirty="0" smtClean="0">
                <a:solidFill>
                  <a:srgbClr val="1F224E"/>
                </a:solidFill>
                <a:latin typeface="Myriad Pro" charset="0"/>
                <a:ea typeface="Myriad Pro" charset="0"/>
                <a:cs typeface="Myriad Pro" charset="0"/>
              </a:rPr>
              <a:t> </a:t>
            </a:r>
          </a:p>
          <a:p>
            <a:pPr marL="285750" indent="-285750"/>
            <a:endParaRPr lang="en-GB" sz="12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44500" y="1124744"/>
            <a:ext cx="8322296" cy="576064"/>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smtClean="0">
                <a:solidFill>
                  <a:srgbClr val="00B050"/>
                </a:solidFill>
              </a:rPr>
              <a:t>Describe</a:t>
            </a:r>
            <a:r>
              <a:rPr lang="en-US" sz="1600" dirty="0" smtClean="0"/>
              <a:t> </a:t>
            </a:r>
            <a:r>
              <a:rPr lang="en-US" sz="1600" dirty="0"/>
              <a:t>how the </a:t>
            </a:r>
            <a:r>
              <a:rPr lang="en-US" sz="1600" u="sng" dirty="0"/>
              <a:t>climate</a:t>
            </a:r>
            <a:r>
              <a:rPr lang="en-US" sz="1600" dirty="0"/>
              <a:t> for </a:t>
            </a:r>
            <a:r>
              <a:rPr lang="en-US" sz="1600" u="sng" dirty="0"/>
              <a:t>Axim</a:t>
            </a:r>
            <a:r>
              <a:rPr lang="en-US" sz="1600" dirty="0"/>
              <a:t> is </a:t>
            </a:r>
            <a:r>
              <a:rPr lang="en-US" sz="1600" u="sng" dirty="0"/>
              <a:t>different</a:t>
            </a:r>
            <a:r>
              <a:rPr lang="en-US" sz="1600" dirty="0"/>
              <a:t> from </a:t>
            </a:r>
            <a:r>
              <a:rPr lang="en-US" sz="1600" u="sng" dirty="0"/>
              <a:t>Tamale</a:t>
            </a:r>
            <a:r>
              <a:rPr lang="en-US" sz="1600" dirty="0"/>
              <a:t>. You should </a:t>
            </a:r>
            <a:r>
              <a:rPr lang="en-US" sz="1600" dirty="0">
                <a:solidFill>
                  <a:srgbClr val="00B050"/>
                </a:solidFill>
              </a:rPr>
              <a:t>use data from</a:t>
            </a:r>
            <a:r>
              <a:rPr lang="en-GB" sz="1600" dirty="0">
                <a:solidFill>
                  <a:srgbClr val="00B050"/>
                </a:solidFill>
              </a:rPr>
              <a:t> </a:t>
            </a:r>
            <a:r>
              <a:rPr lang="en-US" sz="1600" dirty="0">
                <a:solidFill>
                  <a:srgbClr val="00B050"/>
                </a:solidFill>
              </a:rPr>
              <a:t>Fig. 4</a:t>
            </a:r>
            <a:r>
              <a:rPr lang="en-US" sz="1600" dirty="0"/>
              <a:t> to support your answer.</a:t>
            </a:r>
          </a:p>
        </p:txBody>
      </p:sp>
      <p:pic>
        <p:nvPicPr>
          <p:cNvPr id="5" name="Picture 2" descr="Fig 4 Climate graphs for the urban areas of Axim and Tamale in Gh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9030" y="2186621"/>
            <a:ext cx="2611442" cy="2974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51519" y="3888491"/>
            <a:ext cx="4221634" cy="261610"/>
          </a:xfrm>
          <a:prstGeom prst="rect">
            <a:avLst/>
          </a:prstGeom>
          <a:ln>
            <a:solidFill>
              <a:schemeClr val="tx1"/>
            </a:solidFill>
          </a:ln>
        </p:spPr>
        <p:txBody>
          <a:bodyPr wrap="square">
            <a:spAutoFit/>
          </a:bodyPr>
          <a:lstStyle/>
          <a:p>
            <a:r>
              <a:rPr lang="en-GB" sz="1100" dirty="0">
                <a:solidFill>
                  <a:srgbClr val="1F224E"/>
                </a:solidFill>
                <a:latin typeface="Myriad Pro" charset="0"/>
                <a:ea typeface="Myriad Pro" charset="0"/>
                <a:cs typeface="Myriad Pro" charset="0"/>
              </a:rPr>
              <a:t>Axim has a slightly lower </a:t>
            </a:r>
            <a:r>
              <a:rPr lang="en-GB" sz="1100" dirty="0" smtClean="0">
                <a:solidFill>
                  <a:srgbClr val="1F224E"/>
                </a:solidFill>
                <a:latin typeface="Myriad Pro" charset="0"/>
                <a:ea typeface="Myriad Pro" charset="0"/>
                <a:cs typeface="Myriad Pro" charset="0"/>
              </a:rPr>
              <a:t>average </a:t>
            </a:r>
            <a:r>
              <a:rPr lang="en-GB" sz="1100" dirty="0">
                <a:solidFill>
                  <a:srgbClr val="1F224E"/>
                </a:solidFill>
                <a:latin typeface="Myriad Pro" charset="0"/>
                <a:ea typeface="Myriad Pro" charset="0"/>
                <a:cs typeface="Myriad Pro" charset="0"/>
              </a:rPr>
              <a:t>temperature than Tamale (</a:t>
            </a:r>
            <a:r>
              <a:rPr lang="en-GB" sz="1100" dirty="0">
                <a:solidFill>
                  <a:srgbClr val="1F224E"/>
                </a:solidFill>
                <a:latin typeface="Myriad Pro" charset="0"/>
                <a:ea typeface="Myriad Pro" charset="0"/>
                <a:cs typeface="Myriad Pro" charset="0"/>
                <a:sym typeface="Wingdings"/>
              </a:rPr>
              <a:t></a:t>
            </a:r>
            <a:r>
              <a:rPr lang="en-GB" sz="1100" dirty="0">
                <a:solidFill>
                  <a:srgbClr val="1F224E"/>
                </a:solidFill>
                <a:latin typeface="Myriad Pro" charset="0"/>
                <a:ea typeface="Myriad Pro" charset="0"/>
                <a:cs typeface="Myriad Pro" charset="0"/>
              </a:rPr>
              <a:t>)</a:t>
            </a:r>
          </a:p>
        </p:txBody>
      </p:sp>
      <p:sp>
        <p:nvSpPr>
          <p:cNvPr id="7" name="Rectangle 6"/>
          <p:cNvSpPr/>
          <p:nvPr/>
        </p:nvSpPr>
        <p:spPr>
          <a:xfrm>
            <a:off x="4605648" y="4019296"/>
            <a:ext cx="1512168" cy="600164"/>
          </a:xfrm>
          <a:prstGeom prst="rect">
            <a:avLst/>
          </a:prstGeom>
          <a:ln>
            <a:solidFill>
              <a:schemeClr val="tx1"/>
            </a:solidFill>
          </a:ln>
        </p:spPr>
        <p:txBody>
          <a:bodyPr wrap="square">
            <a:spAutoFit/>
          </a:bodyPr>
          <a:lstStyle/>
          <a:p>
            <a:pPr algn="ctr"/>
            <a:r>
              <a:rPr lang="en-GB" sz="1100" dirty="0">
                <a:solidFill>
                  <a:srgbClr val="1F224E"/>
                </a:solidFill>
                <a:latin typeface="Myriad Pro" charset="0"/>
                <a:ea typeface="Myriad Pro" charset="0"/>
                <a:cs typeface="Myriad Pro" charset="0"/>
              </a:rPr>
              <a:t>Tamale had lower average rainfall than Axim (</a:t>
            </a:r>
            <a:r>
              <a:rPr lang="en-GB" sz="1100" dirty="0">
                <a:solidFill>
                  <a:srgbClr val="1F224E"/>
                </a:solidFill>
                <a:latin typeface="Myriad Pro" charset="0"/>
                <a:ea typeface="Myriad Pro" charset="0"/>
                <a:cs typeface="Myriad Pro" charset="0"/>
                <a:sym typeface="Wingdings"/>
              </a:rPr>
              <a:t></a:t>
            </a:r>
            <a:r>
              <a:rPr lang="en-GB" sz="1100" dirty="0">
                <a:solidFill>
                  <a:srgbClr val="1F224E"/>
                </a:solidFill>
                <a:latin typeface="Myriad Pro" charset="0"/>
                <a:ea typeface="Myriad Pro" charset="0"/>
                <a:cs typeface="Myriad Pro" charset="0"/>
              </a:rPr>
              <a:t>)</a:t>
            </a:r>
          </a:p>
        </p:txBody>
      </p:sp>
      <p:sp>
        <p:nvSpPr>
          <p:cNvPr id="8" name="Rectangle 7"/>
          <p:cNvSpPr/>
          <p:nvPr/>
        </p:nvSpPr>
        <p:spPr>
          <a:xfrm>
            <a:off x="264678" y="4221088"/>
            <a:ext cx="3659250" cy="600164"/>
          </a:xfrm>
          <a:prstGeom prst="rect">
            <a:avLst/>
          </a:prstGeom>
          <a:ln>
            <a:solidFill>
              <a:schemeClr val="tx1"/>
            </a:solidFill>
          </a:ln>
        </p:spPr>
        <p:txBody>
          <a:bodyPr wrap="square">
            <a:spAutoFit/>
          </a:bodyPr>
          <a:lstStyle/>
          <a:p>
            <a:r>
              <a:rPr lang="en-GB" sz="1100" dirty="0">
                <a:solidFill>
                  <a:srgbClr val="1F224E"/>
                </a:solidFill>
                <a:latin typeface="Myriad Pro" charset="0"/>
                <a:ea typeface="Myriad Pro" charset="0"/>
                <a:cs typeface="Myriad Pro" charset="0"/>
              </a:rPr>
              <a:t>Tamale has a slightly higher average temperature than Axim (</a:t>
            </a:r>
            <a:r>
              <a:rPr lang="en-GB" sz="1100" dirty="0">
                <a:solidFill>
                  <a:srgbClr val="1F224E"/>
                </a:solidFill>
                <a:latin typeface="Myriad Pro" charset="0"/>
                <a:ea typeface="Myriad Pro" charset="0"/>
                <a:cs typeface="Myriad Pro" charset="0"/>
                <a:sym typeface="Wingdings"/>
              </a:rPr>
              <a:t></a:t>
            </a:r>
            <a:r>
              <a:rPr lang="en-GB" sz="1100" dirty="0">
                <a:solidFill>
                  <a:srgbClr val="1F224E"/>
                </a:solidFill>
                <a:latin typeface="Myriad Pro" charset="0"/>
                <a:ea typeface="Myriad Pro" charset="0"/>
                <a:cs typeface="Myriad Pro" charset="0"/>
              </a:rPr>
              <a:t>) with the average temperature in the first few months of the year in Tamale reaching over 30ºC (DEV)</a:t>
            </a:r>
          </a:p>
        </p:txBody>
      </p:sp>
      <p:sp>
        <p:nvSpPr>
          <p:cNvPr id="9" name="Rectangle 8"/>
          <p:cNvSpPr/>
          <p:nvPr/>
        </p:nvSpPr>
        <p:spPr>
          <a:xfrm>
            <a:off x="5262011" y="5267091"/>
            <a:ext cx="2666585" cy="600164"/>
          </a:xfrm>
          <a:prstGeom prst="rect">
            <a:avLst/>
          </a:prstGeom>
          <a:ln>
            <a:solidFill>
              <a:schemeClr val="tx1"/>
            </a:solidFill>
          </a:ln>
        </p:spPr>
        <p:txBody>
          <a:bodyPr wrap="square">
            <a:spAutoFit/>
          </a:bodyPr>
          <a:lstStyle/>
          <a:p>
            <a:r>
              <a:rPr lang="en-GB" sz="1100" dirty="0">
                <a:solidFill>
                  <a:srgbClr val="1F224E"/>
                </a:solidFill>
                <a:latin typeface="Myriad Pro" charset="0"/>
                <a:ea typeface="Myriad Pro" charset="0"/>
                <a:cs typeface="Myriad Pro" charset="0"/>
              </a:rPr>
              <a:t>Axim has higher average rainfall than Tamale (</a:t>
            </a:r>
            <a:r>
              <a:rPr lang="en-GB" sz="1100" dirty="0">
                <a:solidFill>
                  <a:srgbClr val="1F224E"/>
                </a:solidFill>
                <a:latin typeface="Myriad Pro" charset="0"/>
                <a:ea typeface="Myriad Pro" charset="0"/>
                <a:cs typeface="Myriad Pro" charset="0"/>
                <a:sym typeface="Wingdings"/>
              </a:rPr>
              <a:t></a:t>
            </a:r>
            <a:r>
              <a:rPr lang="en-GB" sz="1100" dirty="0">
                <a:solidFill>
                  <a:srgbClr val="1F224E"/>
                </a:solidFill>
                <a:latin typeface="Myriad Pro" charset="0"/>
                <a:ea typeface="Myriad Pro" charset="0"/>
                <a:cs typeface="Myriad Pro" charset="0"/>
              </a:rPr>
              <a:t>) reaching over 500 mm for June compared to about 150 mm (DEV)</a:t>
            </a:r>
          </a:p>
        </p:txBody>
      </p:sp>
      <p:sp>
        <p:nvSpPr>
          <p:cNvPr id="10" name="Rectangle 9"/>
          <p:cNvSpPr/>
          <p:nvPr/>
        </p:nvSpPr>
        <p:spPr>
          <a:xfrm>
            <a:off x="248495" y="5003651"/>
            <a:ext cx="4572000" cy="938719"/>
          </a:xfrm>
          <a:prstGeom prst="rect">
            <a:avLst/>
          </a:prstGeom>
          <a:solidFill>
            <a:schemeClr val="bg1"/>
          </a:solidFill>
          <a:ln>
            <a:solidFill>
              <a:schemeClr val="tx1"/>
            </a:solidFill>
          </a:ln>
        </p:spPr>
        <p:txBody>
          <a:bodyPr>
            <a:spAutoFit/>
          </a:bodyPr>
          <a:lstStyle/>
          <a:p>
            <a:r>
              <a:rPr lang="en-GB" sz="1100" dirty="0">
                <a:solidFill>
                  <a:srgbClr val="1F224E"/>
                </a:solidFill>
                <a:latin typeface="Myriad Pro" charset="0"/>
                <a:ea typeface="Myriad Pro" charset="0"/>
                <a:cs typeface="Myriad Pro" charset="0"/>
              </a:rPr>
              <a:t>For most of the year the average temperatures of Tamale and Axim are roughly the same (</a:t>
            </a:r>
            <a:r>
              <a:rPr lang="en-GB" sz="1100" dirty="0">
                <a:solidFill>
                  <a:srgbClr val="1F224E"/>
                </a:solidFill>
                <a:latin typeface="Myriad Pro" charset="0"/>
                <a:ea typeface="Myriad Pro" charset="0"/>
                <a:cs typeface="Myriad Pro" charset="0"/>
                <a:sym typeface="Wingdings"/>
              </a:rPr>
              <a:t></a:t>
            </a:r>
            <a:r>
              <a:rPr lang="en-GB" sz="1100" dirty="0">
                <a:solidFill>
                  <a:srgbClr val="1F224E"/>
                </a:solidFill>
                <a:latin typeface="Myriad Pro" charset="0"/>
                <a:ea typeface="Myriad Pro" charset="0"/>
                <a:cs typeface="Myriad Pro" charset="0"/>
              </a:rPr>
              <a:t>) but the average rainfall differs more significantly with Axim generally being higher (</a:t>
            </a:r>
            <a:r>
              <a:rPr lang="en-GB" sz="1100" dirty="0">
                <a:solidFill>
                  <a:srgbClr val="1F224E"/>
                </a:solidFill>
                <a:latin typeface="Myriad Pro" charset="0"/>
                <a:ea typeface="Myriad Pro" charset="0"/>
                <a:cs typeface="Myriad Pro" charset="0"/>
                <a:sym typeface="Wingdings"/>
              </a:rPr>
              <a:t></a:t>
            </a:r>
            <a:r>
              <a:rPr lang="en-GB" sz="1100" dirty="0">
                <a:solidFill>
                  <a:srgbClr val="1F224E"/>
                </a:solidFill>
                <a:latin typeface="Myriad Pro" charset="0"/>
                <a:ea typeface="Myriad Pro" charset="0"/>
                <a:cs typeface="Myriad Pro" charset="0"/>
              </a:rPr>
              <a:t>), although during August and September Tamale has roughly double the average rainfall of Axim at over 200mm in each month (DEV)</a:t>
            </a:r>
          </a:p>
        </p:txBody>
      </p:sp>
      <p:sp>
        <p:nvSpPr>
          <p:cNvPr id="11" name="Rectangle 10"/>
          <p:cNvSpPr/>
          <p:nvPr/>
        </p:nvSpPr>
        <p:spPr>
          <a:xfrm>
            <a:off x="444500" y="2272665"/>
            <a:ext cx="5655711" cy="1569660"/>
          </a:xfrm>
          <a:prstGeom prst="rect">
            <a:avLst/>
          </a:prstGeom>
        </p:spPr>
        <p:txBody>
          <a:bodyPr wrap="square">
            <a:spAutoFit/>
          </a:bodyPr>
          <a:lstStyle/>
          <a:p>
            <a:r>
              <a:rPr lang="en-GB" sz="1200" dirty="0" smtClean="0">
                <a:solidFill>
                  <a:srgbClr val="1F224E"/>
                </a:solidFill>
                <a:latin typeface="Myriad Pro" charset="0"/>
                <a:ea typeface="Myriad Pro" charset="0"/>
                <a:cs typeface="Myriad Pro" charset="0"/>
              </a:rPr>
              <a:t>There are three marks available, including the command to use data from </a:t>
            </a:r>
            <a:r>
              <a:rPr lang="en-GB" sz="1200" b="1" dirty="0" smtClean="0">
                <a:solidFill>
                  <a:srgbClr val="1F224E"/>
                </a:solidFill>
                <a:latin typeface="Myriad Pro" charset="0"/>
                <a:ea typeface="Myriad Pro" charset="0"/>
                <a:cs typeface="Myriad Pro" charset="0"/>
              </a:rPr>
              <a:t>Fig. 4 </a:t>
            </a:r>
            <a:r>
              <a:rPr lang="en-GB" sz="1200" dirty="0" smtClean="0">
                <a:solidFill>
                  <a:srgbClr val="1F224E"/>
                </a:solidFill>
                <a:latin typeface="Myriad Pro" charset="0"/>
                <a:ea typeface="Myriad Pro" charset="0"/>
                <a:cs typeface="Myriad Pro" charset="0"/>
              </a:rPr>
              <a:t>– therefore 1 mark is for using data (DEV) from the climate graphs. There are therefore 2 marks for describing how the climate is difference between Axim and Tamale – 1 mark (</a:t>
            </a:r>
            <a:r>
              <a:rPr lang="en-GB" sz="1200" dirty="0" smtClean="0">
                <a:solidFill>
                  <a:srgbClr val="1F224E"/>
                </a:solidFill>
                <a:latin typeface="Myriad Pro" charset="0"/>
                <a:ea typeface="Myriad Pro" charset="0"/>
                <a:cs typeface="Myriad Pro" charset="0"/>
                <a:sym typeface="Wingdings"/>
              </a:rPr>
              <a:t></a:t>
            </a:r>
            <a:r>
              <a:rPr lang="en-GB" sz="1200" dirty="0" smtClean="0">
                <a:solidFill>
                  <a:srgbClr val="1F224E"/>
                </a:solidFill>
                <a:latin typeface="Myriad Pro" charset="0"/>
                <a:ea typeface="Myriad Pro" charset="0"/>
                <a:cs typeface="Myriad Pro" charset="0"/>
              </a:rPr>
              <a:t>) for a point about the temperature trend and 1 mark (</a:t>
            </a:r>
            <a:r>
              <a:rPr lang="en-GB" sz="1200" dirty="0" smtClean="0">
                <a:solidFill>
                  <a:srgbClr val="1F224E"/>
                </a:solidFill>
                <a:latin typeface="Myriad Pro" charset="0"/>
                <a:ea typeface="Myriad Pro" charset="0"/>
                <a:cs typeface="Myriad Pro" charset="0"/>
                <a:sym typeface="Wingdings"/>
              </a:rPr>
              <a:t></a:t>
            </a:r>
            <a:r>
              <a:rPr lang="en-GB" sz="1200" dirty="0" smtClean="0">
                <a:solidFill>
                  <a:srgbClr val="1F224E"/>
                </a:solidFill>
                <a:latin typeface="Myriad Pro" charset="0"/>
                <a:ea typeface="Myriad Pro" charset="0"/>
                <a:cs typeface="Myriad Pro" charset="0"/>
              </a:rPr>
              <a:t>) for a point about the rainfall trend.</a:t>
            </a:r>
          </a:p>
          <a:p>
            <a:endParaRPr lang="en-GB" sz="1200" dirty="0" smtClean="0">
              <a:solidFill>
                <a:srgbClr val="1F224E"/>
              </a:solidFill>
              <a:latin typeface="Myriad Pro" charset="0"/>
              <a:ea typeface="Myriad Pro" charset="0"/>
              <a:cs typeface="Myriad Pro" charset="0"/>
            </a:endParaRPr>
          </a:p>
          <a:p>
            <a:r>
              <a:rPr lang="en-GB" sz="1200" dirty="0" smtClean="0">
                <a:solidFill>
                  <a:srgbClr val="1F224E"/>
                </a:solidFill>
                <a:latin typeface="Myriad Pro" charset="0"/>
                <a:ea typeface="Myriad Pro" charset="0"/>
                <a:cs typeface="Myriad Pro" charset="0"/>
              </a:rPr>
              <a:t>Any appropriate points would be fine but here are a selection of points included in the mark scheme:</a:t>
            </a:r>
            <a:endParaRPr lang="en-GB" sz="1200" dirty="0"/>
          </a:p>
        </p:txBody>
      </p:sp>
    </p:spTree>
    <p:extLst>
      <p:ext uri="{BB962C8B-B14F-4D97-AF65-F5344CB8AC3E}">
        <p14:creationId xmlns:p14="http://schemas.microsoft.com/office/powerpoint/2010/main" val="1681052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2(a)(ii) – 2 marks</a:t>
            </a:r>
            <a:endParaRPr lang="en-GB" dirty="0"/>
          </a:p>
        </p:txBody>
      </p:sp>
      <p:sp>
        <p:nvSpPr>
          <p:cNvPr id="3" name="Content Placeholder 2"/>
          <p:cNvSpPr txBox="1">
            <a:spLocks/>
          </p:cNvSpPr>
          <p:nvPr/>
        </p:nvSpPr>
        <p:spPr>
          <a:xfrm>
            <a:off x="444500" y="1808739"/>
            <a:ext cx="6071716" cy="24123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a 2 mark </a:t>
            </a:r>
            <a:r>
              <a:rPr lang="en-GB" sz="1200" dirty="0" smtClean="0">
                <a:solidFill>
                  <a:srgbClr val="00B050"/>
                </a:solidFill>
                <a:latin typeface="Myriad Pro" charset="0"/>
                <a:ea typeface="Myriad Pro" charset="0"/>
                <a:cs typeface="Myriad Pro" charset="0"/>
              </a:rPr>
              <a:t>AO4 (skills) </a:t>
            </a:r>
            <a:r>
              <a:rPr lang="en-GB" sz="1200" dirty="0" smtClean="0">
                <a:solidFill>
                  <a:srgbClr val="1F224E"/>
                </a:solidFill>
                <a:latin typeface="Myriad Pro" charset="0"/>
                <a:ea typeface="Myriad Pro" charset="0"/>
                <a:cs typeface="Myriad Pro" charset="0"/>
              </a:rPr>
              <a:t>question targeting students ability to ‘extract, interpret, analyse and evaluate information’ in a cartographic context – in this instance the food security map of Ghana.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There are </a:t>
            </a:r>
            <a:r>
              <a:rPr lang="en-GB" sz="1200" dirty="0" smtClean="0">
                <a:solidFill>
                  <a:srgbClr val="1F224E"/>
                </a:solidFill>
                <a:latin typeface="Myriad Pro" charset="0"/>
                <a:ea typeface="Myriad Pro" charset="0"/>
                <a:cs typeface="Myriad Pro" charset="0"/>
              </a:rPr>
              <a:t>two marks </a:t>
            </a:r>
            <a:r>
              <a:rPr lang="en-GB" sz="1200" dirty="0">
                <a:solidFill>
                  <a:srgbClr val="1F224E"/>
                </a:solidFill>
                <a:latin typeface="Myriad Pro" charset="0"/>
                <a:ea typeface="Myriad Pro" charset="0"/>
                <a:cs typeface="Myriad Pro" charset="0"/>
              </a:rPr>
              <a:t>available, </a:t>
            </a:r>
            <a:r>
              <a:rPr lang="en-GB" sz="1200" dirty="0" smtClean="0">
                <a:solidFill>
                  <a:srgbClr val="1F224E"/>
                </a:solidFill>
                <a:latin typeface="Myriad Pro" charset="0"/>
                <a:ea typeface="Myriad Pro" charset="0"/>
                <a:cs typeface="Myriad Pro" charset="0"/>
              </a:rPr>
              <a:t>and there is no </a:t>
            </a:r>
            <a:r>
              <a:rPr lang="en-GB" sz="1200" dirty="0">
                <a:solidFill>
                  <a:srgbClr val="1F224E"/>
                </a:solidFill>
                <a:latin typeface="Myriad Pro" charset="0"/>
                <a:ea typeface="Myriad Pro" charset="0"/>
                <a:cs typeface="Myriad Pro" charset="0"/>
              </a:rPr>
              <a:t>command to use data </a:t>
            </a:r>
            <a:r>
              <a:rPr lang="en-GB" sz="1200" dirty="0" smtClean="0">
                <a:solidFill>
                  <a:srgbClr val="1F224E"/>
                </a:solidFill>
                <a:latin typeface="Myriad Pro" charset="0"/>
                <a:ea typeface="Myriad Pro" charset="0"/>
                <a:cs typeface="Myriad Pro" charset="0"/>
              </a:rPr>
              <a:t>so just appropriate descriptive or comparative points are necessary. </a:t>
            </a:r>
            <a:r>
              <a:rPr lang="en-GB" sz="1200" dirty="0">
                <a:solidFill>
                  <a:srgbClr val="1F224E"/>
                </a:solidFill>
                <a:latin typeface="Myriad Pro" charset="0"/>
                <a:ea typeface="Myriad Pro" charset="0"/>
                <a:cs typeface="Myriad Pro" charset="0"/>
              </a:rPr>
              <a:t>There are </a:t>
            </a:r>
            <a:r>
              <a:rPr lang="en-GB" sz="1200" dirty="0" smtClean="0">
                <a:solidFill>
                  <a:srgbClr val="1F224E"/>
                </a:solidFill>
                <a:latin typeface="Myriad Pro" charset="0"/>
                <a:ea typeface="Myriad Pro" charset="0"/>
                <a:cs typeface="Myriad Pro" charset="0"/>
              </a:rPr>
              <a:t>marks associated to each place or for a comparative point between places.</a:t>
            </a:r>
            <a:endParaRPr lang="en-GB" sz="1200" dirty="0">
              <a:solidFill>
                <a:srgbClr val="1F224E"/>
              </a:solidFill>
              <a:latin typeface="Myriad Pro" charset="0"/>
              <a:ea typeface="Myriad Pro" charset="0"/>
              <a:cs typeface="Myriad Pro" charset="0"/>
            </a:endParaRPr>
          </a:p>
          <a:p>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Any appropriate points would be fine but here are a selection of points included in the mark scheme:</a:t>
            </a:r>
            <a:endParaRPr lang="en-GB" sz="1200" dirty="0"/>
          </a:p>
          <a:p>
            <a:r>
              <a:rPr lang="en-GB" sz="1200" dirty="0">
                <a:solidFill>
                  <a:srgbClr val="1F224E"/>
                </a:solidFill>
                <a:latin typeface="Myriad Pro" charset="0"/>
                <a:ea typeface="Myriad Pro" charset="0"/>
                <a:cs typeface="Myriad Pro" charset="0"/>
              </a:rPr>
              <a:t>In Axim most people are food secure (</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 </a:t>
            </a:r>
          </a:p>
          <a:p>
            <a:r>
              <a:rPr lang="en-GB" sz="1200" dirty="0">
                <a:solidFill>
                  <a:srgbClr val="1F224E"/>
                </a:solidFill>
                <a:latin typeface="Myriad Pro" charset="0"/>
                <a:ea typeface="Myriad Pro" charset="0"/>
                <a:cs typeface="Myriad Pro" charset="0"/>
              </a:rPr>
              <a:t>In Axim there is a high percentage of </a:t>
            </a:r>
            <a:r>
              <a:rPr lang="en-GB" sz="1200" dirty="0" smtClean="0">
                <a:solidFill>
                  <a:srgbClr val="1F224E"/>
                </a:solidFill>
                <a:latin typeface="Myriad Pro" charset="0"/>
                <a:ea typeface="Myriad Pro" charset="0"/>
                <a:cs typeface="Myriad Pro" charset="0"/>
              </a:rPr>
              <a:t>food security </a:t>
            </a:r>
            <a:r>
              <a:rPr lang="en-GB"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a:t>
            </a:r>
          </a:p>
          <a:p>
            <a:r>
              <a:rPr lang="en-GB" sz="1200" dirty="0">
                <a:solidFill>
                  <a:srgbClr val="1F224E"/>
                </a:solidFill>
                <a:latin typeface="Myriad Pro" charset="0"/>
                <a:ea typeface="Myriad Pro" charset="0"/>
                <a:cs typeface="Myriad Pro" charset="0"/>
              </a:rPr>
              <a:t>In Tamale, there is medium food security (</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 and people there are less food secure than in Axim (</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 </a:t>
            </a:r>
          </a:p>
          <a:p>
            <a:r>
              <a:rPr lang="en-GB" sz="1200" dirty="0">
                <a:solidFill>
                  <a:srgbClr val="1F224E"/>
                </a:solidFill>
                <a:latin typeface="Myriad Pro" charset="0"/>
                <a:ea typeface="Myriad Pro" charset="0"/>
                <a:cs typeface="Myriad Pro" charset="0"/>
              </a:rPr>
              <a:t>In Tamale there is more food security than in the North of Ghana (</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 </a:t>
            </a:r>
          </a:p>
          <a:p>
            <a:pPr marL="0" indent="0">
              <a:buNone/>
            </a:pPr>
            <a:r>
              <a:rPr lang="en-GB" sz="1200" dirty="0" smtClean="0">
                <a:solidFill>
                  <a:srgbClr val="1F224E"/>
                </a:solidFill>
                <a:latin typeface="Myriad Pro" charset="0"/>
                <a:ea typeface="Myriad Pro" charset="0"/>
                <a:cs typeface="Myriad Pro" charset="0"/>
              </a:rPr>
              <a:t> </a:t>
            </a:r>
          </a:p>
          <a:p>
            <a:pPr marL="0" indent="0">
              <a:buNone/>
            </a:pPr>
            <a:r>
              <a:rPr lang="en-GB" sz="1200" dirty="0" smtClean="0">
                <a:solidFill>
                  <a:srgbClr val="1F224E"/>
                </a:solidFill>
                <a:latin typeface="Myriad Pro" charset="0"/>
                <a:ea typeface="Myriad Pro" charset="0"/>
                <a:cs typeface="Myriad Pro" charset="0"/>
              </a:rPr>
              <a:t> </a:t>
            </a:r>
          </a:p>
          <a:p>
            <a:pPr marL="285750" indent="-285750"/>
            <a:endParaRPr lang="en-GB" sz="12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44500" y="1124744"/>
            <a:ext cx="7007820" cy="360040"/>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solidFill>
                  <a:srgbClr val="00B050"/>
                </a:solidFill>
              </a:rPr>
              <a:t>Using </a:t>
            </a:r>
            <a:r>
              <a:rPr lang="en-US" sz="1600" b="1" dirty="0">
                <a:solidFill>
                  <a:srgbClr val="00B050"/>
                </a:solidFill>
              </a:rPr>
              <a:t>Fig. 5a</a:t>
            </a:r>
            <a:r>
              <a:rPr lang="en-US" sz="1600" dirty="0"/>
              <a:t>, </a:t>
            </a:r>
            <a:r>
              <a:rPr lang="en-US" sz="1600" dirty="0">
                <a:solidFill>
                  <a:srgbClr val="00B050"/>
                </a:solidFill>
              </a:rPr>
              <a:t>describe</a:t>
            </a:r>
            <a:r>
              <a:rPr lang="en-US" sz="1600" dirty="0"/>
              <a:t> the </a:t>
            </a:r>
            <a:r>
              <a:rPr lang="en-US" sz="1600" u="sng" dirty="0"/>
              <a:t>differences</a:t>
            </a:r>
            <a:r>
              <a:rPr lang="en-US" sz="1600" dirty="0"/>
              <a:t> in </a:t>
            </a:r>
            <a:r>
              <a:rPr lang="en-US" sz="1600" u="sng" dirty="0"/>
              <a:t>food security</a:t>
            </a:r>
            <a:r>
              <a:rPr lang="en-US" sz="1600" dirty="0"/>
              <a:t> in </a:t>
            </a:r>
            <a:r>
              <a:rPr lang="en-US" sz="1600" u="sng" dirty="0"/>
              <a:t>Axim</a:t>
            </a:r>
            <a:r>
              <a:rPr lang="en-US" sz="1600" dirty="0"/>
              <a:t> and </a:t>
            </a:r>
            <a:r>
              <a:rPr lang="en-US" sz="1600" u="sng" dirty="0"/>
              <a:t>Tamale</a:t>
            </a:r>
            <a:r>
              <a:rPr lang="en-US" sz="1600" dirty="0"/>
              <a:t>.</a:t>
            </a:r>
          </a:p>
        </p:txBody>
      </p:sp>
      <p:pic>
        <p:nvPicPr>
          <p:cNvPr id="12" name="Picture 3" descr="Fig 5a Food security map of Ghana&#10;"/>
          <p:cNvPicPr>
            <a:picLocks noChangeAspect="1" noChangeArrowheads="1"/>
          </p:cNvPicPr>
          <p:nvPr/>
        </p:nvPicPr>
        <p:blipFill rotWithShape="1">
          <a:blip r:embed="rId2">
            <a:extLst>
              <a:ext uri="{28A0092B-C50C-407E-A947-70E740481C1C}">
                <a14:useLocalDpi xmlns:a14="http://schemas.microsoft.com/office/drawing/2010/main" val="0"/>
              </a:ext>
            </a:extLst>
          </a:blip>
          <a:srcRect r="13049" b="55299"/>
          <a:stretch/>
        </p:blipFill>
        <p:spPr bwMode="auto">
          <a:xfrm>
            <a:off x="6804248" y="2420888"/>
            <a:ext cx="217217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379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a:t>Question </a:t>
            </a:r>
            <a:r>
              <a:rPr lang="en-GB" dirty="0" smtClean="0"/>
              <a:t>2(b)* </a:t>
            </a:r>
            <a:r>
              <a:rPr lang="en-GB" dirty="0"/>
              <a:t>– </a:t>
            </a:r>
            <a:r>
              <a:rPr lang="en-GB" dirty="0" smtClean="0"/>
              <a:t>12 marks</a:t>
            </a:r>
            <a:endParaRPr lang="en-GB" dirty="0"/>
          </a:p>
        </p:txBody>
      </p:sp>
      <p:sp>
        <p:nvSpPr>
          <p:cNvPr id="3" name="Content Placeholder 2"/>
          <p:cNvSpPr>
            <a:spLocks noGrp="1"/>
          </p:cNvSpPr>
          <p:nvPr>
            <p:ph idx="4294967295"/>
          </p:nvPr>
        </p:nvSpPr>
        <p:spPr>
          <a:xfrm>
            <a:off x="550169" y="2564904"/>
            <a:ext cx="8229601" cy="3067050"/>
          </a:xfrm>
        </p:spPr>
        <p:txBody>
          <a:bodyPr>
            <a:normAutofit/>
          </a:bodyPr>
          <a:lstStyle/>
          <a:p>
            <a:pPr marL="0" indent="0">
              <a:buNone/>
            </a:pPr>
            <a:r>
              <a:rPr lang="en-GB" sz="1200" dirty="0">
                <a:solidFill>
                  <a:srgbClr val="1F224E"/>
                </a:solidFill>
                <a:latin typeface="Myriad Pro" charset="0"/>
                <a:ea typeface="Myriad Pro" charset="0"/>
                <a:cs typeface="Myriad Pro" charset="0"/>
              </a:rPr>
              <a:t>This is a 12 mark question which is split </a:t>
            </a:r>
            <a:r>
              <a:rPr lang="en-GB" sz="1200" dirty="0" smtClean="0">
                <a:solidFill>
                  <a:srgbClr val="1F224E"/>
                </a:solidFill>
                <a:latin typeface="Myriad Pro" charset="0"/>
                <a:ea typeface="Myriad Pro" charset="0"/>
                <a:cs typeface="Myriad Pro" charset="0"/>
              </a:rPr>
              <a:t>between </a:t>
            </a:r>
            <a:r>
              <a:rPr lang="en-GB" sz="1200" dirty="0" smtClean="0">
                <a:solidFill>
                  <a:schemeClr val="accent6"/>
                </a:solidFill>
                <a:latin typeface="Myriad Pro" charset="0"/>
                <a:ea typeface="Myriad Pro" charset="0"/>
                <a:cs typeface="Myriad Pro" charset="0"/>
              </a:rPr>
              <a:t>understanding (AO2)</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and </a:t>
            </a:r>
            <a:r>
              <a:rPr lang="en-GB" sz="1200" dirty="0" smtClean="0">
                <a:solidFill>
                  <a:srgbClr val="00B0F0"/>
                </a:solidFill>
                <a:latin typeface="Myriad Pro" charset="0"/>
                <a:ea typeface="Myriad Pro" charset="0"/>
                <a:cs typeface="Myriad Pro" charset="0"/>
              </a:rPr>
              <a:t>application of knowledge and understanding to analyse and make judgements (AO3)</a:t>
            </a:r>
            <a:r>
              <a:rPr lang="en-GB" sz="1200" dirty="0" smtClean="0">
                <a:solidFill>
                  <a:srgbClr val="1F224E"/>
                </a:solidFill>
                <a:latin typeface="Myriad Pro" charset="0"/>
                <a:ea typeface="Myriad Pro" charset="0"/>
                <a:cs typeface="Myriad Pro" charset="0"/>
              </a:rPr>
              <a:t>. Remember, both of the 12 mark questions on this exam are synoptic </a:t>
            </a:r>
            <a:r>
              <a:rPr lang="en-GB" sz="1200" dirty="0">
                <a:solidFill>
                  <a:srgbClr val="1F224E"/>
                </a:solidFill>
                <a:latin typeface="Myriad Pro" charset="0"/>
                <a:ea typeface="Myriad Pro" charset="0"/>
                <a:cs typeface="Myriad Pro" charset="0"/>
              </a:rPr>
              <a:t>– drawing together two elements of content </a:t>
            </a:r>
            <a:r>
              <a:rPr lang="en-GB" sz="1200" dirty="0" smtClean="0">
                <a:solidFill>
                  <a:srgbClr val="1F224E"/>
                </a:solidFill>
                <a:latin typeface="Myriad Pro" charset="0"/>
                <a:ea typeface="Myriad Pro" charset="0"/>
                <a:cs typeface="Myriad Pro" charset="0"/>
              </a:rPr>
              <a:t>from </a:t>
            </a:r>
            <a:r>
              <a:rPr lang="en-GB" sz="1200" dirty="0">
                <a:solidFill>
                  <a:srgbClr val="1F224E"/>
                </a:solidFill>
                <a:latin typeface="Myriad Pro" charset="0"/>
                <a:ea typeface="Myriad Pro" charset="0"/>
                <a:cs typeface="Myriad Pro" charset="0"/>
              </a:rPr>
              <a:t>different </a:t>
            </a:r>
            <a:r>
              <a:rPr lang="en-GB" sz="1200" dirty="0" smtClean="0">
                <a:solidFill>
                  <a:srgbClr val="1F224E"/>
                </a:solidFill>
                <a:latin typeface="Myriad Pro" charset="0"/>
                <a:ea typeface="Myriad Pro" charset="0"/>
                <a:cs typeface="Myriad Pro" charset="0"/>
              </a:rPr>
              <a:t>topics </a:t>
            </a:r>
            <a:r>
              <a:rPr lang="en-GB" sz="1200" dirty="0">
                <a:solidFill>
                  <a:srgbClr val="1F224E"/>
                </a:solidFill>
                <a:latin typeface="Myriad Pro" charset="0"/>
                <a:ea typeface="Myriad Pro" charset="0"/>
                <a:cs typeface="Myriad Pro" charset="0"/>
              </a:rPr>
              <a:t>within the specification. In this instance, </a:t>
            </a:r>
            <a:r>
              <a:rPr lang="en-GB" sz="1200" dirty="0" smtClean="0">
                <a:solidFill>
                  <a:srgbClr val="1F224E"/>
                </a:solidFill>
                <a:latin typeface="Myriad Pro" charset="0"/>
                <a:ea typeface="Myriad Pro" charset="0"/>
                <a:cs typeface="Myriad Pro" charset="0"/>
              </a:rPr>
              <a:t>topic links include elements of physical geography (climate, ecosystems, landscape, soil type, relief) and food security.</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An </a:t>
            </a:r>
            <a:r>
              <a:rPr lang="en-GB" sz="1200" dirty="0" smtClean="0">
                <a:solidFill>
                  <a:schemeClr val="accent6"/>
                </a:solidFill>
                <a:latin typeface="Myriad Pro" charset="0"/>
                <a:ea typeface="Myriad Pro" charset="0"/>
                <a:cs typeface="Myriad Pro" charset="0"/>
              </a:rPr>
              <a:t>understanding </a:t>
            </a:r>
            <a:r>
              <a:rPr lang="en-GB" sz="1200" dirty="0">
                <a:solidFill>
                  <a:schemeClr val="accent6"/>
                </a:solidFill>
                <a:latin typeface="Myriad Pro" charset="0"/>
                <a:ea typeface="Myriad Pro" charset="0"/>
                <a:cs typeface="Myriad Pro" charset="0"/>
              </a:rPr>
              <a:t>(AO2</a:t>
            </a:r>
            <a:r>
              <a:rPr lang="en-GB" sz="1200" dirty="0" smtClean="0">
                <a:solidFill>
                  <a:schemeClr val="accent6"/>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of the concept of food </a:t>
            </a:r>
            <a:r>
              <a:rPr lang="en-GB" sz="1200" dirty="0" smtClean="0">
                <a:solidFill>
                  <a:srgbClr val="1F224E"/>
                </a:solidFill>
                <a:latin typeface="Myriad Pro" charset="0"/>
                <a:ea typeface="Myriad Pro" charset="0"/>
                <a:cs typeface="Myriad Pro" charset="0"/>
              </a:rPr>
              <a:t>security is required and students must ensure they </a:t>
            </a:r>
            <a:r>
              <a:rPr lang="en-GB" sz="1200" dirty="0" smtClean="0">
                <a:solidFill>
                  <a:srgbClr val="00B0F0"/>
                </a:solidFill>
                <a:latin typeface="Myriad Pro" charset="0"/>
                <a:ea typeface="Myriad Pro" charset="0"/>
                <a:cs typeface="Myriad Pro" charset="0"/>
              </a:rPr>
              <a:t>apply their understanding to analyse </a:t>
            </a:r>
            <a:r>
              <a:rPr lang="en-GB" sz="1200" dirty="0" smtClean="0">
                <a:solidFill>
                  <a:srgbClr val="1F224E"/>
                </a:solidFill>
                <a:latin typeface="Myriad Pro" charset="0"/>
                <a:ea typeface="Myriad Pro" charset="0"/>
                <a:cs typeface="Myriad Pro" charset="0"/>
              </a:rPr>
              <a:t>the information from the resources and </a:t>
            </a:r>
            <a:r>
              <a:rPr lang="en-GB" sz="1200" dirty="0" smtClean="0">
                <a:solidFill>
                  <a:srgbClr val="00B0F0"/>
                </a:solidFill>
                <a:latin typeface="Myriad Pro" charset="0"/>
                <a:ea typeface="Myriad Pro" charset="0"/>
                <a:cs typeface="Myriad Pro" charset="0"/>
              </a:rPr>
              <a:t>make a judgement. </a:t>
            </a:r>
            <a:r>
              <a:rPr lang="en-GB" sz="1200" dirty="0">
                <a:solidFill>
                  <a:srgbClr val="1F224E"/>
                </a:solidFill>
                <a:latin typeface="Myriad Pro" charset="0"/>
                <a:ea typeface="Myriad Pro" charset="0"/>
                <a:cs typeface="Myriad Pro" charset="0"/>
              </a:rPr>
              <a:t>The students </a:t>
            </a:r>
            <a:r>
              <a:rPr lang="en-GB" sz="1200" dirty="0" smtClean="0">
                <a:solidFill>
                  <a:srgbClr val="00B0F0"/>
                </a:solidFill>
                <a:latin typeface="Myriad Pro" charset="0"/>
                <a:ea typeface="Myriad Pro" charset="0"/>
                <a:cs typeface="Myriad Pro" charset="0"/>
              </a:rPr>
              <a:t>judgement </a:t>
            </a:r>
            <a:r>
              <a:rPr lang="en-GB" sz="1200" dirty="0">
                <a:solidFill>
                  <a:srgbClr val="1F224E"/>
                </a:solidFill>
                <a:latin typeface="Myriad Pro" charset="0"/>
                <a:ea typeface="Myriad Pro" charset="0"/>
                <a:cs typeface="Myriad Pro" charset="0"/>
              </a:rPr>
              <a:t>needs to </a:t>
            </a:r>
            <a:r>
              <a:rPr lang="en-GB" sz="1200" dirty="0" smtClean="0">
                <a:solidFill>
                  <a:srgbClr val="1F224E"/>
                </a:solidFill>
                <a:latin typeface="Myriad Pro" charset="0"/>
                <a:ea typeface="Myriad Pro" charset="0"/>
                <a:cs typeface="Myriad Pro" charset="0"/>
              </a:rPr>
              <a:t>show the extent to which the students agrees with the statement.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US" sz="1200" dirty="0" smtClean="0">
                <a:solidFill>
                  <a:srgbClr val="1F224E"/>
                </a:solidFill>
                <a:latin typeface="Myriad Pro" charset="0"/>
                <a:ea typeface="Myriad Pro" charset="0"/>
                <a:cs typeface="Myriad Pro" charset="0"/>
              </a:rPr>
              <a:t>The </a:t>
            </a:r>
            <a:r>
              <a:rPr lang="en-US" sz="1200" dirty="0">
                <a:solidFill>
                  <a:srgbClr val="1F224E"/>
                </a:solidFill>
                <a:latin typeface="Myriad Pro" charset="0"/>
                <a:ea typeface="Myriad Pro" charset="0"/>
                <a:cs typeface="Myriad Pro" charset="0"/>
              </a:rPr>
              <a:t>asterisk (*) shows that ‘Quality of extended response’ will be assessed in this </a:t>
            </a:r>
            <a:r>
              <a:rPr lang="en-US" sz="1200" dirty="0" smtClean="0">
                <a:solidFill>
                  <a:srgbClr val="1F224E"/>
                </a:solidFill>
                <a:latin typeface="Myriad Pro" charset="0"/>
                <a:ea typeface="Myriad Pro" charset="0"/>
                <a:cs typeface="Myriad Pro" charset="0"/>
              </a:rPr>
              <a:t>question </a:t>
            </a:r>
            <a:r>
              <a:rPr lang="en-GB" sz="1200" dirty="0">
                <a:solidFill>
                  <a:srgbClr val="1F224E"/>
                </a:solidFill>
                <a:latin typeface="Myriad Pro" charset="0"/>
                <a:ea typeface="Myriad Pro" charset="0"/>
                <a:cs typeface="Myriad Pro" charset="0"/>
              </a:rPr>
              <a:t>– you can find out more about the Quality of Extended Response descriptors on slide 9</a:t>
            </a:r>
            <a:r>
              <a:rPr lang="en-GB" sz="1200" dirty="0" smtClean="0">
                <a:solidFill>
                  <a:srgbClr val="1F224E"/>
                </a:solidFill>
                <a:latin typeface="Myriad Pro" charset="0"/>
                <a:ea typeface="Myriad Pro" charset="0"/>
                <a:cs typeface="Myriad Pro" charset="0"/>
              </a:rPr>
              <a:t>.</a:t>
            </a:r>
            <a:endParaRPr lang="en-US" sz="1200" dirty="0">
              <a:solidFill>
                <a:srgbClr val="1F224E"/>
              </a:solidFill>
              <a:latin typeface="Myriad Pro" charset="0"/>
              <a:ea typeface="Myriad Pro" charset="0"/>
              <a:cs typeface="Myriad Pro" charset="0"/>
            </a:endParaRPr>
          </a:p>
          <a:p>
            <a:pPr marL="0" indent="0">
              <a:buNone/>
            </a:pPr>
            <a:endParaRPr lang="en-US" sz="1200" dirty="0">
              <a:solidFill>
                <a:srgbClr val="1F224E"/>
              </a:solidFill>
              <a:latin typeface="Myriad Pro" charset="0"/>
              <a:ea typeface="Myriad Pro" charset="0"/>
              <a:cs typeface="Myriad Pro" charset="0"/>
            </a:endParaRPr>
          </a:p>
          <a:p>
            <a:pPr marL="0" indent="0">
              <a:buNone/>
            </a:pPr>
            <a:endParaRPr lang="en-GB" sz="2400" dirty="0">
              <a:latin typeface="Myriad Pro"/>
            </a:endParaRPr>
          </a:p>
        </p:txBody>
      </p:sp>
      <p:sp>
        <p:nvSpPr>
          <p:cNvPr id="4" name="Content Placeholder 2"/>
          <p:cNvSpPr txBox="1">
            <a:spLocks/>
          </p:cNvSpPr>
          <p:nvPr/>
        </p:nvSpPr>
        <p:spPr>
          <a:xfrm>
            <a:off x="550169" y="1196752"/>
            <a:ext cx="8229600" cy="1080120"/>
          </a:xfrm>
          <a:prstGeom prst="rect">
            <a:avLst/>
          </a:prstGeom>
          <a:ln>
            <a:solidFill>
              <a:schemeClr val="tx1"/>
            </a:solid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t>‘The physical geography of Ghana causes its pattern of food security.’</a:t>
            </a:r>
            <a:endParaRPr lang="en-GB" sz="1400" dirty="0"/>
          </a:p>
          <a:p>
            <a:endParaRPr lang="en-GB" sz="1400" dirty="0"/>
          </a:p>
          <a:p>
            <a:pPr marL="0" indent="0">
              <a:buNone/>
            </a:pPr>
            <a:r>
              <a:rPr lang="en-US" sz="1400" dirty="0">
                <a:solidFill>
                  <a:srgbClr val="00B0F0"/>
                </a:solidFill>
              </a:rPr>
              <a:t>To what extent do you agree with this statement? </a:t>
            </a:r>
            <a:r>
              <a:rPr lang="en-US" sz="1400" dirty="0"/>
              <a:t>Give </a:t>
            </a:r>
            <a:r>
              <a:rPr lang="en-US" sz="1400" dirty="0">
                <a:solidFill>
                  <a:srgbClr val="00B0F0"/>
                </a:solidFill>
              </a:rPr>
              <a:t>reasons</a:t>
            </a:r>
            <a:r>
              <a:rPr lang="en-US" sz="1400" dirty="0"/>
              <a:t> for your answers and include references to the information in </a:t>
            </a:r>
            <a:r>
              <a:rPr lang="en-US" sz="1400" b="1" dirty="0">
                <a:solidFill>
                  <a:srgbClr val="00B0F0"/>
                </a:solidFill>
              </a:rPr>
              <a:t>Figs 5a, 5b and 6</a:t>
            </a:r>
            <a:r>
              <a:rPr lang="en-US" sz="1400" dirty="0"/>
              <a:t>.</a:t>
            </a:r>
            <a:endParaRPr lang="en-GB" sz="900" dirty="0"/>
          </a:p>
        </p:txBody>
      </p:sp>
    </p:spTree>
    <p:extLst>
      <p:ext uri="{BB962C8B-B14F-4D97-AF65-F5344CB8AC3E}">
        <p14:creationId xmlns:p14="http://schemas.microsoft.com/office/powerpoint/2010/main" val="1361083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a:t>Question </a:t>
            </a:r>
            <a:r>
              <a:rPr lang="en-GB" dirty="0" smtClean="0"/>
              <a:t>2(b)* – </a:t>
            </a:r>
            <a:r>
              <a:rPr lang="en-GB" dirty="0"/>
              <a:t>The mark scheme</a:t>
            </a:r>
          </a:p>
        </p:txBody>
      </p:sp>
      <p:sp>
        <p:nvSpPr>
          <p:cNvPr id="3" name="Content Placeholder 2"/>
          <p:cNvSpPr>
            <a:spLocks noGrp="1"/>
          </p:cNvSpPr>
          <p:nvPr>
            <p:ph idx="4294967295"/>
          </p:nvPr>
        </p:nvSpPr>
        <p:spPr>
          <a:xfrm>
            <a:off x="207067" y="1008851"/>
            <a:ext cx="8699500" cy="4436373"/>
          </a:xfrm>
        </p:spPr>
        <p:txBody>
          <a:bodyPr>
            <a:normAutofit fontScale="85000" lnSpcReduction="20000"/>
          </a:bodyPr>
          <a:lstStyle/>
          <a:p>
            <a:pPr marL="0" indent="0">
              <a:buNone/>
            </a:pPr>
            <a:r>
              <a:rPr lang="en-US" sz="1400" b="1" dirty="0">
                <a:solidFill>
                  <a:srgbClr val="1F224E"/>
                </a:solidFill>
                <a:latin typeface="Myriad Pro" charset="0"/>
                <a:ea typeface="Myriad Pro" charset="0"/>
                <a:cs typeface="Myriad Pro" charset="0"/>
              </a:rPr>
              <a:t>Level 4 (10–12 marks)</a:t>
            </a:r>
            <a:r>
              <a:rPr lang="en-US" sz="1400" dirty="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An answer at this level demonstrates a </a:t>
            </a:r>
            <a:r>
              <a:rPr lang="en-GB" sz="1400" b="1" dirty="0">
                <a:solidFill>
                  <a:srgbClr val="1F224E"/>
                </a:solidFill>
                <a:latin typeface="Myriad Pro" charset="0"/>
                <a:ea typeface="Myriad Pro" charset="0"/>
                <a:cs typeface="Myriad Pro" charset="0"/>
              </a:rPr>
              <a:t>comprehensive</a:t>
            </a:r>
            <a:r>
              <a:rPr lang="en-GB" sz="1400" dirty="0">
                <a:solidFill>
                  <a:srgbClr val="1F224E"/>
                </a:solidFill>
                <a:latin typeface="Myriad Pro" charset="0"/>
                <a:ea typeface="Myriad Pro" charset="0"/>
                <a:cs typeface="Myriad Pro" charset="0"/>
              </a:rPr>
              <a:t> </a:t>
            </a:r>
            <a:r>
              <a:rPr lang="en-GB" sz="1400" dirty="0">
                <a:solidFill>
                  <a:schemeClr val="accent6"/>
                </a:solidFill>
                <a:latin typeface="Myriad Pro" charset="0"/>
                <a:ea typeface="Myriad Pro" charset="0"/>
                <a:cs typeface="Myriad Pro" charset="0"/>
              </a:rPr>
              <a:t>understanding </a:t>
            </a:r>
            <a:r>
              <a:rPr lang="en-GB" sz="1400" dirty="0">
                <a:solidFill>
                  <a:srgbClr val="1F224E"/>
                </a:solidFill>
                <a:latin typeface="Myriad Pro" charset="0"/>
                <a:ea typeface="Myriad Pro" charset="0"/>
                <a:cs typeface="Myriad Pro" charset="0"/>
              </a:rPr>
              <a:t>of the concept of food security </a:t>
            </a:r>
            <a:r>
              <a:rPr lang="en-GB" sz="1400" dirty="0">
                <a:solidFill>
                  <a:schemeClr val="accent6"/>
                </a:solidFill>
                <a:latin typeface="Myriad Pro" charset="0"/>
                <a:ea typeface="Myriad Pro" charset="0"/>
                <a:cs typeface="Myriad Pro" charset="0"/>
              </a:rPr>
              <a:t>(AO2) </a:t>
            </a:r>
            <a:r>
              <a:rPr lang="en-GB" sz="1400" dirty="0">
                <a:solidFill>
                  <a:srgbClr val="1F224E"/>
                </a:solidFill>
                <a:latin typeface="Myriad Pro" charset="0"/>
                <a:ea typeface="Myriad Pro" charset="0"/>
                <a:cs typeface="Myriad Pro" charset="0"/>
              </a:rPr>
              <a:t>and a </a:t>
            </a:r>
            <a:r>
              <a:rPr lang="en-GB" sz="1400" b="1" dirty="0">
                <a:solidFill>
                  <a:srgbClr val="1F224E"/>
                </a:solidFill>
                <a:latin typeface="Myriad Pro" charset="0"/>
                <a:ea typeface="Myriad Pro" charset="0"/>
                <a:cs typeface="Myriad Pro" charset="0"/>
              </a:rPr>
              <a:t>thorough</a:t>
            </a:r>
            <a:r>
              <a:rPr lang="en-GB" sz="1400" dirty="0">
                <a:solidFill>
                  <a:srgbClr val="1F224E"/>
                </a:solidFill>
                <a:latin typeface="Myriad Pro" charset="0"/>
                <a:ea typeface="Myriad Pro" charset="0"/>
                <a:cs typeface="Myriad Pro" charset="0"/>
              </a:rPr>
              <a:t> </a:t>
            </a:r>
            <a:r>
              <a:rPr lang="en-GB" sz="1400" dirty="0">
                <a:solidFill>
                  <a:srgbClr val="00B0F0"/>
                </a:solidFill>
                <a:latin typeface="Myriad Pro" charset="0"/>
                <a:ea typeface="Myriad Pro" charset="0"/>
                <a:cs typeface="Myriad Pro" charset="0"/>
              </a:rPr>
              <a:t>analysis</a:t>
            </a:r>
            <a:r>
              <a:rPr lang="en-GB" sz="1400" dirty="0">
                <a:solidFill>
                  <a:srgbClr val="1F224E"/>
                </a:solidFill>
                <a:latin typeface="Myriad Pro" charset="0"/>
                <a:ea typeface="Myriad Pro" charset="0"/>
                <a:cs typeface="Myriad Pro" charset="0"/>
              </a:rPr>
              <a:t> of the information provided </a:t>
            </a:r>
            <a:r>
              <a:rPr lang="en-GB" sz="1400" dirty="0">
                <a:solidFill>
                  <a:srgbClr val="00B0F0"/>
                </a:solidFill>
                <a:latin typeface="Myriad Pro" charset="0"/>
                <a:ea typeface="Myriad Pro" charset="0"/>
                <a:cs typeface="Myriad Pro" charset="0"/>
              </a:rPr>
              <a:t>(AO3) </a:t>
            </a:r>
            <a:r>
              <a:rPr lang="en-GB" sz="1400" dirty="0">
                <a:solidFill>
                  <a:srgbClr val="1F224E"/>
                </a:solidFill>
                <a:latin typeface="Myriad Pro" charset="0"/>
                <a:ea typeface="Myriad Pro" charset="0"/>
                <a:cs typeface="Myriad Pro" charset="0"/>
              </a:rPr>
              <a:t>to make a </a:t>
            </a:r>
            <a:r>
              <a:rPr lang="en-GB" sz="1400" b="1" dirty="0">
                <a:solidFill>
                  <a:srgbClr val="1F224E"/>
                </a:solidFill>
                <a:latin typeface="Myriad Pro" charset="0"/>
                <a:ea typeface="Myriad Pro" charset="0"/>
                <a:cs typeface="Myriad Pro" charset="0"/>
              </a:rPr>
              <a:t>thorough</a:t>
            </a:r>
            <a:r>
              <a:rPr lang="en-GB" sz="1400" dirty="0">
                <a:solidFill>
                  <a:srgbClr val="1F224E"/>
                </a:solidFill>
                <a:latin typeface="Myriad Pro" charset="0"/>
                <a:ea typeface="Myriad Pro" charset="0"/>
                <a:cs typeface="Myriad Pro" charset="0"/>
              </a:rPr>
              <a:t> </a:t>
            </a:r>
            <a:r>
              <a:rPr lang="en-GB" sz="1400" dirty="0">
                <a:solidFill>
                  <a:srgbClr val="00B0F0"/>
                </a:solidFill>
                <a:latin typeface="Myriad Pro" charset="0"/>
                <a:ea typeface="Myriad Pro" charset="0"/>
                <a:cs typeface="Myriad Pro" charset="0"/>
              </a:rPr>
              <a:t>judgement</a:t>
            </a:r>
            <a:r>
              <a:rPr lang="en-GB" sz="1400" dirty="0">
                <a:solidFill>
                  <a:srgbClr val="1F224E"/>
                </a:solidFill>
                <a:latin typeface="Myriad Pro" charset="0"/>
                <a:ea typeface="Myriad Pro" charset="0"/>
                <a:cs typeface="Myriad Pro" charset="0"/>
              </a:rPr>
              <a:t> as to what extent t</a:t>
            </a:r>
            <a:r>
              <a:rPr lang="en-US" sz="1400" dirty="0">
                <a:solidFill>
                  <a:srgbClr val="1F224E"/>
                </a:solidFill>
                <a:latin typeface="Myriad Pro" charset="0"/>
                <a:ea typeface="Myriad Pro" charset="0"/>
                <a:cs typeface="Myriad Pro" charset="0"/>
              </a:rPr>
              <a:t>he physical geography of Ghana causes its pattern of food security </a:t>
            </a:r>
            <a:r>
              <a:rPr lang="en-GB" sz="1400" dirty="0">
                <a:solidFill>
                  <a:srgbClr val="00B0F0"/>
                </a:solidFill>
                <a:latin typeface="Myriad Pro" charset="0"/>
                <a:ea typeface="Myriad Pro" charset="0"/>
                <a:cs typeface="Myriad Pro" charset="0"/>
              </a:rPr>
              <a:t>(AO3)</a:t>
            </a:r>
            <a:r>
              <a:rPr lang="en-GB" sz="1400" dirty="0">
                <a:solidFill>
                  <a:srgbClr val="1F224E"/>
                </a:solidFill>
                <a:latin typeface="Myriad Pro" charset="0"/>
                <a:ea typeface="Myriad Pro" charset="0"/>
                <a:cs typeface="Myriad Pro" charset="0"/>
              </a:rPr>
              <a:t>.</a:t>
            </a:r>
          </a:p>
          <a:p>
            <a:pPr marL="0" indent="0">
              <a:buNone/>
            </a:pPr>
            <a:r>
              <a:rPr lang="en-US" sz="1400" dirty="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This will be shown by including </a:t>
            </a:r>
            <a:r>
              <a:rPr lang="en-GB" sz="1400" b="1" dirty="0">
                <a:solidFill>
                  <a:srgbClr val="1F224E"/>
                </a:solidFill>
                <a:latin typeface="Myriad Pro" charset="0"/>
                <a:ea typeface="Myriad Pro" charset="0"/>
                <a:cs typeface="Myriad Pro" charset="0"/>
              </a:rPr>
              <a:t>well-developed</a:t>
            </a:r>
            <a:r>
              <a:rPr lang="en-GB" sz="1400" dirty="0">
                <a:solidFill>
                  <a:srgbClr val="1F224E"/>
                </a:solidFill>
                <a:latin typeface="Myriad Pro" charset="0"/>
                <a:ea typeface="Myriad Pro" charset="0"/>
                <a:cs typeface="Myriad Pro" charset="0"/>
              </a:rPr>
              <a:t> ideas about the concept of food security </a:t>
            </a:r>
            <a:r>
              <a:rPr lang="en-GB" sz="1400" b="1" dirty="0">
                <a:solidFill>
                  <a:srgbClr val="1F224E"/>
                </a:solidFill>
                <a:latin typeface="Myriad Pro" charset="0"/>
                <a:ea typeface="Myriad Pro" charset="0"/>
                <a:cs typeface="Myriad Pro" charset="0"/>
              </a:rPr>
              <a:t>and</a:t>
            </a:r>
            <a:r>
              <a:rPr lang="en-GB" sz="1400" dirty="0">
                <a:solidFill>
                  <a:srgbClr val="1F224E"/>
                </a:solidFill>
                <a:latin typeface="Myriad Pro" charset="0"/>
                <a:ea typeface="Myriad Pro" charset="0"/>
                <a:cs typeface="Myriad Pro" charset="0"/>
              </a:rPr>
              <a:t> an analysis of the information to judge whether t</a:t>
            </a:r>
            <a:r>
              <a:rPr lang="en-US" sz="1400" dirty="0">
                <a:solidFill>
                  <a:srgbClr val="1F224E"/>
                </a:solidFill>
                <a:latin typeface="Myriad Pro" charset="0"/>
                <a:ea typeface="Myriad Pro" charset="0"/>
                <a:cs typeface="Myriad Pro" charset="0"/>
              </a:rPr>
              <a:t>he physical geography of Ghana causes its pattern of food security</a:t>
            </a:r>
            <a:r>
              <a:rPr lang="en-GB" sz="1400" dirty="0">
                <a:solidFill>
                  <a:srgbClr val="1F224E"/>
                </a:solidFill>
                <a:latin typeface="Myriad Pro" charset="0"/>
                <a:ea typeface="Myriad Pro" charset="0"/>
                <a:cs typeface="Myriad Pro" charset="0"/>
              </a:rPr>
              <a:t>.</a:t>
            </a:r>
          </a:p>
          <a:p>
            <a:pPr marL="0" indent="0">
              <a:buNone/>
            </a:pPr>
            <a:endParaRPr lang="en-GB" sz="1400" b="1" dirty="0" smtClean="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There are clear and explicit attempts to make appropriate synoptic links between content from different parts of the course of study. </a:t>
            </a:r>
            <a:endParaRPr lang="en-GB" sz="1400" dirty="0">
              <a:solidFill>
                <a:srgbClr val="1F224E"/>
              </a:solidFill>
              <a:latin typeface="Myriad Pro" charset="0"/>
              <a:ea typeface="Myriad Pro" charset="0"/>
              <a:cs typeface="Myriad Pro" charset="0"/>
            </a:endParaRPr>
          </a:p>
          <a:p>
            <a:pPr marL="0" indent="0">
              <a:buNone/>
            </a:pPr>
            <a:endParaRPr lang="en-GB" sz="1400" b="1" dirty="0">
              <a:solidFill>
                <a:srgbClr val="1F224E"/>
              </a:solidFill>
              <a:latin typeface="Myriad Pro" charset="0"/>
              <a:ea typeface="Myriad Pro" charset="0"/>
              <a:cs typeface="Myriad Pro" charset="0"/>
            </a:endParaRPr>
          </a:p>
          <a:p>
            <a:pPr marL="0" indent="0">
              <a:buNone/>
            </a:pPr>
            <a:r>
              <a:rPr lang="en-GB" sz="1400" b="1" dirty="0" smtClean="0">
                <a:solidFill>
                  <a:srgbClr val="1F224E"/>
                </a:solidFill>
                <a:latin typeface="Myriad Pro" charset="0"/>
                <a:ea typeface="Myriad Pro" charset="0"/>
                <a:cs typeface="Myriad Pro" charset="0"/>
              </a:rPr>
              <a:t>Level </a:t>
            </a:r>
            <a:r>
              <a:rPr lang="en-GB" sz="1400" b="1" dirty="0">
                <a:solidFill>
                  <a:srgbClr val="1F224E"/>
                </a:solidFill>
                <a:latin typeface="Myriad Pro" charset="0"/>
                <a:ea typeface="Myriad Pro" charset="0"/>
                <a:cs typeface="Myriad Pro" charset="0"/>
              </a:rPr>
              <a:t>3 </a:t>
            </a:r>
            <a:r>
              <a:rPr lang="en-GB" sz="1400" b="1" dirty="0" smtClean="0">
                <a:solidFill>
                  <a:srgbClr val="1F224E"/>
                </a:solidFill>
                <a:latin typeface="Myriad Pro" charset="0"/>
                <a:ea typeface="Myriad Pro" charset="0"/>
                <a:cs typeface="Myriad Pro" charset="0"/>
              </a:rPr>
              <a:t>(7–9 </a:t>
            </a:r>
            <a:r>
              <a:rPr lang="en-GB" sz="1400" b="1" dirty="0">
                <a:solidFill>
                  <a:srgbClr val="1F224E"/>
                </a:solidFill>
                <a:latin typeface="Myriad Pro" charset="0"/>
                <a:ea typeface="Myriad Pro" charset="0"/>
                <a:cs typeface="Myriad Pro" charset="0"/>
              </a:rPr>
              <a:t>marks</a:t>
            </a:r>
            <a:r>
              <a:rPr lang="en-GB" sz="1400" b="1" dirty="0" smtClean="0">
                <a:solidFill>
                  <a:srgbClr val="1F224E"/>
                </a:solidFill>
                <a:latin typeface="Myriad Pro" charset="0"/>
                <a:ea typeface="Myriad Pro" charset="0"/>
                <a:cs typeface="Myriad Pro" charset="0"/>
              </a:rPr>
              <a:t>)</a:t>
            </a:r>
            <a:r>
              <a:rPr lang="en-GB" sz="1400" dirty="0">
                <a:solidFill>
                  <a:srgbClr val="1F224E"/>
                </a:solidFill>
                <a:latin typeface="Myriad Pro" charset="0"/>
                <a:ea typeface="Myriad Pro" charset="0"/>
                <a:cs typeface="Myriad Pro" charset="0"/>
              </a:rPr>
              <a:t> looks for the same focuses in answers but </a:t>
            </a:r>
            <a:r>
              <a:rPr lang="en-GB" sz="1400" dirty="0" smtClean="0">
                <a:solidFill>
                  <a:srgbClr val="1F224E"/>
                </a:solidFill>
                <a:latin typeface="Myriad Pro" charset="0"/>
                <a:ea typeface="Myriad Pro" charset="0"/>
                <a:cs typeface="Myriad Pro" charset="0"/>
              </a:rPr>
              <a:t>with </a:t>
            </a:r>
            <a:r>
              <a:rPr lang="en-GB" sz="1400" b="1" dirty="0" smtClean="0">
                <a:solidFill>
                  <a:srgbClr val="1F224E"/>
                </a:solidFill>
                <a:latin typeface="Myriad Pro" charset="0"/>
                <a:ea typeface="Myriad Pro" charset="0"/>
                <a:cs typeface="Myriad Pro" charset="0"/>
              </a:rPr>
              <a:t>thorough </a:t>
            </a:r>
            <a:r>
              <a:rPr lang="en-US" sz="1400" dirty="0" smtClean="0">
                <a:solidFill>
                  <a:schemeClr val="accent6"/>
                </a:solidFill>
                <a:latin typeface="Myriad Pro" charset="0"/>
                <a:ea typeface="Myriad Pro" charset="0"/>
                <a:cs typeface="Myriad Pro" charset="0"/>
              </a:rPr>
              <a:t>understanding</a:t>
            </a:r>
            <a:r>
              <a:rPr lang="en-US" sz="1400" dirty="0" smtClean="0">
                <a:solidFill>
                  <a:srgbClr val="1F224E"/>
                </a:solidFill>
                <a:latin typeface="Myriad Pro" charset="0"/>
                <a:ea typeface="Myriad Pro" charset="0"/>
                <a:cs typeface="Myriad Pro" charset="0"/>
              </a:rPr>
              <a:t> and </a:t>
            </a:r>
            <a:r>
              <a:rPr lang="en-US" sz="1400" b="1" dirty="0" smtClean="0">
                <a:solidFill>
                  <a:srgbClr val="1F224E"/>
                </a:solidFill>
                <a:latin typeface="Myriad Pro" charset="0"/>
                <a:ea typeface="Myriad Pro" charset="0"/>
                <a:cs typeface="Myriad Pro" charset="0"/>
              </a:rPr>
              <a:t>reasonable</a:t>
            </a:r>
            <a:r>
              <a:rPr lang="en-US" sz="1400" dirty="0" smtClean="0">
                <a:solidFill>
                  <a:srgbClr val="1F224E"/>
                </a:solidFill>
                <a:latin typeface="Myriad Pro" charset="0"/>
                <a:ea typeface="Myriad Pro" charset="0"/>
                <a:cs typeface="Myriad Pro" charset="0"/>
              </a:rPr>
              <a:t> </a:t>
            </a:r>
            <a:r>
              <a:rPr lang="en-US" sz="1400" dirty="0" smtClean="0">
                <a:solidFill>
                  <a:srgbClr val="00B0F0"/>
                </a:solidFill>
                <a:latin typeface="Myriad Pro" charset="0"/>
                <a:ea typeface="Myriad Pro" charset="0"/>
                <a:cs typeface="Myriad Pro" charset="0"/>
              </a:rPr>
              <a:t>analysis </a:t>
            </a:r>
            <a:r>
              <a:rPr lang="en-US" sz="1400" dirty="0">
                <a:solidFill>
                  <a:srgbClr val="1F224E"/>
                </a:solidFill>
                <a:latin typeface="Myriad Pro" charset="0"/>
                <a:ea typeface="Myriad Pro" charset="0"/>
                <a:cs typeface="Myriad Pro" charset="0"/>
              </a:rPr>
              <a:t>and</a:t>
            </a:r>
            <a:r>
              <a:rPr lang="en-US" sz="1400" dirty="0" smtClean="0">
                <a:solidFill>
                  <a:srgbClr val="00B0F0"/>
                </a:solidFill>
                <a:latin typeface="Myriad Pro" charset="0"/>
                <a:ea typeface="Myriad Pro" charset="0"/>
                <a:cs typeface="Myriad Pro" charset="0"/>
              </a:rPr>
              <a:t> </a:t>
            </a:r>
            <a:r>
              <a:rPr lang="en-US" sz="1400" dirty="0" err="1" smtClean="0">
                <a:solidFill>
                  <a:srgbClr val="00B0F0"/>
                </a:solidFill>
                <a:latin typeface="Myriad Pro" charset="0"/>
                <a:ea typeface="Myriad Pro" charset="0"/>
                <a:cs typeface="Myriad Pro" charset="0"/>
              </a:rPr>
              <a:t>judgement</a:t>
            </a:r>
            <a:r>
              <a:rPr lang="en-US" sz="1400" dirty="0" smtClean="0">
                <a:solidFill>
                  <a:srgbClr val="00B0F0"/>
                </a:solidFill>
                <a:latin typeface="Myriad Pro" charset="0"/>
                <a:ea typeface="Myriad Pro" charset="0"/>
                <a:cs typeface="Myriad Pro" charset="0"/>
              </a:rPr>
              <a:t> </a:t>
            </a:r>
            <a:r>
              <a:rPr lang="en-US" sz="1400" dirty="0" smtClean="0">
                <a:solidFill>
                  <a:srgbClr val="1F224E"/>
                </a:solidFill>
                <a:latin typeface="Myriad Pro" charset="0"/>
                <a:ea typeface="Myriad Pro" charset="0"/>
                <a:cs typeface="Myriad Pro" charset="0"/>
              </a:rPr>
              <a:t>through </a:t>
            </a:r>
            <a:r>
              <a:rPr lang="en-US" sz="1400" b="1" dirty="0">
                <a:solidFill>
                  <a:srgbClr val="1F224E"/>
                </a:solidFill>
                <a:latin typeface="Myriad Pro" charset="0"/>
                <a:ea typeface="Myriad Pro" charset="0"/>
                <a:cs typeface="Myriad Pro" charset="0"/>
              </a:rPr>
              <a:t>well-developed </a:t>
            </a:r>
            <a:r>
              <a:rPr lang="en-US" sz="1400" dirty="0">
                <a:solidFill>
                  <a:srgbClr val="1F224E"/>
                </a:solidFill>
                <a:latin typeface="Myriad Pro" charset="0"/>
                <a:ea typeface="Myriad Pro" charset="0"/>
                <a:cs typeface="Myriad Pro" charset="0"/>
              </a:rPr>
              <a:t>ideas </a:t>
            </a:r>
            <a:r>
              <a:rPr lang="en-GB" sz="1400" dirty="0">
                <a:solidFill>
                  <a:srgbClr val="1F224E"/>
                </a:solidFill>
                <a:latin typeface="Myriad Pro" charset="0"/>
                <a:ea typeface="Myriad Pro" charset="0"/>
                <a:cs typeface="Myriad Pro" charset="0"/>
              </a:rPr>
              <a:t>about </a:t>
            </a:r>
            <a:r>
              <a:rPr lang="en-GB" sz="1400" b="1" dirty="0">
                <a:solidFill>
                  <a:srgbClr val="1F224E"/>
                </a:solidFill>
                <a:latin typeface="Myriad Pro" charset="0"/>
                <a:ea typeface="Myriad Pro" charset="0"/>
                <a:cs typeface="Myriad Pro" charset="0"/>
              </a:rPr>
              <a:t>either</a:t>
            </a:r>
            <a:r>
              <a:rPr lang="en-GB" sz="1400" dirty="0">
                <a:solidFill>
                  <a:srgbClr val="1F224E"/>
                </a:solidFill>
                <a:latin typeface="Myriad Pro" charset="0"/>
                <a:ea typeface="Myriad Pro" charset="0"/>
                <a:cs typeface="Myriad Pro" charset="0"/>
              </a:rPr>
              <a:t> the concept of food security or an analysis of the information to judge whether t</a:t>
            </a:r>
            <a:r>
              <a:rPr lang="en-US" sz="1400" dirty="0">
                <a:solidFill>
                  <a:srgbClr val="1F224E"/>
                </a:solidFill>
                <a:latin typeface="Myriad Pro" charset="0"/>
                <a:ea typeface="Myriad Pro" charset="0"/>
                <a:cs typeface="Myriad Pro" charset="0"/>
              </a:rPr>
              <a:t>he physical geography of Ghana causes its pattern of food security </a:t>
            </a:r>
            <a:r>
              <a:rPr lang="en-GB" sz="1400" dirty="0">
                <a:solidFill>
                  <a:srgbClr val="1F224E"/>
                </a:solidFill>
                <a:latin typeface="Myriad Pro" charset="0"/>
                <a:ea typeface="Myriad Pro" charset="0"/>
                <a:cs typeface="Myriad Pro" charset="0"/>
              </a:rPr>
              <a:t>and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ideas about the </a:t>
            </a:r>
            <a:r>
              <a:rPr lang="en-GB" sz="1400" b="1" dirty="0">
                <a:solidFill>
                  <a:srgbClr val="1F224E"/>
                </a:solidFill>
                <a:latin typeface="Myriad Pro" charset="0"/>
                <a:ea typeface="Myriad Pro" charset="0"/>
                <a:cs typeface="Myriad Pro" charset="0"/>
              </a:rPr>
              <a:t>other</a:t>
            </a:r>
            <a:r>
              <a:rPr lang="en-GB" sz="1400" dirty="0">
                <a:solidFill>
                  <a:srgbClr val="1F224E"/>
                </a:solidFill>
                <a:latin typeface="Myriad Pro" charset="0"/>
                <a:ea typeface="Myriad Pro" charset="0"/>
                <a:cs typeface="Myriad Pro" charset="0"/>
              </a:rPr>
              <a:t> question focus</a:t>
            </a:r>
            <a:r>
              <a:rPr lang="en-US" sz="1400" dirty="0">
                <a:solidFill>
                  <a:srgbClr val="1F224E"/>
                </a:solidFill>
                <a:latin typeface="Myriad Pro" charset="0"/>
                <a:ea typeface="Myriad Pro" charset="0"/>
                <a:cs typeface="Myriad Pro" charset="0"/>
              </a:rPr>
              <a:t>. There are clear attempts to make synoptic links between content from different parts of the course of study but these are not always appropriate.</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 </a:t>
            </a:r>
            <a:r>
              <a:rPr lang="en-GB" sz="1400" b="1" dirty="0" smtClean="0">
                <a:solidFill>
                  <a:srgbClr val="1F224E"/>
                </a:solidFill>
                <a:latin typeface="Myriad Pro" charset="0"/>
                <a:ea typeface="Myriad Pro" charset="0"/>
                <a:cs typeface="Myriad Pro" charset="0"/>
              </a:rPr>
              <a:t>Level </a:t>
            </a:r>
            <a:r>
              <a:rPr lang="en-GB" sz="1400" b="1" dirty="0">
                <a:solidFill>
                  <a:srgbClr val="1F224E"/>
                </a:solidFill>
                <a:latin typeface="Myriad Pro" charset="0"/>
                <a:ea typeface="Myriad Pro" charset="0"/>
                <a:cs typeface="Myriad Pro" charset="0"/>
              </a:rPr>
              <a:t>2 </a:t>
            </a:r>
            <a:r>
              <a:rPr lang="en-GB" sz="1400" b="1" dirty="0" smtClean="0">
                <a:solidFill>
                  <a:srgbClr val="1F224E"/>
                </a:solidFill>
                <a:latin typeface="Myriad Pro" charset="0"/>
                <a:ea typeface="Myriad Pro" charset="0"/>
                <a:cs typeface="Myriad Pro" charset="0"/>
              </a:rPr>
              <a:t>(4–6 </a:t>
            </a:r>
            <a:r>
              <a:rPr lang="en-GB" sz="1400" b="1" dirty="0">
                <a:solidFill>
                  <a:srgbClr val="1F224E"/>
                </a:solidFill>
                <a:latin typeface="Myriad Pro" charset="0"/>
                <a:ea typeface="Myriad Pro" charset="0"/>
                <a:cs typeface="Myriad Pro" charset="0"/>
              </a:rPr>
              <a:t>marks) </a:t>
            </a:r>
            <a:r>
              <a:rPr lang="en-GB" sz="1400" dirty="0">
                <a:solidFill>
                  <a:srgbClr val="1F224E"/>
                </a:solidFill>
                <a:latin typeface="Myriad Pro" charset="0"/>
                <a:ea typeface="Myriad Pro" charset="0"/>
                <a:cs typeface="Myriad Pro" charset="0"/>
              </a:rPr>
              <a:t>looks for the same focuses in answers but with </a:t>
            </a:r>
            <a:r>
              <a:rPr lang="en-GB" sz="1400" b="1" dirty="0" smtClean="0">
                <a:solidFill>
                  <a:srgbClr val="1F224E"/>
                </a:solidFill>
                <a:latin typeface="Myriad Pro" charset="0"/>
                <a:ea typeface="Myriad Pro" charset="0"/>
                <a:cs typeface="Myriad Pro" charset="0"/>
              </a:rPr>
              <a:t>reasonable </a:t>
            </a:r>
            <a:r>
              <a:rPr lang="en-US" sz="1400" dirty="0" smtClean="0">
                <a:solidFill>
                  <a:schemeClr val="accent6"/>
                </a:solidFill>
                <a:latin typeface="Myriad Pro" charset="0"/>
                <a:ea typeface="Myriad Pro" charset="0"/>
                <a:cs typeface="Myriad Pro" charset="0"/>
              </a:rPr>
              <a:t>understanding</a:t>
            </a:r>
            <a:r>
              <a:rPr lang="en-US" sz="1400" dirty="0" smtClean="0">
                <a:solidFill>
                  <a:srgbClr val="1F224E"/>
                </a:solidFill>
                <a:latin typeface="Myriad Pro" charset="0"/>
                <a:ea typeface="Myriad Pro" charset="0"/>
                <a:cs typeface="Myriad Pro" charset="0"/>
              </a:rPr>
              <a:t> and basic </a:t>
            </a:r>
            <a:r>
              <a:rPr lang="en-US" sz="1400" dirty="0" smtClean="0">
                <a:solidFill>
                  <a:srgbClr val="00B0F0"/>
                </a:solidFill>
                <a:latin typeface="Myriad Pro" charset="0"/>
                <a:ea typeface="Myriad Pro" charset="0"/>
                <a:cs typeface="Myriad Pro" charset="0"/>
              </a:rPr>
              <a:t>analysis </a:t>
            </a:r>
            <a:r>
              <a:rPr lang="en-US" sz="1400" dirty="0">
                <a:solidFill>
                  <a:srgbClr val="1F224E"/>
                </a:solidFill>
                <a:latin typeface="Myriad Pro" charset="0"/>
                <a:ea typeface="Myriad Pro" charset="0"/>
                <a:cs typeface="Myriad Pro" charset="0"/>
              </a:rPr>
              <a:t>and</a:t>
            </a:r>
            <a:r>
              <a:rPr lang="en-US" sz="1400" dirty="0">
                <a:solidFill>
                  <a:srgbClr val="00B0F0"/>
                </a:solidFill>
                <a:latin typeface="Myriad Pro" charset="0"/>
                <a:ea typeface="Myriad Pro" charset="0"/>
                <a:cs typeface="Myriad Pro" charset="0"/>
              </a:rPr>
              <a:t> </a:t>
            </a:r>
            <a:r>
              <a:rPr lang="en-US" sz="1400" dirty="0" err="1">
                <a:solidFill>
                  <a:srgbClr val="00B0F0"/>
                </a:solidFill>
                <a:latin typeface="Myriad Pro" charset="0"/>
                <a:ea typeface="Myriad Pro" charset="0"/>
                <a:cs typeface="Myriad Pro" charset="0"/>
              </a:rPr>
              <a:t>judgement</a:t>
            </a:r>
            <a:r>
              <a:rPr lang="en-GB" sz="1400" dirty="0" smtClean="0">
                <a:solidFill>
                  <a:srgbClr val="1F224E"/>
                </a:solidFill>
                <a:latin typeface="Myriad Pro" charset="0"/>
                <a:ea typeface="Myriad Pro" charset="0"/>
                <a:cs typeface="Myriad Pro" charset="0"/>
              </a:rPr>
              <a:t> through </a:t>
            </a:r>
            <a:r>
              <a:rPr lang="en-US" sz="1400" b="1" dirty="0" smtClean="0">
                <a:solidFill>
                  <a:srgbClr val="1F224E"/>
                </a:solidFill>
                <a:latin typeface="Myriad Pro" charset="0"/>
                <a:ea typeface="Myriad Pro" charset="0"/>
                <a:cs typeface="Myriad Pro" charset="0"/>
              </a:rPr>
              <a:t>developed</a:t>
            </a:r>
            <a:r>
              <a:rPr lang="en-US" sz="1400" dirty="0" smtClean="0">
                <a:solidFill>
                  <a:srgbClr val="1F224E"/>
                </a:solidFill>
                <a:latin typeface="Myriad Pro" charset="0"/>
                <a:ea typeface="Myriad Pro" charset="0"/>
                <a:cs typeface="Myriad Pro" charset="0"/>
              </a:rPr>
              <a:t> </a:t>
            </a:r>
            <a:r>
              <a:rPr lang="en-US" sz="1400" dirty="0">
                <a:solidFill>
                  <a:srgbClr val="1F224E"/>
                </a:solidFill>
                <a:latin typeface="Myriad Pro" charset="0"/>
                <a:ea typeface="Myriad Pro" charset="0"/>
                <a:cs typeface="Myriad Pro" charset="0"/>
              </a:rPr>
              <a:t>ideas about </a:t>
            </a:r>
            <a:r>
              <a:rPr lang="en-US" sz="1400" b="1" dirty="0">
                <a:solidFill>
                  <a:srgbClr val="1F224E"/>
                </a:solidFill>
                <a:latin typeface="Myriad Pro" charset="0"/>
                <a:ea typeface="Myriad Pro" charset="0"/>
                <a:cs typeface="Myriad Pro" charset="0"/>
              </a:rPr>
              <a:t>either</a:t>
            </a:r>
            <a:r>
              <a:rPr lang="en-US" sz="1400" dirty="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the concept of food security </a:t>
            </a:r>
            <a:r>
              <a:rPr lang="en-GB" sz="1400" b="1" dirty="0">
                <a:solidFill>
                  <a:srgbClr val="1F224E"/>
                </a:solidFill>
                <a:latin typeface="Myriad Pro" charset="0"/>
                <a:ea typeface="Myriad Pro" charset="0"/>
                <a:cs typeface="Myriad Pro" charset="0"/>
              </a:rPr>
              <a:t>or</a:t>
            </a:r>
            <a:r>
              <a:rPr lang="en-GB" sz="1400" dirty="0">
                <a:solidFill>
                  <a:srgbClr val="1F224E"/>
                </a:solidFill>
                <a:latin typeface="Myriad Pro" charset="0"/>
                <a:ea typeface="Myriad Pro" charset="0"/>
                <a:cs typeface="Myriad Pro" charset="0"/>
              </a:rPr>
              <a:t> an analysis of the information to judge whether t</a:t>
            </a:r>
            <a:r>
              <a:rPr lang="en-US" sz="1400" dirty="0">
                <a:solidFill>
                  <a:srgbClr val="1F224E"/>
                </a:solidFill>
                <a:latin typeface="Myriad Pro" charset="0"/>
                <a:ea typeface="Myriad Pro" charset="0"/>
                <a:cs typeface="Myriad Pro" charset="0"/>
              </a:rPr>
              <a:t>he physical geography of Ghana causes its pattern of food security </a:t>
            </a:r>
            <a:r>
              <a:rPr lang="en-GB" sz="1400" dirty="0">
                <a:solidFill>
                  <a:srgbClr val="1F224E"/>
                </a:solidFill>
                <a:latin typeface="Myriad Pro" charset="0"/>
                <a:ea typeface="Myriad Pro" charset="0"/>
                <a:cs typeface="Myriad Pro" charset="0"/>
              </a:rPr>
              <a:t>and </a:t>
            </a:r>
            <a:r>
              <a:rPr lang="en-GB" sz="1400" b="1" dirty="0">
                <a:solidFill>
                  <a:srgbClr val="1F224E"/>
                </a:solidFill>
                <a:latin typeface="Myriad Pro" charset="0"/>
                <a:ea typeface="Myriad Pro" charset="0"/>
                <a:cs typeface="Myriad Pro" charset="0"/>
              </a:rPr>
              <a:t>simple</a:t>
            </a:r>
            <a:r>
              <a:rPr lang="en-GB" sz="1400" dirty="0">
                <a:solidFill>
                  <a:srgbClr val="1F224E"/>
                </a:solidFill>
                <a:latin typeface="Myriad Pro" charset="0"/>
                <a:ea typeface="Myriad Pro" charset="0"/>
                <a:cs typeface="Myriad Pro" charset="0"/>
              </a:rPr>
              <a:t> ideas about the </a:t>
            </a:r>
            <a:r>
              <a:rPr lang="en-GB" sz="1400" b="1" dirty="0">
                <a:solidFill>
                  <a:srgbClr val="1F224E"/>
                </a:solidFill>
                <a:latin typeface="Myriad Pro" charset="0"/>
                <a:ea typeface="Myriad Pro" charset="0"/>
                <a:cs typeface="Myriad Pro" charset="0"/>
              </a:rPr>
              <a:t>other</a:t>
            </a:r>
            <a:r>
              <a:rPr lang="en-GB" sz="1400" dirty="0">
                <a:solidFill>
                  <a:srgbClr val="1F224E"/>
                </a:solidFill>
                <a:latin typeface="Myriad Pro" charset="0"/>
                <a:ea typeface="Myriad Pro" charset="0"/>
                <a:cs typeface="Myriad Pro" charset="0"/>
              </a:rPr>
              <a:t> question focus</a:t>
            </a:r>
            <a:r>
              <a:rPr lang="en-GB" sz="1400" dirty="0" smtClean="0">
                <a:solidFill>
                  <a:srgbClr val="1F224E"/>
                </a:solidFill>
                <a:latin typeface="Myriad Pro" charset="0"/>
                <a:ea typeface="Myriad Pro" charset="0"/>
                <a:cs typeface="Myriad Pro" charset="0"/>
              </a:rPr>
              <a:t>. </a:t>
            </a:r>
            <a:r>
              <a:rPr lang="en-US" sz="1400" dirty="0">
                <a:solidFill>
                  <a:srgbClr val="1F224E"/>
                </a:solidFill>
                <a:latin typeface="Myriad Pro" charset="0"/>
                <a:ea typeface="Myriad Pro" charset="0"/>
                <a:cs typeface="Myriad Pro" charset="0"/>
              </a:rPr>
              <a:t>There are limited attempts to make synoptic links between content from different parts of the course of study. </a:t>
            </a:r>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pPr marL="0" indent="0">
              <a:buNone/>
            </a:pPr>
            <a:r>
              <a:rPr lang="en-GB" sz="1400" b="1" dirty="0">
                <a:solidFill>
                  <a:srgbClr val="1F224E"/>
                </a:solidFill>
                <a:latin typeface="Myriad Pro" charset="0"/>
                <a:ea typeface="Myriad Pro" charset="0"/>
                <a:cs typeface="Myriad Pro" charset="0"/>
              </a:rPr>
              <a:t>Level 1 (</a:t>
            </a:r>
            <a:r>
              <a:rPr lang="en-GB" sz="1400" b="1" dirty="0" smtClean="0">
                <a:solidFill>
                  <a:srgbClr val="1F224E"/>
                </a:solidFill>
                <a:latin typeface="Myriad Pro" charset="0"/>
                <a:ea typeface="Myriad Pro" charset="0"/>
                <a:cs typeface="Myriad Pro" charset="0"/>
              </a:rPr>
              <a:t>1–3 </a:t>
            </a:r>
            <a:r>
              <a:rPr lang="en-GB" sz="1400" b="1" dirty="0">
                <a:solidFill>
                  <a:srgbClr val="1F224E"/>
                </a:solidFill>
                <a:latin typeface="Myriad Pro" charset="0"/>
                <a:ea typeface="Myriad Pro" charset="0"/>
                <a:cs typeface="Myriad Pro" charset="0"/>
              </a:rPr>
              <a:t>marks) </a:t>
            </a:r>
            <a:r>
              <a:rPr lang="en-GB" sz="1400" dirty="0">
                <a:solidFill>
                  <a:srgbClr val="1F224E"/>
                </a:solidFill>
                <a:latin typeface="Myriad Pro" charset="0"/>
                <a:ea typeface="Myriad Pro" charset="0"/>
                <a:cs typeface="Myriad Pro" charset="0"/>
              </a:rPr>
              <a:t>looks for the same focuses in answers but with </a:t>
            </a:r>
            <a:r>
              <a:rPr lang="en-GB" sz="1400" b="1" dirty="0" smtClean="0">
                <a:solidFill>
                  <a:srgbClr val="1F224E"/>
                </a:solidFill>
                <a:latin typeface="Myriad Pro" charset="0"/>
                <a:ea typeface="Myriad Pro" charset="0"/>
                <a:cs typeface="Myriad Pro" charset="0"/>
              </a:rPr>
              <a:t>basic</a:t>
            </a:r>
            <a:r>
              <a:rPr lang="en-GB" sz="1400" dirty="0" smtClean="0">
                <a:solidFill>
                  <a:srgbClr val="1F224E"/>
                </a:solidFill>
                <a:latin typeface="Myriad Pro" charset="0"/>
                <a:ea typeface="Myriad Pro" charset="0"/>
                <a:cs typeface="Myriad Pro" charset="0"/>
              </a:rPr>
              <a:t> </a:t>
            </a:r>
            <a:r>
              <a:rPr lang="en-GB" sz="1400" dirty="0" smtClean="0">
                <a:solidFill>
                  <a:schemeClr val="accent6"/>
                </a:solidFill>
                <a:latin typeface="Myriad Pro" charset="0"/>
                <a:ea typeface="Myriad Pro" charset="0"/>
                <a:cs typeface="Myriad Pro" charset="0"/>
              </a:rPr>
              <a:t>understanding</a:t>
            </a:r>
            <a:r>
              <a:rPr lang="en-GB" sz="1400" dirty="0" smtClean="0">
                <a:solidFill>
                  <a:srgbClr val="1F224E"/>
                </a:solidFill>
                <a:latin typeface="Myriad Pro" charset="0"/>
                <a:ea typeface="Myriad Pro" charset="0"/>
                <a:cs typeface="Myriad Pro" charset="0"/>
              </a:rPr>
              <a:t> and </a:t>
            </a:r>
            <a:r>
              <a:rPr lang="en-GB" sz="1400" b="1" dirty="0" smtClean="0">
                <a:solidFill>
                  <a:srgbClr val="1F224E"/>
                </a:solidFill>
                <a:latin typeface="Myriad Pro" charset="0"/>
                <a:ea typeface="Myriad Pro" charset="0"/>
                <a:cs typeface="Myriad Pro" charset="0"/>
              </a:rPr>
              <a:t>basic or no </a:t>
            </a:r>
            <a:r>
              <a:rPr lang="en-US" sz="1400" dirty="0" smtClean="0">
                <a:solidFill>
                  <a:srgbClr val="00B0F0"/>
                </a:solidFill>
                <a:latin typeface="Myriad Pro" charset="0"/>
                <a:ea typeface="Myriad Pro" charset="0"/>
                <a:cs typeface="Myriad Pro" charset="0"/>
              </a:rPr>
              <a:t>analysis</a:t>
            </a:r>
            <a:r>
              <a:rPr lang="en-GB" sz="1400" dirty="0" smtClean="0">
                <a:solidFill>
                  <a:srgbClr val="1F224E"/>
                </a:solidFill>
                <a:latin typeface="Myriad Pro" charset="0"/>
                <a:ea typeface="Myriad Pro" charset="0"/>
                <a:cs typeface="Myriad Pro" charset="0"/>
              </a:rPr>
              <a:t> </a:t>
            </a:r>
            <a:r>
              <a:rPr lang="en-US" sz="1400" dirty="0">
                <a:solidFill>
                  <a:srgbClr val="1F224E"/>
                </a:solidFill>
                <a:latin typeface="Myriad Pro" charset="0"/>
                <a:ea typeface="Myriad Pro" charset="0"/>
                <a:cs typeface="Myriad Pro" charset="0"/>
              </a:rPr>
              <a:t>and</a:t>
            </a:r>
            <a:r>
              <a:rPr lang="en-US" sz="1400" dirty="0">
                <a:solidFill>
                  <a:srgbClr val="00B0F0"/>
                </a:solidFill>
                <a:latin typeface="Myriad Pro" charset="0"/>
                <a:ea typeface="Myriad Pro" charset="0"/>
                <a:cs typeface="Myriad Pro" charset="0"/>
              </a:rPr>
              <a:t> </a:t>
            </a:r>
            <a:r>
              <a:rPr lang="en-US" sz="1400" dirty="0" err="1">
                <a:solidFill>
                  <a:srgbClr val="00B0F0"/>
                </a:solidFill>
                <a:latin typeface="Myriad Pro" charset="0"/>
                <a:ea typeface="Myriad Pro" charset="0"/>
                <a:cs typeface="Myriad Pro" charset="0"/>
              </a:rPr>
              <a:t>judgement</a:t>
            </a:r>
            <a:r>
              <a:rPr lang="en-US" sz="1400" dirty="0">
                <a:solidFill>
                  <a:srgbClr val="00B0F0"/>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through </a:t>
            </a:r>
            <a:r>
              <a:rPr lang="en-GB" sz="1400" b="1" dirty="0" smtClean="0">
                <a:solidFill>
                  <a:srgbClr val="1F224E"/>
                </a:solidFill>
                <a:latin typeface="Myriad Pro" charset="0"/>
                <a:ea typeface="Myriad Pro" charset="0"/>
                <a:cs typeface="Myriad Pro" charset="0"/>
              </a:rPr>
              <a:t>simple</a:t>
            </a:r>
            <a:r>
              <a:rPr lang="en-GB" sz="1400" dirty="0" smtClean="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ideas </a:t>
            </a:r>
            <a:r>
              <a:rPr lang="en-US" sz="1400" dirty="0">
                <a:solidFill>
                  <a:srgbClr val="1F224E"/>
                </a:solidFill>
                <a:latin typeface="Myriad Pro" charset="0"/>
                <a:ea typeface="Myriad Pro" charset="0"/>
                <a:cs typeface="Myriad Pro" charset="0"/>
              </a:rPr>
              <a:t>about </a:t>
            </a:r>
            <a:r>
              <a:rPr lang="en-GB" sz="1400" b="1" dirty="0">
                <a:solidFill>
                  <a:srgbClr val="1F224E"/>
                </a:solidFill>
                <a:latin typeface="Myriad Pro" charset="0"/>
                <a:ea typeface="Myriad Pro" charset="0"/>
                <a:cs typeface="Myriad Pro" charset="0"/>
              </a:rPr>
              <a:t>either</a:t>
            </a:r>
            <a:r>
              <a:rPr lang="en-GB" sz="1400" dirty="0">
                <a:solidFill>
                  <a:srgbClr val="1F224E"/>
                </a:solidFill>
                <a:latin typeface="Myriad Pro" charset="0"/>
                <a:ea typeface="Myriad Pro" charset="0"/>
                <a:cs typeface="Myriad Pro" charset="0"/>
              </a:rPr>
              <a:t> the concept of food security </a:t>
            </a:r>
            <a:r>
              <a:rPr lang="en-GB" sz="1400" b="1" dirty="0">
                <a:solidFill>
                  <a:srgbClr val="1F224E"/>
                </a:solidFill>
                <a:latin typeface="Myriad Pro" charset="0"/>
                <a:ea typeface="Myriad Pro" charset="0"/>
                <a:cs typeface="Myriad Pro" charset="0"/>
              </a:rPr>
              <a:t>or</a:t>
            </a:r>
            <a:r>
              <a:rPr lang="en-GB" sz="1400" dirty="0">
                <a:solidFill>
                  <a:srgbClr val="1F224E"/>
                </a:solidFill>
                <a:latin typeface="Myriad Pro" charset="0"/>
                <a:ea typeface="Myriad Pro" charset="0"/>
                <a:cs typeface="Myriad Pro" charset="0"/>
              </a:rPr>
              <a:t> an analysis of the information to judge whether t</a:t>
            </a:r>
            <a:r>
              <a:rPr lang="en-US" sz="1400" dirty="0">
                <a:solidFill>
                  <a:srgbClr val="1F224E"/>
                </a:solidFill>
                <a:latin typeface="Myriad Pro" charset="0"/>
                <a:ea typeface="Myriad Pro" charset="0"/>
                <a:cs typeface="Myriad Pro" charset="0"/>
              </a:rPr>
              <a:t>he physical geography of Ghana causes its pattern of food security</a:t>
            </a:r>
            <a:r>
              <a:rPr lang="en-GB" sz="1400" dirty="0" smtClean="0">
                <a:solidFill>
                  <a:srgbClr val="1F224E"/>
                </a:solidFill>
                <a:latin typeface="Myriad Pro" charset="0"/>
                <a:ea typeface="Myriad Pro" charset="0"/>
                <a:cs typeface="Myriad Pro" charset="0"/>
              </a:rPr>
              <a:t>. </a:t>
            </a:r>
            <a:r>
              <a:rPr lang="en-US" sz="1400" dirty="0">
                <a:solidFill>
                  <a:srgbClr val="1F224E"/>
                </a:solidFill>
                <a:latin typeface="Myriad Pro" charset="0"/>
                <a:ea typeface="Myriad Pro" charset="0"/>
                <a:cs typeface="Myriad Pro" charset="0"/>
              </a:rPr>
              <a:t>There are no synoptic links between content from different parts of the course of study. </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endParaRPr lang="en-GB" sz="1400" dirty="0">
              <a:latin typeface="Myriad Pro"/>
            </a:endParaRPr>
          </a:p>
        </p:txBody>
      </p:sp>
      <p:sp>
        <p:nvSpPr>
          <p:cNvPr id="4" name="TextBox 3"/>
          <p:cNvSpPr txBox="1"/>
          <p:nvPr/>
        </p:nvSpPr>
        <p:spPr>
          <a:xfrm>
            <a:off x="2915816" y="5445224"/>
            <a:ext cx="6123359" cy="461665"/>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‘Quality of extended response’ is assessed within each level – you can find out more about the Quality of Extended Response descriptors on slide 9.</a:t>
            </a:r>
            <a:endParaRPr lang="en-US"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434749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a:t>Question </a:t>
            </a:r>
            <a:r>
              <a:rPr lang="en-GB" dirty="0" smtClean="0"/>
              <a:t>2(b)* </a:t>
            </a:r>
            <a:r>
              <a:rPr lang="en-GB" dirty="0"/>
              <a:t>– </a:t>
            </a:r>
            <a:r>
              <a:rPr lang="en-GB" dirty="0" smtClean="0"/>
              <a:t>Indicative </a:t>
            </a:r>
            <a:r>
              <a:rPr lang="en-GB" dirty="0"/>
              <a:t>Content</a:t>
            </a:r>
          </a:p>
        </p:txBody>
      </p:sp>
      <p:sp>
        <p:nvSpPr>
          <p:cNvPr id="3" name="Content Placeholder 2"/>
          <p:cNvSpPr>
            <a:spLocks noGrp="1"/>
          </p:cNvSpPr>
          <p:nvPr>
            <p:ph idx="4294967295"/>
          </p:nvPr>
        </p:nvSpPr>
        <p:spPr>
          <a:xfrm>
            <a:off x="539552" y="1340768"/>
            <a:ext cx="7920880" cy="4454525"/>
          </a:xfrm>
        </p:spPr>
        <p:txBody>
          <a:bodyPr>
            <a:normAutofit/>
          </a:bodyPr>
          <a:lstStyle/>
          <a:p>
            <a:pPr marL="0" indent="0">
              <a:buNone/>
            </a:pPr>
            <a:r>
              <a:rPr lang="en-US" sz="1400" dirty="0" smtClean="0">
                <a:solidFill>
                  <a:srgbClr val="1F224E"/>
                </a:solidFill>
                <a:latin typeface="Myriad Pro" charset="0"/>
                <a:ea typeface="Myriad Pro" charset="0"/>
                <a:cs typeface="Myriad Pro" charset="0"/>
              </a:rPr>
              <a:t>Students could focus their answers in a number of ways but to reach the higher levels they must make clear and explicit attempts to make appropriate links between elements of physical geography  (climate, ecosystems, landscape, soil type, relief) and food security in Ghana.</a:t>
            </a:r>
          </a:p>
          <a:p>
            <a:pPr marL="0" indent="0">
              <a:buNone/>
            </a:pPr>
            <a:endParaRPr lang="en-US"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Students could link food security to information from various resources, especially </a:t>
            </a:r>
            <a:r>
              <a:rPr lang="en-GB" sz="1400" b="1" dirty="0">
                <a:solidFill>
                  <a:srgbClr val="1F224E"/>
                </a:solidFill>
                <a:latin typeface="Myriad Pro" charset="0"/>
                <a:ea typeface="Myriad Pro" charset="0"/>
                <a:cs typeface="Myriad Pro" charset="0"/>
              </a:rPr>
              <a:t>Figs 5 </a:t>
            </a:r>
            <a:r>
              <a:rPr lang="en-GB" sz="1400" dirty="0">
                <a:solidFill>
                  <a:srgbClr val="1F224E"/>
                </a:solidFill>
                <a:latin typeface="Myriad Pro" charset="0"/>
                <a:ea typeface="Myriad Pro" charset="0"/>
                <a:cs typeface="Myriad Pro" charset="0"/>
              </a:rPr>
              <a:t>and </a:t>
            </a:r>
            <a:r>
              <a:rPr lang="en-GB" sz="1400" b="1" dirty="0">
                <a:solidFill>
                  <a:srgbClr val="1F224E"/>
                </a:solidFill>
                <a:latin typeface="Myriad Pro" charset="0"/>
                <a:ea typeface="Myriad Pro" charset="0"/>
                <a:cs typeface="Myriad Pro" charset="0"/>
              </a:rPr>
              <a:t>6</a:t>
            </a:r>
            <a:r>
              <a:rPr lang="en-GB" sz="1400" dirty="0">
                <a:solidFill>
                  <a:srgbClr val="1F224E"/>
                </a:solidFill>
                <a:latin typeface="Myriad Pro" charset="0"/>
                <a:ea typeface="Myriad Pro" charset="0"/>
                <a:cs typeface="Myriad Pro" charset="0"/>
              </a:rPr>
              <a:t> but also potentially other resources, including:</a:t>
            </a:r>
          </a:p>
          <a:p>
            <a:pPr lvl="1"/>
            <a:r>
              <a:rPr lang="en-GB" sz="1400" dirty="0">
                <a:solidFill>
                  <a:srgbClr val="1F224E"/>
                </a:solidFill>
                <a:latin typeface="Myriad Pro" charset="0"/>
                <a:ea typeface="Myriad Pro" charset="0"/>
                <a:cs typeface="Myriad Pro" charset="0"/>
              </a:rPr>
              <a:t>climate (with the north of the country having less rainfall and higher temperatures than the south)</a:t>
            </a:r>
          </a:p>
          <a:p>
            <a:pPr lvl="1"/>
            <a:r>
              <a:rPr lang="en-GB" sz="1400" dirty="0">
                <a:solidFill>
                  <a:srgbClr val="1F224E"/>
                </a:solidFill>
                <a:latin typeface="Myriad Pro" charset="0"/>
                <a:ea typeface="Myriad Pro" charset="0"/>
                <a:cs typeface="Myriad Pro" charset="0"/>
              </a:rPr>
              <a:t>ecosystems (with rainforest being more productive than grasslands).</a:t>
            </a:r>
          </a:p>
          <a:p>
            <a:pPr lvl="1"/>
            <a:r>
              <a:rPr lang="en-GB" sz="1400" dirty="0">
                <a:solidFill>
                  <a:srgbClr val="1F224E"/>
                </a:solidFill>
                <a:latin typeface="Myriad Pro" charset="0"/>
                <a:ea typeface="Myriad Pro" charset="0"/>
                <a:cs typeface="Myriad Pro" charset="0"/>
              </a:rPr>
              <a:t>the speech bubble opinions of </a:t>
            </a:r>
            <a:r>
              <a:rPr lang="en-GB" sz="1400" b="1" dirty="0">
                <a:solidFill>
                  <a:srgbClr val="1F224E"/>
                </a:solidFill>
                <a:latin typeface="Myriad Pro" charset="0"/>
                <a:ea typeface="Myriad Pro" charset="0"/>
                <a:cs typeface="Myriad Pro" charset="0"/>
              </a:rPr>
              <a:t>Fig. 6</a:t>
            </a:r>
            <a:r>
              <a:rPr lang="en-GB" sz="1400" dirty="0">
                <a:solidFill>
                  <a:srgbClr val="1F224E"/>
                </a:solidFill>
                <a:latin typeface="Myriad Pro" charset="0"/>
                <a:ea typeface="Myriad Pro" charset="0"/>
                <a:cs typeface="Myriad Pro" charset="0"/>
              </a:rPr>
              <a:t>.</a:t>
            </a:r>
          </a:p>
          <a:p>
            <a:pPr lvl="1"/>
            <a:r>
              <a:rPr lang="en-GB" sz="1400" dirty="0" smtClean="0">
                <a:solidFill>
                  <a:srgbClr val="1F224E"/>
                </a:solidFill>
                <a:latin typeface="Myriad Pro" charset="0"/>
                <a:ea typeface="Myriad Pro" charset="0"/>
                <a:cs typeface="Myriad Pro" charset="0"/>
              </a:rPr>
              <a:t>the </a:t>
            </a:r>
            <a:r>
              <a:rPr lang="en-GB" sz="1400" dirty="0">
                <a:solidFill>
                  <a:srgbClr val="1F224E"/>
                </a:solidFill>
                <a:latin typeface="Myriad Pro" charset="0"/>
                <a:ea typeface="Myriad Pro" charset="0"/>
                <a:cs typeface="Myriad Pro" charset="0"/>
              </a:rPr>
              <a:t>landscape, with the Atlantic Ocean in the South and Lake Volta in the East.</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Students should show a good awareness of the concept of food security and what this means in the context of Ghana, acknowledging that there </a:t>
            </a:r>
            <a:r>
              <a:rPr lang="en-GB" sz="1400" dirty="0" smtClean="0">
                <a:solidFill>
                  <a:srgbClr val="1F224E"/>
                </a:solidFill>
                <a:latin typeface="Myriad Pro" charset="0"/>
                <a:ea typeface="Myriad Pro" charset="0"/>
                <a:cs typeface="Myriad Pro" charset="0"/>
              </a:rPr>
              <a:t>are </a:t>
            </a:r>
            <a:r>
              <a:rPr lang="en-GB" sz="1400" dirty="0">
                <a:solidFill>
                  <a:srgbClr val="1F224E"/>
                </a:solidFill>
                <a:latin typeface="Myriad Pro" charset="0"/>
                <a:ea typeface="Myriad Pro" charset="0"/>
                <a:cs typeface="Myriad Pro" charset="0"/>
              </a:rPr>
              <a:t>a range of different levels of food security.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Students may also reference other factors linked to food security, including human geography factors such as investment programmes, aid, transport links, mechanisation.</a:t>
            </a:r>
          </a:p>
          <a:p>
            <a:pPr marL="0" indent="0">
              <a:buNone/>
            </a:pPr>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348821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4664"/>
            <a:ext cx="9144000" cy="685800"/>
          </a:xfrm>
        </p:spPr>
        <p:txBody>
          <a:bodyPr>
            <a:normAutofit/>
          </a:bodyPr>
          <a:lstStyle/>
          <a:p>
            <a:r>
              <a:rPr lang="en-GB" sz="2800" dirty="0"/>
              <a:t>Question </a:t>
            </a:r>
            <a:r>
              <a:rPr lang="en-GB" sz="2800" dirty="0" smtClean="0"/>
              <a:t>2(b)* </a:t>
            </a:r>
            <a:r>
              <a:rPr lang="en-GB" sz="2800" dirty="0"/>
              <a:t>– </a:t>
            </a:r>
            <a:r>
              <a:rPr lang="en-GB" sz="2800" dirty="0" smtClean="0"/>
              <a:t>Well-developed</a:t>
            </a:r>
            <a:r>
              <a:rPr lang="en-GB" sz="2800" dirty="0"/>
              <a:t>? Developed? Simple?</a:t>
            </a:r>
          </a:p>
        </p:txBody>
      </p:sp>
      <p:sp>
        <p:nvSpPr>
          <p:cNvPr id="3" name="Content Placeholder 2"/>
          <p:cNvSpPr>
            <a:spLocks noGrp="1"/>
          </p:cNvSpPr>
          <p:nvPr>
            <p:ph idx="4294967295"/>
          </p:nvPr>
        </p:nvSpPr>
        <p:spPr>
          <a:xfrm>
            <a:off x="1115616" y="3861048"/>
            <a:ext cx="3989753" cy="1368151"/>
          </a:xfrm>
        </p:spPr>
        <p:txBody>
          <a:bodyPr>
            <a:noAutofit/>
          </a:bodyPr>
          <a:lstStyle/>
          <a:p>
            <a:pPr marL="0" indent="0">
              <a:buNone/>
            </a:pPr>
            <a:r>
              <a:rPr lang="en-GB" sz="1400" dirty="0">
                <a:solidFill>
                  <a:srgbClr val="1F224E"/>
                </a:solidFill>
                <a:latin typeface="Myriad Pro" charset="0"/>
                <a:ea typeface="Myriad Pro" charset="0"/>
                <a:cs typeface="Myriad Pro" charset="0"/>
              </a:rPr>
              <a:t>This slide shows how ideas may progress from </a:t>
            </a:r>
            <a:r>
              <a:rPr lang="en-GB" sz="1400" b="1" dirty="0">
                <a:solidFill>
                  <a:srgbClr val="1F224E"/>
                </a:solidFill>
                <a:latin typeface="Myriad Pro" charset="0"/>
                <a:ea typeface="Myriad Pro" charset="0"/>
                <a:cs typeface="Myriad Pro" charset="0"/>
              </a:rPr>
              <a:t>simple</a:t>
            </a:r>
            <a:r>
              <a:rPr lang="en-GB" sz="1400" dirty="0">
                <a:solidFill>
                  <a:srgbClr val="1F224E"/>
                </a:solidFill>
                <a:latin typeface="Myriad Pro" charset="0"/>
                <a:ea typeface="Myriad Pro" charset="0"/>
                <a:cs typeface="Myriad Pro" charset="0"/>
              </a:rPr>
              <a:t> to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and then </a:t>
            </a:r>
            <a:r>
              <a:rPr lang="en-GB" sz="1400" b="1" dirty="0">
                <a:solidFill>
                  <a:srgbClr val="1F224E"/>
                </a:solidFill>
                <a:latin typeface="Myriad Pro" charset="0"/>
                <a:ea typeface="Myriad Pro" charset="0"/>
                <a:cs typeface="Myriad Pro" charset="0"/>
              </a:rPr>
              <a:t>well-developed</a:t>
            </a: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With the well-developed idea there is clear </a:t>
            </a:r>
            <a:r>
              <a:rPr lang="en-GB" sz="1400" dirty="0">
                <a:solidFill>
                  <a:srgbClr val="1F224E"/>
                </a:solidFill>
                <a:latin typeface="Myriad Pro" charset="0"/>
                <a:ea typeface="Myriad Pro" charset="0"/>
                <a:cs typeface="Myriad Pro" charset="0"/>
              </a:rPr>
              <a:t>understanding of food security as well as discussion of the </a:t>
            </a:r>
            <a:r>
              <a:rPr lang="en-US" sz="1400" dirty="0">
                <a:solidFill>
                  <a:srgbClr val="1F224E"/>
                </a:solidFill>
                <a:latin typeface="Myriad Pro" charset="0"/>
                <a:ea typeface="Myriad Pro" charset="0"/>
                <a:cs typeface="Myriad Pro" charset="0"/>
              </a:rPr>
              <a:t>information in resources </a:t>
            </a:r>
            <a:r>
              <a:rPr lang="en-US" sz="1400" b="1" dirty="0">
                <a:solidFill>
                  <a:srgbClr val="1F224E"/>
                </a:solidFill>
                <a:latin typeface="Myriad Pro" charset="0"/>
                <a:ea typeface="Myriad Pro" charset="0"/>
                <a:cs typeface="Myriad Pro" charset="0"/>
              </a:rPr>
              <a:t>Figs 5a, 5b and 6</a:t>
            </a:r>
            <a:r>
              <a:rPr lang="en-GB" sz="1400" dirty="0">
                <a:solidFill>
                  <a:srgbClr val="1F224E"/>
                </a:solidFill>
                <a:latin typeface="Myriad Pro" charset="0"/>
                <a:ea typeface="Myriad Pro" charset="0"/>
                <a:cs typeface="Myriad Pro" charset="0"/>
              </a:rPr>
              <a:t>.</a:t>
            </a:r>
          </a:p>
        </p:txBody>
      </p:sp>
      <p:sp>
        <p:nvSpPr>
          <p:cNvPr id="4" name="TextBox 3"/>
          <p:cNvSpPr txBox="1"/>
          <p:nvPr/>
        </p:nvSpPr>
        <p:spPr>
          <a:xfrm>
            <a:off x="2987824" y="1291614"/>
            <a:ext cx="2880320" cy="2185214"/>
          </a:xfrm>
          <a:prstGeom prst="rect">
            <a:avLst/>
          </a:prstGeom>
          <a:solidFill>
            <a:srgbClr val="ECECEC"/>
          </a:solidFill>
          <a:ln>
            <a:solidFill>
              <a:schemeClr val="tx1"/>
            </a:solidFill>
          </a:ln>
        </p:spPr>
        <p:txBody>
          <a:bodyPr wrap="square" rtlCol="0">
            <a:spAutoFit/>
          </a:bodyPr>
          <a:lstStyle/>
          <a:p>
            <a:r>
              <a:rPr lang="en-GB" sz="1400" dirty="0">
                <a:solidFill>
                  <a:srgbClr val="1F224E"/>
                </a:solidFill>
                <a:latin typeface="Myriad Pro" charset="0"/>
                <a:ea typeface="Myriad Pro" charset="0"/>
                <a:cs typeface="Myriad Pro" charset="0"/>
              </a:rPr>
              <a:t>Examples of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ideas:</a:t>
            </a:r>
          </a:p>
          <a:p>
            <a:endParaRPr lang="en-GB" sz="1400" dirty="0">
              <a:solidFill>
                <a:srgbClr val="1F224E"/>
              </a:solidFill>
              <a:latin typeface="Myriad Pro" charset="0"/>
              <a:ea typeface="Myriad Pro" charset="0"/>
              <a:cs typeface="Myriad Pro" charset="0"/>
            </a:endParaRPr>
          </a:p>
          <a:p>
            <a:r>
              <a:rPr lang="en-GB" sz="1200" dirty="0">
                <a:solidFill>
                  <a:srgbClr val="C00000"/>
                </a:solidFill>
                <a:latin typeface="Myriad Pro" charset="0"/>
                <a:ea typeface="Myriad Pro" charset="0"/>
                <a:cs typeface="Myriad Pro" charset="0"/>
              </a:rPr>
              <a:t>Food security in Ghana varies. </a:t>
            </a:r>
            <a:r>
              <a:rPr lang="en-GB" sz="1200" dirty="0">
                <a:solidFill>
                  <a:srgbClr val="1F224E"/>
                </a:solidFill>
                <a:latin typeface="Myriad Pro" charset="0"/>
                <a:ea typeface="Myriad Pro" charset="0"/>
                <a:cs typeface="Myriad Pro" charset="0"/>
              </a:rPr>
              <a:t>The </a:t>
            </a:r>
            <a:r>
              <a:rPr lang="en-GB" sz="1200" dirty="0">
                <a:solidFill>
                  <a:srgbClr val="C00000"/>
                </a:solidFill>
                <a:latin typeface="Myriad Pro" charset="0"/>
                <a:ea typeface="Myriad Pro" charset="0"/>
                <a:cs typeface="Myriad Pro" charset="0"/>
              </a:rPr>
              <a:t>north west of the country has the lowest food security with 35% of the population being food insecure. </a:t>
            </a:r>
            <a:r>
              <a:rPr lang="en-GB" sz="1200" dirty="0">
                <a:solidFill>
                  <a:srgbClr val="1F224E"/>
                </a:solidFill>
                <a:latin typeface="Myriad Pro" charset="0"/>
                <a:ea typeface="Myriad Pro" charset="0"/>
                <a:cs typeface="Myriad Pro" charset="0"/>
              </a:rPr>
              <a:t>This can be compared with the </a:t>
            </a:r>
            <a:r>
              <a:rPr lang="en-GB" sz="1200" dirty="0">
                <a:solidFill>
                  <a:srgbClr val="C00000"/>
                </a:solidFill>
                <a:latin typeface="Myriad Pro" charset="0"/>
                <a:ea typeface="Myriad Pro" charset="0"/>
                <a:cs typeface="Myriad Pro" charset="0"/>
              </a:rPr>
              <a:t>south west which has the least food insecure people at just 1%.</a:t>
            </a:r>
            <a:r>
              <a:rPr lang="en-GB" sz="1200" dirty="0">
                <a:solidFill>
                  <a:srgbClr val="1F224E"/>
                </a:solidFill>
                <a:latin typeface="Myriad Pro" charset="0"/>
                <a:ea typeface="Myriad Pro" charset="0"/>
                <a:cs typeface="Myriad Pro" charset="0"/>
              </a:rPr>
              <a:t>This could be to do with the fact that </a:t>
            </a:r>
            <a:r>
              <a:rPr lang="en-GB" sz="1200" dirty="0">
                <a:solidFill>
                  <a:srgbClr val="C00000"/>
                </a:solidFill>
                <a:latin typeface="Myriad Pro" charset="0"/>
                <a:ea typeface="Myriad Pro" charset="0"/>
                <a:cs typeface="Myriad Pro" charset="0"/>
              </a:rPr>
              <a:t>people in the south have better weather for growing crops.</a:t>
            </a:r>
          </a:p>
        </p:txBody>
      </p:sp>
      <p:sp>
        <p:nvSpPr>
          <p:cNvPr id="5" name="TextBox 4"/>
          <p:cNvSpPr txBox="1"/>
          <p:nvPr/>
        </p:nvSpPr>
        <p:spPr>
          <a:xfrm>
            <a:off x="251520" y="1291614"/>
            <a:ext cx="2477585" cy="1631216"/>
          </a:xfrm>
          <a:prstGeom prst="rect">
            <a:avLst/>
          </a:prstGeom>
          <a:solidFill>
            <a:srgbClr val="ECECEC"/>
          </a:solidFill>
          <a:ln>
            <a:solidFill>
              <a:schemeClr val="tx1"/>
            </a:solidFill>
          </a:ln>
        </p:spPr>
        <p:txBody>
          <a:bodyPr wrap="square" rtlCol="0">
            <a:spAutoFit/>
          </a:bodyPr>
          <a:lstStyle/>
          <a:p>
            <a:r>
              <a:rPr lang="en-GB" sz="1400" dirty="0">
                <a:solidFill>
                  <a:srgbClr val="1F224E"/>
                </a:solidFill>
                <a:latin typeface="Myriad Pro" charset="0"/>
                <a:ea typeface="Myriad Pro" charset="0"/>
                <a:cs typeface="Myriad Pro" charset="0"/>
              </a:rPr>
              <a:t>Examples of </a:t>
            </a:r>
            <a:r>
              <a:rPr lang="en-GB" sz="1400" b="1" dirty="0">
                <a:solidFill>
                  <a:srgbClr val="1F224E"/>
                </a:solidFill>
                <a:latin typeface="Myriad Pro" charset="0"/>
                <a:ea typeface="Myriad Pro" charset="0"/>
                <a:cs typeface="Myriad Pro" charset="0"/>
              </a:rPr>
              <a:t>simple</a:t>
            </a:r>
            <a:r>
              <a:rPr lang="en-GB" sz="1400" dirty="0">
                <a:solidFill>
                  <a:srgbClr val="1F224E"/>
                </a:solidFill>
                <a:latin typeface="Myriad Pro" charset="0"/>
                <a:ea typeface="Myriad Pro" charset="0"/>
                <a:cs typeface="Myriad Pro" charset="0"/>
              </a:rPr>
              <a:t> ideas:</a:t>
            </a:r>
          </a:p>
          <a:p>
            <a:endParaRPr lang="en-US" sz="1400" dirty="0">
              <a:latin typeface="Myriad Pro"/>
            </a:endParaRPr>
          </a:p>
          <a:p>
            <a:r>
              <a:rPr lang="en-GB" sz="1200" dirty="0">
                <a:solidFill>
                  <a:srgbClr val="1F224E"/>
                </a:solidFill>
                <a:latin typeface="Myriad Pro" charset="0"/>
                <a:ea typeface="Myriad Pro" charset="0"/>
                <a:cs typeface="Myriad Pro" charset="0"/>
              </a:rPr>
              <a:t>There is some food security in Ghana. This can be seen by looking at the map areas in the south showing high food security. It is wetter in the Axim in the south as well.</a:t>
            </a:r>
          </a:p>
        </p:txBody>
      </p:sp>
      <p:sp>
        <p:nvSpPr>
          <p:cNvPr id="6" name="TextBox 5"/>
          <p:cNvSpPr txBox="1"/>
          <p:nvPr/>
        </p:nvSpPr>
        <p:spPr>
          <a:xfrm>
            <a:off x="6084168" y="1291614"/>
            <a:ext cx="2808312" cy="3139321"/>
          </a:xfrm>
          <a:prstGeom prst="rect">
            <a:avLst/>
          </a:prstGeom>
          <a:solidFill>
            <a:srgbClr val="ECECEC"/>
          </a:solidFill>
          <a:ln>
            <a:solidFill>
              <a:schemeClr val="tx1"/>
            </a:solidFill>
          </a:ln>
        </p:spPr>
        <p:txBody>
          <a:bodyPr wrap="square" rtlCol="0">
            <a:spAutoFit/>
          </a:bodyPr>
          <a:lstStyle/>
          <a:p>
            <a:r>
              <a:rPr lang="en-GB" sz="1400" dirty="0">
                <a:solidFill>
                  <a:srgbClr val="1F224E"/>
                </a:solidFill>
                <a:latin typeface="Myriad Pro" charset="0"/>
                <a:ea typeface="Myriad Pro" charset="0"/>
                <a:cs typeface="Myriad Pro" charset="0"/>
              </a:rPr>
              <a:t>Examples of </a:t>
            </a:r>
            <a:r>
              <a:rPr lang="en-GB" sz="1400" b="1" dirty="0">
                <a:solidFill>
                  <a:srgbClr val="1F224E"/>
                </a:solidFill>
                <a:latin typeface="Myriad Pro" charset="0"/>
                <a:ea typeface="Myriad Pro" charset="0"/>
                <a:cs typeface="Myriad Pro" charset="0"/>
              </a:rPr>
              <a:t>well-developed </a:t>
            </a:r>
            <a:r>
              <a:rPr lang="en-GB" sz="1400" dirty="0">
                <a:solidFill>
                  <a:srgbClr val="1F224E"/>
                </a:solidFill>
                <a:latin typeface="Myriad Pro" charset="0"/>
                <a:ea typeface="Myriad Pro" charset="0"/>
                <a:cs typeface="Myriad Pro" charset="0"/>
              </a:rPr>
              <a:t>ideas:</a:t>
            </a:r>
          </a:p>
          <a:p>
            <a:endParaRPr lang="en-GB" sz="14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In Ghana levels of food security vary, </a:t>
            </a:r>
            <a:r>
              <a:rPr lang="en-US" sz="1200" dirty="0">
                <a:solidFill>
                  <a:srgbClr val="C00000"/>
                </a:solidFill>
                <a:latin typeface="Myriad Pro" charset="0"/>
                <a:ea typeface="Myriad Pro" charset="0"/>
                <a:cs typeface="Myriad Pro" charset="0"/>
              </a:rPr>
              <a:t>with t</a:t>
            </a:r>
            <a:r>
              <a:rPr lang="en-GB" sz="1200" dirty="0">
                <a:solidFill>
                  <a:srgbClr val="C00000"/>
                </a:solidFill>
                <a:latin typeface="Myriad Pro" charset="0"/>
                <a:ea typeface="Myriad Pro" charset="0"/>
                <a:cs typeface="Myriad Pro" charset="0"/>
              </a:rPr>
              <a:t>he north of the country being less food secure than the south</a:t>
            </a:r>
            <a:r>
              <a:rPr lang="en-GB" sz="1200" dirty="0">
                <a:solidFill>
                  <a:srgbClr val="1F224E"/>
                </a:solidFill>
                <a:latin typeface="Myriad Pro" charset="0"/>
                <a:ea typeface="Myriad Pro" charset="0"/>
                <a:cs typeface="Myriad Pro" charset="0"/>
              </a:rPr>
              <a:t>. This pattern </a:t>
            </a:r>
            <a:r>
              <a:rPr lang="en-GB" sz="1200" dirty="0">
                <a:solidFill>
                  <a:srgbClr val="C00000"/>
                </a:solidFill>
                <a:latin typeface="Myriad Pro" charset="0"/>
                <a:ea typeface="Myriad Pro" charset="0"/>
                <a:cs typeface="Myriad Pro" charset="0"/>
              </a:rPr>
              <a:t>could be due to the warm and wetter weather in the south, near Axim, which will allow communities to farm crops and raise </a:t>
            </a:r>
            <a:r>
              <a:rPr lang="en-GB" sz="1200" dirty="0" smtClean="0">
                <a:solidFill>
                  <a:srgbClr val="C00000"/>
                </a:solidFill>
                <a:latin typeface="Myriad Pro" charset="0"/>
                <a:ea typeface="Myriad Pro" charset="0"/>
                <a:cs typeface="Myriad Pro" charset="0"/>
              </a:rPr>
              <a:t>cattle</a:t>
            </a:r>
            <a:r>
              <a:rPr lang="en-GB" sz="1200" dirty="0">
                <a:solidFill>
                  <a:srgbClr val="C00000"/>
                </a:solidFill>
                <a:latin typeface="Myriad Pro" charset="0"/>
                <a:ea typeface="Myriad Pro" charset="0"/>
                <a:cs typeface="Myriad Pro" charset="0"/>
              </a:rPr>
              <a:t>. </a:t>
            </a:r>
            <a:r>
              <a:rPr lang="en-US" sz="1200" dirty="0">
                <a:solidFill>
                  <a:srgbClr val="C00000"/>
                </a:solidFill>
                <a:latin typeface="Myriad Pro" charset="0"/>
                <a:ea typeface="Myriad Pro" charset="0"/>
                <a:cs typeface="Myriad Pro" charset="0"/>
              </a:rPr>
              <a:t>Food security exists when all people, at all times, have physical and economic access to sufficient, safe and nutritious food that meets their dietary needs and food preferences for an active and healthy life. </a:t>
            </a:r>
            <a:endParaRPr lang="en-GB" sz="1200" dirty="0">
              <a:solidFill>
                <a:srgbClr val="C00000"/>
              </a:solidFill>
              <a:latin typeface="Myriad Pro" charset="0"/>
              <a:ea typeface="Myriad Pro" charset="0"/>
              <a:cs typeface="Myriad Pro" charset="0"/>
            </a:endParaRPr>
          </a:p>
        </p:txBody>
      </p:sp>
    </p:spTree>
    <p:extLst>
      <p:ext uri="{BB962C8B-B14F-4D97-AF65-F5344CB8AC3E}">
        <p14:creationId xmlns:p14="http://schemas.microsoft.com/office/powerpoint/2010/main" val="1705024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3(a)(</a:t>
            </a:r>
            <a:r>
              <a:rPr lang="en-GB" dirty="0" err="1" smtClean="0"/>
              <a:t>i</a:t>
            </a:r>
            <a:r>
              <a:rPr lang="en-GB" dirty="0" smtClean="0"/>
              <a:t>) – 3 marks</a:t>
            </a:r>
            <a:endParaRPr lang="en-GB" dirty="0"/>
          </a:p>
        </p:txBody>
      </p:sp>
      <p:sp>
        <p:nvSpPr>
          <p:cNvPr id="3" name="Content Placeholder 2"/>
          <p:cNvSpPr txBox="1">
            <a:spLocks/>
          </p:cNvSpPr>
          <p:nvPr/>
        </p:nvSpPr>
        <p:spPr>
          <a:xfrm>
            <a:off x="444499" y="1808739"/>
            <a:ext cx="5673317" cy="34924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a 3 mark </a:t>
            </a:r>
            <a:r>
              <a:rPr lang="en-GB" sz="1200" dirty="0" smtClean="0">
                <a:solidFill>
                  <a:srgbClr val="00B050"/>
                </a:solidFill>
                <a:latin typeface="Myriad Pro" charset="0"/>
                <a:ea typeface="Myriad Pro" charset="0"/>
                <a:cs typeface="Myriad Pro" charset="0"/>
              </a:rPr>
              <a:t>AO4 (skills) </a:t>
            </a:r>
            <a:r>
              <a:rPr lang="en-GB" sz="1200" dirty="0" smtClean="0">
                <a:solidFill>
                  <a:srgbClr val="1F224E"/>
                </a:solidFill>
                <a:latin typeface="Myriad Pro" charset="0"/>
                <a:ea typeface="Myriad Pro" charset="0"/>
                <a:cs typeface="Myriad Pro" charset="0"/>
              </a:rPr>
              <a:t>question targeting students ability to ‘extract, interpret, analyse and evaluate information’ in a cartographic context – in this instance the ecosystem map of Ghana.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There are three marks </a:t>
            </a:r>
            <a:r>
              <a:rPr lang="en-GB" sz="1200" dirty="0" smtClean="0">
                <a:solidFill>
                  <a:srgbClr val="1F224E"/>
                </a:solidFill>
                <a:latin typeface="Myriad Pro" charset="0"/>
                <a:ea typeface="Myriad Pro" charset="0"/>
                <a:cs typeface="Myriad Pro" charset="0"/>
              </a:rPr>
              <a:t>available for making three separate and appropriate points </a:t>
            </a:r>
            <a:r>
              <a:rPr lang="en-GB" sz="1200" dirty="0">
                <a:solidFill>
                  <a:srgbClr val="1F224E"/>
                </a:solidFill>
                <a:latin typeface="Myriad Pro" charset="0"/>
                <a:ea typeface="Myriad Pro" charset="0"/>
                <a:cs typeface="Myriad Pro" charset="0"/>
              </a:rPr>
              <a:t>regarding </a:t>
            </a:r>
            <a:r>
              <a:rPr lang="en-GB" sz="1200" dirty="0" smtClean="0">
                <a:solidFill>
                  <a:srgbClr val="1F224E"/>
                </a:solidFill>
                <a:latin typeface="Myriad Pro" charset="0"/>
                <a:ea typeface="Myriad Pro" charset="0"/>
                <a:cs typeface="Myriad Pro" charset="0"/>
              </a:rPr>
              <a:t>the location of </a:t>
            </a:r>
            <a:r>
              <a:rPr lang="en-GB" sz="1200" dirty="0" err="1" smtClean="0">
                <a:solidFill>
                  <a:srgbClr val="1F224E"/>
                </a:solidFill>
                <a:latin typeface="Myriad Pro" charset="0"/>
                <a:ea typeface="Myriad Pro" charset="0"/>
                <a:cs typeface="Myriad Pro" charset="0"/>
              </a:rPr>
              <a:t>Kakum</a:t>
            </a:r>
            <a:r>
              <a:rPr lang="en-GB" sz="1200" dirty="0" smtClean="0">
                <a:solidFill>
                  <a:srgbClr val="1F224E"/>
                </a:solidFill>
                <a:latin typeface="Myriad Pro" charset="0"/>
                <a:ea typeface="Myriad Pro" charset="0"/>
                <a:cs typeface="Myriad Pro" charset="0"/>
              </a:rPr>
              <a:t> National Park </a:t>
            </a:r>
            <a:r>
              <a:rPr lang="en-GB" sz="1200" dirty="0">
                <a:solidFill>
                  <a:srgbClr val="1F224E"/>
                </a:solidFill>
                <a:latin typeface="Myriad Pro" charset="0"/>
                <a:ea typeface="Myriad Pro" charset="0"/>
                <a:cs typeface="Myriad Pro" charset="0"/>
              </a:rPr>
              <a:t>from the map.</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Any appropriate answer should be credited and some examples include:</a:t>
            </a:r>
          </a:p>
          <a:p>
            <a:pPr lvl="1"/>
            <a:r>
              <a:rPr lang="en-US" sz="1200" dirty="0">
                <a:solidFill>
                  <a:srgbClr val="1F224E"/>
                </a:solidFill>
                <a:latin typeface="Myriad Pro" charset="0"/>
                <a:ea typeface="Myriad Pro" charset="0"/>
                <a:cs typeface="Myriad Pro" charset="0"/>
              </a:rPr>
              <a:t>South </a:t>
            </a:r>
            <a:r>
              <a:rPr lang="en-US" sz="1200" dirty="0" smtClean="0">
                <a:solidFill>
                  <a:srgbClr val="1F224E"/>
                </a:solidFill>
                <a:latin typeface="Myriad Pro" charset="0"/>
                <a:ea typeface="Myriad Pro" charset="0"/>
                <a:cs typeface="Myriad Pro" charset="0"/>
              </a:rPr>
              <a:t>Ghana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 </a:t>
            </a:r>
          </a:p>
          <a:p>
            <a:pPr lvl="1"/>
            <a:r>
              <a:rPr lang="en-US" sz="1200" dirty="0">
                <a:solidFill>
                  <a:srgbClr val="1F224E"/>
                </a:solidFill>
                <a:latin typeface="Myriad Pro" charset="0"/>
                <a:ea typeface="Myriad Pro" charset="0"/>
                <a:cs typeface="Myriad Pro" charset="0"/>
              </a:rPr>
              <a:t>In the rainforest </a:t>
            </a:r>
            <a:r>
              <a:rPr lang="en-US" sz="1200" dirty="0" smtClean="0">
                <a:solidFill>
                  <a:srgbClr val="1F224E"/>
                </a:solidFill>
                <a:latin typeface="Myriad Pro" charset="0"/>
                <a:ea typeface="Myriad Pro" charset="0"/>
                <a:cs typeface="Myriad Pro" charset="0"/>
              </a:rPr>
              <a:t>area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pPr lvl="1"/>
            <a:r>
              <a:rPr lang="en-US" sz="1200" dirty="0">
                <a:solidFill>
                  <a:srgbClr val="1F224E"/>
                </a:solidFill>
                <a:latin typeface="Myriad Pro" charset="0"/>
                <a:ea typeface="Myriad Pro" charset="0"/>
                <a:cs typeface="Myriad Pro" charset="0"/>
              </a:rPr>
              <a:t>West of Accra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 </a:t>
            </a:r>
          </a:p>
          <a:p>
            <a:pPr lvl="1"/>
            <a:r>
              <a:rPr lang="en-US" sz="1200" dirty="0">
                <a:solidFill>
                  <a:srgbClr val="1F224E"/>
                </a:solidFill>
                <a:latin typeface="Myriad Pro" charset="0"/>
                <a:ea typeface="Myriad Pro" charset="0"/>
                <a:cs typeface="Myriad Pro" charset="0"/>
              </a:rPr>
              <a:t>North-east of Axim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 </a:t>
            </a:r>
          </a:p>
          <a:p>
            <a:pPr lvl="1"/>
            <a:r>
              <a:rPr lang="en-US" sz="1200" dirty="0">
                <a:solidFill>
                  <a:srgbClr val="1F224E"/>
                </a:solidFill>
                <a:latin typeface="Myriad Pro" charset="0"/>
                <a:ea typeface="Myriad Pro" charset="0"/>
                <a:cs typeface="Myriad Pro" charset="0"/>
              </a:rPr>
              <a:t>South-west of Lake Volta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  </a:t>
            </a:r>
          </a:p>
          <a:p>
            <a:pPr marL="0" indent="0">
              <a:buNone/>
            </a:pPr>
            <a:r>
              <a:rPr lang="en-GB" sz="1200" dirty="0" smtClean="0">
                <a:solidFill>
                  <a:srgbClr val="1F224E"/>
                </a:solidFill>
                <a:latin typeface="Myriad Pro" charset="0"/>
                <a:ea typeface="Myriad Pro" charset="0"/>
                <a:cs typeface="Myriad Pro" charset="0"/>
              </a:rPr>
              <a:t> </a:t>
            </a:r>
          </a:p>
          <a:p>
            <a:pPr marL="285750" indent="-285750"/>
            <a:endParaRPr lang="en-GB" sz="12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44500" y="1124744"/>
            <a:ext cx="5673316" cy="360040"/>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t>Using </a:t>
            </a:r>
            <a:r>
              <a:rPr lang="en-US" sz="1600" b="1" u="sng" dirty="0"/>
              <a:t>Fig. 5b</a:t>
            </a:r>
            <a:r>
              <a:rPr lang="en-US" sz="1600" dirty="0"/>
              <a:t>, </a:t>
            </a:r>
            <a:r>
              <a:rPr lang="en-US" sz="1600" dirty="0">
                <a:solidFill>
                  <a:srgbClr val="00B050"/>
                </a:solidFill>
              </a:rPr>
              <a:t>describe the location </a:t>
            </a:r>
            <a:r>
              <a:rPr lang="en-US" sz="1600" dirty="0"/>
              <a:t>of </a:t>
            </a:r>
            <a:r>
              <a:rPr lang="en-US" sz="1600" u="sng" dirty="0" err="1"/>
              <a:t>Kakum</a:t>
            </a:r>
            <a:r>
              <a:rPr lang="en-US" sz="1600" u="sng" dirty="0"/>
              <a:t> National Park</a:t>
            </a:r>
            <a:r>
              <a:rPr lang="en-US" sz="1600" dirty="0"/>
              <a:t>.</a:t>
            </a:r>
          </a:p>
        </p:txBody>
      </p:sp>
      <p:pic>
        <p:nvPicPr>
          <p:cNvPr id="12" name="Picture 3" descr="Fig 5b Ecosystem map of Ghana"/>
          <p:cNvPicPr>
            <a:picLocks noChangeAspect="1" noChangeArrowheads="1"/>
          </p:cNvPicPr>
          <p:nvPr/>
        </p:nvPicPr>
        <p:blipFill rotWithShape="1">
          <a:blip r:embed="rId2">
            <a:extLst>
              <a:ext uri="{28A0092B-C50C-407E-A947-70E740481C1C}">
                <a14:useLocalDpi xmlns:a14="http://schemas.microsoft.com/office/drawing/2010/main" val="0"/>
              </a:ext>
            </a:extLst>
          </a:blip>
          <a:srcRect t="44275"/>
          <a:stretch/>
        </p:blipFill>
        <p:spPr bwMode="auto">
          <a:xfrm>
            <a:off x="6152071" y="1668355"/>
            <a:ext cx="2592288" cy="3632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0942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a:t>
            </a:r>
            <a:r>
              <a:rPr lang="en-GB" dirty="0" smtClean="0"/>
              <a:t>3(a)(ii) </a:t>
            </a:r>
            <a:r>
              <a:rPr lang="en-GB" dirty="0"/>
              <a:t>– </a:t>
            </a:r>
            <a:r>
              <a:rPr lang="en-GB" dirty="0" smtClean="0"/>
              <a:t>4 marks</a:t>
            </a:r>
            <a:endParaRPr lang="en-GB" dirty="0"/>
          </a:p>
        </p:txBody>
      </p:sp>
      <p:sp>
        <p:nvSpPr>
          <p:cNvPr id="4" name="Content Placeholder 2"/>
          <p:cNvSpPr txBox="1">
            <a:spLocks/>
          </p:cNvSpPr>
          <p:nvPr/>
        </p:nvSpPr>
        <p:spPr>
          <a:xfrm>
            <a:off x="395536" y="1268338"/>
            <a:ext cx="8147247" cy="576486"/>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solidFill>
                  <a:srgbClr val="00B0F0"/>
                </a:solidFill>
              </a:rPr>
              <a:t>Using </a:t>
            </a:r>
            <a:r>
              <a:rPr lang="en-US" sz="1600" b="1" dirty="0">
                <a:solidFill>
                  <a:srgbClr val="00B0F0"/>
                </a:solidFill>
              </a:rPr>
              <a:t>Fig. 7</a:t>
            </a:r>
            <a:r>
              <a:rPr lang="en-US" sz="1600" dirty="0">
                <a:solidFill>
                  <a:srgbClr val="00B0F0"/>
                </a:solidFill>
              </a:rPr>
              <a:t> </a:t>
            </a:r>
            <a:r>
              <a:rPr lang="en-US" sz="1600" dirty="0"/>
              <a:t>and your own </a:t>
            </a:r>
            <a:r>
              <a:rPr lang="en-US" sz="1600" dirty="0">
                <a:solidFill>
                  <a:srgbClr val="FFC000"/>
                </a:solidFill>
              </a:rPr>
              <a:t>understanding</a:t>
            </a:r>
            <a:r>
              <a:rPr lang="en-US" sz="1600" dirty="0"/>
              <a:t>, </a:t>
            </a:r>
            <a:r>
              <a:rPr lang="en-US" sz="1600" dirty="0">
                <a:solidFill>
                  <a:srgbClr val="00B0F0"/>
                </a:solidFill>
              </a:rPr>
              <a:t>identify</a:t>
            </a:r>
            <a:r>
              <a:rPr lang="en-US" sz="1600" dirty="0"/>
              <a:t> and </a:t>
            </a:r>
            <a:r>
              <a:rPr lang="en-US" sz="1600" dirty="0">
                <a:solidFill>
                  <a:srgbClr val="FFC000"/>
                </a:solidFill>
              </a:rPr>
              <a:t>explain</a:t>
            </a:r>
            <a:r>
              <a:rPr lang="en-US" sz="1600" dirty="0"/>
              <a:t> </a:t>
            </a:r>
            <a:r>
              <a:rPr lang="en-US" sz="1600" b="1" u="sng" dirty="0"/>
              <a:t>two</a:t>
            </a:r>
            <a:r>
              <a:rPr lang="en-US" sz="1600" u="sng" dirty="0"/>
              <a:t> ways</a:t>
            </a:r>
            <a:r>
              <a:rPr lang="en-US" sz="1600" dirty="0"/>
              <a:t> in which the </a:t>
            </a:r>
            <a:r>
              <a:rPr lang="en-US" sz="1600" u="sng" dirty="0"/>
              <a:t>rainforest</a:t>
            </a:r>
            <a:r>
              <a:rPr lang="en-US" sz="1600" dirty="0"/>
              <a:t> in </a:t>
            </a:r>
            <a:r>
              <a:rPr lang="en-US" sz="1600" dirty="0" err="1"/>
              <a:t>Kakum</a:t>
            </a:r>
            <a:r>
              <a:rPr lang="en-US" sz="1600" dirty="0"/>
              <a:t> National Park could be a </a:t>
            </a:r>
            <a:r>
              <a:rPr lang="en-US" sz="1600" u="sng" dirty="0"/>
              <a:t>source of income for local people</a:t>
            </a:r>
            <a:r>
              <a:rPr lang="en-US" sz="1600" dirty="0"/>
              <a:t>.</a:t>
            </a:r>
          </a:p>
        </p:txBody>
      </p:sp>
      <p:sp>
        <p:nvSpPr>
          <p:cNvPr id="8" name="Content Placeholder 2"/>
          <p:cNvSpPr txBox="1">
            <a:spLocks/>
          </p:cNvSpPr>
          <p:nvPr/>
        </p:nvSpPr>
        <p:spPr>
          <a:xfrm>
            <a:off x="402407" y="2060848"/>
            <a:ext cx="3881561"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 4 mark question with 2 marks for </a:t>
            </a:r>
            <a:r>
              <a:rPr lang="en-GB" sz="1200" dirty="0" smtClean="0">
                <a:solidFill>
                  <a:srgbClr val="00B0F0"/>
                </a:solidFill>
                <a:latin typeface="Myriad Pro" charset="0"/>
                <a:ea typeface="Myriad Pro" charset="0"/>
                <a:cs typeface="Myriad Pro" charset="0"/>
              </a:rPr>
              <a:t>applying knowledge and understanding (AO3) to interpret </a:t>
            </a:r>
            <a:r>
              <a:rPr lang="en-GB" sz="1200" dirty="0" smtClean="0">
                <a:solidFill>
                  <a:srgbClr val="1F224E"/>
                </a:solidFill>
                <a:latin typeface="Myriad Pro" charset="0"/>
                <a:ea typeface="Myriad Pro" charset="0"/>
                <a:cs typeface="Myriad Pro" charset="0"/>
              </a:rPr>
              <a:t>from </a:t>
            </a:r>
            <a:r>
              <a:rPr lang="en-GB" sz="1200" b="1" dirty="0" smtClean="0">
                <a:solidFill>
                  <a:srgbClr val="1F224E"/>
                </a:solidFill>
                <a:latin typeface="Myriad Pro" charset="0"/>
                <a:ea typeface="Myriad Pro" charset="0"/>
                <a:cs typeface="Myriad Pro" charset="0"/>
              </a:rPr>
              <a:t>Fig. 7 </a:t>
            </a:r>
            <a:r>
              <a:rPr lang="en-GB" sz="1200" dirty="0" smtClean="0">
                <a:solidFill>
                  <a:srgbClr val="1F224E"/>
                </a:solidFill>
                <a:latin typeface="Myriad Pro" charset="0"/>
                <a:ea typeface="Myriad Pro" charset="0"/>
                <a:cs typeface="Myriad Pro" charset="0"/>
              </a:rPr>
              <a:t>ways in which the rainforest could be a source of income for local people </a:t>
            </a:r>
            <a:r>
              <a:rPr lang="en-US"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US" sz="1200" dirty="0" smtClean="0">
                <a:solidFill>
                  <a:srgbClr val="1F224E"/>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and 2 marks for showing </a:t>
            </a:r>
            <a:r>
              <a:rPr lang="en-GB" sz="1200" dirty="0" smtClean="0">
                <a:solidFill>
                  <a:schemeClr val="accent6"/>
                </a:solidFill>
                <a:latin typeface="Myriad Pro" charset="0"/>
                <a:ea typeface="Myriad Pro" charset="0"/>
                <a:cs typeface="Myriad Pro" charset="0"/>
              </a:rPr>
              <a:t>understanding (AO2)</a:t>
            </a:r>
            <a:r>
              <a:rPr lang="en-GB" sz="1200" dirty="0" smtClean="0">
                <a:solidFill>
                  <a:srgbClr val="1F224E"/>
                </a:solidFill>
                <a:latin typeface="Myriad Pro" charset="0"/>
                <a:ea typeface="Myriad Pro" charset="0"/>
                <a:cs typeface="Myriad Pro" charset="0"/>
              </a:rPr>
              <a:t> by explaining the ways interpreted from </a:t>
            </a:r>
            <a:r>
              <a:rPr lang="en-GB" sz="1200" b="1" dirty="0" smtClean="0">
                <a:solidFill>
                  <a:srgbClr val="1F224E"/>
                </a:solidFill>
                <a:latin typeface="Myriad Pro" charset="0"/>
                <a:ea typeface="Myriad Pro" charset="0"/>
                <a:cs typeface="Myriad Pro" charset="0"/>
              </a:rPr>
              <a:t>Fig. 7 </a:t>
            </a:r>
            <a:r>
              <a:rPr lang="en-GB" sz="1200" dirty="0" smtClean="0">
                <a:solidFill>
                  <a:srgbClr val="1F224E"/>
                </a:solidFill>
                <a:latin typeface="Myriad Pro" charset="0"/>
                <a:ea typeface="Myriad Pro" charset="0"/>
                <a:cs typeface="Myriad Pro" charset="0"/>
              </a:rPr>
              <a:t>(DEV).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Any appropriate answer should be credited, examples from the mark scheme include:</a:t>
            </a:r>
          </a:p>
          <a:p>
            <a:pPr lvl="1"/>
            <a:r>
              <a:rPr lang="en-GB" sz="1200" dirty="0">
                <a:solidFill>
                  <a:srgbClr val="1F224E"/>
                </a:solidFill>
                <a:latin typeface="Myriad Pro" charset="0"/>
                <a:ea typeface="Myriad Pro" charset="0"/>
                <a:cs typeface="Myriad Pro" charset="0"/>
              </a:rPr>
              <a:t>Log trees (</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 so the trees can be sold for timber (DEV)</a:t>
            </a:r>
          </a:p>
          <a:p>
            <a:pPr lvl="1"/>
            <a:r>
              <a:rPr lang="en-GB" sz="1200" dirty="0">
                <a:solidFill>
                  <a:srgbClr val="1F224E"/>
                </a:solidFill>
                <a:latin typeface="Myriad Pro" charset="0"/>
                <a:ea typeface="Myriad Pro" charset="0"/>
                <a:cs typeface="Myriad Pro" charset="0"/>
              </a:rPr>
              <a:t>Grow cocoa (</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 to sell to companies to make chocolate (DEV)</a:t>
            </a:r>
          </a:p>
          <a:p>
            <a:pPr lvl="1"/>
            <a:r>
              <a:rPr lang="en-GB" sz="1200" dirty="0">
                <a:solidFill>
                  <a:srgbClr val="1F224E"/>
                </a:solidFill>
                <a:latin typeface="Myriad Pro" charset="0"/>
                <a:ea typeface="Myriad Pro" charset="0"/>
                <a:cs typeface="Myriad Pro" charset="0"/>
              </a:rPr>
              <a:t>Tourism in the NP (</a:t>
            </a:r>
            <a:r>
              <a:rPr lang="en-GB" sz="1200" dirty="0">
                <a:solidFill>
                  <a:srgbClr val="1F224E"/>
                </a:solidFill>
                <a:latin typeface="Myriad Pro" charset="0"/>
                <a:ea typeface="Myriad Pro" charset="0"/>
                <a:cs typeface="Myriad Pro" charset="0"/>
                <a:sym typeface="Wingdings"/>
              </a:rPr>
              <a:t></a:t>
            </a:r>
            <a:r>
              <a:rPr lang="en-GB" sz="1200" dirty="0" smtClean="0">
                <a:solidFill>
                  <a:srgbClr val="1F224E"/>
                </a:solidFill>
                <a:latin typeface="Myriad Pro" charset="0"/>
                <a:ea typeface="Myriad Pro" charset="0"/>
                <a:cs typeface="Myriad Pro" charset="0"/>
              </a:rPr>
              <a:t>) generates </a:t>
            </a:r>
            <a:r>
              <a:rPr lang="en-GB" sz="1200" dirty="0">
                <a:solidFill>
                  <a:srgbClr val="1F224E"/>
                </a:solidFill>
                <a:latin typeface="Myriad Pro" charset="0"/>
                <a:ea typeface="Myriad Pro" charset="0"/>
                <a:cs typeface="Myriad Pro" charset="0"/>
              </a:rPr>
              <a:t>work in the gift shops / cafes / hotels (DEV)</a:t>
            </a:r>
          </a:p>
        </p:txBody>
      </p:sp>
      <p:pic>
        <p:nvPicPr>
          <p:cNvPr id="5122" name="Picture 2" descr="Fig 7 Kakum National P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159" y="2126784"/>
            <a:ext cx="4352132" cy="3580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949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8640"/>
            <a:ext cx="9144000" cy="685800"/>
          </a:xfrm>
        </p:spPr>
        <p:txBody>
          <a:bodyPr>
            <a:noAutofit/>
          </a:bodyPr>
          <a:lstStyle/>
          <a:p>
            <a:r>
              <a:rPr lang="en-GB" sz="4000" dirty="0"/>
              <a:t>Question </a:t>
            </a:r>
            <a:r>
              <a:rPr lang="en-GB" sz="4000" dirty="0" smtClean="0"/>
              <a:t>3(b) </a:t>
            </a:r>
            <a:r>
              <a:rPr lang="en-GB" sz="4000" dirty="0"/>
              <a:t>– 6 marks</a:t>
            </a:r>
          </a:p>
        </p:txBody>
      </p:sp>
      <p:sp>
        <p:nvSpPr>
          <p:cNvPr id="3" name="Content Placeholder 2"/>
          <p:cNvSpPr>
            <a:spLocks noGrp="1"/>
          </p:cNvSpPr>
          <p:nvPr>
            <p:ph idx="4294967295"/>
          </p:nvPr>
        </p:nvSpPr>
        <p:spPr>
          <a:xfrm>
            <a:off x="457200" y="3501008"/>
            <a:ext cx="8240713" cy="2160240"/>
          </a:xfrm>
        </p:spPr>
        <p:txBody>
          <a:bodyPr>
            <a:noAutofit/>
          </a:bodyPr>
          <a:lstStyle/>
          <a:p>
            <a:pPr marL="0" indent="0">
              <a:buNone/>
            </a:pPr>
            <a:r>
              <a:rPr lang="en-GB" sz="1200" dirty="0">
                <a:solidFill>
                  <a:srgbClr val="1F224E"/>
                </a:solidFill>
                <a:latin typeface="Myriad Pro" charset="0"/>
                <a:ea typeface="Myriad Pro" charset="0"/>
                <a:cs typeface="Myriad Pro" charset="0"/>
              </a:rPr>
              <a:t>This question is </a:t>
            </a:r>
            <a:r>
              <a:rPr lang="en-GB" sz="1200" dirty="0" smtClean="0">
                <a:solidFill>
                  <a:srgbClr val="1F224E"/>
                </a:solidFill>
                <a:latin typeface="Myriad Pro" charset="0"/>
                <a:ea typeface="Myriad Pro" charset="0"/>
                <a:cs typeface="Myriad Pro" charset="0"/>
              </a:rPr>
              <a:t>split evenly between </a:t>
            </a:r>
            <a:r>
              <a:rPr lang="en-GB" sz="1200" dirty="0" smtClean="0">
                <a:solidFill>
                  <a:schemeClr val="accent6"/>
                </a:solidFill>
                <a:latin typeface="Myriad Pro" charset="0"/>
                <a:ea typeface="Myriad Pro" charset="0"/>
                <a:cs typeface="Myriad Pro" charset="0"/>
              </a:rPr>
              <a:t>AO2 </a:t>
            </a:r>
            <a:r>
              <a:rPr lang="en-GB" sz="1200" dirty="0">
                <a:solidFill>
                  <a:schemeClr val="accent6"/>
                </a:solidFill>
                <a:latin typeface="Myriad Pro" charset="0"/>
                <a:ea typeface="Myriad Pro" charset="0"/>
                <a:cs typeface="Myriad Pro" charset="0"/>
              </a:rPr>
              <a:t>(understanding) </a:t>
            </a:r>
            <a:r>
              <a:rPr lang="en-GB" sz="1200" dirty="0" smtClean="0">
                <a:solidFill>
                  <a:srgbClr val="1F224E"/>
                </a:solidFill>
                <a:latin typeface="Myriad Pro" charset="0"/>
                <a:ea typeface="Myriad Pro" charset="0"/>
                <a:cs typeface="Myriad Pro" charset="0"/>
              </a:rPr>
              <a:t>and </a:t>
            </a:r>
            <a:r>
              <a:rPr lang="en-GB" sz="1200" dirty="0" smtClean="0">
                <a:solidFill>
                  <a:srgbClr val="00B0F0"/>
                </a:solidFill>
                <a:latin typeface="Myriad Pro" charset="0"/>
                <a:ea typeface="Myriad Pro" charset="0"/>
                <a:cs typeface="Myriad Pro" charset="0"/>
              </a:rPr>
              <a:t>AO3 (application)</a:t>
            </a:r>
            <a:r>
              <a:rPr lang="en-GB" sz="1200" dirty="0" smtClean="0">
                <a:solidFill>
                  <a:srgbClr val="1F224E"/>
                </a:solidFill>
                <a:latin typeface="Myriad Pro" charset="0"/>
                <a:ea typeface="Myriad Pro" charset="0"/>
                <a:cs typeface="Myriad Pro" charset="0"/>
              </a:rPr>
              <a:t>. Students need to show </a:t>
            </a:r>
            <a:r>
              <a:rPr lang="en-GB" sz="1200" dirty="0" smtClean="0">
                <a:solidFill>
                  <a:schemeClr val="accent6"/>
                </a:solidFill>
                <a:latin typeface="Myriad Pro" charset="0"/>
                <a:ea typeface="Myriad Pro" charset="0"/>
                <a:cs typeface="Myriad Pro" charset="0"/>
              </a:rPr>
              <a:t>understanding (AO2)</a:t>
            </a:r>
            <a:r>
              <a:rPr lang="en-GB" sz="1200" dirty="0" smtClean="0">
                <a:solidFill>
                  <a:srgbClr val="1F224E"/>
                </a:solidFill>
                <a:latin typeface="Myriad Pro" charset="0"/>
                <a:ea typeface="Myriad Pro" charset="0"/>
                <a:cs typeface="Myriad Pro" charset="0"/>
              </a:rPr>
              <a:t> of the impact of human activity on tropical rainforests before </a:t>
            </a:r>
            <a:r>
              <a:rPr lang="en-GB" sz="1200" dirty="0" smtClean="0">
                <a:solidFill>
                  <a:srgbClr val="00B0F0"/>
                </a:solidFill>
                <a:latin typeface="Myriad Pro" charset="0"/>
                <a:ea typeface="Myriad Pro" charset="0"/>
                <a:cs typeface="Myriad Pro" charset="0"/>
              </a:rPr>
              <a:t>applying this understanding to evaluate (AO3)</a:t>
            </a:r>
            <a:r>
              <a:rPr lang="en-GB" sz="1200" dirty="0" smtClean="0">
                <a:solidFill>
                  <a:srgbClr val="1F224E"/>
                </a:solidFill>
                <a:latin typeface="Myriad Pro" charset="0"/>
                <a:ea typeface="Myriad Pro" charset="0"/>
                <a:cs typeface="Myriad Pro" charset="0"/>
              </a:rPr>
              <a:t> how much impact human impact activity is having on Ghana’s rainforest, using the newspaper extract.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Human activity can impact tropical rainforests in a number of ways, both positively and negatively. These may include logging, mineral extraction, agriculture and tourism</a:t>
            </a:r>
            <a:r>
              <a:rPr lang="en-GB" sz="1200" dirty="0" smtClean="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00B0F0"/>
                </a:solidFill>
                <a:latin typeface="Myriad Pro" charset="0"/>
                <a:ea typeface="Myriad Pro" charset="0"/>
                <a:cs typeface="Myriad Pro" charset="0"/>
              </a:rPr>
              <a:t>Evaluation</a:t>
            </a:r>
            <a:r>
              <a:rPr lang="en-GB" sz="1200" dirty="0">
                <a:solidFill>
                  <a:srgbClr val="1F224E"/>
                </a:solidFill>
                <a:latin typeface="Myriad Pro" charset="0"/>
                <a:ea typeface="Myriad Pro" charset="0"/>
                <a:cs typeface="Myriad Pro" charset="0"/>
              </a:rPr>
              <a:t> of the impact of human activity may include </a:t>
            </a:r>
            <a:r>
              <a:rPr lang="en-GB" sz="1200" dirty="0" smtClean="0">
                <a:solidFill>
                  <a:srgbClr val="1F224E"/>
                </a:solidFill>
                <a:latin typeface="Myriad Pro" charset="0"/>
                <a:ea typeface="Myriad Pro" charset="0"/>
                <a:cs typeface="Myriad Pro" charset="0"/>
              </a:rPr>
              <a:t>the fact that </a:t>
            </a:r>
            <a:r>
              <a:rPr lang="en-GB" sz="1200" dirty="0">
                <a:solidFill>
                  <a:srgbClr val="1F224E"/>
                </a:solidFill>
                <a:latin typeface="Myriad Pro" charset="0"/>
                <a:ea typeface="Myriad Pro" charset="0"/>
                <a:cs typeface="Myriad Pro" charset="0"/>
              </a:rPr>
              <a:t>25% of Ghana’s rainforest has been cut down and that 15% of Ghana’s rainforest </a:t>
            </a:r>
            <a:r>
              <a:rPr lang="en-GB" sz="1200" dirty="0" smtClean="0">
                <a:solidFill>
                  <a:srgbClr val="1F224E"/>
                </a:solidFill>
                <a:latin typeface="Myriad Pro" charset="0"/>
                <a:ea typeface="Myriad Pro" charset="0"/>
                <a:cs typeface="Myriad Pro" charset="0"/>
              </a:rPr>
              <a:t>have </a:t>
            </a:r>
            <a:r>
              <a:rPr lang="en-GB" sz="1200" dirty="0">
                <a:solidFill>
                  <a:srgbClr val="1F224E"/>
                </a:solidFill>
                <a:latin typeface="Myriad Pro" charset="0"/>
                <a:ea typeface="Myriad Pro" charset="0"/>
                <a:cs typeface="Myriad Pro" charset="0"/>
              </a:rPr>
              <a:t>become protected areas. The </a:t>
            </a:r>
            <a:r>
              <a:rPr lang="en-GB" sz="1200" dirty="0">
                <a:solidFill>
                  <a:srgbClr val="00B0F0"/>
                </a:solidFill>
                <a:latin typeface="Myriad Pro" charset="0"/>
                <a:ea typeface="Myriad Pro" charset="0"/>
                <a:cs typeface="Myriad Pro" charset="0"/>
              </a:rPr>
              <a:t>evaluation</a:t>
            </a:r>
            <a:r>
              <a:rPr lang="en-GB" sz="1200" dirty="0">
                <a:solidFill>
                  <a:srgbClr val="1F224E"/>
                </a:solidFill>
                <a:latin typeface="Myriad Pro" charset="0"/>
                <a:ea typeface="Myriad Pro" charset="0"/>
                <a:cs typeface="Myriad Pro" charset="0"/>
              </a:rPr>
              <a:t> may focus on the potential use of the deforested areas to help drive Ghana’s economic development or the reasons behind the protection of the areas such as for tourism or environmental reasons.  </a:t>
            </a:r>
          </a:p>
        </p:txBody>
      </p:sp>
      <p:sp>
        <p:nvSpPr>
          <p:cNvPr id="5" name="Content Placeholder 2"/>
          <p:cNvSpPr txBox="1">
            <a:spLocks/>
          </p:cNvSpPr>
          <p:nvPr/>
        </p:nvSpPr>
        <p:spPr>
          <a:xfrm>
            <a:off x="457200" y="980729"/>
            <a:ext cx="8229600" cy="2376264"/>
          </a:xfrm>
          <a:prstGeom prst="rect">
            <a:avLst/>
          </a:prstGeom>
          <a:ln>
            <a:solidFill>
              <a:schemeClr val="tx1"/>
            </a:solid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u="sng" dirty="0" smtClean="0"/>
          </a:p>
          <a:p>
            <a:pPr marL="0" indent="0">
              <a:buNone/>
            </a:pPr>
            <a:endParaRPr lang="en-US" sz="1800" u="sng" dirty="0"/>
          </a:p>
          <a:p>
            <a:pPr marL="0" indent="0">
              <a:buNone/>
            </a:pPr>
            <a:endParaRPr lang="en-US" sz="1800" u="sng" dirty="0" smtClean="0"/>
          </a:p>
          <a:p>
            <a:pPr marL="0" indent="0">
              <a:buNone/>
            </a:pPr>
            <a:endParaRPr lang="en-US" sz="1800" u="sng" dirty="0"/>
          </a:p>
          <a:p>
            <a:pPr marL="0" indent="0">
              <a:buNone/>
            </a:pPr>
            <a:endParaRPr lang="en-US" sz="1800" u="sng" dirty="0" smtClean="0"/>
          </a:p>
          <a:p>
            <a:pPr marL="0" indent="0">
              <a:buNone/>
            </a:pPr>
            <a:r>
              <a:rPr lang="en-US" sz="1800" dirty="0">
                <a:solidFill>
                  <a:srgbClr val="00B0F0"/>
                </a:solidFill>
              </a:rPr>
              <a:t>Using the newspaper extract above </a:t>
            </a:r>
            <a:r>
              <a:rPr lang="en-US" sz="1800" dirty="0"/>
              <a:t>and your own </a:t>
            </a:r>
            <a:r>
              <a:rPr lang="en-US" sz="1800" dirty="0">
                <a:solidFill>
                  <a:schemeClr val="accent6"/>
                </a:solidFill>
              </a:rPr>
              <a:t>understanding</a:t>
            </a:r>
            <a:r>
              <a:rPr lang="en-US" sz="1800" dirty="0"/>
              <a:t>, </a:t>
            </a:r>
            <a:r>
              <a:rPr lang="en-US" sz="1800" dirty="0">
                <a:solidFill>
                  <a:srgbClr val="00B0F0"/>
                </a:solidFill>
              </a:rPr>
              <a:t>evaluate</a:t>
            </a:r>
            <a:r>
              <a:rPr lang="en-US" sz="1800" dirty="0"/>
              <a:t> the </a:t>
            </a:r>
            <a:r>
              <a:rPr lang="en-US" sz="1800" u="sng" dirty="0"/>
              <a:t>impacts of human activity</a:t>
            </a:r>
            <a:r>
              <a:rPr lang="en-US" sz="1800" dirty="0"/>
              <a:t> on Ghana’s rainforest.</a:t>
            </a:r>
            <a:endParaRPr lang="en-US" sz="1600"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052736"/>
            <a:ext cx="586740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1277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a:latin typeface="Myriad Pro"/>
              </a:rPr>
              <a:t>How will </a:t>
            </a:r>
            <a:r>
              <a:rPr lang="en-GB" dirty="0" smtClean="0">
                <a:latin typeface="Myriad Pro"/>
              </a:rPr>
              <a:t>Geographical Exploration be </a:t>
            </a:r>
            <a:r>
              <a:rPr lang="en-GB" dirty="0">
                <a:latin typeface="Myriad Pro"/>
              </a:rPr>
              <a:t>assessed?</a:t>
            </a:r>
          </a:p>
        </p:txBody>
      </p:sp>
      <p:sp>
        <p:nvSpPr>
          <p:cNvPr id="4" name="TextBox 3"/>
          <p:cNvSpPr txBox="1"/>
          <p:nvPr/>
        </p:nvSpPr>
        <p:spPr>
          <a:xfrm>
            <a:off x="611560" y="1484783"/>
            <a:ext cx="7704856" cy="4185761"/>
          </a:xfrm>
          <a:prstGeom prst="rect">
            <a:avLst/>
          </a:prstGeom>
          <a:noFill/>
        </p:spPr>
        <p:txBody>
          <a:bodyPr wrap="square" rtlCol="0">
            <a:spAutoFit/>
          </a:bodyPr>
          <a:lstStyle/>
          <a:p>
            <a:r>
              <a:rPr lang="en-GB" sz="1400" dirty="0">
                <a:solidFill>
                  <a:srgbClr val="1F224E"/>
                </a:solidFill>
                <a:latin typeface="Myriad Pro" charset="0"/>
                <a:ea typeface="Myriad Pro" charset="0"/>
                <a:cs typeface="Myriad Pro" charset="0"/>
              </a:rPr>
              <a:t>The overall exam will be 60 marks (3 of which are for </a:t>
            </a:r>
            <a:r>
              <a:rPr lang="en-GB" sz="1400" dirty="0" err="1">
                <a:solidFill>
                  <a:srgbClr val="1F224E"/>
                </a:solidFill>
                <a:latin typeface="Myriad Pro" charset="0"/>
                <a:ea typeface="Myriad Pro" charset="0"/>
                <a:cs typeface="Myriad Pro" charset="0"/>
              </a:rPr>
              <a:t>SPaG</a:t>
            </a:r>
            <a:r>
              <a:rPr lang="en-GB" sz="1400" dirty="0">
                <a:solidFill>
                  <a:srgbClr val="1F224E"/>
                </a:solidFill>
                <a:latin typeface="Myriad Pro" charset="0"/>
                <a:ea typeface="Myriad Pro" charset="0"/>
                <a:cs typeface="Myriad Pro" charset="0"/>
              </a:rPr>
              <a:t>) and there is 1 hour 30 minutes to complete the exam (a minute and a half per mark).</a:t>
            </a:r>
          </a:p>
          <a:p>
            <a:endParaRPr lang="en-GB" sz="1400" dirty="0">
              <a:solidFill>
                <a:srgbClr val="1F224E"/>
              </a:solidFill>
              <a:latin typeface="Myriad Pro" charset="0"/>
              <a:ea typeface="Myriad Pro" charset="0"/>
              <a:cs typeface="Myriad Pro" charset="0"/>
            </a:endParaRPr>
          </a:p>
          <a:p>
            <a:r>
              <a:rPr lang="en-GB" sz="1400" dirty="0">
                <a:solidFill>
                  <a:srgbClr val="1F224E"/>
                </a:solidFill>
                <a:latin typeface="Myriad Pro" charset="0"/>
                <a:ea typeface="Myriad Pro" charset="0"/>
                <a:cs typeface="Myriad Pro" charset="0"/>
              </a:rPr>
              <a:t>The Assessment Objective breakdown for the overall paper is:</a:t>
            </a:r>
          </a:p>
          <a:p>
            <a:endParaRPr lang="en-GB" sz="1400" dirty="0" smtClean="0">
              <a:latin typeface="Myriad Pro"/>
            </a:endParaRPr>
          </a:p>
          <a:p>
            <a:endParaRPr lang="en-GB" sz="1400" dirty="0">
              <a:latin typeface="Myriad Pro"/>
            </a:endParaRPr>
          </a:p>
          <a:p>
            <a:endParaRPr lang="en-GB" sz="1400" dirty="0" smtClean="0">
              <a:latin typeface="Myriad Pro"/>
            </a:endParaRPr>
          </a:p>
          <a:p>
            <a:endParaRPr lang="en-GB" sz="1400" dirty="0">
              <a:latin typeface="Myriad Pro"/>
            </a:endParaRPr>
          </a:p>
          <a:p>
            <a:endParaRPr lang="en-GB" sz="1400" dirty="0" smtClean="0">
              <a:latin typeface="Myriad Pro"/>
            </a:endParaRPr>
          </a:p>
          <a:p>
            <a:endParaRPr lang="en-GB" sz="1400" dirty="0">
              <a:solidFill>
                <a:srgbClr val="1F224E"/>
              </a:solidFill>
              <a:latin typeface="Myriad Pro" charset="0"/>
              <a:ea typeface="Myriad Pro" charset="0"/>
              <a:cs typeface="Myriad Pro" charset="0"/>
            </a:endParaRPr>
          </a:p>
          <a:p>
            <a:r>
              <a:rPr lang="en-GB" sz="1400" dirty="0">
                <a:solidFill>
                  <a:srgbClr val="1F224E"/>
                </a:solidFill>
                <a:latin typeface="Myriad Pro" charset="0"/>
                <a:ea typeface="Myriad Pro" charset="0"/>
                <a:cs typeface="Myriad Pro" charset="0"/>
              </a:rPr>
              <a:t>The assessment will run through an exploration of a country or place/issue within the UK. As students progress through the paper they will use resources which will introduce different elements of the topic to them. As can be seen in the table above, </a:t>
            </a:r>
            <a:r>
              <a:rPr lang="en-GB" sz="1400" u="sng" dirty="0">
                <a:solidFill>
                  <a:srgbClr val="1F224E"/>
                </a:solidFill>
                <a:latin typeface="Myriad Pro" charset="0"/>
                <a:ea typeface="Myriad Pro" charset="0"/>
                <a:cs typeface="Myriad Pro" charset="0"/>
              </a:rPr>
              <a:t>there are </a:t>
            </a:r>
            <a:r>
              <a:rPr lang="en-GB" sz="1400" b="1" u="sng" dirty="0">
                <a:solidFill>
                  <a:srgbClr val="1F224E"/>
                </a:solidFill>
                <a:latin typeface="Myriad Pro" charset="0"/>
                <a:ea typeface="Myriad Pro" charset="0"/>
                <a:cs typeface="Myriad Pro" charset="0"/>
              </a:rPr>
              <a:t>no</a:t>
            </a:r>
            <a:r>
              <a:rPr lang="en-GB" sz="1400" u="sng" dirty="0">
                <a:solidFill>
                  <a:srgbClr val="1F224E"/>
                </a:solidFill>
                <a:latin typeface="Myriad Pro" charset="0"/>
                <a:ea typeface="Myriad Pro" charset="0"/>
                <a:cs typeface="Myriad Pro" charset="0"/>
              </a:rPr>
              <a:t> marks for </a:t>
            </a:r>
            <a:r>
              <a:rPr lang="en-GB" sz="1400" u="sng" dirty="0">
                <a:solidFill>
                  <a:srgbClr val="FF0000"/>
                </a:solidFill>
                <a:latin typeface="Myriad Pro" charset="0"/>
                <a:ea typeface="Myriad Pro" charset="0"/>
                <a:cs typeface="Myriad Pro" charset="0"/>
              </a:rPr>
              <a:t>AO1 (knowledge)</a:t>
            </a:r>
            <a:r>
              <a:rPr lang="en-GB" sz="1400" u="sng" dirty="0">
                <a:solidFill>
                  <a:srgbClr val="1F224E"/>
                </a:solidFill>
                <a:latin typeface="Myriad Pro" charset="0"/>
                <a:ea typeface="Myriad Pro" charset="0"/>
                <a:cs typeface="Myriad Pro" charset="0"/>
              </a:rPr>
              <a:t> within this assessment</a:t>
            </a:r>
            <a:r>
              <a:rPr lang="en-GB" sz="1400" dirty="0">
                <a:solidFill>
                  <a:srgbClr val="1F224E"/>
                </a:solidFill>
                <a:latin typeface="Myriad Pro" charset="0"/>
                <a:ea typeface="Myriad Pro" charset="0"/>
                <a:cs typeface="Myriad Pro" charset="0"/>
              </a:rPr>
              <a:t>. As there are </a:t>
            </a:r>
            <a:r>
              <a:rPr lang="en-GB" sz="1400" u="sng" dirty="0">
                <a:solidFill>
                  <a:srgbClr val="1F224E"/>
                </a:solidFill>
                <a:latin typeface="Myriad Pro" charset="0"/>
                <a:ea typeface="Myriad Pro" charset="0"/>
                <a:cs typeface="Myriad Pro" charset="0"/>
              </a:rPr>
              <a:t>no </a:t>
            </a:r>
            <a:r>
              <a:rPr lang="en-GB" sz="1400" u="sng" dirty="0">
                <a:solidFill>
                  <a:srgbClr val="FF0000"/>
                </a:solidFill>
                <a:latin typeface="Myriad Pro" charset="0"/>
                <a:ea typeface="Myriad Pro" charset="0"/>
                <a:cs typeface="Myriad Pro" charset="0"/>
              </a:rPr>
              <a:t>AO1 (knowledge) </a:t>
            </a:r>
            <a:r>
              <a:rPr lang="en-GB" sz="1400" u="sng" dirty="0">
                <a:solidFill>
                  <a:srgbClr val="1F224E"/>
                </a:solidFill>
                <a:latin typeface="Myriad Pro" charset="0"/>
                <a:ea typeface="Myriad Pro" charset="0"/>
                <a:cs typeface="Myriad Pro" charset="0"/>
              </a:rPr>
              <a:t>marks</a:t>
            </a:r>
            <a:r>
              <a:rPr lang="en-GB" sz="1400" dirty="0">
                <a:solidFill>
                  <a:srgbClr val="1F224E"/>
                </a:solidFill>
                <a:latin typeface="Myriad Pro" charset="0"/>
                <a:ea typeface="Myriad Pro" charset="0"/>
                <a:cs typeface="Myriad Pro" charset="0"/>
              </a:rPr>
              <a:t> this means that </a:t>
            </a:r>
            <a:r>
              <a:rPr lang="en-GB" sz="1400" dirty="0">
                <a:solidFill>
                  <a:srgbClr val="FF0000"/>
                </a:solidFill>
                <a:latin typeface="Myriad Pro" charset="0"/>
                <a:ea typeface="Myriad Pro" charset="0"/>
                <a:cs typeface="Myriad Pro" charset="0"/>
              </a:rPr>
              <a:t>case study </a:t>
            </a:r>
            <a:r>
              <a:rPr lang="en-GB" sz="1400" dirty="0">
                <a:solidFill>
                  <a:srgbClr val="1F224E"/>
                </a:solidFill>
                <a:latin typeface="Myriad Pro" charset="0"/>
                <a:ea typeface="Myriad Pro" charset="0"/>
                <a:cs typeface="Myriad Pro" charset="0"/>
              </a:rPr>
              <a:t>knowledge will </a:t>
            </a:r>
            <a:r>
              <a:rPr lang="en-GB" sz="1400" b="1" dirty="0">
                <a:solidFill>
                  <a:srgbClr val="1F224E"/>
                </a:solidFill>
                <a:latin typeface="Myriad Pro" charset="0"/>
                <a:ea typeface="Myriad Pro" charset="0"/>
                <a:cs typeface="Myriad Pro" charset="0"/>
              </a:rPr>
              <a:t>not</a:t>
            </a:r>
            <a:r>
              <a:rPr lang="en-GB" sz="1400" dirty="0">
                <a:solidFill>
                  <a:srgbClr val="1F224E"/>
                </a:solidFill>
                <a:latin typeface="Myriad Pro" charset="0"/>
                <a:ea typeface="Myriad Pro" charset="0"/>
                <a:cs typeface="Myriad Pro" charset="0"/>
              </a:rPr>
              <a:t> be required within this assessment – any information needed on the actual place contextualising the Geographical Exploration’ assessment will be available in the Resource Booklet.</a:t>
            </a:r>
          </a:p>
          <a:p>
            <a:endParaRPr lang="en-GB" sz="1400" dirty="0">
              <a:solidFill>
                <a:srgbClr val="1F224E"/>
              </a:solidFill>
              <a:latin typeface="Myriad Pro" charset="0"/>
              <a:ea typeface="Myriad Pro" charset="0"/>
              <a:cs typeface="Myriad Pro" charset="0"/>
            </a:endParaRPr>
          </a:p>
          <a:p>
            <a:r>
              <a:rPr lang="en-GB" sz="1400" dirty="0">
                <a:solidFill>
                  <a:srgbClr val="1F224E"/>
                </a:solidFill>
                <a:latin typeface="Myriad Pro" charset="0"/>
                <a:ea typeface="Myriad Pro" charset="0"/>
                <a:cs typeface="Myriad Pro" charset="0"/>
              </a:rPr>
              <a:t>But let’s have a look at the two sections in more </a:t>
            </a:r>
            <a:r>
              <a:rPr lang="en-GB" sz="1400" dirty="0" smtClean="0">
                <a:solidFill>
                  <a:srgbClr val="1F224E"/>
                </a:solidFill>
                <a:latin typeface="Myriad Pro" charset="0"/>
                <a:ea typeface="Myriad Pro" charset="0"/>
                <a:cs typeface="Myriad Pro" charset="0"/>
              </a:rPr>
              <a:t>detail </a:t>
            </a:r>
            <a:r>
              <a:rPr lang="en-GB" sz="1400" dirty="0">
                <a:solidFill>
                  <a:srgbClr val="1F224E"/>
                </a:solidFill>
                <a:latin typeface="Myriad Pro" charset="0"/>
                <a:ea typeface="Myriad Pro" charset="0"/>
                <a:cs typeface="Myriad Pro" charset="0"/>
              </a:rPr>
              <a:t>on the following slides</a:t>
            </a:r>
            <a:r>
              <a:rPr lang="en-GB" sz="1400" dirty="0" smtClean="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82559806"/>
              </p:ext>
            </p:extLst>
          </p:nvPr>
        </p:nvGraphicFramePr>
        <p:xfrm>
          <a:off x="1187624" y="2564904"/>
          <a:ext cx="6408713" cy="889000"/>
        </p:xfrm>
        <a:graphic>
          <a:graphicData uri="http://schemas.openxmlformats.org/drawingml/2006/table">
            <a:tbl>
              <a:tblPr firstRow="1" bandRow="1">
                <a:tableStyleId>{5C22544A-7EE6-4342-B048-85BDC9FD1C3A}</a:tableStyleId>
              </a:tblPr>
              <a:tblGrid>
                <a:gridCol w="648073"/>
                <a:gridCol w="1152128"/>
                <a:gridCol w="1440160"/>
                <a:gridCol w="1152128"/>
                <a:gridCol w="720080"/>
                <a:gridCol w="720080"/>
                <a:gridCol w="576064"/>
              </a:tblGrid>
              <a:tr h="518160">
                <a:tc>
                  <a:txBody>
                    <a:bodyPr/>
                    <a:lstStyle/>
                    <a:p>
                      <a:pPr algn="ctr"/>
                      <a:endParaRPr lang="en-GB" sz="1400" dirty="0"/>
                    </a:p>
                  </a:txBody>
                  <a:tcPr>
                    <a:solidFill>
                      <a:schemeClr val="bg1">
                        <a:lumMod val="85000"/>
                      </a:schemeClr>
                    </a:solidFill>
                  </a:tcPr>
                </a:tc>
                <a:tc>
                  <a:txBody>
                    <a:bodyPr/>
                    <a:lstStyle/>
                    <a:p>
                      <a:pPr algn="ctr"/>
                      <a:r>
                        <a:rPr lang="en-GB" sz="1400" dirty="0" smtClean="0">
                          <a:solidFill>
                            <a:srgbClr val="FF0000"/>
                          </a:solidFill>
                        </a:rPr>
                        <a:t>AO1 </a:t>
                      </a:r>
                    </a:p>
                    <a:p>
                      <a:pPr algn="ctr"/>
                      <a:r>
                        <a:rPr lang="en-GB" sz="1400" dirty="0" smtClean="0">
                          <a:solidFill>
                            <a:srgbClr val="FF0000"/>
                          </a:solidFill>
                        </a:rPr>
                        <a:t>(Knowledge)</a:t>
                      </a:r>
                      <a:endParaRPr lang="en-GB" sz="1400" dirty="0">
                        <a:solidFill>
                          <a:srgbClr val="FF0000"/>
                        </a:solidFill>
                      </a:endParaRPr>
                    </a:p>
                  </a:txBody>
                  <a:tcPr>
                    <a:solidFill>
                      <a:schemeClr val="bg1">
                        <a:lumMod val="85000"/>
                      </a:schemeClr>
                    </a:solidFill>
                  </a:tcPr>
                </a:tc>
                <a:tc>
                  <a:txBody>
                    <a:bodyPr/>
                    <a:lstStyle/>
                    <a:p>
                      <a:pPr algn="ctr"/>
                      <a:r>
                        <a:rPr lang="en-GB" sz="1400" dirty="0" smtClean="0">
                          <a:solidFill>
                            <a:schemeClr val="accent6"/>
                          </a:solidFill>
                        </a:rPr>
                        <a:t>AO2 </a:t>
                      </a:r>
                    </a:p>
                    <a:p>
                      <a:pPr algn="ctr"/>
                      <a:r>
                        <a:rPr lang="en-GB" sz="1400" dirty="0" smtClean="0">
                          <a:solidFill>
                            <a:schemeClr val="accent6"/>
                          </a:solidFill>
                        </a:rPr>
                        <a:t>(Understanding)</a:t>
                      </a:r>
                      <a:endParaRPr lang="en-GB" sz="1400" dirty="0">
                        <a:solidFill>
                          <a:schemeClr val="accent6"/>
                        </a:solidFill>
                      </a:endParaRPr>
                    </a:p>
                  </a:txBody>
                  <a:tcPr>
                    <a:solidFill>
                      <a:schemeClr val="bg1">
                        <a:lumMod val="85000"/>
                      </a:schemeClr>
                    </a:solidFill>
                  </a:tcPr>
                </a:tc>
                <a:tc>
                  <a:txBody>
                    <a:bodyPr/>
                    <a:lstStyle/>
                    <a:p>
                      <a:pPr algn="ctr"/>
                      <a:r>
                        <a:rPr lang="en-GB" sz="1400" dirty="0" smtClean="0">
                          <a:solidFill>
                            <a:srgbClr val="00B0F0"/>
                          </a:solidFill>
                        </a:rPr>
                        <a:t>AO3 </a:t>
                      </a:r>
                    </a:p>
                    <a:p>
                      <a:pPr algn="ctr"/>
                      <a:r>
                        <a:rPr lang="en-GB" sz="1400" dirty="0" smtClean="0">
                          <a:solidFill>
                            <a:srgbClr val="00B0F0"/>
                          </a:solidFill>
                        </a:rPr>
                        <a:t>(Application)</a:t>
                      </a:r>
                      <a:endParaRPr lang="en-GB" sz="1400" dirty="0">
                        <a:solidFill>
                          <a:srgbClr val="00B0F0"/>
                        </a:solidFill>
                      </a:endParaRPr>
                    </a:p>
                  </a:txBody>
                  <a:tcPr>
                    <a:solidFill>
                      <a:schemeClr val="bg1">
                        <a:lumMod val="85000"/>
                      </a:schemeClr>
                    </a:solidFill>
                  </a:tcPr>
                </a:tc>
                <a:tc>
                  <a:txBody>
                    <a:bodyPr/>
                    <a:lstStyle/>
                    <a:p>
                      <a:pPr algn="ctr"/>
                      <a:r>
                        <a:rPr lang="en-GB" sz="1400" dirty="0" smtClean="0">
                          <a:solidFill>
                            <a:srgbClr val="00B050"/>
                          </a:solidFill>
                        </a:rPr>
                        <a:t>AO4 </a:t>
                      </a:r>
                    </a:p>
                    <a:p>
                      <a:pPr algn="ctr"/>
                      <a:r>
                        <a:rPr lang="en-GB" sz="1400" dirty="0" smtClean="0">
                          <a:solidFill>
                            <a:srgbClr val="00B050"/>
                          </a:solidFill>
                        </a:rPr>
                        <a:t>(Skills)</a:t>
                      </a:r>
                      <a:endParaRPr lang="en-GB" sz="1400" dirty="0">
                        <a:solidFill>
                          <a:srgbClr val="00B050"/>
                        </a:solidFill>
                      </a:endParaRPr>
                    </a:p>
                  </a:txBody>
                  <a:tcPr>
                    <a:solidFill>
                      <a:schemeClr val="bg1">
                        <a:lumMod val="85000"/>
                      </a:schemeClr>
                    </a:solidFill>
                  </a:tcPr>
                </a:tc>
                <a:tc>
                  <a:txBody>
                    <a:bodyPr/>
                    <a:lstStyle/>
                    <a:p>
                      <a:pPr algn="ctr"/>
                      <a:r>
                        <a:rPr lang="en-GB" sz="1400" dirty="0" err="1" smtClean="0">
                          <a:solidFill>
                            <a:schemeClr val="tx1"/>
                          </a:solidFill>
                        </a:rPr>
                        <a:t>SPaG</a:t>
                      </a:r>
                      <a:endParaRPr lang="en-GB" sz="1400" dirty="0">
                        <a:solidFill>
                          <a:schemeClr val="tx1"/>
                        </a:solidFill>
                      </a:endParaRPr>
                    </a:p>
                  </a:txBody>
                  <a:tcPr>
                    <a:solidFill>
                      <a:schemeClr val="bg1">
                        <a:lumMod val="85000"/>
                      </a:schemeClr>
                    </a:solidFill>
                  </a:tcPr>
                </a:tc>
                <a:tc>
                  <a:txBody>
                    <a:bodyPr/>
                    <a:lstStyle/>
                    <a:p>
                      <a:pPr algn="ctr"/>
                      <a:r>
                        <a:rPr lang="en-GB" sz="1400" dirty="0" smtClean="0">
                          <a:solidFill>
                            <a:schemeClr val="tx1"/>
                          </a:solidFill>
                        </a:rPr>
                        <a:t>Total</a:t>
                      </a:r>
                      <a:endParaRPr lang="en-GB" sz="1400" dirty="0">
                        <a:solidFill>
                          <a:schemeClr val="tx1"/>
                        </a:solidFill>
                      </a:endParaRPr>
                    </a:p>
                  </a:txBody>
                  <a:tcPr>
                    <a:solidFill>
                      <a:schemeClr val="bg1">
                        <a:lumMod val="85000"/>
                      </a:schemeClr>
                    </a:solidFill>
                  </a:tcPr>
                </a:tc>
              </a:tr>
              <a:tr h="370840">
                <a:tc>
                  <a:txBody>
                    <a:bodyPr/>
                    <a:lstStyle/>
                    <a:p>
                      <a:pPr algn="ctr"/>
                      <a:r>
                        <a:rPr lang="en-GB" sz="1400" dirty="0" smtClean="0"/>
                        <a:t>Marks</a:t>
                      </a:r>
                      <a:endParaRPr lang="en-GB" sz="1400" dirty="0"/>
                    </a:p>
                  </a:txBody>
                  <a:tcPr>
                    <a:solidFill>
                      <a:schemeClr val="bg1">
                        <a:lumMod val="85000"/>
                      </a:schemeClr>
                    </a:solidFill>
                  </a:tcPr>
                </a:tc>
                <a:tc>
                  <a:txBody>
                    <a:bodyPr/>
                    <a:lstStyle/>
                    <a:p>
                      <a:pPr algn="ctr"/>
                      <a:r>
                        <a:rPr lang="en-GB" sz="1400" dirty="0" smtClean="0"/>
                        <a:t>0</a:t>
                      </a:r>
                      <a:endParaRPr lang="en-GB" sz="1400" dirty="0"/>
                    </a:p>
                  </a:txBody>
                  <a:tcPr>
                    <a:solidFill>
                      <a:schemeClr val="bg1">
                        <a:lumMod val="85000"/>
                      </a:schemeClr>
                    </a:solidFill>
                  </a:tcPr>
                </a:tc>
                <a:tc>
                  <a:txBody>
                    <a:bodyPr/>
                    <a:lstStyle/>
                    <a:p>
                      <a:pPr algn="ctr"/>
                      <a:r>
                        <a:rPr lang="en-GB" sz="1400" dirty="0" smtClean="0"/>
                        <a:t>20</a:t>
                      </a:r>
                      <a:endParaRPr lang="en-GB" sz="1400" dirty="0"/>
                    </a:p>
                  </a:txBody>
                  <a:tcPr>
                    <a:solidFill>
                      <a:schemeClr val="bg1">
                        <a:lumMod val="85000"/>
                      </a:schemeClr>
                    </a:solidFill>
                  </a:tcPr>
                </a:tc>
                <a:tc>
                  <a:txBody>
                    <a:bodyPr/>
                    <a:lstStyle/>
                    <a:p>
                      <a:pPr algn="ctr"/>
                      <a:r>
                        <a:rPr lang="en-GB" sz="1400" dirty="0" smtClean="0"/>
                        <a:t>23</a:t>
                      </a:r>
                      <a:endParaRPr lang="en-GB" sz="1400" dirty="0"/>
                    </a:p>
                  </a:txBody>
                  <a:tcPr>
                    <a:solidFill>
                      <a:schemeClr val="bg1">
                        <a:lumMod val="85000"/>
                      </a:schemeClr>
                    </a:solidFill>
                  </a:tcPr>
                </a:tc>
                <a:tc>
                  <a:txBody>
                    <a:bodyPr/>
                    <a:lstStyle/>
                    <a:p>
                      <a:pPr algn="ctr"/>
                      <a:r>
                        <a:rPr lang="en-GB" sz="1400" dirty="0" smtClean="0"/>
                        <a:t>14</a:t>
                      </a:r>
                      <a:endParaRPr lang="en-GB" sz="1400" dirty="0"/>
                    </a:p>
                  </a:txBody>
                  <a:tcPr>
                    <a:solidFill>
                      <a:schemeClr val="bg1">
                        <a:lumMod val="85000"/>
                      </a:schemeClr>
                    </a:solidFill>
                  </a:tcPr>
                </a:tc>
                <a:tc>
                  <a:txBody>
                    <a:bodyPr/>
                    <a:lstStyle/>
                    <a:p>
                      <a:pPr algn="ctr"/>
                      <a:r>
                        <a:rPr lang="en-GB" sz="1400" dirty="0" smtClean="0"/>
                        <a:t>3</a:t>
                      </a:r>
                      <a:endParaRPr lang="en-GB" sz="1400" dirty="0"/>
                    </a:p>
                  </a:txBody>
                  <a:tcPr>
                    <a:solidFill>
                      <a:schemeClr val="bg1">
                        <a:lumMod val="85000"/>
                      </a:schemeClr>
                    </a:solidFill>
                  </a:tcPr>
                </a:tc>
                <a:tc>
                  <a:txBody>
                    <a:bodyPr/>
                    <a:lstStyle/>
                    <a:p>
                      <a:pPr algn="ctr"/>
                      <a:r>
                        <a:rPr lang="en-GB" sz="1400" dirty="0" smtClean="0"/>
                        <a:t>60</a:t>
                      </a:r>
                      <a:endParaRPr lang="en-GB" sz="1400" dirty="0"/>
                    </a:p>
                  </a:txBody>
                  <a:tcPr>
                    <a:solidFill>
                      <a:schemeClr val="bg1">
                        <a:lumMod val="85000"/>
                      </a:schemeClr>
                    </a:solidFill>
                  </a:tcPr>
                </a:tc>
              </a:tr>
            </a:tbl>
          </a:graphicData>
        </a:graphic>
      </p:graphicFrame>
    </p:spTree>
    <p:extLst>
      <p:ext uri="{BB962C8B-B14F-4D97-AF65-F5344CB8AC3E}">
        <p14:creationId xmlns:p14="http://schemas.microsoft.com/office/powerpoint/2010/main" val="4263304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8640"/>
            <a:ext cx="9144000" cy="685800"/>
          </a:xfrm>
        </p:spPr>
        <p:txBody>
          <a:bodyPr>
            <a:normAutofit fontScale="90000"/>
          </a:bodyPr>
          <a:lstStyle/>
          <a:p>
            <a:r>
              <a:rPr lang="en-GB" dirty="0"/>
              <a:t>Question </a:t>
            </a:r>
            <a:r>
              <a:rPr lang="en-GB" dirty="0" smtClean="0"/>
              <a:t>3(b) </a:t>
            </a:r>
            <a:r>
              <a:rPr lang="en-GB" dirty="0"/>
              <a:t>– </a:t>
            </a:r>
            <a:r>
              <a:rPr lang="en-GB" dirty="0" smtClean="0"/>
              <a:t>The </a:t>
            </a:r>
            <a:r>
              <a:rPr lang="en-GB" dirty="0"/>
              <a:t>mark scheme</a:t>
            </a:r>
          </a:p>
        </p:txBody>
      </p:sp>
      <p:sp>
        <p:nvSpPr>
          <p:cNvPr id="3" name="Content Placeholder 2"/>
          <p:cNvSpPr>
            <a:spLocks noGrp="1"/>
          </p:cNvSpPr>
          <p:nvPr>
            <p:ph idx="4294967295"/>
          </p:nvPr>
        </p:nvSpPr>
        <p:spPr>
          <a:xfrm>
            <a:off x="395536" y="1196752"/>
            <a:ext cx="8303964" cy="4454525"/>
          </a:xfrm>
        </p:spPr>
        <p:txBody>
          <a:bodyPr>
            <a:noAutofit/>
          </a:bodyPr>
          <a:lstStyle/>
          <a:p>
            <a:pPr marL="0" indent="0">
              <a:buNone/>
            </a:pPr>
            <a:r>
              <a:rPr lang="en-GB" sz="1400" b="1" dirty="0">
                <a:solidFill>
                  <a:srgbClr val="1F224E"/>
                </a:solidFill>
                <a:latin typeface="Myriad Pro" charset="0"/>
                <a:ea typeface="Myriad Pro" charset="0"/>
                <a:cs typeface="Myriad Pro" charset="0"/>
              </a:rPr>
              <a:t>Level 3 (5–6 marks)</a:t>
            </a:r>
          </a:p>
          <a:p>
            <a:pPr marL="0" indent="0">
              <a:buNone/>
            </a:pPr>
            <a:r>
              <a:rPr lang="en-GB" sz="1400" dirty="0">
                <a:solidFill>
                  <a:srgbClr val="1F224E"/>
                </a:solidFill>
                <a:latin typeface="Myriad Pro" charset="0"/>
                <a:ea typeface="Myriad Pro" charset="0"/>
                <a:cs typeface="Myriad Pro" charset="0"/>
              </a:rPr>
              <a:t>An answer at this level demonstrates a </a:t>
            </a:r>
            <a:r>
              <a:rPr lang="en-GB" sz="1400" b="1" dirty="0">
                <a:solidFill>
                  <a:srgbClr val="1F224E"/>
                </a:solidFill>
                <a:latin typeface="Myriad Pro" charset="0"/>
                <a:ea typeface="Myriad Pro" charset="0"/>
                <a:cs typeface="Myriad Pro" charset="0"/>
              </a:rPr>
              <a:t>thorough</a:t>
            </a:r>
            <a:r>
              <a:rPr lang="en-GB" sz="1400" dirty="0">
                <a:solidFill>
                  <a:srgbClr val="1F224E"/>
                </a:solidFill>
                <a:latin typeface="Myriad Pro" charset="0"/>
                <a:ea typeface="Myriad Pro" charset="0"/>
                <a:cs typeface="Myriad Pro" charset="0"/>
              </a:rPr>
              <a:t> </a:t>
            </a:r>
            <a:r>
              <a:rPr lang="en-GB" sz="1400" dirty="0">
                <a:solidFill>
                  <a:schemeClr val="accent6"/>
                </a:solidFill>
                <a:latin typeface="Myriad Pro" charset="0"/>
                <a:ea typeface="Myriad Pro" charset="0"/>
                <a:cs typeface="Myriad Pro" charset="0"/>
              </a:rPr>
              <a:t>understanding</a:t>
            </a: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of the </a:t>
            </a:r>
            <a:r>
              <a:rPr lang="en-GB" sz="1400" dirty="0">
                <a:solidFill>
                  <a:srgbClr val="1F224E"/>
                </a:solidFill>
                <a:latin typeface="Myriad Pro" charset="0"/>
                <a:ea typeface="Myriad Pro" charset="0"/>
                <a:cs typeface="Myriad Pro" charset="0"/>
              </a:rPr>
              <a:t>impact of human activity on tropical rainforests </a:t>
            </a:r>
            <a:r>
              <a:rPr lang="en-GB" sz="1400" dirty="0">
                <a:solidFill>
                  <a:schemeClr val="accent6"/>
                </a:solidFill>
                <a:latin typeface="Myriad Pro" charset="0"/>
                <a:ea typeface="Myriad Pro" charset="0"/>
                <a:cs typeface="Myriad Pro" charset="0"/>
              </a:rPr>
              <a:t>(AO2) </a:t>
            </a:r>
            <a:r>
              <a:rPr lang="en-GB" sz="1400" dirty="0">
                <a:solidFill>
                  <a:srgbClr val="1F224E"/>
                </a:solidFill>
                <a:latin typeface="Myriad Pro" charset="0"/>
                <a:ea typeface="Myriad Pro" charset="0"/>
                <a:cs typeface="Myriad Pro" charset="0"/>
              </a:rPr>
              <a:t>and a </a:t>
            </a:r>
            <a:r>
              <a:rPr lang="en-GB" sz="1400" b="1" dirty="0">
                <a:solidFill>
                  <a:srgbClr val="1F224E"/>
                </a:solidFill>
                <a:latin typeface="Myriad Pro" charset="0"/>
                <a:ea typeface="Myriad Pro" charset="0"/>
                <a:cs typeface="Myriad Pro" charset="0"/>
              </a:rPr>
              <a:t>thorough</a:t>
            </a:r>
            <a:r>
              <a:rPr lang="en-GB" sz="1400" dirty="0">
                <a:solidFill>
                  <a:srgbClr val="1F224E"/>
                </a:solidFill>
                <a:latin typeface="Myriad Pro" charset="0"/>
                <a:ea typeface="Myriad Pro" charset="0"/>
                <a:cs typeface="Myriad Pro" charset="0"/>
              </a:rPr>
              <a:t> </a:t>
            </a:r>
            <a:r>
              <a:rPr lang="en-GB" sz="1400" dirty="0">
                <a:solidFill>
                  <a:srgbClr val="00B0F0"/>
                </a:solidFill>
                <a:latin typeface="Myriad Pro" charset="0"/>
                <a:ea typeface="Myriad Pro" charset="0"/>
                <a:cs typeface="Myriad Pro" charset="0"/>
              </a:rPr>
              <a:t>evaluation</a:t>
            </a:r>
            <a:r>
              <a:rPr lang="en-GB" sz="1400" dirty="0">
                <a:solidFill>
                  <a:srgbClr val="1F224E"/>
                </a:solidFill>
                <a:latin typeface="Myriad Pro" charset="0"/>
                <a:ea typeface="Myriad Pro" charset="0"/>
                <a:cs typeface="Myriad Pro" charset="0"/>
              </a:rPr>
              <a:t> of how much impact human activity is having on Ghana’s rainforest </a:t>
            </a:r>
            <a:r>
              <a:rPr lang="en-GB" sz="1400" dirty="0">
                <a:solidFill>
                  <a:srgbClr val="00B0F0"/>
                </a:solidFill>
                <a:latin typeface="Myriad Pro" charset="0"/>
                <a:ea typeface="Myriad Pro" charset="0"/>
                <a:cs typeface="Myriad Pro" charset="0"/>
              </a:rPr>
              <a:t>(AO3)</a:t>
            </a:r>
            <a:r>
              <a:rPr lang="en-GB" sz="1400" dirty="0">
                <a:solidFill>
                  <a:srgbClr val="1F224E"/>
                </a:solidFill>
                <a:latin typeface="Myriad Pro" charset="0"/>
                <a:ea typeface="Myriad Pro" charset="0"/>
                <a:cs typeface="Myriad Pro" charset="0"/>
              </a:rPr>
              <a:t>.</a:t>
            </a:r>
          </a:p>
          <a:p>
            <a:pPr marL="0" indent="0">
              <a:buNone/>
            </a:pPr>
            <a:r>
              <a:rPr lang="en-US" sz="1400" dirty="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This will be shown by including </a:t>
            </a:r>
            <a:r>
              <a:rPr lang="en-GB" sz="1400" b="1" dirty="0">
                <a:solidFill>
                  <a:srgbClr val="1F224E"/>
                </a:solidFill>
                <a:latin typeface="Myriad Pro" charset="0"/>
                <a:ea typeface="Myriad Pro" charset="0"/>
                <a:cs typeface="Myriad Pro" charset="0"/>
              </a:rPr>
              <a:t>well-developed</a:t>
            </a:r>
            <a:r>
              <a:rPr lang="en-GB" sz="1400" dirty="0">
                <a:solidFill>
                  <a:srgbClr val="1F224E"/>
                </a:solidFill>
                <a:latin typeface="Myriad Pro" charset="0"/>
                <a:ea typeface="Myriad Pro" charset="0"/>
                <a:cs typeface="Myriad Pro" charset="0"/>
              </a:rPr>
              <a:t> ideas about both the understanding of the impacts of human activity on tropical rainforests </a:t>
            </a:r>
            <a:r>
              <a:rPr lang="en-GB" sz="1400" b="1" dirty="0">
                <a:solidFill>
                  <a:srgbClr val="1F224E"/>
                </a:solidFill>
                <a:latin typeface="Myriad Pro" charset="0"/>
                <a:ea typeface="Myriad Pro" charset="0"/>
                <a:cs typeface="Myriad Pro" charset="0"/>
              </a:rPr>
              <a:t>and</a:t>
            </a:r>
            <a:r>
              <a:rPr lang="en-GB" sz="1400" dirty="0">
                <a:solidFill>
                  <a:srgbClr val="1F224E"/>
                </a:solidFill>
                <a:latin typeface="Myriad Pro" charset="0"/>
                <a:ea typeface="Myriad Pro" charset="0"/>
                <a:cs typeface="Myriad Pro" charset="0"/>
              </a:rPr>
              <a:t> the evaluation of how much human activity is having on Ghana’s rainforest.</a:t>
            </a:r>
          </a:p>
          <a:p>
            <a:endParaRPr lang="en-GB" sz="1400" dirty="0">
              <a:solidFill>
                <a:srgbClr val="1F224E"/>
              </a:solidFill>
              <a:latin typeface="Myriad Pro" charset="0"/>
              <a:ea typeface="Myriad Pro" charset="0"/>
              <a:cs typeface="Myriad Pro" charset="0"/>
            </a:endParaRPr>
          </a:p>
          <a:p>
            <a:pPr marL="0" indent="0">
              <a:buNone/>
            </a:pPr>
            <a:r>
              <a:rPr lang="en-GB" sz="1400" b="1" dirty="0" smtClean="0">
                <a:solidFill>
                  <a:srgbClr val="1F224E"/>
                </a:solidFill>
                <a:latin typeface="Myriad Pro" charset="0"/>
                <a:ea typeface="Myriad Pro" charset="0"/>
                <a:cs typeface="Myriad Pro" charset="0"/>
              </a:rPr>
              <a:t>Level </a:t>
            </a:r>
            <a:r>
              <a:rPr lang="en-GB" sz="1400" b="1" dirty="0">
                <a:solidFill>
                  <a:srgbClr val="1F224E"/>
                </a:solidFill>
                <a:latin typeface="Myriad Pro" charset="0"/>
                <a:ea typeface="Myriad Pro" charset="0"/>
                <a:cs typeface="Myriad Pro" charset="0"/>
              </a:rPr>
              <a:t>2 (</a:t>
            </a:r>
            <a:r>
              <a:rPr lang="en-GB" sz="1400" b="1" dirty="0" smtClean="0">
                <a:solidFill>
                  <a:srgbClr val="1F224E"/>
                </a:solidFill>
                <a:latin typeface="Myriad Pro" charset="0"/>
                <a:ea typeface="Myriad Pro" charset="0"/>
                <a:cs typeface="Myriad Pro" charset="0"/>
              </a:rPr>
              <a:t>3–4 </a:t>
            </a:r>
            <a:r>
              <a:rPr lang="en-GB" sz="1400" b="1" dirty="0">
                <a:solidFill>
                  <a:srgbClr val="1F224E"/>
                </a:solidFill>
                <a:latin typeface="Myriad Pro" charset="0"/>
                <a:ea typeface="Myriad Pro" charset="0"/>
                <a:cs typeface="Myriad Pro" charset="0"/>
              </a:rPr>
              <a:t>marks) </a:t>
            </a:r>
            <a:r>
              <a:rPr lang="en-GB" sz="1400" dirty="0">
                <a:solidFill>
                  <a:srgbClr val="1F224E"/>
                </a:solidFill>
                <a:latin typeface="Myriad Pro" charset="0"/>
                <a:ea typeface="Myriad Pro" charset="0"/>
                <a:cs typeface="Myriad Pro" charset="0"/>
              </a:rPr>
              <a:t>looks for the same focus in answers but with </a:t>
            </a:r>
            <a:r>
              <a:rPr lang="en-GB" sz="1400" b="1" dirty="0">
                <a:solidFill>
                  <a:srgbClr val="1F224E"/>
                </a:solidFill>
                <a:latin typeface="Myriad Pro" charset="0"/>
                <a:ea typeface="Myriad Pro" charset="0"/>
                <a:cs typeface="Myriad Pro" charset="0"/>
              </a:rPr>
              <a:t>reasonable</a:t>
            </a:r>
            <a:r>
              <a:rPr lang="en-GB" sz="1400" dirty="0">
                <a:solidFill>
                  <a:srgbClr val="1F224E"/>
                </a:solidFill>
                <a:latin typeface="Myriad Pro" charset="0"/>
                <a:ea typeface="Myriad Pro" charset="0"/>
                <a:cs typeface="Myriad Pro" charset="0"/>
              </a:rPr>
              <a:t> </a:t>
            </a:r>
            <a:r>
              <a:rPr lang="en-GB" sz="1400" dirty="0">
                <a:solidFill>
                  <a:schemeClr val="accent6"/>
                </a:solidFill>
                <a:latin typeface="Myriad Pro" charset="0"/>
                <a:ea typeface="Myriad Pro" charset="0"/>
                <a:cs typeface="Myriad Pro" charset="0"/>
              </a:rPr>
              <a:t>understanding</a:t>
            </a: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and </a:t>
            </a:r>
            <a:r>
              <a:rPr lang="en-GB" sz="1400" dirty="0">
                <a:solidFill>
                  <a:srgbClr val="00B0F0"/>
                </a:solidFill>
                <a:latin typeface="Myriad Pro" charset="0"/>
                <a:ea typeface="Myriad Pro" charset="0"/>
                <a:cs typeface="Myriad Pro" charset="0"/>
              </a:rPr>
              <a:t>evaluation</a:t>
            </a:r>
            <a:r>
              <a:rPr lang="en-GB" sz="1400" dirty="0">
                <a:solidFill>
                  <a:srgbClr val="1F224E"/>
                </a:solidFill>
                <a:latin typeface="Myriad Pro" charset="0"/>
                <a:ea typeface="Myriad Pro" charset="0"/>
                <a:cs typeface="Myriad Pro" charset="0"/>
              </a:rPr>
              <a:t> through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ideas </a:t>
            </a:r>
            <a:r>
              <a:rPr lang="en-GB" sz="1400" dirty="0">
                <a:solidFill>
                  <a:srgbClr val="1F224E"/>
                </a:solidFill>
                <a:latin typeface="Myriad Pro" charset="0"/>
                <a:ea typeface="Myriad Pro" charset="0"/>
                <a:cs typeface="Myriad Pro" charset="0"/>
              </a:rPr>
              <a:t>about the understanding of the impact of human activity on tropical rainforests </a:t>
            </a:r>
            <a:r>
              <a:rPr lang="en-GB" sz="1400" b="1" dirty="0">
                <a:solidFill>
                  <a:srgbClr val="1F224E"/>
                </a:solidFill>
                <a:latin typeface="Myriad Pro" charset="0"/>
                <a:ea typeface="Myriad Pro" charset="0"/>
                <a:cs typeface="Myriad Pro" charset="0"/>
              </a:rPr>
              <a:t>and/or</a:t>
            </a:r>
            <a:r>
              <a:rPr lang="en-GB" sz="1400" dirty="0">
                <a:solidFill>
                  <a:srgbClr val="1F224E"/>
                </a:solidFill>
                <a:latin typeface="Myriad Pro" charset="0"/>
                <a:ea typeface="Myriad Pro" charset="0"/>
                <a:cs typeface="Myriad Pro" charset="0"/>
              </a:rPr>
              <a:t> the evaluation of how much human activity is having on Ghana’s rainforest</a:t>
            </a:r>
            <a:r>
              <a:rPr lang="en-GB" sz="1400" dirty="0" smtClean="0">
                <a:solidFill>
                  <a:srgbClr val="1F224E"/>
                </a:solidFill>
                <a:latin typeface="Myriad Pro" charset="0"/>
                <a:ea typeface="Myriad Pro" charset="0"/>
                <a:cs typeface="Myriad Pro" charset="0"/>
              </a:rPr>
              <a:t>.</a:t>
            </a:r>
            <a:endParaRPr lang="en-US"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b="1" dirty="0" smtClean="0">
                <a:solidFill>
                  <a:srgbClr val="1F224E"/>
                </a:solidFill>
                <a:latin typeface="Myriad Pro" charset="0"/>
                <a:ea typeface="Myriad Pro" charset="0"/>
                <a:cs typeface="Myriad Pro" charset="0"/>
              </a:rPr>
              <a:t>Level </a:t>
            </a:r>
            <a:r>
              <a:rPr lang="en-GB" sz="1400" b="1" dirty="0">
                <a:solidFill>
                  <a:srgbClr val="1F224E"/>
                </a:solidFill>
                <a:latin typeface="Myriad Pro" charset="0"/>
                <a:ea typeface="Myriad Pro" charset="0"/>
                <a:cs typeface="Myriad Pro" charset="0"/>
              </a:rPr>
              <a:t>1 (1–2 marks) </a:t>
            </a:r>
            <a:r>
              <a:rPr lang="en-GB" sz="1400" dirty="0">
                <a:solidFill>
                  <a:srgbClr val="1F224E"/>
                </a:solidFill>
                <a:latin typeface="Myriad Pro" charset="0"/>
                <a:ea typeface="Myriad Pro" charset="0"/>
                <a:cs typeface="Myriad Pro" charset="0"/>
              </a:rPr>
              <a:t>looks for the same focus in answers but with </a:t>
            </a:r>
            <a:r>
              <a:rPr lang="en-GB" sz="1400" b="1" dirty="0">
                <a:solidFill>
                  <a:srgbClr val="1F224E"/>
                </a:solidFill>
                <a:latin typeface="Myriad Pro" charset="0"/>
                <a:ea typeface="Myriad Pro" charset="0"/>
                <a:cs typeface="Myriad Pro" charset="0"/>
              </a:rPr>
              <a:t>basic</a:t>
            </a:r>
            <a:r>
              <a:rPr lang="en-GB" sz="1400" dirty="0">
                <a:solidFill>
                  <a:srgbClr val="1F224E"/>
                </a:solidFill>
                <a:latin typeface="Myriad Pro" charset="0"/>
                <a:ea typeface="Myriad Pro" charset="0"/>
                <a:cs typeface="Myriad Pro" charset="0"/>
              </a:rPr>
              <a:t> </a:t>
            </a:r>
            <a:r>
              <a:rPr lang="en-GB" sz="1400" dirty="0" smtClean="0">
                <a:solidFill>
                  <a:schemeClr val="accent6"/>
                </a:solidFill>
                <a:latin typeface="Myriad Pro" charset="0"/>
                <a:ea typeface="Myriad Pro" charset="0"/>
                <a:cs typeface="Myriad Pro" charset="0"/>
              </a:rPr>
              <a:t>understanding</a:t>
            </a:r>
            <a:r>
              <a:rPr lang="en-GB" sz="1400" dirty="0" smtClean="0">
                <a:solidFill>
                  <a:srgbClr val="1F224E"/>
                </a:solidFill>
                <a:latin typeface="Myriad Pro" charset="0"/>
                <a:ea typeface="Myriad Pro" charset="0"/>
                <a:cs typeface="Myriad Pro" charset="0"/>
              </a:rPr>
              <a:t> and </a:t>
            </a:r>
            <a:r>
              <a:rPr lang="en-GB" sz="1400" dirty="0">
                <a:solidFill>
                  <a:srgbClr val="00B0F0"/>
                </a:solidFill>
                <a:latin typeface="Myriad Pro" charset="0"/>
                <a:ea typeface="Myriad Pro" charset="0"/>
                <a:cs typeface="Myriad Pro" charset="0"/>
              </a:rPr>
              <a:t>evaluation</a:t>
            </a:r>
            <a:r>
              <a:rPr lang="en-GB" sz="1400" dirty="0">
                <a:solidFill>
                  <a:srgbClr val="1F224E"/>
                </a:solidFill>
                <a:latin typeface="Myriad Pro" charset="0"/>
                <a:ea typeface="Myriad Pro" charset="0"/>
                <a:cs typeface="Myriad Pro" charset="0"/>
              </a:rPr>
              <a:t> through </a:t>
            </a:r>
            <a:r>
              <a:rPr lang="en-GB" sz="1400" b="1" dirty="0">
                <a:solidFill>
                  <a:srgbClr val="1F224E"/>
                </a:solidFill>
                <a:latin typeface="Myriad Pro" charset="0"/>
                <a:ea typeface="Myriad Pro" charset="0"/>
                <a:cs typeface="Myriad Pro" charset="0"/>
              </a:rPr>
              <a:t>simple</a:t>
            </a:r>
            <a:r>
              <a:rPr lang="en-GB" sz="1400" dirty="0">
                <a:solidFill>
                  <a:srgbClr val="1F224E"/>
                </a:solidFill>
                <a:latin typeface="Myriad Pro" charset="0"/>
                <a:ea typeface="Myriad Pro" charset="0"/>
                <a:cs typeface="Myriad Pro" charset="0"/>
              </a:rPr>
              <a:t> ideas about the understanding of the impact of human activity on tropical rainforests </a:t>
            </a:r>
            <a:r>
              <a:rPr lang="en-GB" sz="1400" b="1" dirty="0">
                <a:solidFill>
                  <a:srgbClr val="1F224E"/>
                </a:solidFill>
                <a:latin typeface="Myriad Pro" charset="0"/>
                <a:ea typeface="Myriad Pro" charset="0"/>
                <a:cs typeface="Myriad Pro" charset="0"/>
              </a:rPr>
              <a:t>or</a:t>
            </a:r>
            <a:r>
              <a:rPr lang="en-GB" sz="1400" dirty="0">
                <a:solidFill>
                  <a:srgbClr val="1F224E"/>
                </a:solidFill>
                <a:latin typeface="Myriad Pro" charset="0"/>
                <a:ea typeface="Myriad Pro" charset="0"/>
                <a:cs typeface="Myriad Pro" charset="0"/>
              </a:rPr>
              <a:t> the evaluation of how much human activity is having on Ghana’s rainforest.</a:t>
            </a:r>
          </a:p>
        </p:txBody>
      </p:sp>
    </p:spTree>
    <p:extLst>
      <p:ext uri="{BB962C8B-B14F-4D97-AF65-F5344CB8AC3E}">
        <p14:creationId xmlns:p14="http://schemas.microsoft.com/office/powerpoint/2010/main" val="3007893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0648"/>
            <a:ext cx="9144000" cy="685800"/>
          </a:xfrm>
        </p:spPr>
        <p:txBody>
          <a:bodyPr>
            <a:normAutofit/>
          </a:bodyPr>
          <a:lstStyle/>
          <a:p>
            <a:r>
              <a:rPr lang="en-GB" sz="2800" dirty="0"/>
              <a:t>Question </a:t>
            </a:r>
            <a:r>
              <a:rPr lang="en-GB" sz="2800" dirty="0" smtClean="0"/>
              <a:t>3(b) </a:t>
            </a:r>
            <a:r>
              <a:rPr lang="en-GB" sz="2800" dirty="0"/>
              <a:t>– </a:t>
            </a:r>
            <a:r>
              <a:rPr lang="en-GB" sz="2800" dirty="0" smtClean="0"/>
              <a:t>Well-developed</a:t>
            </a:r>
            <a:r>
              <a:rPr lang="en-GB" sz="2800" dirty="0"/>
              <a:t>? Developed? Simple?</a:t>
            </a:r>
          </a:p>
        </p:txBody>
      </p:sp>
      <p:sp>
        <p:nvSpPr>
          <p:cNvPr id="3" name="Content Placeholder 2"/>
          <p:cNvSpPr>
            <a:spLocks noGrp="1"/>
          </p:cNvSpPr>
          <p:nvPr>
            <p:ph idx="4294967295"/>
          </p:nvPr>
        </p:nvSpPr>
        <p:spPr>
          <a:xfrm>
            <a:off x="992947" y="4365104"/>
            <a:ext cx="3989753" cy="576064"/>
          </a:xfrm>
        </p:spPr>
        <p:txBody>
          <a:bodyPr>
            <a:noAutofit/>
          </a:bodyPr>
          <a:lstStyle/>
          <a:p>
            <a:pPr marL="0" indent="0">
              <a:buNone/>
            </a:pPr>
            <a:r>
              <a:rPr lang="en-GB" sz="1400" dirty="0">
                <a:solidFill>
                  <a:srgbClr val="1F224E"/>
                </a:solidFill>
                <a:latin typeface="Myriad Pro" charset="0"/>
                <a:ea typeface="Myriad Pro" charset="0"/>
                <a:cs typeface="Myriad Pro" charset="0"/>
              </a:rPr>
              <a:t>This slide shows how ideas may progress from </a:t>
            </a:r>
            <a:r>
              <a:rPr lang="en-GB" sz="1400" b="1" dirty="0">
                <a:solidFill>
                  <a:srgbClr val="1F224E"/>
                </a:solidFill>
                <a:latin typeface="Myriad Pro" charset="0"/>
                <a:ea typeface="Myriad Pro" charset="0"/>
                <a:cs typeface="Myriad Pro" charset="0"/>
              </a:rPr>
              <a:t>simple</a:t>
            </a:r>
            <a:r>
              <a:rPr lang="en-GB" sz="1400" dirty="0">
                <a:solidFill>
                  <a:srgbClr val="1F224E"/>
                </a:solidFill>
                <a:latin typeface="Myriad Pro" charset="0"/>
                <a:ea typeface="Myriad Pro" charset="0"/>
                <a:cs typeface="Myriad Pro" charset="0"/>
              </a:rPr>
              <a:t> to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and then </a:t>
            </a:r>
            <a:r>
              <a:rPr lang="en-GB" sz="1400" b="1" dirty="0">
                <a:solidFill>
                  <a:srgbClr val="1F224E"/>
                </a:solidFill>
                <a:latin typeface="Myriad Pro" charset="0"/>
                <a:ea typeface="Myriad Pro" charset="0"/>
                <a:cs typeface="Myriad Pro" charset="0"/>
              </a:rPr>
              <a:t>well-developed</a:t>
            </a:r>
            <a:r>
              <a:rPr lang="en-GB" sz="1400" dirty="0">
                <a:solidFill>
                  <a:srgbClr val="1F224E"/>
                </a:solidFill>
                <a:latin typeface="Myriad Pro" charset="0"/>
                <a:ea typeface="Myriad Pro" charset="0"/>
                <a:cs typeface="Myriad Pro" charset="0"/>
              </a:rPr>
              <a:t>. </a:t>
            </a:r>
          </a:p>
        </p:txBody>
      </p:sp>
      <p:sp>
        <p:nvSpPr>
          <p:cNvPr id="4" name="TextBox 3"/>
          <p:cNvSpPr txBox="1"/>
          <p:nvPr/>
        </p:nvSpPr>
        <p:spPr>
          <a:xfrm>
            <a:off x="2987824" y="1142305"/>
            <a:ext cx="2952328" cy="2923877"/>
          </a:xfrm>
          <a:prstGeom prst="rect">
            <a:avLst/>
          </a:prstGeom>
          <a:solidFill>
            <a:srgbClr val="ECECEC"/>
          </a:solidFill>
          <a:ln>
            <a:solidFill>
              <a:schemeClr val="tx1"/>
            </a:solidFill>
          </a:ln>
        </p:spPr>
        <p:txBody>
          <a:bodyPr wrap="square" rtlCol="0">
            <a:spAutoFit/>
          </a:bodyPr>
          <a:lstStyle/>
          <a:p>
            <a:r>
              <a:rPr lang="en-GB" sz="1400" dirty="0">
                <a:solidFill>
                  <a:srgbClr val="1F224E"/>
                </a:solidFill>
                <a:latin typeface="Myriad Pro" charset="0"/>
                <a:ea typeface="Myriad Pro" charset="0"/>
                <a:cs typeface="Myriad Pro" charset="0"/>
              </a:rPr>
              <a:t>Examples of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ideas:</a:t>
            </a:r>
          </a:p>
          <a:p>
            <a:endParaRPr lang="en-GB" sz="1400" dirty="0">
              <a:solidFill>
                <a:srgbClr val="1F224E"/>
              </a:solidFill>
              <a:latin typeface="Myriad Pro" charset="0"/>
              <a:ea typeface="Myriad Pro" charset="0"/>
              <a:cs typeface="Myriad Pro" charset="0"/>
            </a:endParaRPr>
          </a:p>
          <a:p>
            <a:r>
              <a:rPr lang="en-GB" sz="1300" dirty="0">
                <a:solidFill>
                  <a:srgbClr val="C00000"/>
                </a:solidFill>
                <a:latin typeface="Myriad Pro" charset="0"/>
                <a:ea typeface="Myriad Pro" charset="0"/>
                <a:cs typeface="Myriad Pro" charset="0"/>
              </a:rPr>
              <a:t>Ghana has destroyed 25% of its rainforest but it has also protected some. Logging trees means </a:t>
            </a:r>
            <a:r>
              <a:rPr lang="en-GB" sz="1300" dirty="0">
                <a:solidFill>
                  <a:srgbClr val="1F224E"/>
                </a:solidFill>
                <a:latin typeface="Myriad Pro" charset="0"/>
                <a:ea typeface="Myriad Pro" charset="0"/>
                <a:cs typeface="Myriad Pro" charset="0"/>
              </a:rPr>
              <a:t>that they can sell it </a:t>
            </a:r>
            <a:r>
              <a:rPr lang="en-GB" sz="1300" dirty="0">
                <a:solidFill>
                  <a:srgbClr val="C00000"/>
                </a:solidFill>
                <a:latin typeface="Myriad Pro" charset="0"/>
                <a:ea typeface="Myriad Pro" charset="0"/>
                <a:cs typeface="Myriad Pro" charset="0"/>
              </a:rPr>
              <a:t>for timber </a:t>
            </a:r>
            <a:r>
              <a:rPr lang="en-GB" sz="1300" dirty="0">
                <a:solidFill>
                  <a:srgbClr val="1F224E"/>
                </a:solidFill>
                <a:latin typeface="Myriad Pro" charset="0"/>
                <a:ea typeface="Myriad Pro" charset="0"/>
                <a:cs typeface="Myriad Pro" charset="0"/>
              </a:rPr>
              <a:t>and make money to </a:t>
            </a:r>
            <a:r>
              <a:rPr lang="en-GB" sz="1300" dirty="0">
                <a:solidFill>
                  <a:srgbClr val="C00000"/>
                </a:solidFill>
                <a:latin typeface="Myriad Pro" charset="0"/>
                <a:ea typeface="Myriad Pro" charset="0"/>
                <a:cs typeface="Myriad Pro" charset="0"/>
              </a:rPr>
              <a:t>develop economically, this would have a positive impact on the economy of Ghana</a:t>
            </a:r>
            <a:r>
              <a:rPr lang="en-GB" sz="1300" dirty="0">
                <a:solidFill>
                  <a:srgbClr val="1F224E"/>
                </a:solidFill>
                <a:latin typeface="Myriad Pro" charset="0"/>
                <a:ea typeface="Myriad Pro" charset="0"/>
                <a:cs typeface="Myriad Pro" charset="0"/>
              </a:rPr>
              <a:t> but negative impact </a:t>
            </a:r>
            <a:r>
              <a:rPr lang="en-GB" sz="1300" dirty="0">
                <a:solidFill>
                  <a:srgbClr val="C00000"/>
                </a:solidFill>
                <a:latin typeface="Myriad Pro" charset="0"/>
                <a:ea typeface="Myriad Pro" charset="0"/>
                <a:cs typeface="Myriad Pro" charset="0"/>
              </a:rPr>
              <a:t>on the planet. The carbon store would be reduced and threatened species lose their habitat. These impacts are potentially the worst. </a:t>
            </a:r>
          </a:p>
        </p:txBody>
      </p:sp>
      <p:sp>
        <p:nvSpPr>
          <p:cNvPr id="5" name="TextBox 4"/>
          <p:cNvSpPr txBox="1"/>
          <p:nvPr/>
        </p:nvSpPr>
        <p:spPr>
          <a:xfrm>
            <a:off x="251520" y="1142305"/>
            <a:ext cx="2477585" cy="1123384"/>
          </a:xfrm>
          <a:prstGeom prst="rect">
            <a:avLst/>
          </a:prstGeom>
          <a:solidFill>
            <a:srgbClr val="ECECEC"/>
          </a:solidFill>
          <a:ln>
            <a:solidFill>
              <a:schemeClr val="tx1"/>
            </a:solidFill>
          </a:ln>
        </p:spPr>
        <p:txBody>
          <a:bodyPr wrap="square" rtlCol="0">
            <a:spAutoFit/>
          </a:bodyPr>
          <a:lstStyle/>
          <a:p>
            <a:r>
              <a:rPr lang="en-GB" sz="1400" dirty="0">
                <a:solidFill>
                  <a:srgbClr val="1F224E"/>
                </a:solidFill>
                <a:latin typeface="Myriad Pro" charset="0"/>
                <a:ea typeface="Myriad Pro" charset="0"/>
                <a:cs typeface="Myriad Pro" charset="0"/>
              </a:rPr>
              <a:t>Examples of </a:t>
            </a:r>
            <a:r>
              <a:rPr lang="en-GB" sz="1400" b="1" dirty="0">
                <a:solidFill>
                  <a:srgbClr val="1F224E"/>
                </a:solidFill>
                <a:latin typeface="Myriad Pro" charset="0"/>
                <a:ea typeface="Myriad Pro" charset="0"/>
                <a:cs typeface="Myriad Pro" charset="0"/>
              </a:rPr>
              <a:t>simple</a:t>
            </a:r>
            <a:r>
              <a:rPr lang="en-GB" sz="1400" dirty="0">
                <a:solidFill>
                  <a:srgbClr val="1F224E"/>
                </a:solidFill>
                <a:latin typeface="Myriad Pro" charset="0"/>
                <a:ea typeface="Myriad Pro" charset="0"/>
                <a:cs typeface="Myriad Pro" charset="0"/>
              </a:rPr>
              <a:t> ideas:</a:t>
            </a:r>
          </a:p>
          <a:p>
            <a:endParaRPr lang="en-US" sz="1400" dirty="0">
              <a:latin typeface="Myriad Pro"/>
            </a:endParaRPr>
          </a:p>
          <a:p>
            <a:r>
              <a:rPr lang="en-GB" sz="1300" dirty="0">
                <a:solidFill>
                  <a:srgbClr val="1F224E"/>
                </a:solidFill>
                <a:latin typeface="Myriad Pro" charset="0"/>
                <a:ea typeface="Myriad Pro" charset="0"/>
                <a:cs typeface="Myriad Pro" charset="0"/>
              </a:rPr>
              <a:t>The rainforest is being cut down to earn money. This has negative impacts.</a:t>
            </a:r>
          </a:p>
        </p:txBody>
      </p:sp>
      <p:sp>
        <p:nvSpPr>
          <p:cNvPr id="6" name="TextBox 5"/>
          <p:cNvSpPr txBox="1"/>
          <p:nvPr/>
        </p:nvSpPr>
        <p:spPr>
          <a:xfrm>
            <a:off x="6156176" y="1124743"/>
            <a:ext cx="2736304" cy="3939540"/>
          </a:xfrm>
          <a:prstGeom prst="rect">
            <a:avLst/>
          </a:prstGeom>
          <a:solidFill>
            <a:srgbClr val="ECECEC"/>
          </a:solidFill>
          <a:ln>
            <a:solidFill>
              <a:schemeClr val="tx1"/>
            </a:solidFill>
          </a:ln>
        </p:spPr>
        <p:txBody>
          <a:bodyPr wrap="square" rtlCol="0">
            <a:spAutoFit/>
          </a:bodyPr>
          <a:lstStyle/>
          <a:p>
            <a:r>
              <a:rPr lang="en-GB" sz="1400" dirty="0">
                <a:solidFill>
                  <a:srgbClr val="1F224E"/>
                </a:solidFill>
                <a:latin typeface="Myriad Pro" charset="0"/>
                <a:ea typeface="Myriad Pro" charset="0"/>
                <a:cs typeface="Myriad Pro" charset="0"/>
              </a:rPr>
              <a:t>Examples of </a:t>
            </a:r>
            <a:r>
              <a:rPr lang="en-GB" sz="1400" b="1" dirty="0">
                <a:solidFill>
                  <a:srgbClr val="1F224E"/>
                </a:solidFill>
                <a:latin typeface="Myriad Pro" charset="0"/>
                <a:ea typeface="Myriad Pro" charset="0"/>
                <a:cs typeface="Myriad Pro" charset="0"/>
              </a:rPr>
              <a:t>well-developed </a:t>
            </a:r>
            <a:r>
              <a:rPr lang="en-GB" sz="1400" dirty="0">
                <a:solidFill>
                  <a:srgbClr val="1F224E"/>
                </a:solidFill>
                <a:latin typeface="Myriad Pro" charset="0"/>
                <a:ea typeface="Myriad Pro" charset="0"/>
                <a:cs typeface="Myriad Pro" charset="0"/>
              </a:rPr>
              <a:t>ideas:</a:t>
            </a:r>
          </a:p>
          <a:p>
            <a:endParaRPr lang="en-GB" sz="1400" dirty="0">
              <a:solidFill>
                <a:srgbClr val="1F224E"/>
              </a:solidFill>
              <a:latin typeface="Myriad Pro" charset="0"/>
              <a:ea typeface="Myriad Pro" charset="0"/>
              <a:cs typeface="Myriad Pro" charset="0"/>
            </a:endParaRPr>
          </a:p>
          <a:p>
            <a:r>
              <a:rPr lang="en-GB" sz="1300" dirty="0">
                <a:solidFill>
                  <a:srgbClr val="C00000"/>
                </a:solidFill>
                <a:latin typeface="Myriad Pro" charset="0"/>
                <a:ea typeface="Myriad Pro" charset="0"/>
                <a:cs typeface="Myriad Pro" charset="0"/>
              </a:rPr>
              <a:t>Since 1990</a:t>
            </a:r>
            <a:r>
              <a:rPr lang="en-GB" sz="1300" dirty="0">
                <a:solidFill>
                  <a:srgbClr val="1F224E"/>
                </a:solidFill>
                <a:latin typeface="Myriad Pro" charset="0"/>
                <a:ea typeface="Myriad Pro" charset="0"/>
                <a:cs typeface="Myriad Pro" charset="0"/>
              </a:rPr>
              <a:t>, Ghana has </a:t>
            </a:r>
            <a:r>
              <a:rPr lang="en-GB" sz="1300" dirty="0" smtClean="0">
                <a:solidFill>
                  <a:srgbClr val="1F224E"/>
                </a:solidFill>
                <a:latin typeface="Myriad Pro" charset="0"/>
                <a:ea typeface="Myriad Pro" charset="0"/>
                <a:cs typeface="Myriad Pro" charset="0"/>
              </a:rPr>
              <a:t>logged </a:t>
            </a:r>
            <a:r>
              <a:rPr lang="en-GB" sz="1300" dirty="0">
                <a:solidFill>
                  <a:srgbClr val="1F224E"/>
                </a:solidFill>
                <a:latin typeface="Myriad Pro" charset="0"/>
                <a:ea typeface="Myriad Pro" charset="0"/>
                <a:cs typeface="Myriad Pro" charset="0"/>
              </a:rPr>
              <a:t>25% of its rainforest; </a:t>
            </a:r>
            <a:r>
              <a:rPr lang="en-GB" sz="1300" dirty="0">
                <a:solidFill>
                  <a:srgbClr val="C00000"/>
                </a:solidFill>
                <a:latin typeface="Myriad Pro" charset="0"/>
                <a:ea typeface="Myriad Pro" charset="0"/>
                <a:cs typeface="Myriad Pro" charset="0"/>
              </a:rPr>
              <a:t>this could have had both positive and negative impacts</a:t>
            </a:r>
            <a:r>
              <a:rPr lang="en-GB" sz="1300" dirty="0">
                <a:solidFill>
                  <a:srgbClr val="1F224E"/>
                </a:solidFill>
                <a:latin typeface="Myriad Pro" charset="0"/>
                <a:ea typeface="Myriad Pro" charset="0"/>
                <a:cs typeface="Myriad Pro" charset="0"/>
              </a:rPr>
              <a:t>. Some of the </a:t>
            </a:r>
            <a:r>
              <a:rPr lang="en-GB" sz="1300" dirty="0">
                <a:solidFill>
                  <a:srgbClr val="C00000"/>
                </a:solidFill>
                <a:latin typeface="Myriad Pro" charset="0"/>
                <a:ea typeface="Myriad Pro" charset="0"/>
                <a:cs typeface="Myriad Pro" charset="0"/>
              </a:rPr>
              <a:t>best benefits include economic growth such as the creation of jobs and trade. The logged areas could be used for growing crops such as cocoa and </a:t>
            </a:r>
            <a:r>
              <a:rPr lang="en-GB" sz="1300" dirty="0">
                <a:solidFill>
                  <a:srgbClr val="1F224E"/>
                </a:solidFill>
                <a:latin typeface="Myriad Pro" charset="0"/>
                <a:ea typeface="Myriad Pro" charset="0"/>
                <a:cs typeface="Myriad Pro" charset="0"/>
              </a:rPr>
              <a:t>the trees could be sold for timber. </a:t>
            </a:r>
            <a:r>
              <a:rPr lang="en-GB" sz="1300" dirty="0">
                <a:solidFill>
                  <a:srgbClr val="C00000"/>
                </a:solidFill>
                <a:latin typeface="Myriad Pro" charset="0"/>
                <a:ea typeface="Myriad Pro" charset="0"/>
                <a:cs typeface="Myriad Pro" charset="0"/>
              </a:rPr>
              <a:t>Some of the worst impacts could be increased flood risk as trees intercept rainwaters. Also loss of the potential gene pool for medicinal value and protection of threatened species.  </a:t>
            </a:r>
          </a:p>
        </p:txBody>
      </p:sp>
    </p:spTree>
    <p:extLst>
      <p:ext uri="{BB962C8B-B14F-4D97-AF65-F5344CB8AC3E}">
        <p14:creationId xmlns:p14="http://schemas.microsoft.com/office/powerpoint/2010/main" val="788504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sz="4800" dirty="0" smtClean="0"/>
              <a:t>Question 4*</a:t>
            </a:r>
            <a:endParaRPr lang="en-GB" sz="4800" dirty="0"/>
          </a:p>
        </p:txBody>
      </p:sp>
      <p:sp>
        <p:nvSpPr>
          <p:cNvPr id="3" name="Content Placeholder 2"/>
          <p:cNvSpPr txBox="1">
            <a:spLocks/>
          </p:cNvSpPr>
          <p:nvPr/>
        </p:nvSpPr>
        <p:spPr>
          <a:xfrm>
            <a:off x="272219" y="1484784"/>
            <a:ext cx="8665294" cy="44545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smtClean="0">
                <a:solidFill>
                  <a:srgbClr val="1F224E"/>
                </a:solidFill>
                <a:latin typeface="Myriad Pro" charset="0"/>
                <a:ea typeface="Myriad Pro" charset="0"/>
                <a:cs typeface="Myriad Pro" charset="0"/>
              </a:rPr>
              <a:t>For the final question students can use any of the resources in the separate Resource Booklet – there are two more, new resources included which students have not had to interact with so far. It was intentional that students interacted with the majority of the resources before this question so they are familiar with the resources at their disposal. However, students should make sure they take the opportunity to </a:t>
            </a:r>
            <a:r>
              <a:rPr lang="en-GB" sz="1200" dirty="0" smtClean="0">
                <a:solidFill>
                  <a:srgbClr val="1F224E"/>
                </a:solidFill>
                <a:latin typeface="Myriad Pro" charset="0"/>
                <a:ea typeface="Myriad Pro" charset="0"/>
                <a:cs typeface="Myriad Pro" charset="0"/>
              </a:rPr>
              <a:t>familiarise</a:t>
            </a:r>
            <a:r>
              <a:rPr lang="en-US" sz="1200" dirty="0" smtClean="0">
                <a:solidFill>
                  <a:srgbClr val="1F224E"/>
                </a:solidFill>
                <a:latin typeface="Myriad Pro" charset="0"/>
                <a:ea typeface="Myriad Pro" charset="0"/>
                <a:cs typeface="Myriad Pro" charset="0"/>
              </a:rPr>
              <a:t> themselves with any new resources.</a:t>
            </a:r>
            <a:endParaRPr lang="en-US" sz="1200" dirty="0">
              <a:solidFill>
                <a:srgbClr val="1F224E"/>
              </a:solidFill>
              <a:latin typeface="Myriad Pro" charset="0"/>
              <a:ea typeface="Myriad Pro" charset="0"/>
              <a:cs typeface="Myriad Pro" charset="0"/>
            </a:endParaRPr>
          </a:p>
          <a:p>
            <a:pPr marL="0" indent="0">
              <a:buNone/>
            </a:pPr>
            <a:endParaRPr lang="en-US" sz="1200" dirty="0">
              <a:solidFill>
                <a:srgbClr val="1F224E"/>
              </a:solidFill>
              <a:latin typeface="Myriad Pro" charset="0"/>
              <a:ea typeface="Myriad Pro" charset="0"/>
              <a:cs typeface="Myriad Pro" charset="0"/>
            </a:endParaRPr>
          </a:p>
          <a:p>
            <a:endParaRPr lang="en-GB" sz="2400" dirty="0"/>
          </a:p>
        </p:txBody>
      </p:sp>
      <p:pic>
        <p:nvPicPr>
          <p:cNvPr id="7170" name="Picture 2" descr="Fig 8 Sustainable logging 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784589"/>
            <a:ext cx="3744416" cy="2587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descr="Fig 9 Rainforest biosphere reser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866" y="2708920"/>
            <a:ext cx="4094634" cy="267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756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a:t>Question </a:t>
            </a:r>
            <a:r>
              <a:rPr lang="en-GB" dirty="0" smtClean="0"/>
              <a:t>4* </a:t>
            </a:r>
            <a:r>
              <a:rPr lang="en-GB" dirty="0"/>
              <a:t>– </a:t>
            </a:r>
            <a:r>
              <a:rPr lang="en-GB" dirty="0" smtClean="0"/>
              <a:t>12 marks (+3 </a:t>
            </a:r>
            <a:r>
              <a:rPr lang="en-GB" dirty="0" err="1" smtClean="0"/>
              <a:t>SPaG</a:t>
            </a:r>
            <a:r>
              <a:rPr lang="en-GB" dirty="0" smtClean="0"/>
              <a:t>)</a:t>
            </a:r>
            <a:endParaRPr lang="en-GB" dirty="0"/>
          </a:p>
        </p:txBody>
      </p:sp>
      <p:sp>
        <p:nvSpPr>
          <p:cNvPr id="3" name="Content Placeholder 2"/>
          <p:cNvSpPr>
            <a:spLocks noGrp="1"/>
          </p:cNvSpPr>
          <p:nvPr>
            <p:ph idx="4294967295"/>
          </p:nvPr>
        </p:nvSpPr>
        <p:spPr>
          <a:xfrm>
            <a:off x="550169" y="2924944"/>
            <a:ext cx="8229601" cy="2952328"/>
          </a:xfrm>
        </p:spPr>
        <p:txBody>
          <a:bodyPr>
            <a:normAutofit lnSpcReduction="10000"/>
          </a:bodyPr>
          <a:lstStyle/>
          <a:p>
            <a:pPr marL="0" indent="0">
              <a:buNone/>
            </a:pPr>
            <a:r>
              <a:rPr lang="en-GB" sz="1200" dirty="0">
                <a:solidFill>
                  <a:srgbClr val="1F224E"/>
                </a:solidFill>
                <a:latin typeface="Myriad Pro" charset="0"/>
                <a:ea typeface="Myriad Pro" charset="0"/>
                <a:cs typeface="Myriad Pro" charset="0"/>
              </a:rPr>
              <a:t>This is a 12 mark question which is split </a:t>
            </a:r>
            <a:r>
              <a:rPr lang="en-GB" sz="1200" dirty="0" smtClean="0">
                <a:solidFill>
                  <a:srgbClr val="1F224E"/>
                </a:solidFill>
                <a:latin typeface="Myriad Pro" charset="0"/>
                <a:ea typeface="Myriad Pro" charset="0"/>
                <a:cs typeface="Myriad Pro" charset="0"/>
              </a:rPr>
              <a:t>between </a:t>
            </a:r>
            <a:r>
              <a:rPr lang="en-GB" sz="1200" dirty="0" smtClean="0">
                <a:solidFill>
                  <a:schemeClr val="accent6"/>
                </a:solidFill>
                <a:latin typeface="Myriad Pro" charset="0"/>
                <a:ea typeface="Myriad Pro" charset="0"/>
                <a:cs typeface="Myriad Pro" charset="0"/>
              </a:rPr>
              <a:t>understanding (AO2)</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and </a:t>
            </a:r>
            <a:r>
              <a:rPr lang="en-GB" sz="1200" dirty="0" smtClean="0">
                <a:solidFill>
                  <a:srgbClr val="00B0F0"/>
                </a:solidFill>
                <a:latin typeface="Myriad Pro" charset="0"/>
                <a:ea typeface="Myriad Pro" charset="0"/>
                <a:cs typeface="Myriad Pro" charset="0"/>
              </a:rPr>
              <a:t>application of knowledge and understanding to interpret, evaluate and make judgements (AO3)</a:t>
            </a:r>
            <a:r>
              <a:rPr lang="en-GB" sz="1200" dirty="0" smtClean="0">
                <a:solidFill>
                  <a:srgbClr val="1F224E"/>
                </a:solidFill>
                <a:latin typeface="Myriad Pro" charset="0"/>
                <a:ea typeface="Myriad Pro" charset="0"/>
                <a:cs typeface="Myriad Pro" charset="0"/>
              </a:rPr>
              <a:t>. This is a synoptic question </a:t>
            </a:r>
            <a:r>
              <a:rPr lang="en-GB" sz="1200" dirty="0">
                <a:solidFill>
                  <a:srgbClr val="1F224E"/>
                </a:solidFill>
                <a:latin typeface="Myriad Pro" charset="0"/>
                <a:ea typeface="Myriad Pro" charset="0"/>
                <a:cs typeface="Myriad Pro" charset="0"/>
              </a:rPr>
              <a:t>– drawing together </a:t>
            </a:r>
            <a:r>
              <a:rPr lang="en-GB" sz="1200" dirty="0" smtClean="0">
                <a:solidFill>
                  <a:srgbClr val="1F224E"/>
                </a:solidFill>
                <a:latin typeface="Myriad Pro" charset="0"/>
                <a:ea typeface="Myriad Pro" charset="0"/>
                <a:cs typeface="Myriad Pro" charset="0"/>
              </a:rPr>
              <a:t>elements </a:t>
            </a:r>
            <a:r>
              <a:rPr lang="en-GB" sz="1200" dirty="0">
                <a:solidFill>
                  <a:srgbClr val="1F224E"/>
                </a:solidFill>
                <a:latin typeface="Myriad Pro" charset="0"/>
                <a:ea typeface="Myriad Pro" charset="0"/>
                <a:cs typeface="Myriad Pro" charset="0"/>
              </a:rPr>
              <a:t>of content </a:t>
            </a:r>
            <a:r>
              <a:rPr lang="en-GB" sz="1200" dirty="0" smtClean="0">
                <a:solidFill>
                  <a:srgbClr val="1F224E"/>
                </a:solidFill>
                <a:latin typeface="Myriad Pro" charset="0"/>
                <a:ea typeface="Myriad Pro" charset="0"/>
                <a:cs typeface="Myriad Pro" charset="0"/>
              </a:rPr>
              <a:t>from </a:t>
            </a:r>
            <a:r>
              <a:rPr lang="en-GB" sz="1200" dirty="0">
                <a:solidFill>
                  <a:srgbClr val="1F224E"/>
                </a:solidFill>
                <a:latin typeface="Myriad Pro" charset="0"/>
                <a:ea typeface="Myriad Pro" charset="0"/>
                <a:cs typeface="Myriad Pro" charset="0"/>
              </a:rPr>
              <a:t>different </a:t>
            </a:r>
            <a:r>
              <a:rPr lang="en-GB" sz="1200" dirty="0" smtClean="0">
                <a:solidFill>
                  <a:srgbClr val="1F224E"/>
                </a:solidFill>
                <a:latin typeface="Myriad Pro" charset="0"/>
                <a:ea typeface="Myriad Pro" charset="0"/>
                <a:cs typeface="Myriad Pro" charset="0"/>
              </a:rPr>
              <a:t>topics </a:t>
            </a:r>
            <a:r>
              <a:rPr lang="en-GB" sz="1200" dirty="0">
                <a:solidFill>
                  <a:srgbClr val="1F224E"/>
                </a:solidFill>
                <a:latin typeface="Myriad Pro" charset="0"/>
                <a:ea typeface="Myriad Pro" charset="0"/>
                <a:cs typeface="Myriad Pro" charset="0"/>
              </a:rPr>
              <a:t>within the specification. In this instance, </a:t>
            </a:r>
            <a:r>
              <a:rPr lang="en-GB" sz="1200" dirty="0" smtClean="0">
                <a:solidFill>
                  <a:srgbClr val="1F224E"/>
                </a:solidFill>
                <a:latin typeface="Myriad Pro" charset="0"/>
                <a:ea typeface="Myriad Pro" charset="0"/>
                <a:cs typeface="Myriad Pro" charset="0"/>
              </a:rPr>
              <a:t>various elements of the answer could draw from areas of Physical Geography (from Our Natural World) such as Sustaining Ecosystems, or Human Geography (from People and Society) such as Dynamic Development and Resource Reliance.</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S</a:t>
            </a:r>
            <a:r>
              <a:rPr lang="en-GB" sz="1200" dirty="0" smtClean="0">
                <a:solidFill>
                  <a:srgbClr val="1F224E"/>
                </a:solidFill>
                <a:latin typeface="Myriad Pro" charset="0"/>
                <a:ea typeface="Myriad Pro" charset="0"/>
                <a:cs typeface="Myriad Pro" charset="0"/>
              </a:rPr>
              <a:t>tudents need to </a:t>
            </a:r>
            <a:r>
              <a:rPr lang="en-GB" sz="1200" dirty="0" smtClean="0">
                <a:solidFill>
                  <a:srgbClr val="00B0F0"/>
                </a:solidFill>
                <a:latin typeface="Myriad Pro" charset="0"/>
                <a:ea typeface="Myriad Pro" charset="0"/>
                <a:cs typeface="Myriad Pro" charset="0"/>
              </a:rPr>
              <a:t>apply knowledge and understanding to interpret (AO3) </a:t>
            </a:r>
            <a:r>
              <a:rPr lang="en-GB" sz="1200" dirty="0" smtClean="0">
                <a:solidFill>
                  <a:srgbClr val="1F224E"/>
                </a:solidFill>
                <a:latin typeface="Myriad Pro" charset="0"/>
                <a:ea typeface="Myriad Pro" charset="0"/>
                <a:cs typeface="Myriad Pro" charset="0"/>
              </a:rPr>
              <a:t>the resources to outline Ghana’s level of development (including both successes and challenges) and then </a:t>
            </a:r>
            <a:r>
              <a:rPr lang="en-GB" sz="1200" dirty="0">
                <a:solidFill>
                  <a:srgbClr val="00B0F0"/>
                </a:solidFill>
                <a:latin typeface="Myriad Pro" charset="0"/>
                <a:ea typeface="Myriad Pro" charset="0"/>
                <a:cs typeface="Myriad Pro" charset="0"/>
              </a:rPr>
              <a:t>apply </a:t>
            </a:r>
            <a:r>
              <a:rPr lang="en-GB" sz="1200" dirty="0" smtClean="0">
                <a:solidFill>
                  <a:srgbClr val="00B0F0"/>
                </a:solidFill>
                <a:latin typeface="Myriad Pro" charset="0"/>
                <a:ea typeface="Myriad Pro" charset="0"/>
                <a:cs typeface="Myriad Pro" charset="0"/>
              </a:rPr>
              <a:t>their knowledge </a:t>
            </a:r>
            <a:r>
              <a:rPr lang="en-GB" sz="1200" dirty="0">
                <a:solidFill>
                  <a:srgbClr val="00B0F0"/>
                </a:solidFill>
                <a:latin typeface="Myriad Pro" charset="0"/>
                <a:ea typeface="Myriad Pro" charset="0"/>
                <a:cs typeface="Myriad Pro" charset="0"/>
              </a:rPr>
              <a:t>and understanding to </a:t>
            </a:r>
            <a:r>
              <a:rPr lang="en-GB" sz="1200" dirty="0" smtClean="0">
                <a:solidFill>
                  <a:srgbClr val="00B0F0"/>
                </a:solidFill>
                <a:latin typeface="Myriad Pro" charset="0"/>
                <a:ea typeface="Myriad Pro" charset="0"/>
                <a:cs typeface="Myriad Pro" charset="0"/>
              </a:rPr>
              <a:t>evaluate (AO3)</a:t>
            </a:r>
            <a:r>
              <a:rPr lang="en-GB" sz="1200" dirty="0" smtClean="0">
                <a:solidFill>
                  <a:srgbClr val="1F224E"/>
                </a:solidFill>
                <a:latin typeface="Myriad Pro" charset="0"/>
                <a:ea typeface="Myriad Pro" charset="0"/>
                <a:cs typeface="Myriad Pro" charset="0"/>
              </a:rPr>
              <a:t> the information to propose a strategy. Students must show </a:t>
            </a:r>
            <a:r>
              <a:rPr lang="en-GB" sz="1200" dirty="0" smtClean="0">
                <a:solidFill>
                  <a:schemeClr val="accent6"/>
                </a:solidFill>
                <a:latin typeface="Myriad Pro" charset="0"/>
                <a:ea typeface="Myriad Pro" charset="0"/>
                <a:cs typeface="Myriad Pro" charset="0"/>
              </a:rPr>
              <a:t>understanding (AO2)</a:t>
            </a:r>
            <a:r>
              <a:rPr lang="en-GB" sz="1200" dirty="0" smtClean="0">
                <a:solidFill>
                  <a:srgbClr val="1F224E"/>
                </a:solidFill>
                <a:latin typeface="Myriad Pro" charset="0"/>
                <a:ea typeface="Myriad Pro" charset="0"/>
                <a:cs typeface="Myriad Pro" charset="0"/>
              </a:rPr>
              <a:t> of a development strategy and </a:t>
            </a:r>
            <a:r>
              <a:rPr lang="en-GB" sz="1200" dirty="0" smtClean="0">
                <a:solidFill>
                  <a:srgbClr val="00B0F0"/>
                </a:solidFill>
                <a:latin typeface="Myriad Pro" charset="0"/>
                <a:ea typeface="Myriad Pro" charset="0"/>
                <a:cs typeface="Myriad Pro" charset="0"/>
              </a:rPr>
              <a:t>make a judgement (AO3)</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to justify how the strategy would be able to help Ghana develop </a:t>
            </a:r>
            <a:r>
              <a:rPr lang="en-GB" sz="1200" dirty="0" smtClean="0">
                <a:solidFill>
                  <a:srgbClr val="1F224E"/>
                </a:solidFill>
                <a:latin typeface="Myriad Pro" charset="0"/>
                <a:ea typeface="Myriad Pro" charset="0"/>
                <a:cs typeface="Myriad Pro" charset="0"/>
              </a:rPr>
              <a:t>further. </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1F224E"/>
                </a:solidFill>
                <a:latin typeface="Myriad Pro" charset="0"/>
                <a:ea typeface="Myriad Pro" charset="0"/>
                <a:cs typeface="Myriad Pro" charset="0"/>
              </a:rPr>
              <a:t>The asterisk (*) shows that ‘Quality of extended response’ will be assessed in this </a:t>
            </a:r>
            <a:r>
              <a:rPr lang="en-US" sz="1200" dirty="0" smtClean="0">
                <a:solidFill>
                  <a:srgbClr val="1F224E"/>
                </a:solidFill>
                <a:latin typeface="Myriad Pro" charset="0"/>
                <a:ea typeface="Myriad Pro" charset="0"/>
                <a:cs typeface="Myriad Pro" charset="0"/>
              </a:rPr>
              <a:t>question </a:t>
            </a:r>
            <a:r>
              <a:rPr lang="en-GB" sz="1200" dirty="0">
                <a:solidFill>
                  <a:srgbClr val="1F224E"/>
                </a:solidFill>
                <a:latin typeface="Myriad Pro" charset="0"/>
                <a:ea typeface="Myriad Pro" charset="0"/>
                <a:cs typeface="Myriad Pro" charset="0"/>
              </a:rPr>
              <a:t>– you can find out more about the Quality of Extended Response descriptors on slide 9</a:t>
            </a:r>
            <a:r>
              <a:rPr lang="en-GB" sz="1200" dirty="0" smtClean="0">
                <a:solidFill>
                  <a:srgbClr val="1F224E"/>
                </a:solidFill>
                <a:latin typeface="Myriad Pro" charset="0"/>
                <a:ea typeface="Myriad Pro" charset="0"/>
                <a:cs typeface="Myriad Pro" charset="0"/>
              </a:rPr>
              <a:t>.</a:t>
            </a:r>
            <a:endParaRPr lang="en-US" sz="1200" dirty="0" smtClean="0">
              <a:solidFill>
                <a:srgbClr val="1F224E"/>
              </a:solidFill>
              <a:latin typeface="Myriad Pro" charset="0"/>
              <a:ea typeface="Myriad Pro" charset="0"/>
              <a:cs typeface="Myriad Pro" charset="0"/>
            </a:endParaRP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dirty="0">
                <a:solidFill>
                  <a:srgbClr val="1F224E"/>
                </a:solidFill>
                <a:latin typeface="Myriad Pro" charset="0"/>
                <a:ea typeface="Myriad Pro" charset="0"/>
                <a:cs typeface="Myriad Pro" charset="0"/>
              </a:rPr>
              <a:t>There are marks for </a:t>
            </a:r>
            <a:r>
              <a:rPr lang="en-US" sz="1200" dirty="0" err="1">
                <a:solidFill>
                  <a:srgbClr val="1F224E"/>
                </a:solidFill>
                <a:latin typeface="Myriad Pro" charset="0"/>
                <a:ea typeface="Myriad Pro" charset="0"/>
                <a:cs typeface="Myriad Pro" charset="0"/>
              </a:rPr>
              <a:t>SPaG</a:t>
            </a:r>
            <a:r>
              <a:rPr lang="en-US" sz="1200" dirty="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Spelling, punctuation and grammar and the use of specialist terminology) you can find out more about the </a:t>
            </a:r>
            <a:r>
              <a:rPr lang="en-GB" sz="1200" dirty="0" err="1">
                <a:solidFill>
                  <a:srgbClr val="1F224E"/>
                </a:solidFill>
                <a:latin typeface="Myriad Pro" charset="0"/>
                <a:ea typeface="Myriad Pro" charset="0"/>
                <a:cs typeface="Myriad Pro" charset="0"/>
              </a:rPr>
              <a:t>SPaG</a:t>
            </a:r>
            <a:r>
              <a:rPr lang="en-GB" sz="1200" dirty="0">
                <a:solidFill>
                  <a:srgbClr val="1F224E"/>
                </a:solidFill>
                <a:latin typeface="Myriad Pro" charset="0"/>
                <a:ea typeface="Myriad Pro" charset="0"/>
                <a:cs typeface="Myriad Pro" charset="0"/>
              </a:rPr>
              <a:t> descriptors on slide 8.</a:t>
            </a:r>
            <a:endParaRPr lang="en-US" sz="1200" dirty="0">
              <a:solidFill>
                <a:srgbClr val="1F224E"/>
              </a:solidFill>
              <a:latin typeface="Myriad Pro" charset="0"/>
              <a:ea typeface="Myriad Pro" charset="0"/>
              <a:cs typeface="Myriad Pro" charset="0"/>
            </a:endParaRPr>
          </a:p>
          <a:p>
            <a:pPr marL="0" indent="0">
              <a:buNone/>
            </a:pPr>
            <a:endParaRPr lang="en-US" sz="1200" dirty="0">
              <a:solidFill>
                <a:srgbClr val="1F224E"/>
              </a:solidFill>
              <a:latin typeface="Myriad Pro" charset="0"/>
              <a:ea typeface="Myriad Pro" charset="0"/>
              <a:cs typeface="Myriad Pro" charset="0"/>
            </a:endParaRPr>
          </a:p>
          <a:p>
            <a:pPr marL="0" indent="0">
              <a:buNone/>
            </a:pPr>
            <a:endParaRPr lang="en-US" sz="1200" dirty="0">
              <a:solidFill>
                <a:srgbClr val="1F224E"/>
              </a:solidFill>
              <a:latin typeface="Myriad Pro" charset="0"/>
              <a:ea typeface="Myriad Pro" charset="0"/>
              <a:cs typeface="Myriad Pro" charset="0"/>
            </a:endParaRPr>
          </a:p>
          <a:p>
            <a:endParaRPr lang="en-GB" sz="2400" dirty="0">
              <a:latin typeface="Myriad Pro"/>
            </a:endParaRPr>
          </a:p>
        </p:txBody>
      </p:sp>
      <p:sp>
        <p:nvSpPr>
          <p:cNvPr id="4" name="Content Placeholder 2"/>
          <p:cNvSpPr txBox="1">
            <a:spLocks/>
          </p:cNvSpPr>
          <p:nvPr/>
        </p:nvSpPr>
        <p:spPr>
          <a:xfrm>
            <a:off x="550169" y="1196752"/>
            <a:ext cx="8229600" cy="1584176"/>
          </a:xfrm>
          <a:prstGeom prst="rect">
            <a:avLst/>
          </a:prstGeom>
          <a:ln>
            <a:solidFill>
              <a:schemeClr val="tx1"/>
            </a:solid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t>Ghana is an LIDC. Using information from the separate Resource Booklet and your own understanding, write a brief report on Ghana’s current economic development and decide on a strategy to help Ghana continue its development. In your report you must:</a:t>
            </a:r>
          </a:p>
          <a:p>
            <a:pPr marL="0" indent="0">
              <a:buNone/>
            </a:pPr>
            <a:endParaRPr lang="en-US" sz="1400" dirty="0"/>
          </a:p>
          <a:p>
            <a:pPr marL="0" indent="0">
              <a:buNone/>
            </a:pPr>
            <a:r>
              <a:rPr lang="en-US" sz="1400" dirty="0" smtClean="0"/>
              <a:t>1	Outline </a:t>
            </a:r>
            <a:r>
              <a:rPr lang="en-US" sz="1400" dirty="0"/>
              <a:t>Ghana’s current level of development including its successes and challenges. </a:t>
            </a:r>
            <a:endParaRPr lang="en-GB" sz="1400" dirty="0"/>
          </a:p>
          <a:p>
            <a:pPr marL="0" indent="0">
              <a:buNone/>
            </a:pPr>
            <a:r>
              <a:rPr lang="en-US" sz="1400" dirty="0"/>
              <a:t>2	Propose one strategy which would allow Ghana to develop further and justify how this strategy </a:t>
            </a:r>
            <a:r>
              <a:rPr lang="en-US" sz="1400" dirty="0" smtClean="0"/>
              <a:t>	would </a:t>
            </a:r>
            <a:r>
              <a:rPr lang="en-US" sz="1400" dirty="0"/>
              <a:t>be able to increase </a:t>
            </a:r>
            <a:r>
              <a:rPr lang="en-US" sz="1400" dirty="0" smtClean="0"/>
              <a:t>development</a:t>
            </a:r>
            <a:r>
              <a:rPr lang="en-US" sz="1400" dirty="0"/>
              <a:t>.</a:t>
            </a:r>
          </a:p>
          <a:p>
            <a:pPr marL="0" indent="0">
              <a:buNone/>
            </a:pPr>
            <a:endParaRPr lang="en-GB" sz="900" dirty="0"/>
          </a:p>
        </p:txBody>
      </p:sp>
    </p:spTree>
    <p:extLst>
      <p:ext uri="{BB962C8B-B14F-4D97-AF65-F5344CB8AC3E}">
        <p14:creationId xmlns:p14="http://schemas.microsoft.com/office/powerpoint/2010/main" val="2426177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a:t>Question </a:t>
            </a:r>
            <a:r>
              <a:rPr lang="en-GB" dirty="0" smtClean="0"/>
              <a:t>4* – </a:t>
            </a:r>
            <a:r>
              <a:rPr lang="en-GB" dirty="0"/>
              <a:t>The mark scheme</a:t>
            </a:r>
          </a:p>
        </p:txBody>
      </p:sp>
      <p:sp>
        <p:nvSpPr>
          <p:cNvPr id="3" name="Content Placeholder 2"/>
          <p:cNvSpPr>
            <a:spLocks noGrp="1"/>
          </p:cNvSpPr>
          <p:nvPr>
            <p:ph idx="4294967295"/>
          </p:nvPr>
        </p:nvSpPr>
        <p:spPr>
          <a:xfrm>
            <a:off x="179512" y="991736"/>
            <a:ext cx="8699500" cy="5389592"/>
          </a:xfrm>
        </p:spPr>
        <p:txBody>
          <a:bodyPr>
            <a:noAutofit/>
          </a:bodyPr>
          <a:lstStyle/>
          <a:p>
            <a:pPr marL="0" indent="0">
              <a:buNone/>
            </a:pPr>
            <a:r>
              <a:rPr lang="en-US" sz="1100" b="1" dirty="0">
                <a:solidFill>
                  <a:srgbClr val="1F224E"/>
                </a:solidFill>
                <a:latin typeface="Myriad Pro" charset="0"/>
                <a:ea typeface="Myriad Pro" charset="0"/>
                <a:cs typeface="Myriad Pro" charset="0"/>
              </a:rPr>
              <a:t>Level 4 (10–12 marks)</a:t>
            </a:r>
            <a:r>
              <a:rPr lang="en-US" sz="1100" dirty="0">
                <a:solidFill>
                  <a:srgbClr val="1F224E"/>
                </a:solidFill>
                <a:latin typeface="Myriad Pro" charset="0"/>
                <a:ea typeface="Myriad Pro" charset="0"/>
                <a:cs typeface="Myriad Pro" charset="0"/>
              </a:rPr>
              <a:t>	</a:t>
            </a:r>
            <a:endParaRPr lang="en-GB" sz="1100" dirty="0">
              <a:solidFill>
                <a:srgbClr val="1F224E"/>
              </a:solidFill>
              <a:latin typeface="Myriad Pro" charset="0"/>
              <a:ea typeface="Myriad Pro" charset="0"/>
              <a:cs typeface="Myriad Pro" charset="0"/>
            </a:endParaRPr>
          </a:p>
          <a:p>
            <a:pPr marL="0" indent="0">
              <a:buNone/>
            </a:pPr>
            <a:r>
              <a:rPr lang="en-GB" sz="1100" dirty="0">
                <a:solidFill>
                  <a:srgbClr val="1F224E"/>
                </a:solidFill>
                <a:latin typeface="Myriad Pro" charset="0"/>
                <a:ea typeface="Myriad Pro" charset="0"/>
                <a:cs typeface="Myriad Pro" charset="0"/>
              </a:rPr>
              <a:t>An answer at this level demonstrates a </a:t>
            </a:r>
            <a:r>
              <a:rPr lang="en-GB" sz="1100" b="1" dirty="0">
                <a:solidFill>
                  <a:srgbClr val="1F224E"/>
                </a:solidFill>
                <a:latin typeface="Myriad Pro" charset="0"/>
                <a:ea typeface="Myriad Pro" charset="0"/>
                <a:cs typeface="Myriad Pro" charset="0"/>
              </a:rPr>
              <a:t>comprehensive</a:t>
            </a:r>
            <a:r>
              <a:rPr lang="en-GB" sz="1100" dirty="0">
                <a:solidFill>
                  <a:srgbClr val="1F224E"/>
                </a:solidFill>
                <a:latin typeface="Myriad Pro" charset="0"/>
                <a:ea typeface="Myriad Pro" charset="0"/>
                <a:cs typeface="Myriad Pro" charset="0"/>
              </a:rPr>
              <a:t> </a:t>
            </a:r>
            <a:r>
              <a:rPr lang="en-GB" sz="1100" dirty="0">
                <a:solidFill>
                  <a:srgbClr val="00B0F0"/>
                </a:solidFill>
                <a:latin typeface="Myriad Pro" charset="0"/>
                <a:ea typeface="Myriad Pro" charset="0"/>
                <a:cs typeface="Myriad Pro" charset="0"/>
              </a:rPr>
              <a:t>interpretation</a:t>
            </a:r>
            <a:r>
              <a:rPr lang="en-GB" sz="1100" dirty="0">
                <a:solidFill>
                  <a:srgbClr val="1F224E"/>
                </a:solidFill>
                <a:latin typeface="Myriad Pro" charset="0"/>
                <a:ea typeface="Myriad Pro" charset="0"/>
                <a:cs typeface="Myriad Pro" charset="0"/>
              </a:rPr>
              <a:t> of the information provided to outline Ghana’s level of development including both successes and challenges </a:t>
            </a:r>
            <a:r>
              <a:rPr lang="en-GB" sz="1100" dirty="0">
                <a:solidFill>
                  <a:srgbClr val="00B0F0"/>
                </a:solidFill>
                <a:latin typeface="Myriad Pro" charset="0"/>
                <a:ea typeface="Myriad Pro" charset="0"/>
                <a:cs typeface="Myriad Pro" charset="0"/>
              </a:rPr>
              <a:t>(AO3)</a:t>
            </a:r>
            <a:r>
              <a:rPr lang="en-GB" sz="1100" dirty="0">
                <a:solidFill>
                  <a:srgbClr val="1F224E"/>
                </a:solidFill>
                <a:latin typeface="Myriad Pro" charset="0"/>
                <a:ea typeface="Myriad Pro" charset="0"/>
                <a:cs typeface="Myriad Pro" charset="0"/>
              </a:rPr>
              <a:t>. It also shows a </a:t>
            </a:r>
            <a:r>
              <a:rPr lang="en-GB" sz="1100" b="1" dirty="0">
                <a:solidFill>
                  <a:srgbClr val="1F224E"/>
                </a:solidFill>
                <a:latin typeface="Myriad Pro" charset="0"/>
                <a:ea typeface="Myriad Pro" charset="0"/>
                <a:cs typeface="Myriad Pro" charset="0"/>
              </a:rPr>
              <a:t>comprehensive</a:t>
            </a:r>
            <a:r>
              <a:rPr lang="en-GB" sz="1100" dirty="0">
                <a:solidFill>
                  <a:srgbClr val="1F224E"/>
                </a:solidFill>
                <a:latin typeface="Myriad Pro" charset="0"/>
                <a:ea typeface="Myriad Pro" charset="0"/>
                <a:cs typeface="Myriad Pro" charset="0"/>
              </a:rPr>
              <a:t> </a:t>
            </a:r>
            <a:r>
              <a:rPr lang="en-GB" sz="1100" dirty="0">
                <a:solidFill>
                  <a:srgbClr val="00B0F0"/>
                </a:solidFill>
                <a:latin typeface="Myriad Pro" charset="0"/>
                <a:ea typeface="Myriad Pro" charset="0"/>
                <a:cs typeface="Myriad Pro" charset="0"/>
              </a:rPr>
              <a:t>evaluation</a:t>
            </a:r>
            <a:r>
              <a:rPr lang="en-GB" sz="1100" dirty="0">
                <a:solidFill>
                  <a:srgbClr val="1F224E"/>
                </a:solidFill>
                <a:latin typeface="Myriad Pro" charset="0"/>
                <a:ea typeface="Myriad Pro" charset="0"/>
                <a:cs typeface="Myriad Pro" charset="0"/>
              </a:rPr>
              <a:t> of the information provided to propose a strategy </a:t>
            </a:r>
            <a:r>
              <a:rPr lang="en-GB" sz="1100" dirty="0">
                <a:solidFill>
                  <a:srgbClr val="00B0F0"/>
                </a:solidFill>
                <a:latin typeface="Myriad Pro" charset="0"/>
                <a:ea typeface="Myriad Pro" charset="0"/>
                <a:cs typeface="Myriad Pro" charset="0"/>
              </a:rPr>
              <a:t>(AO3) </a:t>
            </a:r>
            <a:r>
              <a:rPr lang="en-GB" sz="1100" dirty="0">
                <a:solidFill>
                  <a:srgbClr val="1F224E"/>
                </a:solidFill>
                <a:latin typeface="Myriad Pro" charset="0"/>
                <a:ea typeface="Myriad Pro" charset="0"/>
                <a:cs typeface="Myriad Pro" charset="0"/>
              </a:rPr>
              <a:t>with a </a:t>
            </a:r>
            <a:r>
              <a:rPr lang="en-GB" sz="1100" b="1" dirty="0">
                <a:solidFill>
                  <a:srgbClr val="1F224E"/>
                </a:solidFill>
                <a:latin typeface="Myriad Pro" charset="0"/>
                <a:ea typeface="Myriad Pro" charset="0"/>
                <a:cs typeface="Myriad Pro" charset="0"/>
              </a:rPr>
              <a:t>comprehensive</a:t>
            </a:r>
            <a:r>
              <a:rPr lang="en-GB" sz="1100" dirty="0">
                <a:solidFill>
                  <a:srgbClr val="1F224E"/>
                </a:solidFill>
                <a:latin typeface="Myriad Pro" charset="0"/>
                <a:ea typeface="Myriad Pro" charset="0"/>
                <a:cs typeface="Myriad Pro" charset="0"/>
              </a:rPr>
              <a:t> </a:t>
            </a:r>
            <a:r>
              <a:rPr lang="en-GB" sz="1100" dirty="0">
                <a:solidFill>
                  <a:schemeClr val="accent6"/>
                </a:solidFill>
                <a:latin typeface="Myriad Pro" charset="0"/>
                <a:ea typeface="Myriad Pro" charset="0"/>
                <a:cs typeface="Myriad Pro" charset="0"/>
              </a:rPr>
              <a:t>understanding</a:t>
            </a:r>
            <a:r>
              <a:rPr lang="en-GB" sz="1100" dirty="0">
                <a:solidFill>
                  <a:srgbClr val="1F224E"/>
                </a:solidFill>
                <a:latin typeface="Myriad Pro" charset="0"/>
                <a:ea typeface="Myriad Pro" charset="0"/>
                <a:cs typeface="Myriad Pro" charset="0"/>
              </a:rPr>
              <a:t> of a development strategy </a:t>
            </a:r>
            <a:r>
              <a:rPr lang="en-GB" sz="1100" dirty="0">
                <a:solidFill>
                  <a:schemeClr val="accent6"/>
                </a:solidFill>
                <a:latin typeface="Myriad Pro" charset="0"/>
                <a:ea typeface="Myriad Pro" charset="0"/>
                <a:cs typeface="Myriad Pro" charset="0"/>
              </a:rPr>
              <a:t>(AO2)</a:t>
            </a:r>
            <a:r>
              <a:rPr lang="en-GB" sz="1100" dirty="0">
                <a:solidFill>
                  <a:srgbClr val="1F224E"/>
                </a:solidFill>
                <a:latin typeface="Myriad Pro" charset="0"/>
                <a:ea typeface="Myriad Pro" charset="0"/>
                <a:cs typeface="Myriad Pro" charset="0"/>
              </a:rPr>
              <a:t>. The answer demonstrates a </a:t>
            </a:r>
            <a:r>
              <a:rPr lang="en-GB" sz="1100" b="1" dirty="0">
                <a:solidFill>
                  <a:srgbClr val="1F224E"/>
                </a:solidFill>
                <a:latin typeface="Myriad Pro" charset="0"/>
                <a:ea typeface="Myriad Pro" charset="0"/>
                <a:cs typeface="Myriad Pro" charset="0"/>
              </a:rPr>
              <a:t>comprehensive</a:t>
            </a:r>
            <a:r>
              <a:rPr lang="en-GB" sz="1100" dirty="0">
                <a:solidFill>
                  <a:srgbClr val="1F224E"/>
                </a:solidFill>
                <a:latin typeface="Myriad Pro" charset="0"/>
                <a:ea typeface="Myriad Pro" charset="0"/>
                <a:cs typeface="Myriad Pro" charset="0"/>
              </a:rPr>
              <a:t> </a:t>
            </a:r>
            <a:r>
              <a:rPr lang="en-GB" sz="1100" dirty="0">
                <a:solidFill>
                  <a:srgbClr val="00B0F0"/>
                </a:solidFill>
                <a:latin typeface="Myriad Pro" charset="0"/>
                <a:ea typeface="Myriad Pro" charset="0"/>
                <a:cs typeface="Myriad Pro" charset="0"/>
              </a:rPr>
              <a:t>judgement</a:t>
            </a:r>
            <a:r>
              <a:rPr lang="en-GB" sz="1100" dirty="0">
                <a:solidFill>
                  <a:srgbClr val="1F224E"/>
                </a:solidFill>
                <a:latin typeface="Myriad Pro" charset="0"/>
                <a:ea typeface="Myriad Pro" charset="0"/>
                <a:cs typeface="Myriad Pro" charset="0"/>
              </a:rPr>
              <a:t> to justify how the strategy would be able to help Ghana develop further with a clear decision reached </a:t>
            </a:r>
            <a:r>
              <a:rPr lang="en-GB" sz="1100" dirty="0">
                <a:solidFill>
                  <a:srgbClr val="00B0F0"/>
                </a:solidFill>
                <a:latin typeface="Myriad Pro" charset="0"/>
                <a:ea typeface="Myriad Pro" charset="0"/>
                <a:cs typeface="Myriad Pro" charset="0"/>
              </a:rPr>
              <a:t>(AO3)</a:t>
            </a:r>
            <a:r>
              <a:rPr lang="en-GB" sz="1100" dirty="0">
                <a:solidFill>
                  <a:srgbClr val="1F224E"/>
                </a:solidFill>
                <a:latin typeface="Myriad Pro" charset="0"/>
                <a:ea typeface="Myriad Pro" charset="0"/>
                <a:cs typeface="Myriad Pro" charset="0"/>
              </a:rPr>
              <a:t>.</a:t>
            </a:r>
          </a:p>
          <a:p>
            <a:pPr marL="0" indent="0">
              <a:buNone/>
            </a:pPr>
            <a:r>
              <a:rPr lang="en-US" sz="1100" dirty="0">
                <a:solidFill>
                  <a:srgbClr val="1F224E"/>
                </a:solidFill>
                <a:latin typeface="Myriad Pro" charset="0"/>
                <a:ea typeface="Myriad Pro" charset="0"/>
                <a:cs typeface="Myriad Pro" charset="0"/>
              </a:rPr>
              <a:t> </a:t>
            </a:r>
            <a:endParaRPr lang="en-GB" sz="1100" dirty="0">
              <a:solidFill>
                <a:srgbClr val="1F224E"/>
              </a:solidFill>
              <a:latin typeface="Myriad Pro" charset="0"/>
              <a:ea typeface="Myriad Pro" charset="0"/>
              <a:cs typeface="Myriad Pro" charset="0"/>
            </a:endParaRPr>
          </a:p>
          <a:p>
            <a:pPr marL="0" indent="0">
              <a:buNone/>
            </a:pPr>
            <a:r>
              <a:rPr lang="en-GB" sz="1100" dirty="0">
                <a:solidFill>
                  <a:srgbClr val="1F224E"/>
                </a:solidFill>
                <a:latin typeface="Myriad Pro" charset="0"/>
                <a:ea typeface="Myriad Pro" charset="0"/>
                <a:cs typeface="Myriad Pro" charset="0"/>
              </a:rPr>
              <a:t>This will be shown by including </a:t>
            </a:r>
            <a:r>
              <a:rPr lang="en-GB" sz="1100" b="1" dirty="0">
                <a:solidFill>
                  <a:srgbClr val="1F224E"/>
                </a:solidFill>
                <a:latin typeface="Myriad Pro" charset="0"/>
                <a:ea typeface="Myriad Pro" charset="0"/>
                <a:cs typeface="Myriad Pro" charset="0"/>
              </a:rPr>
              <a:t>well-developed</a:t>
            </a:r>
            <a:r>
              <a:rPr lang="en-GB" sz="1100" dirty="0">
                <a:solidFill>
                  <a:srgbClr val="1F224E"/>
                </a:solidFill>
                <a:latin typeface="Myriad Pro" charset="0"/>
                <a:ea typeface="Myriad Pro" charset="0"/>
                <a:cs typeface="Myriad Pro" charset="0"/>
              </a:rPr>
              <a:t> ideas about Ghana’s current level of development </a:t>
            </a:r>
            <a:r>
              <a:rPr lang="en-GB" sz="1100" b="1" dirty="0">
                <a:solidFill>
                  <a:srgbClr val="1F224E"/>
                </a:solidFill>
                <a:latin typeface="Myriad Pro" charset="0"/>
                <a:ea typeface="Myriad Pro" charset="0"/>
                <a:cs typeface="Myriad Pro" charset="0"/>
              </a:rPr>
              <a:t>and</a:t>
            </a:r>
            <a:r>
              <a:rPr lang="en-GB" sz="1100" dirty="0">
                <a:solidFill>
                  <a:srgbClr val="1F224E"/>
                </a:solidFill>
                <a:latin typeface="Myriad Pro" charset="0"/>
                <a:ea typeface="Myriad Pro" charset="0"/>
                <a:cs typeface="Myriad Pro" charset="0"/>
              </a:rPr>
              <a:t> one strategy which would allow Ghana to develop </a:t>
            </a:r>
            <a:r>
              <a:rPr lang="en-GB" sz="1100" dirty="0" smtClean="0">
                <a:solidFill>
                  <a:srgbClr val="1F224E"/>
                </a:solidFill>
                <a:latin typeface="Myriad Pro" charset="0"/>
                <a:ea typeface="Myriad Pro" charset="0"/>
                <a:cs typeface="Myriad Pro" charset="0"/>
              </a:rPr>
              <a:t>further.</a:t>
            </a:r>
            <a:endParaRPr lang="en-GB" sz="1100" dirty="0">
              <a:solidFill>
                <a:srgbClr val="1F224E"/>
              </a:solidFill>
              <a:latin typeface="Myriad Pro" charset="0"/>
              <a:ea typeface="Myriad Pro" charset="0"/>
              <a:cs typeface="Myriad Pro" charset="0"/>
            </a:endParaRPr>
          </a:p>
          <a:p>
            <a:pPr marL="0" indent="0">
              <a:buNone/>
            </a:pPr>
            <a:endParaRPr lang="en-GB" sz="1100" dirty="0">
              <a:solidFill>
                <a:srgbClr val="1F224E"/>
              </a:solidFill>
              <a:latin typeface="Myriad Pro" charset="0"/>
              <a:ea typeface="Myriad Pro" charset="0"/>
              <a:cs typeface="Myriad Pro" charset="0"/>
            </a:endParaRPr>
          </a:p>
          <a:p>
            <a:pPr marL="0" indent="0">
              <a:buNone/>
            </a:pPr>
            <a:r>
              <a:rPr lang="en-US" sz="1100" dirty="0">
                <a:solidFill>
                  <a:srgbClr val="1F224E"/>
                </a:solidFill>
                <a:latin typeface="Myriad Pro" charset="0"/>
                <a:ea typeface="Myriad Pro" charset="0"/>
                <a:cs typeface="Myriad Pro" charset="0"/>
              </a:rPr>
              <a:t>There are clear and explicit attempts to make appropriate synoptic links between content from different parts of the course of study. </a:t>
            </a:r>
            <a:endParaRPr lang="en-GB" sz="1100" dirty="0">
              <a:solidFill>
                <a:srgbClr val="1F224E"/>
              </a:solidFill>
              <a:latin typeface="Myriad Pro" charset="0"/>
              <a:ea typeface="Myriad Pro" charset="0"/>
              <a:cs typeface="Myriad Pro" charset="0"/>
            </a:endParaRPr>
          </a:p>
          <a:p>
            <a:pPr marL="0" indent="0">
              <a:buNone/>
            </a:pPr>
            <a:endParaRPr lang="en-GB" sz="1100" b="1" dirty="0">
              <a:solidFill>
                <a:srgbClr val="1F224E"/>
              </a:solidFill>
              <a:latin typeface="Myriad Pro" charset="0"/>
              <a:ea typeface="Myriad Pro" charset="0"/>
              <a:cs typeface="Myriad Pro" charset="0"/>
            </a:endParaRPr>
          </a:p>
          <a:p>
            <a:pPr marL="0" indent="0">
              <a:buNone/>
            </a:pPr>
            <a:r>
              <a:rPr lang="en-GB" sz="1100" b="1" dirty="0" smtClean="0">
                <a:solidFill>
                  <a:srgbClr val="1F224E"/>
                </a:solidFill>
                <a:latin typeface="Myriad Pro" charset="0"/>
                <a:ea typeface="Myriad Pro" charset="0"/>
                <a:cs typeface="Myriad Pro" charset="0"/>
              </a:rPr>
              <a:t>Level </a:t>
            </a:r>
            <a:r>
              <a:rPr lang="en-GB" sz="1100" b="1" dirty="0">
                <a:solidFill>
                  <a:srgbClr val="1F224E"/>
                </a:solidFill>
                <a:latin typeface="Myriad Pro" charset="0"/>
                <a:ea typeface="Myriad Pro" charset="0"/>
                <a:cs typeface="Myriad Pro" charset="0"/>
              </a:rPr>
              <a:t>3 </a:t>
            </a:r>
            <a:r>
              <a:rPr lang="en-GB" sz="1100" b="1" dirty="0" smtClean="0">
                <a:solidFill>
                  <a:srgbClr val="1F224E"/>
                </a:solidFill>
                <a:latin typeface="Myriad Pro" charset="0"/>
                <a:ea typeface="Myriad Pro" charset="0"/>
                <a:cs typeface="Myriad Pro" charset="0"/>
              </a:rPr>
              <a:t>(7–9 </a:t>
            </a:r>
            <a:r>
              <a:rPr lang="en-GB" sz="1100" b="1" dirty="0">
                <a:solidFill>
                  <a:srgbClr val="1F224E"/>
                </a:solidFill>
                <a:latin typeface="Myriad Pro" charset="0"/>
                <a:ea typeface="Myriad Pro" charset="0"/>
                <a:cs typeface="Myriad Pro" charset="0"/>
              </a:rPr>
              <a:t>marks</a:t>
            </a:r>
            <a:r>
              <a:rPr lang="en-GB" sz="1100" b="1" dirty="0" smtClean="0">
                <a:solidFill>
                  <a:srgbClr val="1F224E"/>
                </a:solidFill>
                <a:latin typeface="Myriad Pro" charset="0"/>
                <a:ea typeface="Myriad Pro" charset="0"/>
                <a:cs typeface="Myriad Pro" charset="0"/>
              </a:rPr>
              <a:t>)</a:t>
            </a:r>
            <a:r>
              <a:rPr lang="en-GB" sz="1100" dirty="0">
                <a:solidFill>
                  <a:srgbClr val="1F224E"/>
                </a:solidFill>
                <a:latin typeface="Myriad Pro" charset="0"/>
                <a:ea typeface="Myriad Pro" charset="0"/>
                <a:cs typeface="Myriad Pro" charset="0"/>
              </a:rPr>
              <a:t> looks for the same focuses in answers but </a:t>
            </a:r>
            <a:r>
              <a:rPr lang="en-GB" sz="1100" dirty="0" smtClean="0">
                <a:solidFill>
                  <a:srgbClr val="1F224E"/>
                </a:solidFill>
                <a:latin typeface="Myriad Pro" charset="0"/>
                <a:ea typeface="Myriad Pro" charset="0"/>
                <a:cs typeface="Myriad Pro" charset="0"/>
              </a:rPr>
              <a:t>with </a:t>
            </a:r>
            <a:r>
              <a:rPr lang="en-GB" sz="1100" b="1" dirty="0" smtClean="0">
                <a:solidFill>
                  <a:srgbClr val="1F224E"/>
                </a:solidFill>
                <a:latin typeface="Myriad Pro" charset="0"/>
                <a:ea typeface="Myriad Pro" charset="0"/>
                <a:cs typeface="Myriad Pro" charset="0"/>
              </a:rPr>
              <a:t>thorough </a:t>
            </a:r>
            <a:r>
              <a:rPr lang="en-US" sz="1100" dirty="0" smtClean="0">
                <a:solidFill>
                  <a:schemeClr val="accent6"/>
                </a:solidFill>
                <a:latin typeface="Myriad Pro" charset="0"/>
                <a:ea typeface="Myriad Pro" charset="0"/>
                <a:cs typeface="Myriad Pro" charset="0"/>
              </a:rPr>
              <a:t>understanding, </a:t>
            </a:r>
            <a:r>
              <a:rPr lang="en-US" sz="1100" dirty="0" smtClean="0">
                <a:solidFill>
                  <a:srgbClr val="00B0F0"/>
                </a:solidFill>
                <a:latin typeface="Myriad Pro" charset="0"/>
                <a:ea typeface="Myriad Pro" charset="0"/>
                <a:cs typeface="Myriad Pro" charset="0"/>
              </a:rPr>
              <a:t>interpretation, evaluation </a:t>
            </a:r>
            <a:r>
              <a:rPr lang="en-US" sz="1100" dirty="0">
                <a:solidFill>
                  <a:srgbClr val="1F224E"/>
                </a:solidFill>
                <a:latin typeface="Myriad Pro" charset="0"/>
                <a:ea typeface="Myriad Pro" charset="0"/>
                <a:cs typeface="Myriad Pro" charset="0"/>
              </a:rPr>
              <a:t>and</a:t>
            </a:r>
            <a:r>
              <a:rPr lang="en-US" sz="1100" dirty="0" smtClean="0">
                <a:solidFill>
                  <a:srgbClr val="00B0F0"/>
                </a:solidFill>
                <a:latin typeface="Myriad Pro" charset="0"/>
                <a:ea typeface="Myriad Pro" charset="0"/>
                <a:cs typeface="Myriad Pro" charset="0"/>
              </a:rPr>
              <a:t> </a:t>
            </a:r>
            <a:r>
              <a:rPr lang="en-US" sz="1100" dirty="0" err="1" smtClean="0">
                <a:solidFill>
                  <a:srgbClr val="00B0F0"/>
                </a:solidFill>
                <a:latin typeface="Myriad Pro" charset="0"/>
                <a:ea typeface="Myriad Pro" charset="0"/>
                <a:cs typeface="Myriad Pro" charset="0"/>
              </a:rPr>
              <a:t>judgement</a:t>
            </a:r>
            <a:r>
              <a:rPr lang="en-US" sz="1100" dirty="0" smtClean="0">
                <a:solidFill>
                  <a:srgbClr val="00B0F0"/>
                </a:solidFill>
                <a:latin typeface="Myriad Pro" charset="0"/>
                <a:ea typeface="Myriad Pro" charset="0"/>
                <a:cs typeface="Myriad Pro" charset="0"/>
              </a:rPr>
              <a:t> </a:t>
            </a:r>
            <a:r>
              <a:rPr lang="en-US" sz="1100" dirty="0" smtClean="0">
                <a:solidFill>
                  <a:srgbClr val="1F224E"/>
                </a:solidFill>
                <a:latin typeface="Myriad Pro" charset="0"/>
                <a:ea typeface="Myriad Pro" charset="0"/>
                <a:cs typeface="Myriad Pro" charset="0"/>
              </a:rPr>
              <a:t>through </a:t>
            </a:r>
            <a:r>
              <a:rPr lang="en-US" sz="1100" b="1" dirty="0">
                <a:solidFill>
                  <a:srgbClr val="1F224E"/>
                </a:solidFill>
                <a:latin typeface="Myriad Pro" charset="0"/>
                <a:ea typeface="Myriad Pro" charset="0"/>
                <a:cs typeface="Myriad Pro" charset="0"/>
              </a:rPr>
              <a:t>well-developed </a:t>
            </a:r>
            <a:r>
              <a:rPr lang="en-US" sz="1100" dirty="0">
                <a:solidFill>
                  <a:srgbClr val="1F224E"/>
                </a:solidFill>
                <a:latin typeface="Myriad Pro" charset="0"/>
                <a:ea typeface="Myriad Pro" charset="0"/>
                <a:cs typeface="Myriad Pro" charset="0"/>
              </a:rPr>
              <a:t>ideas </a:t>
            </a:r>
            <a:r>
              <a:rPr lang="en-GB" sz="1100" dirty="0">
                <a:solidFill>
                  <a:srgbClr val="1F224E"/>
                </a:solidFill>
                <a:latin typeface="Myriad Pro" charset="0"/>
                <a:ea typeface="Myriad Pro" charset="0"/>
                <a:cs typeface="Myriad Pro" charset="0"/>
              </a:rPr>
              <a:t>about </a:t>
            </a:r>
            <a:r>
              <a:rPr lang="en-GB" sz="1100" b="1" dirty="0">
                <a:solidFill>
                  <a:srgbClr val="1F224E"/>
                </a:solidFill>
                <a:latin typeface="Myriad Pro" charset="0"/>
                <a:ea typeface="Myriad Pro" charset="0"/>
                <a:cs typeface="Myriad Pro" charset="0"/>
              </a:rPr>
              <a:t>either</a:t>
            </a:r>
            <a:r>
              <a:rPr lang="en-GB" sz="1100" dirty="0">
                <a:solidFill>
                  <a:srgbClr val="1F224E"/>
                </a:solidFill>
                <a:latin typeface="Myriad Pro" charset="0"/>
                <a:ea typeface="Myriad Pro" charset="0"/>
                <a:cs typeface="Myriad Pro" charset="0"/>
              </a:rPr>
              <a:t> Ghana’s current level of development or one strategy which would allow Ghana to develop further and </a:t>
            </a:r>
            <a:r>
              <a:rPr lang="en-GB" sz="1100" b="1" dirty="0">
                <a:solidFill>
                  <a:srgbClr val="1F224E"/>
                </a:solidFill>
                <a:latin typeface="Myriad Pro" charset="0"/>
                <a:ea typeface="Myriad Pro" charset="0"/>
                <a:cs typeface="Myriad Pro" charset="0"/>
              </a:rPr>
              <a:t>developed</a:t>
            </a:r>
            <a:r>
              <a:rPr lang="en-GB" sz="1100" dirty="0">
                <a:solidFill>
                  <a:srgbClr val="1F224E"/>
                </a:solidFill>
                <a:latin typeface="Myriad Pro" charset="0"/>
                <a:ea typeface="Myriad Pro" charset="0"/>
                <a:cs typeface="Myriad Pro" charset="0"/>
              </a:rPr>
              <a:t> ideas about the </a:t>
            </a:r>
            <a:r>
              <a:rPr lang="en-GB" sz="1100" b="1" dirty="0">
                <a:solidFill>
                  <a:srgbClr val="1F224E"/>
                </a:solidFill>
                <a:latin typeface="Myriad Pro" charset="0"/>
                <a:ea typeface="Myriad Pro" charset="0"/>
                <a:cs typeface="Myriad Pro" charset="0"/>
              </a:rPr>
              <a:t>other</a:t>
            </a:r>
            <a:r>
              <a:rPr lang="en-GB" sz="1100" dirty="0">
                <a:solidFill>
                  <a:srgbClr val="1F224E"/>
                </a:solidFill>
                <a:latin typeface="Myriad Pro" charset="0"/>
                <a:ea typeface="Myriad Pro" charset="0"/>
                <a:cs typeface="Myriad Pro" charset="0"/>
              </a:rPr>
              <a:t> question focus</a:t>
            </a:r>
            <a:r>
              <a:rPr lang="en-US" sz="1100" dirty="0">
                <a:solidFill>
                  <a:srgbClr val="1F224E"/>
                </a:solidFill>
                <a:latin typeface="Myriad Pro" charset="0"/>
                <a:ea typeface="Myriad Pro" charset="0"/>
                <a:cs typeface="Myriad Pro" charset="0"/>
              </a:rPr>
              <a:t>. There are clear attempts to make synoptic links between content from different parts of the course of study but these are not always appropriate.</a:t>
            </a:r>
            <a:endParaRPr lang="en-GB" sz="1100" dirty="0">
              <a:solidFill>
                <a:srgbClr val="1F224E"/>
              </a:solidFill>
              <a:latin typeface="Myriad Pro" charset="0"/>
              <a:ea typeface="Myriad Pro" charset="0"/>
              <a:cs typeface="Myriad Pro" charset="0"/>
            </a:endParaRPr>
          </a:p>
          <a:p>
            <a:pPr marL="0" indent="0">
              <a:buNone/>
            </a:pPr>
            <a:endParaRPr lang="en-GB" sz="1100" dirty="0">
              <a:solidFill>
                <a:srgbClr val="1F224E"/>
              </a:solidFill>
              <a:latin typeface="Myriad Pro" charset="0"/>
              <a:ea typeface="Myriad Pro" charset="0"/>
              <a:cs typeface="Myriad Pro" charset="0"/>
            </a:endParaRPr>
          </a:p>
          <a:p>
            <a:pPr marL="0" indent="0">
              <a:buNone/>
            </a:pPr>
            <a:r>
              <a:rPr lang="en-GB" sz="1100" dirty="0">
                <a:solidFill>
                  <a:srgbClr val="1F224E"/>
                </a:solidFill>
                <a:latin typeface="Myriad Pro" charset="0"/>
                <a:ea typeface="Myriad Pro" charset="0"/>
                <a:cs typeface="Myriad Pro" charset="0"/>
              </a:rPr>
              <a:t> </a:t>
            </a:r>
            <a:r>
              <a:rPr lang="en-GB" sz="1100" b="1" dirty="0" smtClean="0">
                <a:solidFill>
                  <a:srgbClr val="1F224E"/>
                </a:solidFill>
                <a:latin typeface="Myriad Pro" charset="0"/>
                <a:ea typeface="Myriad Pro" charset="0"/>
                <a:cs typeface="Myriad Pro" charset="0"/>
              </a:rPr>
              <a:t>Level </a:t>
            </a:r>
            <a:r>
              <a:rPr lang="en-GB" sz="1100" b="1" dirty="0">
                <a:solidFill>
                  <a:srgbClr val="1F224E"/>
                </a:solidFill>
                <a:latin typeface="Myriad Pro" charset="0"/>
                <a:ea typeface="Myriad Pro" charset="0"/>
                <a:cs typeface="Myriad Pro" charset="0"/>
              </a:rPr>
              <a:t>2 </a:t>
            </a:r>
            <a:r>
              <a:rPr lang="en-GB" sz="1100" b="1" dirty="0" smtClean="0">
                <a:solidFill>
                  <a:srgbClr val="1F224E"/>
                </a:solidFill>
                <a:latin typeface="Myriad Pro" charset="0"/>
                <a:ea typeface="Myriad Pro" charset="0"/>
                <a:cs typeface="Myriad Pro" charset="0"/>
              </a:rPr>
              <a:t>(4–6 </a:t>
            </a:r>
            <a:r>
              <a:rPr lang="en-GB" sz="1100" b="1" dirty="0">
                <a:solidFill>
                  <a:srgbClr val="1F224E"/>
                </a:solidFill>
                <a:latin typeface="Myriad Pro" charset="0"/>
                <a:ea typeface="Myriad Pro" charset="0"/>
                <a:cs typeface="Myriad Pro" charset="0"/>
              </a:rPr>
              <a:t>marks) </a:t>
            </a:r>
            <a:r>
              <a:rPr lang="en-GB" sz="1100" dirty="0">
                <a:solidFill>
                  <a:srgbClr val="1F224E"/>
                </a:solidFill>
                <a:latin typeface="Myriad Pro" charset="0"/>
                <a:ea typeface="Myriad Pro" charset="0"/>
                <a:cs typeface="Myriad Pro" charset="0"/>
              </a:rPr>
              <a:t>looks for the same focuses in answers but with </a:t>
            </a:r>
            <a:r>
              <a:rPr lang="en-GB" sz="1100" b="1" dirty="0" smtClean="0">
                <a:solidFill>
                  <a:srgbClr val="1F224E"/>
                </a:solidFill>
                <a:latin typeface="Myriad Pro" charset="0"/>
                <a:ea typeface="Myriad Pro" charset="0"/>
                <a:cs typeface="Myriad Pro" charset="0"/>
              </a:rPr>
              <a:t>reasonable </a:t>
            </a:r>
            <a:r>
              <a:rPr lang="en-US" sz="1100" dirty="0">
                <a:solidFill>
                  <a:schemeClr val="accent6"/>
                </a:solidFill>
                <a:latin typeface="Myriad Pro" charset="0"/>
                <a:ea typeface="Myriad Pro" charset="0"/>
                <a:cs typeface="Myriad Pro" charset="0"/>
              </a:rPr>
              <a:t>understanding, </a:t>
            </a:r>
            <a:r>
              <a:rPr lang="en-US" sz="1100" dirty="0">
                <a:solidFill>
                  <a:srgbClr val="00B0F0"/>
                </a:solidFill>
                <a:latin typeface="Myriad Pro" charset="0"/>
                <a:ea typeface="Myriad Pro" charset="0"/>
                <a:cs typeface="Myriad Pro" charset="0"/>
              </a:rPr>
              <a:t>interpretation, evaluation </a:t>
            </a:r>
            <a:r>
              <a:rPr lang="en-US" sz="1100" dirty="0">
                <a:solidFill>
                  <a:srgbClr val="1F224E"/>
                </a:solidFill>
                <a:latin typeface="Myriad Pro" charset="0"/>
                <a:ea typeface="Myriad Pro" charset="0"/>
                <a:cs typeface="Myriad Pro" charset="0"/>
              </a:rPr>
              <a:t>and</a:t>
            </a:r>
            <a:r>
              <a:rPr lang="en-US" sz="1100" dirty="0">
                <a:solidFill>
                  <a:srgbClr val="00B0F0"/>
                </a:solidFill>
                <a:latin typeface="Myriad Pro" charset="0"/>
                <a:ea typeface="Myriad Pro" charset="0"/>
                <a:cs typeface="Myriad Pro" charset="0"/>
              </a:rPr>
              <a:t> </a:t>
            </a:r>
            <a:r>
              <a:rPr lang="en-US" sz="1100" dirty="0" err="1">
                <a:solidFill>
                  <a:srgbClr val="00B0F0"/>
                </a:solidFill>
                <a:latin typeface="Myriad Pro" charset="0"/>
                <a:ea typeface="Myriad Pro" charset="0"/>
                <a:cs typeface="Myriad Pro" charset="0"/>
              </a:rPr>
              <a:t>judgement</a:t>
            </a:r>
            <a:r>
              <a:rPr lang="en-US" sz="1100" dirty="0">
                <a:solidFill>
                  <a:srgbClr val="00B0F0"/>
                </a:solidFill>
                <a:latin typeface="Myriad Pro" charset="0"/>
                <a:ea typeface="Myriad Pro" charset="0"/>
                <a:cs typeface="Myriad Pro" charset="0"/>
              </a:rPr>
              <a:t> </a:t>
            </a:r>
            <a:r>
              <a:rPr lang="en-US" sz="1100" dirty="0">
                <a:solidFill>
                  <a:srgbClr val="1F224E"/>
                </a:solidFill>
                <a:latin typeface="Myriad Pro" charset="0"/>
                <a:ea typeface="Myriad Pro" charset="0"/>
                <a:cs typeface="Myriad Pro" charset="0"/>
              </a:rPr>
              <a:t>through</a:t>
            </a:r>
            <a:r>
              <a:rPr lang="en-GB" sz="1100" dirty="0" smtClean="0">
                <a:solidFill>
                  <a:srgbClr val="1F224E"/>
                </a:solidFill>
                <a:latin typeface="Myriad Pro" charset="0"/>
                <a:ea typeface="Myriad Pro" charset="0"/>
                <a:cs typeface="Myriad Pro" charset="0"/>
              </a:rPr>
              <a:t> </a:t>
            </a:r>
            <a:r>
              <a:rPr lang="en-US" sz="1100" b="1" dirty="0" smtClean="0">
                <a:solidFill>
                  <a:srgbClr val="1F224E"/>
                </a:solidFill>
                <a:latin typeface="Myriad Pro" charset="0"/>
                <a:ea typeface="Myriad Pro" charset="0"/>
                <a:cs typeface="Myriad Pro" charset="0"/>
              </a:rPr>
              <a:t>developed</a:t>
            </a:r>
            <a:r>
              <a:rPr lang="en-US" sz="1100" dirty="0" smtClean="0">
                <a:solidFill>
                  <a:srgbClr val="1F224E"/>
                </a:solidFill>
                <a:latin typeface="Myriad Pro" charset="0"/>
                <a:ea typeface="Myriad Pro" charset="0"/>
                <a:cs typeface="Myriad Pro" charset="0"/>
              </a:rPr>
              <a:t> </a:t>
            </a:r>
            <a:r>
              <a:rPr lang="en-US" sz="1100" dirty="0">
                <a:solidFill>
                  <a:srgbClr val="1F224E"/>
                </a:solidFill>
                <a:latin typeface="Myriad Pro" charset="0"/>
                <a:ea typeface="Myriad Pro" charset="0"/>
                <a:cs typeface="Myriad Pro" charset="0"/>
              </a:rPr>
              <a:t>ideas about </a:t>
            </a:r>
            <a:r>
              <a:rPr lang="en-US" sz="1100" b="1" dirty="0">
                <a:solidFill>
                  <a:srgbClr val="1F224E"/>
                </a:solidFill>
                <a:latin typeface="Myriad Pro" charset="0"/>
                <a:ea typeface="Myriad Pro" charset="0"/>
                <a:cs typeface="Myriad Pro" charset="0"/>
              </a:rPr>
              <a:t>either</a:t>
            </a:r>
            <a:r>
              <a:rPr lang="en-US" sz="1100" dirty="0">
                <a:solidFill>
                  <a:srgbClr val="1F224E"/>
                </a:solidFill>
                <a:latin typeface="Myriad Pro" charset="0"/>
                <a:ea typeface="Myriad Pro" charset="0"/>
                <a:cs typeface="Myriad Pro" charset="0"/>
              </a:rPr>
              <a:t> Ghana’s current level of development or one strategy which would allow Ghana to develop further and </a:t>
            </a:r>
            <a:r>
              <a:rPr lang="en-US" sz="1100" b="1" dirty="0">
                <a:solidFill>
                  <a:srgbClr val="1F224E"/>
                </a:solidFill>
                <a:latin typeface="Myriad Pro" charset="0"/>
                <a:ea typeface="Myriad Pro" charset="0"/>
                <a:cs typeface="Myriad Pro" charset="0"/>
              </a:rPr>
              <a:t>simple</a:t>
            </a:r>
            <a:r>
              <a:rPr lang="en-US" sz="1100" dirty="0">
                <a:solidFill>
                  <a:srgbClr val="1F224E"/>
                </a:solidFill>
                <a:latin typeface="Myriad Pro" charset="0"/>
                <a:ea typeface="Myriad Pro" charset="0"/>
                <a:cs typeface="Myriad Pro" charset="0"/>
              </a:rPr>
              <a:t> ideas about the </a:t>
            </a:r>
            <a:r>
              <a:rPr lang="en-US" sz="1100" b="1" dirty="0">
                <a:solidFill>
                  <a:srgbClr val="1F224E"/>
                </a:solidFill>
                <a:latin typeface="Myriad Pro" charset="0"/>
                <a:ea typeface="Myriad Pro" charset="0"/>
                <a:cs typeface="Myriad Pro" charset="0"/>
              </a:rPr>
              <a:t>other</a:t>
            </a:r>
            <a:r>
              <a:rPr lang="en-US" sz="1100" dirty="0">
                <a:solidFill>
                  <a:srgbClr val="1F224E"/>
                </a:solidFill>
                <a:latin typeface="Myriad Pro" charset="0"/>
                <a:ea typeface="Myriad Pro" charset="0"/>
                <a:cs typeface="Myriad Pro" charset="0"/>
              </a:rPr>
              <a:t> question </a:t>
            </a:r>
            <a:r>
              <a:rPr lang="en-US" sz="1100" dirty="0" smtClean="0">
                <a:solidFill>
                  <a:srgbClr val="1F224E"/>
                </a:solidFill>
                <a:latin typeface="Myriad Pro" charset="0"/>
                <a:ea typeface="Myriad Pro" charset="0"/>
                <a:cs typeface="Myriad Pro" charset="0"/>
              </a:rPr>
              <a:t>focus</a:t>
            </a:r>
            <a:r>
              <a:rPr lang="en-GB" sz="1100" dirty="0" smtClean="0">
                <a:solidFill>
                  <a:srgbClr val="1F224E"/>
                </a:solidFill>
                <a:latin typeface="Myriad Pro" charset="0"/>
                <a:ea typeface="Myriad Pro" charset="0"/>
                <a:cs typeface="Myriad Pro" charset="0"/>
              </a:rPr>
              <a:t>. </a:t>
            </a:r>
            <a:r>
              <a:rPr lang="en-US" sz="1100" dirty="0">
                <a:solidFill>
                  <a:srgbClr val="1F224E"/>
                </a:solidFill>
                <a:latin typeface="Myriad Pro" charset="0"/>
                <a:ea typeface="Myriad Pro" charset="0"/>
                <a:cs typeface="Myriad Pro" charset="0"/>
              </a:rPr>
              <a:t>There are limited attempts to make synoptic links between content from different parts of the course of study. </a:t>
            </a:r>
            <a:endParaRPr lang="en-GB" sz="1100" dirty="0">
              <a:solidFill>
                <a:srgbClr val="1F224E"/>
              </a:solidFill>
              <a:latin typeface="Myriad Pro" charset="0"/>
              <a:ea typeface="Myriad Pro" charset="0"/>
              <a:cs typeface="Myriad Pro" charset="0"/>
            </a:endParaRPr>
          </a:p>
          <a:p>
            <a:endParaRPr lang="en-GB" sz="1100" dirty="0">
              <a:solidFill>
                <a:srgbClr val="1F224E"/>
              </a:solidFill>
              <a:latin typeface="Myriad Pro" charset="0"/>
              <a:ea typeface="Myriad Pro" charset="0"/>
              <a:cs typeface="Myriad Pro" charset="0"/>
            </a:endParaRPr>
          </a:p>
          <a:p>
            <a:pPr marL="0" indent="0">
              <a:buNone/>
            </a:pPr>
            <a:r>
              <a:rPr lang="en-GB" sz="1100" b="1" dirty="0">
                <a:solidFill>
                  <a:srgbClr val="1F224E"/>
                </a:solidFill>
                <a:latin typeface="Myriad Pro" charset="0"/>
                <a:ea typeface="Myriad Pro" charset="0"/>
                <a:cs typeface="Myriad Pro" charset="0"/>
              </a:rPr>
              <a:t>Level 1 (</a:t>
            </a:r>
            <a:r>
              <a:rPr lang="en-GB" sz="1100" b="1" dirty="0" smtClean="0">
                <a:solidFill>
                  <a:srgbClr val="1F224E"/>
                </a:solidFill>
                <a:latin typeface="Myriad Pro" charset="0"/>
                <a:ea typeface="Myriad Pro" charset="0"/>
                <a:cs typeface="Myriad Pro" charset="0"/>
              </a:rPr>
              <a:t>1–3 </a:t>
            </a:r>
            <a:r>
              <a:rPr lang="en-GB" sz="1100" b="1" dirty="0">
                <a:solidFill>
                  <a:srgbClr val="1F224E"/>
                </a:solidFill>
                <a:latin typeface="Myriad Pro" charset="0"/>
                <a:ea typeface="Myriad Pro" charset="0"/>
                <a:cs typeface="Myriad Pro" charset="0"/>
              </a:rPr>
              <a:t>marks) </a:t>
            </a:r>
            <a:r>
              <a:rPr lang="en-GB" sz="1100" dirty="0">
                <a:solidFill>
                  <a:srgbClr val="1F224E"/>
                </a:solidFill>
                <a:latin typeface="Myriad Pro" charset="0"/>
                <a:ea typeface="Myriad Pro" charset="0"/>
                <a:cs typeface="Myriad Pro" charset="0"/>
              </a:rPr>
              <a:t>looks for the same focuses in answers but with </a:t>
            </a:r>
            <a:r>
              <a:rPr lang="en-GB" sz="1100" b="1" dirty="0" smtClean="0">
                <a:solidFill>
                  <a:srgbClr val="1F224E"/>
                </a:solidFill>
                <a:latin typeface="Myriad Pro" charset="0"/>
                <a:ea typeface="Myriad Pro" charset="0"/>
                <a:cs typeface="Myriad Pro" charset="0"/>
              </a:rPr>
              <a:t>basic</a:t>
            </a:r>
            <a:r>
              <a:rPr lang="en-GB" sz="1100" dirty="0" smtClean="0">
                <a:solidFill>
                  <a:srgbClr val="1F224E"/>
                </a:solidFill>
                <a:latin typeface="Myriad Pro" charset="0"/>
                <a:ea typeface="Myriad Pro" charset="0"/>
                <a:cs typeface="Myriad Pro" charset="0"/>
              </a:rPr>
              <a:t> </a:t>
            </a:r>
            <a:r>
              <a:rPr lang="en-US" sz="1100" dirty="0">
                <a:solidFill>
                  <a:schemeClr val="accent6"/>
                </a:solidFill>
                <a:latin typeface="Myriad Pro" charset="0"/>
                <a:ea typeface="Myriad Pro" charset="0"/>
                <a:cs typeface="Myriad Pro" charset="0"/>
              </a:rPr>
              <a:t>understanding, </a:t>
            </a:r>
            <a:r>
              <a:rPr lang="en-US" sz="1100" dirty="0">
                <a:solidFill>
                  <a:srgbClr val="00B0F0"/>
                </a:solidFill>
                <a:latin typeface="Myriad Pro" charset="0"/>
                <a:ea typeface="Myriad Pro" charset="0"/>
                <a:cs typeface="Myriad Pro" charset="0"/>
              </a:rPr>
              <a:t>interpretation, evaluation </a:t>
            </a:r>
            <a:r>
              <a:rPr lang="en-US" sz="1100" dirty="0">
                <a:solidFill>
                  <a:srgbClr val="1F224E"/>
                </a:solidFill>
                <a:latin typeface="Myriad Pro" charset="0"/>
                <a:ea typeface="Myriad Pro" charset="0"/>
                <a:cs typeface="Myriad Pro" charset="0"/>
              </a:rPr>
              <a:t>and</a:t>
            </a:r>
            <a:r>
              <a:rPr lang="en-US" sz="1100" dirty="0">
                <a:solidFill>
                  <a:srgbClr val="00B0F0"/>
                </a:solidFill>
                <a:latin typeface="Myriad Pro" charset="0"/>
                <a:ea typeface="Myriad Pro" charset="0"/>
                <a:cs typeface="Myriad Pro" charset="0"/>
              </a:rPr>
              <a:t> </a:t>
            </a:r>
            <a:r>
              <a:rPr lang="en-US" sz="1100" dirty="0" err="1">
                <a:solidFill>
                  <a:srgbClr val="00B0F0"/>
                </a:solidFill>
                <a:latin typeface="Myriad Pro" charset="0"/>
                <a:ea typeface="Myriad Pro" charset="0"/>
                <a:cs typeface="Myriad Pro" charset="0"/>
              </a:rPr>
              <a:t>judgement</a:t>
            </a:r>
            <a:r>
              <a:rPr lang="en-US" sz="1100" dirty="0" smtClean="0">
                <a:solidFill>
                  <a:srgbClr val="00B0F0"/>
                </a:solidFill>
                <a:latin typeface="Myriad Pro" charset="0"/>
                <a:ea typeface="Myriad Pro" charset="0"/>
                <a:cs typeface="Myriad Pro" charset="0"/>
              </a:rPr>
              <a:t> </a:t>
            </a:r>
            <a:r>
              <a:rPr lang="en-GB" sz="1100" dirty="0" smtClean="0">
                <a:solidFill>
                  <a:srgbClr val="1F224E"/>
                </a:solidFill>
                <a:latin typeface="Myriad Pro" charset="0"/>
                <a:ea typeface="Myriad Pro" charset="0"/>
                <a:cs typeface="Myriad Pro" charset="0"/>
              </a:rPr>
              <a:t>through </a:t>
            </a:r>
            <a:r>
              <a:rPr lang="en-GB" sz="1100" b="1" dirty="0" smtClean="0">
                <a:solidFill>
                  <a:srgbClr val="1F224E"/>
                </a:solidFill>
                <a:latin typeface="Myriad Pro" charset="0"/>
                <a:ea typeface="Myriad Pro" charset="0"/>
                <a:cs typeface="Myriad Pro" charset="0"/>
              </a:rPr>
              <a:t>simple</a:t>
            </a:r>
            <a:r>
              <a:rPr lang="en-GB" sz="1100" dirty="0" smtClean="0">
                <a:solidFill>
                  <a:srgbClr val="1F224E"/>
                </a:solidFill>
                <a:latin typeface="Myriad Pro" charset="0"/>
                <a:ea typeface="Myriad Pro" charset="0"/>
                <a:cs typeface="Myriad Pro" charset="0"/>
              </a:rPr>
              <a:t> </a:t>
            </a:r>
            <a:r>
              <a:rPr lang="en-GB" sz="1100" dirty="0">
                <a:solidFill>
                  <a:srgbClr val="1F224E"/>
                </a:solidFill>
                <a:latin typeface="Myriad Pro" charset="0"/>
                <a:ea typeface="Myriad Pro" charset="0"/>
                <a:cs typeface="Myriad Pro" charset="0"/>
              </a:rPr>
              <a:t>ideas </a:t>
            </a:r>
            <a:r>
              <a:rPr lang="en-US" sz="1100" dirty="0">
                <a:solidFill>
                  <a:srgbClr val="1F224E"/>
                </a:solidFill>
                <a:latin typeface="Myriad Pro" charset="0"/>
                <a:ea typeface="Myriad Pro" charset="0"/>
                <a:cs typeface="Myriad Pro" charset="0"/>
              </a:rPr>
              <a:t>about </a:t>
            </a:r>
            <a:r>
              <a:rPr lang="en-GB" sz="1100" b="1" dirty="0">
                <a:solidFill>
                  <a:srgbClr val="1F224E"/>
                </a:solidFill>
                <a:latin typeface="Myriad Pro" charset="0"/>
                <a:ea typeface="Myriad Pro" charset="0"/>
                <a:cs typeface="Myriad Pro" charset="0"/>
              </a:rPr>
              <a:t>either</a:t>
            </a:r>
            <a:r>
              <a:rPr lang="en-GB" sz="1100" dirty="0">
                <a:solidFill>
                  <a:srgbClr val="1F224E"/>
                </a:solidFill>
                <a:latin typeface="Myriad Pro" charset="0"/>
                <a:ea typeface="Myriad Pro" charset="0"/>
                <a:cs typeface="Myriad Pro" charset="0"/>
              </a:rPr>
              <a:t> </a:t>
            </a:r>
            <a:r>
              <a:rPr lang="en-US" sz="1100" dirty="0">
                <a:solidFill>
                  <a:srgbClr val="1F224E"/>
                </a:solidFill>
                <a:latin typeface="Myriad Pro" charset="0"/>
                <a:ea typeface="Myriad Pro" charset="0"/>
                <a:cs typeface="Myriad Pro" charset="0"/>
              </a:rPr>
              <a:t>the Ghana’s current level of development </a:t>
            </a:r>
            <a:r>
              <a:rPr lang="en-US" sz="1100" b="1" dirty="0">
                <a:solidFill>
                  <a:srgbClr val="1F224E"/>
                </a:solidFill>
                <a:latin typeface="Myriad Pro" charset="0"/>
                <a:ea typeface="Myriad Pro" charset="0"/>
                <a:cs typeface="Myriad Pro" charset="0"/>
              </a:rPr>
              <a:t>or</a:t>
            </a:r>
            <a:r>
              <a:rPr lang="en-US" sz="1100" dirty="0">
                <a:solidFill>
                  <a:srgbClr val="1F224E"/>
                </a:solidFill>
                <a:latin typeface="Myriad Pro" charset="0"/>
                <a:ea typeface="Myriad Pro" charset="0"/>
                <a:cs typeface="Myriad Pro" charset="0"/>
              </a:rPr>
              <a:t> one strategy which would allow Ghana to develop further</a:t>
            </a:r>
            <a:r>
              <a:rPr lang="en-US" sz="1100" dirty="0" smtClean="0">
                <a:solidFill>
                  <a:srgbClr val="1F224E"/>
                </a:solidFill>
                <a:latin typeface="Myriad Pro" charset="0"/>
                <a:ea typeface="Myriad Pro" charset="0"/>
                <a:cs typeface="Myriad Pro" charset="0"/>
              </a:rPr>
              <a:t>.</a:t>
            </a:r>
            <a:r>
              <a:rPr lang="en-GB" sz="1100" dirty="0" smtClean="0">
                <a:solidFill>
                  <a:srgbClr val="1F224E"/>
                </a:solidFill>
                <a:latin typeface="Myriad Pro" charset="0"/>
                <a:ea typeface="Myriad Pro" charset="0"/>
                <a:cs typeface="Myriad Pro" charset="0"/>
              </a:rPr>
              <a:t> </a:t>
            </a:r>
            <a:r>
              <a:rPr lang="en-US" sz="1100" dirty="0">
                <a:solidFill>
                  <a:srgbClr val="1F224E"/>
                </a:solidFill>
                <a:latin typeface="Myriad Pro" charset="0"/>
                <a:ea typeface="Myriad Pro" charset="0"/>
                <a:cs typeface="Myriad Pro" charset="0"/>
              </a:rPr>
              <a:t>There are no synoptic links between content from different parts of the course of study. </a:t>
            </a:r>
            <a:endParaRPr lang="en-GB" sz="1100" dirty="0">
              <a:solidFill>
                <a:srgbClr val="1F224E"/>
              </a:solidFill>
              <a:latin typeface="Myriad Pro" charset="0"/>
              <a:ea typeface="Myriad Pro" charset="0"/>
              <a:cs typeface="Myriad Pro" charset="0"/>
            </a:endParaRPr>
          </a:p>
          <a:p>
            <a:pPr marL="0" indent="0">
              <a:buNone/>
            </a:pPr>
            <a:endParaRPr lang="en-GB" sz="1100" dirty="0">
              <a:solidFill>
                <a:srgbClr val="1F224E"/>
              </a:solidFill>
              <a:latin typeface="Myriad Pro" charset="0"/>
              <a:ea typeface="Myriad Pro" charset="0"/>
              <a:cs typeface="Myriad Pro" charset="0"/>
            </a:endParaRPr>
          </a:p>
          <a:p>
            <a:endParaRPr lang="en-GB" sz="1100" dirty="0">
              <a:latin typeface="Myriad Pro"/>
            </a:endParaRPr>
          </a:p>
        </p:txBody>
      </p:sp>
      <p:sp>
        <p:nvSpPr>
          <p:cNvPr id="4" name="TextBox 3"/>
          <p:cNvSpPr txBox="1"/>
          <p:nvPr/>
        </p:nvSpPr>
        <p:spPr>
          <a:xfrm>
            <a:off x="2627784" y="5517232"/>
            <a:ext cx="6123359" cy="430887"/>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100" dirty="0">
                <a:solidFill>
                  <a:srgbClr val="1F224E"/>
                </a:solidFill>
                <a:latin typeface="Myriad Pro" charset="0"/>
                <a:ea typeface="Myriad Pro" charset="0"/>
                <a:cs typeface="Myriad Pro" charset="0"/>
              </a:rPr>
              <a:t>‘Quality of extended response’ is assessed within each level – you can find out more about the Quality of Extended Response descriptors on slide 9.</a:t>
            </a:r>
            <a:endParaRPr lang="en-US" sz="11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05213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a:t>Question </a:t>
            </a:r>
            <a:r>
              <a:rPr lang="en-GB" dirty="0" smtClean="0"/>
              <a:t>4* </a:t>
            </a:r>
            <a:r>
              <a:rPr lang="en-GB" dirty="0"/>
              <a:t>– </a:t>
            </a:r>
            <a:r>
              <a:rPr lang="en-GB" dirty="0" smtClean="0"/>
              <a:t>Indicative </a:t>
            </a:r>
            <a:r>
              <a:rPr lang="en-GB" dirty="0"/>
              <a:t>Content</a:t>
            </a:r>
          </a:p>
        </p:txBody>
      </p:sp>
      <p:sp>
        <p:nvSpPr>
          <p:cNvPr id="3" name="Content Placeholder 2"/>
          <p:cNvSpPr>
            <a:spLocks noGrp="1"/>
          </p:cNvSpPr>
          <p:nvPr>
            <p:ph idx="4294967295"/>
          </p:nvPr>
        </p:nvSpPr>
        <p:spPr>
          <a:xfrm>
            <a:off x="539552" y="1340768"/>
            <a:ext cx="7920880" cy="4454525"/>
          </a:xfrm>
        </p:spPr>
        <p:txBody>
          <a:bodyPr>
            <a:normAutofit/>
          </a:bodyPr>
          <a:lstStyle/>
          <a:p>
            <a:pPr marL="0" indent="0">
              <a:buNone/>
            </a:pPr>
            <a:r>
              <a:rPr lang="en-US" sz="1400" dirty="0" smtClean="0">
                <a:solidFill>
                  <a:srgbClr val="1F224E"/>
                </a:solidFill>
                <a:latin typeface="Myriad Pro" charset="0"/>
                <a:ea typeface="Myriad Pro" charset="0"/>
                <a:cs typeface="Myriad Pro" charset="0"/>
              </a:rPr>
              <a:t>Students could focus their answers in a number of ways and there is no single correct development strategy from which to choose. The important thing is that for whatever development strategy the student does choose they must show an understanding of that development strategy and justify it appropriately through the evaluation of the resources.</a:t>
            </a:r>
          </a:p>
          <a:p>
            <a:pPr marL="0" indent="0">
              <a:buNone/>
            </a:pPr>
            <a:endParaRPr lang="en-US"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 interpretation </a:t>
            </a:r>
            <a:r>
              <a:rPr lang="en-GB" sz="1400" dirty="0">
                <a:solidFill>
                  <a:srgbClr val="1F224E"/>
                </a:solidFill>
                <a:latin typeface="Myriad Pro" charset="0"/>
                <a:ea typeface="Myriad Pro" charset="0"/>
                <a:cs typeface="Myriad Pro" charset="0"/>
              </a:rPr>
              <a:t>of information to outline Ghana’s level of development could include reference to data from the development indicators’ table and the Ghana fact </a:t>
            </a:r>
            <a:r>
              <a:rPr lang="en-GB" sz="1400" dirty="0" smtClean="0">
                <a:solidFill>
                  <a:srgbClr val="1F224E"/>
                </a:solidFill>
                <a:latin typeface="Myriad Pro" charset="0"/>
                <a:ea typeface="Myriad Pro" charset="0"/>
                <a:cs typeface="Myriad Pro" charset="0"/>
              </a:rPr>
              <a:t>file, </a:t>
            </a:r>
            <a:r>
              <a:rPr lang="en-US" sz="1400" dirty="0">
                <a:solidFill>
                  <a:srgbClr val="1F224E"/>
                </a:solidFill>
                <a:latin typeface="Myriad Pro" charset="0"/>
                <a:ea typeface="Myriad Pro" charset="0"/>
                <a:cs typeface="Myriad Pro" charset="0"/>
              </a:rPr>
              <a:t>or any other resources the student wishes to draw from</a:t>
            </a:r>
            <a:r>
              <a:rPr lang="en-GB" sz="1400" dirty="0" smtClean="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 </a:t>
            </a:r>
          </a:p>
          <a:p>
            <a:pPr marL="0" indent="0">
              <a:buNone/>
            </a:pPr>
            <a:r>
              <a:rPr lang="en-GB" sz="1400" dirty="0">
                <a:solidFill>
                  <a:srgbClr val="1F224E"/>
                </a:solidFill>
                <a:latin typeface="Myriad Pro" charset="0"/>
                <a:ea typeface="Myriad Pro" charset="0"/>
                <a:cs typeface="Myriad Pro" charset="0"/>
              </a:rPr>
              <a:t>The development strategy the </a:t>
            </a:r>
            <a:r>
              <a:rPr lang="en-GB" sz="1400" dirty="0" smtClean="0">
                <a:solidFill>
                  <a:srgbClr val="1F224E"/>
                </a:solidFill>
                <a:latin typeface="Myriad Pro" charset="0"/>
                <a:ea typeface="Myriad Pro" charset="0"/>
                <a:cs typeface="Myriad Pro" charset="0"/>
              </a:rPr>
              <a:t>student proposes </a:t>
            </a:r>
            <a:r>
              <a:rPr lang="en-GB" sz="1400" dirty="0">
                <a:solidFill>
                  <a:srgbClr val="1F224E"/>
                </a:solidFill>
                <a:latin typeface="Myriad Pro" charset="0"/>
                <a:ea typeface="Myriad Pro" charset="0"/>
                <a:cs typeface="Myriad Pro" charset="0"/>
              </a:rPr>
              <a:t>will determine what understanding and evaluation is shown. </a:t>
            </a:r>
            <a:r>
              <a:rPr lang="en-GB" sz="1400" dirty="0" smtClean="0">
                <a:solidFill>
                  <a:srgbClr val="1F224E"/>
                </a:solidFill>
                <a:latin typeface="Myriad Pro" charset="0"/>
                <a:ea typeface="Myriad Pro" charset="0"/>
                <a:cs typeface="Myriad Pro" charset="0"/>
              </a:rPr>
              <a:t>Their </a:t>
            </a:r>
            <a:r>
              <a:rPr lang="en-GB" sz="1400" dirty="0">
                <a:solidFill>
                  <a:srgbClr val="1F224E"/>
                </a:solidFill>
                <a:latin typeface="Myriad Pro" charset="0"/>
                <a:ea typeface="Myriad Pro" charset="0"/>
                <a:cs typeface="Myriad Pro" charset="0"/>
              </a:rPr>
              <a:t>decision needs to be appropriate to Ghana and any of the </a:t>
            </a:r>
            <a:r>
              <a:rPr lang="en-GB" sz="1400" dirty="0" smtClean="0">
                <a:solidFill>
                  <a:srgbClr val="1F224E"/>
                </a:solidFill>
                <a:latin typeface="Myriad Pro" charset="0"/>
                <a:ea typeface="Myriad Pro" charset="0"/>
                <a:cs typeface="Myriad Pro" charset="0"/>
              </a:rPr>
              <a:t>Figures</a:t>
            </a:r>
            <a:r>
              <a:rPr lang="en-GB" sz="1400" b="1" dirty="0" smtClean="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in </a:t>
            </a:r>
            <a:r>
              <a:rPr lang="en-GB" sz="1400" dirty="0">
                <a:solidFill>
                  <a:srgbClr val="1F224E"/>
                </a:solidFill>
                <a:latin typeface="Myriad Pro" charset="0"/>
                <a:ea typeface="Myriad Pro" charset="0"/>
                <a:cs typeface="Myriad Pro" charset="0"/>
              </a:rPr>
              <a:t>the Resource Booklet can be used to help justify why the development strategy would be able to help Ghana </a:t>
            </a:r>
            <a:r>
              <a:rPr lang="en-GB" sz="1400" dirty="0" smtClean="0">
                <a:solidFill>
                  <a:srgbClr val="1F224E"/>
                </a:solidFill>
                <a:latin typeface="Myriad Pro" charset="0"/>
                <a:ea typeface="Myriad Pro" charset="0"/>
                <a:cs typeface="Myriad Pro" charset="0"/>
              </a:rPr>
              <a:t>increase development.</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4141713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4664"/>
            <a:ext cx="9144000" cy="685800"/>
          </a:xfrm>
        </p:spPr>
        <p:txBody>
          <a:bodyPr>
            <a:normAutofit/>
          </a:bodyPr>
          <a:lstStyle/>
          <a:p>
            <a:r>
              <a:rPr lang="en-GB" sz="2800" dirty="0"/>
              <a:t>Question </a:t>
            </a:r>
            <a:r>
              <a:rPr lang="en-GB" sz="2800" dirty="0" smtClean="0"/>
              <a:t>4* </a:t>
            </a:r>
            <a:r>
              <a:rPr lang="en-GB" sz="2800" dirty="0"/>
              <a:t>– </a:t>
            </a:r>
            <a:r>
              <a:rPr lang="en-GB" sz="2800" dirty="0" smtClean="0"/>
              <a:t>Well-developed</a:t>
            </a:r>
            <a:r>
              <a:rPr lang="en-GB" sz="2800" dirty="0"/>
              <a:t>? Developed? Simple?</a:t>
            </a:r>
          </a:p>
        </p:txBody>
      </p:sp>
      <p:sp>
        <p:nvSpPr>
          <p:cNvPr id="3" name="Content Placeholder 2"/>
          <p:cNvSpPr>
            <a:spLocks noGrp="1"/>
          </p:cNvSpPr>
          <p:nvPr>
            <p:ph idx="4294967295"/>
          </p:nvPr>
        </p:nvSpPr>
        <p:spPr>
          <a:xfrm>
            <a:off x="683568" y="4342463"/>
            <a:ext cx="3989753" cy="1368151"/>
          </a:xfrm>
        </p:spPr>
        <p:txBody>
          <a:bodyPr>
            <a:noAutofit/>
          </a:bodyPr>
          <a:lstStyle/>
          <a:p>
            <a:pPr marL="0" indent="0">
              <a:buNone/>
            </a:pPr>
            <a:r>
              <a:rPr lang="en-GB" sz="1400" dirty="0">
                <a:solidFill>
                  <a:srgbClr val="1F224E"/>
                </a:solidFill>
                <a:latin typeface="Myriad Pro" charset="0"/>
                <a:ea typeface="Myriad Pro" charset="0"/>
                <a:cs typeface="Myriad Pro" charset="0"/>
              </a:rPr>
              <a:t>This slide shows how ideas may progress from </a:t>
            </a:r>
            <a:r>
              <a:rPr lang="en-GB" sz="1400" b="1" dirty="0">
                <a:solidFill>
                  <a:srgbClr val="1F224E"/>
                </a:solidFill>
                <a:latin typeface="Myriad Pro" charset="0"/>
                <a:ea typeface="Myriad Pro" charset="0"/>
                <a:cs typeface="Myriad Pro" charset="0"/>
              </a:rPr>
              <a:t>simple</a:t>
            </a:r>
            <a:r>
              <a:rPr lang="en-GB" sz="1400" dirty="0">
                <a:solidFill>
                  <a:srgbClr val="1F224E"/>
                </a:solidFill>
                <a:latin typeface="Myriad Pro" charset="0"/>
                <a:ea typeface="Myriad Pro" charset="0"/>
                <a:cs typeface="Myriad Pro" charset="0"/>
              </a:rPr>
              <a:t> to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and then </a:t>
            </a:r>
            <a:r>
              <a:rPr lang="en-GB" sz="1400" b="1" dirty="0">
                <a:solidFill>
                  <a:srgbClr val="1F224E"/>
                </a:solidFill>
                <a:latin typeface="Myriad Pro" charset="0"/>
                <a:ea typeface="Myriad Pro" charset="0"/>
                <a:cs typeface="Myriad Pro" charset="0"/>
              </a:rPr>
              <a:t>well-developed</a:t>
            </a:r>
            <a:r>
              <a:rPr lang="en-GB" sz="1400" dirty="0" smtClean="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p:txBody>
      </p:sp>
      <p:sp>
        <p:nvSpPr>
          <p:cNvPr id="4" name="TextBox 3"/>
          <p:cNvSpPr txBox="1"/>
          <p:nvPr/>
        </p:nvSpPr>
        <p:spPr>
          <a:xfrm>
            <a:off x="2949724" y="1134269"/>
            <a:ext cx="2592288" cy="2769989"/>
          </a:xfrm>
          <a:prstGeom prst="rect">
            <a:avLst/>
          </a:prstGeom>
          <a:solidFill>
            <a:srgbClr val="ECECEC"/>
          </a:solidFill>
          <a:ln>
            <a:solidFill>
              <a:schemeClr val="tx1"/>
            </a:solidFill>
          </a:ln>
        </p:spPr>
        <p:txBody>
          <a:bodyPr wrap="square" rtlCol="0">
            <a:spAutoFit/>
          </a:bodyPr>
          <a:lstStyle/>
          <a:p>
            <a:r>
              <a:rPr lang="en-GB" sz="1400" dirty="0">
                <a:solidFill>
                  <a:srgbClr val="1F224E"/>
                </a:solidFill>
                <a:latin typeface="Myriad Pro" charset="0"/>
                <a:ea typeface="Myriad Pro" charset="0"/>
                <a:cs typeface="Myriad Pro" charset="0"/>
              </a:rPr>
              <a:t>Examples of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ideas:</a:t>
            </a:r>
          </a:p>
          <a:p>
            <a:endParaRPr lang="en-GB" sz="1400" dirty="0">
              <a:solidFill>
                <a:srgbClr val="1F224E"/>
              </a:solidFill>
              <a:latin typeface="Myriad Pro" charset="0"/>
              <a:ea typeface="Myriad Pro" charset="0"/>
              <a:cs typeface="Myriad Pro" charset="0"/>
            </a:endParaRPr>
          </a:p>
          <a:p>
            <a:r>
              <a:rPr lang="en-GB" sz="1200" dirty="0">
                <a:solidFill>
                  <a:srgbClr val="C00000"/>
                </a:solidFill>
                <a:latin typeface="Myriad Pro" charset="0"/>
                <a:ea typeface="Myriad Pro" charset="0"/>
                <a:cs typeface="Myriad Pro" charset="0"/>
              </a:rPr>
              <a:t>Ghana has a range of successes and challenges. One success is that it has more GNI per capita than other LIDC countries at $1760. This could be partly because of ecotourism to bring in visitors.</a:t>
            </a:r>
            <a:r>
              <a:rPr lang="en-GB" sz="1200" dirty="0">
                <a:solidFill>
                  <a:srgbClr val="FF0000"/>
                </a:solidFill>
                <a:latin typeface="Myriad Pro" charset="0"/>
                <a:ea typeface="Myriad Pro" charset="0"/>
                <a:cs typeface="Myriad Pro" charset="0"/>
              </a:rPr>
              <a:t> </a:t>
            </a:r>
          </a:p>
          <a:p>
            <a:r>
              <a:rPr lang="en-GB" sz="1200" dirty="0">
                <a:solidFill>
                  <a:srgbClr val="1F224E"/>
                </a:solidFill>
                <a:latin typeface="Myriad Pro" charset="0"/>
                <a:ea typeface="Myriad Pro" charset="0"/>
                <a:cs typeface="Myriad Pro" charset="0"/>
              </a:rPr>
              <a:t> </a:t>
            </a:r>
          </a:p>
          <a:p>
            <a:r>
              <a:rPr lang="en-GB" sz="1200" dirty="0">
                <a:solidFill>
                  <a:srgbClr val="1F224E"/>
                </a:solidFill>
                <a:latin typeface="Myriad Pro" charset="0"/>
                <a:ea typeface="Myriad Pro" charset="0"/>
                <a:cs typeface="Myriad Pro" charset="0"/>
              </a:rPr>
              <a:t>In the future</a:t>
            </a:r>
            <a:r>
              <a:rPr lang="en-GB" sz="1200" dirty="0">
                <a:solidFill>
                  <a:srgbClr val="C00000"/>
                </a:solidFill>
                <a:latin typeface="Myriad Pro" charset="0"/>
                <a:ea typeface="Myriad Pro" charset="0"/>
                <a:cs typeface="Myriad Pro" charset="0"/>
              </a:rPr>
              <a:t>, Ghana should make more national parks so more people come to visit them and spend money in the area.</a:t>
            </a:r>
          </a:p>
        </p:txBody>
      </p:sp>
      <p:sp>
        <p:nvSpPr>
          <p:cNvPr id="5" name="TextBox 4"/>
          <p:cNvSpPr txBox="1"/>
          <p:nvPr/>
        </p:nvSpPr>
        <p:spPr>
          <a:xfrm>
            <a:off x="243830" y="1124743"/>
            <a:ext cx="2477585" cy="2185214"/>
          </a:xfrm>
          <a:prstGeom prst="rect">
            <a:avLst/>
          </a:prstGeom>
          <a:solidFill>
            <a:srgbClr val="ECECEC"/>
          </a:solidFill>
          <a:ln>
            <a:solidFill>
              <a:schemeClr val="tx1"/>
            </a:solidFill>
          </a:ln>
        </p:spPr>
        <p:txBody>
          <a:bodyPr wrap="square" rtlCol="0">
            <a:spAutoFit/>
          </a:bodyPr>
          <a:lstStyle/>
          <a:p>
            <a:r>
              <a:rPr lang="en-GB" sz="1400" dirty="0">
                <a:solidFill>
                  <a:srgbClr val="1F224E"/>
                </a:solidFill>
                <a:latin typeface="Myriad Pro" charset="0"/>
                <a:ea typeface="Myriad Pro" charset="0"/>
                <a:cs typeface="Myriad Pro" charset="0"/>
              </a:rPr>
              <a:t>Examples of </a:t>
            </a:r>
            <a:r>
              <a:rPr lang="en-GB" sz="1400" b="1" dirty="0">
                <a:solidFill>
                  <a:srgbClr val="1F224E"/>
                </a:solidFill>
                <a:latin typeface="Myriad Pro" charset="0"/>
                <a:ea typeface="Myriad Pro" charset="0"/>
                <a:cs typeface="Myriad Pro" charset="0"/>
              </a:rPr>
              <a:t>simple</a:t>
            </a:r>
            <a:r>
              <a:rPr lang="en-GB" sz="1400" dirty="0">
                <a:solidFill>
                  <a:srgbClr val="1F224E"/>
                </a:solidFill>
                <a:latin typeface="Myriad Pro" charset="0"/>
                <a:ea typeface="Myriad Pro" charset="0"/>
                <a:cs typeface="Myriad Pro" charset="0"/>
              </a:rPr>
              <a:t> ideas:</a:t>
            </a:r>
          </a:p>
          <a:p>
            <a:endParaRPr lang="en-US" sz="1400" dirty="0">
              <a:latin typeface="Myriad Pro"/>
            </a:endParaRPr>
          </a:p>
          <a:p>
            <a:r>
              <a:rPr lang="en-GB" sz="1200" dirty="0">
                <a:solidFill>
                  <a:srgbClr val="1F224E"/>
                </a:solidFill>
                <a:latin typeface="Myriad Pro" charset="0"/>
                <a:ea typeface="Myriad Pro" charset="0"/>
                <a:cs typeface="Myriad Pro" charset="0"/>
              </a:rPr>
              <a:t>Ghana is a </a:t>
            </a:r>
            <a:r>
              <a:rPr lang="en-GB" sz="1200" dirty="0" smtClean="0">
                <a:solidFill>
                  <a:srgbClr val="1F224E"/>
                </a:solidFill>
                <a:latin typeface="Myriad Pro" charset="0"/>
                <a:ea typeface="Myriad Pro" charset="0"/>
                <a:cs typeface="Myriad Pro" charset="0"/>
              </a:rPr>
              <a:t>poor country which </a:t>
            </a:r>
            <a:r>
              <a:rPr lang="en-GB" sz="1200" dirty="0">
                <a:solidFill>
                  <a:srgbClr val="1F224E"/>
                </a:solidFill>
                <a:latin typeface="Myriad Pro" charset="0"/>
                <a:ea typeface="Myriad Pro" charset="0"/>
                <a:cs typeface="Myriad Pro" charset="0"/>
              </a:rPr>
              <a:t>has a low level of development. This means that people do not have a lot to eat, cannot go to school and have no doctors.</a:t>
            </a:r>
          </a:p>
          <a:p>
            <a:r>
              <a:rPr lang="en-GB" sz="1200" dirty="0">
                <a:solidFill>
                  <a:srgbClr val="1F224E"/>
                </a:solidFill>
                <a:latin typeface="Myriad Pro" charset="0"/>
                <a:ea typeface="Myriad Pro" charset="0"/>
                <a:cs typeface="Myriad Pro" charset="0"/>
              </a:rPr>
              <a:t> </a:t>
            </a:r>
          </a:p>
          <a:p>
            <a:r>
              <a:rPr lang="en-GB" sz="1200" dirty="0">
                <a:solidFill>
                  <a:srgbClr val="1F224E"/>
                </a:solidFill>
                <a:latin typeface="Myriad Pro" charset="0"/>
                <a:ea typeface="Myriad Pro" charset="0"/>
                <a:cs typeface="Myriad Pro" charset="0"/>
              </a:rPr>
              <a:t>The government should try to make more money to improve the country.</a:t>
            </a:r>
          </a:p>
        </p:txBody>
      </p:sp>
      <p:sp>
        <p:nvSpPr>
          <p:cNvPr id="6" name="TextBox 5"/>
          <p:cNvSpPr txBox="1"/>
          <p:nvPr/>
        </p:nvSpPr>
        <p:spPr>
          <a:xfrm>
            <a:off x="5724128" y="1124743"/>
            <a:ext cx="3096344" cy="4585871"/>
          </a:xfrm>
          <a:prstGeom prst="rect">
            <a:avLst/>
          </a:prstGeom>
          <a:solidFill>
            <a:srgbClr val="ECECEC"/>
          </a:solidFill>
          <a:ln>
            <a:solidFill>
              <a:schemeClr val="tx1"/>
            </a:solidFill>
          </a:ln>
        </p:spPr>
        <p:txBody>
          <a:bodyPr wrap="square" rtlCol="0">
            <a:spAutoFit/>
          </a:bodyPr>
          <a:lstStyle/>
          <a:p>
            <a:r>
              <a:rPr lang="en-GB" sz="1400" dirty="0">
                <a:solidFill>
                  <a:srgbClr val="1F224E"/>
                </a:solidFill>
                <a:latin typeface="Myriad Pro" charset="0"/>
                <a:ea typeface="Myriad Pro" charset="0"/>
                <a:cs typeface="Myriad Pro" charset="0"/>
              </a:rPr>
              <a:t>Examples of </a:t>
            </a:r>
            <a:r>
              <a:rPr lang="en-GB" sz="1400" b="1" dirty="0">
                <a:solidFill>
                  <a:srgbClr val="1F224E"/>
                </a:solidFill>
                <a:latin typeface="Myriad Pro" charset="0"/>
                <a:ea typeface="Myriad Pro" charset="0"/>
                <a:cs typeface="Myriad Pro" charset="0"/>
              </a:rPr>
              <a:t>well-developed </a:t>
            </a:r>
            <a:r>
              <a:rPr lang="en-GB" sz="1400" dirty="0">
                <a:solidFill>
                  <a:srgbClr val="1F224E"/>
                </a:solidFill>
                <a:latin typeface="Myriad Pro" charset="0"/>
                <a:ea typeface="Myriad Pro" charset="0"/>
                <a:cs typeface="Myriad Pro" charset="0"/>
              </a:rPr>
              <a:t>ideas:</a:t>
            </a:r>
          </a:p>
          <a:p>
            <a:endParaRPr lang="en-GB" sz="1400" dirty="0">
              <a:solidFill>
                <a:srgbClr val="1F224E"/>
              </a:solidFill>
              <a:latin typeface="Myriad Pro" charset="0"/>
              <a:ea typeface="Myriad Pro" charset="0"/>
              <a:cs typeface="Myriad Pro" charset="0"/>
            </a:endParaRPr>
          </a:p>
          <a:p>
            <a:r>
              <a:rPr lang="en-GB" sz="1200" dirty="0">
                <a:solidFill>
                  <a:srgbClr val="1F224E"/>
                </a:solidFill>
                <a:latin typeface="Myriad Pro" charset="0"/>
                <a:ea typeface="Myriad Pro" charset="0"/>
                <a:cs typeface="Myriad Pro" charset="0"/>
              </a:rPr>
              <a:t>Ghana currently has many successes in its development. One success is the increase in ecotourism, </a:t>
            </a:r>
            <a:r>
              <a:rPr lang="en-GB" sz="1200" dirty="0">
                <a:solidFill>
                  <a:srgbClr val="C00000"/>
                </a:solidFill>
                <a:latin typeface="Myriad Pro" charset="0"/>
                <a:ea typeface="Myriad Pro" charset="0"/>
                <a:cs typeface="Myriad Pro" charset="0"/>
              </a:rPr>
              <a:t>such as at </a:t>
            </a:r>
            <a:r>
              <a:rPr lang="en-GB" sz="1200" dirty="0" err="1">
                <a:solidFill>
                  <a:srgbClr val="C00000"/>
                </a:solidFill>
                <a:latin typeface="Myriad Pro" charset="0"/>
                <a:ea typeface="Myriad Pro" charset="0"/>
                <a:cs typeface="Myriad Pro" charset="0"/>
              </a:rPr>
              <a:t>Kakum</a:t>
            </a:r>
            <a:r>
              <a:rPr lang="en-GB" sz="1200" dirty="0">
                <a:solidFill>
                  <a:srgbClr val="C00000"/>
                </a:solidFill>
                <a:latin typeface="Myriad Pro" charset="0"/>
                <a:ea typeface="Myriad Pro" charset="0"/>
                <a:cs typeface="Myriad Pro" charset="0"/>
              </a:rPr>
              <a:t> National Park</a:t>
            </a:r>
            <a:r>
              <a:rPr lang="en-GB" sz="1200" dirty="0">
                <a:solidFill>
                  <a:srgbClr val="1F224E"/>
                </a:solidFill>
                <a:latin typeface="Myriad Pro" charset="0"/>
                <a:ea typeface="Myriad Pro" charset="0"/>
                <a:cs typeface="Myriad Pro" charset="0"/>
              </a:rPr>
              <a:t>, which has increased its GNI per capita to $1760 </a:t>
            </a:r>
            <a:r>
              <a:rPr lang="en-GB" sz="1200" dirty="0">
                <a:solidFill>
                  <a:srgbClr val="C00000"/>
                </a:solidFill>
                <a:latin typeface="Myriad Pro" charset="0"/>
                <a:ea typeface="Myriad Pro" charset="0"/>
                <a:cs typeface="Myriad Pro" charset="0"/>
              </a:rPr>
              <a:t>which is well above other LIDC countries such as Kenya</a:t>
            </a:r>
            <a:r>
              <a:rPr lang="en-GB" sz="1200" dirty="0">
                <a:solidFill>
                  <a:srgbClr val="1F224E"/>
                </a:solidFill>
                <a:latin typeface="Myriad Pro" charset="0"/>
                <a:ea typeface="Myriad Pro" charset="0"/>
                <a:cs typeface="Myriad Pro" charset="0"/>
              </a:rPr>
              <a:t>. </a:t>
            </a:r>
          </a:p>
          <a:p>
            <a:r>
              <a:rPr lang="en-GB" sz="1200" dirty="0">
                <a:solidFill>
                  <a:srgbClr val="1F224E"/>
                </a:solidFill>
                <a:latin typeface="Myriad Pro" charset="0"/>
                <a:ea typeface="Myriad Pro" charset="0"/>
                <a:cs typeface="Myriad Pro" charset="0"/>
              </a:rPr>
              <a:t> </a:t>
            </a:r>
          </a:p>
          <a:p>
            <a:r>
              <a:rPr lang="en-GB" sz="1200" dirty="0">
                <a:solidFill>
                  <a:srgbClr val="C00000"/>
                </a:solidFill>
                <a:latin typeface="Myriad Pro" charset="0"/>
                <a:ea typeface="Myriad Pro" charset="0"/>
                <a:cs typeface="Myriad Pro" charset="0"/>
              </a:rPr>
              <a:t>87% of Ghana’s people have access to clean drinking water; this is relatively high for an LIDC especially when compared to Mozambique at just 49%. However it has not been totally successful, for example in the north of the country 34% of people are food insecure. </a:t>
            </a:r>
          </a:p>
          <a:p>
            <a:r>
              <a:rPr lang="en-GB" sz="1200" dirty="0">
                <a:solidFill>
                  <a:srgbClr val="1F224E"/>
                </a:solidFill>
                <a:latin typeface="Myriad Pro" charset="0"/>
                <a:ea typeface="Myriad Pro" charset="0"/>
                <a:cs typeface="Myriad Pro" charset="0"/>
              </a:rPr>
              <a:t> </a:t>
            </a:r>
          </a:p>
          <a:p>
            <a:r>
              <a:rPr lang="en-GB" sz="1200" dirty="0">
                <a:solidFill>
                  <a:srgbClr val="1F224E"/>
                </a:solidFill>
                <a:latin typeface="Myriad Pro" charset="0"/>
                <a:ea typeface="Myriad Pro" charset="0"/>
                <a:cs typeface="Myriad Pro" charset="0"/>
              </a:rPr>
              <a:t>In the future, </a:t>
            </a:r>
            <a:r>
              <a:rPr lang="en-GB" sz="1200" dirty="0">
                <a:solidFill>
                  <a:srgbClr val="C00000"/>
                </a:solidFill>
                <a:latin typeface="Myriad Pro" charset="0"/>
                <a:ea typeface="Myriad Pro" charset="0"/>
                <a:cs typeface="Myriad Pro" charset="0"/>
              </a:rPr>
              <a:t>I believe that Ghana should invest further in ecotourism through creating biosphere reserves. This would bring in more foreign direct investment while also protecting the rainforest </a:t>
            </a:r>
            <a:r>
              <a:rPr lang="en-GB" sz="1200" dirty="0" smtClean="0">
                <a:solidFill>
                  <a:srgbClr val="C00000"/>
                </a:solidFill>
                <a:latin typeface="Myriad Pro" charset="0"/>
                <a:ea typeface="Myriad Pro" charset="0"/>
                <a:cs typeface="Myriad Pro" charset="0"/>
              </a:rPr>
              <a:t>therefore </a:t>
            </a:r>
            <a:r>
              <a:rPr lang="en-GB" sz="1200" dirty="0">
                <a:solidFill>
                  <a:srgbClr val="C00000"/>
                </a:solidFill>
                <a:latin typeface="Myriad Pro" charset="0"/>
                <a:ea typeface="Myriad Pro" charset="0"/>
                <a:cs typeface="Myriad Pro" charset="0"/>
              </a:rPr>
              <a:t>reducing the impacts of deforestation.</a:t>
            </a:r>
            <a:r>
              <a:rPr lang="en-GB" sz="1200" dirty="0">
                <a:solidFill>
                  <a:srgbClr val="00B050"/>
                </a:solidFill>
                <a:latin typeface="Myriad Pro" charset="0"/>
                <a:ea typeface="Myriad Pro" charset="0"/>
                <a:cs typeface="Myriad Pro" charset="0"/>
              </a:rPr>
              <a:t>  </a:t>
            </a:r>
          </a:p>
        </p:txBody>
      </p:sp>
    </p:spTree>
    <p:extLst>
      <p:ext uri="{BB962C8B-B14F-4D97-AF65-F5344CB8AC3E}">
        <p14:creationId xmlns:p14="http://schemas.microsoft.com/office/powerpoint/2010/main" val="4042728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07"/>
          <p:cNvSpPr txBox="1">
            <a:spLocks noChangeArrowheads="1"/>
          </p:cNvSpPr>
          <p:nvPr/>
        </p:nvSpPr>
        <p:spPr bwMode="auto">
          <a:xfrm>
            <a:off x="1447165" y="3212976"/>
            <a:ext cx="6281420" cy="12496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285"/>
              </a:spcAft>
              <a:tabLst>
                <a:tab pos="2865755" algn="ctr"/>
                <a:tab pos="5731510" algn="r"/>
              </a:tabLst>
            </a:pPr>
            <a:r>
              <a:rPr lang="en-GB" sz="800" dirty="0">
                <a:effectLst/>
                <a:latin typeface="Arial"/>
                <a:ea typeface="Calibri"/>
                <a:cs typeface="Arial"/>
              </a:rPr>
              <a:t>We’d like to know your view on the resources we produce. By clicking on ‘</a:t>
            </a:r>
            <a:r>
              <a:rPr lang="en-GB" sz="800" u="sng" dirty="0">
                <a:solidFill>
                  <a:srgbClr val="0000FF"/>
                </a:solidFill>
                <a:effectLst/>
                <a:latin typeface="Arial"/>
                <a:ea typeface="Calibri"/>
                <a:cs typeface="Arial"/>
                <a:hlinkClick r:id="rId2"/>
              </a:rPr>
              <a:t>Like</a:t>
            </a:r>
            <a:r>
              <a:rPr lang="en-GB" sz="800" dirty="0">
                <a:effectLst/>
                <a:latin typeface="Arial"/>
                <a:ea typeface="Calibri"/>
                <a:cs typeface="Arial"/>
              </a:rPr>
              <a:t>’ or ‘</a:t>
            </a:r>
            <a:r>
              <a:rPr lang="en-GB" sz="800" u="sng" dirty="0">
                <a:solidFill>
                  <a:srgbClr val="0000FF"/>
                </a:solidFill>
                <a:effectLst/>
                <a:latin typeface="Arial"/>
                <a:ea typeface="Calibri"/>
                <a:cs typeface="Arial"/>
                <a:hlinkClick r:id="rId3"/>
              </a:rPr>
              <a:t>Dislike</a:t>
            </a:r>
            <a:r>
              <a:rPr lang="en-GB" sz="800" dirty="0">
                <a:effectLst/>
                <a:latin typeface="Arial"/>
                <a:ea typeface="Calibri"/>
                <a:cs typeface="Arial"/>
              </a:rPr>
              <a:t>’ you can help us to ensure that our resources work for you. When the email template pops up please add additional comments if you wish and then just click ‘Send’. Thank you.</a:t>
            </a:r>
            <a:endParaRPr lang="en-GB" sz="1100" dirty="0">
              <a:effectLst/>
              <a:latin typeface="Arial"/>
              <a:ea typeface="Calibri"/>
              <a:cs typeface="Times New Roman"/>
            </a:endParaRPr>
          </a:p>
          <a:p>
            <a:pPr fontAlgn="ctr">
              <a:lnSpc>
                <a:spcPct val="120000"/>
              </a:lnSpc>
              <a:spcAft>
                <a:spcPts val="285"/>
              </a:spcAft>
            </a:pPr>
            <a:r>
              <a:rPr lang="en-GB" sz="800" dirty="0">
                <a:solidFill>
                  <a:srgbClr val="000000"/>
                </a:solidFill>
                <a:effectLst/>
                <a:latin typeface="Arial"/>
                <a:ea typeface="Calibri"/>
                <a:cs typeface="Times New Roman"/>
              </a:rPr>
              <a:t>Whether you already offer OCR qualifications, are new to OCR, or are considering switching from your current provider/awarding organisation, you can request more information by completing the Expression of Interest form which can be found here: </a:t>
            </a:r>
            <a:r>
              <a:rPr lang="en-GB" sz="800" u="sng" dirty="0">
                <a:solidFill>
                  <a:srgbClr val="0000FF"/>
                </a:solidFill>
                <a:effectLst/>
                <a:latin typeface="Arial"/>
                <a:ea typeface="Calibri"/>
                <a:cs typeface="Times New Roman"/>
                <a:hlinkClick r:id="rId4"/>
              </a:rPr>
              <a:t>www.ocr.org.uk/expression-of-interest</a:t>
            </a:r>
            <a:endParaRPr lang="en-GB" sz="1100" dirty="0">
              <a:effectLst/>
              <a:latin typeface="Calibri"/>
              <a:ea typeface="Calibri"/>
              <a:cs typeface="Times New Roman"/>
            </a:endParaRPr>
          </a:p>
          <a:p>
            <a:pPr fontAlgn="ctr">
              <a:lnSpc>
                <a:spcPct val="120000"/>
              </a:lnSpc>
              <a:spcAft>
                <a:spcPts val="285"/>
              </a:spcAft>
            </a:pPr>
            <a:r>
              <a:rPr lang="en-GB" sz="800" dirty="0">
                <a:solidFill>
                  <a:srgbClr val="000000"/>
                </a:solidFill>
                <a:effectLst/>
                <a:latin typeface="Arial"/>
                <a:ea typeface="Calibri"/>
                <a:cs typeface="Times New Roman"/>
              </a:rPr>
              <a:t>Looking for a resource? There is now a quick and easy search tool to help find free resources for your qualification: </a:t>
            </a:r>
            <a:br>
              <a:rPr lang="en-GB" sz="800" dirty="0">
                <a:solidFill>
                  <a:srgbClr val="000000"/>
                </a:solidFill>
                <a:effectLst/>
                <a:latin typeface="Arial"/>
                <a:ea typeface="Calibri"/>
                <a:cs typeface="Times New Roman"/>
              </a:rPr>
            </a:br>
            <a:r>
              <a:rPr lang="en-GB" sz="800" u="heavy" dirty="0">
                <a:solidFill>
                  <a:srgbClr val="000000"/>
                </a:solidFill>
                <a:effectLst/>
                <a:latin typeface="Arial"/>
                <a:ea typeface="Calibri"/>
                <a:cs typeface="Times New Roman"/>
                <a:hlinkClick r:id="rId5"/>
              </a:rPr>
              <a:t>www.ocr.org.uk/i-want-to/find-resources/</a:t>
            </a:r>
            <a:endParaRPr lang="en-GB" sz="1100" dirty="0">
              <a:effectLst/>
              <a:latin typeface="Calibri"/>
              <a:ea typeface="Calibri"/>
              <a:cs typeface="Times New Roman"/>
            </a:endParaRPr>
          </a:p>
          <a:p>
            <a:pPr fontAlgn="ctr">
              <a:lnSpc>
                <a:spcPct val="120000"/>
              </a:lnSpc>
              <a:spcAft>
                <a:spcPts val="285"/>
              </a:spcAft>
            </a:pPr>
            <a:r>
              <a:rPr lang="en-GB" sz="800" u="none" strike="noStrike" dirty="0">
                <a:solidFill>
                  <a:srgbClr val="0000FF"/>
                </a:solidFill>
                <a:effectLst/>
                <a:latin typeface="Calibri"/>
                <a:ea typeface="Calibri"/>
                <a:cs typeface="Arial"/>
              </a:rPr>
              <a:t> </a:t>
            </a:r>
            <a:endParaRPr lang="en-GB" sz="1100" dirty="0">
              <a:effectLst/>
              <a:latin typeface="Calibri"/>
              <a:ea typeface="Calibri"/>
              <a:cs typeface="Times New Roman"/>
            </a:endParaRPr>
          </a:p>
        </p:txBody>
      </p:sp>
      <p:sp>
        <p:nvSpPr>
          <p:cNvPr id="5" name="Rounded Rectangle 4" descr="Title: OCR Resources: the small print - Description: OCR Resources: the small print&#10;OCR’s resources are provided to support the teaching of OCR spec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10;© OCR 2014 - This resource may be freely copied and distributed, as long as the OCR logo and this message remain intact and OCR is acknowledged as the originator of this work.&#10;&#10;OCR acknowledges the use of the following content:&#10;Maths and English icons: Air0ne/Shutterstock.con"/>
          <p:cNvSpPr>
            <a:spLocks noChangeArrowheads="1"/>
          </p:cNvSpPr>
          <p:nvPr/>
        </p:nvSpPr>
        <p:spPr bwMode="auto">
          <a:xfrm>
            <a:off x="1367155" y="4430906"/>
            <a:ext cx="6409690" cy="1189355"/>
          </a:xfrm>
          <a:prstGeom prst="roundRect">
            <a:avLst>
              <a:gd name="adj" fmla="val 16667"/>
            </a:avLst>
          </a:prstGeom>
          <a:solidFill>
            <a:srgbClr val="D8D8D8"/>
          </a:solid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pPr>
              <a:lnSpc>
                <a:spcPct val="150000"/>
              </a:lnSpc>
              <a:spcAft>
                <a:spcPts val="0"/>
              </a:spcAft>
            </a:pPr>
            <a:r>
              <a:rPr lang="en-GB" sz="800" b="1" dirty="0">
                <a:solidFill>
                  <a:srgbClr val="000000"/>
                </a:solidFill>
                <a:effectLst/>
                <a:latin typeface="Arial"/>
                <a:ea typeface="Calibri"/>
                <a:cs typeface="Times New Roman"/>
              </a:rPr>
              <a:t>OCR Resources</a:t>
            </a:r>
            <a:r>
              <a:rPr lang="en-GB" sz="800" dirty="0">
                <a:solidFill>
                  <a:srgbClr val="000000"/>
                </a:solidFill>
                <a:effectLst/>
                <a:latin typeface="Arial"/>
                <a:ea typeface="Calibri"/>
                <a:cs typeface="Times New Roman"/>
              </a:rPr>
              <a:t>:</a:t>
            </a:r>
            <a:r>
              <a:rPr lang="en-GB" sz="800" dirty="0">
                <a:solidFill>
                  <a:srgbClr val="000000"/>
                </a:solidFill>
                <a:effectLst/>
                <a:latin typeface="Calibri"/>
                <a:ea typeface="Calibri"/>
                <a:cs typeface="Arial"/>
              </a:rPr>
              <a:t> </a:t>
            </a:r>
            <a:r>
              <a:rPr lang="en-GB" sz="800" i="1" dirty="0">
                <a:solidFill>
                  <a:srgbClr val="000000"/>
                </a:solidFill>
                <a:effectLst/>
                <a:latin typeface="Arial"/>
                <a:ea typeface="Calibri"/>
                <a:cs typeface="Times New Roman"/>
              </a:rPr>
              <a:t>the small print</a:t>
            </a:r>
            <a:r>
              <a:rPr lang="en-GB" sz="800" i="1" dirty="0">
                <a:solidFill>
                  <a:srgbClr val="000000"/>
                </a:solidFill>
                <a:effectLst/>
                <a:latin typeface="Calibri"/>
                <a:ea typeface="Calibri"/>
                <a:cs typeface="Arial"/>
              </a:rPr>
              <a:t/>
            </a:r>
            <a:br>
              <a:rPr lang="en-GB" sz="800" i="1" dirty="0">
                <a:solidFill>
                  <a:srgbClr val="000000"/>
                </a:solidFill>
                <a:effectLst/>
                <a:latin typeface="Calibri"/>
                <a:ea typeface="Calibri"/>
                <a:cs typeface="Arial"/>
              </a:rPr>
            </a:br>
            <a:r>
              <a:rPr lang="en-GB" sz="600" dirty="0">
                <a:solidFill>
                  <a:srgbClr val="000000"/>
                </a:solidFill>
                <a:effectLst/>
                <a:latin typeface="Arial"/>
                <a:ea typeface="Calibri"/>
                <a:cs typeface="Times New Roman"/>
              </a:rPr>
              <a:t>OCR’s </a:t>
            </a:r>
            <a:r>
              <a:rPr lang="en-GB" sz="600" dirty="0">
                <a:solidFill>
                  <a:srgbClr val="000000"/>
                </a:solidFill>
                <a:effectLst/>
                <a:latin typeface="Arial"/>
                <a:ea typeface="Calibri"/>
                <a:cs typeface="Arial"/>
              </a:rPr>
              <a:t>resources</a:t>
            </a:r>
            <a:r>
              <a:rPr lang="en-GB" sz="600" dirty="0">
                <a:solidFill>
                  <a:srgbClr val="000000"/>
                </a:solidFill>
                <a:effectLst/>
                <a:latin typeface="Arial"/>
                <a:ea typeface="Calibri"/>
                <a:cs typeface="Times New Roman"/>
              </a:rPr>
              <a:t> are provided to support the delivery of OCR qualifications,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a:t>
            </a:r>
            <a:br>
              <a:rPr lang="en-GB" sz="600" dirty="0">
                <a:solidFill>
                  <a:srgbClr val="000000"/>
                </a:solidFill>
                <a:effectLst/>
                <a:latin typeface="Arial"/>
                <a:ea typeface="Calibri"/>
                <a:cs typeface="Times New Roman"/>
              </a:rPr>
            </a:br>
            <a:r>
              <a:rPr lang="en-GB" sz="600" dirty="0">
                <a:solidFill>
                  <a:srgbClr val="000000"/>
                </a:solidFill>
                <a:effectLst/>
                <a:latin typeface="Arial"/>
                <a:ea typeface="Calibri"/>
                <a:cs typeface="Times New Roman"/>
              </a:rPr>
              <a:t>© OCR 2016 - This resource may be freely copied and distributed, as long as the OCR logo and this message remain intact and OCR is acknowledged as the originator of this work.</a:t>
            </a:r>
            <a:endParaRPr lang="en-GB" sz="1100" dirty="0">
              <a:effectLst/>
              <a:latin typeface="Calibri"/>
              <a:ea typeface="Calibri"/>
              <a:cs typeface="Times New Roman"/>
            </a:endParaRPr>
          </a:p>
          <a:p>
            <a:pPr>
              <a:lnSpc>
                <a:spcPct val="150000"/>
              </a:lnSpc>
              <a:spcAft>
                <a:spcPts val="0"/>
              </a:spcAft>
            </a:pPr>
            <a:r>
              <a:rPr lang="en-GB" sz="600" dirty="0">
                <a:solidFill>
                  <a:srgbClr val="000000"/>
                </a:solidFill>
                <a:effectLst/>
                <a:latin typeface="Arial"/>
                <a:ea typeface="Calibri"/>
                <a:cs typeface="Times New Roman"/>
              </a:rPr>
              <a:t>OCR acknowledges the use of the following content: n/a</a:t>
            </a:r>
            <a:endParaRPr lang="en-GB" sz="1100" dirty="0">
              <a:effectLst/>
              <a:latin typeface="Calibri"/>
              <a:ea typeface="Calibri"/>
              <a:cs typeface="Times New Roman"/>
            </a:endParaRPr>
          </a:p>
          <a:p>
            <a:pPr marR="71755" fontAlgn="ctr">
              <a:lnSpc>
                <a:spcPct val="120000"/>
              </a:lnSpc>
              <a:spcAft>
                <a:spcPts val="0"/>
              </a:spcAft>
            </a:pPr>
            <a:r>
              <a:rPr lang="en-GB" sz="600" dirty="0">
                <a:solidFill>
                  <a:srgbClr val="000000"/>
                </a:solidFill>
                <a:effectLst/>
                <a:latin typeface="Arial"/>
                <a:ea typeface="Calibri"/>
                <a:cs typeface="Times New Roman"/>
              </a:rPr>
              <a:t>Please get in touch if you want to discuss the accessibility of resources we offer to support delivery of our qualifications: </a:t>
            </a:r>
            <a:r>
              <a:rPr lang="en-GB" sz="600" u="sng" dirty="0">
                <a:solidFill>
                  <a:srgbClr val="0000FF"/>
                </a:solidFill>
                <a:effectLst/>
                <a:latin typeface="Arial"/>
                <a:ea typeface="Calibri"/>
                <a:cs typeface="Times New Roman"/>
                <a:hlinkClick r:id="rId6"/>
              </a:rPr>
              <a:t>resources.feedback@ocr.org.uk</a:t>
            </a:r>
            <a:endParaRPr lang="en-GB" sz="1100" dirty="0">
              <a:effectLst/>
              <a:latin typeface="Calibri"/>
              <a:ea typeface="Calibri"/>
              <a:cs typeface="Times New Roman"/>
            </a:endParaRPr>
          </a:p>
        </p:txBody>
      </p:sp>
    </p:spTree>
    <p:extLst>
      <p:ext uri="{BB962C8B-B14F-4D97-AF65-F5344CB8AC3E}">
        <p14:creationId xmlns:p14="http://schemas.microsoft.com/office/powerpoint/2010/main" val="963162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smtClean="0">
                <a:latin typeface="Myriad Pro"/>
              </a:rPr>
              <a:t>Geographical Exploration</a:t>
            </a:r>
            <a:endParaRPr lang="en-GB" dirty="0">
              <a:latin typeface="Myriad Pro"/>
            </a:endParaRPr>
          </a:p>
        </p:txBody>
      </p:sp>
      <p:sp>
        <p:nvSpPr>
          <p:cNvPr id="3" name="Content Placeholder 2"/>
          <p:cNvSpPr>
            <a:spLocks noGrp="1"/>
          </p:cNvSpPr>
          <p:nvPr>
            <p:ph idx="4294967295"/>
          </p:nvPr>
        </p:nvSpPr>
        <p:spPr>
          <a:xfrm>
            <a:off x="395536" y="1340768"/>
            <a:ext cx="8208912" cy="4454525"/>
          </a:xfrm>
        </p:spPr>
        <p:txBody>
          <a:bodyPr>
            <a:noAutofit/>
          </a:bodyPr>
          <a:lstStyle/>
          <a:p>
            <a:pPr marL="0" indent="0">
              <a:buNone/>
            </a:pPr>
            <a:r>
              <a:rPr lang="en-GB" sz="1800" dirty="0">
                <a:solidFill>
                  <a:srgbClr val="1F224E"/>
                </a:solidFill>
                <a:latin typeface="Myriad Pro" charset="0"/>
                <a:ea typeface="Myriad Pro" charset="0"/>
                <a:cs typeface="Myriad Pro" charset="0"/>
              </a:rPr>
              <a:t>There will be a mixture of </a:t>
            </a:r>
            <a:r>
              <a:rPr lang="en-GB" sz="1800" u="sng" dirty="0">
                <a:solidFill>
                  <a:srgbClr val="1F224E"/>
                </a:solidFill>
                <a:latin typeface="Myriad Pro" charset="0"/>
                <a:ea typeface="Myriad Pro" charset="0"/>
                <a:cs typeface="Myriad Pro" charset="0"/>
              </a:rPr>
              <a:t>short answer, point marked questions (1, 2, 3 and 4 mark questions) and level </a:t>
            </a:r>
            <a:r>
              <a:rPr lang="en-GB" sz="1800" u="sng" dirty="0" smtClean="0">
                <a:solidFill>
                  <a:srgbClr val="1F224E"/>
                </a:solidFill>
                <a:latin typeface="Myriad Pro" charset="0"/>
                <a:ea typeface="Myriad Pro" charset="0"/>
                <a:cs typeface="Myriad Pro" charset="0"/>
              </a:rPr>
              <a:t>of response questions of 6 marks </a:t>
            </a:r>
            <a:r>
              <a:rPr lang="en-GB" sz="1800" u="sng" dirty="0">
                <a:solidFill>
                  <a:srgbClr val="1F224E"/>
                </a:solidFill>
                <a:latin typeface="Myriad Pro" charset="0"/>
                <a:ea typeface="Myriad Pro" charset="0"/>
                <a:cs typeface="Myriad Pro" charset="0"/>
              </a:rPr>
              <a:t>and 12 marks</a:t>
            </a:r>
            <a:r>
              <a:rPr lang="en-GB" sz="1800" dirty="0">
                <a:solidFill>
                  <a:srgbClr val="1F224E"/>
                </a:solidFill>
                <a:latin typeface="Myriad Pro" charset="0"/>
                <a:ea typeface="Myriad Pro" charset="0"/>
                <a:cs typeface="Myriad Pro" charset="0"/>
              </a:rPr>
              <a:t>. </a:t>
            </a:r>
            <a:endParaRPr lang="en-GB" sz="1800" dirty="0" smtClean="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There </a:t>
            </a:r>
            <a:r>
              <a:rPr lang="en-GB" sz="1800" dirty="0">
                <a:solidFill>
                  <a:srgbClr val="1F224E"/>
                </a:solidFill>
                <a:latin typeface="Myriad Pro" charset="0"/>
                <a:ea typeface="Myriad Pro" charset="0"/>
                <a:cs typeface="Myriad Pro" charset="0"/>
              </a:rPr>
              <a:t>will always be two 12 mark questions on the paper as a whole and these will be </a:t>
            </a:r>
            <a:r>
              <a:rPr lang="en-GB" sz="1800" u="sng" dirty="0">
                <a:solidFill>
                  <a:srgbClr val="1F224E"/>
                </a:solidFill>
                <a:latin typeface="Myriad Pro" charset="0"/>
                <a:ea typeface="Myriad Pro" charset="0"/>
                <a:cs typeface="Myriad Pro" charset="0"/>
              </a:rPr>
              <a:t>synoptic</a:t>
            </a:r>
            <a:r>
              <a:rPr lang="en-GB" sz="1800" dirty="0">
                <a:solidFill>
                  <a:srgbClr val="1F224E"/>
                </a:solidFill>
                <a:latin typeface="Myriad Pro" charset="0"/>
                <a:ea typeface="Myriad Pro" charset="0"/>
                <a:cs typeface="Myriad Pro" charset="0"/>
              </a:rPr>
              <a:t> in nature (so will require students to apply their knowledge and understanding of content from at least two of the different topics of the </a:t>
            </a:r>
            <a:r>
              <a:rPr lang="en-GB" sz="1800" dirty="0" smtClean="0">
                <a:solidFill>
                  <a:srgbClr val="1F224E"/>
                </a:solidFill>
                <a:latin typeface="Myriad Pro" charset="0"/>
                <a:ea typeface="Myriad Pro" charset="0"/>
                <a:cs typeface="Myriad Pro" charset="0"/>
              </a:rPr>
              <a:t>specification).</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 final question of the assessment will be a 12 mark </a:t>
            </a:r>
            <a:r>
              <a:rPr lang="en-GB" sz="1800" dirty="0" smtClean="0">
                <a:solidFill>
                  <a:srgbClr val="1F224E"/>
                </a:solidFill>
                <a:latin typeface="Myriad Pro" charset="0"/>
                <a:ea typeface="Myriad Pro" charset="0"/>
                <a:cs typeface="Myriad Pro" charset="0"/>
              </a:rPr>
              <a:t>question </a:t>
            </a:r>
            <a:r>
              <a:rPr lang="en-GB" sz="1800" dirty="0">
                <a:solidFill>
                  <a:srgbClr val="1F224E"/>
                </a:solidFill>
                <a:latin typeface="Myriad Pro" charset="0"/>
                <a:ea typeface="Myriad Pro" charset="0"/>
                <a:cs typeface="Myriad Pro" charset="0"/>
              </a:rPr>
              <a:t>with a </a:t>
            </a:r>
            <a:r>
              <a:rPr lang="en-GB" sz="1800" u="sng" dirty="0">
                <a:solidFill>
                  <a:srgbClr val="1F224E"/>
                </a:solidFill>
                <a:latin typeface="Myriad Pro" charset="0"/>
                <a:ea typeface="Myriad Pro" charset="0"/>
                <a:cs typeface="Myriad Pro" charset="0"/>
              </a:rPr>
              <a:t>decision making</a:t>
            </a:r>
            <a:r>
              <a:rPr lang="en-GB" sz="1800" dirty="0">
                <a:solidFill>
                  <a:srgbClr val="1F224E"/>
                </a:solidFill>
                <a:latin typeface="Myriad Pro" charset="0"/>
                <a:ea typeface="Myriad Pro" charset="0"/>
                <a:cs typeface="Myriad Pro" charset="0"/>
              </a:rPr>
              <a:t> element to it. </a:t>
            </a:r>
            <a:r>
              <a:rPr lang="en-GB" sz="1800" dirty="0" smtClean="0">
                <a:solidFill>
                  <a:srgbClr val="1F224E"/>
                </a:solidFill>
                <a:latin typeface="Myriad Pro" charset="0"/>
                <a:ea typeface="Myriad Pro" charset="0"/>
                <a:cs typeface="Myriad Pro" charset="0"/>
              </a:rPr>
              <a:t>This </a:t>
            </a:r>
            <a:r>
              <a:rPr lang="en-GB" sz="1800" u="sng" dirty="0" smtClean="0">
                <a:solidFill>
                  <a:srgbClr val="1F224E"/>
                </a:solidFill>
                <a:latin typeface="Myriad Pro" charset="0"/>
                <a:ea typeface="Myriad Pro" charset="0"/>
                <a:cs typeface="Myriad Pro" charset="0"/>
              </a:rPr>
              <a:t>12 </a:t>
            </a:r>
            <a:r>
              <a:rPr lang="en-GB" sz="1800" u="sng" dirty="0">
                <a:solidFill>
                  <a:srgbClr val="1F224E"/>
                </a:solidFill>
                <a:latin typeface="Myriad Pro" charset="0"/>
                <a:ea typeface="Myriad Pro" charset="0"/>
                <a:cs typeface="Myriad Pro" charset="0"/>
              </a:rPr>
              <a:t>mark question will also have 3 </a:t>
            </a:r>
            <a:r>
              <a:rPr lang="en-GB" sz="1800" u="sng" dirty="0" err="1">
                <a:solidFill>
                  <a:srgbClr val="1F224E"/>
                </a:solidFill>
                <a:latin typeface="Myriad Pro" charset="0"/>
                <a:ea typeface="Myriad Pro" charset="0"/>
                <a:cs typeface="Myriad Pro" charset="0"/>
              </a:rPr>
              <a:t>SPaG</a:t>
            </a:r>
            <a:r>
              <a:rPr lang="en-GB" sz="1800" u="sng" dirty="0">
                <a:solidFill>
                  <a:srgbClr val="1F224E"/>
                </a:solidFill>
                <a:latin typeface="Myriad Pro" charset="0"/>
                <a:ea typeface="Myriad Pro" charset="0"/>
                <a:cs typeface="Myriad Pro" charset="0"/>
              </a:rPr>
              <a:t> marks</a:t>
            </a:r>
            <a:r>
              <a:rPr lang="en-GB" sz="1800" dirty="0">
                <a:solidFill>
                  <a:srgbClr val="1F224E"/>
                </a:solidFill>
                <a:latin typeface="Myriad Pro" charset="0"/>
                <a:ea typeface="Myriad Pro" charset="0"/>
                <a:cs typeface="Myriad Pro" charset="0"/>
              </a:rPr>
              <a:t> available (total of </a:t>
            </a:r>
            <a:r>
              <a:rPr lang="en-GB" sz="1800" dirty="0" smtClean="0">
                <a:solidFill>
                  <a:srgbClr val="1F224E"/>
                </a:solidFill>
                <a:latin typeface="Myriad Pro" charset="0"/>
                <a:ea typeface="Myriad Pro" charset="0"/>
                <a:cs typeface="Myriad Pro" charset="0"/>
              </a:rPr>
              <a:t>15 </a:t>
            </a:r>
            <a:r>
              <a:rPr lang="en-GB" sz="1800" dirty="0">
                <a:solidFill>
                  <a:srgbClr val="1F224E"/>
                </a:solidFill>
                <a:latin typeface="Myriad Pro" charset="0"/>
                <a:ea typeface="Myriad Pro" charset="0"/>
                <a:cs typeface="Myriad Pro" charset="0"/>
              </a:rPr>
              <a:t>marks for question).</a:t>
            </a:r>
          </a:p>
          <a:p>
            <a:pPr marL="0" indent="0">
              <a:buNone/>
            </a:pPr>
            <a:endParaRPr lang="en-GB" sz="1800" dirty="0">
              <a:latin typeface="Myriad Pro"/>
            </a:endParaRPr>
          </a:p>
        </p:txBody>
      </p:sp>
    </p:spTree>
    <p:extLst>
      <p:ext uri="{BB962C8B-B14F-4D97-AF65-F5344CB8AC3E}">
        <p14:creationId xmlns:p14="http://schemas.microsoft.com/office/powerpoint/2010/main" val="3908499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01" y="548680"/>
            <a:ext cx="9144000" cy="685800"/>
          </a:xfrm>
        </p:spPr>
        <p:txBody>
          <a:bodyPr>
            <a:normAutofit fontScale="90000"/>
          </a:bodyPr>
          <a:lstStyle/>
          <a:p>
            <a:r>
              <a:rPr lang="en-GB" dirty="0">
                <a:latin typeface="Myriad Pro"/>
              </a:rPr>
              <a:t>Other things to know about the </a:t>
            </a:r>
            <a:r>
              <a:rPr lang="en-GB" dirty="0" smtClean="0">
                <a:latin typeface="Myriad Pro"/>
              </a:rPr>
              <a:t>assessment</a:t>
            </a:r>
            <a:r>
              <a:rPr lang="en-GB" dirty="0">
                <a:latin typeface="Myriad Pro"/>
              </a:rPr>
              <a:t>…</a:t>
            </a:r>
          </a:p>
        </p:txBody>
      </p:sp>
      <p:sp>
        <p:nvSpPr>
          <p:cNvPr id="3" name="Content Placeholder 2"/>
          <p:cNvSpPr>
            <a:spLocks noGrp="1"/>
          </p:cNvSpPr>
          <p:nvPr>
            <p:ph idx="4294967295"/>
          </p:nvPr>
        </p:nvSpPr>
        <p:spPr>
          <a:xfrm>
            <a:off x="683568" y="1916833"/>
            <a:ext cx="7344816" cy="2736304"/>
          </a:xfrm>
        </p:spPr>
        <p:txBody>
          <a:bodyPr/>
          <a:lstStyle/>
          <a:p>
            <a:pPr marL="0" indent="0">
              <a:buNone/>
            </a:pPr>
            <a:r>
              <a:rPr lang="en-GB" sz="1600" dirty="0">
                <a:solidFill>
                  <a:srgbClr val="1F224E"/>
                </a:solidFill>
                <a:latin typeface="Myriad Pro" charset="0"/>
                <a:ea typeface="Myriad Pro" charset="0"/>
                <a:cs typeface="Myriad Pro" charset="0"/>
              </a:rPr>
              <a:t>There are a few other important things to highlight for the assessment and to help you </a:t>
            </a:r>
            <a:r>
              <a:rPr lang="en-GB" sz="1600" dirty="0" smtClean="0">
                <a:solidFill>
                  <a:srgbClr val="1F224E"/>
                </a:solidFill>
                <a:latin typeface="Myriad Pro" charset="0"/>
                <a:ea typeface="Myriad Pro" charset="0"/>
                <a:cs typeface="Myriad Pro" charset="0"/>
              </a:rPr>
              <a:t>understand </a:t>
            </a:r>
            <a:r>
              <a:rPr lang="en-GB" sz="1600" dirty="0">
                <a:solidFill>
                  <a:srgbClr val="1F224E"/>
                </a:solidFill>
                <a:latin typeface="Myriad Pro" charset="0"/>
                <a:ea typeface="Myriad Pro" charset="0"/>
                <a:cs typeface="Myriad Pro" charset="0"/>
              </a:rPr>
              <a:t>the mark scheme, so now we will run through:</a:t>
            </a:r>
          </a:p>
          <a:p>
            <a:pPr marL="685800" lvl="1">
              <a:buFont typeface="Arial" panose="020B0604020202020204" pitchFamily="34" charset="0"/>
              <a:buChar char="•"/>
            </a:pPr>
            <a:r>
              <a:rPr lang="en-GB" sz="1600" dirty="0" err="1">
                <a:solidFill>
                  <a:srgbClr val="1F224E"/>
                </a:solidFill>
                <a:latin typeface="Myriad Pro" charset="0"/>
                <a:ea typeface="Myriad Pro" charset="0"/>
                <a:cs typeface="Myriad Pro" charset="0"/>
              </a:rPr>
              <a:t>SPaG</a:t>
            </a:r>
            <a:endParaRPr lang="en-GB" sz="1600" dirty="0">
              <a:solidFill>
                <a:srgbClr val="1F224E"/>
              </a:solidFill>
              <a:latin typeface="Myriad Pro" charset="0"/>
              <a:ea typeface="Myriad Pro" charset="0"/>
              <a:cs typeface="Myriad Pro" charset="0"/>
            </a:endParaRPr>
          </a:p>
          <a:p>
            <a:pPr marL="685800" lvl="1">
              <a:buFont typeface="Arial" panose="020B0604020202020204" pitchFamily="34" charset="0"/>
              <a:buChar char="•"/>
            </a:pPr>
            <a:r>
              <a:rPr lang="en-GB" sz="1600" dirty="0">
                <a:solidFill>
                  <a:srgbClr val="1F224E"/>
                </a:solidFill>
                <a:latin typeface="Myriad Pro" charset="0"/>
                <a:ea typeface="Myriad Pro" charset="0"/>
                <a:cs typeface="Myriad Pro" charset="0"/>
              </a:rPr>
              <a:t>Quality of Extended Responses</a:t>
            </a:r>
          </a:p>
          <a:p>
            <a:pPr marL="685800" lvl="1">
              <a:buFont typeface="Arial" panose="020B0604020202020204" pitchFamily="34" charset="0"/>
              <a:buChar char="•"/>
            </a:pPr>
            <a:r>
              <a:rPr lang="en-GB" sz="1600" dirty="0">
                <a:solidFill>
                  <a:srgbClr val="1F224E"/>
                </a:solidFill>
                <a:latin typeface="Myriad Pro" charset="0"/>
                <a:ea typeface="Myriad Pro" charset="0"/>
                <a:cs typeface="Myriad Pro" charset="0"/>
              </a:rPr>
              <a:t>Marking Guidance</a:t>
            </a:r>
          </a:p>
          <a:p>
            <a:endParaRPr lang="en-GB" dirty="0">
              <a:latin typeface="Myriad Pro"/>
            </a:endParaRPr>
          </a:p>
        </p:txBody>
      </p:sp>
    </p:spTree>
    <p:extLst>
      <p:ext uri="{BB962C8B-B14F-4D97-AF65-F5344CB8AC3E}">
        <p14:creationId xmlns:p14="http://schemas.microsoft.com/office/powerpoint/2010/main" val="415526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err="1">
                <a:latin typeface="Myriad Pro"/>
              </a:rPr>
              <a:t>SPaG</a:t>
            </a:r>
            <a:endParaRPr lang="en-GB" dirty="0">
              <a:latin typeface="Myriad Pro"/>
            </a:endParaRPr>
          </a:p>
        </p:txBody>
      </p:sp>
      <p:sp>
        <p:nvSpPr>
          <p:cNvPr id="3" name="Content Placeholder 2"/>
          <p:cNvSpPr>
            <a:spLocks noGrp="1"/>
          </p:cNvSpPr>
          <p:nvPr>
            <p:ph idx="4294967295"/>
          </p:nvPr>
        </p:nvSpPr>
        <p:spPr>
          <a:xfrm>
            <a:off x="467544" y="1196752"/>
            <a:ext cx="8208912" cy="4454525"/>
          </a:xfrm>
        </p:spPr>
        <p:txBody>
          <a:bodyPr>
            <a:normAutofit/>
          </a:bodyPr>
          <a:lstStyle/>
          <a:p>
            <a:pPr marL="0" indent="0">
              <a:buNone/>
            </a:pPr>
            <a:r>
              <a:rPr lang="en-GB" sz="1400" dirty="0">
                <a:solidFill>
                  <a:srgbClr val="1F224E"/>
                </a:solidFill>
                <a:latin typeface="Myriad Pro" charset="0"/>
                <a:ea typeface="Myriad Pro" charset="0"/>
                <a:cs typeface="Myriad Pro" charset="0"/>
              </a:rPr>
              <a:t>SPaG – also known as spelling, punctuation and grammar and the use of specialist </a:t>
            </a:r>
            <a:r>
              <a:rPr lang="en-GB" sz="1400" dirty="0" smtClean="0">
                <a:solidFill>
                  <a:srgbClr val="1F224E"/>
                </a:solidFill>
                <a:latin typeface="Myriad Pro" charset="0"/>
                <a:ea typeface="Myriad Pro" charset="0"/>
                <a:cs typeface="Myriad Pro" charset="0"/>
              </a:rPr>
              <a:t>terminology – </a:t>
            </a:r>
            <a:r>
              <a:rPr lang="en-GB" sz="1400" dirty="0">
                <a:solidFill>
                  <a:srgbClr val="1F224E"/>
                </a:solidFill>
                <a:latin typeface="Myriad Pro" charset="0"/>
                <a:ea typeface="Myriad Pro" charset="0"/>
                <a:cs typeface="Myriad Pro" charset="0"/>
              </a:rPr>
              <a:t>is assessed against one of the longer questions in the exam with 3 marks available. In the </a:t>
            </a:r>
            <a:r>
              <a:rPr lang="en-GB" sz="1400" dirty="0" smtClean="0">
                <a:solidFill>
                  <a:srgbClr val="1F224E"/>
                </a:solidFill>
                <a:latin typeface="Myriad Pro" charset="0"/>
                <a:ea typeface="Myriad Pro" charset="0"/>
                <a:cs typeface="Myriad Pro" charset="0"/>
              </a:rPr>
              <a:t>‘Geographical Exploration’ </a:t>
            </a:r>
            <a:r>
              <a:rPr lang="en-GB" sz="1400" dirty="0">
                <a:solidFill>
                  <a:srgbClr val="1F224E"/>
                </a:solidFill>
                <a:latin typeface="Myriad Pro" charset="0"/>
                <a:ea typeface="Myriad Pro" charset="0"/>
                <a:cs typeface="Myriad Pro" charset="0"/>
              </a:rPr>
              <a:t>assessment </a:t>
            </a:r>
            <a:r>
              <a:rPr lang="en-GB" sz="1400" dirty="0" err="1">
                <a:solidFill>
                  <a:srgbClr val="1F224E"/>
                </a:solidFill>
                <a:latin typeface="Myriad Pro" charset="0"/>
                <a:ea typeface="Myriad Pro" charset="0"/>
                <a:cs typeface="Myriad Pro" charset="0"/>
              </a:rPr>
              <a:t>SPaG</a:t>
            </a:r>
            <a:r>
              <a:rPr lang="en-GB" sz="1400" dirty="0">
                <a:solidFill>
                  <a:srgbClr val="1F224E"/>
                </a:solidFill>
                <a:latin typeface="Myriad Pro" charset="0"/>
                <a:ea typeface="Myriad Pro" charset="0"/>
                <a:cs typeface="Myriad Pro" charset="0"/>
              </a:rPr>
              <a:t> will always be assessed on </a:t>
            </a:r>
            <a:r>
              <a:rPr lang="en-GB" sz="1400" dirty="0" smtClean="0">
                <a:solidFill>
                  <a:srgbClr val="1F224E"/>
                </a:solidFill>
                <a:latin typeface="Myriad Pro" charset="0"/>
                <a:ea typeface="Myriad Pro" charset="0"/>
                <a:cs typeface="Myriad Pro" charset="0"/>
              </a:rPr>
              <a:t>the final 12 </a:t>
            </a:r>
            <a:r>
              <a:rPr lang="en-GB" sz="1400" dirty="0">
                <a:solidFill>
                  <a:srgbClr val="1F224E"/>
                </a:solidFill>
                <a:latin typeface="Myriad Pro" charset="0"/>
                <a:ea typeface="Myriad Pro" charset="0"/>
                <a:cs typeface="Myriad Pro" charset="0"/>
              </a:rPr>
              <a:t>mark </a:t>
            </a:r>
            <a:r>
              <a:rPr lang="en-GB" sz="1400" dirty="0" smtClean="0">
                <a:solidFill>
                  <a:srgbClr val="1F224E"/>
                </a:solidFill>
                <a:latin typeface="Myriad Pro" charset="0"/>
                <a:ea typeface="Myriad Pro" charset="0"/>
                <a:cs typeface="Myriad Pro" charset="0"/>
              </a:rPr>
              <a:t>question</a:t>
            </a:r>
            <a:r>
              <a:rPr lang="en-GB" sz="1400" dirty="0">
                <a:solidFill>
                  <a:srgbClr val="1F224E"/>
                </a:solidFill>
                <a:latin typeface="Myriad Pro" charset="0"/>
                <a:ea typeface="Myriad Pro" charset="0"/>
                <a:cs typeface="Myriad Pro" charset="0"/>
              </a:rPr>
              <a:t>.</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There are clear descriptors for each level of </a:t>
            </a:r>
            <a:r>
              <a:rPr lang="en-GB" sz="1400" dirty="0" err="1">
                <a:solidFill>
                  <a:srgbClr val="1F224E"/>
                </a:solidFill>
                <a:latin typeface="Myriad Pro" charset="0"/>
                <a:ea typeface="Myriad Pro" charset="0"/>
                <a:cs typeface="Myriad Pro" charset="0"/>
              </a:rPr>
              <a:t>SPaG</a:t>
            </a:r>
            <a:r>
              <a:rPr lang="en-GB" sz="1400" dirty="0">
                <a:solidFill>
                  <a:srgbClr val="1F224E"/>
                </a:solidFill>
                <a:latin typeface="Myriad Pro" charset="0"/>
                <a:ea typeface="Myriad Pro" charset="0"/>
                <a:cs typeface="Myriad Pro" charset="0"/>
              </a:rPr>
              <a:t>, which are separate from the geographical content of the rest of the question. </a:t>
            </a:r>
            <a:r>
              <a:rPr lang="en-US" sz="1400" dirty="0">
                <a:solidFill>
                  <a:srgbClr val="1F224E"/>
                </a:solidFill>
                <a:latin typeface="Myriad Pro" charset="0"/>
                <a:ea typeface="Myriad Pro" charset="0"/>
                <a:cs typeface="Myriad Pro" charset="0"/>
              </a:rPr>
              <a:t>The </a:t>
            </a:r>
            <a:r>
              <a:rPr lang="en-US" sz="1400" dirty="0" smtClean="0">
                <a:solidFill>
                  <a:srgbClr val="1F224E"/>
                </a:solidFill>
                <a:latin typeface="Myriad Pro" charset="0"/>
                <a:ea typeface="Myriad Pro" charset="0"/>
                <a:cs typeface="Myriad Pro" charset="0"/>
              </a:rPr>
              <a:t>student’s </a:t>
            </a:r>
            <a:r>
              <a:rPr lang="en-US" sz="1400" dirty="0">
                <a:solidFill>
                  <a:srgbClr val="1F224E"/>
                </a:solidFill>
                <a:latin typeface="Myriad Pro" charset="0"/>
                <a:ea typeface="Myriad Pro" charset="0"/>
                <a:cs typeface="Myriad Pro" charset="0"/>
              </a:rPr>
              <a:t>answer is read holistically and the SPaG marks are awarded on the whole answer.</a:t>
            </a:r>
            <a:endParaRPr lang="en-GB" sz="1400" dirty="0">
              <a:solidFill>
                <a:srgbClr val="1F224E"/>
              </a:solidFill>
              <a:latin typeface="Myriad Pro" charset="0"/>
              <a:ea typeface="Myriad Pro" charset="0"/>
              <a:cs typeface="Myriad Pro" charset="0"/>
            </a:endParaRPr>
          </a:p>
          <a:p>
            <a:endParaRPr lang="en-GB" sz="1400" dirty="0">
              <a:latin typeface="Myriad Pro"/>
            </a:endParaRPr>
          </a:p>
        </p:txBody>
      </p:sp>
      <p:pic>
        <p:nvPicPr>
          <p:cNvPr id="4" name="Picture 2" descr="SPaG mark sc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068960"/>
            <a:ext cx="6542386" cy="2869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90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latin typeface="Myriad Pro"/>
              </a:rPr>
              <a:t>Quality of Extended Responses</a:t>
            </a:r>
          </a:p>
        </p:txBody>
      </p:sp>
      <p:sp>
        <p:nvSpPr>
          <p:cNvPr id="3" name="Content Placeholder 2"/>
          <p:cNvSpPr>
            <a:spLocks noGrp="1"/>
          </p:cNvSpPr>
          <p:nvPr>
            <p:ph idx="4294967295"/>
          </p:nvPr>
        </p:nvSpPr>
        <p:spPr>
          <a:xfrm>
            <a:off x="395536" y="1196752"/>
            <a:ext cx="8352928" cy="3960440"/>
          </a:xfrm>
        </p:spPr>
        <p:txBody>
          <a:bodyPr>
            <a:normAutofit fontScale="47500" lnSpcReduction="20000"/>
          </a:bodyPr>
          <a:lstStyle/>
          <a:p>
            <a:pPr marL="0" indent="0">
              <a:buNone/>
            </a:pPr>
            <a:r>
              <a:rPr lang="en-GB" sz="2900" dirty="0">
                <a:solidFill>
                  <a:srgbClr val="1F224E"/>
                </a:solidFill>
                <a:latin typeface="Myriad Pro" charset="0"/>
                <a:ea typeface="Myriad Pro" charset="0"/>
                <a:cs typeface="Myriad Pro" charset="0"/>
              </a:rPr>
              <a:t>‘Quality of extended response’ is assessed within each level for questions of 8 marks or </a:t>
            </a:r>
            <a:r>
              <a:rPr lang="en-GB" sz="2900" dirty="0" smtClean="0">
                <a:solidFill>
                  <a:srgbClr val="1F224E"/>
                </a:solidFill>
                <a:latin typeface="Myriad Pro" charset="0"/>
                <a:ea typeface="Myriad Pro" charset="0"/>
                <a:cs typeface="Myriad Pro" charset="0"/>
              </a:rPr>
              <a:t>above and is indicated by </a:t>
            </a:r>
            <a:r>
              <a:rPr lang="en-GB" sz="2900" smtClean="0">
                <a:solidFill>
                  <a:srgbClr val="1F224E"/>
                </a:solidFill>
                <a:latin typeface="Myriad Pro" charset="0"/>
                <a:ea typeface="Myriad Pro" charset="0"/>
                <a:cs typeface="Myriad Pro" charset="0"/>
              </a:rPr>
              <a:t>an </a:t>
            </a:r>
            <a:r>
              <a:rPr lang="en-GB" sz="2900" smtClean="0">
                <a:solidFill>
                  <a:srgbClr val="1F224E"/>
                </a:solidFill>
                <a:latin typeface="Myriad Pro" charset="0"/>
                <a:ea typeface="Myriad Pro" charset="0"/>
                <a:cs typeface="Myriad Pro" charset="0"/>
              </a:rPr>
              <a:t>asterisk </a:t>
            </a:r>
            <a:r>
              <a:rPr lang="en-GB" sz="2900" dirty="0" smtClean="0">
                <a:solidFill>
                  <a:srgbClr val="1F224E"/>
                </a:solidFill>
                <a:latin typeface="Myriad Pro" charset="0"/>
                <a:ea typeface="Myriad Pro" charset="0"/>
                <a:cs typeface="Myriad Pro" charset="0"/>
              </a:rPr>
              <a:t>(*) beside the question. </a:t>
            </a:r>
            <a:r>
              <a:rPr lang="en-GB" sz="2900" dirty="0">
                <a:solidFill>
                  <a:srgbClr val="1F224E"/>
                </a:solidFill>
                <a:latin typeface="Myriad Pro" charset="0"/>
                <a:ea typeface="Myriad Pro" charset="0"/>
                <a:cs typeface="Myriad Pro" charset="0"/>
              </a:rPr>
              <a:t>The following are the descriptors placed within the levels for </a:t>
            </a:r>
            <a:r>
              <a:rPr lang="en-GB" sz="2900" dirty="0" smtClean="0">
                <a:solidFill>
                  <a:srgbClr val="1F224E"/>
                </a:solidFill>
                <a:latin typeface="Myriad Pro" charset="0"/>
                <a:ea typeface="Myriad Pro" charset="0"/>
                <a:cs typeface="Myriad Pro" charset="0"/>
              </a:rPr>
              <a:t>12 </a:t>
            </a:r>
            <a:r>
              <a:rPr lang="en-GB" sz="2900" dirty="0">
                <a:solidFill>
                  <a:srgbClr val="1F224E"/>
                </a:solidFill>
                <a:latin typeface="Myriad Pro" charset="0"/>
                <a:ea typeface="Myriad Pro" charset="0"/>
                <a:cs typeface="Myriad Pro" charset="0"/>
              </a:rPr>
              <a:t>mark questions: </a:t>
            </a:r>
          </a:p>
          <a:p>
            <a:pPr marL="0" indent="0">
              <a:buNone/>
            </a:pPr>
            <a:r>
              <a:rPr lang="en-GB" dirty="0">
                <a:latin typeface="Myriad Pro"/>
              </a:rPr>
              <a:t> </a:t>
            </a:r>
            <a:endParaRPr lang="en-GB" dirty="0" smtClean="0">
              <a:latin typeface="Myriad Pro"/>
            </a:endParaRPr>
          </a:p>
          <a:p>
            <a:pPr marL="0" indent="0">
              <a:buNone/>
            </a:pPr>
            <a:r>
              <a:rPr lang="en-GB" sz="3000" i="1" dirty="0">
                <a:solidFill>
                  <a:srgbClr val="1F224E"/>
                </a:solidFill>
                <a:latin typeface="Myriad Pro" charset="0"/>
                <a:ea typeface="Myriad Pro" charset="0"/>
                <a:cs typeface="Myriad Pro" charset="0"/>
              </a:rPr>
              <a:t>Level 4</a:t>
            </a:r>
          </a:p>
          <a:p>
            <a:pPr marL="0" indent="0">
              <a:buNone/>
            </a:pPr>
            <a:r>
              <a:rPr lang="en-US" sz="3000" i="1" dirty="0">
                <a:solidFill>
                  <a:srgbClr val="1F224E"/>
                </a:solidFill>
                <a:latin typeface="Myriad Pro" charset="0"/>
                <a:ea typeface="Myriad Pro" charset="0"/>
                <a:cs typeface="Myriad Pro" charset="0"/>
              </a:rPr>
              <a:t>There is a well-developed line of reasoning which is clear and logically structured. The information presented is relevant and substantiated.</a:t>
            </a:r>
            <a:endParaRPr lang="en-GB" sz="3000" i="1" dirty="0">
              <a:solidFill>
                <a:srgbClr val="1F224E"/>
              </a:solidFill>
              <a:latin typeface="Myriad Pro" charset="0"/>
              <a:ea typeface="Myriad Pro" charset="0"/>
              <a:cs typeface="Myriad Pro" charset="0"/>
            </a:endParaRPr>
          </a:p>
          <a:p>
            <a:pPr marL="0" indent="0">
              <a:buNone/>
            </a:pPr>
            <a:endParaRPr lang="en-GB" dirty="0">
              <a:latin typeface="Myriad Pro"/>
            </a:endParaRPr>
          </a:p>
          <a:p>
            <a:pPr marL="0" indent="0">
              <a:buNone/>
            </a:pPr>
            <a:r>
              <a:rPr lang="en-GB" sz="2900" i="1" dirty="0">
                <a:solidFill>
                  <a:srgbClr val="1F224E"/>
                </a:solidFill>
                <a:latin typeface="Myriad Pro" charset="0"/>
                <a:ea typeface="Myriad Pro" charset="0"/>
                <a:cs typeface="Myriad Pro" charset="0"/>
              </a:rPr>
              <a:t>Level 3</a:t>
            </a:r>
          </a:p>
          <a:p>
            <a:pPr marL="0" indent="0">
              <a:buNone/>
            </a:pPr>
            <a:r>
              <a:rPr lang="en-US" sz="2900" i="1" dirty="0">
                <a:solidFill>
                  <a:srgbClr val="1F224E"/>
                </a:solidFill>
                <a:latin typeface="Myriad Pro" charset="0"/>
                <a:ea typeface="Myriad Pro" charset="0"/>
                <a:cs typeface="Myriad Pro" charset="0"/>
              </a:rPr>
              <a:t>There is a line of reasoning presented with some structure. The information presented is in the most-part relevant and supported by some evidence.</a:t>
            </a:r>
          </a:p>
          <a:p>
            <a:pPr marL="0" indent="0">
              <a:buNone/>
            </a:pPr>
            <a:endParaRPr lang="en-US" sz="2900" i="1" dirty="0">
              <a:solidFill>
                <a:srgbClr val="1F224E"/>
              </a:solidFill>
              <a:latin typeface="Myriad Pro" charset="0"/>
              <a:ea typeface="Myriad Pro" charset="0"/>
              <a:cs typeface="Myriad Pro" charset="0"/>
            </a:endParaRPr>
          </a:p>
          <a:p>
            <a:pPr marL="0" indent="0">
              <a:buNone/>
            </a:pPr>
            <a:r>
              <a:rPr lang="en-US" sz="2900" i="1" dirty="0">
                <a:solidFill>
                  <a:srgbClr val="1F224E"/>
                </a:solidFill>
                <a:latin typeface="Myriad Pro" charset="0"/>
                <a:ea typeface="Myriad Pro" charset="0"/>
                <a:cs typeface="Myriad Pro" charset="0"/>
              </a:rPr>
              <a:t>Level 2</a:t>
            </a:r>
          </a:p>
          <a:p>
            <a:pPr marL="0" indent="0">
              <a:buNone/>
            </a:pPr>
            <a:r>
              <a:rPr lang="en-US" sz="2900" i="1" dirty="0">
                <a:solidFill>
                  <a:srgbClr val="1F224E"/>
                </a:solidFill>
                <a:latin typeface="Myriad Pro" charset="0"/>
                <a:ea typeface="Myriad Pro" charset="0"/>
                <a:cs typeface="Myriad Pro" charset="0"/>
              </a:rPr>
              <a:t>The information has some relevance and is presented with limited structure. The information is supported by limited evidence</a:t>
            </a:r>
            <a:r>
              <a:rPr lang="en-US" sz="2900" i="1" dirty="0" smtClean="0">
                <a:solidFill>
                  <a:srgbClr val="1F224E"/>
                </a:solidFill>
                <a:latin typeface="Myriad Pro" charset="0"/>
                <a:ea typeface="Myriad Pro" charset="0"/>
                <a:cs typeface="Myriad Pro" charset="0"/>
              </a:rPr>
              <a:t>.</a:t>
            </a:r>
          </a:p>
          <a:p>
            <a:pPr marL="0" indent="0">
              <a:buNone/>
            </a:pPr>
            <a:endParaRPr lang="en-US" sz="2900" i="1" dirty="0">
              <a:solidFill>
                <a:srgbClr val="1F224E"/>
              </a:solidFill>
              <a:latin typeface="Myriad Pro" charset="0"/>
              <a:ea typeface="Myriad Pro" charset="0"/>
              <a:cs typeface="Myriad Pro" charset="0"/>
            </a:endParaRPr>
          </a:p>
          <a:p>
            <a:pPr marL="0" indent="0">
              <a:buNone/>
            </a:pPr>
            <a:r>
              <a:rPr lang="en-US" sz="2900" i="1" dirty="0">
                <a:solidFill>
                  <a:srgbClr val="1F224E"/>
                </a:solidFill>
                <a:latin typeface="Myriad Pro" charset="0"/>
                <a:ea typeface="Myriad Pro" charset="0"/>
                <a:cs typeface="Myriad Pro" charset="0"/>
              </a:rPr>
              <a:t>Level 1</a:t>
            </a:r>
          </a:p>
          <a:p>
            <a:pPr marL="0" indent="0">
              <a:buNone/>
            </a:pPr>
            <a:r>
              <a:rPr lang="en-GB" sz="2900" i="1" dirty="0">
                <a:solidFill>
                  <a:srgbClr val="1F224E"/>
                </a:solidFill>
                <a:latin typeface="Myriad Pro" charset="0"/>
                <a:ea typeface="Myriad Pro" charset="0"/>
                <a:cs typeface="Myriad Pro" charset="0"/>
              </a:rPr>
              <a:t>The information is basic and communicated in an unstructured way. The information is supported by limited evidence and the relationship to the evidence may not be clear.</a:t>
            </a:r>
          </a:p>
          <a:p>
            <a:endParaRPr lang="en-US" i="1" dirty="0">
              <a:latin typeface="Myriad Pro"/>
            </a:endParaRPr>
          </a:p>
        </p:txBody>
      </p:sp>
      <p:sp>
        <p:nvSpPr>
          <p:cNvPr id="4" name="Rectangle 3"/>
          <p:cNvSpPr/>
          <p:nvPr/>
        </p:nvSpPr>
        <p:spPr>
          <a:xfrm>
            <a:off x="395164" y="5085184"/>
            <a:ext cx="8352928" cy="738664"/>
          </a:xfrm>
          <a:prstGeom prst="rect">
            <a:avLst/>
          </a:prstGeom>
          <a:ln>
            <a:solidFill>
              <a:schemeClr val="tx1"/>
            </a:solidFill>
          </a:ln>
        </p:spPr>
        <p:txBody>
          <a:bodyPr wrap="square">
            <a:spAutoFit/>
          </a:bodyPr>
          <a:lstStyle/>
          <a:p>
            <a:r>
              <a:rPr lang="en-GB" sz="1400" dirty="0">
                <a:solidFill>
                  <a:srgbClr val="1F224E"/>
                </a:solidFill>
                <a:latin typeface="Myriad Pro" charset="0"/>
                <a:ea typeface="Myriad Pro" charset="0"/>
                <a:cs typeface="Myriad Pro" charset="0"/>
              </a:rPr>
              <a:t>The way that a student has structured their response would need to be considered when you are deciding which level to place the student in – but the quality of the geographical content within the answer should always be the most important consideration.</a:t>
            </a:r>
          </a:p>
        </p:txBody>
      </p:sp>
    </p:spTree>
    <p:extLst>
      <p:ext uri="{BB962C8B-B14F-4D97-AF65-F5344CB8AC3E}">
        <p14:creationId xmlns:p14="http://schemas.microsoft.com/office/powerpoint/2010/main" val="33394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sz="3200" dirty="0"/>
              <a:t>Level of Response Questions Marking Guidance</a:t>
            </a:r>
          </a:p>
        </p:txBody>
      </p:sp>
      <p:sp>
        <p:nvSpPr>
          <p:cNvPr id="3" name="Content Placeholder 2"/>
          <p:cNvSpPr>
            <a:spLocks noGrp="1"/>
          </p:cNvSpPr>
          <p:nvPr>
            <p:ph idx="4294967295"/>
          </p:nvPr>
        </p:nvSpPr>
        <p:spPr>
          <a:xfrm>
            <a:off x="683568" y="1184052"/>
            <a:ext cx="8136904" cy="647849"/>
          </a:xfrm>
        </p:spPr>
        <p:txBody>
          <a:bodyPr>
            <a:normAutofit fontScale="47500" lnSpcReduction="20000"/>
          </a:bodyPr>
          <a:lstStyle/>
          <a:p>
            <a:pPr marL="0" indent="0">
              <a:buNone/>
            </a:pPr>
            <a:r>
              <a:rPr lang="en-GB" dirty="0">
                <a:solidFill>
                  <a:srgbClr val="1F224E"/>
                </a:solidFill>
                <a:latin typeface="Myriad Pro" charset="0"/>
                <a:ea typeface="Myriad Pro" charset="0"/>
                <a:cs typeface="Myriad Pro" charset="0"/>
              </a:rPr>
              <a:t>At the beginning of each mark scheme the following table is included to help you understand the level </a:t>
            </a:r>
            <a:r>
              <a:rPr lang="en-GB" dirty="0" smtClean="0">
                <a:solidFill>
                  <a:srgbClr val="1F224E"/>
                </a:solidFill>
                <a:latin typeface="Myriad Pro" charset="0"/>
                <a:ea typeface="Myriad Pro" charset="0"/>
                <a:cs typeface="Myriad Pro" charset="0"/>
              </a:rPr>
              <a:t>of response mark schemes. </a:t>
            </a:r>
            <a:r>
              <a:rPr lang="en-GB" dirty="0">
                <a:solidFill>
                  <a:srgbClr val="1F224E"/>
                </a:solidFill>
                <a:latin typeface="Myriad Pro" charset="0"/>
                <a:ea typeface="Myriad Pro" charset="0"/>
                <a:cs typeface="Myriad Pro" charset="0"/>
              </a:rPr>
              <a:t>The wording in each level (from basic to comprehensive) indicates how answers develop and progress within each assessment objective.</a:t>
            </a:r>
          </a:p>
        </p:txBody>
      </p:sp>
      <p:pic>
        <p:nvPicPr>
          <p:cNvPr id="4" name="Picture 2" descr="Level of response marking guid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681" y="1844824"/>
            <a:ext cx="7119714" cy="4178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4896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rmAutofit/>
      </a:bodyPr>
      <a:lstStyle>
        <a:defPPr>
          <a:defRPr dirty="0" smtClean="0"/>
        </a:defPPr>
      </a:lstStyle>
    </a:tx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3639</TotalTime>
  <Words>6237</Words>
  <Application>Microsoft Office PowerPoint</Application>
  <PresentationFormat>On-screen Show (4:3)</PresentationFormat>
  <Paragraphs>483</Paragraphs>
  <Slides>47</Slides>
  <Notes>1</Notes>
  <HiddenSlides>0</HiddenSlides>
  <MMClips>0</MMClip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1_Office Theme</vt:lpstr>
      <vt:lpstr>Office Theme</vt:lpstr>
      <vt:lpstr>1_Custom Design</vt:lpstr>
      <vt:lpstr>PowerPoint Presentation</vt:lpstr>
      <vt:lpstr>J384/03 Geographical Exploration</vt:lpstr>
      <vt:lpstr>How will Geographical Exploration be assessed?</vt:lpstr>
      <vt:lpstr>How will Geographical Exploration be assessed?</vt:lpstr>
      <vt:lpstr>Geographical Exploration</vt:lpstr>
      <vt:lpstr>Other things to know about the assessment…</vt:lpstr>
      <vt:lpstr>SPaG</vt:lpstr>
      <vt:lpstr>Quality of Extended Responses</vt:lpstr>
      <vt:lpstr>Level of Response Questions Marking Guidance</vt:lpstr>
      <vt:lpstr>Level of Response Question Mark Scheme</vt:lpstr>
      <vt:lpstr>Assessment Objectives</vt:lpstr>
      <vt:lpstr>The 4 Assessment Objectives (AOs)</vt:lpstr>
      <vt:lpstr>AO1 - Knowledge</vt:lpstr>
      <vt:lpstr>AO1 command words</vt:lpstr>
      <vt:lpstr>AO2 - Understanding</vt:lpstr>
      <vt:lpstr>AO2 command words</vt:lpstr>
      <vt:lpstr>AO3 - Application</vt:lpstr>
      <vt:lpstr>AO3 command words</vt:lpstr>
      <vt:lpstr>AO4 - Skills</vt:lpstr>
      <vt:lpstr>AO4 command words</vt:lpstr>
      <vt:lpstr>PowerPoint Presentation</vt:lpstr>
      <vt:lpstr>PowerPoint Presentation</vt:lpstr>
      <vt:lpstr>PowerPoint Presentation</vt:lpstr>
      <vt:lpstr>PowerPoint Presentation</vt:lpstr>
      <vt:lpstr>PowerPoint Presentation</vt:lpstr>
      <vt:lpstr>PowerPoint Presentation</vt:lpstr>
      <vt:lpstr>Question 1(c) – 6 marks</vt:lpstr>
      <vt:lpstr>Question 1(c) – The mark scheme</vt:lpstr>
      <vt:lpstr>Question 2(d) – Well-developed? Developed? Simple?</vt:lpstr>
      <vt:lpstr>PowerPoint Presentation</vt:lpstr>
      <vt:lpstr>PowerPoint Presentation</vt:lpstr>
      <vt:lpstr>PowerPoint Presentation</vt:lpstr>
      <vt:lpstr>Question 2(b)* – 12 marks</vt:lpstr>
      <vt:lpstr>Question 2(b)* – The mark scheme</vt:lpstr>
      <vt:lpstr>Question 2(b)* – Indicative Content</vt:lpstr>
      <vt:lpstr>Question 2(b)* – Well-developed? Developed? Simple?</vt:lpstr>
      <vt:lpstr>PowerPoint Presentation</vt:lpstr>
      <vt:lpstr>Question 3(a)(ii) – 4 marks</vt:lpstr>
      <vt:lpstr>Question 3(b) – 6 marks</vt:lpstr>
      <vt:lpstr>Question 3(b) – The mark scheme</vt:lpstr>
      <vt:lpstr>Question 3(b) – Well-developed? Developed? Simple?</vt:lpstr>
      <vt:lpstr>PowerPoint Presentation</vt:lpstr>
      <vt:lpstr>Question 4* – 12 marks (+3 SPaG)</vt:lpstr>
      <vt:lpstr>Question 4* – The mark scheme</vt:lpstr>
      <vt:lpstr>Question 4* – Indicative Content</vt:lpstr>
      <vt:lpstr>Question 4* – Well-developed? Developed? Simple?</vt:lpstr>
      <vt:lpstr>PowerPoint Presentation</vt:lpstr>
    </vt:vector>
  </TitlesOfParts>
  <Company>Interpublic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OCR GCSE (9-1) Geography B (Geography for Enquiring Minds) Guide to SAMs Component 03</dc:title>
  <dc:creator>Shergill, Karanvir (BRM-MEW)</dc:creator>
  <cp:keywords>GCSE; Geography; Geography B, Component 03</cp:keywords>
  <cp:lastModifiedBy>Chloe Nichols</cp:lastModifiedBy>
  <cp:revision>157</cp:revision>
  <dcterms:created xsi:type="dcterms:W3CDTF">2016-05-18T13:58:30Z</dcterms:created>
  <dcterms:modified xsi:type="dcterms:W3CDTF">2017-01-09T09:58:22Z</dcterms:modified>
</cp:coreProperties>
</file>