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71" r:id="rId9"/>
    <p:sldId id="272" r:id="rId10"/>
    <p:sldId id="264" r:id="rId11"/>
    <p:sldId id="265" r:id="rId12"/>
    <p:sldId id="266" r:id="rId13"/>
    <p:sldId id="267" r:id="rId14"/>
    <p:sldId id="268" r:id="rId15"/>
    <p:sldId id="269" r:id="rId16"/>
    <p:sldId id="270" r:id="rId17"/>
    <p:sldId id="278" r:id="rId18"/>
    <p:sldId id="273" r:id="rId19"/>
    <p:sldId id="274" r:id="rId20"/>
    <p:sldId id="275" r:id="rId21"/>
    <p:sldId id="276" r:id="rId22"/>
    <p:sldId id="277" r:id="rId23"/>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e Gibney" initials="DG" lastIdx="6" clrIdx="0"/>
  <p:cmAuthor id="1" name="OCR OC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5" d="100"/>
          <a:sy n="105" d="100"/>
        </p:scale>
        <p:origin x="-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0DDDF9-DDE9-43DD-B718-FD122391FF61}" type="datetimeFigureOut">
              <a:rPr lang="en-GB" smtClean="0"/>
              <a:pPr/>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08765-8D24-4D29-A94A-41C4F68F56A9}" type="slidenum">
              <a:rPr lang="en-GB" smtClean="0"/>
              <a:pPr/>
              <a:t>‹#›</a:t>
            </a:fld>
            <a:endParaRPr lang="en-GB"/>
          </a:p>
        </p:txBody>
      </p:sp>
    </p:spTree>
    <p:extLst>
      <p:ext uri="{BB962C8B-B14F-4D97-AF65-F5344CB8AC3E}">
        <p14:creationId xmlns:p14="http://schemas.microsoft.com/office/powerpoint/2010/main" val="204064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0DDDF9-DDE9-43DD-B718-FD122391FF61}" type="datetimeFigureOut">
              <a:rPr lang="en-GB" smtClean="0"/>
              <a:pPr/>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08765-8D24-4D29-A94A-41C4F68F56A9}" type="slidenum">
              <a:rPr lang="en-GB" smtClean="0"/>
              <a:pPr/>
              <a:t>‹#›</a:t>
            </a:fld>
            <a:endParaRPr lang="en-GB"/>
          </a:p>
        </p:txBody>
      </p:sp>
    </p:spTree>
    <p:extLst>
      <p:ext uri="{BB962C8B-B14F-4D97-AF65-F5344CB8AC3E}">
        <p14:creationId xmlns:p14="http://schemas.microsoft.com/office/powerpoint/2010/main" val="387944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0DDDF9-DDE9-43DD-B718-FD122391FF61}" type="datetimeFigureOut">
              <a:rPr lang="en-GB" smtClean="0"/>
              <a:pPr/>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08765-8D24-4D29-A94A-41C4F68F56A9}" type="slidenum">
              <a:rPr lang="en-GB" smtClean="0"/>
              <a:pPr/>
              <a:t>‹#›</a:t>
            </a:fld>
            <a:endParaRPr lang="en-GB"/>
          </a:p>
        </p:txBody>
      </p:sp>
    </p:spTree>
    <p:extLst>
      <p:ext uri="{BB962C8B-B14F-4D97-AF65-F5344CB8AC3E}">
        <p14:creationId xmlns:p14="http://schemas.microsoft.com/office/powerpoint/2010/main" val="263757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0DDDF9-DDE9-43DD-B718-FD122391FF61}" type="datetimeFigureOut">
              <a:rPr lang="en-GB" smtClean="0"/>
              <a:pPr/>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08765-8D24-4D29-A94A-41C4F68F56A9}" type="slidenum">
              <a:rPr lang="en-GB" smtClean="0"/>
              <a:pPr/>
              <a:t>‹#›</a:t>
            </a:fld>
            <a:endParaRPr lang="en-GB"/>
          </a:p>
        </p:txBody>
      </p:sp>
    </p:spTree>
    <p:extLst>
      <p:ext uri="{BB962C8B-B14F-4D97-AF65-F5344CB8AC3E}">
        <p14:creationId xmlns:p14="http://schemas.microsoft.com/office/powerpoint/2010/main" val="2775704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DDDF9-DDE9-43DD-B718-FD122391FF61}" type="datetimeFigureOut">
              <a:rPr lang="en-GB" smtClean="0"/>
              <a:pPr/>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08765-8D24-4D29-A94A-41C4F68F56A9}" type="slidenum">
              <a:rPr lang="en-GB" smtClean="0"/>
              <a:pPr/>
              <a:t>‹#›</a:t>
            </a:fld>
            <a:endParaRPr lang="en-GB"/>
          </a:p>
        </p:txBody>
      </p:sp>
    </p:spTree>
    <p:extLst>
      <p:ext uri="{BB962C8B-B14F-4D97-AF65-F5344CB8AC3E}">
        <p14:creationId xmlns:p14="http://schemas.microsoft.com/office/powerpoint/2010/main" val="312360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0DDDF9-DDE9-43DD-B718-FD122391FF61}" type="datetimeFigureOut">
              <a:rPr lang="en-GB" smtClean="0"/>
              <a:pPr/>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308765-8D24-4D29-A94A-41C4F68F56A9}" type="slidenum">
              <a:rPr lang="en-GB" smtClean="0"/>
              <a:pPr/>
              <a:t>‹#›</a:t>
            </a:fld>
            <a:endParaRPr lang="en-GB"/>
          </a:p>
        </p:txBody>
      </p:sp>
    </p:spTree>
    <p:extLst>
      <p:ext uri="{BB962C8B-B14F-4D97-AF65-F5344CB8AC3E}">
        <p14:creationId xmlns:p14="http://schemas.microsoft.com/office/powerpoint/2010/main" val="318417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0DDDF9-DDE9-43DD-B718-FD122391FF61}" type="datetimeFigureOut">
              <a:rPr lang="en-GB" smtClean="0"/>
              <a:pPr/>
              <a:t>04/05/2017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308765-8D24-4D29-A94A-41C4F68F56A9}" type="slidenum">
              <a:rPr lang="en-GB" smtClean="0"/>
              <a:pPr/>
              <a:t>‹#›</a:t>
            </a:fld>
            <a:endParaRPr lang="en-GB"/>
          </a:p>
        </p:txBody>
      </p:sp>
    </p:spTree>
    <p:extLst>
      <p:ext uri="{BB962C8B-B14F-4D97-AF65-F5344CB8AC3E}">
        <p14:creationId xmlns:p14="http://schemas.microsoft.com/office/powerpoint/2010/main" val="337238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0DDDF9-DDE9-43DD-B718-FD122391FF61}" type="datetimeFigureOut">
              <a:rPr lang="en-GB" smtClean="0"/>
              <a:pPr/>
              <a:t>04/05/2017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308765-8D24-4D29-A94A-41C4F68F56A9}" type="slidenum">
              <a:rPr lang="en-GB" smtClean="0"/>
              <a:pPr/>
              <a:t>‹#›</a:t>
            </a:fld>
            <a:endParaRPr lang="en-GB"/>
          </a:p>
        </p:txBody>
      </p:sp>
    </p:spTree>
    <p:extLst>
      <p:ext uri="{BB962C8B-B14F-4D97-AF65-F5344CB8AC3E}">
        <p14:creationId xmlns:p14="http://schemas.microsoft.com/office/powerpoint/2010/main" val="255900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DDDF9-DDE9-43DD-B718-FD122391FF61}" type="datetimeFigureOut">
              <a:rPr lang="en-GB" smtClean="0"/>
              <a:pPr/>
              <a:t>04/05/2017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308765-8D24-4D29-A94A-41C4F68F56A9}" type="slidenum">
              <a:rPr lang="en-GB" smtClean="0"/>
              <a:pPr/>
              <a:t>‹#›</a:t>
            </a:fld>
            <a:endParaRPr lang="en-GB"/>
          </a:p>
        </p:txBody>
      </p:sp>
    </p:spTree>
    <p:extLst>
      <p:ext uri="{BB962C8B-B14F-4D97-AF65-F5344CB8AC3E}">
        <p14:creationId xmlns:p14="http://schemas.microsoft.com/office/powerpoint/2010/main" val="420148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DDDF9-DDE9-43DD-B718-FD122391FF61}" type="datetimeFigureOut">
              <a:rPr lang="en-GB" smtClean="0"/>
              <a:pPr/>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308765-8D24-4D29-A94A-41C4F68F56A9}" type="slidenum">
              <a:rPr lang="en-GB" smtClean="0"/>
              <a:pPr/>
              <a:t>‹#›</a:t>
            </a:fld>
            <a:endParaRPr lang="en-GB"/>
          </a:p>
        </p:txBody>
      </p:sp>
    </p:spTree>
    <p:extLst>
      <p:ext uri="{BB962C8B-B14F-4D97-AF65-F5344CB8AC3E}">
        <p14:creationId xmlns:p14="http://schemas.microsoft.com/office/powerpoint/2010/main" val="330779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DDDF9-DDE9-43DD-B718-FD122391FF61}" type="datetimeFigureOut">
              <a:rPr lang="en-GB" smtClean="0"/>
              <a:pPr/>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308765-8D24-4D29-A94A-41C4F68F56A9}" type="slidenum">
              <a:rPr lang="en-GB" smtClean="0"/>
              <a:pPr/>
              <a:t>‹#›</a:t>
            </a:fld>
            <a:endParaRPr lang="en-GB"/>
          </a:p>
        </p:txBody>
      </p:sp>
    </p:spTree>
    <p:extLst>
      <p:ext uri="{BB962C8B-B14F-4D97-AF65-F5344CB8AC3E}">
        <p14:creationId xmlns:p14="http://schemas.microsoft.com/office/powerpoint/2010/main" val="39220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DDDF9-DDE9-43DD-B718-FD122391FF61}" type="datetimeFigureOut">
              <a:rPr lang="en-GB" smtClean="0"/>
              <a:pPr/>
              <a:t>04/05/2017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08765-8D24-4D29-A94A-41C4F68F56A9}" type="slidenum">
              <a:rPr lang="en-GB" smtClean="0"/>
              <a:pPr/>
              <a:t>‹#›</a:t>
            </a:fld>
            <a:endParaRPr lang="en-GB"/>
          </a:p>
        </p:txBody>
      </p:sp>
      <p:pic>
        <p:nvPicPr>
          <p:cNvPr id="7" name="Picture 6" title="AS and A Level Chemistry A"/>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 y="6028738"/>
            <a:ext cx="9143995" cy="829262"/>
          </a:xfrm>
          <a:prstGeom prst="rect">
            <a:avLst/>
          </a:prstGeom>
        </p:spPr>
      </p:pic>
    </p:spTree>
    <p:extLst>
      <p:ext uri="{BB962C8B-B14F-4D97-AF65-F5344CB8AC3E}">
        <p14:creationId xmlns:p14="http://schemas.microsoft.com/office/powerpoint/2010/main" val="1524363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esources.feedback@ocr.org.uk?subject=I%20liked%20A%20Level%20Chemistry%20B%20(Slaters)%20Presentation%20on%20The%20Maxwell-Boltzmann%20Distribution" TargetMode="External"/><Relationship Id="rId7" Type="http://schemas.openxmlformats.org/officeDocument/2006/relationships/hyperlink" Target="mailto:resources.feedback@ocr.org.uk" TargetMode="External"/><Relationship Id="rId2" Type="http://schemas.openxmlformats.org/officeDocument/2006/relationships/hyperlink" Target="mailto:resources.feedback@ocr.org.uk?subject=I%20liked%20the%20A%20Level%20History%20Delivery%20Guide%20Learner%20Resource:%20Example%20bar%20graph%20(The%20changing%20nature%20of%20warfare%201792-1945)" TargetMode="External"/><Relationship Id="rId1" Type="http://schemas.openxmlformats.org/officeDocument/2006/relationships/slideLayout" Target="../slideLayouts/slideLayout1.xml"/><Relationship Id="rId6" Type="http://schemas.openxmlformats.org/officeDocument/2006/relationships/hyperlink" Target="http://www.ocr.org.uk/i-want-to/find-resources/" TargetMode="External"/><Relationship Id="rId5" Type="http://schemas.openxmlformats.org/officeDocument/2006/relationships/hyperlink" Target="http://www.ocr.org.uk/expression-of-interest" TargetMode="External"/><Relationship Id="rId4" Type="http://schemas.openxmlformats.org/officeDocument/2006/relationships/hyperlink" Target="mailto:resources.feedback@ocr.org.uk?subject=I%20disliked%20A%20Level%20Chemistry%20B%20(Slaters)%20Presentation%20on%20The%20Maxwell-Boltzmann%20Distribu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AS and A Level Chemistry 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33103" y="3879668"/>
            <a:ext cx="3167743" cy="1537472"/>
          </a:xfrm>
        </p:spPr>
        <p:txBody>
          <a:bodyPr anchor="t" anchorCtr="0">
            <a:normAutofit/>
          </a:bodyPr>
          <a:lstStyle/>
          <a:p>
            <a:pPr algn="l"/>
            <a:r>
              <a:rPr lang="en-GB" sz="2000" b="1" dirty="0" smtClean="0">
                <a:latin typeface="Arial" panose="020B0604020202020204" pitchFamily="34" charset="0"/>
                <a:cs typeface="Arial" panose="020B0604020202020204" pitchFamily="34" charset="0"/>
              </a:rPr>
              <a:t>The Boltzmann Distribution</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59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Activation energy</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Arial" panose="020B0604020202020204" pitchFamily="34" charset="0"/>
                <a:cs typeface="Arial" panose="020B0604020202020204" pitchFamily="34" charset="0"/>
              </a:rPr>
              <a:t>Go back to the bar chart of the class height.</a:t>
            </a:r>
          </a:p>
          <a:p>
            <a:r>
              <a:rPr lang="en-GB" dirty="0" smtClean="0">
                <a:latin typeface="Arial" panose="020B0604020202020204" pitchFamily="34" charset="0"/>
                <a:cs typeface="Arial" panose="020B0604020202020204" pitchFamily="34" charset="0"/>
              </a:rPr>
              <a:t>What if the class were to go on a trip to an amusement park and the minimum height for the rides was 175 cm?</a:t>
            </a:r>
          </a:p>
          <a:p>
            <a:r>
              <a:rPr lang="en-GB" dirty="0" smtClean="0">
                <a:latin typeface="Arial" panose="020B0604020202020204" pitchFamily="34" charset="0"/>
                <a:cs typeface="Arial" panose="020B0604020202020204" pitchFamily="34" charset="0"/>
              </a:rPr>
              <a:t>Mark a line on the height chart to divide those students who cannot go on the ride from those who can.</a:t>
            </a:r>
          </a:p>
          <a:p>
            <a:r>
              <a:rPr lang="en-GB" dirty="0" smtClean="0">
                <a:latin typeface="Arial" panose="020B0604020202020204" pitchFamily="34" charset="0"/>
                <a:cs typeface="Arial" panose="020B0604020202020204" pitchFamily="34" charset="0"/>
              </a:rPr>
              <a:t>Shade or colour the columns for those students who can go on the ride. </a:t>
            </a:r>
          </a:p>
          <a:p>
            <a:r>
              <a:rPr lang="en-GB" dirty="0" smtClean="0">
                <a:latin typeface="Arial" panose="020B0604020202020204" pitchFamily="34" charset="0"/>
                <a:cs typeface="Arial" panose="020B0604020202020204" pitchFamily="34" charset="0"/>
              </a:rPr>
              <a:t>This is similar to activation energy.</a:t>
            </a:r>
          </a:p>
        </p:txBody>
      </p:sp>
    </p:spTree>
    <p:extLst>
      <p:ext uri="{BB962C8B-B14F-4D97-AF65-F5344CB8AC3E}">
        <p14:creationId xmlns:p14="http://schemas.microsoft.com/office/powerpoint/2010/main" val="103652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Activation energy</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Sketch the shape of the Boltzmann distribution in your notes.</a:t>
            </a:r>
          </a:p>
          <a:p>
            <a:r>
              <a:rPr lang="en-GB" dirty="0" smtClean="0">
                <a:latin typeface="Arial" panose="020B0604020202020204" pitchFamily="34" charset="0"/>
                <a:cs typeface="Arial" panose="020B0604020202020204" pitchFamily="34" charset="0"/>
              </a:rPr>
              <a:t>Now add a line for the activation energy – the minimum energy required for the particles to react.</a:t>
            </a:r>
          </a:p>
          <a:p>
            <a:r>
              <a:rPr lang="en-GB" dirty="0" smtClean="0">
                <a:latin typeface="Arial" panose="020B0604020202020204" pitchFamily="34" charset="0"/>
                <a:cs typeface="Arial" panose="020B0604020202020204" pitchFamily="34" charset="0"/>
              </a:rPr>
              <a:t>As with the previous graph, shade or colour in those particles with enough energy to react if they collide.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89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703" y="1122362"/>
            <a:ext cx="8125097" cy="3475763"/>
          </a:xfrm>
        </p:spPr>
        <p:txBody>
          <a:bodyPr>
            <a:normAutofit/>
          </a:bodyPr>
          <a:lstStyle/>
          <a:p>
            <a:r>
              <a:rPr lang="en-GB" b="1" dirty="0" smtClean="0">
                <a:latin typeface="Arial" panose="020B0604020202020204" pitchFamily="34" charset="0"/>
                <a:cs typeface="Arial" panose="020B0604020202020204" pitchFamily="34" charset="0"/>
              </a:rPr>
              <a:t>What happens to the distribution curve as the temperature changes?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28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Task</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Go back to the sketch of the Boltzmann distribution.</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Add two more curves: </a:t>
            </a:r>
          </a:p>
          <a:p>
            <a:pPr lvl="1"/>
            <a:r>
              <a:rPr lang="en-GB" dirty="0" smtClean="0">
                <a:latin typeface="Arial" panose="020B0604020202020204" pitchFamily="34" charset="0"/>
                <a:cs typeface="Arial" panose="020B0604020202020204" pitchFamily="34" charset="0"/>
              </a:rPr>
              <a:t>One for a lower temperature</a:t>
            </a:r>
          </a:p>
          <a:p>
            <a:pPr lvl="1"/>
            <a:r>
              <a:rPr lang="en-GB" dirty="0" smtClean="0">
                <a:latin typeface="Arial" panose="020B0604020202020204" pitchFamily="34" charset="0"/>
                <a:cs typeface="Arial" panose="020B0604020202020204" pitchFamily="34" charset="0"/>
              </a:rPr>
              <a:t>Another for a higher temperature.</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Add them lightly in pencil if you are not sure.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01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15" y="365126"/>
            <a:ext cx="7961435" cy="1325563"/>
          </a:xfrm>
        </p:spPr>
        <p:txBody>
          <a:bodyPr>
            <a:normAutofit/>
          </a:bodyPr>
          <a:lstStyle/>
          <a:p>
            <a:r>
              <a:rPr lang="en-GB" b="1" dirty="0" smtClean="0">
                <a:latin typeface="Arial" panose="020B0604020202020204" pitchFamily="34" charset="0"/>
                <a:cs typeface="Arial" panose="020B0604020202020204" pitchFamily="34" charset="0"/>
              </a:rPr>
              <a:t>Temperature and Boltzmann</a:t>
            </a:r>
            <a:br>
              <a:rPr lang="en-GB" b="1" dirty="0" smtClean="0">
                <a:latin typeface="Arial" panose="020B0604020202020204" pitchFamily="34" charset="0"/>
                <a:cs typeface="Arial" panose="020B0604020202020204" pitchFamily="34" charset="0"/>
              </a:rPr>
            </a:br>
            <a:endParaRPr lang="en-GB" sz="2000" b="1" dirty="0">
              <a:latin typeface="Arial" panose="020B0604020202020204" pitchFamily="34" charset="0"/>
              <a:cs typeface="Arial" panose="020B0604020202020204" pitchFamily="34" charset="0"/>
            </a:endParaRPr>
          </a:p>
        </p:txBody>
      </p:sp>
      <p:pic>
        <p:nvPicPr>
          <p:cNvPr id="4" name="Picture 3" descr="The Maxwell-Boltzmann at three different tempera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 y="1739119"/>
            <a:ext cx="6629400" cy="3977640"/>
          </a:xfrm>
          <a:prstGeom prst="rect">
            <a:avLst/>
          </a:prstGeom>
        </p:spPr>
      </p:pic>
    </p:spTree>
    <p:extLst>
      <p:ext uri="{BB962C8B-B14F-4D97-AF65-F5344CB8AC3E}">
        <p14:creationId xmlns:p14="http://schemas.microsoft.com/office/powerpoint/2010/main" val="889098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Activation energy</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Now mark the activation energy on this graph with all three lines.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Shade the areas as before.</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What do you notice about the proportion of molecules with enough energy to react at different temperatures</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0934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Review</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Arial" panose="020B0604020202020204" pitchFamily="34" charset="0"/>
                <a:cs typeface="Arial" panose="020B0604020202020204" pitchFamily="34" charset="0"/>
              </a:rPr>
              <a:t>Return to the earlier writing task about the effect of temperature on rate of </a:t>
            </a:r>
            <a:r>
              <a:rPr lang="en-GB" dirty="0">
                <a:latin typeface="Arial" panose="020B0604020202020204" pitchFamily="34" charset="0"/>
                <a:cs typeface="Arial" panose="020B0604020202020204" pitchFamily="34" charset="0"/>
              </a:rPr>
              <a:t>reaction: </a:t>
            </a:r>
            <a:endParaRPr lang="en-GB" dirty="0" smtClean="0">
              <a:latin typeface="Arial" panose="020B0604020202020204" pitchFamily="34" charset="0"/>
              <a:cs typeface="Arial" panose="020B0604020202020204" pitchFamily="34" charset="0"/>
            </a:endParaRPr>
          </a:p>
          <a:p>
            <a:pPr marL="457200" lvl="1" indent="0">
              <a:buNone/>
            </a:pPr>
            <a:r>
              <a:rPr lang="en-GB" i="1" dirty="0" smtClean="0">
                <a:latin typeface="Arial" panose="020B0604020202020204" pitchFamily="34" charset="0"/>
                <a:cs typeface="Arial" panose="020B0604020202020204" pitchFamily="34" charset="0"/>
              </a:rPr>
              <a:t>Use </a:t>
            </a:r>
            <a:r>
              <a:rPr lang="en-GB" i="1" dirty="0">
                <a:latin typeface="Arial" panose="020B0604020202020204" pitchFamily="34" charset="0"/>
                <a:cs typeface="Arial" panose="020B0604020202020204" pitchFamily="34" charset="0"/>
              </a:rPr>
              <a:t>the term activation </a:t>
            </a:r>
            <a:r>
              <a:rPr lang="en-GB" i="1" dirty="0" smtClean="0">
                <a:latin typeface="Arial" panose="020B0604020202020204" pitchFamily="34" charset="0"/>
                <a:cs typeface="Arial" panose="020B0604020202020204" pitchFamily="34" charset="0"/>
              </a:rPr>
              <a:t>energy to </a:t>
            </a:r>
            <a:r>
              <a:rPr lang="en-GB" i="1" dirty="0">
                <a:latin typeface="Arial" panose="020B0604020202020204" pitchFamily="34" charset="0"/>
                <a:cs typeface="Arial" panose="020B0604020202020204" pitchFamily="34" charset="0"/>
              </a:rPr>
              <a:t>explain why chemical reactions happen at a faster rate at higher temperatures.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Using the key terms of ‘activation energy’ and ‘Boltzmann distribution’, reword your answer to improve the standard of chemistry.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Ensure that the answer is set out in a logical fashion and is easy to follow.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39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Review</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dirty="0" smtClean="0">
                <a:latin typeface="Arial" panose="020B0604020202020204" pitchFamily="34" charset="0"/>
                <a:cs typeface="Arial" panose="020B0604020202020204" pitchFamily="34" charset="0"/>
              </a:rPr>
              <a:t>Discuss the following example answers. How could each one be improved?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29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Example answer 1</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p>
          <a:p>
            <a:r>
              <a:rPr lang="en-GB" dirty="0" smtClean="0">
                <a:latin typeface="Arial" panose="020B0604020202020204" pitchFamily="34" charset="0"/>
                <a:cs typeface="Arial" panose="020B0604020202020204" pitchFamily="34" charset="0"/>
              </a:rPr>
              <a:t>Hotter chemicals are more able to overcome the activation energy, which stops them reacting normally. When the chemicals are hotter they have more activation energy so more collisions are successful. This means that the reaction will happen faster. </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Example answer 2</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p>
          <a:p>
            <a:r>
              <a:rPr lang="en-GB" dirty="0" smtClean="0">
                <a:latin typeface="Arial" panose="020B0604020202020204" pitchFamily="34" charset="0"/>
                <a:cs typeface="Arial" panose="020B0604020202020204" pitchFamily="34" charset="0"/>
              </a:rPr>
              <a:t>At higher temperature the Boltzmann distribution shows that more molecules have enough energy to react when they collide. This means that more collisions will be successful and the reaction will happen faster. </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Activation energy</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Task 1: Write a definition of the term ‘activation energy’ in about 20 words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Task 2: Use the term activation energy to explain why chemical reactions happen at a faster rate at higher temperatures.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70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Example answer 3</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p>
          <a:p>
            <a:r>
              <a:rPr lang="en-GB" dirty="0" smtClean="0">
                <a:latin typeface="Arial" panose="020B0604020202020204" pitchFamily="34" charset="0"/>
                <a:cs typeface="Arial" panose="020B0604020202020204" pitchFamily="34" charset="0"/>
              </a:rPr>
              <a:t>Molecules must have kinetic energy that is greater than the activation energy to react. When we heat up the chemicals, the molecules get more kinetic energy so more can react if they collide. This makes the reaction happen faster. </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Example answer 4</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p>
          <a:p>
            <a:r>
              <a:rPr lang="en-GB" dirty="0" smtClean="0">
                <a:latin typeface="Arial" panose="020B0604020202020204" pitchFamily="34" charset="0"/>
                <a:cs typeface="Arial" panose="020B0604020202020204" pitchFamily="34" charset="0"/>
              </a:rPr>
              <a:t>When the chemicals are hotter, the particles collide more. This makes the reaction go faster and makes more product. </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7"/>
          <p:cNvSpPr txBox="1">
            <a:spLocks noChangeArrowheads="1"/>
          </p:cNvSpPr>
          <p:nvPr/>
        </p:nvSpPr>
        <p:spPr bwMode="auto">
          <a:xfrm>
            <a:off x="605593" y="3714244"/>
            <a:ext cx="7899135" cy="10065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285"/>
              </a:spcAft>
              <a:tabLst>
                <a:tab pos="2865755" algn="ctr"/>
                <a:tab pos="5731510" algn="r"/>
              </a:tabLst>
            </a:pPr>
            <a:r>
              <a:rPr lang="en-GB" sz="800" dirty="0">
                <a:effectLst/>
                <a:latin typeface="Arial"/>
                <a:ea typeface="Calibri"/>
                <a:cs typeface="Arial"/>
              </a:rPr>
              <a:t>We’d like to know your view on the resources we produce. By clicking on ‘</a:t>
            </a:r>
            <a:r>
              <a:rPr lang="en-GB" sz="800" u="sng" dirty="0">
                <a:solidFill>
                  <a:srgbClr val="0000FF"/>
                </a:solidFill>
                <a:effectLst/>
                <a:latin typeface="Arial"/>
                <a:ea typeface="Calibri"/>
                <a:cs typeface="Arial"/>
                <a:hlinkClick r:id="rId2"/>
              </a:rPr>
              <a:t>L</a:t>
            </a:r>
            <a:r>
              <a:rPr lang="en-GB" sz="800" u="sng" dirty="0">
                <a:solidFill>
                  <a:srgbClr val="0000FF"/>
                </a:solidFill>
                <a:effectLst/>
                <a:latin typeface="Arial"/>
                <a:ea typeface="Calibri"/>
                <a:cs typeface="Arial"/>
                <a:hlinkClick r:id="rId3"/>
              </a:rPr>
              <a:t>ik</a:t>
            </a:r>
            <a:r>
              <a:rPr lang="en-GB" sz="800" u="sng" dirty="0">
                <a:solidFill>
                  <a:srgbClr val="0000FF"/>
                </a:solidFill>
                <a:effectLst/>
                <a:latin typeface="Arial"/>
                <a:ea typeface="Calibri"/>
                <a:cs typeface="Arial"/>
                <a:hlinkClick r:id="rId2"/>
              </a:rPr>
              <a:t>e</a:t>
            </a:r>
            <a:r>
              <a:rPr lang="en-GB" sz="800" dirty="0">
                <a:effectLst/>
                <a:latin typeface="Arial"/>
                <a:ea typeface="Calibri"/>
                <a:cs typeface="Arial"/>
              </a:rPr>
              <a:t>’ or ‘</a:t>
            </a:r>
            <a:r>
              <a:rPr lang="en-GB" sz="800" u="sng" dirty="0">
                <a:solidFill>
                  <a:srgbClr val="0000FF"/>
                </a:solidFill>
                <a:effectLst/>
                <a:latin typeface="Arial"/>
                <a:ea typeface="Calibri"/>
                <a:cs typeface="Arial"/>
                <a:hlinkClick r:id="rId4"/>
              </a:rPr>
              <a:t>Dislike</a:t>
            </a:r>
            <a:r>
              <a:rPr lang="en-GB" sz="800" dirty="0">
                <a:effectLst/>
                <a:latin typeface="Arial"/>
                <a:ea typeface="Calibri"/>
                <a:cs typeface="Arial"/>
              </a:rPr>
              <a:t>’ you can help us to ensure that our resources work for you. When the email template pops up please add additional comments if you wish and then just click ‘Send’. Thank you.</a:t>
            </a:r>
            <a:endParaRPr lang="en-GB" sz="1100" dirty="0">
              <a:effectLst/>
              <a:latin typeface="Arial"/>
              <a:ea typeface="Calibri"/>
              <a:cs typeface="Times New Roman"/>
            </a:endParaRPr>
          </a:p>
          <a:p>
            <a:pPr fontAlgn="ctr">
              <a:lnSpc>
                <a:spcPct val="120000"/>
              </a:lnSpc>
              <a:spcAft>
                <a:spcPts val="285"/>
              </a:spcAft>
            </a:pPr>
            <a:r>
              <a:rPr lang="en-GB" sz="800" dirty="0">
                <a:solidFill>
                  <a:srgbClr val="000000"/>
                </a:solidFill>
                <a:effectLst/>
                <a:latin typeface="Arial"/>
                <a:ea typeface="Calibri"/>
                <a:cs typeface="Times New Roman"/>
              </a:rPr>
              <a:t>Whether you already offer OCR qualifications, are new to OCR, or are considering switching from your current provider/awarding organisation, you can request more information by completing the Expression of Interest form which can be found here: </a:t>
            </a:r>
            <a:r>
              <a:rPr lang="en-GB" sz="800" u="sng" dirty="0">
                <a:solidFill>
                  <a:srgbClr val="0000FF"/>
                </a:solidFill>
                <a:effectLst/>
                <a:latin typeface="Arial"/>
                <a:ea typeface="Calibri"/>
                <a:cs typeface="Times New Roman"/>
                <a:hlinkClick r:id="rId5"/>
              </a:rPr>
              <a:t>www.ocr.org.uk/expression-of-interest</a:t>
            </a:r>
            <a:endParaRPr lang="en-GB" sz="1100" dirty="0">
              <a:effectLst/>
              <a:latin typeface="Calibri"/>
              <a:ea typeface="Calibri"/>
              <a:cs typeface="Times New Roman"/>
            </a:endParaRPr>
          </a:p>
          <a:p>
            <a:pPr fontAlgn="ctr">
              <a:lnSpc>
                <a:spcPct val="120000"/>
              </a:lnSpc>
              <a:spcAft>
                <a:spcPts val="285"/>
              </a:spcAft>
            </a:pPr>
            <a:r>
              <a:rPr lang="en-GB" sz="800" dirty="0">
                <a:solidFill>
                  <a:srgbClr val="000000"/>
                </a:solidFill>
                <a:effectLst/>
                <a:latin typeface="Arial"/>
                <a:ea typeface="Calibri"/>
                <a:cs typeface="Times New Roman"/>
              </a:rPr>
              <a:t>Looking for a resource? There is now a quick and easy search tool to help find free resources for your qualification: </a:t>
            </a:r>
            <a:br>
              <a:rPr lang="en-GB" sz="800" dirty="0">
                <a:solidFill>
                  <a:srgbClr val="000000"/>
                </a:solidFill>
                <a:effectLst/>
                <a:latin typeface="Arial"/>
                <a:ea typeface="Calibri"/>
                <a:cs typeface="Times New Roman"/>
              </a:rPr>
            </a:br>
            <a:r>
              <a:rPr lang="en-GB" sz="800" u="heavy" dirty="0">
                <a:solidFill>
                  <a:srgbClr val="000000"/>
                </a:solidFill>
                <a:effectLst/>
                <a:latin typeface="Arial"/>
                <a:ea typeface="Calibri"/>
                <a:cs typeface="Times New Roman"/>
                <a:hlinkClick r:id="rId6"/>
              </a:rPr>
              <a:t>www.ocr.org.uk/i-want-to/find-resources/</a:t>
            </a:r>
            <a:endParaRPr lang="en-GB" sz="1100" dirty="0">
              <a:effectLst/>
              <a:latin typeface="Calibri"/>
              <a:ea typeface="Calibri"/>
              <a:cs typeface="Times New Roman"/>
            </a:endParaRPr>
          </a:p>
          <a:p>
            <a:pPr fontAlgn="ctr">
              <a:lnSpc>
                <a:spcPct val="120000"/>
              </a:lnSpc>
              <a:spcAft>
                <a:spcPts val="285"/>
              </a:spcAft>
            </a:pPr>
            <a:r>
              <a:rPr lang="en-GB" sz="800" u="none" strike="noStrike" dirty="0">
                <a:solidFill>
                  <a:srgbClr val="0000FF"/>
                </a:solidFill>
                <a:effectLst/>
                <a:latin typeface="Calibri"/>
                <a:ea typeface="Calibri"/>
                <a:cs typeface="Arial"/>
              </a:rPr>
              <a:t> </a:t>
            </a:r>
            <a:endParaRPr lang="en-GB" sz="1100" dirty="0">
              <a:effectLst/>
              <a:latin typeface="Calibri"/>
              <a:ea typeface="Calibri"/>
              <a:cs typeface="Times New Roman"/>
            </a:endParaRPr>
          </a:p>
        </p:txBody>
      </p:sp>
      <p:sp>
        <p:nvSpPr>
          <p:cNvPr id="5" name="Rounded Rectangle 4"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n"/>
          <p:cNvSpPr>
            <a:spLocks noChangeArrowheads="1"/>
          </p:cNvSpPr>
          <p:nvPr/>
        </p:nvSpPr>
        <p:spPr bwMode="auto">
          <a:xfrm>
            <a:off x="525584" y="4847129"/>
            <a:ext cx="8092434" cy="1031275"/>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pPr>
              <a:lnSpc>
                <a:spcPct val="150000"/>
              </a:lnSpc>
              <a:spcAft>
                <a:spcPts val="0"/>
              </a:spcAft>
            </a:pPr>
            <a:r>
              <a:rPr lang="en-GB" sz="800" b="1" dirty="0">
                <a:solidFill>
                  <a:srgbClr val="000000"/>
                </a:solidFill>
                <a:effectLst/>
                <a:latin typeface="Arial"/>
                <a:ea typeface="Calibri"/>
                <a:cs typeface="Times New Roman"/>
              </a:rPr>
              <a:t>OCR Resources</a:t>
            </a:r>
            <a:r>
              <a:rPr lang="en-GB" sz="800" dirty="0">
                <a:solidFill>
                  <a:srgbClr val="000000"/>
                </a:solidFill>
                <a:effectLst/>
                <a:latin typeface="Arial"/>
                <a:ea typeface="Calibri"/>
                <a:cs typeface="Times New Roman"/>
              </a:rPr>
              <a:t>:</a:t>
            </a:r>
            <a:r>
              <a:rPr lang="en-GB" sz="800" dirty="0">
                <a:solidFill>
                  <a:srgbClr val="000000"/>
                </a:solidFill>
                <a:effectLst/>
                <a:latin typeface="Calibri"/>
                <a:ea typeface="Calibri"/>
                <a:cs typeface="Arial"/>
              </a:rPr>
              <a:t> </a:t>
            </a:r>
            <a:r>
              <a:rPr lang="en-GB" sz="800" i="1" dirty="0">
                <a:solidFill>
                  <a:srgbClr val="000000"/>
                </a:solidFill>
                <a:effectLst/>
                <a:latin typeface="Arial"/>
                <a:ea typeface="Calibri"/>
                <a:cs typeface="Times New Roman"/>
              </a:rPr>
              <a:t>the small print</a:t>
            </a:r>
            <a:r>
              <a:rPr lang="en-GB" sz="800" i="1" dirty="0">
                <a:solidFill>
                  <a:srgbClr val="000000"/>
                </a:solidFill>
                <a:effectLst/>
                <a:latin typeface="Calibri"/>
                <a:ea typeface="Calibri"/>
                <a:cs typeface="Arial"/>
              </a:rPr>
              <a:t/>
            </a:r>
            <a:br>
              <a:rPr lang="en-GB" sz="800" i="1" dirty="0">
                <a:solidFill>
                  <a:srgbClr val="000000"/>
                </a:solidFill>
                <a:effectLst/>
                <a:latin typeface="Calibri"/>
                <a:ea typeface="Calibri"/>
                <a:cs typeface="Arial"/>
              </a:rPr>
            </a:br>
            <a:r>
              <a:rPr lang="en-GB" sz="600" dirty="0">
                <a:solidFill>
                  <a:srgbClr val="000000"/>
                </a:solidFill>
                <a:effectLst/>
                <a:latin typeface="Arial"/>
                <a:ea typeface="Calibri"/>
                <a:cs typeface="Times New Roman"/>
              </a:rPr>
              <a:t>OCR’s </a:t>
            </a:r>
            <a:r>
              <a:rPr lang="en-GB" sz="600" dirty="0">
                <a:solidFill>
                  <a:srgbClr val="000000"/>
                </a:solidFill>
                <a:effectLst/>
                <a:latin typeface="Arial"/>
                <a:ea typeface="Calibri"/>
                <a:cs typeface="Arial"/>
              </a:rPr>
              <a:t>resources</a:t>
            </a:r>
            <a:r>
              <a:rPr lang="en-GB" sz="600" dirty="0">
                <a:solidFill>
                  <a:srgbClr val="000000"/>
                </a:solidFill>
                <a:effectLst/>
                <a:latin typeface="Arial"/>
                <a:ea typeface="Calibri"/>
                <a:cs typeface="Times New Roman"/>
              </a:rPr>
              <a:t>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600" dirty="0">
                <a:solidFill>
                  <a:srgbClr val="000000"/>
                </a:solidFill>
                <a:effectLst/>
                <a:latin typeface="Arial"/>
                <a:ea typeface="Calibri"/>
                <a:cs typeface="Times New Roman"/>
              </a:rPr>
            </a:br>
            <a:r>
              <a:rPr lang="en-GB" sz="600" dirty="0">
                <a:solidFill>
                  <a:srgbClr val="000000"/>
                </a:solidFill>
                <a:effectLst/>
                <a:latin typeface="Arial"/>
                <a:ea typeface="Calibri"/>
                <a:cs typeface="Times New Roman"/>
              </a:rPr>
              <a:t>© OCR 2016 - This resource may be freely copied and distributed, as long as the OCR logo and this message remain intact and OCR is acknowledged as the originator of this work.</a:t>
            </a:r>
            <a:endParaRPr lang="en-GB" sz="1100" dirty="0">
              <a:effectLst/>
              <a:latin typeface="Calibri"/>
              <a:ea typeface="Calibri"/>
              <a:cs typeface="Times New Roman"/>
            </a:endParaRPr>
          </a:p>
          <a:p>
            <a:pPr>
              <a:lnSpc>
                <a:spcPct val="150000"/>
              </a:lnSpc>
              <a:spcAft>
                <a:spcPts val="0"/>
              </a:spcAft>
            </a:pPr>
            <a:r>
              <a:rPr lang="en-GB" sz="600" dirty="0">
                <a:solidFill>
                  <a:srgbClr val="000000"/>
                </a:solidFill>
                <a:effectLst/>
                <a:latin typeface="Arial"/>
                <a:ea typeface="Calibri"/>
                <a:cs typeface="Times New Roman"/>
              </a:rPr>
              <a:t>OCR acknowledges the use of the following content: n/a</a:t>
            </a:r>
            <a:endParaRPr lang="en-GB" sz="1100" dirty="0">
              <a:effectLst/>
              <a:latin typeface="Calibri"/>
              <a:ea typeface="Calibri"/>
              <a:cs typeface="Times New Roman"/>
            </a:endParaRPr>
          </a:p>
          <a:p>
            <a:pPr marR="71755" fontAlgn="ctr">
              <a:lnSpc>
                <a:spcPct val="120000"/>
              </a:lnSpc>
              <a:spcAft>
                <a:spcPts val="0"/>
              </a:spcAft>
            </a:pPr>
            <a:r>
              <a:rPr lang="en-GB" sz="600" dirty="0">
                <a:solidFill>
                  <a:srgbClr val="000000"/>
                </a:solidFill>
                <a:effectLst/>
                <a:latin typeface="Arial"/>
                <a:ea typeface="Calibri"/>
                <a:cs typeface="Times New Roman"/>
              </a:rPr>
              <a:t>Please get in touch if you want to discuss the accessibility of resources we offer to support delivery of our qualifications: </a:t>
            </a:r>
            <a:r>
              <a:rPr lang="en-GB" sz="600" u="sng" dirty="0">
                <a:solidFill>
                  <a:srgbClr val="0000FF"/>
                </a:solidFill>
                <a:effectLst/>
                <a:latin typeface="Arial"/>
                <a:ea typeface="Calibri"/>
                <a:cs typeface="Times New Roman"/>
                <a:hlinkClick r:id="rId7"/>
              </a:rPr>
              <a:t>resources.feedback@ocr.org.uk</a:t>
            </a:r>
            <a:endParaRPr lang="en-GB" sz="1100" dirty="0">
              <a:effectLst/>
              <a:latin typeface="Calibri"/>
              <a:ea typeface="Calibri"/>
              <a:cs typeface="Times New Roman"/>
            </a:endParaRPr>
          </a:p>
        </p:txBody>
      </p:sp>
    </p:spTree>
    <p:extLst>
      <p:ext uri="{BB962C8B-B14F-4D97-AF65-F5344CB8AC3E}">
        <p14:creationId xmlns:p14="http://schemas.microsoft.com/office/powerpoint/2010/main" val="263532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Arial" panose="020B0604020202020204" pitchFamily="34" charset="0"/>
                <a:cs typeface="Arial" panose="020B0604020202020204" pitchFamily="34" charset="0"/>
              </a:rPr>
              <a:t>What does the Boltzmann distribution tell us?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p>
          <a:p>
            <a:r>
              <a:rPr lang="en-GB" dirty="0" smtClean="0">
                <a:latin typeface="Arial" panose="020B0604020202020204" pitchFamily="34" charset="0"/>
                <a:cs typeface="Arial" panose="020B0604020202020204" pitchFamily="34" charset="0"/>
              </a:rPr>
              <a:t>What fraction of the reacting particles have enough energy to react?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55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Task: Measuring the height of the class</a:t>
            </a:r>
            <a:endParaRPr lang="en-GB"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p:txBody>
          <a:bodyPr/>
          <a:lstStyle/>
          <a:p>
            <a:r>
              <a:rPr lang="en-GB" dirty="0" smtClean="0">
                <a:latin typeface="Arial" panose="020B0604020202020204" pitchFamily="34" charset="0"/>
                <a:cs typeface="Arial" panose="020B0604020202020204" pitchFamily="34" charset="0"/>
              </a:rPr>
              <a:t>Make a table in your notes like the one opposite.</a:t>
            </a:r>
          </a:p>
          <a:p>
            <a:r>
              <a:rPr lang="en-GB" dirty="0" smtClean="0">
                <a:latin typeface="Arial" panose="020B0604020202020204" pitchFamily="34" charset="0"/>
                <a:cs typeface="Arial" panose="020B0604020202020204" pitchFamily="34" charset="0"/>
              </a:rPr>
              <a:t>Go round the class and take a tally of the heights of all the students.</a:t>
            </a:r>
          </a:p>
          <a:p>
            <a:r>
              <a:rPr lang="en-GB" dirty="0" smtClean="0">
                <a:latin typeface="Arial" panose="020B0604020202020204" pitchFamily="34" charset="0"/>
                <a:cs typeface="Arial" panose="020B0604020202020204" pitchFamily="34" charset="0"/>
              </a:rPr>
              <a:t>In your notes present the data as a bar chart.</a:t>
            </a:r>
            <a:endParaRPr lang="en-GB"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731907722"/>
              </p:ext>
            </p:extLst>
          </p:nvPr>
        </p:nvGraphicFramePr>
        <p:xfrm>
          <a:off x="4629150" y="1825625"/>
          <a:ext cx="3886200" cy="2966720"/>
        </p:xfrm>
        <a:graphic>
          <a:graphicData uri="http://schemas.openxmlformats.org/drawingml/2006/table">
            <a:tbl>
              <a:tblPr firstRow="1" bandRow="1">
                <a:tableStyleId>{3B4B98B0-60AC-42C2-AFA5-B58CD77FA1E5}</a:tableStyleId>
              </a:tblPr>
              <a:tblGrid>
                <a:gridCol w="1943100"/>
                <a:gridCol w="1943100"/>
              </a:tblGrid>
              <a:tr h="370840">
                <a:tc>
                  <a:txBody>
                    <a:bodyPr/>
                    <a:lstStyle/>
                    <a:p>
                      <a:r>
                        <a:rPr lang="en-GB" dirty="0" smtClean="0">
                          <a:latin typeface="Arial" panose="020B0604020202020204" pitchFamily="34" charset="0"/>
                          <a:cs typeface="Arial" panose="020B0604020202020204" pitchFamily="34" charset="0"/>
                        </a:rPr>
                        <a:t>Height in</a:t>
                      </a:r>
                      <a:r>
                        <a:rPr lang="en-GB" baseline="0" dirty="0" smtClean="0">
                          <a:latin typeface="Arial" panose="020B0604020202020204" pitchFamily="34" charset="0"/>
                          <a:cs typeface="Arial" panose="020B0604020202020204" pitchFamily="34" charset="0"/>
                        </a:rPr>
                        <a:t> cm</a:t>
                      </a:r>
                      <a:endParaRPr lang="en-GB" dirty="0">
                        <a:latin typeface="Arial" panose="020B0604020202020204" pitchFamily="34" charset="0"/>
                        <a:cs typeface="Arial" panose="020B0604020202020204" pitchFamily="34" charset="0"/>
                      </a:endParaRPr>
                    </a:p>
                  </a:txBody>
                  <a:tcPr marL="68580" marR="68580"/>
                </a:tc>
                <a:tc>
                  <a:txBody>
                    <a:bodyPr/>
                    <a:lstStyle/>
                    <a:p>
                      <a:r>
                        <a:rPr lang="en-GB" dirty="0" smtClean="0">
                          <a:latin typeface="Arial" panose="020B0604020202020204" pitchFamily="34" charset="0"/>
                          <a:cs typeface="Arial" panose="020B0604020202020204" pitchFamily="34" charset="0"/>
                        </a:rPr>
                        <a:t>Tally of students</a:t>
                      </a:r>
                      <a:endParaRPr lang="en-GB" dirty="0">
                        <a:latin typeface="Arial" panose="020B0604020202020204" pitchFamily="34" charset="0"/>
                        <a:cs typeface="Arial" panose="020B0604020202020204" pitchFamily="34" charset="0"/>
                      </a:endParaRPr>
                    </a:p>
                  </a:txBody>
                  <a:tcPr marL="68580" marR="68580"/>
                </a:tc>
              </a:tr>
              <a:tr h="370840">
                <a:tc>
                  <a:txBody>
                    <a:bodyPr/>
                    <a:lstStyle/>
                    <a:p>
                      <a:r>
                        <a:rPr lang="en-GB" dirty="0" smtClean="0">
                          <a:latin typeface="Arial" panose="020B0604020202020204" pitchFamily="34" charset="0"/>
                          <a:cs typeface="Arial" panose="020B0604020202020204" pitchFamily="34" charset="0"/>
                        </a:rPr>
                        <a:t>Less than 160</a:t>
                      </a:r>
                      <a:endParaRPr lang="en-GB" dirty="0">
                        <a:latin typeface="Arial" panose="020B0604020202020204" pitchFamily="34" charset="0"/>
                        <a:cs typeface="Arial" panose="020B0604020202020204" pitchFamily="34" charset="0"/>
                      </a:endParaRPr>
                    </a:p>
                  </a:txBody>
                  <a:tcPr marL="68580" marR="68580"/>
                </a:tc>
                <a:tc>
                  <a:txBody>
                    <a:bodyPr/>
                    <a:lstStyle/>
                    <a:p>
                      <a:endParaRPr lang="en-GB" dirty="0">
                        <a:latin typeface="Arial" panose="020B0604020202020204" pitchFamily="34" charset="0"/>
                        <a:cs typeface="Arial" panose="020B0604020202020204" pitchFamily="34" charset="0"/>
                      </a:endParaRPr>
                    </a:p>
                  </a:txBody>
                  <a:tcPr marL="68580" marR="68580"/>
                </a:tc>
              </a:tr>
              <a:tr h="370840">
                <a:tc>
                  <a:txBody>
                    <a:bodyPr/>
                    <a:lstStyle/>
                    <a:p>
                      <a:r>
                        <a:rPr lang="en-GB" dirty="0" smtClean="0">
                          <a:latin typeface="Arial" panose="020B0604020202020204" pitchFamily="34" charset="0"/>
                          <a:cs typeface="Arial" panose="020B0604020202020204" pitchFamily="34" charset="0"/>
                        </a:rPr>
                        <a:t>160 – 164</a:t>
                      </a:r>
                      <a:endParaRPr lang="en-GB" dirty="0">
                        <a:latin typeface="Arial" panose="020B0604020202020204" pitchFamily="34" charset="0"/>
                        <a:cs typeface="Arial" panose="020B0604020202020204" pitchFamily="34" charset="0"/>
                      </a:endParaRPr>
                    </a:p>
                  </a:txBody>
                  <a:tcPr marL="68580" marR="68580"/>
                </a:tc>
                <a:tc>
                  <a:txBody>
                    <a:bodyPr/>
                    <a:lstStyle/>
                    <a:p>
                      <a:endParaRPr lang="en-GB" dirty="0">
                        <a:latin typeface="Arial" panose="020B0604020202020204" pitchFamily="34" charset="0"/>
                        <a:cs typeface="Arial" panose="020B0604020202020204" pitchFamily="34" charset="0"/>
                      </a:endParaRPr>
                    </a:p>
                  </a:txBody>
                  <a:tcPr marL="68580" marR="68580"/>
                </a:tc>
              </a:tr>
              <a:tr h="370840">
                <a:tc>
                  <a:txBody>
                    <a:bodyPr/>
                    <a:lstStyle/>
                    <a:p>
                      <a:r>
                        <a:rPr lang="en-GB" dirty="0" smtClean="0">
                          <a:latin typeface="Arial" panose="020B0604020202020204" pitchFamily="34" charset="0"/>
                          <a:cs typeface="Arial" panose="020B0604020202020204" pitchFamily="34" charset="0"/>
                        </a:rPr>
                        <a:t>165 – 169</a:t>
                      </a:r>
                      <a:endParaRPr lang="en-GB" dirty="0">
                        <a:latin typeface="Arial" panose="020B0604020202020204" pitchFamily="34" charset="0"/>
                        <a:cs typeface="Arial" panose="020B0604020202020204" pitchFamily="34" charset="0"/>
                      </a:endParaRPr>
                    </a:p>
                  </a:txBody>
                  <a:tcPr marL="68580" marR="68580"/>
                </a:tc>
                <a:tc>
                  <a:txBody>
                    <a:bodyPr/>
                    <a:lstStyle/>
                    <a:p>
                      <a:endParaRPr lang="en-GB" dirty="0">
                        <a:latin typeface="Arial" panose="020B0604020202020204" pitchFamily="34" charset="0"/>
                        <a:cs typeface="Arial" panose="020B0604020202020204" pitchFamily="34" charset="0"/>
                      </a:endParaRPr>
                    </a:p>
                  </a:txBody>
                  <a:tcPr marL="68580" marR="68580"/>
                </a:tc>
              </a:tr>
              <a:tr h="370840">
                <a:tc>
                  <a:txBody>
                    <a:bodyPr/>
                    <a:lstStyle/>
                    <a:p>
                      <a:r>
                        <a:rPr lang="en-GB" dirty="0" smtClean="0">
                          <a:latin typeface="Arial" panose="020B0604020202020204" pitchFamily="34" charset="0"/>
                          <a:cs typeface="Arial" panose="020B0604020202020204" pitchFamily="34" charset="0"/>
                        </a:rPr>
                        <a:t>170 – 174</a:t>
                      </a:r>
                      <a:endParaRPr lang="en-GB" dirty="0">
                        <a:latin typeface="Arial" panose="020B0604020202020204" pitchFamily="34" charset="0"/>
                        <a:cs typeface="Arial" panose="020B0604020202020204" pitchFamily="34" charset="0"/>
                      </a:endParaRPr>
                    </a:p>
                  </a:txBody>
                  <a:tcPr marL="68580" marR="68580"/>
                </a:tc>
                <a:tc>
                  <a:txBody>
                    <a:bodyPr/>
                    <a:lstStyle/>
                    <a:p>
                      <a:endParaRPr lang="en-GB" dirty="0">
                        <a:latin typeface="Arial" panose="020B0604020202020204" pitchFamily="34" charset="0"/>
                        <a:cs typeface="Arial" panose="020B0604020202020204" pitchFamily="34" charset="0"/>
                      </a:endParaRPr>
                    </a:p>
                  </a:txBody>
                  <a:tcPr marL="68580" marR="68580"/>
                </a:tc>
              </a:tr>
              <a:tr h="370840">
                <a:tc>
                  <a:txBody>
                    <a:bodyPr/>
                    <a:lstStyle/>
                    <a:p>
                      <a:r>
                        <a:rPr lang="en-GB" dirty="0" smtClean="0">
                          <a:latin typeface="Arial" panose="020B0604020202020204" pitchFamily="34" charset="0"/>
                          <a:cs typeface="Arial" panose="020B0604020202020204" pitchFamily="34" charset="0"/>
                        </a:rPr>
                        <a:t>175 – 179</a:t>
                      </a:r>
                      <a:endParaRPr lang="en-GB" dirty="0">
                        <a:latin typeface="Arial" panose="020B0604020202020204" pitchFamily="34" charset="0"/>
                        <a:cs typeface="Arial" panose="020B0604020202020204" pitchFamily="34" charset="0"/>
                      </a:endParaRPr>
                    </a:p>
                  </a:txBody>
                  <a:tcPr marL="68580" marR="68580"/>
                </a:tc>
                <a:tc>
                  <a:txBody>
                    <a:bodyPr/>
                    <a:lstStyle/>
                    <a:p>
                      <a:endParaRPr lang="en-GB" dirty="0">
                        <a:latin typeface="Arial" panose="020B0604020202020204" pitchFamily="34" charset="0"/>
                        <a:cs typeface="Arial" panose="020B0604020202020204" pitchFamily="34" charset="0"/>
                      </a:endParaRPr>
                    </a:p>
                  </a:txBody>
                  <a:tcPr marL="68580" marR="68580"/>
                </a:tc>
              </a:tr>
              <a:tr h="370840">
                <a:tc>
                  <a:txBody>
                    <a:bodyPr/>
                    <a:lstStyle/>
                    <a:p>
                      <a:r>
                        <a:rPr lang="en-GB" dirty="0" smtClean="0">
                          <a:latin typeface="Arial" panose="020B0604020202020204" pitchFamily="34" charset="0"/>
                          <a:cs typeface="Arial" panose="020B0604020202020204" pitchFamily="34" charset="0"/>
                        </a:rPr>
                        <a:t>180 – 184</a:t>
                      </a:r>
                      <a:endParaRPr lang="en-GB" dirty="0">
                        <a:latin typeface="Arial" panose="020B0604020202020204" pitchFamily="34" charset="0"/>
                        <a:cs typeface="Arial" panose="020B0604020202020204" pitchFamily="34" charset="0"/>
                      </a:endParaRPr>
                    </a:p>
                  </a:txBody>
                  <a:tcPr marL="68580" marR="68580"/>
                </a:tc>
                <a:tc>
                  <a:txBody>
                    <a:bodyPr/>
                    <a:lstStyle/>
                    <a:p>
                      <a:endParaRPr lang="en-GB" dirty="0">
                        <a:latin typeface="Arial" panose="020B0604020202020204" pitchFamily="34" charset="0"/>
                        <a:cs typeface="Arial" panose="020B0604020202020204" pitchFamily="34" charset="0"/>
                      </a:endParaRPr>
                    </a:p>
                  </a:txBody>
                  <a:tcPr marL="68580" marR="68580"/>
                </a:tc>
              </a:tr>
              <a:tr h="370840">
                <a:tc>
                  <a:txBody>
                    <a:bodyPr/>
                    <a:lstStyle/>
                    <a:p>
                      <a:r>
                        <a:rPr lang="en-GB" dirty="0" smtClean="0">
                          <a:latin typeface="Arial" panose="020B0604020202020204" pitchFamily="34" charset="0"/>
                          <a:cs typeface="Arial" panose="020B0604020202020204" pitchFamily="34" charset="0"/>
                        </a:rPr>
                        <a:t>More than 184</a:t>
                      </a:r>
                      <a:endParaRPr lang="en-GB" dirty="0">
                        <a:latin typeface="Arial" panose="020B0604020202020204" pitchFamily="34" charset="0"/>
                        <a:cs typeface="Arial" panose="020B0604020202020204" pitchFamily="34" charset="0"/>
                      </a:endParaRPr>
                    </a:p>
                  </a:txBody>
                  <a:tcPr marL="68580" marR="68580"/>
                </a:tc>
                <a:tc>
                  <a:txBody>
                    <a:bodyPr/>
                    <a:lstStyle/>
                    <a:p>
                      <a:endParaRPr lang="en-GB" dirty="0">
                        <a:latin typeface="Arial" panose="020B0604020202020204" pitchFamily="34" charset="0"/>
                        <a:cs typeface="Arial" panose="020B0604020202020204" pitchFamily="34" charset="0"/>
                      </a:endParaRPr>
                    </a:p>
                  </a:txBody>
                  <a:tcPr marL="68580" marR="68580"/>
                </a:tc>
              </a:tr>
            </a:tbl>
          </a:graphicData>
        </a:graphic>
      </p:graphicFrame>
    </p:spTree>
    <p:extLst>
      <p:ext uri="{BB962C8B-B14F-4D97-AF65-F5344CB8AC3E}">
        <p14:creationId xmlns:p14="http://schemas.microsoft.com/office/powerpoint/2010/main" val="194864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Why is this like the Boltzmann distribution?</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Your bar chart shows the number of students in each height range.</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Boltzmann distribution shows the number of particles with each value of kinetic energy.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88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Arial" panose="020B0604020202020204" pitchFamily="34" charset="0"/>
                <a:cs typeface="Arial" panose="020B0604020202020204" pitchFamily="34" charset="0"/>
              </a:rPr>
              <a:t>The Boltzmann Distribution</a:t>
            </a:r>
            <a:br>
              <a:rPr lang="en-GB" b="1" dirty="0" smtClean="0">
                <a:latin typeface="Arial" panose="020B0604020202020204" pitchFamily="34" charset="0"/>
                <a:cs typeface="Arial" panose="020B0604020202020204" pitchFamily="34" charset="0"/>
              </a:rPr>
            </a:br>
            <a:endParaRPr lang="en-GB" sz="2800" b="1" dirty="0">
              <a:latin typeface="Arial" panose="020B0604020202020204" pitchFamily="34" charset="0"/>
              <a:cs typeface="Arial" panose="020B0604020202020204" pitchFamily="34" charset="0"/>
            </a:endParaRPr>
          </a:p>
        </p:txBody>
      </p:sp>
      <p:pic>
        <p:nvPicPr>
          <p:cNvPr id="3" name="Picture 2" descr="The Maxwell–Boltzmann Distribu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954" y="1650844"/>
            <a:ext cx="6647688" cy="3995928"/>
          </a:xfrm>
          <a:prstGeom prst="rect">
            <a:avLst/>
          </a:prstGeom>
        </p:spPr>
      </p:pic>
    </p:spTree>
    <p:extLst>
      <p:ext uri="{BB962C8B-B14F-4D97-AF65-F5344CB8AC3E}">
        <p14:creationId xmlns:p14="http://schemas.microsoft.com/office/powerpoint/2010/main" val="240404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What are the key features of the distribution curve?</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What features do you notice about this curve?</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Is it very different from the ‘class height’ graph you made earlier?</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What are the differences and similarities?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20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What did you notice?</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There are NO molecules with ZERO energy.</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There is a peak – an energy value with the greatest number of particles.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graph ‘tails off’ at higher energies, but does not hit the </a:t>
            </a:r>
            <a:r>
              <a:rPr lang="en-GB" i="1" dirty="0" smtClean="0">
                <a:latin typeface="Arial" panose="020B0604020202020204" pitchFamily="34" charset="0"/>
                <a:cs typeface="Arial" panose="020B0604020202020204" pitchFamily="34" charset="0"/>
              </a:rPr>
              <a:t>x</a:t>
            </a:r>
            <a:r>
              <a:rPr lang="en-GB" dirty="0" smtClean="0">
                <a:latin typeface="Arial" panose="020B0604020202020204" pitchFamily="34" charset="0"/>
                <a:cs typeface="Arial" panose="020B0604020202020204" pitchFamily="34" charset="0"/>
              </a:rPr>
              <a:t>-axis.</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How does it compare to the class height survey?</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Arial" panose="020B0604020202020204" pitchFamily="34" charset="0"/>
                <a:cs typeface="Arial" panose="020B0604020202020204" pitchFamily="34" charset="0"/>
              </a:rPr>
              <a:t>The height survey was probably more symmetrical around the middle peak.</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height graph tails off towards the maximum height and it DOES hit the </a:t>
            </a:r>
            <a:r>
              <a:rPr lang="en-GB" i="1" dirty="0" smtClean="0">
                <a:latin typeface="Arial" panose="020B0604020202020204" pitchFamily="34" charset="0"/>
                <a:cs typeface="Arial" panose="020B0604020202020204" pitchFamily="34" charset="0"/>
              </a:rPr>
              <a:t>x</a:t>
            </a:r>
            <a:r>
              <a:rPr lang="en-GB" dirty="0" smtClean="0">
                <a:latin typeface="Arial" panose="020B0604020202020204" pitchFamily="34" charset="0"/>
                <a:cs typeface="Arial" panose="020B0604020202020204" pitchFamily="34" charset="0"/>
              </a:rPr>
              <a:t>-axis.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Both graphs have a peak, which is the energy of the greatest number of particles or the height range of the greatest number of students. </a:t>
            </a:r>
            <a:endParaRPr lang="en-GB"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879</Words>
  <Application>Microsoft Office PowerPoint</Application>
  <PresentationFormat>Overhead</PresentationFormat>
  <Paragraphs>98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Boltzmann Distribution</vt:lpstr>
      <vt:lpstr>Activation energy</vt:lpstr>
      <vt:lpstr>What does the Boltzmann distribution tell us?</vt:lpstr>
      <vt:lpstr>Task: Measuring the height of the class</vt:lpstr>
      <vt:lpstr>Why is this like the Boltzmann distribution?</vt:lpstr>
      <vt:lpstr>The Boltzmann Distribution </vt:lpstr>
      <vt:lpstr>What are the key features of the distribution curve?</vt:lpstr>
      <vt:lpstr>What did you notice?</vt:lpstr>
      <vt:lpstr>How does it compare to the class height survey?</vt:lpstr>
      <vt:lpstr>Activation energy</vt:lpstr>
      <vt:lpstr>Activation energy</vt:lpstr>
      <vt:lpstr>What happens to the distribution curve as the temperature changes?</vt:lpstr>
      <vt:lpstr>Task</vt:lpstr>
      <vt:lpstr>Temperature and Boltzmann </vt:lpstr>
      <vt:lpstr>Activation energy</vt:lpstr>
      <vt:lpstr>Review</vt:lpstr>
      <vt:lpstr>Review</vt:lpstr>
      <vt:lpstr>Example answer 1</vt:lpstr>
      <vt:lpstr>Example answer 2</vt:lpstr>
      <vt:lpstr>Example answer 3</vt:lpstr>
      <vt:lpstr>Example answer 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Maxwell-Boltzmann Distribution</dc:title>
  <dc:creator>Danny Clift</dc:creator>
  <cp:keywords>A Level; Chemistry A; Maxwell-Boltzmann</cp:keywords>
  <cp:lastModifiedBy>Rachel Davis</cp:lastModifiedBy>
  <cp:revision>43</cp:revision>
  <dcterms:created xsi:type="dcterms:W3CDTF">2016-02-21T15:09:26Z</dcterms:created>
  <dcterms:modified xsi:type="dcterms:W3CDTF">2017-05-04T13:38:25Z</dcterms:modified>
</cp:coreProperties>
</file>