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4E"/>
    <a:srgbClr val="22AA97"/>
    <a:srgbClr val="B7AA00"/>
    <a:srgbClr val="7BAF95"/>
    <a:srgbClr val="2A7F49"/>
    <a:srgbClr val="ABCDBC"/>
    <a:srgbClr val="3CB668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4649-2D12-44A3-A388-0DFC5FDC0DF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8960-068C-498F-9A79-15F57BB0F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5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3B16-6C1A-4F33-8A10-7664C2B7B02E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3C671-43E9-42DC-998D-FC5C0C4A7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54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2017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532440" y="5759098"/>
            <a:ext cx="7200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0065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H409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" y="6028738"/>
            <a:ext cx="9141220" cy="8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54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r.org.uk/histor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r.org.uk/Images/316674-unit-h409-01-media-messages-sample-assessment-materi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r.org.uk/Images/316674-unit-h409-01-media-messages-sample-assessment-materia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"/>
            <a:ext cx="9143999" cy="6857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533808"/>
            <a:ext cx="61206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H409/01</a:t>
            </a:r>
          </a:p>
          <a:p>
            <a:pPr lvl="0"/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Messages 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Annotated specimen assessment materials</a:t>
            </a:r>
            <a:endParaRPr lang="en-GB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395536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5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though the A Level Media H409/01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/>
              <a:t>exam </a:t>
            </a:r>
            <a:r>
              <a:rPr lang="en-GB" sz="1400" dirty="0"/>
              <a:t>paper.  </a:t>
            </a:r>
            <a:r>
              <a:rPr lang="en-GB" sz="1400" dirty="0" smtClean="0"/>
              <a:t>Its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on the questions on the exam </a:t>
            </a:r>
          </a:p>
          <a:p>
            <a:pPr marL="0" indent="0">
              <a:buNone/>
            </a:pPr>
            <a:r>
              <a:rPr lang="en-GB" sz="1400" dirty="0" smtClean="0"/>
              <a:t>paper. They offer guidance on the wording of questions and what candidates </a:t>
            </a:r>
          </a:p>
          <a:p>
            <a:pPr marL="0" indent="0">
              <a:buNone/>
            </a:pPr>
            <a:r>
              <a:rPr lang="en-GB" sz="1400" dirty="0" smtClean="0"/>
              <a:t>should do 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percentage of </a:t>
            </a:r>
            <a:r>
              <a:rPr lang="en-GB" sz="1400" dirty="0" smtClean="0"/>
              <a:t>each assessment objective attributed </a:t>
            </a:r>
          </a:p>
          <a:p>
            <a:pPr marL="0" indent="0">
              <a:buNone/>
            </a:pPr>
            <a:r>
              <a:rPr lang="en-GB" sz="1400" dirty="0" smtClean="0"/>
              <a:t>to each question</a:t>
            </a:r>
            <a:r>
              <a:rPr lang="en-GB" sz="1400" dirty="0"/>
              <a:t>. The percentage given is over the whole qualification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6994902" y="2132856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of two primary sources requiring evaluation of the sources in their historical context [this is an example].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02813" y="2924944"/>
            <a:ext cx="792088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39058" y="3858728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202813" y="3985322"/>
            <a:ext cx="844956" cy="12659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AO1 - </a:t>
            </a:r>
            <a:r>
              <a:rPr lang="en-GB" dirty="0" smtClean="0"/>
              <a:t>knowledge and understanding of:</a:t>
            </a:r>
          </a:p>
          <a:p>
            <a:pPr lvl="1"/>
            <a:r>
              <a:rPr lang="en-GB" dirty="0" smtClean="0"/>
              <a:t> the framework</a:t>
            </a:r>
          </a:p>
          <a:p>
            <a:pPr lvl="1"/>
            <a:r>
              <a:rPr lang="en-GB" dirty="0" smtClean="0"/>
              <a:t> the influence of media contexts.</a:t>
            </a:r>
          </a:p>
          <a:p>
            <a:r>
              <a:rPr lang="en-GB" b="1" dirty="0" smtClean="0"/>
              <a:t>AO2 - </a:t>
            </a:r>
            <a:r>
              <a:rPr lang="en-GB" dirty="0" smtClean="0"/>
              <a:t>apply the framework to: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nalyse products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valuate theories (not AS)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ake judgements and reach conclusions.</a:t>
            </a:r>
          </a:p>
        </p:txBody>
      </p:sp>
    </p:spTree>
    <p:extLst>
      <p:ext uri="{BB962C8B-B14F-4D97-AF65-F5344CB8AC3E}">
        <p14:creationId xmlns:p14="http://schemas.microsoft.com/office/powerpoint/2010/main" val="247261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/>
          <a:lstStyle/>
          <a:p>
            <a:r>
              <a:rPr lang="en-GB" dirty="0" smtClean="0"/>
              <a:t>Section A: News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4042792" cy="427765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7980363" algn="r"/>
              </a:tabLst>
            </a:pPr>
            <a:r>
              <a:rPr lang="en-GB" sz="1400" b="1" dirty="0" smtClean="0"/>
              <a:t>Source A – front cover of </a:t>
            </a:r>
            <a:r>
              <a:rPr lang="en-GB" sz="1400" b="1" i="1" dirty="0" smtClean="0"/>
              <a:t>The Sun </a:t>
            </a:r>
            <a:r>
              <a:rPr lang="en-GB" sz="1400" b="1" dirty="0" smtClean="0"/>
              <a:t>newspaper, 25 June 2016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>
                <a:hlinkClick r:id="rId2"/>
              </a:rPr>
              <a:t>http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smtClean="0">
                <a:hlinkClick r:id="rId2"/>
              </a:rPr>
              <a:t>www.ocr.org.uk/Images/316674-unit-h409-01-media-messages-sample-assessment-material.pdf</a:t>
            </a:r>
            <a:r>
              <a:rPr lang="en-GB" sz="1400" dirty="0" smtClean="0"/>
              <a:t> (page 2)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US" sz="1400" b="1" dirty="0"/>
              <a:t>Source B – front cover of </a:t>
            </a:r>
            <a:r>
              <a:rPr lang="en-US" sz="1400" b="1" i="1" dirty="0"/>
              <a:t>The Times </a:t>
            </a:r>
            <a:r>
              <a:rPr lang="en-US" sz="1400" b="1" dirty="0"/>
              <a:t>newspaper, 25 June 2016</a:t>
            </a:r>
            <a:r>
              <a:rPr lang="en-US" sz="1400" b="1" dirty="0" smtClean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www.ocr.org.uk/Images/316674-unit-h409-01-media-messages-sample-assessment-material.pdf</a:t>
            </a:r>
            <a:r>
              <a:rPr lang="en-US" sz="1400" dirty="0" smtClean="0"/>
              <a:t> (page 3)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2070580" y="6434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Study Sources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 </a:t>
            </a:r>
            <a:r>
              <a:rPr lang="en-US" dirty="0"/>
              <a:t>and then answer </a:t>
            </a:r>
            <a:r>
              <a:rPr lang="en-US" b="1" dirty="0"/>
              <a:t>all </a:t>
            </a:r>
            <a:r>
              <a:rPr lang="en-US" dirty="0"/>
              <a:t>the questions in Section A.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134082" y="1289734"/>
            <a:ext cx="3779912" cy="38674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/>
              <a:t>News and Online:</a:t>
            </a:r>
          </a:p>
          <a:p>
            <a:r>
              <a:rPr lang="en-US" sz="1100" b="1" dirty="0" smtClean="0"/>
              <a:t>Assessment </a:t>
            </a:r>
            <a:r>
              <a:rPr lang="en-US" sz="1100" b="1" dirty="0"/>
              <a:t>of students’ knowledge and understanding of media language and representation will take place via </a:t>
            </a:r>
            <a:r>
              <a:rPr lang="en-US" sz="1100" b="1" dirty="0" smtClean="0"/>
              <a:t>UNSEEN ASSESSMENTS, </a:t>
            </a:r>
            <a:r>
              <a:rPr lang="en-US" sz="1100" b="1" dirty="0"/>
              <a:t>which will consist of</a:t>
            </a:r>
            <a:r>
              <a:rPr lang="en-US" sz="1100" b="1" dirty="0" smtClean="0"/>
              <a:t>:</a:t>
            </a:r>
          </a:p>
          <a:p>
            <a:endParaRPr lang="en-US" sz="1100" b="1" dirty="0"/>
          </a:p>
          <a:p>
            <a:pPr lvl="0"/>
            <a:r>
              <a:rPr lang="en-GB" sz="1100" b="1" dirty="0" smtClean="0"/>
              <a:t>TWO</a:t>
            </a:r>
            <a:r>
              <a:rPr lang="en-GB" sz="1100" dirty="0" smtClean="0"/>
              <a:t> </a:t>
            </a:r>
            <a:r>
              <a:rPr lang="en-GB" sz="1100" dirty="0"/>
              <a:t>different but equivalent examples of a ‘broadsheet’ and a tabloid (e.g. </a:t>
            </a:r>
            <a:r>
              <a:rPr lang="en-GB" sz="1100" i="1" dirty="0"/>
              <a:t>The Sun</a:t>
            </a:r>
            <a:r>
              <a:rPr lang="en-GB" sz="1100" dirty="0"/>
              <a:t> and </a:t>
            </a:r>
            <a:r>
              <a:rPr lang="en-GB" sz="1100" i="1" dirty="0"/>
              <a:t>Times</a:t>
            </a:r>
            <a:r>
              <a:rPr lang="en-GB" sz="1100" dirty="0"/>
              <a:t> as exemplified </a:t>
            </a:r>
            <a:r>
              <a:rPr lang="en-GB" sz="1100" dirty="0" smtClean="0"/>
              <a:t>below) </a:t>
            </a:r>
            <a:r>
              <a:rPr lang="en-GB" sz="1100" dirty="0"/>
              <a:t>either print or online webpage or social and participatory feed; </a:t>
            </a:r>
            <a:endParaRPr lang="en-GB" sz="1100" dirty="0" smtClean="0"/>
          </a:p>
          <a:p>
            <a:pPr lvl="0"/>
            <a:endParaRPr lang="en-GB" sz="1100" dirty="0"/>
          </a:p>
          <a:p>
            <a:pPr lvl="0"/>
            <a:r>
              <a:rPr lang="en-GB" sz="1100" b="1" dirty="0" smtClean="0"/>
              <a:t>…OR…</a:t>
            </a:r>
            <a:endParaRPr lang="en-GB" sz="1100" b="1" dirty="0"/>
          </a:p>
          <a:p>
            <a:pPr lvl="0"/>
            <a:endParaRPr lang="en-GB" sz="1100" dirty="0" smtClean="0"/>
          </a:p>
          <a:p>
            <a:pPr lvl="0"/>
            <a:r>
              <a:rPr lang="en-GB" sz="1100" b="1" dirty="0" smtClean="0"/>
              <a:t>ONE</a:t>
            </a:r>
            <a:r>
              <a:rPr lang="en-GB" sz="1100" dirty="0" smtClean="0"/>
              <a:t> </a:t>
            </a:r>
            <a:r>
              <a:rPr lang="en-GB" sz="1100" dirty="0"/>
              <a:t>example of </a:t>
            </a:r>
            <a:r>
              <a:rPr lang="en-GB" sz="1100" i="1" dirty="0"/>
              <a:t>The Mail </a:t>
            </a:r>
            <a:r>
              <a:rPr lang="en-GB" sz="1100" dirty="0"/>
              <a:t>or </a:t>
            </a:r>
            <a:r>
              <a:rPr lang="en-GB" sz="1100" i="1" dirty="0"/>
              <a:t>Guardian</a:t>
            </a:r>
            <a:r>
              <a:rPr lang="en-GB" sz="1100" dirty="0"/>
              <a:t> (print or online website or social and participatory feed) chosen from outside the period studied </a:t>
            </a:r>
            <a:endParaRPr lang="en-GB" sz="1100" dirty="0" smtClean="0"/>
          </a:p>
          <a:p>
            <a:pPr lvl="0"/>
            <a:r>
              <a:rPr lang="en-GB" sz="1100" b="1" dirty="0" smtClean="0"/>
              <a:t>PAIRED</a:t>
            </a:r>
            <a:r>
              <a:rPr lang="en-GB" sz="1100" dirty="0" smtClean="0"/>
              <a:t> </a:t>
            </a:r>
            <a:r>
              <a:rPr lang="en-GB" sz="1100" dirty="0"/>
              <a:t>with another equivalent broadsheet or tabloid (print or online website or social and participatory feed) </a:t>
            </a:r>
            <a:endParaRPr lang="en-GB" sz="1100" dirty="0" smtClean="0"/>
          </a:p>
          <a:p>
            <a:pPr lvl="0"/>
            <a:endParaRPr lang="en-GB" sz="1100" b="1" dirty="0"/>
          </a:p>
          <a:p>
            <a:pPr lvl="0"/>
            <a:r>
              <a:rPr lang="en-GB" sz="1100" dirty="0" smtClean="0"/>
              <a:t>In other words… </a:t>
            </a:r>
            <a:r>
              <a:rPr lang="en-GB" sz="1100" i="1" dirty="0" smtClean="0"/>
              <a:t>The Mail</a:t>
            </a:r>
            <a:r>
              <a:rPr lang="en-GB" sz="1100" dirty="0" smtClean="0"/>
              <a:t> and </a:t>
            </a:r>
            <a:r>
              <a:rPr lang="en-GB" sz="1100" dirty="0"/>
              <a:t>t</a:t>
            </a:r>
            <a:r>
              <a:rPr lang="en-GB" sz="1100" dirty="0" smtClean="0"/>
              <a:t>he</a:t>
            </a:r>
            <a:r>
              <a:rPr lang="en-GB" sz="1100" i="1" dirty="0" smtClean="0"/>
              <a:t> Guardian</a:t>
            </a:r>
            <a:r>
              <a:rPr lang="en-GB" sz="1100" dirty="0" smtClean="0"/>
              <a:t> will </a:t>
            </a:r>
            <a:r>
              <a:rPr lang="en-GB" sz="1100" b="1" dirty="0" smtClean="0"/>
              <a:t>never </a:t>
            </a:r>
            <a:r>
              <a:rPr lang="en-GB" sz="1100" dirty="0" smtClean="0"/>
              <a:t>appear together and sources chosen will always be unseen.</a:t>
            </a:r>
          </a:p>
          <a:p>
            <a:pPr lvl="0"/>
            <a:endParaRPr lang="en-US" sz="1000" b="1" dirty="0"/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>
            <a:off x="3909946" y="3223463"/>
            <a:ext cx="1224136" cy="6781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71490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A: News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7980363" algn="r"/>
              </a:tabLst>
            </a:pPr>
            <a:r>
              <a:rPr lang="en-US" b="1" dirty="0"/>
              <a:t>1	</a:t>
            </a:r>
            <a:r>
              <a:rPr lang="en-US" dirty="0"/>
              <a:t>Analyse the representations in Sources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</a:t>
            </a:r>
            <a:r>
              <a:rPr lang="en-US" dirty="0"/>
              <a:t>. Use Van </a:t>
            </a:r>
            <a:r>
              <a:rPr lang="en-US" dirty="0" err="1"/>
              <a:t>Zoonen’s</a:t>
            </a:r>
            <a:r>
              <a:rPr lang="en-US" dirty="0"/>
              <a:t> concept of patriarchy in your answer</a:t>
            </a:r>
            <a:r>
              <a:rPr lang="en-US" dirty="0" smtClean="0"/>
              <a:t>. 	</a:t>
            </a:r>
            <a:r>
              <a:rPr lang="en-US" b="1" dirty="0" smtClean="0"/>
              <a:t>[</a:t>
            </a:r>
            <a:r>
              <a:rPr lang="en-US" b="1" dirty="0"/>
              <a:t>10]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2*	</a:t>
            </a:r>
            <a:r>
              <a:rPr lang="en-US" dirty="0"/>
              <a:t>Sources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 </a:t>
            </a:r>
            <a:r>
              <a:rPr lang="en-US" dirty="0"/>
              <a:t>cover the same news event but are from different genres of newspaper.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far has genre influenced the media language used in Sources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</a:t>
            </a:r>
            <a:r>
              <a:rPr lang="en-US" dirty="0"/>
              <a:t>?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In your answer you must:</a:t>
            </a:r>
            <a:endParaRPr lang="en-GB" dirty="0"/>
          </a:p>
          <a:p>
            <a:pPr lvl="0"/>
            <a:r>
              <a:rPr lang="en-US" dirty="0"/>
              <a:t>outline genre conventions in British newspapers</a:t>
            </a:r>
            <a:endParaRPr lang="en-GB" dirty="0"/>
          </a:p>
          <a:p>
            <a:pPr lvl="0"/>
            <a:r>
              <a:rPr lang="en-US" dirty="0"/>
              <a:t>analyse the contrasting use of media language in the sources</a:t>
            </a:r>
            <a:endParaRPr lang="en-GB" dirty="0"/>
          </a:p>
          <a:p>
            <a:pPr lvl="0">
              <a:tabLst>
                <a:tab pos="7980363" algn="r"/>
              </a:tabLst>
            </a:pPr>
            <a:r>
              <a:rPr lang="en-US" dirty="0"/>
              <a:t>make </a:t>
            </a:r>
            <a:r>
              <a:rPr lang="en-US" dirty="0" err="1"/>
              <a:t>judgements</a:t>
            </a:r>
            <a:r>
              <a:rPr lang="en-US" dirty="0"/>
              <a:t> and reach conclusions about how far genre has influenced the media language used</a:t>
            </a:r>
            <a:r>
              <a:rPr lang="en-US" dirty="0" smtClean="0"/>
              <a:t>.</a:t>
            </a:r>
            <a:r>
              <a:rPr lang="en-GB" dirty="0"/>
              <a:t> </a:t>
            </a:r>
            <a:r>
              <a:rPr lang="en-GB" dirty="0" smtClean="0"/>
              <a:t>	</a:t>
            </a:r>
            <a:r>
              <a:rPr lang="en-US" b="1" dirty="0" smtClean="0"/>
              <a:t>[</a:t>
            </a:r>
            <a:r>
              <a:rPr lang="en-US" b="1" dirty="0"/>
              <a:t>15]</a:t>
            </a:r>
            <a:endParaRPr lang="en-GB" b="1" dirty="0"/>
          </a:p>
          <a:p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7041225" y="332656"/>
            <a:ext cx="201622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direct textual analysis question directing students to ANALYSE representations in the two sources.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in this section will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be in relation to unseen sources.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580112" y="1340768"/>
            <a:ext cx="1461113" cy="2160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1" name="Rounded Rectangle 10"/>
          <p:cNvSpPr/>
          <p:nvPr/>
        </p:nvSpPr>
        <p:spPr>
          <a:xfrm>
            <a:off x="5617179" y="1988840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AO2.1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7633403" y="2053763"/>
            <a:ext cx="579090" cy="188265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997039" y="3645024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AO1.1 (2.5%)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051720" y="3898212"/>
            <a:ext cx="3954030" cy="542177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976551" y="4187201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AO2.1 (2.5%)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1547665" y="4440389"/>
            <a:ext cx="5428886" cy="35676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536183" y="5514281"/>
            <a:ext cx="1259953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AO2.3 (2.5%)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 flipV="1">
            <a:off x="1373485" y="5298257"/>
            <a:ext cx="3162698" cy="469212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5496" y="152636"/>
            <a:ext cx="201622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asked to use </a:t>
            </a:r>
            <a:r>
              <a:rPr lang="en-GB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GB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Zoonen’s</a:t>
            </a:r>
            <a:r>
              <a:rPr lang="en-GB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 of Patriarchy – so students need to be able to understand the concept of ‘patriarchy’ and apply this to their analysis.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stCxn id="15" idx="3"/>
          </p:cNvCxnSpPr>
          <p:nvPr/>
        </p:nvCxnSpPr>
        <p:spPr>
          <a:xfrm>
            <a:off x="2051720" y="980728"/>
            <a:ext cx="720080" cy="100811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1" name="Rounded Rectangle 20"/>
          <p:cNvSpPr/>
          <p:nvPr/>
        </p:nvSpPr>
        <p:spPr>
          <a:xfrm>
            <a:off x="6061308" y="5298257"/>
            <a:ext cx="2016224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 a rough guide: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mark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equate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minutes writing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mark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equate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minutes writing time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132716" y="1854695"/>
            <a:ext cx="1900891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unseen sources will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be linked by theme or event.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15816" y="2495216"/>
            <a:ext cx="2448272" cy="17770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5" name="Rounded Rectangle 24"/>
          <p:cNvSpPr/>
          <p:nvPr/>
        </p:nvSpPr>
        <p:spPr>
          <a:xfrm>
            <a:off x="2697809" y="2980523"/>
            <a:ext cx="2353691" cy="1114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 is focussed on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genre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 of the subject content for media language and representation could be asked about for analysis (spec pages 24-26).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 flipV="1">
            <a:off x="2312087" y="3198955"/>
            <a:ext cx="385722" cy="33905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7" name="Rounded Rectangle 26"/>
          <p:cNvSpPr/>
          <p:nvPr/>
        </p:nvSpPr>
        <p:spPr>
          <a:xfrm>
            <a:off x="621417" y="5076963"/>
            <a:ext cx="2279700" cy="8746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Bullet points are used to provide clarity to students for longer questions so they know exactly what detail they need to include in their answers.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flipH="1" flipV="1">
            <a:off x="1368615" y="4618771"/>
            <a:ext cx="392652" cy="45819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5" name="Rounded Rectangle 34"/>
          <p:cNvSpPr/>
          <p:nvPr/>
        </p:nvSpPr>
        <p:spPr>
          <a:xfrm>
            <a:off x="232281" y="3435553"/>
            <a:ext cx="2272667" cy="6599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indicates an extended response question.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681284" y="2552056"/>
            <a:ext cx="385722" cy="90289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2618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6" grpId="0" animBg="1"/>
      <p:bldP spid="19" grpId="0" animBg="1"/>
      <p:bldP spid="15" grpId="0" animBg="1"/>
      <p:bldP spid="21" grpId="0" animBg="1"/>
      <p:bldP spid="23" grpId="0" animBg="1"/>
      <p:bldP spid="25" grpId="0" animBg="1"/>
      <p:bldP spid="27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A: News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lain" startAt="3"/>
              <a:tabLst>
                <a:tab pos="8051800" algn="r"/>
              </a:tabLst>
            </a:pPr>
            <a:r>
              <a:rPr lang="en-US" sz="2000" dirty="0" smtClean="0"/>
              <a:t>Explain </a:t>
            </a:r>
            <a:r>
              <a:rPr lang="en-US" sz="2000" dirty="0"/>
              <a:t>how the political context in which newspapers are produced, influences their ownership and regulation. Refer to </a:t>
            </a:r>
            <a:r>
              <a:rPr lang="en-US" sz="2000" i="1" dirty="0"/>
              <a:t>The Guardian </a:t>
            </a:r>
            <a:r>
              <a:rPr lang="en-US" sz="2000" dirty="0"/>
              <a:t>and </a:t>
            </a:r>
            <a:r>
              <a:rPr lang="en-US" sz="2000" i="1" dirty="0"/>
              <a:t>The Daily Mail </a:t>
            </a:r>
            <a:r>
              <a:rPr lang="en-US" sz="2000" dirty="0"/>
              <a:t>newspapers you have studied to support your answer</a:t>
            </a:r>
            <a:r>
              <a:rPr lang="en-US" sz="2000" dirty="0" smtClean="0"/>
              <a:t>. 	</a:t>
            </a:r>
            <a:r>
              <a:rPr lang="en-US" sz="2000" b="1" dirty="0" smtClean="0"/>
              <a:t>[</a:t>
            </a:r>
            <a:r>
              <a:rPr lang="en-US" sz="2000" b="1" dirty="0"/>
              <a:t>10</a:t>
            </a:r>
            <a:r>
              <a:rPr lang="en-US" sz="2000" b="1" dirty="0" smtClean="0"/>
              <a:t>]</a:t>
            </a:r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endParaRPr lang="en-US" sz="2000" dirty="0" smtClean="0"/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r>
              <a:rPr lang="en-US" sz="2000" dirty="0" smtClean="0"/>
              <a:t>Evaluate </a:t>
            </a:r>
            <a:r>
              <a:rPr lang="en-US" sz="2000" dirty="0"/>
              <a:t>the usefulness of </a:t>
            </a:r>
            <a:r>
              <a:rPr lang="en-US" sz="2000" b="1" dirty="0"/>
              <a:t>one</a:t>
            </a:r>
            <a:r>
              <a:rPr lang="en-US" sz="2000" dirty="0"/>
              <a:t> of the following in understanding audiences for online newspapers such as </a:t>
            </a:r>
            <a:r>
              <a:rPr lang="en-US" sz="2000" i="1" dirty="0"/>
              <a:t>The Guardian </a:t>
            </a:r>
            <a:r>
              <a:rPr lang="en-US" sz="2000" dirty="0"/>
              <a:t>and </a:t>
            </a:r>
            <a:r>
              <a:rPr lang="en-US" sz="2000" i="1" dirty="0"/>
              <a:t>The Daily Mail</a:t>
            </a:r>
            <a:r>
              <a:rPr lang="en-US" sz="2000" dirty="0"/>
              <a:t>:</a:t>
            </a:r>
          </a:p>
          <a:p>
            <a:pPr marL="0" indent="0">
              <a:buNone/>
              <a:tabLst>
                <a:tab pos="534988" algn="l"/>
                <a:tab pos="8051800" algn="r"/>
              </a:tabLst>
            </a:pPr>
            <a:r>
              <a:rPr lang="en-US" sz="2000" b="1" dirty="0" smtClean="0"/>
              <a:t>	EITHER</a:t>
            </a:r>
            <a:endParaRPr lang="en-US" sz="2000" b="1" dirty="0"/>
          </a:p>
          <a:p>
            <a:pPr marL="0" indent="0">
              <a:buNone/>
              <a:tabLst>
                <a:tab pos="534988" algn="l"/>
                <a:tab pos="8051800" algn="r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Gerbner’s</a:t>
            </a:r>
            <a:r>
              <a:rPr lang="en-US" sz="2000" dirty="0" smtClean="0"/>
              <a:t> </a:t>
            </a:r>
            <a:r>
              <a:rPr lang="en-US" sz="2000" dirty="0"/>
              <a:t>cultivation theory</a:t>
            </a:r>
          </a:p>
          <a:p>
            <a:pPr marL="0" indent="0">
              <a:buNone/>
              <a:tabLst>
                <a:tab pos="534988" algn="l"/>
                <a:tab pos="8051800" algn="r"/>
              </a:tabLst>
            </a:pPr>
            <a:r>
              <a:rPr lang="en-US" sz="2000" b="1" dirty="0" smtClean="0"/>
              <a:t>	OR</a:t>
            </a:r>
            <a:endParaRPr lang="en-US" sz="2000" b="1" dirty="0"/>
          </a:p>
          <a:p>
            <a:pPr marL="0" indent="0">
              <a:buNone/>
              <a:tabLst>
                <a:tab pos="534988" algn="l"/>
                <a:tab pos="8051800" algn="r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Shirky’s</a:t>
            </a:r>
            <a:r>
              <a:rPr lang="en-US" sz="2000" dirty="0" smtClean="0"/>
              <a:t> </a:t>
            </a:r>
            <a:r>
              <a:rPr lang="en-US" sz="2000" dirty="0"/>
              <a:t>‘end of audience’ </a:t>
            </a:r>
            <a:r>
              <a:rPr lang="en-US" sz="2000" dirty="0" smtClean="0"/>
              <a:t>theory.	</a:t>
            </a:r>
            <a:r>
              <a:rPr lang="en-US" sz="2000" b="1" dirty="0" smtClean="0"/>
              <a:t>[10</a:t>
            </a:r>
            <a:r>
              <a:rPr lang="en-US" sz="2000" b="1" dirty="0"/>
              <a:t>]</a:t>
            </a:r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857402" y="260648"/>
            <a:ext cx="2016224" cy="15567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focusses on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and understanding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newspaper production (AO1.2).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 questions for news can be on social, cultural, political and economic contexts.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66803" y="1340768"/>
            <a:ext cx="1461113" cy="2160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8" name="Rounded Rectangle 7"/>
          <p:cNvSpPr/>
          <p:nvPr/>
        </p:nvSpPr>
        <p:spPr>
          <a:xfrm>
            <a:off x="5089248" y="2708920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AO1.2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596336" y="5159512"/>
            <a:ext cx="504056" cy="35772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580112" y="4653136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AO2.2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7105472" y="2708920"/>
            <a:ext cx="907791" cy="253188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699792" y="2781569"/>
            <a:ext cx="2304256" cy="27363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will always focus on the ‘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’ of theory in relation to print or online news (AO2.2).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Note, this is not an analysis question.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evaluate the usefulness of the stated theory in relation to the question using exemplification from the named set product(s) for online or print news.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10 marks equates to around 15 minutes writing time.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274754" y="3429000"/>
            <a:ext cx="1353030" cy="2160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2" name="Rounded Rectangle 11"/>
          <p:cNvSpPr/>
          <p:nvPr/>
        </p:nvSpPr>
        <p:spPr>
          <a:xfrm>
            <a:off x="107504" y="1051767"/>
            <a:ext cx="3312368" cy="16571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This section can test knowledge of theories in </a:t>
            </a:r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ways: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and understanding of theory (AO1.1)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and/or judgements using theory (AO2.1 and AO2.3)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of theory (AO2.3)</a:t>
            </a:r>
          </a:p>
          <a:p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theory is a specific requirement it will be clear in the question e.g. Q1, Q4.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2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B: Media Language and Representations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0850" indent="-450850">
              <a:buNone/>
              <a:tabLst>
                <a:tab pos="8051800" algn="r"/>
              </a:tabLst>
            </a:pPr>
            <a:r>
              <a:rPr lang="en-US" sz="2000" dirty="0"/>
              <a:t>5	Explain how representations in music videos are chosen to promote the artist(s). Refer </a:t>
            </a:r>
            <a:r>
              <a:rPr lang="en-US" sz="2000" dirty="0" smtClean="0"/>
              <a:t>to </a:t>
            </a:r>
            <a:r>
              <a:rPr lang="en-US" sz="2000" b="1" dirty="0"/>
              <a:t>one</a:t>
            </a:r>
            <a:r>
              <a:rPr lang="en-US" sz="2000" dirty="0"/>
              <a:t> of the music videos you have studied to support your answer</a:t>
            </a:r>
            <a:r>
              <a:rPr lang="en-US" sz="2000" dirty="0" smtClean="0"/>
              <a:t>.	</a:t>
            </a:r>
            <a:r>
              <a:rPr lang="en-US" sz="2000" b="1" dirty="0" smtClean="0"/>
              <a:t>[</a:t>
            </a:r>
            <a:r>
              <a:rPr lang="en-US" sz="2000" b="1" dirty="0"/>
              <a:t>10]</a:t>
            </a:r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endParaRPr lang="en-US" sz="2000" dirty="0" smtClean="0"/>
          </a:p>
          <a:p>
            <a:pPr marL="0" indent="0">
              <a:buNone/>
              <a:tabLst>
                <a:tab pos="8051800" algn="r"/>
              </a:tabLst>
            </a:pPr>
            <a:endParaRPr lang="en-US" sz="2000" b="1" dirty="0"/>
          </a:p>
          <a:p>
            <a:pPr marL="514350" indent="-514350">
              <a:buAutoNum type="arabicPlain" startAt="3"/>
              <a:tabLst>
                <a:tab pos="8051800" algn="r"/>
              </a:tabLst>
            </a:pPr>
            <a:endParaRPr lang="en-US" sz="2000" dirty="0" smtClean="0"/>
          </a:p>
          <a:p>
            <a:endParaRPr lang="en-GB" sz="2000" dirty="0"/>
          </a:p>
        </p:txBody>
      </p:sp>
      <p:graphicFrame>
        <p:nvGraphicFramePr>
          <p:cNvPr id="3" name="Table 2" title="List A and B songs to choose from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94646"/>
              </p:ext>
            </p:extLst>
          </p:nvPr>
        </p:nvGraphicFramePr>
        <p:xfrm>
          <a:off x="1619672" y="3657711"/>
          <a:ext cx="5832648" cy="22063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5196"/>
                <a:gridCol w="2777452"/>
              </a:tblGrid>
              <a:tr h="377507">
                <a:tc>
                  <a:txBody>
                    <a:bodyPr/>
                    <a:lstStyle/>
                    <a:p>
                      <a:pPr marL="1905"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2000" b="1" spc="1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List</a:t>
                      </a:r>
                      <a:r>
                        <a:rPr lang="en-US" sz="2000" b="1" spc="-5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64770" marR="171450"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Corinne</a:t>
                      </a:r>
                      <a:r>
                        <a:rPr lang="en-US" sz="20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Bailey</a:t>
                      </a:r>
                      <a:r>
                        <a:rPr lang="en-US" sz="2000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Rae</a:t>
                      </a:r>
                      <a:r>
                        <a:rPr lang="en-US" sz="20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–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Stop</a:t>
                      </a:r>
                      <a:r>
                        <a:rPr lang="en-US" sz="2000" i="1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Where</a:t>
                      </a:r>
                      <a:r>
                        <a:rPr lang="en-US" sz="2000" i="1" spc="10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You</a:t>
                      </a:r>
                      <a:r>
                        <a:rPr lang="en-US" sz="2000" i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Are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2000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Radiohead</a:t>
                      </a:r>
                      <a:r>
                        <a:rPr lang="en-US" sz="2000">
                          <a:effectLst/>
                          <a:latin typeface="Arial"/>
                          <a:ea typeface="Arial"/>
                          <a:cs typeface="Times New Roman"/>
                        </a:rPr>
                        <a:t> – </a:t>
                      </a:r>
                      <a:r>
                        <a:rPr lang="en-US" sz="2000" i="1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Burn</a:t>
                      </a:r>
                      <a:r>
                        <a:rPr lang="en-US" sz="2000" i="1" spc="-1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the</a:t>
                      </a:r>
                      <a:r>
                        <a:rPr lang="en-US" sz="2000" i="1" spc="-2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Witch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64770" marR="513080">
                        <a:spcAft>
                          <a:spcPts val="0"/>
                        </a:spcAft>
                      </a:pPr>
                      <a:r>
                        <a:rPr lang="en-US" sz="2000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Massive</a:t>
                      </a:r>
                      <a:r>
                        <a:rPr lang="en-US" sz="20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Attack</a:t>
                      </a:r>
                      <a:r>
                        <a:rPr lang="en-US" sz="2000" spc="2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Arial"/>
                          <a:ea typeface="Arial"/>
                          <a:cs typeface="Times New Roman"/>
                        </a:rPr>
                        <a:t>–</a:t>
                      </a:r>
                      <a:r>
                        <a:rPr lang="en-US" sz="2000" spc="-1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Unfinished</a:t>
                      </a:r>
                      <a:r>
                        <a:rPr lang="en-US" sz="2000" i="1" spc="14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Sympathy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Fatboy</a:t>
                      </a:r>
                      <a:r>
                        <a:rPr lang="en-US" sz="2000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Slim</a:t>
                      </a:r>
                      <a:r>
                        <a:rPr lang="en-US" sz="2000" spc="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–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Ya</a:t>
                      </a:r>
                      <a:r>
                        <a:rPr lang="en-US" sz="2000" i="1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Mama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7">
                <a:tc>
                  <a:txBody>
                    <a:bodyPr/>
                    <a:lstStyle/>
                    <a:p>
                      <a:pPr marL="6477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000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Emeli</a:t>
                      </a:r>
                      <a:r>
                        <a:rPr lang="en-US" sz="200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Sandé</a:t>
                      </a:r>
                      <a:r>
                        <a:rPr lang="en-US" sz="2000" spc="5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Arial"/>
                          <a:ea typeface="Arial"/>
                          <a:cs typeface="Times New Roman"/>
                        </a:rPr>
                        <a:t>– </a:t>
                      </a:r>
                      <a:r>
                        <a:rPr lang="en-US" sz="2000" i="1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Heaven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David</a:t>
                      </a:r>
                      <a:r>
                        <a:rPr lang="en-US" sz="20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Arial"/>
                          <a:cs typeface="Times New Roman"/>
                        </a:rPr>
                        <a:t>Guetta</a:t>
                      </a:r>
                      <a:r>
                        <a:rPr lang="en-US" sz="2000" spc="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–</a:t>
                      </a:r>
                      <a:r>
                        <a:rPr lang="en-US" sz="2000" spc="-1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2000" i="1" spc="-5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Titanium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2708920"/>
            <a:ext cx="72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should have studied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two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music videos: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List A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from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List B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below.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3906" y="802596"/>
            <a:ext cx="2267744" cy="21602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section there are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TWO out of the three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media forms in this section will be assessed each series.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specimen paper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music videos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magazines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are assessed.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be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questions in this section.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9992" y="1340768"/>
            <a:ext cx="3600400" cy="2399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knowledge and understanding question on music videos (AO1).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command word to ‘analyse.’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can be focussed upon the non-theory content of the media language and representation subject content (spec pages 24-26)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this question is targeting subject content point 6 on page 26 of the spec.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impact of industry contexts on the choices media producers make about how to represent events, issues, individuals and social groups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714488" y="1628800"/>
            <a:ext cx="785504" cy="7200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323792" y="2750426"/>
            <a:ext cx="0" cy="99003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647387" y="3740456"/>
            <a:ext cx="1352809" cy="48614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AO1.1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3906" y="4653136"/>
            <a:ext cx="2686224" cy="13102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When music videos are assessed unseen sources will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be used. Students will be expected to use recall from their classroom learning.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Music video questions could ask about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set videos.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4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B: Media Language and Representations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0850" indent="-450850">
              <a:buNone/>
              <a:tabLst>
                <a:tab pos="8051800" algn="r"/>
              </a:tabLst>
            </a:pPr>
            <a:r>
              <a:rPr lang="en-US" sz="2000" b="1" dirty="0"/>
              <a:t>Source C – front cover of </a:t>
            </a:r>
            <a:r>
              <a:rPr lang="en-US" sz="2000" b="1" i="1" dirty="0"/>
              <a:t>The Big Issue</a:t>
            </a:r>
            <a:r>
              <a:rPr lang="en-US" sz="2000" b="1" dirty="0"/>
              <a:t>, 13 June </a:t>
            </a:r>
            <a:r>
              <a:rPr lang="en-US" sz="2000" b="1" dirty="0" smtClean="0"/>
              <a:t>2016</a:t>
            </a:r>
          </a:p>
          <a:p>
            <a:pPr marL="450850" indent="-450850">
              <a:buNone/>
              <a:tabLst>
                <a:tab pos="8051800" algn="r"/>
              </a:tabLst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www.ocr.org.uk/Images/316674-unit-h409-01-media-messages-sample-assessment-material.pdf</a:t>
            </a:r>
            <a:endParaRPr lang="en-US" sz="1400" dirty="0" smtClean="0"/>
          </a:p>
          <a:p>
            <a:pPr marL="450850" indent="-450850">
              <a:buNone/>
              <a:tabLst>
                <a:tab pos="8051800" algn="r"/>
              </a:tabLst>
            </a:pPr>
            <a:r>
              <a:rPr lang="en-US" sz="1400" dirty="0" smtClean="0"/>
              <a:t>(page 6)</a:t>
            </a:r>
            <a:r>
              <a:rPr lang="en-US" sz="2000" dirty="0"/>
              <a:t>	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51136" y="26155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Source C </a:t>
            </a:r>
            <a:r>
              <a:rPr lang="en-US" dirty="0"/>
              <a:t>shows four politicians’ heads on the bodies of the members of the group </a:t>
            </a:r>
            <a:r>
              <a:rPr lang="en-US" i="1" dirty="0"/>
              <a:t>Abba</a:t>
            </a:r>
            <a:r>
              <a:rPr lang="en-US" dirty="0"/>
              <a:t>. The words are taken from famous </a:t>
            </a:r>
            <a:r>
              <a:rPr lang="en-US" i="1" dirty="0"/>
              <a:t>Abba </a:t>
            </a:r>
            <a:r>
              <a:rPr lang="en-US" dirty="0"/>
              <a:t>songs. The issue was published before the British referendum on remaining in or leaving the European Union. From left to right, the politicians are: Nicola Sturgeon, Scotland’s First Minister, David Cameron, Britain’s Prime Minister, Boris Johnson and Nigel </a:t>
            </a:r>
            <a:r>
              <a:rPr lang="en-US" dirty="0" err="1"/>
              <a:t>Farage</a:t>
            </a:r>
            <a:r>
              <a:rPr lang="en-US" dirty="0"/>
              <a:t>, both prominent Leave campaigners.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470653" y="2780928"/>
            <a:ext cx="3024336" cy="15268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questions for magazines and advertising and marketing will use unseen sources (in this case a cover picked from before the period of study).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All three media forms assessable in this section can be tested via AO1 (knowledge and understanding) or AO2 (analysis)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46280" y="4937830"/>
            <a:ext cx="302433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aren’t being tested on their knowledge of political leaders or 70’s pop groups.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this kind of cover is chosen a caption will describe to students relevant information as exemplified in the specimen paper.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4499993" y="3789040"/>
            <a:ext cx="1246287" cy="168885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606557" y="2620694"/>
            <a:ext cx="864096" cy="64807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22464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B: Media Language and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71628"/>
            <a:ext cx="8229600" cy="312552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000" dirty="0"/>
              <a:t>Analyse why </a:t>
            </a:r>
            <a:r>
              <a:rPr lang="en-US" sz="2000" i="1" dirty="0"/>
              <a:t>The Big Issue </a:t>
            </a:r>
            <a:r>
              <a:rPr lang="en-US" sz="2000" dirty="0"/>
              <a:t>magazine has used an intertextual approach to the referendum on its front cover.</a:t>
            </a:r>
            <a:endParaRPr lang="en-GB" sz="2000" dirty="0"/>
          </a:p>
          <a:p>
            <a:pPr marL="534988" indent="0">
              <a:buNone/>
            </a:pPr>
            <a:r>
              <a:rPr lang="en-US" sz="2000" dirty="0"/>
              <a:t>In your answer you </a:t>
            </a:r>
            <a:r>
              <a:rPr lang="en-US" sz="2000" dirty="0" smtClean="0"/>
              <a:t>must:</a:t>
            </a:r>
            <a:endParaRPr lang="en-GB" sz="2000" dirty="0"/>
          </a:p>
          <a:p>
            <a:pPr marL="877888"/>
            <a:r>
              <a:rPr lang="en-US" sz="2000" dirty="0" smtClean="0"/>
              <a:t>Analyse </a:t>
            </a:r>
            <a:r>
              <a:rPr lang="en-US" sz="2000" dirty="0"/>
              <a:t>the use of intertextuality to create meaning in the </a:t>
            </a:r>
            <a:r>
              <a:rPr lang="en-US" sz="2000" dirty="0" smtClean="0"/>
              <a:t>source</a:t>
            </a:r>
            <a:endParaRPr lang="en-GB" sz="2000" dirty="0"/>
          </a:p>
          <a:p>
            <a:pPr marL="877888">
              <a:tabLst>
                <a:tab pos="7980363" algn="r"/>
              </a:tabLst>
            </a:pPr>
            <a:r>
              <a:rPr lang="en-US" sz="2000" dirty="0" smtClean="0"/>
              <a:t>make </a:t>
            </a:r>
            <a:r>
              <a:rPr lang="en-US" sz="2000" dirty="0" err="1"/>
              <a:t>judgements</a:t>
            </a:r>
            <a:r>
              <a:rPr lang="en-US" sz="2000" dirty="0"/>
              <a:t> and reach a conclusion about the advantages of this use of intertextuality to </a:t>
            </a:r>
            <a:r>
              <a:rPr lang="en-US" sz="2000" i="1" dirty="0"/>
              <a:t>The Big Issue </a:t>
            </a:r>
            <a:r>
              <a:rPr lang="en-US" sz="2000" dirty="0"/>
              <a:t>magazine</a:t>
            </a:r>
            <a:r>
              <a:rPr lang="en-US" sz="2000" dirty="0" smtClean="0"/>
              <a:t>.</a:t>
            </a:r>
            <a:r>
              <a:rPr lang="en-GB" sz="2000" dirty="0"/>
              <a:t>	</a:t>
            </a:r>
            <a:r>
              <a:rPr lang="en-US" sz="2000" b="1" dirty="0" smtClean="0"/>
              <a:t>[</a:t>
            </a:r>
            <a:r>
              <a:rPr lang="en-US" sz="2000" b="1" dirty="0"/>
              <a:t>15]</a:t>
            </a:r>
            <a:endParaRPr lang="en-GB" sz="2000" b="1" dirty="0"/>
          </a:p>
          <a:p>
            <a:endParaRPr lang="en-GB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402888" y="996210"/>
            <a:ext cx="2556215" cy="1170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direct textual analysis question directing students to ANALYSE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use of intertextuality to create meaning in the source.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magazines will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be in relation to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 unseen cover.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411760" y="1581577"/>
            <a:ext cx="3991128" cy="26324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6" name="Rounded Rectangle 5"/>
          <p:cNvSpPr/>
          <p:nvPr/>
        </p:nvSpPr>
        <p:spPr>
          <a:xfrm>
            <a:off x="6663920" y="2215176"/>
            <a:ext cx="2300567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question focusses on media language (intertextuality) but could focus on any of the subject content for media language and representation (spec pages 24-26).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12637" y="2688477"/>
            <a:ext cx="1461113" cy="2160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267744" y="3053449"/>
            <a:ext cx="2139648" cy="279011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407392" y="3053449"/>
            <a:ext cx="1352809" cy="3755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AO2.1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5536" y="4452624"/>
            <a:ext cx="1352809" cy="3755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AO2.3 (2.5%)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87624" y="3706824"/>
            <a:ext cx="802384" cy="74580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11760" y="4746183"/>
            <a:ext cx="2279700" cy="10048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Bullet points are used to provide clarity to students for longer questions so they know exactly what detail they need to include in their answers.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907704" y="3429001"/>
            <a:ext cx="1338781" cy="133658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00703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1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1342</Words>
  <Application>Microsoft Office PowerPoint</Application>
  <PresentationFormat>On-screen Show (4:3)</PresentationFormat>
  <Paragraphs>156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1_Custom Design</vt:lpstr>
      <vt:lpstr>PowerPoint Presentation</vt:lpstr>
      <vt:lpstr>Guidance</vt:lpstr>
      <vt:lpstr>Assessment Objectives</vt:lpstr>
      <vt:lpstr>Section A: News</vt:lpstr>
      <vt:lpstr>Section A: News</vt:lpstr>
      <vt:lpstr>Section A: News</vt:lpstr>
      <vt:lpstr>Section B: Media Language and Representations</vt:lpstr>
      <vt:lpstr>Section B: Media Language and Representations</vt:lpstr>
      <vt:lpstr>Section B: Media Language and Representations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Media Studies H409/01 Media messages - Sample assessment material - annotated</dc:title>
  <dc:subject>GCSE (9-1) History A (Explaining the Modern World)</dc:subject>
  <dc:creator>OCR</dc:creator>
  <cp:keywords>A Level, Media Studies, H409/01, Media messages, annotated SAMs, sample assessment material</cp:keywords>
  <cp:lastModifiedBy>Nicola Williams</cp:lastModifiedBy>
  <cp:revision>109</cp:revision>
  <cp:lastPrinted>2016-05-10T10:26:50Z</cp:lastPrinted>
  <dcterms:created xsi:type="dcterms:W3CDTF">2015-10-07T12:54:48Z</dcterms:created>
  <dcterms:modified xsi:type="dcterms:W3CDTF">2017-11-01T10:28:34Z</dcterms:modified>
</cp:coreProperties>
</file>