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9"/>
  </p:notesMasterIdLst>
  <p:sldIdLst>
    <p:sldId id="256" r:id="rId3"/>
    <p:sldId id="273" r:id="rId4"/>
    <p:sldId id="278" r:id="rId5"/>
    <p:sldId id="279" r:id="rId6"/>
    <p:sldId id="280" r:id="rId7"/>
    <p:sldId id="264" r:id="rId8"/>
    <p:sldId id="265" r:id="rId9"/>
    <p:sldId id="267" r:id="rId10"/>
    <p:sldId id="274" r:id="rId11"/>
    <p:sldId id="275" r:id="rId12"/>
    <p:sldId id="276" r:id="rId13"/>
    <p:sldId id="281" r:id="rId14"/>
    <p:sldId id="268" r:id="rId15"/>
    <p:sldId id="269" r:id="rId16"/>
    <p:sldId id="27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  <a:srgbClr val="1F224E"/>
    <a:srgbClr val="202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00"/>
    <p:restoredTop sz="87085" autoAdjust="0"/>
  </p:normalViewPr>
  <p:slideViewPr>
    <p:cSldViewPr>
      <p:cViewPr varScale="1">
        <p:scale>
          <a:sx n="95" d="100"/>
          <a:sy n="95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149D-02E2-47B0-AD36-30AC5B92B292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3E05A-087A-4B2F-9194-01CE646FE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1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do learners need to think about to answer the question? (This draws on the red section of the pizza)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6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Teachers to complete this individually /</a:t>
            </a:r>
            <a:r>
              <a:rPr lang="en-GB" baseline="0" dirty="0" smtClean="0"/>
              <a:t> pairs</a:t>
            </a:r>
          </a:p>
          <a:p>
            <a:r>
              <a:rPr lang="en-GB" baseline="0" dirty="0" smtClean="0"/>
              <a:t>For the discussion – list ideas on WB / flip chart of strategies suggested to help learners write an answer.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5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words can be in students ‘home’ language and translated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https://www.naldic.org.uk/Resources/NALDIC/Teaching%20and%20Learning/sec_ks3_ge_access_engage_eal.pdf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4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Teacher follow up / additional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List words on white board,</a:t>
            </a:r>
            <a:r>
              <a:rPr lang="en-GB" sz="1200" baseline="0" dirty="0" smtClean="0"/>
              <a:t> explain their meaning </a:t>
            </a: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Encourage use of basic through to more complex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Build a glossary together or use a template (on slide) and do a mix and match activity.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Encourage students to repeat words after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Students to list unfamiliar</a:t>
            </a:r>
            <a:r>
              <a:rPr lang="en-GB" sz="1200" baseline="0" dirty="0" smtClean="0"/>
              <a:t> words and look up their definitions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 smtClean="0"/>
              <a:t>Students to write sentences using the </a:t>
            </a:r>
            <a:r>
              <a:rPr lang="en-GB" sz="1200" baseline="0" smtClean="0"/>
              <a:t>key words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3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1400" dirty="0" smtClean="0">
                <a:solidFill>
                  <a:srgbClr val="0000FF"/>
                </a:solidFill>
                <a:latin typeface="Myriad Pro"/>
              </a:rPr>
              <a:t>Command 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1400" dirty="0" smtClean="0">
                <a:solidFill>
                  <a:srgbClr val="CC00FF"/>
                </a:solidFill>
                <a:latin typeface="Myriad Pro"/>
              </a:rPr>
              <a:t>Key words – link to</a:t>
            </a:r>
            <a:r>
              <a:rPr lang="en-US" sz="2000" kern="1400" baseline="0" dirty="0" smtClean="0">
                <a:solidFill>
                  <a:srgbClr val="CC00FF"/>
                </a:solidFill>
                <a:latin typeface="Myriad Pro"/>
              </a:rPr>
              <a:t> what the students have been taught (topic / geographical content)</a:t>
            </a:r>
            <a:endParaRPr lang="en-US" sz="2000" kern="1400" dirty="0" smtClean="0">
              <a:solidFill>
                <a:srgbClr val="CC00FF"/>
              </a:solidFill>
              <a:latin typeface="Myriad Pro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1400" dirty="0" smtClean="0">
                <a:solidFill>
                  <a:srgbClr val="FF0000"/>
                </a:solidFill>
                <a:latin typeface="Myriad Pro"/>
              </a:rPr>
              <a:t>Question focus – what is it that you need to focus</a:t>
            </a:r>
            <a:r>
              <a:rPr lang="en-US" sz="2000" kern="1400" baseline="0" dirty="0" smtClean="0">
                <a:solidFill>
                  <a:srgbClr val="FF0000"/>
                </a:solidFill>
                <a:latin typeface="Myriad Pro"/>
              </a:rPr>
              <a:t> on that links to the question and the command word</a:t>
            </a:r>
            <a:endParaRPr lang="en-US" sz="2000" kern="1400" dirty="0" smtClean="0">
              <a:solidFill>
                <a:srgbClr val="FF0000"/>
              </a:solidFill>
              <a:latin typeface="Myriad Pro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1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Pizza</a:t>
            </a:r>
            <a:r>
              <a:rPr lang="en-GB" baseline="0" dirty="0" smtClean="0"/>
              <a:t> rationale – engaging and memorable activity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Explain pizza – 4 key parts / slices</a:t>
            </a:r>
            <a:r>
              <a:rPr lang="en-GB" baseline="0" dirty="0" smtClean="0"/>
              <a:t> to aid learners in visually deconstructing questions e.g. ‘slicing up the question’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First stage in supporting learners in breaking down complex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 an exam students could highlight the question ‘slicing it up’ (unlikely to use pizza)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either the GCSE A or GCSE B question complete the pizza “slicing it up” activity template</a:t>
            </a:r>
          </a:p>
          <a:p>
            <a:r>
              <a:rPr lang="en-US" sz="1600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7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are the issues once</a:t>
            </a:r>
            <a:r>
              <a:rPr lang="en-GB" baseline="0" dirty="0" smtClean="0"/>
              <a:t> this activity has been completed e.g. not understanding the key words, lack of topic knowledge, knowing how to start an answer, having the confidence to ‘get started’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Understanding and supporting terminology used in questions – glossary activity and room for images (learners</a:t>
            </a:r>
            <a:r>
              <a:rPr lang="en-US" sz="1600" baseline="0" dirty="0" smtClean="0"/>
              <a:t> to draw)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Vocab building and embedding understanding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/>
              <a:t>Recap EAL</a:t>
            </a:r>
            <a:r>
              <a:rPr lang="en-US" sz="1600" baseline="0" dirty="0" smtClean="0"/>
              <a:t> idea to go over terminology orally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Sentence building as definitions</a:t>
            </a:r>
            <a:r>
              <a:rPr lang="en-US" sz="1600" baseline="0" dirty="0" smtClean="0"/>
              <a:t> already completed – helping learners to ‘get started’</a:t>
            </a:r>
            <a:endParaRPr lang="en-US" sz="16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9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Building up skills for tackling higher tariff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0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137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347" y="2042779"/>
            <a:ext cx="7755030" cy="1932866"/>
          </a:xfrm>
          <a:prstGeom prst="rect">
            <a:avLst/>
          </a:prstGeom>
        </p:spPr>
        <p:txBody>
          <a:bodyPr/>
          <a:lstStyle>
            <a:lvl1pPr algn="l">
              <a:defRPr sz="4400" b="1" i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34" y="4112232"/>
            <a:ext cx="4950030" cy="900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9" name="Rectangle 8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8438" y="1689209"/>
            <a:ext cx="46609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00" b="1" i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3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2" y="267929"/>
            <a:ext cx="8698747" cy="686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350298"/>
            <a:ext cx="8698747" cy="44549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30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3675" y="1147981"/>
            <a:ext cx="8698805" cy="4657507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2" y="267929"/>
            <a:ext cx="8698747" cy="686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343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347" y="2042779"/>
            <a:ext cx="7755030" cy="1932866"/>
          </a:xfrm>
          <a:prstGeom prst="rect">
            <a:avLst/>
          </a:prstGeom>
        </p:spPr>
        <p:txBody>
          <a:bodyPr/>
          <a:lstStyle>
            <a:lvl1pPr algn="l">
              <a:defRPr sz="4400" b="1" i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34" y="4112232"/>
            <a:ext cx="4950030" cy="900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9" name="Rectangle 8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8438" y="1689209"/>
            <a:ext cx="46609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00" b="1" i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1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5605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5542C-C48E-4AA6-B18D-CE82D118621F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B8151-9A82-4C13-8A4F-CC73ABC49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6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68"/>
          <a:stretch/>
        </p:blipFill>
        <p:spPr>
          <a:xfrm>
            <a:off x="0" y="-15115"/>
            <a:ext cx="9144001" cy="6287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347" y="2042779"/>
            <a:ext cx="559479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1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34" y="4112232"/>
            <a:ext cx="4950030" cy="900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300" b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9" name="Rectangle 8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8438" y="1689209"/>
            <a:ext cx="46609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300" b="1" i="1">
                <a:solidFill>
                  <a:srgbClr val="1F224E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7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00563" y="1328739"/>
            <a:ext cx="4338637" cy="1956246"/>
          </a:xfrm>
          <a:prstGeom prst="rect">
            <a:avLst/>
          </a:prstGeom>
          <a:solidFill>
            <a:srgbClr val="1F224E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2" y="267929"/>
            <a:ext cx="8645467" cy="686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193733" y="1327967"/>
            <a:ext cx="4068705" cy="4569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54439" y="1514007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US" dirty="0" smtClean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4500563" y="3478718"/>
            <a:ext cx="4338637" cy="2418846"/>
          </a:xfrm>
          <a:prstGeom prst="rect">
            <a:avLst/>
          </a:prstGeom>
          <a:solidFill>
            <a:srgbClr val="1F224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00563" y="1328738"/>
            <a:ext cx="4338637" cy="4568825"/>
          </a:xfrm>
          <a:prstGeom prst="rect">
            <a:avLst/>
          </a:prstGeom>
          <a:solidFill>
            <a:srgbClr val="1F224E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2" y="267929"/>
            <a:ext cx="8645467" cy="6863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3200"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193733" y="1327967"/>
            <a:ext cx="4068705" cy="45690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9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3675" y="3213100"/>
            <a:ext cx="8698805" cy="2592388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2" y="267929"/>
            <a:ext cx="8698747" cy="686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350298"/>
            <a:ext cx="8698747" cy="1718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91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93675" y="4123084"/>
            <a:ext cx="2794149" cy="1756800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95700" y="4123084"/>
            <a:ext cx="2801937" cy="1756800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005513" y="4123084"/>
            <a:ext cx="2887662" cy="1756800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2" y="267929"/>
            <a:ext cx="8698747" cy="686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350298"/>
            <a:ext cx="8698747" cy="2510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44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93675" y="3978275"/>
            <a:ext cx="2871788" cy="1754188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138488" y="3978275"/>
            <a:ext cx="2801937" cy="1754188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005513" y="3978275"/>
            <a:ext cx="2887662" cy="1754188"/>
          </a:xfrm>
          <a:prstGeom prst="rect">
            <a:avLst/>
          </a:prstGeom>
          <a:solidFill>
            <a:srgbClr val="1F224E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3" y="267929"/>
            <a:ext cx="8229600" cy="686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350298"/>
            <a:ext cx="8698747" cy="2510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07504" y="5733681"/>
            <a:ext cx="2872248" cy="2152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052989" y="5733256"/>
            <a:ext cx="2800934" cy="215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919995" y="5733256"/>
            <a:ext cx="2886256" cy="215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17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2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8" name="Rectangle 7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yriad Pro" charset="0"/>
                <a:ea typeface="Myriad Pro" charset="0"/>
                <a:cs typeface="Myriad Pro" charset="0"/>
              </a:endParaRPr>
            </a:p>
          </p:txBody>
        </p:sp>
        <p:pic>
          <p:nvPicPr>
            <p:cNvPr id="9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48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i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8" name="Rectangle 7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0" y="863190"/>
            <a:ext cx="6516216" cy="135001"/>
            <a:chOff x="0" y="3887527"/>
            <a:chExt cx="4932040" cy="9105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0" y="6093296"/>
            <a:ext cx="9144000" cy="614915"/>
            <a:chOff x="0" y="6093296"/>
            <a:chExt cx="9144000" cy="61491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88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1" r:id="rId4"/>
    <p:sldLayoutId id="2147483673" r:id="rId5"/>
    <p:sldLayoutId id="2147483674" r:id="rId6"/>
    <p:sldLayoutId id="2147483677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F224E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F224E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F224E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F224E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F224E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F224E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gXBpemW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4" name="Rectangle 3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0" y="3944602"/>
            <a:ext cx="4860032" cy="91058"/>
            <a:chOff x="0" y="3887527"/>
            <a:chExt cx="4932040" cy="9105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01347" y="1484784"/>
            <a:ext cx="7755030" cy="2490861"/>
          </a:xfrm>
        </p:spPr>
        <p:txBody>
          <a:bodyPr/>
          <a:lstStyle/>
          <a:p>
            <a:r>
              <a:rPr lang="en-US" dirty="0" smtClean="0"/>
              <a:t>OCR Geography</a:t>
            </a:r>
            <a:br>
              <a:rPr lang="en-US" dirty="0" smtClean="0"/>
            </a:br>
            <a:r>
              <a:rPr lang="en-US" dirty="0" smtClean="0"/>
              <a:t>‘Breaking down geographical barriers’</a:t>
            </a:r>
            <a:endParaRPr lang="en-US" dirty="0"/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98034" y="4112232"/>
            <a:ext cx="6246174" cy="90094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Myriad Pro"/>
              </a:rPr>
              <a:t>Shelley Monk &amp; Chloë</a:t>
            </a:r>
            <a:r>
              <a:rPr lang="en-US" sz="2000" dirty="0">
                <a:latin typeface="Myriad Pro"/>
              </a:rPr>
              <a:t> </a:t>
            </a:r>
            <a:r>
              <a:rPr lang="en-US" sz="2000" dirty="0" smtClean="0">
                <a:latin typeface="Myriad Pro"/>
              </a:rPr>
              <a:t>Nichols</a:t>
            </a:r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884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5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Myriad Pro"/>
              </a:rPr>
              <a:t>Supporting the pizza activity </a:t>
            </a:r>
            <a:r>
              <a:rPr lang="en-GB" dirty="0">
                <a:latin typeface="Myriad Pro"/>
              </a:rPr>
              <a:t/>
            </a:r>
            <a:br>
              <a:rPr lang="en-GB" dirty="0">
                <a:latin typeface="Myriad Pro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733" y="1350298"/>
            <a:ext cx="4378267" cy="4454966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4" y="1350298"/>
            <a:ext cx="4474529" cy="4280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613" y="954249"/>
            <a:ext cx="4126860" cy="50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learners writing…..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Ingredients for learners answers: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Key words in the question (flesh these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Topic knowledge and understanding (find things out / use notes)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How to put their ideas together (get planning)</a:t>
            </a:r>
          </a:p>
          <a:p>
            <a:endParaRPr lang="en-GB" sz="1800" dirty="0"/>
          </a:p>
          <a:p>
            <a:r>
              <a:rPr lang="en-GB" sz="1800" dirty="0" smtClean="0"/>
              <a:t>Supporting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Talking things through – step by step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Working together (pairs / groups)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Modelling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b="1" dirty="0" smtClean="0"/>
              <a:t>Have a go! </a:t>
            </a:r>
            <a:r>
              <a:rPr lang="en-GB" sz="1800" b="1" dirty="0" smtClean="0">
                <a:sym typeface="Wingdings" panose="05000000000000000000" pitchFamily="2" charset="2"/>
              </a:rPr>
              <a:t></a:t>
            </a:r>
            <a:endParaRPr lang="en-GB" sz="1800" b="1" dirty="0" smtClean="0"/>
          </a:p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7149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Activity 2 – Planning tool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8425"/>
            <a:ext cx="8049574" cy="50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6304443" cy="451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Activity 2 – </a:t>
            </a:r>
            <a:r>
              <a:rPr lang="en-US" sz="2400" dirty="0" smtClean="0"/>
              <a:t>Modelling an answer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733" y="1350298"/>
            <a:ext cx="2362043" cy="4454966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Read through with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Talk through any unfamiliar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Pick out / highlight the key words from the planning tool e.g.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Migration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Growth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Character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Case study </a:t>
            </a:r>
            <a:r>
              <a:rPr lang="en-GB" dirty="0" smtClean="0">
                <a:solidFill>
                  <a:srgbClr val="FF0000"/>
                </a:solidFill>
              </a:rPr>
              <a:t>knowledge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chemeClr val="tx1"/>
                </a:solidFill>
              </a:rPr>
              <a:t>Extension: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What else could be added? Improved? E.g. case study knowledge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37312"/>
            <a:ext cx="3816424" cy="360040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6237312"/>
            <a:ext cx="540060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200" dirty="0" smtClean="0"/>
              <a:t>N.B This answer has been written specifically for this workshop to use as a resource. </a:t>
            </a:r>
          </a:p>
        </p:txBody>
      </p:sp>
    </p:spTree>
    <p:extLst>
      <p:ext uri="{BB962C8B-B14F-4D97-AF65-F5344CB8AC3E}">
        <p14:creationId xmlns:p14="http://schemas.microsoft.com/office/powerpoint/2010/main" val="1016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Activity 3 – Planning tool</a:t>
            </a:r>
            <a:endParaRPr lang="en-GB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0729"/>
            <a:ext cx="8027615" cy="508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309320"/>
            <a:ext cx="64087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r>
              <a:rPr lang="en-GB" dirty="0" smtClean="0">
                <a:latin typeface="Myriad Pro"/>
              </a:rPr>
              <a:t>Discussion – how can learners progress to writing an answer? </a:t>
            </a:r>
          </a:p>
        </p:txBody>
      </p:sp>
    </p:spTree>
    <p:extLst>
      <p:ext uri="{BB962C8B-B14F-4D97-AF65-F5344CB8AC3E}">
        <p14:creationId xmlns:p14="http://schemas.microsoft.com/office/powerpoint/2010/main" val="10936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Myriad Pro"/>
              </a:rPr>
              <a:t>Learners next steps</a:t>
            </a:r>
            <a:endParaRPr lang="en-GB" sz="2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GB" sz="2800" b="1" dirty="0" smtClean="0">
                <a:latin typeface="Myriad Pro"/>
              </a:rPr>
              <a:t>Other planning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Myriad Pro"/>
              </a:rPr>
              <a:t>Plan 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Myriad Pro"/>
              </a:rPr>
              <a:t>Checklist of key </a:t>
            </a:r>
            <a:r>
              <a:rPr lang="en-GB" sz="2800" dirty="0" smtClean="0">
                <a:latin typeface="Myriad Pro"/>
              </a:rPr>
              <a:t>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Myriad Pro"/>
              </a:rPr>
              <a:t>Hexagons </a:t>
            </a:r>
            <a:endParaRPr lang="en-GB" sz="2800" dirty="0">
              <a:latin typeface="Myriad Pro"/>
            </a:endParaRPr>
          </a:p>
          <a:p>
            <a:endParaRPr lang="en-GB" sz="2800" dirty="0" smtClean="0">
              <a:latin typeface="Myriad Pro"/>
            </a:endParaRPr>
          </a:p>
          <a:p>
            <a:endParaRPr lang="en-GB" sz="2800" dirty="0" smtClean="0">
              <a:latin typeface="Myriad Pro"/>
            </a:endParaRPr>
          </a:p>
          <a:p>
            <a:r>
              <a:rPr lang="en-GB" sz="2800" b="1" dirty="0" smtClean="0">
                <a:latin typeface="Myriad Pro"/>
              </a:rPr>
              <a:t>Techniques to develop a ‘full’ answer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Myriad Pro"/>
              </a:rPr>
              <a:t>Gap filling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Myriad Pro"/>
              </a:rPr>
              <a:t>Mix and match answers </a:t>
            </a:r>
            <a:endParaRPr lang="en-GB" sz="2800" dirty="0" smtClean="0"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Myriad Pro"/>
              </a:rPr>
              <a:t>Writing frame – individual learners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0"/>
            <a:ext cx="4032448" cy="28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Breaking down geographical ‘assessment’ barriers?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Removal of tiering from GCSE papers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Increased rigour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Higher tariff questions </a:t>
            </a:r>
            <a:r>
              <a:rPr lang="en-GB" sz="1800" dirty="0" smtClean="0"/>
              <a:t>(6, 8 </a:t>
            </a:r>
            <a:r>
              <a:rPr lang="en-GB" sz="1800" dirty="0"/>
              <a:t>and 12 </a:t>
            </a:r>
            <a:r>
              <a:rPr lang="en-GB" sz="1800" dirty="0" smtClean="0"/>
              <a:t>mark questions)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</a:t>
            </a:r>
            <a:r>
              <a:rPr lang="en-GB" sz="1800" dirty="0" smtClean="0"/>
              <a:t>ccessibility of questions (lower ability and EAL)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Diverse nature of learners (ability, language, cultures)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Increasing popularity of Geography 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b="1" dirty="0" smtClean="0"/>
              <a:t>Key aims of the workshop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Confidence building for EAL and lower ability learners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Accessibility of exam questions (deconstructing)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Strategies for success (focus on language)</a:t>
            </a:r>
          </a:p>
        </p:txBody>
      </p:sp>
    </p:spTree>
    <p:extLst>
      <p:ext uri="{BB962C8B-B14F-4D97-AF65-F5344CB8AC3E}">
        <p14:creationId xmlns:p14="http://schemas.microsoft.com/office/powerpoint/2010/main" val="3766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Breaking down geographical language barriers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Ofsted</a:t>
            </a:r>
            <a:r>
              <a:rPr lang="en-US" sz="2000" dirty="0" smtClean="0"/>
              <a:t> (2012) suggested that </a:t>
            </a:r>
            <a:r>
              <a:rPr lang="en-GB" sz="2000" u="sng" dirty="0" smtClean="0"/>
              <a:t>Oral </a:t>
            </a:r>
            <a:r>
              <a:rPr lang="en-GB" sz="2000" u="sng" dirty="0"/>
              <a:t>rehearsal</a:t>
            </a:r>
            <a:r>
              <a:rPr lang="en-GB" sz="2000" dirty="0"/>
              <a:t>, </a:t>
            </a:r>
            <a:r>
              <a:rPr lang="en-GB" sz="2000" u="sng" dirty="0"/>
              <a:t>pre-teaching</a:t>
            </a:r>
            <a:r>
              <a:rPr lang="en-GB" sz="2000" dirty="0"/>
              <a:t>, </a:t>
            </a:r>
            <a:r>
              <a:rPr lang="en-GB" sz="2000" u="sng" dirty="0"/>
              <a:t>visual clues</a:t>
            </a:r>
            <a:r>
              <a:rPr lang="en-GB" sz="2000" dirty="0"/>
              <a:t>, </a:t>
            </a:r>
            <a:r>
              <a:rPr lang="en-GB" sz="2000" u="sng" dirty="0"/>
              <a:t>practical tasks</a:t>
            </a:r>
            <a:r>
              <a:rPr lang="en-GB" sz="2000" dirty="0"/>
              <a:t> and </a:t>
            </a:r>
            <a:r>
              <a:rPr lang="en-GB" sz="2000" u="sng" dirty="0"/>
              <a:t>paired/group work</a:t>
            </a:r>
            <a:r>
              <a:rPr lang="en-GB" sz="2000" dirty="0"/>
              <a:t> best </a:t>
            </a:r>
            <a:r>
              <a:rPr lang="en-GB" sz="2000" dirty="0" smtClean="0"/>
              <a:t>supports </a:t>
            </a:r>
            <a:r>
              <a:rPr lang="en-GB" sz="2000" dirty="0"/>
              <a:t>EAL children in class </a:t>
            </a:r>
            <a:r>
              <a:rPr lang="en-GB" sz="2000" dirty="0" smtClean="0"/>
              <a:t>and can aid students in ‘developing </a:t>
            </a:r>
            <a:r>
              <a:rPr lang="en-GB" sz="2000" dirty="0"/>
              <a:t>highly advanced writing </a:t>
            </a:r>
            <a:r>
              <a:rPr lang="en-GB" sz="2000" dirty="0" smtClean="0"/>
              <a:t>skills.’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Starter activity: Deconstructing language </a:t>
            </a:r>
          </a:p>
          <a:p>
            <a:endParaRPr lang="en-US" sz="2000" u="sng" dirty="0"/>
          </a:p>
          <a:p>
            <a:r>
              <a:rPr lang="en-US" sz="2000" dirty="0" smtClean="0"/>
              <a:t>Watch the first minute of the You Tube clip about Shanghai with NO sound:</a:t>
            </a:r>
            <a:endParaRPr lang="en-US" sz="2000" dirty="0"/>
          </a:p>
          <a:p>
            <a:r>
              <a:rPr lang="en-GB" sz="2000" u="sng" dirty="0">
                <a:hlinkClick r:id="rId3"/>
              </a:rPr>
              <a:t>https://www.youtube.com/watch?v=0KgXBpemWSs</a:t>
            </a:r>
            <a:r>
              <a:rPr lang="en-GB" sz="2000" dirty="0"/>
              <a:t>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i="1" dirty="0" smtClean="0"/>
              <a:t>Write a list of words to describe what you see in the clip.</a:t>
            </a:r>
          </a:p>
          <a:p>
            <a:endParaRPr lang="en-GB" sz="2000" dirty="0"/>
          </a:p>
          <a:p>
            <a:endParaRPr lang="en-GB" sz="1600" dirty="0" smtClean="0"/>
          </a:p>
          <a:p>
            <a:pPr marL="342900" indent="-342900">
              <a:buAutoNum type="arabicParenBoth"/>
            </a:pPr>
            <a:endParaRPr lang="en-GB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30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Shanghai is…...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350298"/>
            <a:ext cx="2506059" cy="44549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Busy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High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Small streets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Bright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Densely packed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Modern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Congested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Historic</a:t>
            </a:r>
          </a:p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21621"/>
              </p:ext>
            </p:extLst>
          </p:nvPr>
        </p:nvGraphicFramePr>
        <p:xfrm>
          <a:off x="2796479" y="1350298"/>
          <a:ext cx="6023994" cy="415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998"/>
                <a:gridCol w="2007998"/>
                <a:gridCol w="2007998"/>
              </a:tblGrid>
              <a:tr h="830156">
                <a:tc>
                  <a:txBody>
                    <a:bodyPr/>
                    <a:lstStyle/>
                    <a:p>
                      <a:r>
                        <a:rPr lang="en-GB" dirty="0" smtClean="0"/>
                        <a:t>Key words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</a:t>
                      </a:r>
                      <a:endParaRPr lang="en-GB" dirty="0"/>
                    </a:p>
                  </a:txBody>
                  <a:tcPr/>
                </a:tc>
              </a:tr>
              <a:tr h="830156">
                <a:tc>
                  <a:txBody>
                    <a:bodyPr/>
                    <a:lstStyle/>
                    <a:p>
                      <a:r>
                        <a:rPr lang="en-GB" dirty="0" smtClean="0"/>
                        <a:t>Densely packed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Lots of buildings close together</a:t>
                      </a:r>
                      <a:endParaRPr lang="en-GB" dirty="0"/>
                    </a:p>
                  </a:txBody>
                  <a:tcPr/>
                </a:tc>
              </a:tr>
              <a:tr h="830156">
                <a:tc>
                  <a:txBody>
                    <a:bodyPr/>
                    <a:lstStyle/>
                    <a:p>
                      <a:r>
                        <a:rPr lang="en-GB" dirty="0" smtClean="0"/>
                        <a:t>High rise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Tall buildings</a:t>
                      </a:r>
                      <a:r>
                        <a:rPr lang="en-GB" baseline="0" dirty="0" smtClean="0"/>
                        <a:t> with lots of floors</a:t>
                      </a:r>
                      <a:endParaRPr lang="en-GB" dirty="0"/>
                    </a:p>
                  </a:txBody>
                  <a:tcPr/>
                </a:tc>
              </a:tr>
              <a:tr h="830156">
                <a:tc>
                  <a:txBody>
                    <a:bodyPr/>
                    <a:lstStyle/>
                    <a:p>
                      <a:r>
                        <a:rPr lang="en-GB" dirty="0" smtClean="0"/>
                        <a:t>Congested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Too many people and cars </a:t>
                      </a:r>
                      <a:endParaRPr lang="en-GB" dirty="0"/>
                    </a:p>
                  </a:txBody>
                  <a:tcPr/>
                </a:tc>
              </a:tr>
              <a:tr h="830156">
                <a:tc>
                  <a:txBody>
                    <a:bodyPr/>
                    <a:lstStyle/>
                    <a:p>
                      <a:r>
                        <a:rPr lang="en-GB" dirty="0" smtClean="0"/>
                        <a:t>Historic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Old, built a long time ago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04864"/>
            <a:ext cx="1416158" cy="792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14161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geographical language accessible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2" y="974216"/>
            <a:ext cx="8698747" cy="5335103"/>
          </a:xfrm>
        </p:spPr>
        <p:txBody>
          <a:bodyPr/>
          <a:lstStyle/>
          <a:p>
            <a:pPr lvl="0"/>
            <a:r>
              <a:rPr lang="en-GB" sz="1600" b="1" dirty="0" smtClean="0"/>
              <a:t>Aim:</a:t>
            </a:r>
            <a:r>
              <a:rPr lang="en-GB" sz="1600" dirty="0" smtClean="0"/>
              <a:t> To </a:t>
            </a:r>
            <a:r>
              <a:rPr lang="en-GB" sz="1600" dirty="0"/>
              <a:t>use </a:t>
            </a:r>
            <a:r>
              <a:rPr lang="en-GB" sz="1600" dirty="0" smtClean="0"/>
              <a:t>topic key </a:t>
            </a:r>
            <a:r>
              <a:rPr lang="en-GB" sz="1600" dirty="0"/>
              <a:t>terms in context</a:t>
            </a:r>
          </a:p>
          <a:p>
            <a:r>
              <a:rPr lang="en-GB" sz="1600" dirty="0" smtClean="0"/>
              <a:t>(1) Students </a:t>
            </a:r>
            <a:r>
              <a:rPr lang="en-GB" sz="1600" dirty="0"/>
              <a:t>in pairs sit back to back, with a small whiteboard and pens. One student picks a key term related to the topic and draws an image for the other student to guess the key term.</a:t>
            </a:r>
          </a:p>
          <a:p>
            <a:r>
              <a:rPr lang="en-GB" sz="1600" i="1" dirty="0"/>
              <a:t>Follow up: </a:t>
            </a:r>
            <a:r>
              <a:rPr lang="en-GB" sz="1600" dirty="0"/>
              <a:t>the students write their own definitions of the key terms, the teacher could give them a basic prompt sheet.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 smtClean="0"/>
              <a:t>(2) To </a:t>
            </a:r>
            <a:r>
              <a:rPr lang="en-GB" sz="1600" dirty="0"/>
              <a:t>help students build a glossary of key terms for a topic, this can be </a:t>
            </a:r>
            <a:r>
              <a:rPr lang="en-GB" sz="1600" dirty="0" smtClean="0"/>
              <a:t>done throughout a topic or at the end. </a:t>
            </a:r>
            <a:r>
              <a:rPr lang="en-GB" sz="1600" dirty="0"/>
              <a:t>Start with more basic key terms, ask students working in pairs or small groups </a:t>
            </a:r>
            <a:r>
              <a:rPr lang="en-GB" sz="1600" dirty="0" smtClean="0"/>
              <a:t>to </a:t>
            </a:r>
            <a:r>
              <a:rPr lang="en-GB" sz="1600" dirty="0"/>
              <a:t>match images, with key terms and their definitions. Ask students to say each </a:t>
            </a:r>
            <a:r>
              <a:rPr lang="en-GB" sz="1600" dirty="0" smtClean="0"/>
              <a:t>key term </a:t>
            </a:r>
            <a:r>
              <a:rPr lang="en-GB" sz="1600" dirty="0"/>
              <a:t>and their definitions to </a:t>
            </a:r>
            <a:r>
              <a:rPr lang="en-GB" sz="1600" dirty="0" smtClean="0"/>
              <a:t>each other. </a:t>
            </a:r>
            <a:endParaRPr lang="en-GB" sz="1600" dirty="0"/>
          </a:p>
          <a:p>
            <a:r>
              <a:rPr lang="en-GB" sz="1600" i="1" dirty="0"/>
              <a:t>Follow up: </a:t>
            </a:r>
            <a:r>
              <a:rPr lang="en-GB" sz="1600" dirty="0"/>
              <a:t>Students could use the key terms in a sentence and underline them so that they understand them in context of the topic. </a:t>
            </a:r>
          </a:p>
          <a:p>
            <a:endParaRPr lang="en-GB" sz="1600" dirty="0" smtClean="0"/>
          </a:p>
          <a:p>
            <a:r>
              <a:rPr lang="en-GB" sz="1600" b="1" u="sng" dirty="0" smtClean="0"/>
              <a:t>Key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Oral </a:t>
            </a:r>
            <a:r>
              <a:rPr lang="en-GB" sz="1600" dirty="0" smtClean="0"/>
              <a:t>and repeat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Build knowledge (glossaries &amp; use of images)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Context is key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16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Activity 1 – How can you break down exam questions?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GCSE 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Evaluate the success of one technological strategy </a:t>
            </a:r>
            <a:r>
              <a:rPr lang="en-US" sz="2000" dirty="0" smtClean="0"/>
              <a:t>to sustainably </a:t>
            </a:r>
            <a:r>
              <a:rPr lang="en-US" sz="2000" dirty="0"/>
              <a:t>improve </a:t>
            </a:r>
            <a:r>
              <a:rPr lang="en-US" sz="2000" dirty="0" smtClean="0"/>
              <a:t>food security</a:t>
            </a:r>
            <a:r>
              <a:rPr lang="en-US" sz="2000" dirty="0"/>
              <a:t>. (</a:t>
            </a:r>
            <a:r>
              <a:rPr lang="en-US" sz="2000" dirty="0" smtClean="0"/>
              <a:t>6)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400" dirty="0" smtClean="0">
                <a:solidFill>
                  <a:srgbClr val="0000FF"/>
                </a:solidFill>
                <a:latin typeface="Myriad Pro"/>
              </a:rPr>
              <a:t>Evaluate </a:t>
            </a:r>
            <a:r>
              <a:rPr lang="en-US" sz="2000" kern="1400" dirty="0">
                <a:solidFill>
                  <a:srgbClr val="000000"/>
                </a:solidFill>
                <a:latin typeface="Myriad Pro"/>
              </a:rPr>
              <a:t>the </a:t>
            </a:r>
            <a:r>
              <a:rPr lang="en-US" sz="2000" kern="1400" dirty="0">
                <a:solidFill>
                  <a:srgbClr val="CC00FF"/>
                </a:solidFill>
                <a:latin typeface="Myriad Pro"/>
              </a:rPr>
              <a:t>success</a:t>
            </a:r>
            <a:r>
              <a:rPr lang="en-US" sz="2000" kern="1400" dirty="0">
                <a:solidFill>
                  <a:srgbClr val="000000"/>
                </a:solidFill>
                <a:latin typeface="Myriad Pro"/>
              </a:rPr>
              <a:t> of </a:t>
            </a:r>
            <a:r>
              <a:rPr lang="en-US" sz="2000" kern="1400" dirty="0">
                <a:solidFill>
                  <a:srgbClr val="CC00FF"/>
                </a:solidFill>
                <a:latin typeface="Myriad Pro"/>
              </a:rPr>
              <a:t>one</a:t>
            </a:r>
            <a:r>
              <a:rPr lang="en-US" sz="2000" kern="1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000" kern="1400" dirty="0">
                <a:solidFill>
                  <a:srgbClr val="FF0000"/>
                </a:solidFill>
                <a:latin typeface="Myriad Pro"/>
              </a:rPr>
              <a:t>technological strategy </a:t>
            </a:r>
            <a:r>
              <a:rPr lang="en-US" sz="2000" kern="1400" dirty="0" smtClean="0">
                <a:solidFill>
                  <a:srgbClr val="000000"/>
                </a:solidFill>
                <a:latin typeface="Myriad Pro"/>
              </a:rPr>
              <a:t>to </a:t>
            </a:r>
            <a:r>
              <a:rPr lang="en-US" sz="2000" kern="1400" dirty="0" smtClean="0">
                <a:solidFill>
                  <a:srgbClr val="FF0000"/>
                </a:solidFill>
                <a:latin typeface="Myriad Pro"/>
              </a:rPr>
              <a:t>sustainably</a:t>
            </a:r>
            <a:r>
              <a:rPr lang="en-US" sz="2000" kern="1400" dirty="0" smtClean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000" kern="1400" dirty="0">
                <a:solidFill>
                  <a:srgbClr val="CC00FF"/>
                </a:solidFill>
                <a:latin typeface="Myriad Pro"/>
              </a:rPr>
              <a:t>improve </a:t>
            </a:r>
            <a:r>
              <a:rPr lang="en-US" sz="2000" kern="1400" dirty="0" smtClean="0">
                <a:solidFill>
                  <a:srgbClr val="FF0000"/>
                </a:solidFill>
                <a:latin typeface="Myriad Pro"/>
              </a:rPr>
              <a:t>food security</a:t>
            </a:r>
            <a:r>
              <a:rPr lang="en-US" sz="2000" kern="1400" dirty="0">
                <a:solidFill>
                  <a:srgbClr val="000000"/>
                </a:solidFill>
                <a:latin typeface="Myriad Pro"/>
              </a:rPr>
              <a:t>. (6</a:t>
            </a:r>
            <a:r>
              <a:rPr lang="en-US" sz="2000" kern="1400" dirty="0" smtClean="0">
                <a:solidFill>
                  <a:srgbClr val="000000"/>
                </a:solidFill>
                <a:latin typeface="Myriad Pro"/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en-US" sz="2000" kern="1400" dirty="0" smtClean="0">
                <a:solidFill>
                  <a:srgbClr val="0000FF"/>
                </a:solidFill>
                <a:latin typeface="Myriad Pro"/>
              </a:rPr>
              <a:t>Command word</a:t>
            </a:r>
          </a:p>
          <a:p>
            <a:pPr marL="800100" lvl="1" indent="-342900">
              <a:buFontTx/>
              <a:buChar char="-"/>
            </a:pPr>
            <a:r>
              <a:rPr lang="en-US" sz="2000" kern="1400" dirty="0" smtClean="0">
                <a:solidFill>
                  <a:srgbClr val="FF0000"/>
                </a:solidFill>
                <a:latin typeface="Myriad Pro"/>
              </a:rPr>
              <a:t>Key words</a:t>
            </a:r>
          </a:p>
          <a:p>
            <a:pPr marL="800100" lvl="1" indent="-342900">
              <a:buFontTx/>
              <a:buChar char="-"/>
            </a:pPr>
            <a:r>
              <a:rPr lang="en-US" sz="2000" kern="1400" dirty="0" smtClean="0">
                <a:solidFill>
                  <a:srgbClr val="CC00FF"/>
                </a:solidFill>
                <a:latin typeface="Myriad Pro"/>
              </a:rPr>
              <a:t>Question focus</a:t>
            </a:r>
            <a:endParaRPr lang="en-US" sz="2000" kern="1400" dirty="0">
              <a:solidFill>
                <a:srgbClr val="CC00FF"/>
              </a:solidFill>
              <a:latin typeface="Myriad Pro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644008" y="2204864"/>
            <a:ext cx="410445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GB" dirty="0" smtClean="0">
                <a:latin typeface="Myriad Pro"/>
              </a:rPr>
              <a:t>How would you get students to break down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10166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Pizza… to help break down exam questions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9060"/>
            <a:ext cx="723634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Pizza…Over to you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1135" y="1340768"/>
            <a:ext cx="8311305" cy="4680520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n-US" sz="2000" b="1" dirty="0" smtClean="0"/>
              <a:t>GCSE </a:t>
            </a:r>
            <a:r>
              <a:rPr lang="en-US" sz="2000" b="1" dirty="0"/>
              <a:t>A:</a:t>
            </a:r>
            <a:endParaRPr lang="en-US" sz="2000" dirty="0"/>
          </a:p>
          <a:p>
            <a:r>
              <a:rPr lang="en-US" sz="2000" dirty="0"/>
              <a:t>Examine how far </a:t>
            </a:r>
            <a:r>
              <a:rPr lang="en-US" sz="2000" dirty="0" smtClean="0"/>
              <a:t>migration influences </a:t>
            </a:r>
            <a:r>
              <a:rPr lang="en-US" sz="2000" dirty="0"/>
              <a:t>the growth and character of cities in LIDCs or </a:t>
            </a:r>
            <a:r>
              <a:rPr lang="en-US" sz="2000" dirty="0" smtClean="0"/>
              <a:t>EDCs. Use </a:t>
            </a:r>
            <a:r>
              <a:rPr lang="en-US" sz="2000" dirty="0"/>
              <a:t>case study knowledge in your answer. (12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GCSE </a:t>
            </a:r>
            <a:r>
              <a:rPr lang="en-US" sz="2000" b="1" dirty="0"/>
              <a:t>B:</a:t>
            </a:r>
            <a:endParaRPr lang="en-US" sz="2000" dirty="0"/>
          </a:p>
          <a:p>
            <a:r>
              <a:rPr lang="en-US" sz="2000" dirty="0"/>
              <a:t>CASE STUDY</a:t>
            </a:r>
            <a:r>
              <a:rPr lang="en-US" sz="2000" dirty="0" smtClean="0"/>
              <a:t>— a </a:t>
            </a:r>
            <a:r>
              <a:rPr lang="en-US" sz="2000" dirty="0"/>
              <a:t>river basin in the UK.</a:t>
            </a:r>
          </a:p>
          <a:p>
            <a:r>
              <a:rPr lang="en-US" sz="2000" dirty="0"/>
              <a:t>Name of river basin in the UK __________</a:t>
            </a:r>
          </a:p>
          <a:p>
            <a:r>
              <a:rPr lang="en-US" sz="2000" dirty="0"/>
              <a:t>Explain how human activity has influenced </a:t>
            </a:r>
            <a:r>
              <a:rPr lang="en-US" sz="2000" dirty="0" smtClean="0"/>
              <a:t>geomorphic processes </a:t>
            </a:r>
            <a:r>
              <a:rPr lang="en-US" sz="2000" dirty="0"/>
              <a:t>in this landscape. </a:t>
            </a:r>
            <a:r>
              <a:rPr lang="en-US" sz="2000" dirty="0" smtClean="0"/>
              <a:t>(6)</a:t>
            </a:r>
          </a:p>
          <a:p>
            <a:endParaRPr lang="en-US" sz="1600" dirty="0" smtClean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935"/>
            <a:ext cx="8640960" cy="56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981</Words>
  <Application>Microsoft Office PowerPoint</Application>
  <PresentationFormat>On-screen Show (4:3)</PresentationFormat>
  <Paragraphs>164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OCR Geography ‘Breaking down geographical barriers’</vt:lpstr>
      <vt:lpstr>Breaking down geographical ‘assessment’ barriers? </vt:lpstr>
      <vt:lpstr>Breaking down geographical language barriers </vt:lpstr>
      <vt:lpstr>Shanghai is…...</vt:lpstr>
      <vt:lpstr>Making geographical language accessible </vt:lpstr>
      <vt:lpstr>Activity 1 – How can you break down exam questions? </vt:lpstr>
      <vt:lpstr>Pizza… to help break down exam questions</vt:lpstr>
      <vt:lpstr>Pizza…Over to you</vt:lpstr>
      <vt:lpstr>PowerPoint Presentation</vt:lpstr>
      <vt:lpstr>PowerPoint Presentation</vt:lpstr>
      <vt:lpstr>Supporting the pizza activity  </vt:lpstr>
      <vt:lpstr>Getting learners writing…..</vt:lpstr>
      <vt:lpstr>Activity 2 – Planning tool </vt:lpstr>
      <vt:lpstr>Activity 2 – Modelling an answer </vt:lpstr>
      <vt:lpstr>Activity 3 – Planning tool</vt:lpstr>
      <vt:lpstr>Learners next steps</vt:lpstr>
    </vt:vector>
  </TitlesOfParts>
  <Company>Interpublic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down geographical barriers</dc:title>
  <dc:creator>ocrgeography@ocr.org.uk</dc:creator>
  <cp:keywords>Geographical association conference 2017, Supporting learners, Supporting lower ability and EAL learners, Breaking down geographical barriers, Accessing GCSE exam questions</cp:keywords>
  <cp:lastModifiedBy>Rachel Davis</cp:lastModifiedBy>
  <cp:revision>83</cp:revision>
  <dcterms:created xsi:type="dcterms:W3CDTF">2016-05-18T13:58:30Z</dcterms:created>
  <dcterms:modified xsi:type="dcterms:W3CDTF">2017-10-18T10:31:45Z</dcterms:modified>
  <cp:category>Geography</cp:category>
</cp:coreProperties>
</file>