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86" r:id="rId6"/>
  </p:sldMasterIdLst>
  <p:notesMasterIdLst>
    <p:notesMasterId r:id="rId103"/>
  </p:notesMasterIdLst>
  <p:sldIdLst>
    <p:sldId id="257" r:id="rId7"/>
    <p:sldId id="260" r:id="rId8"/>
    <p:sldId id="261" r:id="rId9"/>
    <p:sldId id="262" r:id="rId10"/>
    <p:sldId id="263" r:id="rId11"/>
    <p:sldId id="381" r:id="rId12"/>
    <p:sldId id="382" r:id="rId13"/>
    <p:sldId id="383" r:id="rId14"/>
    <p:sldId id="266" r:id="rId15"/>
    <p:sldId id="461" r:id="rId16"/>
    <p:sldId id="473" r:id="rId17"/>
    <p:sldId id="269" r:id="rId18"/>
    <p:sldId id="270" r:id="rId19"/>
    <p:sldId id="271" r:id="rId20"/>
    <p:sldId id="272" r:id="rId21"/>
    <p:sldId id="273" r:id="rId22"/>
    <p:sldId id="274" r:id="rId23"/>
    <p:sldId id="275" r:id="rId24"/>
    <p:sldId id="360" r:id="rId25"/>
    <p:sldId id="384" r:id="rId26"/>
    <p:sldId id="385" r:id="rId27"/>
    <p:sldId id="321" r:id="rId28"/>
    <p:sldId id="322"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63" r:id="rId48"/>
    <p:sldId id="405" r:id="rId49"/>
    <p:sldId id="407" r:id="rId50"/>
    <p:sldId id="465" r:id="rId51"/>
    <p:sldId id="467" r:id="rId52"/>
    <p:sldId id="410" r:id="rId53"/>
    <p:sldId id="469" r:id="rId54"/>
    <p:sldId id="412" r:id="rId55"/>
    <p:sldId id="413" r:id="rId56"/>
    <p:sldId id="471" r:id="rId57"/>
    <p:sldId id="415" r:id="rId58"/>
    <p:sldId id="416" r:id="rId59"/>
    <p:sldId id="417" r:id="rId60"/>
    <p:sldId id="418" r:id="rId61"/>
    <p:sldId id="422" r:id="rId62"/>
    <p:sldId id="419" r:id="rId63"/>
    <p:sldId id="420" r:id="rId64"/>
    <p:sldId id="423" r:id="rId65"/>
    <p:sldId id="421" r:id="rId66"/>
    <p:sldId id="424" r:id="rId67"/>
    <p:sldId id="425" r:id="rId68"/>
    <p:sldId id="426" r:id="rId69"/>
    <p:sldId id="427" r:id="rId70"/>
    <p:sldId id="428" r:id="rId71"/>
    <p:sldId id="429" r:id="rId72"/>
    <p:sldId id="430" r:id="rId73"/>
    <p:sldId id="431" r:id="rId74"/>
    <p:sldId id="432" r:id="rId75"/>
    <p:sldId id="433" r:id="rId76"/>
    <p:sldId id="434" r:id="rId77"/>
    <p:sldId id="435" r:id="rId78"/>
    <p:sldId id="436" r:id="rId79"/>
    <p:sldId id="437" r:id="rId80"/>
    <p:sldId id="438" r:id="rId81"/>
    <p:sldId id="439" r:id="rId82"/>
    <p:sldId id="440" r:id="rId83"/>
    <p:sldId id="441" r:id="rId84"/>
    <p:sldId id="442" r:id="rId85"/>
    <p:sldId id="443" r:id="rId86"/>
    <p:sldId id="444" r:id="rId87"/>
    <p:sldId id="445" r:id="rId88"/>
    <p:sldId id="446" r:id="rId89"/>
    <p:sldId id="447" r:id="rId90"/>
    <p:sldId id="448" r:id="rId91"/>
    <p:sldId id="449" r:id="rId92"/>
    <p:sldId id="450" r:id="rId93"/>
    <p:sldId id="451" r:id="rId94"/>
    <p:sldId id="452" r:id="rId95"/>
    <p:sldId id="453" r:id="rId96"/>
    <p:sldId id="454" r:id="rId97"/>
    <p:sldId id="455" r:id="rId98"/>
    <p:sldId id="456" r:id="rId99"/>
    <p:sldId id="457" r:id="rId100"/>
    <p:sldId id="458" r:id="rId101"/>
    <p:sldId id="459"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North" initials="M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65A"/>
    <a:srgbClr val="60715F"/>
    <a:srgbClr val="9BB29E"/>
    <a:srgbClr val="C1A0BF"/>
    <a:srgbClr val="845164"/>
    <a:srgbClr val="BB8092"/>
    <a:srgbClr val="9E6375"/>
    <a:srgbClr val="D31920"/>
    <a:srgbClr val="231D23"/>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69628-6C1D-4854-BBE5-EFFEB198BCEB}" v="2" dt="2024-12-18T23:19:30.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83" autoAdjust="0"/>
  </p:normalViewPr>
  <p:slideViewPr>
    <p:cSldViewPr>
      <p:cViewPr varScale="1">
        <p:scale>
          <a:sx n="112" d="100"/>
          <a:sy n="112" d="100"/>
        </p:scale>
        <p:origin x="78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theme" Target="theme/theme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microsoft.com/office/2016/11/relationships/changesInfo" Target="changesInfos/changesInfo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Monk" userId="b4f25012-6f0a-475c-933d-31297783433e" providerId="ADAL" clId="{EFA69628-6C1D-4854-BBE5-EFFEB198BCEB}"/>
    <pc:docChg chg="custSel addSld delSld modSld">
      <pc:chgData name="Shelley Monk" userId="b4f25012-6f0a-475c-933d-31297783433e" providerId="ADAL" clId="{EFA69628-6C1D-4854-BBE5-EFFEB198BCEB}" dt="2024-12-18T23:19:50.340" v="10" actId="47"/>
      <pc:docMkLst>
        <pc:docMk/>
      </pc:docMkLst>
      <pc:sldChg chg="del">
        <pc:chgData name="Shelley Monk" userId="b4f25012-6f0a-475c-933d-31297783433e" providerId="ADAL" clId="{EFA69628-6C1D-4854-BBE5-EFFEB198BCEB}" dt="2024-12-18T23:19:46.909" v="9" actId="47"/>
        <pc:sldMkLst>
          <pc:docMk/>
          <pc:sldMk cId="1121580976" sldId="268"/>
        </pc:sldMkLst>
      </pc:sldChg>
      <pc:sldChg chg="modSp mod">
        <pc:chgData name="Shelley Monk" userId="b4f25012-6f0a-475c-933d-31297783433e" providerId="ADAL" clId="{EFA69628-6C1D-4854-BBE5-EFFEB198BCEB}" dt="2024-12-18T23:19:23.535" v="1" actId="27636"/>
        <pc:sldMkLst>
          <pc:docMk/>
          <pc:sldMk cId="2087774715" sldId="384"/>
        </pc:sldMkLst>
        <pc:spChg chg="mod">
          <ac:chgData name="Shelley Monk" userId="b4f25012-6f0a-475c-933d-31297783433e" providerId="ADAL" clId="{EFA69628-6C1D-4854-BBE5-EFFEB198BCEB}" dt="2024-12-18T23:19:23.535" v="1" actId="27636"/>
          <ac:spMkLst>
            <pc:docMk/>
            <pc:sldMk cId="2087774715" sldId="384"/>
            <ac:spMk id="3" creationId="{00000000-0000-0000-0000-000000000000}"/>
          </ac:spMkLst>
        </pc:spChg>
      </pc:sldChg>
      <pc:sldChg chg="modSp mod">
        <pc:chgData name="Shelley Monk" userId="b4f25012-6f0a-475c-933d-31297783433e" providerId="ADAL" clId="{EFA69628-6C1D-4854-BBE5-EFFEB198BCEB}" dt="2024-12-18T23:19:23.544" v="2" actId="27636"/>
        <pc:sldMkLst>
          <pc:docMk/>
          <pc:sldMk cId="323977770" sldId="386"/>
        </pc:sldMkLst>
        <pc:spChg chg="mod">
          <ac:chgData name="Shelley Monk" userId="b4f25012-6f0a-475c-933d-31297783433e" providerId="ADAL" clId="{EFA69628-6C1D-4854-BBE5-EFFEB198BCEB}" dt="2024-12-18T23:19:23.544" v="2" actId="27636"/>
          <ac:spMkLst>
            <pc:docMk/>
            <pc:sldMk cId="323977770" sldId="386"/>
            <ac:spMk id="3" creationId="{00000000-0000-0000-0000-000000000000}"/>
          </ac:spMkLst>
        </pc:spChg>
      </pc:sldChg>
      <pc:sldChg chg="modSp mod">
        <pc:chgData name="Shelley Monk" userId="b4f25012-6f0a-475c-933d-31297783433e" providerId="ADAL" clId="{EFA69628-6C1D-4854-BBE5-EFFEB198BCEB}" dt="2024-12-18T23:19:23.552" v="3" actId="27636"/>
        <pc:sldMkLst>
          <pc:docMk/>
          <pc:sldMk cId="2380850123" sldId="390"/>
        </pc:sldMkLst>
        <pc:spChg chg="mod">
          <ac:chgData name="Shelley Monk" userId="b4f25012-6f0a-475c-933d-31297783433e" providerId="ADAL" clId="{EFA69628-6C1D-4854-BBE5-EFFEB198BCEB}" dt="2024-12-18T23:19:23.552" v="3" actId="27636"/>
          <ac:spMkLst>
            <pc:docMk/>
            <pc:sldMk cId="2380850123" sldId="390"/>
            <ac:spMk id="3" creationId="{00000000-0000-0000-0000-000000000000}"/>
          </ac:spMkLst>
        </pc:spChg>
      </pc:sldChg>
      <pc:sldChg chg="modSp mod">
        <pc:chgData name="Shelley Monk" userId="b4f25012-6f0a-475c-933d-31297783433e" providerId="ADAL" clId="{EFA69628-6C1D-4854-BBE5-EFFEB198BCEB}" dt="2024-12-18T23:19:23.561" v="4" actId="27636"/>
        <pc:sldMkLst>
          <pc:docMk/>
          <pc:sldMk cId="1522426306" sldId="394"/>
        </pc:sldMkLst>
        <pc:spChg chg="mod">
          <ac:chgData name="Shelley Monk" userId="b4f25012-6f0a-475c-933d-31297783433e" providerId="ADAL" clId="{EFA69628-6C1D-4854-BBE5-EFFEB198BCEB}" dt="2024-12-18T23:19:23.561" v="4" actId="27636"/>
          <ac:spMkLst>
            <pc:docMk/>
            <pc:sldMk cId="1522426306" sldId="394"/>
            <ac:spMk id="3" creationId="{00000000-0000-0000-0000-000000000000}"/>
          </ac:spMkLst>
        </pc:spChg>
      </pc:sldChg>
      <pc:sldChg chg="modSp add del">
        <pc:chgData name="Shelley Monk" userId="b4f25012-6f0a-475c-933d-31297783433e" providerId="ADAL" clId="{EFA69628-6C1D-4854-BBE5-EFFEB198BCEB}" dt="2024-12-18T23:19:50.340" v="10" actId="47"/>
        <pc:sldMkLst>
          <pc:docMk/>
          <pc:sldMk cId="1147209715" sldId="472"/>
        </pc:sldMkLst>
        <pc:spChg chg="mod">
          <ac:chgData name="Shelley Monk" userId="b4f25012-6f0a-475c-933d-31297783433e" providerId="ADAL" clId="{EFA69628-6C1D-4854-BBE5-EFFEB198BCEB}" dt="2024-12-18T23:19:23.465" v="0"/>
          <ac:spMkLst>
            <pc:docMk/>
            <pc:sldMk cId="1147209715" sldId="472"/>
            <ac:spMk id="2" creationId="{00000000-0000-0000-0000-000000000000}"/>
          </ac:spMkLst>
        </pc:spChg>
      </pc:sldChg>
      <pc:sldChg chg="modSp add mod">
        <pc:chgData name="Shelley Monk" userId="b4f25012-6f0a-475c-933d-31297783433e" providerId="ADAL" clId="{EFA69628-6C1D-4854-BBE5-EFFEB198BCEB}" dt="2024-12-18T23:19:40.347" v="8" actId="20577"/>
        <pc:sldMkLst>
          <pc:docMk/>
          <pc:sldMk cId="4082129760" sldId="473"/>
        </pc:sldMkLst>
        <pc:spChg chg="mod">
          <ac:chgData name="Shelley Monk" userId="b4f25012-6f0a-475c-933d-31297783433e" providerId="ADAL" clId="{EFA69628-6C1D-4854-BBE5-EFFEB198BCEB}" dt="2024-12-18T23:19:40.347" v="8" actId="20577"/>
          <ac:spMkLst>
            <pc:docMk/>
            <pc:sldMk cId="4082129760" sldId="473"/>
            <ac:spMk id="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8742C-7E83-401E-BBE3-DCA26973CF1F}" type="datetimeFigureOut">
              <a:rPr lang="en-GB" smtClean="0"/>
              <a:t>25/03/2025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D7A14-AAD4-4E3A-8AFF-3C5C17CDA586}" type="slidenum">
              <a:rPr lang="en-GB" smtClean="0"/>
              <a:t>‹#›</a:t>
            </a:fld>
            <a:endParaRPr lang="en-GB" dirty="0"/>
          </a:p>
        </p:txBody>
      </p:sp>
    </p:spTree>
    <p:extLst>
      <p:ext uri="{BB962C8B-B14F-4D97-AF65-F5344CB8AC3E}">
        <p14:creationId xmlns:p14="http://schemas.microsoft.com/office/powerpoint/2010/main" val="181077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2</a:t>
            </a:fld>
            <a:endParaRPr lang="en-GB" dirty="0"/>
          </a:p>
        </p:txBody>
      </p:sp>
    </p:spTree>
    <p:extLst>
      <p:ext uri="{BB962C8B-B14F-4D97-AF65-F5344CB8AC3E}">
        <p14:creationId xmlns:p14="http://schemas.microsoft.com/office/powerpoint/2010/main" val="359501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67</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68</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70</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71</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72</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74</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75</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76</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78</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79</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20865B-D879-4988-9AA4-C7ECE5CBD4D3}" type="slidenum">
              <a:rPr lang="en-GB" smtClean="0"/>
              <a:t>12</a:t>
            </a:fld>
            <a:endParaRPr lang="en-GB" dirty="0"/>
          </a:p>
        </p:txBody>
      </p:sp>
    </p:spTree>
    <p:extLst>
      <p:ext uri="{BB962C8B-B14F-4D97-AF65-F5344CB8AC3E}">
        <p14:creationId xmlns:p14="http://schemas.microsoft.com/office/powerpoint/2010/main" val="285719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80</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82</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83</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84</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86</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87</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88</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90</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91</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92</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58</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94</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95</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96</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59</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60</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62</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63</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64</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66</a:t>
            </a:fld>
            <a:endParaRPr lang="en-GB" dirty="0"/>
          </a:p>
        </p:txBody>
      </p:sp>
    </p:spTree>
    <p:extLst>
      <p:ext uri="{BB962C8B-B14F-4D97-AF65-F5344CB8AC3E}">
        <p14:creationId xmlns:p14="http://schemas.microsoft.com/office/powerpoint/2010/main" val="266830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10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600201"/>
            <a:ext cx="8229600" cy="42776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196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5178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061048"/>
          </a:xfrm>
          <a:prstGeom prst="rect">
            <a:avLst/>
          </a:prstGeo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1"/>
            <a:ext cx="4038600" cy="4061048"/>
          </a:xfrm>
          <a:prstGeom prst="rect">
            <a:avLst/>
          </a:prstGeo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716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3061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817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409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281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89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084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1"/>
            <a:ext cx="8229600" cy="427765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884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7734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22642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4333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669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7887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4180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75172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4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4512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54808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0542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814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 OCR 2025</a:t>
            </a:r>
          </a:p>
        </p:txBody>
      </p:sp>
      <p:pic>
        <p:nvPicPr>
          <p:cNvPr id="2050" name="Picture 2" descr="A Level Geograph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8239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 OCR 2016</a:t>
            </a:r>
          </a:p>
        </p:txBody>
      </p:sp>
      <p:pic>
        <p:nvPicPr>
          <p:cNvPr id="2050" name="Picture 2" descr="A Level Geograph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676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8" name="TextBox 7"/>
          <p:cNvSpPr txBox="1"/>
          <p:nvPr/>
        </p:nvSpPr>
        <p:spPr>
          <a:xfrm>
            <a:off x="323528" y="3501008"/>
            <a:ext cx="3600400" cy="492443"/>
          </a:xfrm>
          <a:prstGeom prst="rect">
            <a:avLst/>
          </a:prstGeom>
          <a:noFill/>
        </p:spPr>
        <p:txBody>
          <a:bodyPr wrap="square" rtlCol="0">
            <a:spAutoFit/>
          </a:bodyPr>
          <a:lstStyle/>
          <a:p>
            <a:r>
              <a:rPr lang="en-GB" sz="2600" b="1" dirty="0">
                <a:solidFill>
                  <a:schemeClr val="bg1"/>
                </a:solidFill>
                <a:latin typeface="Arial" panose="020B0604020202020204" pitchFamily="34" charset="0"/>
                <a:cs typeface="Arial" panose="020B0604020202020204" pitchFamily="34" charset="0"/>
              </a:rPr>
              <a:t>H070 Topic Title</a:t>
            </a:r>
          </a:p>
        </p:txBody>
      </p:sp>
      <p:sp>
        <p:nvSpPr>
          <p:cNvPr id="6" name="TextBox 5"/>
          <p:cNvSpPr txBox="1"/>
          <p:nvPr/>
        </p:nvSpPr>
        <p:spPr>
          <a:xfrm>
            <a:off x="475928" y="3653408"/>
            <a:ext cx="3600400" cy="492443"/>
          </a:xfrm>
          <a:prstGeom prst="rect">
            <a:avLst/>
          </a:prstGeom>
          <a:noFill/>
        </p:spPr>
        <p:txBody>
          <a:bodyPr wrap="square" rtlCol="0">
            <a:spAutoFit/>
          </a:bodyPr>
          <a:lstStyle/>
          <a:p>
            <a:r>
              <a:rPr lang="en-GB" sz="2600" b="1" dirty="0">
                <a:solidFill>
                  <a:schemeClr val="bg1"/>
                </a:solidFill>
                <a:latin typeface="Arial" panose="020B0604020202020204" pitchFamily="34" charset="0"/>
                <a:cs typeface="Arial" panose="020B0604020202020204" pitchFamily="34" charset="0"/>
              </a:rPr>
              <a:t>H470 Topic Title</a:t>
            </a:r>
          </a:p>
        </p:txBody>
      </p:sp>
      <p:sp>
        <p:nvSpPr>
          <p:cNvPr id="2" name="Content Placeholder 1"/>
          <p:cNvSpPr>
            <a:spLocks noGrp="1"/>
          </p:cNvSpPr>
          <p:nvPr>
            <p:ph idx="1"/>
          </p:nvPr>
        </p:nvSpPr>
        <p:spPr/>
        <p:txBody>
          <a:bodyPr/>
          <a:lstStyle/>
          <a:p>
            <a:endParaRPr lang="en-GB" dirty="0"/>
          </a:p>
        </p:txBody>
      </p:sp>
      <p:pic>
        <p:nvPicPr>
          <p:cNvPr id="1026" name="Picture 2" descr="A Level Geography&#10;H481&#10;For first teaching in 2016&#10;www.ocr.org.uk/geograph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90"/>
            <a:ext cx="9144000" cy="685800"/>
          </a:xfrm>
          <a:prstGeom prst="rect">
            <a:avLst/>
          </a:prstGeom>
        </p:spPr>
        <p:txBody>
          <a:bodyPr>
            <a:noAutofit/>
          </a:bodyPr>
          <a:lstStyle/>
          <a:p>
            <a:r>
              <a:rPr lang="en-GB" sz="3200" dirty="0"/>
              <a:t>Level of Response Questions Marking Guidance</a:t>
            </a:r>
          </a:p>
        </p:txBody>
      </p:sp>
      <p:sp>
        <p:nvSpPr>
          <p:cNvPr id="3" name="Content Placeholder 2"/>
          <p:cNvSpPr>
            <a:spLocks noGrp="1"/>
          </p:cNvSpPr>
          <p:nvPr>
            <p:ph idx="4294967295"/>
          </p:nvPr>
        </p:nvSpPr>
        <p:spPr>
          <a:xfrm>
            <a:off x="421858" y="632718"/>
            <a:ext cx="8424936" cy="647849"/>
          </a:xfrm>
          <a:prstGeom prst="rect">
            <a:avLst/>
          </a:prstGeom>
        </p:spPr>
        <p:txBody>
          <a:bodyPr>
            <a:noAutofit/>
          </a:bodyPr>
          <a:lstStyle/>
          <a:p>
            <a:pPr marL="0" indent="0">
              <a:buNone/>
            </a:pPr>
            <a:r>
              <a:rPr lang="en-GB" sz="1200" dirty="0">
                <a:solidFill>
                  <a:srgbClr val="1F224E"/>
                </a:solidFill>
                <a:latin typeface="Myriad Pro" charset="0"/>
                <a:ea typeface="Myriad Pro" charset="0"/>
                <a:cs typeface="Myriad Pro" charset="0"/>
              </a:rPr>
              <a:t>At the beginning of each mark scheme the following table is included to help you understand the level of response mark schemes – this is for any level marked questions (6 marks and above). The wording in each level (from basic to comprehensive) indicates how answers develop and progress within each assessment objective.</a:t>
            </a:r>
          </a:p>
        </p:txBody>
      </p:sp>
      <p:pic>
        <p:nvPicPr>
          <p:cNvPr id="2052" name="Picture 4" title="Level of Response QUestions Marking Gui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41301"/>
            <a:ext cx="81248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38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rmAutofit/>
          </a:bodyPr>
          <a:lstStyle/>
          <a:p>
            <a:r>
              <a:rPr lang="en-GB" sz="3600" dirty="0"/>
              <a:t>Level of Response Question Mark Scheme</a:t>
            </a:r>
          </a:p>
        </p:txBody>
      </p:sp>
      <p:sp>
        <p:nvSpPr>
          <p:cNvPr id="12" name="Content Placeholder 2"/>
          <p:cNvSpPr txBox="1">
            <a:spLocks/>
          </p:cNvSpPr>
          <p:nvPr/>
        </p:nvSpPr>
        <p:spPr>
          <a:xfrm>
            <a:off x="5662981" y="908719"/>
            <a:ext cx="3301500" cy="1108753"/>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F224E"/>
                </a:solidFill>
                <a:effectLst/>
                <a:uLnTx/>
                <a:uFillTx/>
                <a:latin typeface="Myriad Pro" charset="0"/>
                <a:ea typeface="Myriad Pro" charset="0"/>
                <a:cs typeface="Myriad Pro" charset="0"/>
              </a:rPr>
              <a:t>The ‘Indicative content’ part of the mark scheme shows some of the content which </a:t>
            </a:r>
            <a:r>
              <a:rPr kumimoji="0" lang="en-GB" sz="1400" b="0" i="0" u="sng" strike="noStrike" kern="1200" cap="none" spc="0" normalizeH="0" baseline="0" noProof="0" dirty="0">
                <a:ln>
                  <a:noFill/>
                </a:ln>
                <a:solidFill>
                  <a:srgbClr val="1F224E"/>
                </a:solidFill>
                <a:effectLst/>
                <a:uLnTx/>
                <a:uFillTx/>
                <a:latin typeface="Myriad Pro" charset="0"/>
                <a:ea typeface="Myriad Pro" charset="0"/>
                <a:cs typeface="Myriad Pro" charset="0"/>
              </a:rPr>
              <a:t>could</a:t>
            </a:r>
            <a:r>
              <a:rPr kumimoji="0" lang="en-GB" sz="1400" b="0" i="0" u="none" strike="noStrike" kern="1200" cap="none" spc="0" normalizeH="0" baseline="0" noProof="0" dirty="0">
                <a:ln>
                  <a:noFill/>
                </a:ln>
                <a:solidFill>
                  <a:srgbClr val="1F224E"/>
                </a:solidFill>
                <a:effectLst/>
                <a:uLnTx/>
                <a:uFillTx/>
                <a:latin typeface="Myriad Pro" charset="0"/>
                <a:ea typeface="Myriad Pro" charset="0"/>
                <a:cs typeface="Myriad Pro" charset="0"/>
              </a:rPr>
              <a:t> be included in students’ answers. This is not an exhaustive list.</a:t>
            </a:r>
          </a:p>
        </p:txBody>
      </p:sp>
      <p:sp>
        <p:nvSpPr>
          <p:cNvPr id="27" name="Content Placeholder 2"/>
          <p:cNvSpPr txBox="1">
            <a:spLocks/>
          </p:cNvSpPr>
          <p:nvPr/>
        </p:nvSpPr>
        <p:spPr>
          <a:xfrm>
            <a:off x="80597" y="3706802"/>
            <a:ext cx="1978316" cy="224247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F224E"/>
                </a:solidFill>
                <a:effectLst/>
                <a:uLnTx/>
                <a:uFillTx/>
                <a:latin typeface="Myriad Pro" charset="0"/>
                <a:ea typeface="Myriad Pro" charset="0"/>
                <a:cs typeface="Myriad Pro" charset="0"/>
              </a:rPr>
              <a:t>If ‘Quality of Extended Responses’ and/or ‘place-specific detail’ are being assessed they will be shown in the answer column (Quality of Extended Responses information will be after the </a:t>
            </a:r>
            <a:r>
              <a:rPr kumimoji="0" lang="en-GB" sz="1400" b="0" i="0" u="none" strike="noStrike" kern="1200" cap="none" spc="0" normalizeH="0" baseline="0" noProof="0" dirty="0">
                <a:ln>
                  <a:noFill/>
                </a:ln>
                <a:solidFill>
                  <a:srgbClr val="00B0F0"/>
                </a:solidFill>
                <a:effectLst/>
                <a:uLnTx/>
                <a:uFillTx/>
                <a:latin typeface="Myriad Pro" charset="0"/>
                <a:ea typeface="Myriad Pro" charset="0"/>
                <a:cs typeface="Myriad Pro" charset="0"/>
              </a:rPr>
              <a:t>AO2</a:t>
            </a:r>
            <a:r>
              <a:rPr kumimoji="0" lang="en-GB" sz="1400" b="0" i="0" u="none" strike="noStrike" kern="1200" cap="none" spc="0" normalizeH="0" baseline="0" noProof="0" dirty="0">
                <a:ln>
                  <a:noFill/>
                </a:ln>
                <a:solidFill>
                  <a:srgbClr val="1F224E"/>
                </a:solidFill>
                <a:effectLst/>
                <a:uLnTx/>
                <a:uFillTx/>
                <a:latin typeface="Myriad Pro" charset="0"/>
                <a:ea typeface="Myriad Pro" charset="0"/>
                <a:cs typeface="Myriad Pro" charset="0"/>
              </a:rPr>
              <a:t> criteria).</a:t>
            </a:r>
          </a:p>
        </p:txBody>
      </p:sp>
      <p:sp>
        <p:nvSpPr>
          <p:cNvPr id="16" name="Content Placeholder 2"/>
          <p:cNvSpPr txBox="1">
            <a:spLocks/>
          </p:cNvSpPr>
          <p:nvPr/>
        </p:nvSpPr>
        <p:spPr>
          <a:xfrm>
            <a:off x="7577904" y="2123759"/>
            <a:ext cx="1512167" cy="385551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1F224E"/>
                </a:solidFill>
                <a:effectLst/>
                <a:uLnTx/>
                <a:uFillTx/>
                <a:latin typeface="Myriad Pro" charset="0"/>
                <a:ea typeface="Myriad Pro" charset="0"/>
                <a:cs typeface="Myriad Pro" charset="0"/>
              </a:rPr>
              <a:t>In the ‘Guidance’ column there are examples of information that students could discuss in their answers, split by assessment objective.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1F224E"/>
              </a:solidFill>
              <a:effectLst/>
              <a:uLnTx/>
              <a:uFillTx/>
              <a:latin typeface="Myriad Pro" charset="0"/>
              <a:ea typeface="Myriad Pro" charset="0"/>
              <a:cs typeface="Myriad Pro"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F224E"/>
                </a:solidFill>
                <a:effectLst/>
                <a:uLnTx/>
                <a:uFillTx/>
                <a:latin typeface="Myriad Pro" charset="0"/>
                <a:ea typeface="Myriad Pro" charset="0"/>
                <a:cs typeface="Myriad Pro" charset="0"/>
              </a:rPr>
              <a:t>The list is not exhaustive and students should be rewarded for any appropriate content in their answer.</a:t>
            </a:r>
            <a:endParaRPr kumimoji="0" lang="en-US" sz="1400" b="0" i="0" u="none" strike="noStrike" kern="1200" cap="none" spc="0" normalizeH="0" baseline="0" noProof="0" dirty="0">
              <a:ln>
                <a:noFill/>
              </a:ln>
              <a:solidFill>
                <a:srgbClr val="1F224E"/>
              </a:solidFill>
              <a:effectLst/>
              <a:uLnTx/>
              <a:uFillTx/>
              <a:latin typeface="Myriad Pro" charset="0"/>
              <a:ea typeface="Myriad Pro" charset="0"/>
              <a:cs typeface="Myriad Pro" charset="0"/>
            </a:endParaRPr>
          </a:p>
        </p:txBody>
      </p:sp>
      <p:sp>
        <p:nvSpPr>
          <p:cNvPr id="19" name="Content Placeholder 2"/>
          <p:cNvSpPr txBox="1">
            <a:spLocks/>
          </p:cNvSpPr>
          <p:nvPr/>
        </p:nvSpPr>
        <p:spPr>
          <a:xfrm>
            <a:off x="2148998" y="908720"/>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F224E"/>
                </a:solidFill>
                <a:effectLst/>
                <a:uLnTx/>
                <a:uFillTx/>
                <a:latin typeface="Myriad Pro" charset="0"/>
                <a:ea typeface="Myriad Pro" charset="0"/>
                <a:cs typeface="Myriad Pro" charset="0"/>
              </a:rPr>
              <a:t>The ‘Answer’ column includes information on how the assessment objectives link to the question and the standard required for the question parts.</a:t>
            </a:r>
          </a:p>
        </p:txBody>
      </p:sp>
      <p:cxnSp>
        <p:nvCxnSpPr>
          <p:cNvPr id="20" name="Straight Arrow Connector 19"/>
          <p:cNvCxnSpPr>
            <a:cxnSpLocks/>
          </p:cNvCxnSpPr>
          <p:nvPr/>
        </p:nvCxnSpPr>
        <p:spPr>
          <a:xfrm>
            <a:off x="3635896" y="1844824"/>
            <a:ext cx="0" cy="449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73404" y="1772815"/>
            <a:ext cx="1978316" cy="1788099"/>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1F224E"/>
                </a:solidFill>
                <a:effectLst/>
                <a:uLnTx/>
                <a:uFillTx/>
                <a:latin typeface="Myriad Pro" charset="0"/>
                <a:ea typeface="Myriad Pro" charset="0"/>
                <a:cs typeface="Myriad Pro" charset="0"/>
              </a:rPr>
              <a:t>A statement to indicate the level of development for answers to reach each level – the wording in the level descriptors are from the marking guidance on slide 10. </a:t>
            </a:r>
            <a:endParaRPr kumimoji="0" lang="en-GB" sz="1400" b="0" i="0" u="none" strike="noStrike" kern="1200" cap="none" spc="0" normalizeH="0" baseline="0" noProof="0" dirty="0">
              <a:ln>
                <a:noFill/>
              </a:ln>
              <a:solidFill>
                <a:srgbClr val="1F224E"/>
              </a:solidFill>
              <a:effectLst/>
              <a:uLnTx/>
              <a:uFillTx/>
              <a:latin typeface="Myriad Pro" charset="0"/>
              <a:ea typeface="Myriad Pro" charset="0"/>
              <a:cs typeface="Myriad Pro" charset="0"/>
            </a:endParaRPr>
          </a:p>
        </p:txBody>
      </p:sp>
      <p:pic>
        <p:nvPicPr>
          <p:cNvPr id="9" name="Picture 8">
            <a:extLst>
              <a:ext uri="{FF2B5EF4-FFF2-40B4-BE49-F238E27FC236}">
                <a16:creationId xmlns:a16="http://schemas.microsoft.com/office/drawing/2014/main" id="{E27EC303-D159-2012-1DD9-401FF2737EDE}"/>
              </a:ext>
            </a:extLst>
          </p:cNvPr>
          <p:cNvPicPr>
            <a:picLocks noChangeAspect="1"/>
          </p:cNvPicPr>
          <p:nvPr/>
        </p:nvPicPr>
        <p:blipFill>
          <a:blip r:embed="rId2"/>
          <a:stretch>
            <a:fillRect/>
          </a:stretch>
        </p:blipFill>
        <p:spPr>
          <a:xfrm>
            <a:off x="2123729" y="2294791"/>
            <a:ext cx="5402436" cy="3377175"/>
          </a:xfrm>
          <a:prstGeom prst="rect">
            <a:avLst/>
          </a:prstGeom>
        </p:spPr>
      </p:pic>
      <p:cxnSp>
        <p:nvCxnSpPr>
          <p:cNvPr id="23" name="Straight Arrow Connector 22"/>
          <p:cNvCxnSpPr/>
          <p:nvPr/>
        </p:nvCxnSpPr>
        <p:spPr>
          <a:xfrm flipV="1">
            <a:off x="1835696" y="2852936"/>
            <a:ext cx="64807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835696" y="3212976"/>
            <a:ext cx="792088" cy="868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5796136" y="2069807"/>
            <a:ext cx="504056" cy="495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7164288" y="3861048"/>
            <a:ext cx="64991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12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AO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2420888"/>
            <a:ext cx="3960440" cy="215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rmAutofit/>
          </a:bodyPr>
          <a:lstStyle/>
          <a:p>
            <a:r>
              <a:rPr lang="en-GB" sz="3600" dirty="0">
                <a:latin typeface="Myriad Pro"/>
              </a:rPr>
              <a:t>The Three Assessment Objectives (AOs)</a:t>
            </a:r>
          </a:p>
        </p:txBody>
      </p:sp>
      <p:sp>
        <p:nvSpPr>
          <p:cNvPr id="3" name="Content Placeholder 2"/>
          <p:cNvSpPr>
            <a:spLocks noGrp="1"/>
          </p:cNvSpPr>
          <p:nvPr>
            <p:ph idx="4294967295"/>
          </p:nvPr>
        </p:nvSpPr>
        <p:spPr>
          <a:xfrm>
            <a:off x="238210" y="1268760"/>
            <a:ext cx="8699500" cy="709885"/>
          </a:xfrm>
        </p:spPr>
        <p:txBody>
          <a:bodyPr>
            <a:normAutofit fontScale="47500" lnSpcReduction="20000"/>
          </a:bodyPr>
          <a:lstStyle/>
          <a:p>
            <a:pPr marL="0" indent="0">
              <a:buNone/>
            </a:pPr>
            <a:r>
              <a:rPr lang="en-GB" dirty="0">
                <a:solidFill>
                  <a:srgbClr val="1F224E"/>
                </a:solidFill>
                <a:latin typeface="Myriad Pro" charset="0"/>
                <a:ea typeface="Myriad Pro" charset="0"/>
                <a:cs typeface="Myriad Pro" charset="0"/>
              </a:rPr>
              <a:t>The assessment objectives are vital when understanding the assessment and are set by Ofqual. For A Level Geography there are three Assessment Objectives – </a:t>
            </a:r>
            <a:r>
              <a:rPr lang="en-GB" dirty="0">
                <a:solidFill>
                  <a:srgbClr val="FF0000"/>
                </a:solidFill>
                <a:latin typeface="Myriad Pro"/>
              </a:rPr>
              <a:t>AO1 (Knowledge and understanding)</a:t>
            </a:r>
            <a:r>
              <a:rPr lang="en-GB" dirty="0">
                <a:latin typeface="Myriad Pro"/>
              </a:rPr>
              <a:t>, </a:t>
            </a:r>
            <a:r>
              <a:rPr lang="en-GB" dirty="0">
                <a:solidFill>
                  <a:srgbClr val="00B0F0"/>
                </a:solidFill>
                <a:latin typeface="Myriad Pro"/>
              </a:rPr>
              <a:t>AO2 (Application of knowledge and understanding)</a:t>
            </a:r>
            <a:r>
              <a:rPr lang="en-GB" dirty="0">
                <a:latin typeface="Myriad Pro"/>
              </a:rPr>
              <a:t> </a:t>
            </a:r>
            <a:r>
              <a:rPr lang="en-GB" dirty="0">
                <a:solidFill>
                  <a:srgbClr val="1F224E"/>
                </a:solidFill>
                <a:latin typeface="Myriad Pro" charset="0"/>
                <a:ea typeface="Myriad Pro" charset="0"/>
                <a:cs typeface="Myriad Pro" charset="0"/>
              </a:rPr>
              <a:t>and</a:t>
            </a:r>
            <a:r>
              <a:rPr lang="en-GB" dirty="0">
                <a:latin typeface="Myriad Pro"/>
              </a:rPr>
              <a:t> </a:t>
            </a:r>
            <a:r>
              <a:rPr lang="en-GB" dirty="0">
                <a:solidFill>
                  <a:srgbClr val="00B050"/>
                </a:solidFill>
                <a:latin typeface="Myriad Pro"/>
              </a:rPr>
              <a:t>AO3 (Skills)</a:t>
            </a:r>
            <a:r>
              <a:rPr lang="en-GB" dirty="0">
                <a:latin typeface="Myriad Pro"/>
              </a:rPr>
              <a:t>.</a:t>
            </a:r>
          </a:p>
          <a:p>
            <a:endParaRPr lang="en-GB" dirty="0">
              <a:latin typeface="Myriad Pro"/>
            </a:endParaRPr>
          </a:p>
        </p:txBody>
      </p:sp>
      <p:sp>
        <p:nvSpPr>
          <p:cNvPr id="5" name="TextBox 4"/>
          <p:cNvSpPr txBox="1"/>
          <p:nvPr/>
        </p:nvSpPr>
        <p:spPr>
          <a:xfrm>
            <a:off x="151145" y="2913890"/>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FF0000"/>
                </a:solidFill>
                <a:latin typeface="Myriad Pro"/>
              </a:rPr>
              <a:t>34% of the A Level Geography qualification </a:t>
            </a:r>
          </a:p>
          <a:p>
            <a:pPr fontAlgn="base">
              <a:spcBef>
                <a:spcPct val="0"/>
              </a:spcBef>
              <a:spcAft>
                <a:spcPct val="0"/>
              </a:spcAft>
            </a:pPr>
            <a:r>
              <a:rPr lang="en-GB" sz="1400" dirty="0">
                <a:solidFill>
                  <a:srgbClr val="FF0000"/>
                </a:solidFill>
                <a:latin typeface="Myriad Pro"/>
              </a:rPr>
              <a:t>marks will be allocated to assessing students’ knowledge and understanding (AO1)</a:t>
            </a:r>
          </a:p>
        </p:txBody>
      </p:sp>
      <p:cxnSp>
        <p:nvCxnSpPr>
          <p:cNvPr id="6" name="Straight Arrow Connector 5"/>
          <p:cNvCxnSpPr/>
          <p:nvPr/>
        </p:nvCxnSpPr>
        <p:spPr>
          <a:xfrm>
            <a:off x="2247009" y="3068960"/>
            <a:ext cx="5246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04834" y="3500009"/>
            <a:ext cx="16997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4618" y="2806168"/>
            <a:ext cx="2267744" cy="1600438"/>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F0"/>
                </a:solidFill>
                <a:latin typeface="Myriad Pro"/>
              </a:rPr>
              <a:t>38% of the A Level Geography qualification </a:t>
            </a:r>
          </a:p>
          <a:p>
            <a:pPr fontAlgn="base">
              <a:spcBef>
                <a:spcPct val="0"/>
              </a:spcBef>
              <a:spcAft>
                <a:spcPct val="0"/>
              </a:spcAft>
            </a:pPr>
            <a:r>
              <a:rPr lang="en-GB" sz="1400" dirty="0">
                <a:solidFill>
                  <a:srgbClr val="00B0F0"/>
                </a:solidFill>
                <a:latin typeface="Myriad Pro"/>
              </a:rPr>
              <a:t>marks will be allocated to assessing students’ application of their knowledge and understanding (AO2)</a:t>
            </a:r>
          </a:p>
        </p:txBody>
      </p:sp>
      <p:sp>
        <p:nvSpPr>
          <p:cNvPr id="10" name="TextBox 9"/>
          <p:cNvSpPr txBox="1"/>
          <p:nvPr/>
        </p:nvSpPr>
        <p:spPr>
          <a:xfrm>
            <a:off x="1165887" y="4927426"/>
            <a:ext cx="6840759" cy="523220"/>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50"/>
                </a:solidFill>
                <a:latin typeface="Myriad Pro"/>
              </a:rPr>
              <a:t>28% of the A Level Geography qualification marks will be allocated to assessing students’ ability to use a variety of quantitative, qualitative and fieldwork skills (AO3)</a:t>
            </a:r>
          </a:p>
        </p:txBody>
      </p:sp>
      <p:cxnSp>
        <p:nvCxnSpPr>
          <p:cNvPr id="12" name="Straight Arrow Connector 11"/>
          <p:cNvCxnSpPr>
            <a:stCxn id="10" idx="0"/>
          </p:cNvCxnSpPr>
          <p:nvPr/>
        </p:nvCxnSpPr>
        <p:spPr>
          <a:xfrm flipH="1" flipV="1">
            <a:off x="4584842" y="4579130"/>
            <a:ext cx="1425" cy="348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15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73"/>
            <a:ext cx="9144000" cy="1143000"/>
          </a:xfrm>
        </p:spPr>
        <p:txBody>
          <a:bodyPr>
            <a:normAutofit fontScale="90000"/>
          </a:bodyPr>
          <a:lstStyle/>
          <a:p>
            <a:r>
              <a:rPr lang="en-GB" dirty="0">
                <a:solidFill>
                  <a:srgbClr val="FF0000"/>
                </a:solidFill>
              </a:rPr>
              <a:t>AO1 – Knowledge and understanding</a:t>
            </a:r>
            <a:endParaRPr lang="en-GB" dirty="0"/>
          </a:p>
        </p:txBody>
      </p:sp>
      <p:pic>
        <p:nvPicPr>
          <p:cNvPr id="2050" name="Picture 2" title="A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596336" cy="301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53744" y="1052734"/>
            <a:ext cx="4523904"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Places, environments, concepts, processes, interactions and change simply cover the subject content. There are other ways which you may describe content areas but all must be placed in these six aspects when we are creating our assessments.</a:t>
            </a:r>
          </a:p>
        </p:txBody>
      </p:sp>
      <p:sp>
        <p:nvSpPr>
          <p:cNvPr id="7" name="Down Arrow 6"/>
          <p:cNvSpPr/>
          <p:nvPr/>
        </p:nvSpPr>
        <p:spPr>
          <a:xfrm>
            <a:off x="6660232" y="2004710"/>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cxnSp>
        <p:nvCxnSpPr>
          <p:cNvPr id="8" name="Straight Connector 7"/>
          <p:cNvCxnSpPr/>
          <p:nvPr/>
        </p:nvCxnSpPr>
        <p:spPr>
          <a:xfrm>
            <a:off x="5234358" y="2973924"/>
            <a:ext cx="266429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34358" y="3147498"/>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1071192"/>
            <a:ext cx="432048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year across the range of assessments there must be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marks for locations, places, processes, environments and different scales but </a:t>
            </a:r>
            <a:r>
              <a:rPr lang="en-GB" sz="1200" dirty="0">
                <a:solidFill>
                  <a:srgbClr val="FF0000"/>
                </a:solidFill>
                <a:latin typeface="Myriad Pro" charset="0"/>
                <a:ea typeface="Myriad Pro" charset="0"/>
                <a:cs typeface="Myriad Pro" charset="0"/>
              </a:rPr>
              <a:t>AO1</a:t>
            </a:r>
            <a:r>
              <a:rPr lang="en-GB" sz="1200" dirty="0">
                <a:solidFill>
                  <a:srgbClr val="1F224E"/>
                </a:solidFill>
                <a:latin typeface="Myriad Pro" charset="0"/>
                <a:ea typeface="Myriad Pro" charset="0"/>
                <a:cs typeface="Myriad Pro" charset="0"/>
              </a:rPr>
              <a:t> marks do not have to be included in every assessment.</a:t>
            </a:r>
          </a:p>
        </p:txBody>
      </p:sp>
      <p:sp>
        <p:nvSpPr>
          <p:cNvPr id="14" name="Down Arrow 13"/>
          <p:cNvSpPr/>
          <p:nvPr/>
        </p:nvSpPr>
        <p:spPr>
          <a:xfrm>
            <a:off x="3635896" y="1988840"/>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5" name="TextBox 14"/>
          <p:cNvSpPr txBox="1"/>
          <p:nvPr/>
        </p:nvSpPr>
        <p:spPr>
          <a:xfrm>
            <a:off x="4283968" y="5301208"/>
            <a:ext cx="4793680" cy="646331"/>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year assessments will cover different scales from local to global but not for every bit of content or necessarily for all of places, environments, concepts, processes, interactions and change.</a:t>
            </a:r>
          </a:p>
        </p:txBody>
      </p:sp>
      <p:sp>
        <p:nvSpPr>
          <p:cNvPr id="16" name="Up Arrow 15"/>
          <p:cNvSpPr/>
          <p:nvPr/>
        </p:nvSpPr>
        <p:spPr>
          <a:xfrm>
            <a:off x="6647247" y="5004353"/>
            <a:ext cx="168449" cy="2968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7" name="TextBox 16"/>
          <p:cNvSpPr txBox="1"/>
          <p:nvPr/>
        </p:nvSpPr>
        <p:spPr>
          <a:xfrm>
            <a:off x="971600" y="5162708"/>
            <a:ext cx="3168352" cy="461665"/>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The number of marks available for students to just </a:t>
            </a:r>
            <a:r>
              <a:rPr lang="en-GB" sz="1200" dirty="0">
                <a:solidFill>
                  <a:srgbClr val="FF0000"/>
                </a:solidFill>
                <a:latin typeface="Myriad Pro" charset="0"/>
                <a:ea typeface="Myriad Pro" charset="0"/>
                <a:cs typeface="Myriad Pro" charset="0"/>
              </a:rPr>
              <a:t>recall</a:t>
            </a:r>
            <a:r>
              <a:rPr lang="en-GB" sz="1200" dirty="0">
                <a:solidFill>
                  <a:srgbClr val="1F224E"/>
                </a:solidFill>
                <a:latin typeface="Myriad Pro" charset="0"/>
                <a:ea typeface="Myriad Pro" charset="0"/>
                <a:cs typeface="Myriad Pro" charset="0"/>
              </a:rPr>
              <a:t> information is </a:t>
            </a:r>
            <a:r>
              <a:rPr lang="en-GB" sz="1200" u="sng" dirty="0">
                <a:solidFill>
                  <a:srgbClr val="1F224E"/>
                </a:solidFill>
                <a:latin typeface="Myriad Pro" charset="0"/>
                <a:ea typeface="Myriad Pro" charset="0"/>
                <a:cs typeface="Myriad Pro" charset="0"/>
              </a:rPr>
              <a:t>limited</a:t>
            </a:r>
            <a:r>
              <a:rPr lang="en-GB" sz="1200" dirty="0">
                <a:solidFill>
                  <a:srgbClr val="1F224E"/>
                </a:solidFill>
                <a:latin typeface="Myriad Pro" charset="0"/>
                <a:ea typeface="Myriad Pro" charset="0"/>
                <a:cs typeface="Myriad Pro" charset="0"/>
              </a:rPr>
              <a:t> to 15%</a:t>
            </a:r>
          </a:p>
        </p:txBody>
      </p:sp>
      <p:sp>
        <p:nvSpPr>
          <p:cNvPr id="18" name="Up Arrow 17"/>
          <p:cNvSpPr/>
          <p:nvPr/>
        </p:nvSpPr>
        <p:spPr>
          <a:xfrm>
            <a:off x="3467447" y="4221088"/>
            <a:ext cx="168449" cy="8753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Tree>
    <p:extLst>
      <p:ext uri="{BB962C8B-B14F-4D97-AF65-F5344CB8AC3E}">
        <p14:creationId xmlns:p14="http://schemas.microsoft.com/office/powerpoint/2010/main" val="248280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464496"/>
          </a:xfrm>
          <a:prstGeom prst="rect">
            <a:avLst/>
          </a:prstGeom>
          <a:ln>
            <a:solidFill>
              <a:schemeClr val="tx1"/>
            </a:solidFill>
          </a:ln>
        </p:spPr>
        <p:txBody>
          <a:bodyPr>
            <a:normAutofit fontScale="925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students to demonstrate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of the specification content, recalling 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target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alone would tend to be shorter answer questions but longer questions may have </a:t>
            </a:r>
            <a:r>
              <a:rPr lang="en-GB" sz="1800" dirty="0">
                <a:solidFill>
                  <a:srgbClr val="FF0000"/>
                </a:solidFill>
                <a:latin typeface="Myriad Pro" charset="0"/>
                <a:ea typeface="Myriad Pro" charset="0"/>
                <a:cs typeface="Myriad Pro" charset="0"/>
              </a:rPr>
              <a:t>AO1 </a:t>
            </a:r>
            <a:r>
              <a:rPr lang="en-GB" sz="1800" dirty="0">
                <a:solidFill>
                  <a:srgbClr val="1F224E"/>
                </a:solidFill>
                <a:latin typeface="Myriad Pro" charset="0"/>
                <a:ea typeface="Myriad Pro" charset="0"/>
                <a:cs typeface="Myriad Pro" charset="0"/>
              </a:rPr>
              <a:t>marks allocated to them as well when combined with another assessment objective – particularly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will require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 although there may be some marks available for simple recall of information within questions.</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b="1" dirty="0">
                <a:solidFill>
                  <a:srgbClr val="1F224E"/>
                </a:solidFill>
                <a:latin typeface="Myriad Pro" charset="0"/>
                <a:ea typeface="Myriad Pro" charset="0"/>
                <a:cs typeface="Myriad Pro" charset="0"/>
              </a:rPr>
              <a:t>‘Explain’</a:t>
            </a:r>
            <a:r>
              <a:rPr lang="en-GB" sz="1800" dirty="0">
                <a:solidFill>
                  <a:srgbClr val="1F224E"/>
                </a:solidFill>
                <a:latin typeface="Myriad Pro" charset="0"/>
                <a:ea typeface="Myriad Pro" charset="0"/>
                <a:cs typeface="Myriad Pro" charset="0"/>
              </a:rPr>
              <a:t> is the most common command word which requires students to just show </a:t>
            </a:r>
            <a:r>
              <a:rPr lang="en-GB" sz="1800" dirty="0">
                <a:solidFill>
                  <a:srgbClr val="FF0000"/>
                </a:solidFill>
                <a:latin typeface="Myriad Pro" charset="0"/>
                <a:ea typeface="Myriad Pro" charset="0"/>
                <a:cs typeface="Myriad Pro" charset="0"/>
              </a:rPr>
              <a:t>knowledge and understanding</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will also be required in all ‘essay’ questions of 16 marks and above (where quality of extended response is considered).</a:t>
            </a:r>
            <a:endParaRPr lang="en-GB" sz="4000" dirty="0"/>
          </a:p>
        </p:txBody>
      </p:sp>
    </p:spTree>
    <p:extLst>
      <p:ext uri="{BB962C8B-B14F-4D97-AF65-F5344CB8AC3E}">
        <p14:creationId xmlns:p14="http://schemas.microsoft.com/office/powerpoint/2010/main" val="372175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A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194"/>
            <a:ext cx="5904656" cy="351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AO2 - Application</a:t>
            </a:r>
            <a:endParaRPr lang="en-GB" dirty="0"/>
          </a:p>
        </p:txBody>
      </p:sp>
      <p:sp>
        <p:nvSpPr>
          <p:cNvPr id="6" name="TextBox 5"/>
          <p:cNvSpPr txBox="1"/>
          <p:nvPr/>
        </p:nvSpPr>
        <p:spPr>
          <a:xfrm>
            <a:off x="1259633" y="4420850"/>
            <a:ext cx="7204500" cy="1600438"/>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relating to novel situations that are not clearly indicated in the specification</a:t>
            </a:r>
            <a:r>
              <a:rPr lang="en-GB" sz="1400" dirty="0">
                <a:solidFill>
                  <a:srgbClr val="1F224E"/>
                </a:solidFill>
                <a:latin typeface="Myriad Pro" charset="0"/>
                <a:ea typeface="Myriad Pro" charset="0"/>
                <a:cs typeface="Myriad Pro" charset="0"/>
              </a:rPr>
              <a:t>’ could </a:t>
            </a:r>
          </a:p>
          <a:p>
            <a:pPr fontAlgn="base">
              <a:spcBef>
                <a:spcPct val="0"/>
              </a:spcBef>
              <a:spcAft>
                <a:spcPct val="0"/>
              </a:spcAft>
            </a:pPr>
            <a:r>
              <a:rPr lang="en-GB" sz="1400" dirty="0">
                <a:solidFill>
                  <a:srgbClr val="1F224E"/>
                </a:solidFill>
                <a:latin typeface="Myriad Pro" charset="0"/>
                <a:ea typeface="Myriad Pro" charset="0"/>
                <a:cs typeface="Myriad Pro" charset="0"/>
              </a:rPr>
              <a:t>       mean applying knowledge and understanding to a resource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developing further material that is covered in the specification</a:t>
            </a:r>
            <a:r>
              <a:rPr lang="en-GB" sz="1400" dirty="0">
                <a:solidFill>
                  <a:srgbClr val="1F224E"/>
                </a:solidFill>
                <a:latin typeface="Myriad Pro" charset="0"/>
                <a:ea typeface="Myriad Pro" charset="0"/>
                <a:cs typeface="Myriad Pro" charset="0"/>
              </a:rPr>
              <a:t>’ could be assessing </a:t>
            </a:r>
          </a:p>
          <a:p>
            <a:pPr fontAlgn="base">
              <a:spcBef>
                <a:spcPct val="0"/>
              </a:spcBef>
              <a:spcAft>
                <a:spcPct val="0"/>
              </a:spcAft>
            </a:pPr>
            <a:r>
              <a:rPr lang="en-GB" sz="1400" dirty="0">
                <a:solidFill>
                  <a:srgbClr val="1F224E"/>
                </a:solidFill>
                <a:latin typeface="Myriad Pro" charset="0"/>
                <a:ea typeface="Myriad Pro" charset="0"/>
                <a:cs typeface="Myriad Pro" charset="0"/>
              </a:rPr>
              <a:t>      the relative importance of things when the specification doesn’t explicitly ask for that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making links between such types of material which are not signalled in the </a:t>
            </a:r>
          </a:p>
          <a:p>
            <a:pPr fontAlgn="base">
              <a:spcBef>
                <a:spcPct val="0"/>
              </a:spcBef>
              <a:spcAft>
                <a:spcPct val="0"/>
              </a:spcAft>
            </a:pPr>
            <a:r>
              <a:rPr lang="en-GB" sz="1400" dirty="0">
                <a:solidFill>
                  <a:srgbClr val="00B0F0"/>
                </a:solidFill>
                <a:latin typeface="Myriad Pro" charset="0"/>
                <a:ea typeface="Myriad Pro" charset="0"/>
                <a:cs typeface="Myriad Pro" charset="0"/>
              </a:rPr>
              <a:t>      specification</a:t>
            </a:r>
            <a:r>
              <a:rPr lang="en-GB" sz="14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7524328" y="28362"/>
            <a:ext cx="1542602" cy="1384995"/>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Definitions of </a:t>
            </a:r>
            <a:r>
              <a:rPr lang="en-GB" sz="1400" dirty="0">
                <a:solidFill>
                  <a:srgbClr val="00B0F0"/>
                </a:solidFill>
                <a:latin typeface="Myriad Pro" charset="0"/>
                <a:ea typeface="Myriad Pro" charset="0"/>
                <a:cs typeface="Myriad Pro" charset="0"/>
              </a:rPr>
              <a:t>analyse</a:t>
            </a:r>
            <a:r>
              <a:rPr lang="en-GB" sz="1400" dirty="0">
                <a:solidFill>
                  <a:srgbClr val="1F224E"/>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interpret</a:t>
            </a:r>
            <a:r>
              <a:rPr lang="en-GB" sz="1400" dirty="0">
                <a:solidFill>
                  <a:srgbClr val="1F224E"/>
                </a:solidFill>
                <a:latin typeface="Myriad Pro" charset="0"/>
                <a:ea typeface="Myriad Pro" charset="0"/>
                <a:cs typeface="Myriad Pro" charset="0"/>
              </a:rPr>
              <a:t> and </a:t>
            </a:r>
            <a:r>
              <a:rPr lang="en-GB" sz="1400" dirty="0">
                <a:solidFill>
                  <a:srgbClr val="00B0F0"/>
                </a:solidFill>
                <a:latin typeface="Myriad Pro" charset="0"/>
                <a:ea typeface="Myriad Pro" charset="0"/>
                <a:cs typeface="Myriad Pro" charset="0"/>
              </a:rPr>
              <a:t>evaluate</a:t>
            </a:r>
            <a:r>
              <a:rPr lang="en-GB" sz="1400" dirty="0">
                <a:solidFill>
                  <a:srgbClr val="1F224E"/>
                </a:solidFill>
                <a:latin typeface="Myriad Pro" charset="0"/>
                <a:ea typeface="Myriad Pro" charset="0"/>
                <a:cs typeface="Myriad Pro" charset="0"/>
              </a:rPr>
              <a:t> in the context of A Level examinations </a:t>
            </a:r>
          </a:p>
        </p:txBody>
      </p:sp>
      <p:sp>
        <p:nvSpPr>
          <p:cNvPr id="13" name="TextBox 12"/>
          <p:cNvSpPr txBox="1"/>
          <p:nvPr/>
        </p:nvSpPr>
        <p:spPr>
          <a:xfrm>
            <a:off x="120515" y="1332417"/>
            <a:ext cx="1501647" cy="116955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Geographical information and issues are just aspects of subject content </a:t>
            </a:r>
          </a:p>
        </p:txBody>
      </p:sp>
      <p:sp>
        <p:nvSpPr>
          <p:cNvPr id="8" name="Bent Arrow 7"/>
          <p:cNvSpPr/>
          <p:nvPr/>
        </p:nvSpPr>
        <p:spPr>
          <a:xfrm>
            <a:off x="3716662" y="3811723"/>
            <a:ext cx="691811" cy="6137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Bent Arrow 14"/>
          <p:cNvSpPr/>
          <p:nvPr/>
        </p:nvSpPr>
        <p:spPr>
          <a:xfrm rot="10800000">
            <a:off x="7772321" y="1340768"/>
            <a:ext cx="691811" cy="95724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Bent Arrow 17"/>
          <p:cNvSpPr/>
          <p:nvPr/>
        </p:nvSpPr>
        <p:spPr>
          <a:xfrm rot="10800000" flipH="1">
            <a:off x="1011626" y="2472391"/>
            <a:ext cx="1180088" cy="6289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78929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AO2 command words</a:t>
            </a:r>
            <a:endParaRPr lang="en-GB" dirty="0"/>
          </a:p>
        </p:txBody>
      </p:sp>
      <p:sp>
        <p:nvSpPr>
          <p:cNvPr id="4" name="Content Placeholder 2"/>
          <p:cNvSpPr>
            <a:spLocks noGrp="1"/>
          </p:cNvSpPr>
          <p:nvPr>
            <p:ph idx="4294967295"/>
          </p:nvPr>
        </p:nvSpPr>
        <p:spPr>
          <a:xfrm>
            <a:off x="591889" y="1340768"/>
            <a:ext cx="8156575" cy="1584176"/>
          </a:xfrm>
          <a:prstGeom prst="rect">
            <a:avLst/>
          </a:prstGeom>
          <a:ln>
            <a:solidFill>
              <a:schemeClr val="tx1"/>
            </a:solidFill>
          </a:ln>
        </p:spPr>
        <p:txBody>
          <a:bodyPr>
            <a:noAutofit/>
          </a:bodyPr>
          <a:lstStyle/>
          <a:p>
            <a:pPr marL="0" indent="0">
              <a:buNone/>
            </a:pPr>
            <a:r>
              <a:rPr lang="en-GB" sz="1800" dirty="0">
                <a:solidFill>
                  <a:srgbClr val="1F224E"/>
                </a:solidFill>
                <a:latin typeface="Myriad Pro" charset="0"/>
                <a:ea typeface="Myriad Pro" charset="0"/>
                <a:cs typeface="Myriad Pro" charset="0"/>
              </a:rPr>
              <a:t>Command words will vary depending on whether students are </a:t>
            </a:r>
            <a:r>
              <a:rPr lang="en-GB" sz="1800" dirty="0">
                <a:solidFill>
                  <a:srgbClr val="00B0F0"/>
                </a:solidFill>
                <a:latin typeface="Myriad Pro" charset="0"/>
                <a:ea typeface="Myriad Pro" charset="0"/>
                <a:cs typeface="Myriad Pro" charset="0"/>
              </a:rPr>
              <a:t>applying their knowledge and understanding</a:t>
            </a:r>
            <a:r>
              <a:rPr lang="en-GB" sz="1800" dirty="0">
                <a:solidFill>
                  <a:srgbClr val="1F224E"/>
                </a:solidFill>
                <a:latin typeface="Myriad Pro" charset="0"/>
                <a:ea typeface="Myriad Pro" charset="0"/>
                <a:cs typeface="Myriad Pro" charset="0"/>
              </a:rPr>
              <a:t> by interacting with a resource(s) or not.</a:t>
            </a:r>
          </a:p>
          <a:p>
            <a:pPr marL="0" indent="0">
              <a:buNone/>
            </a:pPr>
            <a:endParaRPr lang="en-GB" sz="1800" dirty="0">
              <a:latin typeface="Myriad Pro"/>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questions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 marks:</a:t>
            </a: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3222057123"/>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52028">
                <a:tc>
                  <a:txBody>
                    <a:bodyPr/>
                    <a:lstStyle/>
                    <a:p>
                      <a:pPr algn="ctr"/>
                      <a:r>
                        <a:rPr lang="en-GB" dirty="0"/>
                        <a:t>Interacting</a:t>
                      </a:r>
                      <a:r>
                        <a:rPr lang="en-GB" baseline="0" dirty="0"/>
                        <a:t> with resource</a:t>
                      </a:r>
                      <a:endParaRPr lang="en-GB" dirty="0"/>
                    </a:p>
                  </a:txBody>
                  <a:tcPr/>
                </a:tc>
                <a:tc>
                  <a:txBody>
                    <a:bodyPr/>
                    <a:lstStyle/>
                    <a:p>
                      <a:pPr algn="ctr"/>
                      <a:r>
                        <a:rPr lang="en-GB" dirty="0"/>
                        <a:t>No resource</a:t>
                      </a:r>
                    </a:p>
                  </a:txBody>
                  <a:tcPr/>
                </a:tc>
                <a:extLst>
                  <a:ext uri="{0D108BD9-81ED-4DB2-BD59-A6C34878D82A}">
                    <a16:rowId xmlns:a16="http://schemas.microsoft.com/office/drawing/2014/main" val="10000"/>
                  </a:ext>
                </a:extLst>
              </a:tr>
              <a:tr h="252028">
                <a:tc>
                  <a:txBody>
                    <a:bodyPr/>
                    <a:lstStyle/>
                    <a:p>
                      <a:pPr algn="ctr"/>
                      <a:r>
                        <a:rPr lang="en-GB" dirty="0"/>
                        <a:t>Describe</a:t>
                      </a:r>
                    </a:p>
                  </a:txBody>
                  <a:tcPr/>
                </a:tc>
                <a:tc>
                  <a:txBody>
                    <a:bodyPr/>
                    <a:lstStyle/>
                    <a:p>
                      <a:pPr algn="ctr"/>
                      <a:r>
                        <a:rPr lang="en-GB" dirty="0"/>
                        <a:t>Assess</a:t>
                      </a:r>
                    </a:p>
                  </a:txBody>
                  <a:tcPr/>
                </a:tc>
                <a:extLst>
                  <a:ext uri="{0D108BD9-81ED-4DB2-BD59-A6C34878D82A}">
                    <a16:rowId xmlns:a16="http://schemas.microsoft.com/office/drawing/2014/main" val="10001"/>
                  </a:ext>
                </a:extLst>
              </a:tr>
              <a:tr h="252028">
                <a:tc>
                  <a:txBody>
                    <a:bodyPr/>
                    <a:lstStyle/>
                    <a:p>
                      <a:pPr algn="ctr"/>
                      <a:r>
                        <a:rPr lang="en-GB" dirty="0"/>
                        <a:t>Analyse</a:t>
                      </a:r>
                    </a:p>
                  </a:txBody>
                  <a:tcPr/>
                </a:tc>
                <a:tc>
                  <a:txBody>
                    <a:bodyPr/>
                    <a:lstStyle/>
                    <a:p>
                      <a:pPr algn="ctr"/>
                      <a:r>
                        <a:rPr lang="en-GB" dirty="0"/>
                        <a:t>Examine</a:t>
                      </a:r>
                    </a:p>
                  </a:txBody>
                  <a:tcPr/>
                </a:tc>
                <a:extLst>
                  <a:ext uri="{0D108BD9-81ED-4DB2-BD59-A6C34878D82A}">
                    <a16:rowId xmlns:a16="http://schemas.microsoft.com/office/drawing/2014/main" val="10002"/>
                  </a:ext>
                </a:extLst>
              </a:tr>
              <a:tr h="252028">
                <a:tc>
                  <a:txBody>
                    <a:bodyPr/>
                    <a:lstStyle/>
                    <a:p>
                      <a:pPr algn="ctr"/>
                      <a:r>
                        <a:rPr lang="en-GB" dirty="0"/>
                        <a:t>Suggest</a:t>
                      </a:r>
                    </a:p>
                  </a:txBody>
                  <a:tcPr/>
                </a:tc>
                <a:tc>
                  <a:txBody>
                    <a:bodyPr/>
                    <a:lstStyle/>
                    <a:p>
                      <a:pPr algn="ctr"/>
                      <a:r>
                        <a:rPr lang="en-US" dirty="0"/>
                        <a:t>How far do you agree</a:t>
                      </a:r>
                      <a:endParaRPr lang="en-GB" dirty="0"/>
                    </a:p>
                  </a:txBody>
                  <a:tcPr/>
                </a:tc>
                <a:extLst>
                  <a:ext uri="{0D108BD9-81ED-4DB2-BD59-A6C34878D82A}">
                    <a16:rowId xmlns:a16="http://schemas.microsoft.com/office/drawing/2014/main" val="10003"/>
                  </a:ext>
                </a:extLst>
              </a:tr>
              <a:tr h="252028">
                <a:tc>
                  <a:txBody>
                    <a:bodyPr/>
                    <a:lstStyle/>
                    <a:p>
                      <a:pPr algn="ctr"/>
                      <a:r>
                        <a:rPr lang="en-GB" dirty="0"/>
                        <a:t>Outline</a:t>
                      </a:r>
                    </a:p>
                  </a:txBody>
                  <a:tcPr/>
                </a:tc>
                <a:tc>
                  <a:txBody>
                    <a:bodyPr/>
                    <a:lstStyle/>
                    <a:p>
                      <a:pPr algn="ctr"/>
                      <a:r>
                        <a:rPr lang="en-GB" dirty="0"/>
                        <a:t>To what extent do</a:t>
                      </a:r>
                      <a:r>
                        <a:rPr lang="en-GB" baseline="0" dirty="0"/>
                        <a:t> you agree</a:t>
                      </a:r>
                      <a:endParaRPr lang="en-GB"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issues.</a:t>
            </a:r>
          </a:p>
        </p:txBody>
      </p:sp>
      <p:sp>
        <p:nvSpPr>
          <p:cNvPr id="8" name="TextBox 7"/>
          <p:cNvSpPr txBox="1"/>
          <p:nvPr/>
        </p:nvSpPr>
        <p:spPr>
          <a:xfrm>
            <a:off x="6748765" y="4526523"/>
            <a:ext cx="2234030"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How far you agree with a statement based on evidence.</a:t>
            </a:r>
          </a:p>
        </p:txBody>
      </p:sp>
      <p:cxnSp>
        <p:nvCxnSpPr>
          <p:cNvPr id="10" name="Straight Arrow Connector 9"/>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175123" y="4757355"/>
            <a:ext cx="46805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0310" y="5461980"/>
            <a:ext cx="4735470"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The extent you agree with a statement based on evidence.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30472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rmAutofit fontScale="90000"/>
          </a:bodyPr>
          <a:lstStyle/>
          <a:p>
            <a:r>
              <a:rPr lang="en-GB" dirty="0">
                <a:solidFill>
                  <a:srgbClr val="00B050"/>
                </a:solidFill>
              </a:rPr>
              <a:t>AO3 - Skills</a:t>
            </a:r>
            <a:endParaRPr lang="en-GB" dirty="0"/>
          </a:p>
        </p:txBody>
      </p:sp>
      <p:sp>
        <p:nvSpPr>
          <p:cNvPr id="7" name="TextBox 6"/>
          <p:cNvSpPr txBox="1"/>
          <p:nvPr/>
        </p:nvSpPr>
        <p:spPr>
          <a:xfrm>
            <a:off x="5652120" y="1052736"/>
            <a:ext cx="3373846"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Emphasis of assessment objective is on the </a:t>
            </a:r>
            <a:r>
              <a:rPr lang="en-GB" sz="1200" dirty="0">
                <a:solidFill>
                  <a:srgbClr val="00B050"/>
                </a:solidFill>
                <a:latin typeface="Myriad Pro" charset="0"/>
                <a:ea typeface="Myriad Pro" charset="0"/>
                <a:cs typeface="Myriad Pro" charset="0"/>
              </a:rPr>
              <a:t>use of geographical skills </a:t>
            </a:r>
            <a:r>
              <a:rPr lang="en-GB" sz="1200" dirty="0">
                <a:solidFill>
                  <a:srgbClr val="1F224E"/>
                </a:solidFill>
                <a:latin typeface="Myriad Pro" charset="0"/>
                <a:ea typeface="Myriad Pro" charset="0"/>
                <a:cs typeface="Myriad Pro" charset="0"/>
              </a:rPr>
              <a:t>– overarching methods (e.g. quantitative skills) and/or specific techniques (e.g. standard deviation)</a:t>
            </a:r>
          </a:p>
        </p:txBody>
      </p:sp>
      <p:pic>
        <p:nvPicPr>
          <p:cNvPr id="7170" name="Picture 2" title="A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2" y="1949201"/>
            <a:ext cx="7435180" cy="335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5190" y="974188"/>
            <a:ext cx="2012530"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Data and evidence means stimulus materials (e.g. unseen resources in a resource booklet)</a:t>
            </a:r>
          </a:p>
        </p:txBody>
      </p:sp>
      <p:sp>
        <p:nvSpPr>
          <p:cNvPr id="15" name="Bent Arrow 14"/>
          <p:cNvSpPr/>
          <p:nvPr/>
        </p:nvSpPr>
        <p:spPr>
          <a:xfrm rot="10800000">
            <a:off x="8122442"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Bent Arrow 15"/>
          <p:cNvSpPr/>
          <p:nvPr/>
        </p:nvSpPr>
        <p:spPr>
          <a:xfrm rot="10800000" flipH="1">
            <a:off x="269187" y="1949201"/>
            <a:ext cx="403714"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Bent Arrow 16"/>
          <p:cNvSpPr/>
          <p:nvPr/>
        </p:nvSpPr>
        <p:spPr>
          <a:xfrm rot="10800000">
            <a:off x="8122441"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30487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AO3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1600" dirty="0">
                <a:solidFill>
                  <a:srgbClr val="00B050"/>
                </a:solidFill>
                <a:latin typeface="Myriad Pro" charset="0"/>
                <a:ea typeface="Myriad Pro" charset="0"/>
                <a:cs typeface="Myriad Pro" charset="0"/>
              </a:rPr>
              <a:t>AO3</a:t>
            </a:r>
            <a:r>
              <a:rPr lang="en-GB" sz="1600" dirty="0">
                <a:solidFill>
                  <a:srgbClr val="1F224E"/>
                </a:solidFill>
                <a:latin typeface="Myriad Pro" charset="0"/>
                <a:ea typeface="Myriad Pro" charset="0"/>
                <a:cs typeface="Myriad Pro" charset="0"/>
              </a:rPr>
              <a:t> requires students to </a:t>
            </a:r>
            <a:r>
              <a:rPr lang="en-US" sz="1600" dirty="0">
                <a:solidFill>
                  <a:srgbClr val="00B050"/>
                </a:solidFill>
                <a:latin typeface="Myriad Pro" charset="0"/>
                <a:ea typeface="Myriad Pro" charset="0"/>
                <a:cs typeface="Myriad Pro" charset="0"/>
              </a:rPr>
              <a:t>use a variety of relevant quantitative, qualitative and fieldwork skills</a:t>
            </a:r>
            <a:r>
              <a:rPr lang="en-GB" sz="1600" dirty="0">
                <a:solidFill>
                  <a:srgbClr val="1F224E"/>
                </a:solidFill>
                <a:latin typeface="Myriad Pro" charset="0"/>
                <a:ea typeface="Myriad Pro" charset="0"/>
                <a:cs typeface="Myriad Pro" charset="0"/>
              </a:rPr>
              <a:t>, in order to:</a:t>
            </a:r>
          </a:p>
          <a:p>
            <a:r>
              <a:rPr lang="en-US" sz="1600" dirty="0">
                <a:solidFill>
                  <a:srgbClr val="00B050"/>
                </a:solidFill>
                <a:latin typeface="Myriad Pro" charset="0"/>
                <a:ea typeface="Myriad Pro" charset="0"/>
                <a:cs typeface="Myriad Pro" charset="0"/>
              </a:rPr>
              <a:t>investigate geographical questions and issues </a:t>
            </a:r>
          </a:p>
          <a:p>
            <a:r>
              <a:rPr lang="en-US" sz="1600" dirty="0">
                <a:solidFill>
                  <a:srgbClr val="00B050"/>
                </a:solidFill>
                <a:latin typeface="Myriad Pro" charset="0"/>
                <a:ea typeface="Myriad Pro" charset="0"/>
                <a:cs typeface="Myriad Pro" charset="0"/>
              </a:rPr>
              <a:t>interpret, analyse and evaluate data and evidence </a:t>
            </a:r>
          </a:p>
          <a:p>
            <a:r>
              <a:rPr lang="en-US" sz="1600" dirty="0">
                <a:solidFill>
                  <a:srgbClr val="00B050"/>
                </a:solidFill>
                <a:latin typeface="Myriad Pro" charset="0"/>
                <a:ea typeface="Myriad Pro" charset="0"/>
                <a:cs typeface="Myriad Pro" charset="0"/>
              </a:rPr>
              <a:t>construct arguments and draw conclusions.</a:t>
            </a:r>
            <a:endParaRPr lang="en-GB" sz="1600" dirty="0">
              <a:solidFill>
                <a:srgbClr val="00B050"/>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following are some of the command words which may be used for questions with </a:t>
            </a:r>
            <a:r>
              <a:rPr lang="en-GB" sz="1600" dirty="0">
                <a:solidFill>
                  <a:srgbClr val="00B050"/>
                </a:solidFill>
                <a:latin typeface="Myriad Pro" charset="0"/>
                <a:ea typeface="Myriad Pro" charset="0"/>
                <a:cs typeface="Myriad Pro" charset="0"/>
              </a:rPr>
              <a:t>AO3</a:t>
            </a:r>
            <a:r>
              <a:rPr lang="en-GB" sz="1600" dirty="0">
                <a:solidFill>
                  <a:srgbClr val="1F224E"/>
                </a:solidFill>
                <a:latin typeface="Myriad Pro" charset="0"/>
                <a:ea typeface="Myriad Pro" charset="0"/>
                <a:cs typeface="Myriad Pro" charset="0"/>
              </a:rPr>
              <a:t> marks:</a:t>
            </a:r>
          </a:p>
          <a:p>
            <a:pPr marL="685800" lvl="1"/>
            <a:r>
              <a:rPr lang="en-GB" sz="1600" dirty="0">
                <a:solidFill>
                  <a:srgbClr val="1F224E"/>
                </a:solidFill>
                <a:latin typeface="Myriad Pro" charset="0"/>
                <a:ea typeface="Myriad Pro" charset="0"/>
                <a:cs typeface="Myriad Pro" charset="0"/>
              </a:rPr>
              <a:t>Compare and contrast</a:t>
            </a:r>
          </a:p>
          <a:p>
            <a:pPr marL="685800" lvl="1"/>
            <a:r>
              <a:rPr lang="en-GB" sz="1600" dirty="0">
                <a:solidFill>
                  <a:srgbClr val="1F224E"/>
                </a:solidFill>
                <a:latin typeface="Myriad Pro" charset="0"/>
                <a:ea typeface="Myriad Pro" charset="0"/>
                <a:cs typeface="Myriad Pro" charset="0"/>
              </a:rPr>
              <a:t>Using evidence from</a:t>
            </a:r>
          </a:p>
          <a:p>
            <a:pPr marL="685800" lvl="1"/>
            <a:r>
              <a:rPr lang="en-GB" sz="1600" dirty="0">
                <a:solidFill>
                  <a:srgbClr val="1F224E"/>
                </a:solidFill>
                <a:latin typeface="Myriad Pro" charset="0"/>
                <a:ea typeface="Myriad Pro" charset="0"/>
                <a:cs typeface="Myriad Pro" charset="0"/>
              </a:rPr>
              <a:t>Suggest</a:t>
            </a:r>
          </a:p>
          <a:p>
            <a:pPr marL="685800" lvl="1"/>
            <a:r>
              <a:rPr lang="en-GB" sz="1600" dirty="0">
                <a:solidFill>
                  <a:srgbClr val="1F224E"/>
                </a:solidFill>
                <a:latin typeface="Myriad Pro" charset="0"/>
                <a:ea typeface="Myriad Pro" charset="0"/>
                <a:cs typeface="Myriad Pro" charset="0"/>
              </a:rPr>
              <a:t>Calculate</a:t>
            </a:r>
          </a:p>
          <a:p>
            <a:pPr marL="285750" lvl="0" indent="-285750"/>
            <a:endParaRPr lang="en-GB" sz="1600" dirty="0">
              <a:latin typeface="Myriad Pro"/>
            </a:endParaRPr>
          </a:p>
          <a:p>
            <a:pPr marL="285750" lvl="0" indent="-285750"/>
            <a:endParaRPr lang="en-GB" sz="1600" dirty="0">
              <a:latin typeface="Myriad Pro"/>
            </a:endParaRPr>
          </a:p>
          <a:p>
            <a:endParaRPr lang="en-GB" sz="1600" dirty="0">
              <a:latin typeface="Myriad Pro"/>
            </a:endParaRPr>
          </a:p>
        </p:txBody>
      </p:sp>
      <p:sp>
        <p:nvSpPr>
          <p:cNvPr id="5" name="TextBox 4"/>
          <p:cNvSpPr txBox="1"/>
          <p:nvPr/>
        </p:nvSpPr>
        <p:spPr>
          <a:xfrm>
            <a:off x="5131745" y="4130607"/>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p:cNvSpPr/>
          <p:nvPr/>
        </p:nvSpPr>
        <p:spPr>
          <a:xfrm>
            <a:off x="3275856" y="4295633"/>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Tree>
    <p:extLst>
      <p:ext uri="{BB962C8B-B14F-4D97-AF65-F5344CB8AC3E}">
        <p14:creationId xmlns:p14="http://schemas.microsoft.com/office/powerpoint/2010/main" val="141117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r>
              <a:rPr lang="en-GB" dirty="0"/>
              <a:t>Section A</a:t>
            </a:r>
          </a:p>
        </p:txBody>
      </p:sp>
      <p:sp>
        <p:nvSpPr>
          <p:cNvPr id="5" name="Content Placeholder 4"/>
          <p:cNvSpPr>
            <a:spLocks noGrp="1"/>
          </p:cNvSpPr>
          <p:nvPr>
            <p:ph idx="1"/>
          </p:nvPr>
        </p:nvSpPr>
        <p:spPr/>
        <p:txBody>
          <a:bodyPr>
            <a:normAutofit/>
          </a:bodyPr>
          <a:lstStyle/>
          <a:p>
            <a:r>
              <a:rPr lang="en-GB" sz="2400" dirty="0">
                <a:solidFill>
                  <a:srgbClr val="1F224E"/>
                </a:solidFill>
                <a:latin typeface="Myriad Pro" charset="0"/>
                <a:ea typeface="Myriad Pro" charset="0"/>
                <a:cs typeface="Myriad Pro" charset="0"/>
              </a:rPr>
              <a:t>There is optionality in Section A. Students must answer questions from two options (whichever two topics they have studied).</a:t>
            </a:r>
          </a:p>
          <a:p>
            <a:r>
              <a:rPr lang="en-GB" sz="2400" dirty="0">
                <a:solidFill>
                  <a:srgbClr val="1F224E"/>
                </a:solidFill>
                <a:latin typeface="Myriad Pro" charset="0"/>
                <a:ea typeface="Myriad Pro" charset="0"/>
                <a:cs typeface="Myriad Pro" charset="0"/>
              </a:rPr>
              <a:t>In the SAMs, Section A had a 3 mark </a:t>
            </a:r>
            <a:r>
              <a:rPr lang="en-GB" sz="2400" dirty="0">
                <a:solidFill>
                  <a:srgbClr val="00B050"/>
                </a:solidFill>
                <a:latin typeface="Myriad Pro" charset="0"/>
                <a:ea typeface="Myriad Pro" charset="0"/>
                <a:cs typeface="Myriad Pro" charset="0"/>
              </a:rPr>
              <a:t>AO3 </a:t>
            </a:r>
            <a:r>
              <a:rPr lang="en-GB" sz="2400" dirty="0">
                <a:solidFill>
                  <a:srgbClr val="1F224E"/>
                </a:solidFill>
                <a:latin typeface="Myriad Pro" charset="0"/>
                <a:ea typeface="Myriad Pro" charset="0"/>
                <a:cs typeface="Myriad Pro" charset="0"/>
              </a:rPr>
              <a:t>question</a:t>
            </a:r>
            <a:r>
              <a:rPr lang="en-GB" sz="2400" dirty="0">
                <a:solidFill>
                  <a:srgbClr val="00B0F0"/>
                </a:solidFill>
                <a:latin typeface="Myriad Pro" charset="0"/>
                <a:ea typeface="Myriad Pro" charset="0"/>
                <a:cs typeface="Myriad Pro" charset="0"/>
              </a:rPr>
              <a:t> </a:t>
            </a:r>
            <a:r>
              <a:rPr lang="en-GB" sz="2400" dirty="0">
                <a:solidFill>
                  <a:srgbClr val="1F224E"/>
                </a:solidFill>
                <a:latin typeface="Myriad Pro" charset="0"/>
                <a:ea typeface="Myriad Pro" charset="0"/>
                <a:cs typeface="Myriad Pro" charset="0"/>
              </a:rPr>
              <a:t>and a 6 mark </a:t>
            </a:r>
            <a:r>
              <a:rPr lang="en-GB" sz="2400" dirty="0">
                <a:solidFill>
                  <a:srgbClr val="FF0000"/>
                </a:solidFill>
                <a:latin typeface="Myriad Pro" charset="0"/>
                <a:ea typeface="Myriad Pro" charset="0"/>
                <a:cs typeface="Myriad Pro" charset="0"/>
              </a:rPr>
              <a:t>AO1</a:t>
            </a:r>
            <a:r>
              <a:rPr lang="en-GB" sz="2400" dirty="0">
                <a:solidFill>
                  <a:srgbClr val="00B0F0"/>
                </a:solidFill>
                <a:latin typeface="Myriad Pro" charset="0"/>
                <a:ea typeface="Myriad Pro" charset="0"/>
                <a:cs typeface="Myriad Pro" charset="0"/>
              </a:rPr>
              <a:t> </a:t>
            </a:r>
            <a:r>
              <a:rPr lang="en-GB" sz="2400" dirty="0">
                <a:solidFill>
                  <a:srgbClr val="1F224E"/>
                </a:solidFill>
                <a:latin typeface="Myriad Pro" charset="0"/>
                <a:ea typeface="Myriad Pro" charset="0"/>
                <a:cs typeface="Myriad Pro" charset="0"/>
              </a:rPr>
              <a:t>question for each option.</a:t>
            </a:r>
          </a:p>
          <a:p>
            <a:r>
              <a:rPr lang="en-GB" sz="2400" dirty="0">
                <a:solidFill>
                  <a:srgbClr val="1F224E"/>
                </a:solidFill>
                <a:latin typeface="Myriad Pro" charset="0"/>
                <a:ea typeface="Myriad Pro" charset="0"/>
                <a:cs typeface="Myriad Pro" charset="0"/>
              </a:rPr>
              <a:t>Every option in Section A will always have an identical structure so that they are comparable. </a:t>
            </a:r>
          </a:p>
          <a:p>
            <a:r>
              <a:rPr lang="en-GB" sz="2400" dirty="0">
                <a:solidFill>
                  <a:srgbClr val="1F224E"/>
                </a:solidFill>
                <a:latin typeface="Myriad Pro" charset="0"/>
                <a:ea typeface="Myriad Pro" charset="0"/>
                <a:cs typeface="Myriad Pro" charset="0"/>
              </a:rPr>
              <a:t>This will be the same structure as will be used in future examinations.</a:t>
            </a:r>
          </a:p>
          <a:p>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64714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3944602"/>
            <a:ext cx="4860032" cy="91058"/>
            <a:chOff x="0" y="3887527"/>
            <a:chExt cx="4932040" cy="91058"/>
          </a:xfrm>
        </p:grpSpPr>
        <p:cxnSp>
          <p:nvCxnSpPr>
            <p:cNvPr id="11" name="Straight Connector 10"/>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itle 28"/>
          <p:cNvSpPr>
            <a:spLocks noGrp="1"/>
          </p:cNvSpPr>
          <p:nvPr>
            <p:ph type="title"/>
          </p:nvPr>
        </p:nvSpPr>
        <p:spPr>
          <a:xfrm>
            <a:off x="467544" y="764704"/>
            <a:ext cx="8229600" cy="1143000"/>
          </a:xfrm>
        </p:spPr>
        <p:txBody>
          <a:bodyPr>
            <a:normAutofit/>
          </a:bodyPr>
          <a:lstStyle/>
          <a:p>
            <a:r>
              <a:rPr lang="en-GB" sz="6600" dirty="0">
                <a:effectLst>
                  <a:outerShdw blurRad="38100" dist="38100" dir="2700000" algn="tl">
                    <a:srgbClr val="000000">
                      <a:alpha val="43137"/>
                    </a:srgbClr>
                  </a:outerShdw>
                </a:effectLst>
              </a:rPr>
              <a:t>Guide to the SAMs</a:t>
            </a:r>
            <a:endParaRPr lang="en-US" sz="6600" dirty="0"/>
          </a:p>
        </p:txBody>
      </p:sp>
      <p:sp>
        <p:nvSpPr>
          <p:cNvPr id="30" name="Subtitle 29"/>
          <p:cNvSpPr>
            <a:spLocks noGrp="1"/>
          </p:cNvSpPr>
          <p:nvPr>
            <p:ph idx="4294967295"/>
          </p:nvPr>
        </p:nvSpPr>
        <p:spPr>
          <a:xfrm>
            <a:off x="0" y="2781300"/>
            <a:ext cx="9144000" cy="3097213"/>
          </a:xfrm>
        </p:spPr>
        <p:txBody>
          <a:bodyPr>
            <a:noAutofit/>
          </a:bodyPr>
          <a:lstStyle/>
          <a:p>
            <a:pPr marL="0" indent="0" algn="ctr">
              <a:buNone/>
            </a:pPr>
            <a:r>
              <a:rPr lang="en-GB" sz="4400" dirty="0">
                <a:solidFill>
                  <a:srgbClr val="9BB29E"/>
                </a:solidFill>
                <a:effectLst>
                  <a:outerShdw blurRad="38100" dist="38100" dir="2700000" algn="tl">
                    <a:srgbClr val="000000">
                      <a:alpha val="43137"/>
                    </a:srgbClr>
                  </a:outerShdw>
                </a:effectLst>
              </a:rPr>
              <a:t>Component 3 – </a:t>
            </a:r>
          </a:p>
          <a:p>
            <a:pPr marL="0" indent="0" algn="ctr">
              <a:buNone/>
            </a:pPr>
            <a:r>
              <a:rPr lang="en-GB" sz="4400" dirty="0">
                <a:solidFill>
                  <a:srgbClr val="9BB29E"/>
                </a:solidFill>
                <a:effectLst>
                  <a:outerShdw blurRad="38100" dist="38100" dir="2700000" algn="tl">
                    <a:srgbClr val="000000">
                      <a:alpha val="43137"/>
                    </a:srgbClr>
                  </a:outerShdw>
                </a:effectLst>
              </a:rPr>
              <a:t>Geographical debates</a:t>
            </a:r>
          </a:p>
        </p:txBody>
      </p:sp>
    </p:spTree>
    <p:extLst>
      <p:ext uri="{BB962C8B-B14F-4D97-AF65-F5344CB8AC3E}">
        <p14:creationId xmlns:p14="http://schemas.microsoft.com/office/powerpoint/2010/main" val="399425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57"/>
            <a:ext cx="9144000" cy="1143000"/>
          </a:xfrm>
        </p:spPr>
        <p:txBody>
          <a:bodyPr>
            <a:normAutofit/>
          </a:bodyPr>
          <a:lstStyle/>
          <a:p>
            <a:r>
              <a:rPr lang="en-GB" dirty="0"/>
              <a:t>Topic 3.1 – Question 1(a) – 3 marks</a:t>
            </a:r>
          </a:p>
        </p:txBody>
      </p:sp>
      <p:sp>
        <p:nvSpPr>
          <p:cNvPr id="3" name="Content Placeholder 2"/>
          <p:cNvSpPr>
            <a:spLocks noGrp="1"/>
          </p:cNvSpPr>
          <p:nvPr>
            <p:ph idx="1"/>
          </p:nvPr>
        </p:nvSpPr>
        <p:spPr>
          <a:xfrm>
            <a:off x="291183" y="1988840"/>
            <a:ext cx="4347889" cy="3816424"/>
          </a:xfrm>
        </p:spPr>
        <p:txBody>
          <a:bodyPr>
            <a:normAutofit fontScale="92500"/>
          </a:bodyPr>
          <a:lstStyle/>
          <a:p>
            <a:pPr marL="0" indent="0">
              <a:buNone/>
            </a:pPr>
            <a:r>
              <a:rPr lang="en-GB" sz="1800" dirty="0">
                <a:solidFill>
                  <a:srgbClr val="1F224E"/>
                </a:solidFill>
                <a:latin typeface="Myriad Pro" charset="0"/>
                <a:ea typeface="Myriad Pro" charset="0"/>
                <a:cs typeface="Myriad Pro" charset="0"/>
              </a:rPr>
              <a:t>This is a 3 mark question where all marks are allocated to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00B050"/>
                </a:solidFill>
                <a:latin typeface="Myriad Pro" charset="0"/>
                <a:ea typeface="Myriad Pro" charset="0"/>
                <a:cs typeface="Myriad Pro" charset="0"/>
              </a:rPr>
              <a:t>‘</a:t>
            </a:r>
            <a:r>
              <a:rPr lang="en-US" sz="1800" dirty="0">
                <a:solidFill>
                  <a:srgbClr val="00B050"/>
                </a:solidFill>
                <a:latin typeface="Myriad Pro" charset="0"/>
                <a:ea typeface="Myriad Pro" charset="0"/>
                <a:cs typeface="Myriad Pro" charset="0"/>
              </a:rPr>
              <a:t>Undertake informed and critical questioning of data sources, analytical methodologies, data reporting and presentation</a:t>
            </a:r>
            <a:r>
              <a:rPr lang="en-GB" sz="1800" dirty="0">
                <a:solidFill>
                  <a:srgbClr val="00B05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Fig. 1 shows a graph of global temperature variations between 1880 and 2014.</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1183" y="1355576"/>
            <a:ext cx="8377286"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1.</a:t>
            </a:r>
            <a:endParaRPr lang="en-GB" sz="2400" dirty="0">
              <a:solidFill>
                <a:srgbClr val="1F224E"/>
              </a:solidFill>
              <a:latin typeface="Myriad Pro" charset="0"/>
              <a:ea typeface="Myriad Pro" charset="0"/>
              <a:cs typeface="Myriad Pro" charset="0"/>
            </a:endParaRPr>
          </a:p>
        </p:txBody>
      </p:sp>
      <p:pic>
        <p:nvPicPr>
          <p:cNvPr id="5" name="Picture 2" title="Fig 1 - Global temperature variations between 1800 and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348880"/>
            <a:ext cx="4200861" cy="281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77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Topic 3.1 – Question 1(a) – 3 marks</a:t>
            </a:r>
          </a:p>
        </p:txBody>
      </p:sp>
      <p:sp>
        <p:nvSpPr>
          <p:cNvPr id="3" name="Content Placeholder 2"/>
          <p:cNvSpPr>
            <a:spLocks noGrp="1"/>
          </p:cNvSpPr>
          <p:nvPr>
            <p:ph idx="1"/>
          </p:nvPr>
        </p:nvSpPr>
        <p:spPr>
          <a:xfrm>
            <a:off x="323528" y="2132856"/>
            <a:ext cx="8136904" cy="3600400"/>
          </a:xfrm>
        </p:spPr>
        <p:txBody>
          <a:bodyPr>
            <a:normAutofit fontScale="92500" lnSpcReduction="20000"/>
          </a:bodyPr>
          <a:lstStyle/>
          <a:p>
            <a:pPr marL="0" indent="0">
              <a:buNone/>
            </a:pPr>
            <a:r>
              <a:rPr lang="en-GB" sz="1800" dirty="0">
                <a:solidFill>
                  <a:srgbClr val="1F224E"/>
                </a:solidFill>
                <a:latin typeface="Myriad Pro" charset="0"/>
                <a:ea typeface="Myriad Pro" charset="0"/>
                <a:cs typeface="Myriad Pro" charset="0"/>
              </a:rPr>
              <a:t>There are three marks available – all for limitations of the data evidence identified through critical questioning of the resource (</a:t>
            </a:r>
            <a:r>
              <a:rPr lang="en-GB" sz="1800" dirty="0">
                <a:solidFill>
                  <a:srgbClr val="1F224E"/>
                </a:solidFill>
                <a:latin typeface="Myriad Pro" charset="0"/>
                <a:ea typeface="Myriad Pro" charset="0"/>
                <a:cs typeface="Myriad Pro" charset="0"/>
                <a:sym typeface="Wingdings"/>
              </a:rPr>
              <a:t></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Examples of points suggested in the mark scheme include:</a:t>
            </a:r>
          </a:p>
          <a:p>
            <a:r>
              <a:rPr lang="en-US" sz="1800" dirty="0">
                <a:solidFill>
                  <a:srgbClr val="1F224E"/>
                </a:solidFill>
                <a:latin typeface="Myriad Pro" charset="0"/>
                <a:ea typeface="Myriad Pro" charset="0"/>
                <a:cs typeface="Myriad Pro" charset="0"/>
              </a:rPr>
              <a:t>The horizontal line showing an approximate 30 year mean (from 1961-1990) gives no indication for why this time period was chosen and the data doesn’t show any striking changes for this period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10 year running mean shows a general pattern of increasing global surface temperatures however this doesn’t show yearly / annual variations which may give a more accurate picture for analysis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vertical arrow on the graph identified as ‘warmer than average’ is only compared to the 30 year mean surface temperature not to the whole period of data shown on the graph from 1880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23528" y="1412776"/>
            <a:ext cx="8568952"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1.</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620370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2048"/>
            <a:ext cx="8670118" cy="1143000"/>
          </a:xfrm>
        </p:spPr>
        <p:txBody>
          <a:bodyPr>
            <a:normAutofit fontScale="90000"/>
          </a:bodyPr>
          <a:lstStyle/>
          <a:p>
            <a:r>
              <a:rPr lang="en-GB" dirty="0"/>
              <a:t>Topic 3.1 – Question 1(b) – 6 marks</a:t>
            </a:r>
          </a:p>
        </p:txBody>
      </p:sp>
      <p:sp>
        <p:nvSpPr>
          <p:cNvPr id="7" name="TextBox 6"/>
          <p:cNvSpPr txBox="1"/>
          <p:nvPr/>
        </p:nvSpPr>
        <p:spPr>
          <a:xfrm>
            <a:off x="424694" y="980728"/>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shrinking ice sheets show the world has warmed since the late-nineteenth century.</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6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8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Evidence the world has warmed since the late-19th century, including’</a:t>
            </a:r>
            <a:r>
              <a:rPr lang="en-GB" sz="1200" dirty="0">
                <a:solidFill>
                  <a:srgbClr val="1F224E"/>
                </a:solidFill>
                <a:latin typeface="Myriad Pro" charset="0"/>
                <a:ea typeface="Myriad Pro" charset="0"/>
                <a:cs typeface="Myriad Pro" charset="0"/>
              </a:rPr>
              <a:t> is stated in the specification with </a:t>
            </a: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shrinking of valley glaciers and ice sheets</a:t>
            </a:r>
            <a:r>
              <a:rPr lang="en-GB" sz="1200" dirty="0">
                <a:solidFill>
                  <a:srgbClr val="FF0000"/>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 (key idea 2.a of this topic). </a:t>
            </a:r>
          </a:p>
          <a:p>
            <a:pPr marL="0" indent="0">
              <a:buNone/>
            </a:pPr>
            <a:endParaRPr lang="en-GB" sz="8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573016"/>
            <a:ext cx="2736304" cy="212365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(5–6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evidence which indicates the world has warmed since the late-nineteenth century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ideas about evidence which indicates the world has warmed since the late-nineteenth century.</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228184" y="3583005"/>
            <a:ext cx="2592289" cy="212365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evidence which indicates the world has warmed since the late-nineteenth century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ideas about evidence which indicates the world has warmed since the late-nineteenth century.</a:t>
            </a:r>
          </a:p>
        </p:txBody>
      </p:sp>
      <p:sp>
        <p:nvSpPr>
          <p:cNvPr id="8" name="TextBox 7"/>
          <p:cNvSpPr txBox="1"/>
          <p:nvPr/>
        </p:nvSpPr>
        <p:spPr>
          <a:xfrm>
            <a:off x="3282701" y="3588710"/>
            <a:ext cx="2801467" cy="212365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(3–4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evidence which indicates the world has warmed since the late-nineteenth century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ideas about evidence which indicates the world has warmed since the late-nineteenth century.</a:t>
            </a:r>
          </a:p>
          <a:p>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58223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938"/>
            <a:ext cx="8670118" cy="1143000"/>
          </a:xfrm>
        </p:spPr>
        <p:txBody>
          <a:bodyPr>
            <a:normAutofit fontScale="90000"/>
          </a:bodyPr>
          <a:lstStyle/>
          <a:p>
            <a:r>
              <a:rPr lang="en-GB" dirty="0"/>
              <a:t>Topic 3.1 – Question 1(b) – 6 marks</a:t>
            </a:r>
          </a:p>
        </p:txBody>
      </p:sp>
      <p:sp>
        <p:nvSpPr>
          <p:cNvPr id="7" name="TextBox 6"/>
          <p:cNvSpPr txBox="1"/>
          <p:nvPr/>
        </p:nvSpPr>
        <p:spPr>
          <a:xfrm>
            <a:off x="329444" y="1108866"/>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shrinking ice sheets show the world has warmed since the late-nineteenth century.</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271128" y="2060848"/>
            <a:ext cx="855526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how shrinking ice sheets show the world has warmed could potentially include: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Greenland (1.7 million km</a:t>
            </a:r>
            <a:r>
              <a:rPr lang="en-US" sz="1200" baseline="30000" dirty="0">
                <a:solidFill>
                  <a:srgbClr val="1F224E"/>
                </a:solidFill>
                <a:latin typeface="Myriad Pro" charset="0"/>
                <a:ea typeface="Myriad Pro" charset="0"/>
                <a:cs typeface="Myriad Pro" charset="0"/>
              </a:rPr>
              <a:t>2</a:t>
            </a:r>
            <a:r>
              <a:rPr lang="en-US" sz="1200" dirty="0">
                <a:solidFill>
                  <a:srgbClr val="1F224E"/>
                </a:solidFill>
                <a:latin typeface="Myriad Pro" charset="0"/>
                <a:ea typeface="Myriad Pro" charset="0"/>
                <a:cs typeface="Myriad Pro" charset="0"/>
              </a:rPr>
              <a:t>) Antarctica (14 million km</a:t>
            </a:r>
            <a:r>
              <a:rPr lang="en-US" sz="1200" baseline="30000" dirty="0">
                <a:solidFill>
                  <a:srgbClr val="1F224E"/>
                </a:solidFill>
                <a:latin typeface="Myriad Pro" charset="0"/>
                <a:ea typeface="Myriad Pro" charset="0"/>
                <a:cs typeface="Myriad Pro" charset="0"/>
              </a:rPr>
              <a:t>2</a:t>
            </a:r>
            <a:r>
              <a:rPr lang="en-US" sz="1200" dirty="0">
                <a:solidFill>
                  <a:srgbClr val="1F224E"/>
                </a:solidFill>
                <a:latin typeface="Myriad Pro" charset="0"/>
                <a:ea typeface="Myriad Pro" charset="0"/>
                <a:cs typeface="Myriad Pro" charset="0"/>
              </a:rPr>
              <a:t>) have major ice sheets which are experiencing losses due to: ablation, surface melt, calving at ocean interface, melting from ocean contact (significant warming since 1940s, mainly in top 300m)</a:t>
            </a:r>
          </a:p>
          <a:p>
            <a:r>
              <a:rPr lang="en-US" sz="1200" dirty="0">
                <a:solidFill>
                  <a:srgbClr val="1F224E"/>
                </a:solidFill>
                <a:latin typeface="Myriad Pro" charset="0"/>
                <a:ea typeface="Myriad Pro" charset="0"/>
                <a:cs typeface="Myriad Pro" charset="0"/>
              </a:rPr>
              <a:t>Polar ice loss has led to 11.1mm of global sea level rise since 1992</a:t>
            </a:r>
          </a:p>
          <a:p>
            <a:r>
              <a:rPr lang="en-US" sz="1200" dirty="0">
                <a:solidFill>
                  <a:srgbClr val="1F224E"/>
                </a:solidFill>
                <a:latin typeface="Myriad Pro" charset="0"/>
                <a:ea typeface="Myriad Pro" charset="0"/>
                <a:cs typeface="Myriad Pro" charset="0"/>
              </a:rPr>
              <a:t>Rising sea levels - present day melting of polar ice sheets adds approximately 1mm every year</a:t>
            </a:r>
          </a:p>
          <a:p>
            <a:r>
              <a:rPr lang="en-US" sz="1200" dirty="0">
                <a:solidFill>
                  <a:srgbClr val="1F224E"/>
                </a:solidFill>
                <a:latin typeface="Myriad Pro" charset="0"/>
                <a:ea typeface="Myriad Pro" charset="0"/>
                <a:cs typeface="Myriad Pro" charset="0"/>
              </a:rPr>
              <a:t>European space agency monitoring (Cryo-sat 2), enhanced ice sheet monitoring from Nov 2010 to Sept 2013 and found the largest annual losses in Western Antarctica and the Amundsen Sea shows the largest signal of ice loss </a:t>
            </a:r>
          </a:p>
          <a:p>
            <a:r>
              <a:rPr lang="en-US" sz="1200" dirty="0">
                <a:solidFill>
                  <a:srgbClr val="1F224E"/>
                </a:solidFill>
                <a:latin typeface="Myriad Pro" charset="0"/>
                <a:ea typeface="Myriad Pro" charset="0"/>
                <a:cs typeface="Myriad Pro" charset="0"/>
              </a:rPr>
              <a:t>Ice sheet loss not just about the world warming but the impact of this warming on oceans which are increasing in temperatures and ocean circulation is altering </a:t>
            </a:r>
          </a:p>
          <a:p>
            <a:r>
              <a:rPr lang="en-US" sz="1200" dirty="0">
                <a:solidFill>
                  <a:srgbClr val="1F224E"/>
                </a:solidFill>
                <a:latin typeface="Myriad Pro" charset="0"/>
                <a:ea typeface="Myriad Pro" charset="0"/>
                <a:cs typeface="Myriad Pro" charset="0"/>
              </a:rPr>
              <a:t>Measuring ice sheet loss is much more recent than monitoring of global temperatures. Since late 19th century global surface temperature changes have been approx. 0.6 degrees.</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9333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57"/>
            <a:ext cx="9144000" cy="1143000"/>
          </a:xfrm>
        </p:spPr>
        <p:txBody>
          <a:bodyPr>
            <a:normAutofit/>
          </a:bodyPr>
          <a:lstStyle/>
          <a:p>
            <a:r>
              <a:rPr lang="en-GB" dirty="0"/>
              <a:t>Topic 3.2 – Question 2(a) – 3 marks</a:t>
            </a:r>
          </a:p>
        </p:txBody>
      </p:sp>
      <p:sp>
        <p:nvSpPr>
          <p:cNvPr id="3" name="Content Placeholder 2"/>
          <p:cNvSpPr>
            <a:spLocks noGrp="1"/>
          </p:cNvSpPr>
          <p:nvPr>
            <p:ph idx="1"/>
          </p:nvPr>
        </p:nvSpPr>
        <p:spPr>
          <a:xfrm>
            <a:off x="291183" y="1988840"/>
            <a:ext cx="4347889" cy="3816424"/>
          </a:xfrm>
        </p:spPr>
        <p:txBody>
          <a:bodyPr>
            <a:normAutofit fontScale="92500" lnSpcReduction="10000"/>
          </a:bodyPr>
          <a:lstStyle/>
          <a:p>
            <a:pPr marL="0" indent="0">
              <a:buNone/>
            </a:pPr>
            <a:r>
              <a:rPr lang="en-GB" sz="1800" dirty="0">
                <a:solidFill>
                  <a:srgbClr val="1F224E"/>
                </a:solidFill>
                <a:latin typeface="Myriad Pro" charset="0"/>
                <a:ea typeface="Myriad Pro" charset="0"/>
                <a:cs typeface="Myriad Pro" charset="0"/>
              </a:rPr>
              <a:t>This is a 3 mark question where all marks are allocated to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00B050"/>
                </a:solidFill>
                <a:latin typeface="Myriad Pro" charset="0"/>
                <a:ea typeface="Myriad Pro" charset="0"/>
                <a:cs typeface="Myriad Pro" charset="0"/>
              </a:rPr>
              <a:t>‘</a:t>
            </a:r>
            <a:r>
              <a:rPr lang="en-US" sz="1800" dirty="0">
                <a:solidFill>
                  <a:srgbClr val="00B050"/>
                </a:solidFill>
                <a:latin typeface="Myriad Pro" charset="0"/>
                <a:ea typeface="Myriad Pro" charset="0"/>
                <a:cs typeface="Myriad Pro" charset="0"/>
              </a:rPr>
              <a:t>Undertake informed and critical questioning of data sources, analytical methodologies, data reporting and presentation</a:t>
            </a:r>
            <a:r>
              <a:rPr lang="en-GB" sz="1800" dirty="0">
                <a:solidFill>
                  <a:srgbClr val="00B05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Fig. 2 shows a graph of the percentage of mortality due to diabetes in people under 60 years of age in 2013.</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1183" y="1355576"/>
            <a:ext cx="8377286"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2.</a:t>
            </a:r>
            <a:endParaRPr lang="en-GB" sz="2400" dirty="0">
              <a:solidFill>
                <a:srgbClr val="1F224E"/>
              </a:solidFill>
              <a:latin typeface="Myriad Pro" charset="0"/>
              <a:ea typeface="Myriad Pro" charset="0"/>
              <a:cs typeface="Myriad Pro" charset="0"/>
            </a:endParaRPr>
          </a:p>
        </p:txBody>
      </p:sp>
      <p:pic>
        <p:nvPicPr>
          <p:cNvPr id="1026" name="Picture 2" title="Fig 2 Percentage of martality due to diabetes in people under 60 years of age in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76872"/>
            <a:ext cx="3787833" cy="280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7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Topic 3.2 – Question 2(a) – 3 marks</a:t>
            </a:r>
          </a:p>
        </p:txBody>
      </p:sp>
      <p:sp>
        <p:nvSpPr>
          <p:cNvPr id="3" name="Content Placeholder 2"/>
          <p:cNvSpPr>
            <a:spLocks noGrp="1"/>
          </p:cNvSpPr>
          <p:nvPr>
            <p:ph idx="1"/>
          </p:nvPr>
        </p:nvSpPr>
        <p:spPr>
          <a:xfrm>
            <a:off x="323528" y="2132856"/>
            <a:ext cx="8136904" cy="3744416"/>
          </a:xfrm>
        </p:spPr>
        <p:txBody>
          <a:bodyPr>
            <a:normAutofit fontScale="85000" lnSpcReduction="10000"/>
          </a:bodyPr>
          <a:lstStyle/>
          <a:p>
            <a:pPr marL="0" indent="0">
              <a:buNone/>
            </a:pPr>
            <a:r>
              <a:rPr lang="en-GB" sz="1800" dirty="0">
                <a:solidFill>
                  <a:srgbClr val="1F224E"/>
                </a:solidFill>
                <a:latin typeface="Myriad Pro" charset="0"/>
                <a:ea typeface="Myriad Pro" charset="0"/>
                <a:cs typeface="Myriad Pro" charset="0"/>
              </a:rPr>
              <a:t>There are 3 marks available – all for limitations of the data evidence identified through critical questioning of the resource (</a:t>
            </a:r>
            <a:r>
              <a:rPr lang="en-GB" sz="1800" dirty="0">
                <a:solidFill>
                  <a:srgbClr val="1F224E"/>
                </a:solidFill>
                <a:latin typeface="Myriad Pro" charset="0"/>
                <a:ea typeface="Myriad Pro" charset="0"/>
                <a:cs typeface="Myriad Pro" charset="0"/>
                <a:sym typeface="Wingdings"/>
              </a:rPr>
              <a:t></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Examples of points suggested in the mark scheme include:</a:t>
            </a:r>
          </a:p>
          <a:p>
            <a:r>
              <a:rPr lang="en-US" sz="1800" dirty="0">
                <a:solidFill>
                  <a:srgbClr val="1F224E"/>
                </a:solidFill>
                <a:latin typeface="Myriad Pro" charset="0"/>
                <a:ea typeface="Myriad Pro" charset="0"/>
                <a:cs typeface="Myriad Pro" charset="0"/>
              </a:rPr>
              <a:t>The continent and world region groupings on the horizontal axis (x-axis) of the graph; are for large areas and shows little variation in mortality percentages to identify any real global differences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Percentage of mortality includes anyone under the age of 60 years, not allowing for age cohort or gender breakdown which would give a clearer picture of who was most affected by diabetes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Mortality rates are usually expressed as deaths per 1,000 people per year. However, the graph shows percentage mortality, so data has been converted. Raw data instead of percentages could indicate clearer / large differences in mortality resulting from diabetes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23528" y="1412776"/>
            <a:ext cx="8568952"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2.</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848575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2048"/>
            <a:ext cx="8670118" cy="1143000"/>
          </a:xfrm>
        </p:spPr>
        <p:txBody>
          <a:bodyPr>
            <a:normAutofit fontScale="90000"/>
          </a:bodyPr>
          <a:lstStyle/>
          <a:p>
            <a:r>
              <a:rPr lang="en-GB" dirty="0"/>
              <a:t>Topic 3.2 – Question 2(b) – 6 marks</a:t>
            </a:r>
          </a:p>
        </p:txBody>
      </p:sp>
      <p:sp>
        <p:nvSpPr>
          <p:cNvPr id="7" name="TextBox 6"/>
          <p:cNvSpPr txBox="1"/>
          <p:nvPr/>
        </p:nvSpPr>
        <p:spPr>
          <a:xfrm>
            <a:off x="424694" y="980728"/>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global patterns of temperature and precipitation affect patterns of disease.</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6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7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Global patterns of temperature, precipitation, relief and water sources and how they affect patterns of disease’</a:t>
            </a:r>
            <a:r>
              <a:rPr lang="en-GB" sz="1200" dirty="0">
                <a:solidFill>
                  <a:srgbClr val="1F224E"/>
                </a:solidFill>
                <a:latin typeface="Myriad Pro" charset="0"/>
                <a:ea typeface="Myriad Pro" charset="0"/>
                <a:cs typeface="Myriad Pro" charset="0"/>
              </a:rPr>
              <a:t> is stated in the specification (key idea 1.b of this topic). </a:t>
            </a:r>
          </a:p>
          <a:p>
            <a:pPr marL="0" indent="0">
              <a:buNone/>
            </a:pPr>
            <a:endParaRPr lang="en-GB" sz="5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429000"/>
            <a:ext cx="2592288"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(5–6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how global patterns of temperature and precipitation affect patterns of disease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ideas about how global patterns of temperature and precipitation affect patterns of disease.</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438989"/>
            <a:ext cx="2664297"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how global patterns of temperature and precipitation affect patterns of disease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ideas about how global patterns of temperature and precipitation affect patterns of disease.</a:t>
            </a:r>
          </a:p>
        </p:txBody>
      </p:sp>
      <p:sp>
        <p:nvSpPr>
          <p:cNvPr id="8" name="TextBox 7"/>
          <p:cNvSpPr txBox="1"/>
          <p:nvPr/>
        </p:nvSpPr>
        <p:spPr>
          <a:xfrm>
            <a:off x="3216026" y="3444694"/>
            <a:ext cx="2736305"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(3–4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how global patterns of temperature and precipitation affect patterns of disease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ideas about how global patterns of temperature and precipitation affect patterns of disease.</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909763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938"/>
            <a:ext cx="8670118" cy="1143000"/>
          </a:xfrm>
        </p:spPr>
        <p:txBody>
          <a:bodyPr>
            <a:normAutofit fontScale="90000"/>
          </a:bodyPr>
          <a:lstStyle/>
          <a:p>
            <a:r>
              <a:rPr lang="en-GB" dirty="0"/>
              <a:t>Topic 3.2 – Question 2(b) – 6 marks</a:t>
            </a:r>
          </a:p>
        </p:txBody>
      </p:sp>
      <p:sp>
        <p:nvSpPr>
          <p:cNvPr id="7" name="TextBox 6"/>
          <p:cNvSpPr txBox="1"/>
          <p:nvPr/>
        </p:nvSpPr>
        <p:spPr>
          <a:xfrm>
            <a:off x="329444" y="1108866"/>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global patterns of temperature and precipitation affect patterns of disease.</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271128" y="1988840"/>
            <a:ext cx="8555260" cy="403244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how global patterns of temperature and precipitation affect patterns of disease, could potentially include: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high temperatures (32 degrees and above) and rainfall in tropical and sub-tropical regions encourages vector borne diseases to thrive such as malaria and dengue fever</a:t>
            </a:r>
          </a:p>
          <a:p>
            <a:r>
              <a:rPr lang="en-US" sz="1200" dirty="0">
                <a:solidFill>
                  <a:srgbClr val="1F224E"/>
                </a:solidFill>
                <a:latin typeface="Myriad Pro" charset="0"/>
                <a:ea typeface="Myriad Pro" charset="0"/>
                <a:cs typeface="Myriad Pro" charset="0"/>
              </a:rPr>
              <a:t>In the northern hemisphere with lower temperatures particularly in the winter months and with high precipitation levels this encourages, influenza epidemics and the flu virus</a:t>
            </a:r>
          </a:p>
          <a:p>
            <a:r>
              <a:rPr lang="en-US" sz="1200" dirty="0">
                <a:solidFill>
                  <a:srgbClr val="1F224E"/>
                </a:solidFill>
                <a:latin typeface="Myriad Pro" charset="0"/>
                <a:ea typeface="Myriad Pro" charset="0"/>
                <a:cs typeface="Myriad Pro" charset="0"/>
              </a:rPr>
              <a:t>prolonged periods of dry weather and drought conditions (USA, Australia, Africa) contribute to forest / bush fires creating respiratory illness</a:t>
            </a:r>
          </a:p>
          <a:p>
            <a:r>
              <a:rPr lang="en-US" sz="1200" dirty="0">
                <a:solidFill>
                  <a:srgbClr val="1F224E"/>
                </a:solidFill>
                <a:latin typeface="Myriad Pro" charset="0"/>
                <a:ea typeface="Myriad Pro" charset="0"/>
                <a:cs typeface="Myriad Pro" charset="0"/>
              </a:rPr>
              <a:t>in tropical areas located close to the equator, influenza outbreaks occur all year where temperature and rainfall is high all year with little fluctuation</a:t>
            </a:r>
          </a:p>
          <a:p>
            <a:r>
              <a:rPr lang="en-US" sz="1200" dirty="0">
                <a:solidFill>
                  <a:srgbClr val="1F224E"/>
                </a:solidFill>
                <a:latin typeface="Myriad Pro" charset="0"/>
                <a:ea typeface="Myriad Pro" charset="0"/>
                <a:cs typeface="Myriad Pro" charset="0"/>
              </a:rPr>
              <a:t>in monsoonal areas with peaks of high rainfall and higher temperatures from May to August diarrhoeal disease in South Asia surges </a:t>
            </a:r>
          </a:p>
          <a:p>
            <a:r>
              <a:rPr lang="en-US" sz="1200" dirty="0">
                <a:solidFill>
                  <a:srgbClr val="1F224E"/>
                </a:solidFill>
                <a:latin typeface="Myriad Pro" charset="0"/>
                <a:ea typeface="Myriad Pro" charset="0"/>
                <a:cs typeface="Myriad Pro" charset="0"/>
              </a:rPr>
              <a:t>El Niño from late 2014 to early 2015 created regional weather patterns including persistent high temperatures and drought in some areas and heavy rainfall and flooding in others. There were regional infectious disease hotspots due to droughts, floods and tropical cyclones. The temperature and rainfall patterns encourage the transmission of disease such as cholera in Bangladesh or dengue fever in Thailand.</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234911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57"/>
            <a:ext cx="9144000" cy="1143000"/>
          </a:xfrm>
        </p:spPr>
        <p:txBody>
          <a:bodyPr>
            <a:normAutofit/>
          </a:bodyPr>
          <a:lstStyle/>
          <a:p>
            <a:r>
              <a:rPr lang="en-GB" dirty="0"/>
              <a:t>Topic 3.3 – Question 3(a) – 3 marks</a:t>
            </a:r>
          </a:p>
        </p:txBody>
      </p:sp>
      <p:sp>
        <p:nvSpPr>
          <p:cNvPr id="3" name="Content Placeholder 2"/>
          <p:cNvSpPr>
            <a:spLocks noGrp="1"/>
          </p:cNvSpPr>
          <p:nvPr>
            <p:ph idx="1"/>
          </p:nvPr>
        </p:nvSpPr>
        <p:spPr>
          <a:xfrm>
            <a:off x="291183" y="1988840"/>
            <a:ext cx="4347889" cy="3816424"/>
          </a:xfrm>
        </p:spPr>
        <p:txBody>
          <a:bodyPr>
            <a:normAutofit fontScale="92500" lnSpcReduction="10000"/>
          </a:bodyPr>
          <a:lstStyle/>
          <a:p>
            <a:pPr marL="0" indent="0">
              <a:buNone/>
            </a:pPr>
            <a:r>
              <a:rPr lang="en-GB" sz="1800" dirty="0">
                <a:solidFill>
                  <a:srgbClr val="1F224E"/>
                </a:solidFill>
                <a:latin typeface="Myriad Pro" charset="0"/>
                <a:ea typeface="Myriad Pro" charset="0"/>
                <a:cs typeface="Myriad Pro" charset="0"/>
              </a:rPr>
              <a:t>This is a 3 mark question where all marks are allocated to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00B050"/>
                </a:solidFill>
                <a:latin typeface="Myriad Pro" charset="0"/>
                <a:ea typeface="Myriad Pro" charset="0"/>
                <a:cs typeface="Myriad Pro" charset="0"/>
              </a:rPr>
              <a:t>‘</a:t>
            </a:r>
            <a:r>
              <a:rPr lang="en-US" sz="1800" dirty="0">
                <a:solidFill>
                  <a:srgbClr val="00B050"/>
                </a:solidFill>
                <a:latin typeface="Myriad Pro" charset="0"/>
                <a:ea typeface="Myriad Pro" charset="0"/>
                <a:cs typeface="Myriad Pro" charset="0"/>
              </a:rPr>
              <a:t>Undertake informed and critical questioning of data sources, analytical methodologies, data reporting and presentation</a:t>
            </a:r>
            <a:r>
              <a:rPr lang="en-GB" sz="1800" dirty="0">
                <a:solidFill>
                  <a:srgbClr val="00B05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Fig. 3 shows a map of the global distribution of human impact on marine ecosystems.</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1183" y="1355576"/>
            <a:ext cx="8377286"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3.</a:t>
            </a:r>
            <a:endParaRPr lang="en-GB" sz="2400" dirty="0">
              <a:solidFill>
                <a:srgbClr val="1F224E"/>
              </a:solidFill>
              <a:latin typeface="Myriad Pro" charset="0"/>
              <a:ea typeface="Myriad Pro" charset="0"/>
              <a:cs typeface="Myriad Pro" charset="0"/>
            </a:endParaRPr>
          </a:p>
        </p:txBody>
      </p:sp>
      <p:pic>
        <p:nvPicPr>
          <p:cNvPr id="2051" name="Picture 3" title="Fig 3 The global distributio of human impact on marine eco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994" y="2132856"/>
            <a:ext cx="4141251" cy="331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850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Topic 3.3 – Question 3(a) – 3 marks</a:t>
            </a:r>
          </a:p>
        </p:txBody>
      </p:sp>
      <p:sp>
        <p:nvSpPr>
          <p:cNvPr id="3" name="Content Placeholder 2"/>
          <p:cNvSpPr>
            <a:spLocks noGrp="1"/>
          </p:cNvSpPr>
          <p:nvPr>
            <p:ph idx="1"/>
          </p:nvPr>
        </p:nvSpPr>
        <p:spPr>
          <a:xfrm>
            <a:off x="323528" y="2132856"/>
            <a:ext cx="8136904" cy="3600400"/>
          </a:xfrm>
        </p:spPr>
        <p:txBody>
          <a:bodyPr>
            <a:normAutofit fontScale="92500" lnSpcReduction="10000"/>
          </a:bodyPr>
          <a:lstStyle/>
          <a:p>
            <a:pPr marL="0" indent="0">
              <a:buNone/>
            </a:pPr>
            <a:r>
              <a:rPr lang="en-GB" sz="1800" dirty="0">
                <a:solidFill>
                  <a:srgbClr val="1F224E"/>
                </a:solidFill>
                <a:latin typeface="Myriad Pro" charset="0"/>
                <a:ea typeface="Myriad Pro" charset="0"/>
                <a:cs typeface="Myriad Pro" charset="0"/>
              </a:rPr>
              <a:t>There are 3 marks available – all for limitations of the data evidence identified through critical questioning of the resource (</a:t>
            </a:r>
            <a:r>
              <a:rPr lang="en-GB" sz="1800" dirty="0">
                <a:solidFill>
                  <a:srgbClr val="1F224E"/>
                </a:solidFill>
                <a:latin typeface="Myriad Pro" charset="0"/>
                <a:ea typeface="Myriad Pro" charset="0"/>
                <a:cs typeface="Myriad Pro" charset="0"/>
                <a:sym typeface="Wingdings"/>
              </a:rPr>
              <a:t></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Examples of points suggested in the mark scheme include:</a:t>
            </a:r>
          </a:p>
          <a:p>
            <a:r>
              <a:rPr lang="en-US" sz="1800" dirty="0">
                <a:solidFill>
                  <a:srgbClr val="1F224E"/>
                </a:solidFill>
                <a:latin typeface="Myriad Pro" charset="0"/>
                <a:ea typeface="Myriad Pro" charset="0"/>
                <a:cs typeface="Myriad Pro" charset="0"/>
              </a:rPr>
              <a:t>The key used on the map gives three general categories of impact with no explanation of what the human impacts on marine ecosystems include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p>
          <a:p>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impacts have no numerical value or any indication of what data is included to judge the high, medium and low level impacts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p>
          <a:p>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yellow and green categories (medium and low impacts) cover vast ocean areas. The pattern shown is quite specific, particularly for the green categories with no information on how this was mapped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23528" y="1412776"/>
            <a:ext cx="8568952"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3.</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5084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r>
              <a:rPr lang="en-US" dirty="0"/>
              <a:t>H481/03 Geographical debates</a:t>
            </a:r>
            <a:endParaRPr lang="en-GB" dirty="0"/>
          </a:p>
        </p:txBody>
      </p:sp>
      <p:sp>
        <p:nvSpPr>
          <p:cNvPr id="5" name="Content Placeholder 4"/>
          <p:cNvSpPr>
            <a:spLocks noGrp="1"/>
          </p:cNvSpPr>
          <p:nvPr>
            <p:ph idx="1"/>
          </p:nvPr>
        </p:nvSpPr>
        <p:spPr>
          <a:xfrm>
            <a:off x="467544" y="1565176"/>
            <a:ext cx="8229600" cy="3240360"/>
          </a:xfrm>
        </p:spPr>
        <p:txBody>
          <a:bodyPr>
            <a:noAutofit/>
          </a:bodyPr>
          <a:lstStyle/>
          <a:p>
            <a:pPr marL="0" indent="0">
              <a:buNone/>
            </a:pPr>
            <a:r>
              <a:rPr lang="en-US" sz="1600" dirty="0">
                <a:solidFill>
                  <a:srgbClr val="1F224E"/>
                </a:solidFill>
                <a:latin typeface="Myriad Pro" charset="0"/>
                <a:ea typeface="Myriad Pro" charset="0"/>
                <a:cs typeface="Myriad Pro" charset="0"/>
              </a:rPr>
              <a:t>The Geographical debates (03) component takes some of the most dynamic issues the planet faces and encourages learners to engage with, reflect on and think critically about them. Learners will gain a deep understanding of their two chosen topics, exploring the interactions between people and the environment. There are five topic options (Climate Change, Disease Dilemmas, Exploring Oceans, Future of Food and Hazardous Earth) for learners to choose from in the Geographical debates (03) component. Learners must choose two options out of the five.</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But what will the assessments look like?</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guide will give you an understanding of the format and structure of the exam, an insight into the assessment objectives and a question by question explanation of the sample assessment for H481/03 Geographical debates. This guide can also be used with your students to support revision.</a:t>
            </a:r>
          </a:p>
          <a:p>
            <a:endParaRPr lang="en-GB" sz="2000" dirty="0">
              <a:latin typeface="Myriad Pro"/>
            </a:endParaRPr>
          </a:p>
        </p:txBody>
      </p:sp>
    </p:spTree>
    <p:extLst>
      <p:ext uri="{BB962C8B-B14F-4D97-AF65-F5344CB8AC3E}">
        <p14:creationId xmlns:p14="http://schemas.microsoft.com/office/powerpoint/2010/main" val="594345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2048"/>
            <a:ext cx="8670118" cy="1143000"/>
          </a:xfrm>
        </p:spPr>
        <p:txBody>
          <a:bodyPr>
            <a:normAutofit fontScale="90000"/>
          </a:bodyPr>
          <a:lstStyle/>
          <a:p>
            <a:r>
              <a:rPr lang="en-GB" dirty="0"/>
              <a:t>Topic 3.3 – Question 3(b) – 6 marks</a:t>
            </a:r>
          </a:p>
        </p:txBody>
      </p:sp>
      <p:sp>
        <p:nvSpPr>
          <p:cNvPr id="7" name="TextBox 6"/>
          <p:cNvSpPr txBox="1"/>
          <p:nvPr/>
        </p:nvSpPr>
        <p:spPr>
          <a:xfrm>
            <a:off x="424694" y="980728"/>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global distribution of warm and cold ocean surface currents.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6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The global distribution of warm and cold surface currents’</a:t>
            </a:r>
            <a:r>
              <a:rPr lang="en-GB" sz="1200" dirty="0">
                <a:solidFill>
                  <a:srgbClr val="1F224E"/>
                </a:solidFill>
                <a:latin typeface="Myriad Pro" charset="0"/>
                <a:ea typeface="Myriad Pro" charset="0"/>
                <a:cs typeface="Myriad Pro" charset="0"/>
              </a:rPr>
              <a:t> is stated in the specification (key idea 1.b of 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654600"/>
            <a:ext cx="2592288"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(5–6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global distribution of warm and cold ocean surface currents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ideas about the global distribution of warm and cold ocean surface currents.</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664589"/>
            <a:ext cx="2664297"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global distribution of warm and cold ocean surface currents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ideas about the global distribution of warm and cold ocean surface currents.</a:t>
            </a:r>
          </a:p>
        </p:txBody>
      </p:sp>
      <p:sp>
        <p:nvSpPr>
          <p:cNvPr id="8" name="TextBox 7"/>
          <p:cNvSpPr txBox="1"/>
          <p:nvPr/>
        </p:nvSpPr>
        <p:spPr>
          <a:xfrm>
            <a:off x="3216026" y="3670294"/>
            <a:ext cx="2736305"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(3–4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global distribution of warm and cold ocean surface currents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ideas about the global distribution of warm and cold ocean surface currents.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794286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938"/>
            <a:ext cx="8670118" cy="1143000"/>
          </a:xfrm>
        </p:spPr>
        <p:txBody>
          <a:bodyPr>
            <a:normAutofit fontScale="90000"/>
          </a:bodyPr>
          <a:lstStyle/>
          <a:p>
            <a:r>
              <a:rPr lang="en-GB" dirty="0"/>
              <a:t>Topic 3.3 – Question 3(b) – 6 marks</a:t>
            </a:r>
          </a:p>
        </p:txBody>
      </p:sp>
      <p:sp>
        <p:nvSpPr>
          <p:cNvPr id="7" name="TextBox 6"/>
          <p:cNvSpPr txBox="1"/>
          <p:nvPr/>
        </p:nvSpPr>
        <p:spPr>
          <a:xfrm>
            <a:off x="329444" y="980728"/>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global distribution of warm and cold ocean surface currents.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271128" y="1844824"/>
            <a:ext cx="8555260" cy="396044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shown. </a:t>
            </a:r>
          </a:p>
          <a:p>
            <a:pPr marL="0" indent="0">
              <a:buNone/>
            </a:pPr>
            <a:endParaRPr lang="en-GB" sz="5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global distribution of warm and cold ocean surface currents could potentially include: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large quantities of heat can be absorbed and stored in the surface layers of the ocean; the heat is transported by ocean currents</a:t>
            </a:r>
          </a:p>
          <a:p>
            <a:r>
              <a:rPr lang="en-US" sz="1200" dirty="0">
                <a:solidFill>
                  <a:srgbClr val="1F224E"/>
                </a:solidFill>
                <a:latin typeface="Myriad Pro" charset="0"/>
                <a:ea typeface="Myriad Pro" charset="0"/>
                <a:cs typeface="Myriad Pro" charset="0"/>
              </a:rPr>
              <a:t>most oceans have warm water at the surface (particularly true at the equator) and decrease in temperature with depth</a:t>
            </a:r>
          </a:p>
          <a:p>
            <a:r>
              <a:rPr lang="en-US" sz="1200" dirty="0">
                <a:solidFill>
                  <a:srgbClr val="1F224E"/>
                </a:solidFill>
                <a:latin typeface="Myriad Pro" charset="0"/>
                <a:ea typeface="Myriad Pro" charset="0"/>
                <a:cs typeface="Myriad Pro" charset="0"/>
              </a:rPr>
              <a:t>as ocean currents move away from the equator they continue to absorb as much heat, whilst they remain within the Tropics</a:t>
            </a:r>
          </a:p>
          <a:p>
            <a:r>
              <a:rPr lang="en-US" sz="1200" dirty="0">
                <a:solidFill>
                  <a:srgbClr val="1F224E"/>
                </a:solidFill>
                <a:latin typeface="Myriad Pro" charset="0"/>
                <a:ea typeface="Myriad Pro" charset="0"/>
                <a:cs typeface="Myriad Pro" charset="0"/>
              </a:rPr>
              <a:t>moving away from the Tropics the currents start to radiate heat such as the North Atlantic current </a:t>
            </a:r>
          </a:p>
          <a:p>
            <a:r>
              <a:rPr lang="en-US" sz="1200" dirty="0">
                <a:solidFill>
                  <a:srgbClr val="1F224E"/>
                </a:solidFill>
                <a:latin typeface="Myriad Pro" charset="0"/>
                <a:ea typeface="Myriad Pro" charset="0"/>
                <a:cs typeface="Myriad Pro" charset="0"/>
              </a:rPr>
              <a:t>surface ocean currents are driven by global winds, north of the equator the flow is usually clockwise, south of the equator counter-clockwise. Exceptions to these occur as a result of deflections caused by the angle at which a current strikes a land mass or continental shelf or by the direction of prevailing sea level winds at particular latitudes. </a:t>
            </a:r>
          </a:p>
          <a:p>
            <a:r>
              <a:rPr lang="en-US" sz="1200" dirty="0">
                <a:solidFill>
                  <a:srgbClr val="1F224E"/>
                </a:solidFill>
                <a:latin typeface="Myriad Pro" charset="0"/>
                <a:ea typeface="Myriad Pro" charset="0"/>
                <a:cs typeface="Myriad Pro" charset="0"/>
              </a:rPr>
              <a:t>in polar regions ocean surface currents become cooler in temperature and increase in salinity. With increased salinity there is an increase in density so the cooler water sinks in to the ocean depths and disperses horizontally</a:t>
            </a:r>
          </a:p>
          <a:p>
            <a:r>
              <a:rPr lang="en-US" sz="1200" dirty="0">
                <a:solidFill>
                  <a:srgbClr val="1F224E"/>
                </a:solidFill>
                <a:latin typeface="Myriad Pro" charset="0"/>
                <a:ea typeface="Myriad Pro" charset="0"/>
                <a:cs typeface="Myriad Pro" charset="0"/>
              </a:rPr>
              <a:t>deep currents flow back to equatorial regions where water rises in the thermohaline circulation (ocean conveyor belt system) </a:t>
            </a:r>
          </a:p>
          <a:p>
            <a:r>
              <a:rPr lang="en-US" sz="1200" dirty="0">
                <a:solidFill>
                  <a:srgbClr val="1F224E"/>
                </a:solidFill>
                <a:latin typeface="Myriad Pro" charset="0"/>
                <a:ea typeface="Myriad Pro" charset="0"/>
                <a:cs typeface="Myriad Pro" charset="0"/>
              </a:rPr>
              <a:t>effect of El Niño – Southern Oscillation, where warm water is transported westwards in The Pacific towards South America.</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67302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57"/>
            <a:ext cx="9144000" cy="1143000"/>
          </a:xfrm>
        </p:spPr>
        <p:txBody>
          <a:bodyPr>
            <a:normAutofit/>
          </a:bodyPr>
          <a:lstStyle/>
          <a:p>
            <a:r>
              <a:rPr lang="en-GB" dirty="0"/>
              <a:t>Topic 3.4 – Question 4(a) – 3 marks</a:t>
            </a:r>
          </a:p>
        </p:txBody>
      </p:sp>
      <p:sp>
        <p:nvSpPr>
          <p:cNvPr id="3" name="Content Placeholder 2"/>
          <p:cNvSpPr>
            <a:spLocks noGrp="1"/>
          </p:cNvSpPr>
          <p:nvPr>
            <p:ph idx="1"/>
          </p:nvPr>
        </p:nvSpPr>
        <p:spPr>
          <a:xfrm>
            <a:off x="291183" y="1988840"/>
            <a:ext cx="4347889" cy="3816424"/>
          </a:xfrm>
        </p:spPr>
        <p:txBody>
          <a:bodyPr>
            <a:normAutofit fontScale="92500" lnSpcReduction="10000"/>
          </a:bodyPr>
          <a:lstStyle/>
          <a:p>
            <a:pPr marL="0" indent="0">
              <a:buNone/>
            </a:pPr>
            <a:r>
              <a:rPr lang="en-GB" sz="1800" dirty="0">
                <a:solidFill>
                  <a:srgbClr val="1F224E"/>
                </a:solidFill>
                <a:latin typeface="Myriad Pro" charset="0"/>
                <a:ea typeface="Myriad Pro" charset="0"/>
                <a:cs typeface="Myriad Pro" charset="0"/>
              </a:rPr>
              <a:t>This is a 3 mark question where all marks are allocated to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00B050"/>
                </a:solidFill>
                <a:latin typeface="Myriad Pro" charset="0"/>
                <a:ea typeface="Myriad Pro" charset="0"/>
                <a:cs typeface="Myriad Pro" charset="0"/>
              </a:rPr>
              <a:t>‘</a:t>
            </a:r>
            <a:r>
              <a:rPr lang="en-US" sz="1800" dirty="0">
                <a:solidFill>
                  <a:srgbClr val="00B050"/>
                </a:solidFill>
                <a:latin typeface="Myriad Pro" charset="0"/>
                <a:ea typeface="Myriad Pro" charset="0"/>
                <a:cs typeface="Myriad Pro" charset="0"/>
              </a:rPr>
              <a:t>Undertake informed and critical questioning of data sources, analytical methodologies, data reporting and presentation</a:t>
            </a:r>
            <a:r>
              <a:rPr lang="en-GB" sz="1800" dirty="0">
                <a:solidFill>
                  <a:srgbClr val="00B05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Fig. 4 shows a map of the global distribution of overweight and obese adults.</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1183" y="1355576"/>
            <a:ext cx="8377286"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4.</a:t>
            </a:r>
            <a:endParaRPr lang="en-GB" sz="2400" dirty="0">
              <a:solidFill>
                <a:srgbClr val="1F224E"/>
              </a:solidFill>
              <a:latin typeface="Myriad Pro" charset="0"/>
              <a:ea typeface="Myriad Pro" charset="0"/>
              <a:cs typeface="Myriad Pro" charset="0"/>
            </a:endParaRPr>
          </a:p>
        </p:txBody>
      </p:sp>
      <p:pic>
        <p:nvPicPr>
          <p:cNvPr id="3074" name="Picture 2" title="Fig 4 Global distribution of overweight and obese ad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627" y="2348880"/>
            <a:ext cx="3921675" cy="319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426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Topic 3.4 – Question 4(a) – 3 marks</a:t>
            </a:r>
          </a:p>
        </p:txBody>
      </p:sp>
      <p:sp>
        <p:nvSpPr>
          <p:cNvPr id="3" name="Content Placeholder 2"/>
          <p:cNvSpPr>
            <a:spLocks noGrp="1"/>
          </p:cNvSpPr>
          <p:nvPr>
            <p:ph idx="1"/>
          </p:nvPr>
        </p:nvSpPr>
        <p:spPr>
          <a:xfrm>
            <a:off x="323528" y="2132856"/>
            <a:ext cx="8136904" cy="3600400"/>
          </a:xfrm>
        </p:spPr>
        <p:txBody>
          <a:bodyPr>
            <a:normAutofit fontScale="92500" lnSpcReduction="10000"/>
          </a:bodyPr>
          <a:lstStyle/>
          <a:p>
            <a:pPr marL="0" indent="0">
              <a:buNone/>
            </a:pPr>
            <a:r>
              <a:rPr lang="en-GB" sz="1800" dirty="0">
                <a:solidFill>
                  <a:srgbClr val="1F224E"/>
                </a:solidFill>
                <a:latin typeface="Myriad Pro" charset="0"/>
                <a:ea typeface="Myriad Pro" charset="0"/>
                <a:cs typeface="Myriad Pro" charset="0"/>
              </a:rPr>
              <a:t>There are 3 marks available – all for limitations of the data evidence identified through critical questioning of the resource (</a:t>
            </a:r>
            <a:r>
              <a:rPr lang="en-GB" sz="1800" dirty="0">
                <a:solidFill>
                  <a:srgbClr val="1F224E"/>
                </a:solidFill>
                <a:latin typeface="Myriad Pro" charset="0"/>
                <a:ea typeface="Myriad Pro" charset="0"/>
                <a:cs typeface="Myriad Pro" charset="0"/>
                <a:sym typeface="Wingdings"/>
              </a:rPr>
              <a:t></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Examples of points suggested in the mark scheme include:</a:t>
            </a:r>
          </a:p>
          <a:p>
            <a:r>
              <a:rPr lang="en-US" sz="1800" dirty="0">
                <a:solidFill>
                  <a:srgbClr val="1F224E"/>
                </a:solidFill>
                <a:latin typeface="Myriad Pro" charset="0"/>
                <a:ea typeface="Myriad Pro" charset="0"/>
                <a:cs typeface="Myriad Pro" charset="0"/>
              </a:rPr>
              <a:t>There is a considerable difference in the BMI of adults who are overweight compared to those who are obese, if mapped separately then the patterns may be quite different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categories on the key are not evenly distributed, for example between 72-90% there is a difference of 18% whereas 57-71% the difference is 14%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There is no time period defined on this map either for when the data was gathered or displayed on the actual map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23528" y="1412776"/>
            <a:ext cx="8568952"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4.</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320929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2048"/>
            <a:ext cx="8670118" cy="1143000"/>
          </a:xfrm>
        </p:spPr>
        <p:txBody>
          <a:bodyPr>
            <a:normAutofit fontScale="90000"/>
          </a:bodyPr>
          <a:lstStyle/>
          <a:p>
            <a:r>
              <a:rPr lang="en-GB" dirty="0"/>
              <a:t>Topic 3.4 – Question 4(b) – 6 marks</a:t>
            </a:r>
          </a:p>
        </p:txBody>
      </p:sp>
      <p:sp>
        <p:nvSpPr>
          <p:cNvPr id="7" name="TextBox 6"/>
          <p:cNvSpPr txBox="1"/>
          <p:nvPr/>
        </p:nvSpPr>
        <p:spPr>
          <a:xfrm>
            <a:off x="424694" y="1095127"/>
            <a:ext cx="8395779" cy="461665"/>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physical conditions necessary for growing food.</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793007"/>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6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The physical conditions required for growing food including, air, climate, soil and water’</a:t>
            </a:r>
            <a:r>
              <a:rPr lang="en-GB" sz="1200" dirty="0">
                <a:solidFill>
                  <a:srgbClr val="1F224E"/>
                </a:solidFill>
                <a:latin typeface="Myriad Pro" charset="0"/>
                <a:ea typeface="Myriad Pro" charset="0"/>
                <a:cs typeface="Myriad Pro" charset="0"/>
              </a:rPr>
              <a:t> is stated in the specification (key idea 1.b of 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530775"/>
            <a:ext cx="2592288"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(5–6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physical conditions necessary for growing food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ideas about the physical conditions necessary for growing food.</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540764"/>
            <a:ext cx="2664297"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physical conditions necessary for growing food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ideas about the physical conditions necessary for growing food.</a:t>
            </a:r>
          </a:p>
        </p:txBody>
      </p:sp>
      <p:sp>
        <p:nvSpPr>
          <p:cNvPr id="8" name="TextBox 7"/>
          <p:cNvSpPr txBox="1"/>
          <p:nvPr/>
        </p:nvSpPr>
        <p:spPr>
          <a:xfrm>
            <a:off x="3216026" y="3546469"/>
            <a:ext cx="2736305"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(3–4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physical conditions necessary for growing food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ideas about the physical conditions necessary for growing food.</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189963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99392"/>
            <a:ext cx="8670118" cy="1143000"/>
          </a:xfrm>
        </p:spPr>
        <p:txBody>
          <a:bodyPr>
            <a:normAutofit fontScale="90000"/>
          </a:bodyPr>
          <a:lstStyle/>
          <a:p>
            <a:r>
              <a:rPr lang="en-GB" dirty="0"/>
              <a:t>Topic 3.4 – Question 4(b) – 6 marks</a:t>
            </a:r>
          </a:p>
        </p:txBody>
      </p:sp>
      <p:sp>
        <p:nvSpPr>
          <p:cNvPr id="7" name="TextBox 6"/>
          <p:cNvSpPr txBox="1"/>
          <p:nvPr/>
        </p:nvSpPr>
        <p:spPr>
          <a:xfrm>
            <a:off x="329444" y="836712"/>
            <a:ext cx="8496944" cy="461665"/>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physical conditions necessary for growing food.</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107504" y="1340768"/>
            <a:ext cx="8856984" cy="4680519"/>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physical conditions necessary for growing food could potentially include: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air – plants need carbon dioxide for growth. Part of the process of photosynthesis for plants to generate food </a:t>
            </a:r>
          </a:p>
          <a:p>
            <a:r>
              <a:rPr lang="en-US" sz="1200" dirty="0">
                <a:solidFill>
                  <a:srgbClr val="1F224E"/>
                </a:solidFill>
                <a:latin typeface="Myriad Pro" charset="0"/>
                <a:ea typeface="Myriad Pro" charset="0"/>
                <a:cs typeface="Myriad Pro" charset="0"/>
              </a:rPr>
              <a:t>climate (temperature and rainfall) – temperate crops (cereals) grow between 15 and 20 degrees where-as tropical crops (rice) grow between 16 and 27 degrees. Outside of these temperatures (particularly frost conditions) could result in lower crop yields. Rainfall patterns in places such as Southern Africa and Southern Asia cause bursts of crop growth and planting is linked to seasonal variations whereas rainforest areas such as the Amazon crop growth is optimised in the drier season (June – Sept) as there is sufficient groundwater flow</a:t>
            </a:r>
          </a:p>
          <a:p>
            <a:r>
              <a:rPr lang="en-US" sz="1200" dirty="0">
                <a:solidFill>
                  <a:srgbClr val="1F224E"/>
                </a:solidFill>
                <a:latin typeface="Myriad Pro" charset="0"/>
                <a:ea typeface="Myriad Pro" charset="0"/>
                <a:cs typeface="Myriad Pro" charset="0"/>
              </a:rPr>
              <a:t>soils have mineral and organic matter to support plant growth. They provide critical nutrients for plant growth, water and a structure for root systems to develop. Examples of essential nutrients for plant growth are: carbon, nitrogen, phosphorus, calcium and potassium; these are absorbed through plant root systems</a:t>
            </a:r>
          </a:p>
          <a:p>
            <a:r>
              <a:rPr lang="en-US" sz="1200" dirty="0">
                <a:solidFill>
                  <a:srgbClr val="1F224E"/>
                </a:solidFill>
                <a:latin typeface="Myriad Pro" charset="0"/>
                <a:ea typeface="Myriad Pro" charset="0"/>
                <a:cs typeface="Myriad Pro" charset="0"/>
              </a:rPr>
              <a:t>water has dissolved nutrients which plants can absorb through root systems (root hairs). Plants require variations in water access depending on the stages of their development. Frequency and depth of irrigation affects yields. For example Maize yields are affected if there is a water deficit during the flowering period </a:t>
            </a:r>
          </a:p>
          <a:p>
            <a:r>
              <a:rPr lang="en-US" sz="1200" dirty="0">
                <a:solidFill>
                  <a:srgbClr val="1F224E"/>
                </a:solidFill>
                <a:latin typeface="Myriad Pro" charset="0"/>
                <a:ea typeface="Myriad Pro" charset="0"/>
                <a:cs typeface="Myriad Pro" charset="0"/>
              </a:rPr>
              <a:t>water uptake by plants needs to be offset against transpiration levels to ensure that growing conditions are optimised. Plant root depth will impact on absorption rates for water. Alternatively waterlogged soils do not allow seeds to germinate</a:t>
            </a:r>
          </a:p>
          <a:p>
            <a:r>
              <a:rPr lang="en-US" sz="1200" dirty="0">
                <a:solidFill>
                  <a:srgbClr val="1F224E"/>
                </a:solidFill>
                <a:latin typeface="Myriad Pro" charset="0"/>
                <a:ea typeface="Myriad Pro" charset="0"/>
                <a:cs typeface="Myriad Pro" charset="0"/>
              </a:rPr>
              <a:t>the permeability and porosity of soils can help or hinder water movement. If water is easily lost through soils then nutrients are leached affecting plant growth </a:t>
            </a:r>
          </a:p>
          <a:p>
            <a:r>
              <a:rPr lang="en-US" sz="1200" dirty="0">
                <a:solidFill>
                  <a:srgbClr val="1F224E"/>
                </a:solidFill>
                <a:latin typeface="Myriad Pro" charset="0"/>
                <a:ea typeface="Myriad Pro" charset="0"/>
                <a:cs typeface="Myriad Pro" charset="0"/>
              </a:rPr>
              <a:t>other factors could be explained such as: elevation (impact on temperature, soil depth and acidity), light (day light hours), salinity (especially with high rates of evaporation), wind and humidity. </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869483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57"/>
            <a:ext cx="9144000" cy="1143000"/>
          </a:xfrm>
        </p:spPr>
        <p:txBody>
          <a:bodyPr>
            <a:normAutofit/>
          </a:bodyPr>
          <a:lstStyle/>
          <a:p>
            <a:r>
              <a:rPr lang="en-GB" dirty="0"/>
              <a:t>Topic 3.5 – Question 5(a) – 3 marks</a:t>
            </a:r>
          </a:p>
        </p:txBody>
      </p:sp>
      <p:sp>
        <p:nvSpPr>
          <p:cNvPr id="3" name="Content Placeholder 2"/>
          <p:cNvSpPr>
            <a:spLocks noGrp="1"/>
          </p:cNvSpPr>
          <p:nvPr>
            <p:ph idx="1"/>
          </p:nvPr>
        </p:nvSpPr>
        <p:spPr>
          <a:xfrm>
            <a:off x="291183" y="1988840"/>
            <a:ext cx="4347889" cy="3816424"/>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This is a 3 mark question where all marks are allocated to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00B050"/>
                </a:solidFill>
                <a:latin typeface="Myriad Pro" charset="0"/>
                <a:ea typeface="Myriad Pro" charset="0"/>
                <a:cs typeface="Myriad Pro" charset="0"/>
              </a:rPr>
              <a:t>‘</a:t>
            </a:r>
            <a:r>
              <a:rPr lang="en-US" sz="1800" dirty="0">
                <a:solidFill>
                  <a:srgbClr val="00B050"/>
                </a:solidFill>
                <a:latin typeface="Myriad Pro" charset="0"/>
                <a:ea typeface="Myriad Pro" charset="0"/>
                <a:cs typeface="Myriad Pro" charset="0"/>
              </a:rPr>
              <a:t>Undertake informed and critical questioning of data sources, analytical methodologies, data reporting and presentation</a:t>
            </a:r>
            <a:r>
              <a:rPr lang="en-GB" sz="1800" dirty="0">
                <a:solidFill>
                  <a:srgbClr val="00B05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Fig. 5 shows a map of earthquakes of a magnitude 5.0 and greater in 2014.</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1183" y="1355576"/>
            <a:ext cx="8377286"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5.</a:t>
            </a:r>
            <a:endParaRPr lang="en-GB" sz="2400" dirty="0">
              <a:solidFill>
                <a:srgbClr val="1F224E"/>
              </a:solidFill>
              <a:latin typeface="Myriad Pro" charset="0"/>
              <a:ea typeface="Myriad Pro" charset="0"/>
              <a:cs typeface="Myriad Pro" charset="0"/>
            </a:endParaRPr>
          </a:p>
        </p:txBody>
      </p:sp>
      <p:pic>
        <p:nvPicPr>
          <p:cNvPr id="4098" name="Picture 2" title="Fig 5 Earthquakes of a magnitude 5.0 and greater in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060848"/>
            <a:ext cx="3888432" cy="345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306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Topic 3.5 – Question 5(a) – 3 marks</a:t>
            </a:r>
          </a:p>
        </p:txBody>
      </p:sp>
      <p:sp>
        <p:nvSpPr>
          <p:cNvPr id="3" name="Content Placeholder 2"/>
          <p:cNvSpPr>
            <a:spLocks noGrp="1"/>
          </p:cNvSpPr>
          <p:nvPr>
            <p:ph idx="1"/>
          </p:nvPr>
        </p:nvSpPr>
        <p:spPr>
          <a:xfrm>
            <a:off x="323528" y="2132856"/>
            <a:ext cx="8136904" cy="3600400"/>
          </a:xfrm>
        </p:spPr>
        <p:txBody>
          <a:bodyPr>
            <a:normAutofit fontScale="92500" lnSpcReduction="20000"/>
          </a:bodyPr>
          <a:lstStyle/>
          <a:p>
            <a:pPr marL="0" indent="0">
              <a:buNone/>
            </a:pPr>
            <a:r>
              <a:rPr lang="en-GB" sz="1800" dirty="0">
                <a:solidFill>
                  <a:srgbClr val="1F224E"/>
                </a:solidFill>
                <a:latin typeface="Myriad Pro" charset="0"/>
                <a:ea typeface="Myriad Pro" charset="0"/>
                <a:cs typeface="Myriad Pro" charset="0"/>
              </a:rPr>
              <a:t>There are 3 marks available – all for limitations of the data evidence identified through critical questioning of the resource (</a:t>
            </a:r>
            <a:r>
              <a:rPr lang="en-GB" sz="1800" dirty="0">
                <a:solidFill>
                  <a:srgbClr val="1F224E"/>
                </a:solidFill>
                <a:latin typeface="Myriad Pro" charset="0"/>
                <a:ea typeface="Myriad Pro" charset="0"/>
                <a:cs typeface="Myriad Pro" charset="0"/>
                <a:sym typeface="Wingdings"/>
              </a:rPr>
              <a:t></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Examples of points suggested in the mark scheme include:</a:t>
            </a:r>
          </a:p>
          <a:p>
            <a:r>
              <a:rPr lang="en-US" sz="1800" dirty="0">
                <a:solidFill>
                  <a:srgbClr val="1F224E"/>
                </a:solidFill>
                <a:latin typeface="Myriad Pro" charset="0"/>
                <a:ea typeface="Myriad Pro" charset="0"/>
                <a:cs typeface="Myriad Pro" charset="0"/>
              </a:rPr>
              <a:t>Map projection doesn’t show the whole world map so earthquakes may have happened which were then not mapped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p>
          <a:p>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clustering of earthquake activity in particular areas of the map such as north and east of Australia make it difficult to identify the range of earthquake magnitudes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p>
          <a:p>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magnitude categories on the key; become narrower as the magnitude decreases. The difference between 6.6 and 8.2 is 1.6, at the bottom of the scale the difference between 5 and 5.29 is 0.29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23528" y="1412776"/>
            <a:ext cx="8568952"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5.</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631386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2048"/>
            <a:ext cx="8670118" cy="1143000"/>
          </a:xfrm>
        </p:spPr>
        <p:txBody>
          <a:bodyPr>
            <a:normAutofit fontScale="90000"/>
          </a:bodyPr>
          <a:lstStyle/>
          <a:p>
            <a:r>
              <a:rPr lang="en-GB" dirty="0"/>
              <a:t>Topic 3.5 – Question 5(b) – 6 marks</a:t>
            </a:r>
          </a:p>
        </p:txBody>
      </p:sp>
      <p:sp>
        <p:nvSpPr>
          <p:cNvPr id="7" name="TextBox 6"/>
          <p:cNvSpPr txBox="1"/>
          <p:nvPr/>
        </p:nvSpPr>
        <p:spPr>
          <a:xfrm>
            <a:off x="424694" y="1095127"/>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features and processes at divergent plate boundaries.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549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6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Earth’s crustal features and processes, including…the features and processes associated with divergent (constructive)</a:t>
            </a:r>
          </a:p>
          <a:p>
            <a:pPr marL="0" indent="0">
              <a:buNone/>
            </a:pPr>
            <a:r>
              <a:rPr lang="en-US" sz="1200" dirty="0">
                <a:solidFill>
                  <a:srgbClr val="FF0000"/>
                </a:solidFill>
                <a:latin typeface="Myriad Pro" charset="0"/>
                <a:ea typeface="Myriad Pro" charset="0"/>
                <a:cs typeface="Myriad Pro" charset="0"/>
              </a:rPr>
              <a:t>plate boundaries’</a:t>
            </a:r>
            <a:r>
              <a:rPr lang="en-GB" sz="1200" dirty="0">
                <a:solidFill>
                  <a:srgbClr val="1F224E"/>
                </a:solidFill>
                <a:latin typeface="Myriad Pro" charset="0"/>
                <a:ea typeface="Myriad Pro" charset="0"/>
                <a:cs typeface="Myriad Pro" charset="0"/>
              </a:rPr>
              <a:t> is stated in the specification (key idea 1.b of 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692700"/>
            <a:ext cx="2592288"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(5–6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features and processes at divergent plate boundaries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ideas about the features and processes at divergent plate boundaries.</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702689"/>
            <a:ext cx="2664297"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features and processes at divergent plate boundaries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ideas about the features and processes at divergent plate boundaries.</a:t>
            </a:r>
          </a:p>
        </p:txBody>
      </p:sp>
      <p:sp>
        <p:nvSpPr>
          <p:cNvPr id="8" name="TextBox 7"/>
          <p:cNvSpPr txBox="1"/>
          <p:nvPr/>
        </p:nvSpPr>
        <p:spPr>
          <a:xfrm>
            <a:off x="3216026" y="3708394"/>
            <a:ext cx="2736305"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(3–4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features and processes at divergent plate boundaries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ideas about the features and processes at divergent plate boundaries.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87630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938"/>
            <a:ext cx="8670118" cy="1143000"/>
          </a:xfrm>
        </p:spPr>
        <p:txBody>
          <a:bodyPr>
            <a:normAutofit fontScale="90000"/>
          </a:bodyPr>
          <a:lstStyle/>
          <a:p>
            <a:r>
              <a:rPr lang="en-GB" dirty="0"/>
              <a:t>Topic 3.5 – Question 5(b) – 6 marks</a:t>
            </a:r>
          </a:p>
        </p:txBody>
      </p:sp>
      <p:sp>
        <p:nvSpPr>
          <p:cNvPr id="7" name="TextBox 6"/>
          <p:cNvSpPr txBox="1"/>
          <p:nvPr/>
        </p:nvSpPr>
        <p:spPr>
          <a:xfrm>
            <a:off x="179512" y="908720"/>
            <a:ext cx="8856984" cy="400110"/>
          </a:xfrm>
          <a:prstGeom prst="rect">
            <a:avLst/>
          </a:prstGeom>
          <a:noFill/>
          <a:ln>
            <a:solidFill>
              <a:schemeClr val="tx1"/>
            </a:solidFill>
          </a:ln>
        </p:spPr>
        <p:txBody>
          <a:bodyPr wrap="square" rtlCol="0">
            <a:spAutoFit/>
          </a:bodyPr>
          <a:lstStyle/>
          <a:p>
            <a:pPr lvl="0"/>
            <a:r>
              <a:rPr lang="en-US" sz="2000" dirty="0">
                <a:solidFill>
                  <a:srgbClr val="FF0000"/>
                </a:solidFill>
                <a:latin typeface="Myriad Pro" charset="0"/>
                <a:ea typeface="Myriad Pro" charset="0"/>
                <a:cs typeface="Myriad Pro" charset="0"/>
              </a:rPr>
              <a:t>Explain the features and processes at divergent plate boundaries.</a:t>
            </a:r>
            <a:endParaRPr lang="en-US" sz="14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179512" y="1556792"/>
            <a:ext cx="8784976" cy="446449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features and processes at divergent plate boundaries could potentially include: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divergent boundaries mark the divergence of two lithospheric plates. These plates move apart by convection currents which form in the asthenosphere below. These convection currents are believed to be driven by heat created by radioactive decay in the earth’s core</a:t>
            </a:r>
          </a:p>
          <a:p>
            <a:r>
              <a:rPr lang="en-US" sz="1200" dirty="0">
                <a:solidFill>
                  <a:srgbClr val="1F224E"/>
                </a:solidFill>
                <a:latin typeface="Myriad Pro" charset="0"/>
                <a:ea typeface="Myriad Pro" charset="0"/>
                <a:cs typeface="Myriad Pro" charset="0"/>
              </a:rPr>
              <a:t>when two oceanic plates move apart by convection currents; melting of the upper mantle produces basaltic magma. Magma rises up to the sea bed forming a mid-ocean ridge, this process is known as sea floor spreading </a:t>
            </a:r>
          </a:p>
          <a:p>
            <a:r>
              <a:rPr lang="en-US" sz="1200" dirty="0">
                <a:solidFill>
                  <a:srgbClr val="1F224E"/>
                </a:solidFill>
                <a:latin typeface="Myriad Pro" charset="0"/>
                <a:ea typeface="Myriad Pro" charset="0"/>
                <a:cs typeface="Myriad Pro" charset="0"/>
              </a:rPr>
              <a:t>in some areas along the Mid-Atlantic ridge (spreading at a rate of 2-3cm per year), notably Iceland, the ridge reaches above sea level. As magma rises at the ridge new lithosphere is created on the edges of the diverging plates and the new crust spreads laterally away from the ridge (sea floor spreading)</a:t>
            </a:r>
          </a:p>
          <a:p>
            <a:r>
              <a:rPr lang="en-US" sz="1200" dirty="0">
                <a:solidFill>
                  <a:srgbClr val="1F224E"/>
                </a:solidFill>
                <a:latin typeface="Myriad Pro" charset="0"/>
                <a:ea typeface="Myriad Pro" charset="0"/>
                <a:cs typeface="Myriad Pro" charset="0"/>
              </a:rPr>
              <a:t>along the crest of the ridge there may be rift valleys found (as along the mid-Atlantic) due to tensional forces created as the two plates move apart, ridges have an irregular pattern and are offset by transform faults, large cracks at right angles to the plate boundaries </a:t>
            </a:r>
          </a:p>
          <a:p>
            <a:r>
              <a:rPr lang="en-US" sz="1200" dirty="0">
                <a:solidFill>
                  <a:srgbClr val="1F224E"/>
                </a:solidFill>
                <a:latin typeface="Myriad Pro" charset="0"/>
                <a:ea typeface="Myriad Pro" charset="0"/>
                <a:cs typeface="Myriad Pro" charset="0"/>
              </a:rPr>
              <a:t>as well as volcanic activity, constructive activities are characterised by shallow focus earthquakes associated with the rising magma and the tensional stress between plates sliding past each other along transform faults</a:t>
            </a:r>
          </a:p>
          <a:p>
            <a:r>
              <a:rPr lang="en-US" sz="1200" dirty="0">
                <a:solidFill>
                  <a:srgbClr val="1F224E"/>
                </a:solidFill>
                <a:latin typeface="Myriad Pro" charset="0"/>
                <a:ea typeface="Myriad Pro" charset="0"/>
                <a:cs typeface="Myriad Pro" charset="0"/>
              </a:rPr>
              <a:t>eruption of magma underwater creates pillow lava formed by rapid cooling of lava creating rounded mounds</a:t>
            </a:r>
          </a:p>
          <a:p>
            <a:r>
              <a:rPr lang="en-US" sz="1200" dirty="0">
                <a:solidFill>
                  <a:srgbClr val="1F224E"/>
                </a:solidFill>
                <a:latin typeface="Myriad Pro" charset="0"/>
                <a:ea typeface="Myriad Pro" charset="0"/>
                <a:cs typeface="Myriad Pro" charset="0"/>
              </a:rPr>
              <a:t>where divergence occurs beneath a continental plate it can lead to the development of a rift valley. As the divergence occurs, fracturing of the plates creates a rift and as extensional forces continue, faults form on either side of the rift. The central block then gradually slides down creating a rift valley such as the East Africa Rift Valley. </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0818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Component 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2324100"/>
            <a:ext cx="63722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Geographical debates be assessed?</a:t>
            </a:r>
          </a:p>
        </p:txBody>
      </p:sp>
      <p:sp>
        <p:nvSpPr>
          <p:cNvPr id="5" name="TextBox 4"/>
          <p:cNvSpPr txBox="1"/>
          <p:nvPr/>
        </p:nvSpPr>
        <p:spPr>
          <a:xfrm>
            <a:off x="107504" y="1373867"/>
            <a:ext cx="2880320" cy="584775"/>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150 minutes for 108 marks – more than a minute per mark</a:t>
            </a:r>
          </a:p>
        </p:txBody>
      </p:sp>
      <p:sp>
        <p:nvSpPr>
          <p:cNvPr id="7" name="TextBox 6"/>
          <p:cNvSpPr txBox="1"/>
          <p:nvPr/>
        </p:nvSpPr>
        <p:spPr>
          <a:xfrm>
            <a:off x="5925135" y="5026182"/>
            <a:ext cx="2767727" cy="338554"/>
          </a:xfrm>
          <a:prstGeom prst="rect">
            <a:avLst/>
          </a:prstGeom>
          <a:solidFill>
            <a:schemeClr val="bg1"/>
          </a:solid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6 marks for AO3 (skills)</a:t>
            </a:r>
          </a:p>
        </p:txBody>
      </p:sp>
      <p:sp>
        <p:nvSpPr>
          <p:cNvPr id="8" name="TextBox 7"/>
          <p:cNvSpPr txBox="1"/>
          <p:nvPr/>
        </p:nvSpPr>
        <p:spPr>
          <a:xfrm>
            <a:off x="1229232" y="4761840"/>
            <a:ext cx="3484434"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A separate Resource Booklet so students can access resources easily when answering questions. </a:t>
            </a:r>
          </a:p>
        </p:txBody>
      </p:sp>
      <p:cxnSp>
        <p:nvCxnSpPr>
          <p:cNvPr id="9" name="Straight Arrow Connector 8"/>
          <p:cNvCxnSpPr/>
          <p:nvPr/>
        </p:nvCxnSpPr>
        <p:spPr>
          <a:xfrm flipH="1" flipV="1">
            <a:off x="5261680" y="4473942"/>
            <a:ext cx="1006622" cy="552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25376" y="3930920"/>
            <a:ext cx="446073" cy="830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35410" y="1952351"/>
            <a:ext cx="249784" cy="937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99992" y="1366608"/>
            <a:ext cx="4464496" cy="830997"/>
          </a:xfrm>
          <a:prstGeom prst="rect">
            <a:avLst/>
          </a:prstGeom>
          <a:noFill/>
          <a:ln>
            <a:solidFill>
              <a:schemeClr val="tx1"/>
            </a:solidFill>
          </a:ln>
        </p:spPr>
        <p:txBody>
          <a:bodyPr wrap="square" rtlCol="0">
            <a:spAutoFit/>
          </a:bodyPr>
          <a:lstStyle/>
          <a:p>
            <a:pPr algn="ctr"/>
            <a:r>
              <a:rPr lang="en-US" sz="1600" dirty="0">
                <a:solidFill>
                  <a:srgbClr val="1F224E"/>
                </a:solidFill>
                <a:latin typeface="Myriad Pro" charset="0"/>
                <a:ea typeface="Myriad Pro" charset="0"/>
                <a:cs typeface="Myriad Pro" charset="0"/>
              </a:rPr>
              <a:t>Three sections to the question paper. Students answer questions in each section on their two chosen geographical debate topics</a:t>
            </a:r>
            <a:endParaRPr lang="en-GB" sz="1600" dirty="0">
              <a:solidFill>
                <a:srgbClr val="1F224E"/>
              </a:solidFill>
              <a:latin typeface="Myriad Pro" charset="0"/>
              <a:ea typeface="Myriad Pro" charset="0"/>
              <a:cs typeface="Myriad Pro" charset="0"/>
            </a:endParaRPr>
          </a:p>
        </p:txBody>
      </p:sp>
      <p:cxnSp>
        <p:nvCxnSpPr>
          <p:cNvPr id="18" name="Straight Arrow Connector 17"/>
          <p:cNvCxnSpPr/>
          <p:nvPr/>
        </p:nvCxnSpPr>
        <p:spPr>
          <a:xfrm flipH="1">
            <a:off x="5292080" y="2209639"/>
            <a:ext cx="1889449"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07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9144000" cy="1143000"/>
          </a:xfrm>
        </p:spPr>
        <p:txBody>
          <a:bodyPr>
            <a:normAutofit/>
          </a:bodyPr>
          <a:lstStyle/>
          <a:p>
            <a:r>
              <a:rPr lang="en-GB" dirty="0"/>
              <a:t>Section B</a:t>
            </a:r>
          </a:p>
        </p:txBody>
      </p:sp>
      <p:sp>
        <p:nvSpPr>
          <p:cNvPr id="5" name="Content Placeholder 4"/>
          <p:cNvSpPr>
            <a:spLocks noGrp="1"/>
          </p:cNvSpPr>
          <p:nvPr>
            <p:ph idx="1"/>
          </p:nvPr>
        </p:nvSpPr>
        <p:spPr>
          <a:xfrm>
            <a:off x="395536" y="1196752"/>
            <a:ext cx="8229600" cy="4536504"/>
          </a:xfrm>
        </p:spPr>
        <p:txBody>
          <a:bodyPr>
            <a:normAutofit fontScale="92500" lnSpcReduction="20000"/>
          </a:bodyPr>
          <a:lstStyle/>
          <a:p>
            <a:r>
              <a:rPr lang="en-GB" sz="2400" dirty="0">
                <a:solidFill>
                  <a:srgbClr val="1F224E"/>
                </a:solidFill>
                <a:latin typeface="Myriad Pro" charset="0"/>
                <a:ea typeface="Myriad Pro" charset="0"/>
                <a:cs typeface="Myriad Pro" charset="0"/>
              </a:rPr>
              <a:t>This section will always contain one synoptic question for each of the five options. Students must answer questions from two topics.</a:t>
            </a:r>
          </a:p>
          <a:p>
            <a:r>
              <a:rPr lang="en-GB" sz="2400" dirty="0">
                <a:solidFill>
                  <a:srgbClr val="1F224E"/>
                </a:solidFill>
                <a:latin typeface="Myriad Pro" charset="0"/>
                <a:ea typeface="Myriad Pro" charset="0"/>
                <a:cs typeface="Myriad Pro" charset="0"/>
              </a:rPr>
              <a:t>The questions will always be 12 mark questions which are split evenly between </a:t>
            </a:r>
            <a:r>
              <a:rPr lang="en-GB" sz="2400" dirty="0">
                <a:solidFill>
                  <a:srgbClr val="FF0000"/>
                </a:solidFill>
                <a:latin typeface="Myriad Pro" charset="0"/>
                <a:ea typeface="Myriad Pro" charset="0"/>
                <a:cs typeface="Myriad Pro" charset="0"/>
              </a:rPr>
              <a:t>AO1</a:t>
            </a:r>
            <a:r>
              <a:rPr lang="en-GB" sz="2400" dirty="0">
                <a:solidFill>
                  <a:srgbClr val="1F224E"/>
                </a:solidFill>
                <a:latin typeface="Myriad Pro" charset="0"/>
                <a:ea typeface="Myriad Pro" charset="0"/>
                <a:cs typeface="Myriad Pro" charset="0"/>
              </a:rPr>
              <a:t> and </a:t>
            </a:r>
            <a:r>
              <a:rPr lang="en-GB" sz="2400" dirty="0">
                <a:solidFill>
                  <a:srgbClr val="00B0F0"/>
                </a:solidFill>
                <a:latin typeface="Myriad Pro" charset="0"/>
                <a:ea typeface="Myriad Pro" charset="0"/>
                <a:cs typeface="Myriad Pro" charset="0"/>
              </a:rPr>
              <a:t>AO2 – analyse</a:t>
            </a:r>
            <a:r>
              <a:rPr lang="en-GB" sz="2400" dirty="0">
                <a:solidFill>
                  <a:srgbClr val="1F224E"/>
                </a:solidFill>
                <a:latin typeface="Myriad Pro" charset="0"/>
                <a:ea typeface="Myriad Pro" charset="0"/>
                <a:cs typeface="Myriad Pro" charset="0"/>
              </a:rPr>
              <a:t>. </a:t>
            </a:r>
          </a:p>
          <a:p>
            <a:r>
              <a:rPr lang="en-GB" sz="2400" dirty="0">
                <a:solidFill>
                  <a:srgbClr val="1F224E"/>
                </a:solidFill>
                <a:latin typeface="Myriad Pro" charset="0"/>
                <a:ea typeface="Myriad Pro" charset="0"/>
                <a:cs typeface="Myriad Pro" charset="0"/>
              </a:rPr>
              <a:t>Synoptic questions </a:t>
            </a:r>
            <a:r>
              <a:rPr lang="en-US" sz="2400" dirty="0">
                <a:solidFill>
                  <a:srgbClr val="1F224E"/>
                </a:solidFill>
                <a:latin typeface="Myriad Pro" charset="0"/>
                <a:ea typeface="Myriad Pro" charset="0"/>
                <a:cs typeface="Myriad Pro" charset="0"/>
              </a:rPr>
              <a:t>involve the explicit drawing together of knowledge, skills and understanding within different parts of the A Level course. The questions will draw together the topic from Geographical debates (02) with an area of content within Landscape and place (01) – with the initial focus of the question always being on the geographical debate.</a:t>
            </a:r>
          </a:p>
          <a:p>
            <a:r>
              <a:rPr lang="en-GB" sz="2400" dirty="0">
                <a:solidFill>
                  <a:srgbClr val="1F224E"/>
                </a:solidFill>
                <a:latin typeface="Myriad Pro" charset="0"/>
                <a:ea typeface="Myriad Pro" charset="0"/>
                <a:cs typeface="Myriad Pro" charset="0"/>
              </a:rPr>
              <a:t>Every option in Section B will always have an identical structure so that they are comparable. </a:t>
            </a:r>
            <a:endParaRPr lang="en-US" sz="2400" dirty="0">
              <a:solidFill>
                <a:srgbClr val="1F224E"/>
              </a:solidFill>
              <a:latin typeface="Myriad Pro" charset="0"/>
              <a:ea typeface="Myriad Pro" charset="0"/>
              <a:cs typeface="Myriad Pro" charset="0"/>
            </a:endParaRPr>
          </a:p>
          <a:p>
            <a:r>
              <a:rPr lang="en-GB" sz="2400" dirty="0">
                <a:solidFill>
                  <a:srgbClr val="1F224E"/>
                </a:solidFill>
                <a:latin typeface="Myriad Pro" charset="0"/>
                <a:ea typeface="Myriad Pro" charset="0"/>
                <a:cs typeface="Myriad Pro" charset="0"/>
              </a:rPr>
              <a:t>This structure will be the same structure which will be used in future examinations.</a:t>
            </a:r>
          </a:p>
        </p:txBody>
      </p:sp>
    </p:spTree>
    <p:extLst>
      <p:ext uri="{BB962C8B-B14F-4D97-AF65-F5344CB8AC3E}">
        <p14:creationId xmlns:p14="http://schemas.microsoft.com/office/powerpoint/2010/main" val="68528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Topic 3.1 – Question 6 – 12 marks</a:t>
            </a:r>
          </a:p>
        </p:txBody>
      </p:sp>
      <p:sp>
        <p:nvSpPr>
          <p:cNvPr id="7" name="TextBox 6"/>
          <p:cNvSpPr txBox="1"/>
          <p:nvPr/>
        </p:nvSpPr>
        <p:spPr>
          <a:xfrm>
            <a:off x="348494" y="1177702"/>
            <a:ext cx="8496944" cy="646331"/>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Examine how </a:t>
            </a:r>
            <a:r>
              <a:rPr lang="en-US" dirty="0">
                <a:solidFill>
                  <a:srgbClr val="FF0000"/>
                </a:solidFill>
                <a:latin typeface="Myriad Pro" charset="0"/>
                <a:ea typeface="Myriad Pro" charset="0"/>
                <a:cs typeface="Myriad Pro" charset="0"/>
              </a:rPr>
              <a:t>climate change </a:t>
            </a:r>
            <a:r>
              <a:rPr lang="en-US" u="sng" dirty="0">
                <a:solidFill>
                  <a:srgbClr val="00B0F0"/>
                </a:solidFill>
                <a:latin typeface="Myriad Pro" charset="0"/>
                <a:ea typeface="Myriad Pro" charset="0"/>
                <a:cs typeface="Myriad Pro" charset="0"/>
              </a:rPr>
              <a:t>may be impacting</a:t>
            </a:r>
            <a:r>
              <a:rPr lang="en-US" dirty="0">
                <a:solidFill>
                  <a:srgbClr val="00B0F0"/>
                </a:solidFill>
                <a:latin typeface="Myriad Pro" charset="0"/>
                <a:ea typeface="Myriad Pro" charset="0"/>
                <a:cs typeface="Myriad Pro" charset="0"/>
              </a:rPr>
              <a:t> the </a:t>
            </a:r>
            <a:r>
              <a:rPr lang="en-US" dirty="0">
                <a:solidFill>
                  <a:srgbClr val="FF0000"/>
                </a:solidFill>
                <a:latin typeface="Myriad Pro" charset="0"/>
                <a:ea typeface="Myriad Pro" charset="0"/>
                <a:cs typeface="Myriad Pro" charset="0"/>
              </a:rPr>
              <a:t>carbon cycle in the Arctic tundra</a:t>
            </a:r>
            <a:r>
              <a:rPr lang="en-US" dirty="0">
                <a:solidFill>
                  <a:srgbClr val="00B0F0"/>
                </a:solidFill>
                <a:latin typeface="Myriad Pro" charset="0"/>
                <a:ea typeface="Myriad Pro" charset="0"/>
                <a:cs typeface="Myriad Pro" charset="0"/>
              </a:rPr>
              <a:t>.</a:t>
            </a:r>
            <a:endParaRPr lang="en-GB"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48493" y="1925214"/>
            <a:ext cx="8496125" cy="350401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12 mark question which has marks allocated to both </a:t>
            </a:r>
            <a:r>
              <a:rPr lang="en-GB" sz="1200" dirty="0">
                <a:solidFill>
                  <a:srgbClr val="FF0000"/>
                </a:solidFill>
                <a:latin typeface="Myriad Pro" charset="0"/>
                <a:ea typeface="Myriad Pro" charset="0"/>
                <a:cs typeface="Myriad Pro" charset="0"/>
              </a:rPr>
              <a:t>knowledge and understanding (AO1 – 6 marks)</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 (AO2 – 6 marks)</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a:t>
            </a:r>
            <a:r>
              <a:rPr lang="en-GB" sz="1200" dirty="0">
                <a:solidFill>
                  <a:srgbClr val="1F224E"/>
                </a:solidFill>
                <a:latin typeface="Myriad Pro" charset="0"/>
                <a:ea typeface="Myriad Pro" charset="0"/>
                <a:cs typeface="Myriad Pro" charset="0"/>
              </a:rPr>
              <a:t> of both</a:t>
            </a:r>
            <a:r>
              <a:rPr lang="en-GB" sz="1200" dirty="0">
                <a:solidFill>
                  <a:srgbClr val="FF0000"/>
                </a:solidFill>
                <a:latin typeface="Myriad Pro" charset="0"/>
                <a:ea typeface="Myriad Pro" charset="0"/>
                <a:cs typeface="Myriad Pro" charset="0"/>
              </a:rPr>
              <a:t> climate change </a:t>
            </a:r>
            <a:r>
              <a:rPr lang="en-GB" sz="1200" dirty="0">
                <a:solidFill>
                  <a:srgbClr val="1F224E"/>
                </a:solidFill>
                <a:latin typeface="Myriad Pro" charset="0"/>
                <a:ea typeface="Myriad Pro" charset="0"/>
                <a:cs typeface="Myriad Pro" charset="0"/>
              </a:rPr>
              <a:t>(topic 3.1) and</a:t>
            </a:r>
            <a:r>
              <a:rPr lang="en-GB" sz="1200" dirty="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the carbon cycle in the Arctic tundra </a:t>
            </a:r>
            <a:r>
              <a:rPr lang="en-GB" sz="1200" dirty="0">
                <a:solidFill>
                  <a:srgbClr val="1F224E"/>
                </a:solidFill>
                <a:latin typeface="Myriad Pro" charset="0"/>
                <a:ea typeface="Myriad Pro" charset="0"/>
                <a:cs typeface="Myriad Pro" charset="0"/>
              </a:rPr>
              <a:t>(topic 1.2). </a:t>
            </a:r>
            <a:br>
              <a:rPr lang="en-GB" sz="1200" dirty="0">
                <a:solidFill>
                  <a:srgbClr val="1F224E"/>
                </a:solidFill>
                <a:latin typeface="Myriad Pro" charset="0"/>
                <a:ea typeface="Myriad Pro" charset="0"/>
                <a:cs typeface="Myriad Pro" charset="0"/>
              </a:rPr>
            </a:b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students to </a:t>
            </a:r>
            <a:r>
              <a:rPr lang="en-GB" sz="1200" dirty="0">
                <a:solidFill>
                  <a:srgbClr val="00B0F0"/>
                </a:solidFill>
                <a:latin typeface="Myriad Pro" charset="0"/>
                <a:ea typeface="Myriad Pro" charset="0"/>
                <a:cs typeface="Myriad Pro" charset="0"/>
              </a:rPr>
              <a:t>apply their knowledge and understanding (AO2)</a:t>
            </a:r>
            <a:r>
              <a:rPr lang="en-GB" sz="1200" dirty="0">
                <a:solidFill>
                  <a:srgbClr val="1F224E"/>
                </a:solidFill>
                <a:latin typeface="Myriad Pro" charset="0"/>
                <a:ea typeface="Myriad Pro" charset="0"/>
                <a:cs typeface="Myriad Pro" charset="0"/>
              </a:rPr>
              <a:t> of the content learned to examine how climate change </a:t>
            </a:r>
            <a:r>
              <a:rPr lang="en-US" sz="1200" dirty="0">
                <a:solidFill>
                  <a:srgbClr val="1F224E"/>
                </a:solidFill>
                <a:latin typeface="Myriad Pro" charset="0"/>
                <a:ea typeface="Myriad Pro" charset="0"/>
                <a:cs typeface="Myriad Pro" charset="0"/>
              </a:rPr>
              <a:t>may be impacting the carbon cycle in the Arctic tundra</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the </a:t>
            </a:r>
            <a:r>
              <a:rPr lang="en-GB" sz="1200" dirty="0">
                <a:solidFill>
                  <a:srgbClr val="00B0F0"/>
                </a:solidFill>
                <a:latin typeface="Myriad Pro" charset="0"/>
                <a:ea typeface="Myriad Pro" charset="0"/>
                <a:cs typeface="Myriad Pro" charset="0"/>
              </a:rPr>
              <a:t>application of knowledge and understanding (AO2)</a:t>
            </a:r>
            <a:r>
              <a:rPr lang="en-GB" sz="1200" dirty="0">
                <a:solidFill>
                  <a:srgbClr val="1F224E"/>
                </a:solidFill>
                <a:latin typeface="Myriad Pro" charset="0"/>
                <a:ea typeface="Myriad Pro" charset="0"/>
                <a:cs typeface="Myriad Pro" charset="0"/>
              </a:rPr>
              <a:t> in order to </a:t>
            </a:r>
            <a:r>
              <a:rPr lang="en-US" sz="1200" u="sng" dirty="0">
                <a:solidFill>
                  <a:srgbClr val="00B0F0"/>
                </a:solidFill>
                <a:latin typeface="Myriad Pro" charset="0"/>
                <a:ea typeface="Myriad Pro" charset="0"/>
                <a:cs typeface="Myriad Pro" charset="0"/>
              </a:rPr>
              <a:t>make links between such types of material which are not </a:t>
            </a:r>
            <a:r>
              <a:rPr lang="en-GB" sz="1200" u="sng" dirty="0">
                <a:solidFill>
                  <a:srgbClr val="00B0F0"/>
                </a:solidFill>
                <a:latin typeface="Myriad Pro" charset="0"/>
                <a:ea typeface="Myriad Pro" charset="0"/>
                <a:cs typeface="Myriad Pro" charset="0"/>
              </a:rPr>
              <a:t>signalled</a:t>
            </a:r>
            <a:r>
              <a:rPr lang="en-US" sz="1200" u="sng" dirty="0">
                <a:solidFill>
                  <a:srgbClr val="00B0F0"/>
                </a:solidFill>
                <a:latin typeface="Myriad Pro" charset="0"/>
                <a:ea typeface="Myriad Pro" charset="0"/>
                <a:cs typeface="Myriad Pro" charset="0"/>
              </a:rPr>
              <a:t> in the specification</a:t>
            </a:r>
            <a:r>
              <a:rPr lang="en-GB" sz="1200" dirty="0">
                <a:solidFill>
                  <a:srgbClr val="1F224E"/>
                </a:solidFill>
                <a:latin typeface="Myriad Pro" charset="0"/>
                <a:ea typeface="Myriad Pro" charset="0"/>
                <a:cs typeface="Myriad Pro" charset="0"/>
              </a:rPr>
              <a:t> – one of the three ways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58210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7" y="3473"/>
            <a:ext cx="9144000" cy="905247"/>
          </a:xfrm>
        </p:spPr>
        <p:txBody>
          <a:bodyPr>
            <a:normAutofit/>
          </a:bodyPr>
          <a:lstStyle/>
          <a:p>
            <a:r>
              <a:rPr lang="en-GB" sz="4000" dirty="0"/>
              <a:t>Topic 3.1 – Question 6 – 12 marks</a:t>
            </a:r>
          </a:p>
        </p:txBody>
      </p:sp>
      <p:sp>
        <p:nvSpPr>
          <p:cNvPr id="7" name="TextBox 6"/>
          <p:cNvSpPr txBox="1"/>
          <p:nvPr/>
        </p:nvSpPr>
        <p:spPr>
          <a:xfrm>
            <a:off x="268263" y="908720"/>
            <a:ext cx="8620608" cy="646331"/>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Examine how </a:t>
            </a:r>
            <a:r>
              <a:rPr lang="en-US" dirty="0">
                <a:solidFill>
                  <a:srgbClr val="FF0000"/>
                </a:solidFill>
                <a:latin typeface="Myriad Pro" charset="0"/>
                <a:ea typeface="Myriad Pro" charset="0"/>
                <a:cs typeface="Myriad Pro" charset="0"/>
              </a:rPr>
              <a:t>climate change </a:t>
            </a:r>
            <a:r>
              <a:rPr lang="en-US" dirty="0">
                <a:solidFill>
                  <a:srgbClr val="00B0F0"/>
                </a:solidFill>
                <a:latin typeface="Myriad Pro" charset="0"/>
                <a:ea typeface="Myriad Pro" charset="0"/>
                <a:cs typeface="Myriad Pro" charset="0"/>
              </a:rPr>
              <a:t>may be impacting the </a:t>
            </a:r>
            <a:r>
              <a:rPr lang="en-US" dirty="0">
                <a:solidFill>
                  <a:srgbClr val="FF0000"/>
                </a:solidFill>
                <a:latin typeface="Myriad Pro" charset="0"/>
                <a:ea typeface="Myriad Pro" charset="0"/>
                <a:cs typeface="Myriad Pro" charset="0"/>
              </a:rPr>
              <a:t>carbon cycle in the Arctic tundra</a:t>
            </a:r>
            <a:r>
              <a:rPr lang="en-US" dirty="0">
                <a:solidFill>
                  <a:srgbClr val="00B0F0"/>
                </a:solidFill>
                <a:latin typeface="Myriad Pro" charset="0"/>
                <a:ea typeface="Myriad Pro" charset="0"/>
                <a:cs typeface="Myriad Pro" charset="0"/>
              </a:rPr>
              <a:t>.</a:t>
            </a:r>
            <a:endParaRPr lang="en-GB" dirty="0">
              <a:solidFill>
                <a:srgbClr val="FF0000"/>
              </a:solidFill>
              <a:latin typeface="Myriad Pro" charset="0"/>
              <a:ea typeface="Myriad Pro" charset="0"/>
              <a:cs typeface="Myriad Pro" charset="0"/>
            </a:endParaRPr>
          </a:p>
        </p:txBody>
      </p:sp>
      <p:sp>
        <p:nvSpPr>
          <p:cNvPr id="5" name="TextBox 4"/>
          <p:cNvSpPr txBox="1"/>
          <p:nvPr/>
        </p:nvSpPr>
        <p:spPr>
          <a:xfrm>
            <a:off x="183704" y="1615084"/>
            <a:ext cx="2071490"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4 (10–12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comprehensive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climate change and the carbon cycle in the Arctic tundra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comprehensive</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clear, developed and convincing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is fully accurate of how climate change may be impacting the carbon cycle in the Arctic tundra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climate change and the carbon cycle in the Arctic tundra.</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endParaRPr lang="en-GB" sz="1100" dirty="0">
              <a:solidFill>
                <a:srgbClr val="1F224E"/>
              </a:solidFill>
              <a:latin typeface="Myriad Pro" charset="0"/>
              <a:ea typeface="Myriad Pro" charset="0"/>
              <a:cs typeface="Myriad Pro" charset="0"/>
            </a:endParaRPr>
          </a:p>
        </p:txBody>
      </p:sp>
      <p:sp>
        <p:nvSpPr>
          <p:cNvPr id="6" name="TextBox 5"/>
          <p:cNvSpPr txBox="1"/>
          <p:nvPr/>
        </p:nvSpPr>
        <p:spPr>
          <a:xfrm>
            <a:off x="7007720" y="1615084"/>
            <a:ext cx="1944216"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1 (1–3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climate change and the carbon cycle in the Arctic tundra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simple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limited accuracy of how climate change may be impacting the carbon cycle in the Arctic tundra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about climate change and the carbon cycle in the Arctic tundra.</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limited attempts to make synoptic links between content from different parts of the course of study.</a:t>
            </a:r>
          </a:p>
        </p:txBody>
      </p:sp>
      <p:sp>
        <p:nvSpPr>
          <p:cNvPr id="8" name="TextBox 7"/>
          <p:cNvSpPr txBox="1"/>
          <p:nvPr/>
        </p:nvSpPr>
        <p:spPr>
          <a:xfrm>
            <a:off x="4722488" y="1614443"/>
            <a:ext cx="2165573"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2 (4–6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climate change and the carbon cycle in the Arctic tundra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sound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some accuracy of how climate change may be impacting the carbon cycle in the Arctic tundra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climate change </a:t>
            </a:r>
            <a:r>
              <a:rPr lang="en-US" sz="1100" b="1" dirty="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the carbon cycle in the Arctic tundra and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for the other focus.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some attempts to make synoptic links between content from different parts of the course of study but these are not always relevant.</a:t>
            </a:r>
          </a:p>
        </p:txBody>
      </p:sp>
      <p:sp>
        <p:nvSpPr>
          <p:cNvPr id="11" name="TextBox 10"/>
          <p:cNvSpPr txBox="1"/>
          <p:nvPr/>
        </p:nvSpPr>
        <p:spPr>
          <a:xfrm>
            <a:off x="2423591" y="1620582"/>
            <a:ext cx="2160241"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3 (7–9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climate change and the carbon cycle in the Arctic tundra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a:t>
            </a:r>
            <a:r>
              <a:rPr lang="en-US" sz="1100" dirty="0">
                <a:solidFill>
                  <a:srgbClr val="1F224E"/>
                </a:solidFill>
                <a:latin typeface="Myriad Pro" charset="0"/>
                <a:ea typeface="Myriad Pro" charset="0"/>
                <a:cs typeface="Myriad Pro" charset="0"/>
              </a:rPr>
              <a:t> to provide clear and developed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accuracy of how climate change may be impacting the carbon cycle in the Arctic tundra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r>
              <a:rPr lang="en-US" sz="1100" dirty="0">
                <a:solidFill>
                  <a:srgbClr val="1F224E"/>
                </a:solidFill>
                <a:latin typeface="Myriad Pro" charset="0"/>
                <a:ea typeface="Myriad Pro" charset="0"/>
                <a:cs typeface="Myriad Pro" charset="0"/>
              </a:rPr>
              <a:t> </a:t>
            </a: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climate change </a:t>
            </a:r>
            <a:r>
              <a:rPr lang="en-US" sz="1100" b="1" dirty="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the carbon cycle in the Arctic tundra and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ideas for the other focus.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attempts to make synoptic links between content from different parts of the course of study but these are not always appropriate. </a:t>
            </a:r>
          </a:p>
        </p:txBody>
      </p:sp>
    </p:spTree>
    <p:extLst>
      <p:ext uri="{BB962C8B-B14F-4D97-AF65-F5344CB8AC3E}">
        <p14:creationId xmlns:p14="http://schemas.microsoft.com/office/powerpoint/2010/main" val="1251710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r>
              <a:rPr lang="en-GB" dirty="0"/>
              <a:t>Topic 3.1 – Question 6 – 12 marks</a:t>
            </a:r>
          </a:p>
        </p:txBody>
      </p:sp>
      <p:sp>
        <p:nvSpPr>
          <p:cNvPr id="7" name="Content Placeholder 2"/>
          <p:cNvSpPr txBox="1">
            <a:spLocks/>
          </p:cNvSpPr>
          <p:nvPr/>
        </p:nvSpPr>
        <p:spPr>
          <a:xfrm>
            <a:off x="123503" y="1846939"/>
            <a:ext cx="3872434" cy="25931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rgbClr val="FF0000"/>
                </a:solidFill>
                <a:latin typeface="Myriad Pro" charset="0"/>
                <a:ea typeface="Myriad Pro" charset="0"/>
                <a:cs typeface="Myriad Pro" charset="0"/>
              </a:rPr>
              <a:t>AO1 – 6 marks</a:t>
            </a:r>
            <a:endParaRPr lang="en-GB" sz="1200" b="1" dirty="0">
              <a:solidFill>
                <a:srgbClr val="FF0000"/>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climate change and the carbon cycle in the Arctic tundra could potentially include:</a:t>
            </a:r>
            <a:endParaRPr lang="en-GB" sz="1200" dirty="0">
              <a:solidFill>
                <a:srgbClr val="1F224E"/>
              </a:solidFill>
              <a:latin typeface="Myriad Pro" charset="0"/>
              <a:ea typeface="Myriad Pro" charset="0"/>
              <a:cs typeface="Myriad Pro" charset="0"/>
            </a:endParaRPr>
          </a:p>
          <a:p>
            <a:pPr lvl="0"/>
            <a:r>
              <a:rPr lang="en-US" sz="1200" dirty="0">
                <a:solidFill>
                  <a:srgbClr val="1F224E"/>
                </a:solidFill>
                <a:latin typeface="Myriad Pro" charset="0"/>
                <a:ea typeface="Myriad Pro" charset="0"/>
                <a:cs typeface="Myriad Pro" charset="0"/>
              </a:rPr>
              <a:t>increase in surface and atmospheric temperatures</a:t>
            </a:r>
          </a:p>
          <a:p>
            <a:pPr lvl="0"/>
            <a:r>
              <a:rPr lang="en-US" sz="1200" dirty="0">
                <a:solidFill>
                  <a:srgbClr val="1F224E"/>
                </a:solidFill>
                <a:latin typeface="Myriad Pro" charset="0"/>
                <a:ea typeface="Myriad Pro" charset="0"/>
                <a:cs typeface="Myriad Pro" charset="0"/>
              </a:rPr>
              <a:t>increasing atmospheric water vapour</a:t>
            </a:r>
          </a:p>
          <a:p>
            <a:pPr lvl="0"/>
            <a:r>
              <a:rPr lang="en-US" sz="1200" dirty="0">
                <a:solidFill>
                  <a:srgbClr val="1F224E"/>
                </a:solidFill>
                <a:latin typeface="Myriad Pro" charset="0"/>
                <a:ea typeface="Myriad Pro" charset="0"/>
                <a:cs typeface="Myriad Pro" charset="0"/>
              </a:rPr>
              <a:t>climate modelling to show the importance of the carbon cycle </a:t>
            </a:r>
          </a:p>
          <a:p>
            <a:pPr lvl="0"/>
            <a:r>
              <a:rPr lang="en-US" sz="1200" dirty="0">
                <a:solidFill>
                  <a:srgbClr val="1F224E"/>
                </a:solidFill>
                <a:latin typeface="Myriad Pro" charset="0"/>
                <a:ea typeface="Myriad Pro" charset="0"/>
                <a:cs typeface="Myriad Pro" charset="0"/>
              </a:rPr>
              <a:t>carbon cycles have inputs, outputs and stores, refer to Arctic tundra</a:t>
            </a:r>
          </a:p>
          <a:p>
            <a:pPr lvl="0"/>
            <a:r>
              <a:rPr lang="en-US" sz="1200" dirty="0">
                <a:solidFill>
                  <a:srgbClr val="1F224E"/>
                </a:solidFill>
                <a:latin typeface="Myriad Pro" charset="0"/>
                <a:ea typeface="Myriad Pro" charset="0"/>
                <a:cs typeface="Myriad Pro" charset="0"/>
              </a:rPr>
              <a:t>physical factors affecting rates of flow and stores e.g. temperature, vegetation, organic matter in soil and mineral composition of rocks</a:t>
            </a:r>
          </a:p>
          <a:p>
            <a:pPr lvl="0"/>
            <a:r>
              <a:rPr lang="en-US" sz="1200" dirty="0">
                <a:solidFill>
                  <a:srgbClr val="1F224E"/>
                </a:solidFill>
                <a:latin typeface="Myriad Pro" charset="0"/>
                <a:ea typeface="Myriad Pro" charset="0"/>
                <a:cs typeface="Myriad Pro" charset="0"/>
              </a:rPr>
              <a:t>short term and long term changes in the carbon cycle (including seasonality)</a:t>
            </a:r>
          </a:p>
          <a:p>
            <a:pPr lvl="0"/>
            <a:r>
              <a:rPr lang="en-US" sz="1200" dirty="0">
                <a:solidFill>
                  <a:srgbClr val="1F224E"/>
                </a:solidFill>
                <a:latin typeface="Myriad Pro" charset="0"/>
                <a:ea typeface="Myriad Pro" charset="0"/>
                <a:cs typeface="Myriad Pro" charset="0"/>
              </a:rPr>
              <a:t>dynamic equilibrium in the cycle (balance between stores and flows).</a:t>
            </a:r>
          </a:p>
        </p:txBody>
      </p:sp>
      <p:sp>
        <p:nvSpPr>
          <p:cNvPr id="3" name="Rectangle 2"/>
          <p:cNvSpPr/>
          <p:nvPr/>
        </p:nvSpPr>
        <p:spPr>
          <a:xfrm>
            <a:off x="3995937" y="1847790"/>
            <a:ext cx="4997101" cy="4154984"/>
          </a:xfrm>
          <a:prstGeom prst="rect">
            <a:avLst/>
          </a:prstGeom>
          <a:solidFill>
            <a:schemeClr val="bg1"/>
          </a:solidFill>
        </p:spPr>
        <p:txBody>
          <a:bodyPr wrap="square">
            <a:spAutoFit/>
          </a:bodyPr>
          <a:lstStyle/>
          <a:p>
            <a:r>
              <a:rPr lang="en-US" sz="1200" b="1" dirty="0">
                <a:solidFill>
                  <a:srgbClr val="00B0F0"/>
                </a:solidFill>
                <a:latin typeface="Myriad Pro" charset="0"/>
                <a:ea typeface="Myriad Pro" charset="0"/>
                <a:cs typeface="Myriad Pro" charset="0"/>
              </a:rPr>
              <a:t>AO2 – 6 marks </a:t>
            </a:r>
            <a:endParaRPr lang="en-GB" sz="1200" b="1" dirty="0">
              <a:solidFill>
                <a:srgbClr val="00B0F0"/>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Application of knowledge and understanding to analyse </a:t>
            </a:r>
            <a:r>
              <a:rPr lang="en-US" sz="1200" dirty="0">
                <a:solidFill>
                  <a:srgbClr val="1F224E"/>
                </a:solidFill>
                <a:latin typeface="Myriad Pro" charset="0"/>
                <a:ea typeface="Myriad Pro" charset="0"/>
                <a:cs typeface="Myriad Pro" charset="0"/>
              </a:rPr>
              <a:t>how climate change may be impacting the carbon cycle in the Arctic tundra could potentially include:</a:t>
            </a:r>
          </a:p>
          <a:p>
            <a:pPr marL="17145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permafrost is a vast carbon sink, rising Arctic temperatures (above 0 degrees for part of the year) causes a decline in permafrost (decomposition). Processes that move permafrost carbon from frozen to thawed releases the stored carbon, increasing the carbon pool. This carbon can then be released into the atmosphere</a:t>
            </a:r>
          </a:p>
          <a:p>
            <a:pPr marL="17145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in the Arctic the rate of decomposition is usually slow and limited mainly to the summer months, a warming climate encourages faster decomposition and the release of nutrients for plant growth</a:t>
            </a:r>
          </a:p>
          <a:p>
            <a:pPr marL="17145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rising temperatures increases the length of the growing season. There is increased photosynthesis so more atmospheric carbon dioxide is absorbed</a:t>
            </a:r>
          </a:p>
          <a:p>
            <a:pPr marL="17145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forest fires due to periods of drought can release a significant amount of carbon into the atmosphere. The forest fire destroys plants which can absorb carbon from the atmosphere</a:t>
            </a:r>
          </a:p>
          <a:p>
            <a:pPr marL="17145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ecosystems in the Arctic tundra are changing and potentially adapting to climate changes such as plant growing seasons, growth rates and species composition however this cannot compensate for the thawing permafrost.</a:t>
            </a:r>
          </a:p>
        </p:txBody>
      </p:sp>
      <p:sp>
        <p:nvSpPr>
          <p:cNvPr id="8" name="Rectangle 7"/>
          <p:cNvSpPr/>
          <p:nvPr/>
        </p:nvSpPr>
        <p:spPr>
          <a:xfrm>
            <a:off x="276722" y="1014636"/>
            <a:ext cx="8568952" cy="830997"/>
          </a:xfrm>
          <a:prstGeom prst="rect">
            <a:avLst/>
          </a:prstGeom>
          <a:ln>
            <a:solidFill>
              <a:schemeClr val="bg1"/>
            </a:solidFill>
          </a:ln>
        </p:spPr>
        <p:txBody>
          <a:bodyPr wrap="square">
            <a:spAutoFit/>
          </a:bodyPr>
          <a:lstStyle/>
          <a:p>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or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2236687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Topic 3.2 – Question 7 – 12 marks</a:t>
            </a:r>
          </a:p>
        </p:txBody>
      </p:sp>
      <p:sp>
        <p:nvSpPr>
          <p:cNvPr id="7" name="TextBox 6"/>
          <p:cNvSpPr txBox="1"/>
          <p:nvPr/>
        </p:nvSpPr>
        <p:spPr>
          <a:xfrm>
            <a:off x="348494" y="1177702"/>
            <a:ext cx="8496944" cy="1477328"/>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‘It is </a:t>
            </a:r>
            <a:r>
              <a:rPr lang="en-US" u="sng" dirty="0">
                <a:solidFill>
                  <a:srgbClr val="00B0F0"/>
                </a:solidFill>
                <a:latin typeface="Myriad Pro" charset="0"/>
                <a:ea typeface="Myriad Pro" charset="0"/>
                <a:cs typeface="Myriad Pro" charset="0"/>
              </a:rPr>
              <a:t>more challenging</a:t>
            </a:r>
            <a:r>
              <a:rPr lang="en-US" dirty="0">
                <a:solidFill>
                  <a:srgbClr val="00B0F0"/>
                </a:solidFill>
                <a:latin typeface="Myriad Pro" charset="0"/>
                <a:ea typeface="Myriad Pro" charset="0"/>
                <a:cs typeface="Myriad Pro" charset="0"/>
              </a:rPr>
              <a:t> to </a:t>
            </a:r>
            <a:r>
              <a:rPr lang="en-US" dirty="0">
                <a:solidFill>
                  <a:srgbClr val="FF0000"/>
                </a:solidFill>
                <a:latin typeface="Myriad Pro" charset="0"/>
                <a:ea typeface="Myriad Pro" charset="0"/>
                <a:cs typeface="Myriad Pro" charset="0"/>
              </a:rPr>
              <a:t>mitigate against communicable diseases in areas with human rights or territorial integrity conflicts</a:t>
            </a:r>
            <a:r>
              <a:rPr lang="en-US" dirty="0">
                <a:solidFill>
                  <a:srgbClr val="00B0F0"/>
                </a:solidFill>
                <a:latin typeface="Myriad Pro" charset="0"/>
                <a:ea typeface="Myriad Pro" charset="0"/>
                <a:cs typeface="Myriad Pro" charset="0"/>
              </a:rPr>
              <a:t>’ </a:t>
            </a:r>
          </a:p>
          <a:p>
            <a:endParaRPr lang="en-US" dirty="0">
              <a:solidFill>
                <a:srgbClr val="00B0F0"/>
              </a:solidFill>
              <a:latin typeface="Myriad Pro" charset="0"/>
              <a:ea typeface="Myriad Pro" charset="0"/>
              <a:cs typeface="Myriad Pro" charset="0"/>
            </a:endParaRPr>
          </a:p>
          <a:p>
            <a:r>
              <a:rPr lang="en-US" dirty="0">
                <a:solidFill>
                  <a:srgbClr val="FF0000"/>
                </a:solidFill>
                <a:latin typeface="Myriad Pro" charset="0"/>
                <a:ea typeface="Myriad Pro" charset="0"/>
                <a:cs typeface="Myriad Pro" charset="0"/>
              </a:rPr>
              <a:t>For either human rights conflicts or territorial integrity conflicts,</a:t>
            </a:r>
            <a:r>
              <a:rPr lang="en-US" dirty="0">
                <a:solidFill>
                  <a:srgbClr val="00B0F0"/>
                </a:solidFill>
                <a:latin typeface="Myriad Pro" charset="0"/>
                <a:ea typeface="Myriad Pro" charset="0"/>
                <a:cs typeface="Myriad Pro" charset="0"/>
              </a:rPr>
              <a:t> how far do you agree with the statement?</a:t>
            </a:r>
          </a:p>
        </p:txBody>
      </p:sp>
      <p:sp>
        <p:nvSpPr>
          <p:cNvPr id="10" name="Content Placeholder 2"/>
          <p:cNvSpPr txBox="1">
            <a:spLocks/>
          </p:cNvSpPr>
          <p:nvPr/>
        </p:nvSpPr>
        <p:spPr>
          <a:xfrm>
            <a:off x="251520" y="2701305"/>
            <a:ext cx="8712968" cy="3103959"/>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12 mark question which has marks allocated to both </a:t>
            </a:r>
            <a:r>
              <a:rPr lang="en-GB" sz="1200" dirty="0">
                <a:solidFill>
                  <a:srgbClr val="FF0000"/>
                </a:solidFill>
                <a:latin typeface="Myriad Pro" charset="0"/>
                <a:ea typeface="Myriad Pro" charset="0"/>
                <a:cs typeface="Myriad Pro" charset="0"/>
              </a:rPr>
              <a:t>knowledge and understanding (AO1 – 6 marks)</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 (AO2 – 6 marks)</a:t>
            </a:r>
            <a:r>
              <a:rPr lang="en-GB" sz="1200" dirty="0">
                <a:solidFill>
                  <a:srgbClr val="1F224E"/>
                </a:solidFill>
                <a:latin typeface="Myriad Pro" charset="0"/>
                <a:ea typeface="Myriad Pro" charset="0"/>
                <a:cs typeface="Myriad Pro" charset="0"/>
              </a:rPr>
              <a:t>.</a:t>
            </a:r>
          </a:p>
          <a:p>
            <a:pPr marL="0" indent="0">
              <a:buNone/>
            </a:pPr>
            <a:endParaRPr lang="en-GB" sz="9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a:t>
            </a:r>
            <a:r>
              <a:rPr lang="en-GB" sz="1200" dirty="0">
                <a:solidFill>
                  <a:srgbClr val="1F224E"/>
                </a:solidFill>
                <a:latin typeface="Myriad Pro" charset="0"/>
                <a:ea typeface="Myriad Pro" charset="0"/>
                <a:cs typeface="Myriad Pro" charset="0"/>
              </a:rPr>
              <a:t> of both</a:t>
            </a:r>
            <a:r>
              <a:rPr lang="en-GB" sz="1200" dirty="0">
                <a:solidFill>
                  <a:srgbClr val="FF0000"/>
                </a:solidFill>
                <a:latin typeface="Myriad Pro" charset="0"/>
                <a:ea typeface="Myriad Pro" charset="0"/>
                <a:cs typeface="Myriad Pro" charset="0"/>
              </a:rPr>
              <a:t> communicable disease mitigation </a:t>
            </a:r>
            <a:r>
              <a:rPr lang="en-GB" sz="1200" dirty="0">
                <a:solidFill>
                  <a:srgbClr val="1F224E"/>
                </a:solidFill>
                <a:latin typeface="Myriad Pro" charset="0"/>
                <a:ea typeface="Myriad Pro" charset="0"/>
                <a:cs typeface="Myriad Pro" charset="0"/>
              </a:rPr>
              <a:t>(topic 3.2) and</a:t>
            </a:r>
            <a:r>
              <a:rPr lang="en-GB" sz="1200" dirty="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areas of either human rights or territorial integrity conflicts </a:t>
            </a:r>
            <a:r>
              <a:rPr lang="en-GB" sz="1200" dirty="0">
                <a:solidFill>
                  <a:srgbClr val="1F224E"/>
                </a:solidFill>
                <a:latin typeface="Myriad Pro" charset="0"/>
                <a:ea typeface="Myriad Pro" charset="0"/>
                <a:cs typeface="Myriad Pro" charset="0"/>
              </a:rPr>
              <a:t>(either topic 2.2.3 or 2.2.4). </a:t>
            </a:r>
            <a:br>
              <a:rPr lang="en-GB" sz="1200" dirty="0">
                <a:solidFill>
                  <a:srgbClr val="1F224E"/>
                </a:solidFill>
                <a:latin typeface="Myriad Pro" charset="0"/>
                <a:ea typeface="Myriad Pro" charset="0"/>
                <a:cs typeface="Myriad Pro" charset="0"/>
              </a:rPr>
            </a:br>
            <a:endParaRPr lang="en-GB" sz="9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students to </a:t>
            </a:r>
            <a:r>
              <a:rPr lang="en-GB" sz="1200" dirty="0">
                <a:solidFill>
                  <a:srgbClr val="00B0F0"/>
                </a:solidFill>
                <a:latin typeface="Myriad Pro" charset="0"/>
                <a:ea typeface="Myriad Pro" charset="0"/>
                <a:cs typeface="Myriad Pro" charset="0"/>
              </a:rPr>
              <a:t>apply their knowledge and understanding (AO2)</a:t>
            </a:r>
            <a:r>
              <a:rPr lang="en-GB" sz="1200" dirty="0">
                <a:solidFill>
                  <a:srgbClr val="1F224E"/>
                </a:solidFill>
                <a:latin typeface="Myriad Pro" charset="0"/>
                <a:ea typeface="Myriad Pro" charset="0"/>
                <a:cs typeface="Myriad Pro" charset="0"/>
              </a:rPr>
              <a:t> of the content learned to determine how far they agree with the statement. </a:t>
            </a:r>
          </a:p>
          <a:p>
            <a:pPr marL="0" indent="0">
              <a:buNone/>
            </a:pPr>
            <a:endParaRPr lang="en-GB" sz="9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the </a:t>
            </a:r>
            <a:r>
              <a:rPr lang="en-GB" sz="1200" dirty="0">
                <a:solidFill>
                  <a:srgbClr val="00B0F0"/>
                </a:solidFill>
                <a:latin typeface="Myriad Pro" charset="0"/>
                <a:ea typeface="Myriad Pro" charset="0"/>
                <a:cs typeface="Myriad Pro" charset="0"/>
              </a:rPr>
              <a:t>application of knowledge and understanding (AO2)</a:t>
            </a:r>
            <a:r>
              <a:rPr lang="en-GB" sz="1200" dirty="0">
                <a:solidFill>
                  <a:srgbClr val="1F224E"/>
                </a:solidFill>
                <a:latin typeface="Myriad Pro" charset="0"/>
                <a:ea typeface="Myriad Pro" charset="0"/>
                <a:cs typeface="Myriad Pro" charset="0"/>
              </a:rPr>
              <a:t> in order to </a:t>
            </a:r>
            <a:r>
              <a:rPr lang="en-US" sz="1200" u="sng" dirty="0">
                <a:solidFill>
                  <a:srgbClr val="00B0F0"/>
                </a:solidFill>
                <a:latin typeface="Myriad Pro" charset="0"/>
                <a:ea typeface="Myriad Pro" charset="0"/>
                <a:cs typeface="Myriad Pro" charset="0"/>
              </a:rPr>
              <a:t>make links between such types of material which are not </a:t>
            </a:r>
            <a:r>
              <a:rPr lang="en-GB" sz="1200" u="sng" dirty="0">
                <a:solidFill>
                  <a:srgbClr val="00B0F0"/>
                </a:solidFill>
                <a:latin typeface="Myriad Pro" charset="0"/>
                <a:ea typeface="Myriad Pro" charset="0"/>
                <a:cs typeface="Myriad Pro" charset="0"/>
              </a:rPr>
              <a:t>signalled</a:t>
            </a:r>
            <a:r>
              <a:rPr lang="en-US" sz="1200" u="sng" dirty="0">
                <a:solidFill>
                  <a:srgbClr val="00B0F0"/>
                </a:solidFill>
                <a:latin typeface="Myriad Pro" charset="0"/>
                <a:ea typeface="Myriad Pro" charset="0"/>
                <a:cs typeface="Myriad Pro" charset="0"/>
              </a:rPr>
              <a:t> in the specification</a:t>
            </a:r>
            <a:r>
              <a:rPr lang="en-GB" sz="1200" dirty="0">
                <a:solidFill>
                  <a:srgbClr val="1F224E"/>
                </a:solidFill>
                <a:latin typeface="Myriad Pro" charset="0"/>
                <a:ea typeface="Myriad Pro" charset="0"/>
                <a:cs typeface="Myriad Pro" charset="0"/>
              </a:rPr>
              <a:t> – one of the three ways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a:t>
            </a:r>
          </a:p>
          <a:p>
            <a:pPr marL="0" indent="0">
              <a:buNone/>
            </a:pPr>
            <a:endParaRPr lang="en-GB" sz="9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1347881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7" y="3473"/>
            <a:ext cx="9144000" cy="905247"/>
          </a:xfrm>
        </p:spPr>
        <p:txBody>
          <a:bodyPr>
            <a:normAutofit/>
          </a:bodyPr>
          <a:lstStyle/>
          <a:p>
            <a:r>
              <a:rPr lang="en-GB" sz="4000" dirty="0"/>
              <a:t>Topic 3.2 – Question 7 – 12 marks</a:t>
            </a:r>
          </a:p>
        </p:txBody>
      </p:sp>
      <p:sp>
        <p:nvSpPr>
          <p:cNvPr id="7" name="TextBox 6"/>
          <p:cNvSpPr txBox="1"/>
          <p:nvPr/>
        </p:nvSpPr>
        <p:spPr>
          <a:xfrm>
            <a:off x="261696" y="764704"/>
            <a:ext cx="8620608" cy="1323439"/>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‘It is </a:t>
            </a:r>
            <a:r>
              <a:rPr lang="en-US" sz="1600" u="sng" dirty="0">
                <a:solidFill>
                  <a:srgbClr val="00B0F0"/>
                </a:solidFill>
                <a:latin typeface="Myriad Pro" charset="0"/>
                <a:ea typeface="Myriad Pro" charset="0"/>
                <a:cs typeface="Myriad Pro" charset="0"/>
              </a:rPr>
              <a:t>more challenging</a:t>
            </a:r>
            <a:r>
              <a:rPr lang="en-US" sz="1600" dirty="0">
                <a:solidFill>
                  <a:srgbClr val="00B0F0"/>
                </a:solidFill>
                <a:latin typeface="Myriad Pro" charset="0"/>
                <a:ea typeface="Myriad Pro" charset="0"/>
                <a:cs typeface="Myriad Pro" charset="0"/>
              </a:rPr>
              <a:t> to </a:t>
            </a:r>
            <a:r>
              <a:rPr lang="en-US" sz="1600" dirty="0">
                <a:solidFill>
                  <a:srgbClr val="FF0000"/>
                </a:solidFill>
                <a:latin typeface="Myriad Pro" charset="0"/>
                <a:ea typeface="Myriad Pro" charset="0"/>
                <a:cs typeface="Myriad Pro" charset="0"/>
              </a:rPr>
              <a:t>mitigate against communicable diseases in areas with human rights or territorial integrity conflicts</a:t>
            </a:r>
            <a:r>
              <a:rPr lang="en-US" sz="1600" dirty="0">
                <a:solidFill>
                  <a:srgbClr val="00B0F0"/>
                </a:solidFill>
                <a:latin typeface="Myriad Pro" charset="0"/>
                <a:ea typeface="Myriad Pro" charset="0"/>
                <a:cs typeface="Myriad Pro" charset="0"/>
              </a:rPr>
              <a:t>’ </a:t>
            </a:r>
          </a:p>
          <a:p>
            <a:endParaRPr lang="en-US" sz="1600" dirty="0">
              <a:solidFill>
                <a:srgbClr val="00B0F0"/>
              </a:solidFill>
              <a:latin typeface="Myriad Pro" charset="0"/>
              <a:ea typeface="Myriad Pro" charset="0"/>
              <a:cs typeface="Myriad Pro" charset="0"/>
            </a:endParaRPr>
          </a:p>
          <a:p>
            <a:r>
              <a:rPr lang="en-US" sz="1600" dirty="0">
                <a:solidFill>
                  <a:srgbClr val="FF0000"/>
                </a:solidFill>
                <a:latin typeface="Myriad Pro" charset="0"/>
                <a:ea typeface="Myriad Pro" charset="0"/>
                <a:cs typeface="Myriad Pro" charset="0"/>
              </a:rPr>
              <a:t>For either human rights conflicts or territorial integrity conflicts,</a:t>
            </a:r>
            <a:r>
              <a:rPr lang="en-US" sz="1600" dirty="0">
                <a:solidFill>
                  <a:srgbClr val="00B0F0"/>
                </a:solidFill>
                <a:latin typeface="Myriad Pro" charset="0"/>
                <a:ea typeface="Myriad Pro" charset="0"/>
                <a:cs typeface="Myriad Pro" charset="0"/>
              </a:rPr>
              <a:t> how far do you agree with the statement?</a:t>
            </a:r>
          </a:p>
        </p:txBody>
      </p:sp>
      <p:sp>
        <p:nvSpPr>
          <p:cNvPr id="5" name="TextBox 4"/>
          <p:cNvSpPr txBox="1"/>
          <p:nvPr/>
        </p:nvSpPr>
        <p:spPr>
          <a:xfrm>
            <a:off x="188291" y="2127303"/>
            <a:ext cx="2071490" cy="4560243"/>
          </a:xfrm>
          <a:custGeom>
            <a:avLst/>
            <a:gdLst>
              <a:gd name="connsiteX0" fmla="*/ 0 w 2071490"/>
              <a:gd name="connsiteY0" fmla="*/ 0 h 4693593"/>
              <a:gd name="connsiteX1" fmla="*/ 2071490 w 2071490"/>
              <a:gd name="connsiteY1" fmla="*/ 0 h 4693593"/>
              <a:gd name="connsiteX2" fmla="*/ 2071490 w 2071490"/>
              <a:gd name="connsiteY2" fmla="*/ 4693593 h 4693593"/>
              <a:gd name="connsiteX3" fmla="*/ 0 w 2071490"/>
              <a:gd name="connsiteY3" fmla="*/ 4693593 h 4693593"/>
              <a:gd name="connsiteX4" fmla="*/ 0 w 2071490"/>
              <a:gd name="connsiteY4" fmla="*/ 0 h 4693593"/>
              <a:gd name="connsiteX0" fmla="*/ 0 w 2071490"/>
              <a:gd name="connsiteY0" fmla="*/ 0 h 4693593"/>
              <a:gd name="connsiteX1" fmla="*/ 2071490 w 2071490"/>
              <a:gd name="connsiteY1" fmla="*/ 0 h 4693593"/>
              <a:gd name="connsiteX2" fmla="*/ 2061965 w 2071490"/>
              <a:gd name="connsiteY2" fmla="*/ 4560243 h 4693593"/>
              <a:gd name="connsiteX3" fmla="*/ 0 w 2071490"/>
              <a:gd name="connsiteY3" fmla="*/ 4693593 h 4693593"/>
              <a:gd name="connsiteX4" fmla="*/ 0 w 2071490"/>
              <a:gd name="connsiteY4" fmla="*/ 0 h 4693593"/>
              <a:gd name="connsiteX0" fmla="*/ 0 w 2071490"/>
              <a:gd name="connsiteY0" fmla="*/ 0 h 4560243"/>
              <a:gd name="connsiteX1" fmla="*/ 2071490 w 2071490"/>
              <a:gd name="connsiteY1" fmla="*/ 0 h 4560243"/>
              <a:gd name="connsiteX2" fmla="*/ 2061965 w 2071490"/>
              <a:gd name="connsiteY2" fmla="*/ 4560243 h 4560243"/>
              <a:gd name="connsiteX3" fmla="*/ 0 w 2071490"/>
              <a:gd name="connsiteY3" fmla="*/ 4560243 h 4560243"/>
              <a:gd name="connsiteX4" fmla="*/ 0 w 2071490"/>
              <a:gd name="connsiteY4" fmla="*/ 0 h 4560243"/>
              <a:gd name="connsiteX0" fmla="*/ 0 w 2071490"/>
              <a:gd name="connsiteY0" fmla="*/ 0 h 4560243"/>
              <a:gd name="connsiteX1" fmla="*/ 2071490 w 2071490"/>
              <a:gd name="connsiteY1" fmla="*/ 0 h 4560243"/>
              <a:gd name="connsiteX2" fmla="*/ 2061965 w 2071490"/>
              <a:gd name="connsiteY2" fmla="*/ 4560243 h 4560243"/>
              <a:gd name="connsiteX3" fmla="*/ 0 w 2071490"/>
              <a:gd name="connsiteY3" fmla="*/ 4560243 h 4560243"/>
              <a:gd name="connsiteX4" fmla="*/ 0 w 2071490"/>
              <a:gd name="connsiteY4" fmla="*/ 0 h 4560243"/>
              <a:gd name="connsiteX0" fmla="*/ 0 w 2071490"/>
              <a:gd name="connsiteY0" fmla="*/ 0 h 4560243"/>
              <a:gd name="connsiteX1" fmla="*/ 2071490 w 2071490"/>
              <a:gd name="connsiteY1" fmla="*/ 0 h 4560243"/>
              <a:gd name="connsiteX2" fmla="*/ 2061965 w 2071490"/>
              <a:gd name="connsiteY2" fmla="*/ 4560243 h 4560243"/>
              <a:gd name="connsiteX3" fmla="*/ 0 w 2071490"/>
              <a:gd name="connsiteY3" fmla="*/ 4560243 h 4560243"/>
              <a:gd name="connsiteX4" fmla="*/ 0 w 2071490"/>
              <a:gd name="connsiteY4" fmla="*/ 0 h 456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490" h="4560243">
                <a:moveTo>
                  <a:pt x="0" y="0"/>
                </a:moveTo>
                <a:lnTo>
                  <a:pt x="2071490" y="0"/>
                </a:lnTo>
                <a:lnTo>
                  <a:pt x="2061965" y="4560243"/>
                </a:lnTo>
                <a:lnTo>
                  <a:pt x="0" y="4560243"/>
                </a:lnTo>
                <a:lnTo>
                  <a:pt x="0" y="0"/>
                </a:lnTo>
                <a:close/>
              </a:path>
            </a:pathLst>
          </a:cu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4 (10–12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communicable disease mitigation and areas of either human rights or territorial integrity conflicts </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8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the challenges to mitigating against communicable diseases in areas of human rights or territorial integrity conflicts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a:t>
            </a:r>
          </a:p>
          <a:p>
            <a:endParaRPr lang="en-US" sz="8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well-developed</a:t>
            </a:r>
            <a:r>
              <a:rPr lang="en-US" sz="1000" dirty="0">
                <a:solidFill>
                  <a:srgbClr val="1F224E"/>
                </a:solidFill>
                <a:latin typeface="Myriad Pro" charset="0"/>
                <a:ea typeface="Myriad Pro" charset="0"/>
                <a:cs typeface="Myriad Pro" charset="0"/>
              </a:rPr>
              <a:t> ideas about communicable disease mitigation and areas of either human rights or territorial integrity conflicts.</a:t>
            </a:r>
          </a:p>
          <a:p>
            <a:endParaRPr lang="en-US" sz="8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endParaRPr lang="en-GB" sz="1000" dirty="0">
              <a:solidFill>
                <a:srgbClr val="1F224E"/>
              </a:solidFill>
              <a:latin typeface="Myriad Pro" charset="0"/>
              <a:ea typeface="Myriad Pro" charset="0"/>
              <a:cs typeface="Myriad Pro" charset="0"/>
            </a:endParaRPr>
          </a:p>
        </p:txBody>
      </p:sp>
      <p:sp>
        <p:nvSpPr>
          <p:cNvPr id="6" name="TextBox 5"/>
          <p:cNvSpPr txBox="1"/>
          <p:nvPr/>
        </p:nvSpPr>
        <p:spPr>
          <a:xfrm>
            <a:off x="7020272" y="2127304"/>
            <a:ext cx="2016223"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1 (1–3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communicable disease mitigation and areas of either human rights or territorial integrity conflicts </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the challenges to mitigating against communicable diseases in areas of human rights or territorial integrity conflicts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simple</a:t>
            </a:r>
            <a:r>
              <a:rPr lang="en-US" sz="1000" dirty="0">
                <a:solidFill>
                  <a:srgbClr val="1F224E"/>
                </a:solidFill>
                <a:latin typeface="Myriad Pro" charset="0"/>
                <a:ea typeface="Myriad Pro" charset="0"/>
                <a:cs typeface="Myriad Pro" charset="0"/>
              </a:rPr>
              <a:t> ideas about communicable disease mitigation and areas of either human rights or territorial integrity conflicts.</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limited attempts to make synoptic links between content from different parts of the course of study.</a:t>
            </a:r>
          </a:p>
        </p:txBody>
      </p:sp>
      <p:sp>
        <p:nvSpPr>
          <p:cNvPr id="8" name="TextBox 7"/>
          <p:cNvSpPr txBox="1"/>
          <p:nvPr/>
        </p:nvSpPr>
        <p:spPr>
          <a:xfrm>
            <a:off x="4711824" y="2127304"/>
            <a:ext cx="2160240"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2 (4–6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communicable disease mitigation and areas of either human rights or territorial integrity conflicts </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the challenges to mitigating against communicable diseases in areas of human rights or territorial integrity conflicts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developed</a:t>
            </a:r>
            <a:r>
              <a:rPr lang="en-US" sz="1000" dirty="0">
                <a:solidFill>
                  <a:srgbClr val="1F224E"/>
                </a:solidFill>
                <a:latin typeface="Myriad Pro" charset="0"/>
                <a:ea typeface="Myriad Pro" charset="0"/>
                <a:cs typeface="Myriad Pro" charset="0"/>
              </a:rPr>
              <a:t> ideas about </a:t>
            </a:r>
            <a:r>
              <a:rPr lang="en-US" sz="1000" b="1" dirty="0">
                <a:solidFill>
                  <a:srgbClr val="1F224E"/>
                </a:solidFill>
                <a:latin typeface="Myriad Pro" charset="0"/>
                <a:ea typeface="Myriad Pro" charset="0"/>
                <a:cs typeface="Myriad Pro" charset="0"/>
              </a:rPr>
              <a:t>either</a:t>
            </a:r>
            <a:r>
              <a:rPr lang="en-US" sz="1000" dirty="0">
                <a:solidFill>
                  <a:srgbClr val="1F224E"/>
                </a:solidFill>
                <a:latin typeface="Myriad Pro" charset="0"/>
                <a:ea typeface="Myriad Pro" charset="0"/>
                <a:cs typeface="Myriad Pro" charset="0"/>
              </a:rPr>
              <a:t> communicable disease mitigation or areas of either human rights or territorial integrity and </a:t>
            </a:r>
            <a:r>
              <a:rPr lang="en-US" sz="1000" b="1" dirty="0">
                <a:solidFill>
                  <a:srgbClr val="1F224E"/>
                </a:solidFill>
                <a:latin typeface="Myriad Pro" charset="0"/>
                <a:ea typeface="Myriad Pro" charset="0"/>
                <a:cs typeface="Myriad Pro" charset="0"/>
              </a:rPr>
              <a:t>simple</a:t>
            </a:r>
            <a:r>
              <a:rPr lang="en-US" sz="1000" dirty="0">
                <a:solidFill>
                  <a:srgbClr val="1F224E"/>
                </a:solidFill>
                <a:latin typeface="Myriad Pro" charset="0"/>
                <a:ea typeface="Myriad Pro" charset="0"/>
                <a:cs typeface="Myriad Pro" charset="0"/>
              </a:rPr>
              <a:t> ideas for the other focus.</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some attempts to make synoptic links between content from different parts of the course of study but these are not always relevant.</a:t>
            </a:r>
          </a:p>
        </p:txBody>
      </p:sp>
      <p:sp>
        <p:nvSpPr>
          <p:cNvPr id="11" name="TextBox 10"/>
          <p:cNvSpPr txBox="1"/>
          <p:nvPr/>
        </p:nvSpPr>
        <p:spPr>
          <a:xfrm>
            <a:off x="2403375" y="2127304"/>
            <a:ext cx="2160241" cy="4662815"/>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3 (7–9 marks)</a:t>
            </a:r>
            <a:endParaRPr lang="en-GB" sz="1000" b="1"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communicable disease mitigation and areas of either human rights or territorial integrity conflicts </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5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the challenges to mitigating against communicable diseases in areas of human rights or territorial integrity conflicts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a:t>
            </a:r>
          </a:p>
          <a:p>
            <a:endParaRPr lang="en-US" sz="5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well-developed</a:t>
            </a:r>
            <a:r>
              <a:rPr lang="en-US" sz="1000" dirty="0">
                <a:solidFill>
                  <a:srgbClr val="1F224E"/>
                </a:solidFill>
                <a:latin typeface="Myriad Pro" charset="0"/>
                <a:ea typeface="Myriad Pro" charset="0"/>
                <a:cs typeface="Myriad Pro" charset="0"/>
              </a:rPr>
              <a:t> ideas about </a:t>
            </a:r>
            <a:r>
              <a:rPr lang="en-US" sz="1000" b="1" dirty="0">
                <a:solidFill>
                  <a:srgbClr val="1F224E"/>
                </a:solidFill>
                <a:latin typeface="Myriad Pro" charset="0"/>
                <a:ea typeface="Myriad Pro" charset="0"/>
                <a:cs typeface="Myriad Pro" charset="0"/>
              </a:rPr>
              <a:t>either</a:t>
            </a:r>
            <a:r>
              <a:rPr lang="en-US" sz="1000" dirty="0">
                <a:solidFill>
                  <a:srgbClr val="1F224E"/>
                </a:solidFill>
                <a:latin typeface="Myriad Pro" charset="0"/>
                <a:ea typeface="Myriad Pro" charset="0"/>
                <a:cs typeface="Myriad Pro" charset="0"/>
              </a:rPr>
              <a:t> communicable</a:t>
            </a:r>
            <a:r>
              <a:rPr lang="en-US" sz="1000" dirty="0"/>
              <a:t> </a:t>
            </a:r>
            <a:r>
              <a:rPr lang="en-US" sz="1000" dirty="0">
                <a:solidFill>
                  <a:srgbClr val="1F224E"/>
                </a:solidFill>
                <a:latin typeface="Myriad Pro" charset="0"/>
                <a:ea typeface="Myriad Pro" charset="0"/>
                <a:cs typeface="Myriad Pro" charset="0"/>
              </a:rPr>
              <a:t>disease mitigation </a:t>
            </a:r>
            <a:r>
              <a:rPr lang="en-US" sz="1000" b="1" dirty="0">
                <a:solidFill>
                  <a:srgbClr val="1F224E"/>
                </a:solidFill>
                <a:latin typeface="Myriad Pro" charset="0"/>
                <a:ea typeface="Myriad Pro" charset="0"/>
                <a:cs typeface="Myriad Pro" charset="0"/>
              </a:rPr>
              <a:t>or</a:t>
            </a:r>
            <a:r>
              <a:rPr lang="en-US" sz="1000" dirty="0">
                <a:solidFill>
                  <a:srgbClr val="1F224E"/>
                </a:solidFill>
                <a:latin typeface="Myriad Pro" charset="0"/>
                <a:ea typeface="Myriad Pro" charset="0"/>
                <a:cs typeface="Myriad Pro" charset="0"/>
              </a:rPr>
              <a:t> areas of either human rights or territorial integrity and </a:t>
            </a:r>
            <a:r>
              <a:rPr lang="en-US" sz="1000" b="1" dirty="0">
                <a:solidFill>
                  <a:srgbClr val="1F224E"/>
                </a:solidFill>
                <a:latin typeface="Myriad Pro" charset="0"/>
                <a:ea typeface="Myriad Pro" charset="0"/>
                <a:cs typeface="Myriad Pro" charset="0"/>
              </a:rPr>
              <a:t>developed</a:t>
            </a:r>
            <a:r>
              <a:rPr lang="en-US" sz="1000" dirty="0">
                <a:solidFill>
                  <a:srgbClr val="1F224E"/>
                </a:solidFill>
                <a:latin typeface="Myriad Pro" charset="0"/>
                <a:ea typeface="Myriad Pro" charset="0"/>
                <a:cs typeface="Myriad Pro" charset="0"/>
              </a:rPr>
              <a:t> ideas for the other focus.</a:t>
            </a:r>
          </a:p>
          <a:p>
            <a:endParaRPr lang="en-US" sz="5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clear attempts to make synoptic links between content from different parts of the course of study but these are not always appropriate. </a:t>
            </a:r>
          </a:p>
        </p:txBody>
      </p:sp>
    </p:spTree>
    <p:extLst>
      <p:ext uri="{BB962C8B-B14F-4D97-AF65-F5344CB8AC3E}">
        <p14:creationId xmlns:p14="http://schemas.microsoft.com/office/powerpoint/2010/main" val="537612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r>
              <a:rPr lang="en-GB" dirty="0"/>
              <a:t>Topic 3.2 – Question 7 – 12 marks</a:t>
            </a:r>
          </a:p>
        </p:txBody>
      </p:sp>
      <p:sp>
        <p:nvSpPr>
          <p:cNvPr id="7" name="Content Placeholder 2"/>
          <p:cNvSpPr txBox="1">
            <a:spLocks/>
          </p:cNvSpPr>
          <p:nvPr/>
        </p:nvSpPr>
        <p:spPr>
          <a:xfrm>
            <a:off x="131116" y="1653215"/>
            <a:ext cx="4944940" cy="5204785"/>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rgbClr val="FF0000"/>
                </a:solidFill>
                <a:latin typeface="Myriad Pro" charset="0"/>
                <a:ea typeface="Myriad Pro" charset="0"/>
                <a:cs typeface="Myriad Pro" charset="0"/>
              </a:rPr>
              <a:t>AO1 – 6 marks</a:t>
            </a:r>
            <a:endParaRPr lang="en-GB" sz="1100" b="1" dirty="0">
              <a:solidFill>
                <a:srgbClr val="FF0000"/>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mitigation against communicable diseases and human rights conflicts or territorial integrity conflicts could potentially include:</a:t>
            </a:r>
            <a:endParaRPr lang="en-GB" sz="1100" dirty="0">
              <a:solidFill>
                <a:srgbClr val="1F224E"/>
              </a:solidFill>
              <a:latin typeface="Myriad Pro" charset="0"/>
              <a:ea typeface="Myriad Pro" charset="0"/>
              <a:cs typeface="Myriad Pro" charset="0"/>
            </a:endParaRPr>
          </a:p>
          <a:p>
            <a:pPr lvl="0">
              <a:spcBef>
                <a:spcPts val="0"/>
              </a:spcBef>
            </a:pPr>
            <a:r>
              <a:rPr lang="en-US" sz="1100" dirty="0">
                <a:solidFill>
                  <a:srgbClr val="1F224E"/>
                </a:solidFill>
                <a:latin typeface="Myriad Pro" charset="0"/>
                <a:ea typeface="Myriad Pro" charset="0"/>
                <a:cs typeface="Myriad Pro" charset="0"/>
              </a:rPr>
              <a:t>direct strategies used by governments and international agencies </a:t>
            </a:r>
          </a:p>
          <a:p>
            <a:pPr lvl="0">
              <a:spcBef>
                <a:spcPts val="0"/>
              </a:spcBef>
            </a:pPr>
            <a:r>
              <a:rPr lang="en-US" sz="1100" dirty="0">
                <a:solidFill>
                  <a:srgbClr val="1F224E"/>
                </a:solidFill>
                <a:latin typeface="Myriad Pro" charset="0"/>
                <a:ea typeface="Myriad Pro" charset="0"/>
                <a:cs typeface="Myriad Pro" charset="0"/>
              </a:rPr>
              <a:t>indirect strategies used by governments and international agencies</a:t>
            </a:r>
          </a:p>
          <a:p>
            <a:pPr lvl="0">
              <a:spcBef>
                <a:spcPts val="0"/>
              </a:spcBef>
            </a:pPr>
            <a:r>
              <a:rPr lang="en-US" sz="1100" dirty="0">
                <a:solidFill>
                  <a:srgbClr val="1F224E"/>
                </a:solidFill>
                <a:latin typeface="Myriad Pro" charset="0"/>
                <a:ea typeface="Myriad Pro" charset="0"/>
                <a:cs typeface="Myriad Pro" charset="0"/>
              </a:rPr>
              <a:t>response to outbreaks at national and international scales </a:t>
            </a:r>
          </a:p>
          <a:p>
            <a:pPr lvl="0">
              <a:spcBef>
                <a:spcPts val="0"/>
              </a:spcBef>
            </a:pPr>
            <a:r>
              <a:rPr lang="en-US" sz="1100" dirty="0">
                <a:solidFill>
                  <a:srgbClr val="1F224E"/>
                </a:solidFill>
                <a:latin typeface="Myriad Pro" charset="0"/>
                <a:ea typeface="Myriad Pro" charset="0"/>
                <a:cs typeface="Myriad Pro" charset="0"/>
              </a:rPr>
              <a:t>prediction of diseases by international organisations such as the World Health Organization</a:t>
            </a:r>
          </a:p>
          <a:p>
            <a:pPr lvl="0">
              <a:spcBef>
                <a:spcPts val="0"/>
              </a:spcBef>
            </a:pPr>
            <a:r>
              <a:rPr lang="en-US" sz="1100" dirty="0">
                <a:solidFill>
                  <a:srgbClr val="1F224E"/>
                </a:solidFill>
                <a:latin typeface="Myriad Pro" charset="0"/>
                <a:ea typeface="Myriad Pro" charset="0"/>
                <a:cs typeface="Myriad Pro" charset="0"/>
              </a:rPr>
              <a:t>role of an NGO in dealing with a disease outbreak at national and local level </a:t>
            </a:r>
          </a:p>
          <a:p>
            <a:pPr lvl="0">
              <a:spcBef>
                <a:spcPts val="0"/>
              </a:spcBef>
            </a:pPr>
            <a:r>
              <a:rPr lang="en-US" sz="1100" dirty="0">
                <a:solidFill>
                  <a:srgbClr val="1F224E"/>
                </a:solidFill>
                <a:latin typeface="Myriad Pro" charset="0"/>
                <a:ea typeface="Myriad Pro" charset="0"/>
                <a:cs typeface="Myriad Pro" charset="0"/>
              </a:rPr>
              <a:t>global and national campaigns for disease eradication </a:t>
            </a:r>
          </a:p>
          <a:p>
            <a:pPr lvl="0"/>
            <a:endParaRPr lang="en-US" sz="1100" dirty="0">
              <a:solidFill>
                <a:srgbClr val="1F224E"/>
              </a:solidFill>
              <a:latin typeface="Myriad Pro" charset="0"/>
              <a:ea typeface="Myriad Pro" charset="0"/>
              <a:cs typeface="Myriad Pro" charset="0"/>
            </a:endParaRPr>
          </a:p>
          <a:p>
            <a:pPr marL="0" lvl="0" indent="0">
              <a:buNone/>
            </a:pPr>
            <a:r>
              <a:rPr lang="en-US" sz="1100" dirty="0">
                <a:solidFill>
                  <a:srgbClr val="1F224E"/>
                </a:solidFill>
                <a:latin typeface="Myriad Pro" charset="0"/>
                <a:ea typeface="Myriad Pro" charset="0"/>
                <a:cs typeface="Myriad Pro" charset="0"/>
              </a:rPr>
              <a:t>Human rights conflicts </a:t>
            </a:r>
          </a:p>
          <a:p>
            <a:pPr>
              <a:spcBef>
                <a:spcPts val="0"/>
              </a:spcBef>
            </a:pPr>
            <a:r>
              <a:rPr lang="en-US" sz="1100" dirty="0">
                <a:solidFill>
                  <a:srgbClr val="1F224E"/>
                </a:solidFill>
                <a:latin typeface="Myriad Pro" charset="0"/>
                <a:ea typeface="Myriad Pro" charset="0"/>
                <a:cs typeface="Myriad Pro" charset="0"/>
              </a:rPr>
              <a:t>spatial patterns of human rights such as forced labour or maternal mortality rates</a:t>
            </a:r>
          </a:p>
          <a:p>
            <a:pPr>
              <a:spcBef>
                <a:spcPts val="0"/>
              </a:spcBef>
            </a:pPr>
            <a:r>
              <a:rPr lang="en-US" sz="1100" dirty="0">
                <a:solidFill>
                  <a:srgbClr val="1F224E"/>
                </a:solidFill>
                <a:latin typeface="Myriad Pro" charset="0"/>
                <a:ea typeface="Myriad Pro" charset="0"/>
                <a:cs typeface="Myriad Pro" charset="0"/>
              </a:rPr>
              <a:t>patterns of gender inequalities such as access to reproductive health services</a:t>
            </a:r>
          </a:p>
          <a:p>
            <a:pPr>
              <a:spcBef>
                <a:spcPts val="0"/>
              </a:spcBef>
            </a:pPr>
            <a:r>
              <a:rPr lang="en-US" sz="1100" dirty="0">
                <a:solidFill>
                  <a:srgbClr val="1F224E"/>
                </a:solidFill>
                <a:latin typeface="Myriad Pro" charset="0"/>
                <a:ea typeface="Myriad Pro" charset="0"/>
                <a:cs typeface="Myriad Pro" charset="0"/>
              </a:rPr>
              <a:t>violation of human rights can be a consequence of conflict such as inhospitable living conditions or lack of access to medical care</a:t>
            </a:r>
          </a:p>
          <a:p>
            <a:pPr marL="0" lvl="0" indent="0">
              <a:buNone/>
            </a:pPr>
            <a:endParaRPr lang="en-US" sz="1100" dirty="0">
              <a:solidFill>
                <a:srgbClr val="1F224E"/>
              </a:solidFill>
              <a:latin typeface="Myriad Pro" charset="0"/>
              <a:ea typeface="Myriad Pro" charset="0"/>
              <a:cs typeface="Myriad Pro" charset="0"/>
            </a:endParaRPr>
          </a:p>
          <a:p>
            <a:pPr marL="0" lvl="0" indent="0">
              <a:buNone/>
            </a:pPr>
            <a:r>
              <a:rPr lang="en-US" sz="1100" dirty="0">
                <a:solidFill>
                  <a:srgbClr val="1F224E"/>
                </a:solidFill>
                <a:latin typeface="Myriad Pro" charset="0"/>
                <a:ea typeface="Myriad Pro" charset="0"/>
                <a:cs typeface="Myriad Pro" charset="0"/>
              </a:rPr>
              <a:t>OR - Territorial integrity conflicts: </a:t>
            </a:r>
          </a:p>
          <a:p>
            <a:pPr>
              <a:spcBef>
                <a:spcPts val="0"/>
              </a:spcBef>
            </a:pPr>
            <a:r>
              <a:rPr lang="en-US" sz="1100" dirty="0">
                <a:solidFill>
                  <a:srgbClr val="1F224E"/>
                </a:solidFill>
                <a:latin typeface="Myriad Pro" charset="0"/>
                <a:ea typeface="Myriad Pro" charset="0"/>
                <a:cs typeface="Myriad Pro" charset="0"/>
              </a:rPr>
              <a:t>loss of territorial integrity through political boundaries, transnational corporations or dominance of ethnic groups </a:t>
            </a:r>
          </a:p>
          <a:p>
            <a:pPr>
              <a:spcBef>
                <a:spcPts val="0"/>
              </a:spcBef>
            </a:pPr>
            <a:r>
              <a:rPr lang="en-US" sz="1100" dirty="0">
                <a:solidFill>
                  <a:srgbClr val="1F224E"/>
                </a:solidFill>
                <a:latin typeface="Myriad Pro" charset="0"/>
                <a:ea typeface="Myriad Pro" charset="0"/>
                <a:cs typeface="Myriad Pro" charset="0"/>
              </a:rPr>
              <a:t>challenges to territorial integrity can cause conflicts such as access to natural resources</a:t>
            </a:r>
          </a:p>
          <a:p>
            <a:pPr>
              <a:spcBef>
                <a:spcPts val="0"/>
              </a:spcBef>
            </a:pPr>
            <a:r>
              <a:rPr lang="en-US" sz="1100" dirty="0">
                <a:solidFill>
                  <a:srgbClr val="1F224E"/>
                </a:solidFill>
                <a:latin typeface="Myriad Pro" charset="0"/>
                <a:ea typeface="Myriad Pro" charset="0"/>
                <a:cs typeface="Myriad Pro" charset="0"/>
              </a:rPr>
              <a:t>strategies for global governance in one area of conflict</a:t>
            </a:r>
          </a:p>
          <a:p>
            <a:pPr marL="0" lvl="0" indent="0">
              <a:buNone/>
            </a:pPr>
            <a:endParaRPr lang="en-US" sz="1100" dirty="0">
              <a:solidFill>
                <a:srgbClr val="1F224E"/>
              </a:solidFill>
              <a:latin typeface="Myriad Pro" charset="0"/>
              <a:ea typeface="Myriad Pro" charset="0"/>
              <a:cs typeface="Myriad Pro" charset="0"/>
            </a:endParaRPr>
          </a:p>
        </p:txBody>
      </p:sp>
      <p:sp>
        <p:nvSpPr>
          <p:cNvPr id="3" name="Rectangle 2"/>
          <p:cNvSpPr/>
          <p:nvPr/>
        </p:nvSpPr>
        <p:spPr>
          <a:xfrm>
            <a:off x="5076056" y="1654066"/>
            <a:ext cx="3924596" cy="3985706"/>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6 marks </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Application of knowledge and understanding to analyse </a:t>
            </a:r>
            <a:r>
              <a:rPr lang="en-US" sz="1100" dirty="0">
                <a:solidFill>
                  <a:srgbClr val="1F224E"/>
                </a:solidFill>
                <a:latin typeface="Myriad Pro" charset="0"/>
                <a:ea typeface="Myriad Pro" charset="0"/>
                <a:cs typeface="Myriad Pro" charset="0"/>
              </a:rPr>
              <a:t>the challenges to mitigate against communicable diseases in areas with human rights or territorial integrity conflicts could potentially include: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population movements due to conflict making vaccination and treatment programs difficult to coordinate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population density variations (refugee camps or informal settlements in LIDCs) and the impact this has on the rate of disease spread</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role of international organisations such as the UN or NGOs e.g. Médecins Sans Frontières / Doctors Without Borders in coordinating relief and medical supplies in conflicts. The scale of a disease outbreak not always treatable with limited supplies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physical and geographical barriers such as mountains, lack of water, deserts leave some communities and groups (such as women) isolated and lack of accessibility impacts access to medical treatments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many communicable diseases are preventable through national and international strategies but lack of access to food and clean water or poor living conditions and poor sanitation creates a greater risk.</a:t>
            </a:r>
          </a:p>
        </p:txBody>
      </p:sp>
      <p:sp>
        <p:nvSpPr>
          <p:cNvPr id="8" name="Rectangle 7"/>
          <p:cNvSpPr/>
          <p:nvPr/>
        </p:nvSpPr>
        <p:spPr>
          <a:xfrm>
            <a:off x="276722" y="1014636"/>
            <a:ext cx="8568952" cy="600164"/>
          </a:xfrm>
          <a:prstGeom prst="rect">
            <a:avLst/>
          </a:prstGeom>
          <a:ln>
            <a:solidFill>
              <a:schemeClr val="bg1"/>
            </a:solidFill>
          </a:ln>
        </p:spPr>
        <p:txBody>
          <a:bodyPr wrap="square">
            <a:spAutoFit/>
          </a:bodyPr>
          <a:lstStyle/>
          <a:p>
            <a:r>
              <a:rPr lang="en-GB" sz="1100" dirty="0">
                <a:solidFill>
                  <a:srgbClr val="1F224E"/>
                </a:solidFill>
                <a:latin typeface="Myriad Pro" charset="0"/>
                <a:ea typeface="Myriad Pro" charset="0"/>
                <a:cs typeface="Myriad Pro" charset="0"/>
              </a:rPr>
              <a:t>The ‘Indicative content’ column of the mark scheme gives a number of suggestions of ‘</a:t>
            </a:r>
            <a:r>
              <a:rPr lang="en-GB" sz="1100" dirty="0">
                <a:solidFill>
                  <a:srgbClr val="FF0000"/>
                </a:solidFill>
                <a:latin typeface="Myriad Pro" charset="0"/>
                <a:ea typeface="Myriad Pro" charset="0"/>
                <a:cs typeface="Myriad Pro" charset="0"/>
              </a:rPr>
              <a:t>knowledge and understanding</a:t>
            </a:r>
            <a:r>
              <a:rPr lang="en-GB" sz="1100" dirty="0">
                <a:solidFill>
                  <a:srgbClr val="1F224E"/>
                </a:solidFill>
                <a:latin typeface="Myriad Pro" charset="0"/>
                <a:ea typeface="Myriad Pro" charset="0"/>
                <a:cs typeface="Myriad Pro" charset="0"/>
              </a:rPr>
              <a:t>’ and ‘</a:t>
            </a:r>
            <a:r>
              <a:rPr lang="en-GB" sz="1100" dirty="0">
                <a:solidFill>
                  <a:srgbClr val="00B0F0"/>
                </a:solidFill>
                <a:latin typeface="Myriad Pro" charset="0"/>
                <a:ea typeface="Myriad Pro" charset="0"/>
                <a:cs typeface="Myriad Pro" charset="0"/>
              </a:rPr>
              <a:t>application of knowledge and understanding</a:t>
            </a:r>
            <a:r>
              <a:rPr lang="en-GB" sz="11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100" dirty="0">
                <a:solidFill>
                  <a:srgbClr val="FF0000"/>
                </a:solidFill>
                <a:latin typeface="Myriad Pro" charset="0"/>
                <a:ea typeface="Myriad Pro" charset="0"/>
                <a:cs typeface="Myriad Pro" charset="0"/>
              </a:rPr>
              <a:t>knowledge and understanding</a:t>
            </a:r>
            <a:r>
              <a:rPr lang="en-GB" sz="1100" dirty="0">
                <a:solidFill>
                  <a:srgbClr val="1F224E"/>
                </a:solidFill>
                <a:latin typeface="Myriad Pro" charset="0"/>
                <a:ea typeface="Myriad Pro" charset="0"/>
                <a:cs typeface="Myriad Pro" charset="0"/>
              </a:rPr>
              <a:t>’ or ‘</a:t>
            </a:r>
            <a:r>
              <a:rPr lang="en-GB" sz="1100" dirty="0">
                <a:solidFill>
                  <a:srgbClr val="00B0F0"/>
                </a:solidFill>
                <a:latin typeface="Myriad Pro" charset="0"/>
                <a:ea typeface="Myriad Pro" charset="0"/>
                <a:cs typeface="Myriad Pro" charset="0"/>
              </a:rPr>
              <a:t>application of knowledge and understanding</a:t>
            </a:r>
            <a:r>
              <a:rPr lang="en-GB" sz="110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3365116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Topic 3.3 – Question 8 – 12 marks</a:t>
            </a:r>
          </a:p>
        </p:txBody>
      </p:sp>
      <p:sp>
        <p:nvSpPr>
          <p:cNvPr id="7" name="TextBox 6"/>
          <p:cNvSpPr txBox="1"/>
          <p:nvPr/>
        </p:nvSpPr>
        <p:spPr>
          <a:xfrm>
            <a:off x="348494" y="1177702"/>
            <a:ext cx="8496944" cy="646331"/>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Assess how the </a:t>
            </a:r>
            <a:r>
              <a:rPr lang="en-US" dirty="0">
                <a:solidFill>
                  <a:srgbClr val="FF0000"/>
                </a:solidFill>
                <a:latin typeface="Myriad Pro" charset="0"/>
                <a:ea typeface="Myriad Pro" charset="0"/>
                <a:cs typeface="Myriad Pro" charset="0"/>
              </a:rPr>
              <a:t>use of oceans </a:t>
            </a:r>
            <a:r>
              <a:rPr lang="en-US" dirty="0">
                <a:solidFill>
                  <a:srgbClr val="00B0F0"/>
                </a:solidFill>
                <a:latin typeface="Myriad Pro" charset="0"/>
                <a:ea typeface="Myriad Pro" charset="0"/>
                <a:cs typeface="Myriad Pro" charset="0"/>
              </a:rPr>
              <a:t>is </a:t>
            </a:r>
            <a:r>
              <a:rPr lang="en-US" u="sng" dirty="0">
                <a:solidFill>
                  <a:srgbClr val="00B0F0"/>
                </a:solidFill>
                <a:latin typeface="Myriad Pro" charset="0"/>
                <a:ea typeface="Myriad Pro" charset="0"/>
                <a:cs typeface="Myriad Pro" charset="0"/>
              </a:rPr>
              <a:t>affected</a:t>
            </a:r>
            <a:r>
              <a:rPr lang="en-US" dirty="0">
                <a:solidFill>
                  <a:srgbClr val="00B0F0"/>
                </a:solidFill>
                <a:latin typeface="Myriad Pro" charset="0"/>
                <a:ea typeface="Myriad Pro" charset="0"/>
                <a:cs typeface="Myriad Pro" charset="0"/>
              </a:rPr>
              <a:t> by </a:t>
            </a:r>
            <a:r>
              <a:rPr lang="en-US" dirty="0">
                <a:solidFill>
                  <a:srgbClr val="FF0000"/>
                </a:solidFill>
                <a:latin typeface="Myriad Pro" charset="0"/>
                <a:ea typeface="Myriad Pro" charset="0"/>
                <a:cs typeface="Myriad Pro" charset="0"/>
              </a:rPr>
              <a:t>either the global system of trade or the global system of migration</a:t>
            </a:r>
            <a:r>
              <a:rPr lang="en-US" dirty="0">
                <a:solidFill>
                  <a:srgbClr val="00B0F0"/>
                </a:solidFill>
                <a:latin typeface="Myriad Pro" charset="0"/>
                <a:ea typeface="Myriad Pro" charset="0"/>
                <a:cs typeface="Myriad Pro" charset="0"/>
              </a:rPr>
              <a:t>.</a:t>
            </a:r>
          </a:p>
        </p:txBody>
      </p:sp>
      <p:sp>
        <p:nvSpPr>
          <p:cNvPr id="10" name="Content Placeholder 2"/>
          <p:cNvSpPr txBox="1">
            <a:spLocks/>
          </p:cNvSpPr>
          <p:nvPr/>
        </p:nvSpPr>
        <p:spPr>
          <a:xfrm>
            <a:off x="348494" y="2060848"/>
            <a:ext cx="8496125" cy="350401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12 mark question which has marks allocated to both </a:t>
            </a:r>
            <a:r>
              <a:rPr lang="en-GB" sz="1200" dirty="0">
                <a:solidFill>
                  <a:srgbClr val="FF0000"/>
                </a:solidFill>
                <a:latin typeface="Myriad Pro" charset="0"/>
                <a:ea typeface="Myriad Pro" charset="0"/>
                <a:cs typeface="Myriad Pro" charset="0"/>
              </a:rPr>
              <a:t>knowledge and understanding (AO1 – 6 marks)</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 (AO2 – 6 marks)</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a:t>
            </a:r>
            <a:r>
              <a:rPr lang="en-GB" sz="1200" dirty="0">
                <a:solidFill>
                  <a:srgbClr val="1F224E"/>
                </a:solidFill>
                <a:latin typeface="Myriad Pro" charset="0"/>
                <a:ea typeface="Myriad Pro" charset="0"/>
                <a:cs typeface="Myriad Pro" charset="0"/>
              </a:rPr>
              <a:t> of both</a:t>
            </a:r>
            <a:r>
              <a:rPr lang="en-GB" sz="1200" dirty="0">
                <a:solidFill>
                  <a:srgbClr val="FF0000"/>
                </a:solidFill>
                <a:latin typeface="Myriad Pro" charset="0"/>
                <a:ea typeface="Myriad Pro" charset="0"/>
                <a:cs typeface="Myriad Pro" charset="0"/>
              </a:rPr>
              <a:t> the use of oceans </a:t>
            </a:r>
            <a:r>
              <a:rPr lang="en-GB" sz="1200" dirty="0">
                <a:solidFill>
                  <a:srgbClr val="1F224E"/>
                </a:solidFill>
                <a:latin typeface="Myriad Pro" charset="0"/>
                <a:ea typeface="Myriad Pro" charset="0"/>
                <a:cs typeface="Myriad Pro" charset="0"/>
              </a:rPr>
              <a:t>(topic 3.3) and</a:t>
            </a:r>
            <a:r>
              <a:rPr lang="en-GB" sz="1200" dirty="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the global trade system or the global system of migration </a:t>
            </a:r>
            <a:r>
              <a:rPr lang="en-GB" sz="1200" dirty="0">
                <a:solidFill>
                  <a:srgbClr val="1F224E"/>
                </a:solidFill>
                <a:latin typeface="Myriad Pro" charset="0"/>
                <a:ea typeface="Myriad Pro" charset="0"/>
                <a:cs typeface="Myriad Pro" charset="0"/>
              </a:rPr>
              <a:t>(either topic 2.2.1 or 2.2.2). </a:t>
            </a:r>
            <a:br>
              <a:rPr lang="en-GB" sz="1200" dirty="0">
                <a:solidFill>
                  <a:srgbClr val="1F224E"/>
                </a:solidFill>
                <a:latin typeface="Myriad Pro" charset="0"/>
                <a:ea typeface="Myriad Pro" charset="0"/>
                <a:cs typeface="Myriad Pro" charset="0"/>
              </a:rPr>
            </a:b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students to </a:t>
            </a:r>
            <a:r>
              <a:rPr lang="en-GB" sz="1200" dirty="0">
                <a:solidFill>
                  <a:srgbClr val="00B0F0"/>
                </a:solidFill>
                <a:latin typeface="Myriad Pro" charset="0"/>
                <a:ea typeface="Myriad Pro" charset="0"/>
                <a:cs typeface="Myriad Pro" charset="0"/>
              </a:rPr>
              <a:t>apply their knowledge and understanding (AO2)</a:t>
            </a:r>
            <a:r>
              <a:rPr lang="en-GB" sz="1200" dirty="0">
                <a:solidFill>
                  <a:srgbClr val="1F224E"/>
                </a:solidFill>
                <a:latin typeface="Myriad Pro" charset="0"/>
                <a:ea typeface="Myriad Pro" charset="0"/>
                <a:cs typeface="Myriad Pro" charset="0"/>
              </a:rPr>
              <a:t> of the content learned assess </a:t>
            </a:r>
            <a:r>
              <a:rPr lang="en-US" sz="1200" dirty="0">
                <a:solidFill>
                  <a:srgbClr val="1F224E"/>
                </a:solidFill>
                <a:latin typeface="Myriad Pro" charset="0"/>
                <a:ea typeface="Myriad Pro" charset="0"/>
                <a:cs typeface="Myriad Pro" charset="0"/>
              </a:rPr>
              <a:t>how the use of oceans is affected by either the global system of trade or the global system of migration</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the </a:t>
            </a:r>
            <a:r>
              <a:rPr lang="en-GB" sz="1200" dirty="0">
                <a:solidFill>
                  <a:srgbClr val="00B0F0"/>
                </a:solidFill>
                <a:latin typeface="Myriad Pro" charset="0"/>
                <a:ea typeface="Myriad Pro" charset="0"/>
                <a:cs typeface="Myriad Pro" charset="0"/>
              </a:rPr>
              <a:t>application of knowledge and understanding (AO2)</a:t>
            </a:r>
            <a:r>
              <a:rPr lang="en-GB" sz="1200" dirty="0">
                <a:solidFill>
                  <a:srgbClr val="1F224E"/>
                </a:solidFill>
                <a:latin typeface="Myriad Pro" charset="0"/>
                <a:ea typeface="Myriad Pro" charset="0"/>
                <a:cs typeface="Myriad Pro" charset="0"/>
              </a:rPr>
              <a:t> in order to </a:t>
            </a:r>
            <a:r>
              <a:rPr lang="en-US" sz="1200" u="sng" dirty="0">
                <a:solidFill>
                  <a:srgbClr val="00B0F0"/>
                </a:solidFill>
                <a:latin typeface="Myriad Pro" charset="0"/>
                <a:ea typeface="Myriad Pro" charset="0"/>
                <a:cs typeface="Myriad Pro" charset="0"/>
              </a:rPr>
              <a:t>make links between such types of material which are not </a:t>
            </a:r>
            <a:r>
              <a:rPr lang="en-GB" sz="1200" u="sng" dirty="0">
                <a:solidFill>
                  <a:srgbClr val="00B0F0"/>
                </a:solidFill>
                <a:latin typeface="Myriad Pro" charset="0"/>
                <a:ea typeface="Myriad Pro" charset="0"/>
                <a:cs typeface="Myriad Pro" charset="0"/>
              </a:rPr>
              <a:t>signalled</a:t>
            </a:r>
            <a:r>
              <a:rPr lang="en-US" sz="1200" u="sng" dirty="0">
                <a:solidFill>
                  <a:srgbClr val="00B0F0"/>
                </a:solidFill>
                <a:latin typeface="Myriad Pro" charset="0"/>
                <a:ea typeface="Myriad Pro" charset="0"/>
                <a:cs typeface="Myriad Pro" charset="0"/>
              </a:rPr>
              <a:t> in the specification</a:t>
            </a:r>
            <a:r>
              <a:rPr lang="en-GB" sz="1200" dirty="0">
                <a:solidFill>
                  <a:srgbClr val="1F224E"/>
                </a:solidFill>
                <a:latin typeface="Myriad Pro" charset="0"/>
                <a:ea typeface="Myriad Pro" charset="0"/>
                <a:cs typeface="Myriad Pro" charset="0"/>
              </a:rPr>
              <a:t> – one of the three ways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346529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7" y="3473"/>
            <a:ext cx="9144000" cy="905247"/>
          </a:xfrm>
        </p:spPr>
        <p:txBody>
          <a:bodyPr>
            <a:normAutofit/>
          </a:bodyPr>
          <a:lstStyle/>
          <a:p>
            <a:r>
              <a:rPr lang="en-GB" sz="4000" dirty="0"/>
              <a:t>Topic 3.3 – Question 8 – 12 marks</a:t>
            </a:r>
          </a:p>
        </p:txBody>
      </p:sp>
      <p:sp>
        <p:nvSpPr>
          <p:cNvPr id="7" name="TextBox 6"/>
          <p:cNvSpPr txBox="1"/>
          <p:nvPr/>
        </p:nvSpPr>
        <p:spPr>
          <a:xfrm>
            <a:off x="268263" y="908720"/>
            <a:ext cx="8620608" cy="646331"/>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Assess how the </a:t>
            </a:r>
            <a:r>
              <a:rPr lang="en-US" dirty="0">
                <a:solidFill>
                  <a:srgbClr val="FF0000"/>
                </a:solidFill>
                <a:latin typeface="Myriad Pro" charset="0"/>
                <a:ea typeface="Myriad Pro" charset="0"/>
                <a:cs typeface="Myriad Pro" charset="0"/>
              </a:rPr>
              <a:t>use of oceans </a:t>
            </a:r>
            <a:r>
              <a:rPr lang="en-US" dirty="0">
                <a:solidFill>
                  <a:srgbClr val="00B0F0"/>
                </a:solidFill>
                <a:latin typeface="Myriad Pro" charset="0"/>
                <a:ea typeface="Myriad Pro" charset="0"/>
                <a:cs typeface="Myriad Pro" charset="0"/>
              </a:rPr>
              <a:t>is </a:t>
            </a:r>
            <a:r>
              <a:rPr lang="en-US" u="sng" dirty="0">
                <a:solidFill>
                  <a:srgbClr val="00B0F0"/>
                </a:solidFill>
                <a:latin typeface="Myriad Pro" charset="0"/>
                <a:ea typeface="Myriad Pro" charset="0"/>
                <a:cs typeface="Myriad Pro" charset="0"/>
              </a:rPr>
              <a:t>affected</a:t>
            </a:r>
            <a:r>
              <a:rPr lang="en-US" dirty="0">
                <a:solidFill>
                  <a:srgbClr val="00B0F0"/>
                </a:solidFill>
                <a:latin typeface="Myriad Pro" charset="0"/>
                <a:ea typeface="Myriad Pro" charset="0"/>
                <a:cs typeface="Myriad Pro" charset="0"/>
              </a:rPr>
              <a:t> by </a:t>
            </a:r>
            <a:r>
              <a:rPr lang="en-US" dirty="0">
                <a:solidFill>
                  <a:srgbClr val="FF0000"/>
                </a:solidFill>
                <a:latin typeface="Myriad Pro" charset="0"/>
                <a:ea typeface="Myriad Pro" charset="0"/>
                <a:cs typeface="Myriad Pro" charset="0"/>
              </a:rPr>
              <a:t>either the global system of trade or the global system of migration</a:t>
            </a:r>
            <a:r>
              <a:rPr lang="en-US" dirty="0">
                <a:solidFill>
                  <a:srgbClr val="00B0F0"/>
                </a:solidFill>
                <a:latin typeface="Myriad Pro" charset="0"/>
                <a:ea typeface="Myriad Pro" charset="0"/>
                <a:cs typeface="Myriad Pro" charset="0"/>
              </a:rPr>
              <a:t>.</a:t>
            </a:r>
          </a:p>
        </p:txBody>
      </p:sp>
      <p:sp>
        <p:nvSpPr>
          <p:cNvPr id="5" name="TextBox 4"/>
          <p:cNvSpPr txBox="1"/>
          <p:nvPr/>
        </p:nvSpPr>
        <p:spPr>
          <a:xfrm>
            <a:off x="144438" y="1660168"/>
            <a:ext cx="2071490"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4 (10–12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the use of oceans and either the global trade system or the global system of migration </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how the use of oceans is affected by either the global system of trade or the global system of migration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well-developed</a:t>
            </a:r>
            <a:r>
              <a:rPr lang="en-US" sz="1000" dirty="0">
                <a:solidFill>
                  <a:srgbClr val="1F224E"/>
                </a:solidFill>
                <a:latin typeface="Myriad Pro" charset="0"/>
                <a:ea typeface="Myriad Pro" charset="0"/>
                <a:cs typeface="Myriad Pro" charset="0"/>
              </a:rPr>
              <a:t> ideas about the use of oceans and either the global trade system or the global system of migration.</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endParaRPr lang="en-GB" sz="1000" dirty="0">
              <a:solidFill>
                <a:srgbClr val="1F224E"/>
              </a:solidFill>
              <a:latin typeface="Myriad Pro" charset="0"/>
              <a:ea typeface="Myriad Pro" charset="0"/>
              <a:cs typeface="Myriad Pro" charset="0"/>
            </a:endParaRPr>
          </a:p>
        </p:txBody>
      </p:sp>
      <p:sp>
        <p:nvSpPr>
          <p:cNvPr id="6" name="TextBox 5"/>
          <p:cNvSpPr txBox="1"/>
          <p:nvPr/>
        </p:nvSpPr>
        <p:spPr>
          <a:xfrm>
            <a:off x="7020272" y="1672234"/>
            <a:ext cx="2016223"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1 (1–3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the use of oceans and either the global trade system or the global system of migration </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how the use of oceans is affected by either the global system of trade or the global system of migration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simple</a:t>
            </a:r>
            <a:r>
              <a:rPr lang="en-US" sz="1000" dirty="0">
                <a:solidFill>
                  <a:srgbClr val="1F224E"/>
                </a:solidFill>
                <a:latin typeface="Myriad Pro" charset="0"/>
                <a:ea typeface="Myriad Pro" charset="0"/>
                <a:cs typeface="Myriad Pro" charset="0"/>
              </a:rPr>
              <a:t> ideas about the use of oceans and either the global trade system or the global system of migration.</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limited attempts to make synoptic links between content from different parts of the course of study.</a:t>
            </a:r>
          </a:p>
          <a:p>
            <a:endParaRPr lang="en-US" sz="1000" dirty="0">
              <a:solidFill>
                <a:srgbClr val="1F224E"/>
              </a:solidFill>
              <a:latin typeface="Myriad Pro" charset="0"/>
              <a:ea typeface="Myriad Pro" charset="0"/>
              <a:cs typeface="Myriad Pro" charset="0"/>
            </a:endParaRPr>
          </a:p>
          <a:p>
            <a:endParaRPr lang="en-US" sz="1000" dirty="0">
              <a:solidFill>
                <a:srgbClr val="1F224E"/>
              </a:solidFill>
              <a:latin typeface="Myriad Pro" charset="0"/>
              <a:ea typeface="Myriad Pro" charset="0"/>
              <a:cs typeface="Myriad Pro" charset="0"/>
            </a:endParaRPr>
          </a:p>
          <a:p>
            <a:endParaRPr lang="en-US" sz="1000" dirty="0">
              <a:solidFill>
                <a:srgbClr val="1F224E"/>
              </a:solidFill>
              <a:latin typeface="Myriad Pro" charset="0"/>
              <a:ea typeface="Myriad Pro" charset="0"/>
              <a:cs typeface="Myriad Pro" charset="0"/>
            </a:endParaRPr>
          </a:p>
        </p:txBody>
      </p:sp>
      <p:sp>
        <p:nvSpPr>
          <p:cNvPr id="8" name="TextBox 7"/>
          <p:cNvSpPr txBox="1"/>
          <p:nvPr/>
        </p:nvSpPr>
        <p:spPr>
          <a:xfrm>
            <a:off x="4711824" y="1671593"/>
            <a:ext cx="2160240"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2 (4–6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a:t>
            </a:r>
            <a:r>
              <a:rPr lang="en-US" sz="1000" dirty="0">
                <a:solidFill>
                  <a:srgbClr val="1F224E"/>
                </a:solidFill>
                <a:latin typeface="Myriad Pro" charset="0"/>
                <a:ea typeface="Myriad Pro" charset="0"/>
                <a:cs typeface="Myriad Pro" charset="0"/>
              </a:rPr>
              <a:t> of the use of oceans and either the global trade system or the global system of migration </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how the use of oceans is affected by either the global system of trade or the global system of migration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developed</a:t>
            </a:r>
            <a:r>
              <a:rPr lang="en-US" sz="1000" dirty="0">
                <a:solidFill>
                  <a:srgbClr val="1F224E"/>
                </a:solidFill>
                <a:latin typeface="Myriad Pro" charset="0"/>
                <a:ea typeface="Myriad Pro" charset="0"/>
                <a:cs typeface="Myriad Pro" charset="0"/>
              </a:rPr>
              <a:t> ideas about </a:t>
            </a:r>
            <a:r>
              <a:rPr lang="en-US" sz="1000" b="1" dirty="0">
                <a:solidFill>
                  <a:srgbClr val="1F224E"/>
                </a:solidFill>
                <a:latin typeface="Myriad Pro" charset="0"/>
                <a:ea typeface="Myriad Pro" charset="0"/>
                <a:cs typeface="Myriad Pro" charset="0"/>
              </a:rPr>
              <a:t>either</a:t>
            </a:r>
            <a:r>
              <a:rPr lang="en-US" sz="1000" dirty="0">
                <a:solidFill>
                  <a:srgbClr val="1F224E"/>
                </a:solidFill>
                <a:latin typeface="Myriad Pro" charset="0"/>
                <a:ea typeface="Myriad Pro" charset="0"/>
                <a:cs typeface="Myriad Pro" charset="0"/>
              </a:rPr>
              <a:t> the use of oceans or either the global trade system or the global system of migration and </a:t>
            </a:r>
            <a:r>
              <a:rPr lang="en-US" sz="1000" b="1" dirty="0">
                <a:solidFill>
                  <a:srgbClr val="1F224E"/>
                </a:solidFill>
                <a:latin typeface="Myriad Pro" charset="0"/>
                <a:ea typeface="Myriad Pro" charset="0"/>
                <a:cs typeface="Myriad Pro" charset="0"/>
              </a:rPr>
              <a:t>simple</a:t>
            </a:r>
            <a:r>
              <a:rPr lang="en-US" sz="1000" dirty="0">
                <a:solidFill>
                  <a:srgbClr val="1F224E"/>
                </a:solidFill>
                <a:latin typeface="Myriad Pro" charset="0"/>
                <a:ea typeface="Myriad Pro" charset="0"/>
                <a:cs typeface="Myriad Pro" charset="0"/>
              </a:rPr>
              <a:t> ideas for the other focus.</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some attempts to make synoptic links between content from different parts of the course of study but these are not always relevant.</a:t>
            </a:r>
          </a:p>
        </p:txBody>
      </p:sp>
      <p:sp>
        <p:nvSpPr>
          <p:cNvPr id="11" name="TextBox 10"/>
          <p:cNvSpPr txBox="1"/>
          <p:nvPr/>
        </p:nvSpPr>
        <p:spPr>
          <a:xfrm>
            <a:off x="2412900" y="1660167"/>
            <a:ext cx="2160241"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3 (7–9 marks)</a:t>
            </a:r>
            <a:endParaRPr lang="en-GB" sz="1000" b="1"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the use of oceans and either the global trade system or the global system of migration </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how the use of oceans is affected by either the global system of trade or the global system of migration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a:t>
            </a:r>
          </a:p>
          <a:p>
            <a:r>
              <a:rPr lang="en-US" sz="1000" dirty="0">
                <a:solidFill>
                  <a:srgbClr val="1F224E"/>
                </a:solidFill>
                <a:latin typeface="Myriad Pro" charset="0"/>
                <a:ea typeface="Myriad Pro" charset="0"/>
                <a:cs typeface="Myriad Pro" charset="0"/>
              </a:rPr>
              <a:t> </a:t>
            </a: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well-developed</a:t>
            </a:r>
            <a:r>
              <a:rPr lang="en-US" sz="1000" dirty="0">
                <a:solidFill>
                  <a:srgbClr val="1F224E"/>
                </a:solidFill>
                <a:latin typeface="Myriad Pro" charset="0"/>
                <a:ea typeface="Myriad Pro" charset="0"/>
                <a:cs typeface="Myriad Pro" charset="0"/>
              </a:rPr>
              <a:t> ideas about </a:t>
            </a:r>
            <a:r>
              <a:rPr lang="en-US" sz="1000" b="1" dirty="0">
                <a:solidFill>
                  <a:srgbClr val="1F224E"/>
                </a:solidFill>
                <a:latin typeface="Myriad Pro" charset="0"/>
                <a:ea typeface="Myriad Pro" charset="0"/>
                <a:cs typeface="Myriad Pro" charset="0"/>
              </a:rPr>
              <a:t>either</a:t>
            </a:r>
            <a:r>
              <a:rPr lang="en-US" sz="1000" dirty="0">
                <a:solidFill>
                  <a:srgbClr val="1F224E"/>
                </a:solidFill>
                <a:latin typeface="Myriad Pro" charset="0"/>
                <a:ea typeface="Myriad Pro" charset="0"/>
                <a:cs typeface="Myriad Pro" charset="0"/>
              </a:rPr>
              <a:t> the use of oceans </a:t>
            </a:r>
            <a:r>
              <a:rPr lang="en-US" sz="1000" b="1" dirty="0">
                <a:solidFill>
                  <a:srgbClr val="1F224E"/>
                </a:solidFill>
                <a:latin typeface="Myriad Pro" charset="0"/>
                <a:ea typeface="Myriad Pro" charset="0"/>
                <a:cs typeface="Myriad Pro" charset="0"/>
              </a:rPr>
              <a:t>or</a:t>
            </a:r>
            <a:r>
              <a:rPr lang="en-US" sz="1000" dirty="0">
                <a:solidFill>
                  <a:srgbClr val="1F224E"/>
                </a:solidFill>
                <a:latin typeface="Myriad Pro" charset="0"/>
                <a:ea typeface="Myriad Pro" charset="0"/>
                <a:cs typeface="Myriad Pro" charset="0"/>
              </a:rPr>
              <a:t> either the global trade system or the global system of migration and </a:t>
            </a:r>
            <a:r>
              <a:rPr lang="en-US" sz="1000" b="1" dirty="0">
                <a:solidFill>
                  <a:srgbClr val="1F224E"/>
                </a:solidFill>
                <a:latin typeface="Myriad Pro" charset="0"/>
                <a:ea typeface="Myriad Pro" charset="0"/>
                <a:cs typeface="Myriad Pro" charset="0"/>
              </a:rPr>
              <a:t>developed</a:t>
            </a:r>
            <a:r>
              <a:rPr lang="en-US" sz="1000" dirty="0">
                <a:solidFill>
                  <a:srgbClr val="1F224E"/>
                </a:solidFill>
                <a:latin typeface="Myriad Pro" charset="0"/>
                <a:ea typeface="Myriad Pro" charset="0"/>
                <a:cs typeface="Myriad Pro" charset="0"/>
              </a:rPr>
              <a:t> ideas for the other focus.</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clear attempts to make synoptic links between content from different parts of the course of study but these are not always appropriate. </a:t>
            </a:r>
          </a:p>
        </p:txBody>
      </p:sp>
    </p:spTree>
    <p:extLst>
      <p:ext uri="{BB962C8B-B14F-4D97-AF65-F5344CB8AC3E}">
        <p14:creationId xmlns:p14="http://schemas.microsoft.com/office/powerpoint/2010/main" val="2713714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r>
              <a:rPr lang="en-GB" dirty="0"/>
              <a:t>Topic 3.3 – Question 8 – 12 marks</a:t>
            </a:r>
          </a:p>
        </p:txBody>
      </p:sp>
      <p:sp>
        <p:nvSpPr>
          <p:cNvPr id="7" name="Content Placeholder 2"/>
          <p:cNvSpPr txBox="1">
            <a:spLocks/>
          </p:cNvSpPr>
          <p:nvPr/>
        </p:nvSpPr>
        <p:spPr>
          <a:xfrm>
            <a:off x="0" y="1605590"/>
            <a:ext cx="4355976" cy="5204785"/>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6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use of oceans and the global system of trade or global system of migration could potentially include:</a:t>
            </a:r>
            <a:endParaRPr lang="en-GB"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the use of biological, energy or mineral resources</a:t>
            </a:r>
          </a:p>
          <a:p>
            <a:pPr lvl="0"/>
            <a:r>
              <a:rPr lang="en-US" sz="1050" dirty="0">
                <a:solidFill>
                  <a:srgbClr val="1F224E"/>
                </a:solidFill>
                <a:latin typeface="Myriad Pro" charset="0"/>
                <a:ea typeface="Myriad Pro" charset="0"/>
                <a:cs typeface="Myriad Pro" charset="0"/>
              </a:rPr>
              <a:t>the use of ocean systems as waste disposal sites, via pollution</a:t>
            </a:r>
          </a:p>
          <a:p>
            <a:pPr lvl="0"/>
            <a:r>
              <a:rPr lang="en-US" sz="1050" dirty="0">
                <a:solidFill>
                  <a:srgbClr val="1F224E"/>
                </a:solidFill>
                <a:latin typeface="Myriad Pro" charset="0"/>
                <a:ea typeface="Myriad Pro" charset="0"/>
                <a:cs typeface="Myriad Pro" charset="0"/>
              </a:rPr>
              <a:t>the use of oceans by countries to exert their influence such as ports and marine conflict zones</a:t>
            </a:r>
          </a:p>
          <a:p>
            <a:pPr lvl="0"/>
            <a:r>
              <a:rPr lang="en-US" sz="1050" dirty="0">
                <a:solidFill>
                  <a:srgbClr val="1F224E"/>
                </a:solidFill>
                <a:latin typeface="Myriad Pro" charset="0"/>
                <a:ea typeface="Myriad Pro" charset="0"/>
                <a:cs typeface="Myriad Pro" charset="0"/>
              </a:rPr>
              <a:t>the use of oceans as escape routes for migrants. </a:t>
            </a:r>
          </a:p>
          <a:p>
            <a:pPr marL="0" lvl="0" indent="0">
              <a:buNone/>
            </a:pPr>
            <a:endParaRPr lang="en-US" sz="1050" dirty="0">
              <a:solidFill>
                <a:srgbClr val="1F224E"/>
              </a:solidFill>
              <a:latin typeface="Myriad Pro" charset="0"/>
              <a:ea typeface="Myriad Pro" charset="0"/>
              <a:cs typeface="Myriad Pro" charset="0"/>
            </a:endParaRPr>
          </a:p>
          <a:p>
            <a:pPr marL="0" lvl="0" indent="0">
              <a:buNone/>
            </a:pPr>
            <a:r>
              <a:rPr lang="en-US" sz="1050" dirty="0">
                <a:solidFill>
                  <a:srgbClr val="1F224E"/>
                </a:solidFill>
                <a:latin typeface="Myriad Pro" charset="0"/>
                <a:ea typeface="Myriad Pro" charset="0"/>
                <a:cs typeface="Myriad Pro" charset="0"/>
              </a:rPr>
              <a:t>Global system of trade:</a:t>
            </a:r>
          </a:p>
          <a:p>
            <a:r>
              <a:rPr lang="en-US" sz="1050" dirty="0">
                <a:solidFill>
                  <a:srgbClr val="1F224E"/>
                </a:solidFill>
                <a:latin typeface="Myriad Pro" charset="0"/>
                <a:ea typeface="Myriad Pro" charset="0"/>
                <a:cs typeface="Myriad Pro" charset="0"/>
              </a:rPr>
              <a:t>spatial patterns of international trade </a:t>
            </a:r>
          </a:p>
          <a:p>
            <a:r>
              <a:rPr lang="en-US" sz="1050" dirty="0">
                <a:solidFill>
                  <a:srgbClr val="1F224E"/>
                </a:solidFill>
                <a:latin typeface="Myriad Pro" charset="0"/>
                <a:ea typeface="Myriad Pro" charset="0"/>
                <a:cs typeface="Myriad Pro" charset="0"/>
              </a:rPr>
              <a:t>can promote stability or create inequalities through flows of people, money, ideas and technology</a:t>
            </a:r>
          </a:p>
          <a:p>
            <a:r>
              <a:rPr lang="en-US" sz="1050" dirty="0">
                <a:solidFill>
                  <a:srgbClr val="1F224E"/>
                </a:solidFill>
                <a:latin typeface="Myriad Pro" charset="0"/>
                <a:ea typeface="Myriad Pro" charset="0"/>
                <a:cs typeface="Myriad Pro" charset="0"/>
              </a:rPr>
              <a:t>transport and communications have increased connectivity to global supply chains</a:t>
            </a:r>
          </a:p>
          <a:p>
            <a:r>
              <a:rPr lang="en-US" sz="1050" dirty="0">
                <a:solidFill>
                  <a:srgbClr val="1F224E"/>
                </a:solidFill>
                <a:latin typeface="Myriad Pro" charset="0"/>
                <a:ea typeface="Myriad Pro" charset="0"/>
                <a:cs typeface="Myriad Pro" charset="0"/>
              </a:rPr>
              <a:t>increased connectivity through increased labour mobility.</a:t>
            </a:r>
          </a:p>
          <a:p>
            <a:pPr marL="0" lvl="0" indent="0">
              <a:buNone/>
            </a:pPr>
            <a:endParaRPr lang="en-US" sz="1050" dirty="0">
              <a:solidFill>
                <a:srgbClr val="1F224E"/>
              </a:solidFill>
              <a:latin typeface="Myriad Pro" charset="0"/>
              <a:ea typeface="Myriad Pro" charset="0"/>
              <a:cs typeface="Myriad Pro" charset="0"/>
            </a:endParaRPr>
          </a:p>
          <a:p>
            <a:pPr marL="0" lvl="0" indent="0">
              <a:buNone/>
            </a:pPr>
            <a:r>
              <a:rPr lang="en-US" sz="1050" dirty="0">
                <a:solidFill>
                  <a:srgbClr val="1F224E"/>
                </a:solidFill>
                <a:latin typeface="Myriad Pro" charset="0"/>
                <a:ea typeface="Myriad Pro" charset="0"/>
                <a:cs typeface="Myriad Pro" charset="0"/>
              </a:rPr>
              <a:t>OR - Global system of migration:</a:t>
            </a:r>
          </a:p>
          <a:p>
            <a:r>
              <a:rPr lang="en-US" sz="1050" dirty="0">
                <a:solidFill>
                  <a:srgbClr val="1F224E"/>
                </a:solidFill>
                <a:latin typeface="Myriad Pro" charset="0"/>
                <a:ea typeface="Myriad Pro" charset="0"/>
                <a:cs typeface="Myriad Pro" charset="0"/>
              </a:rPr>
              <a:t>spatial patterns of global migration</a:t>
            </a:r>
          </a:p>
          <a:p>
            <a:r>
              <a:rPr lang="en-US" sz="1050" dirty="0">
                <a:solidFill>
                  <a:srgbClr val="1F224E"/>
                </a:solidFill>
                <a:latin typeface="Myriad Pro" charset="0"/>
                <a:ea typeface="Myriad Pro" charset="0"/>
                <a:cs typeface="Myriad Pro" charset="0"/>
              </a:rPr>
              <a:t>can promote stability or create inequalities through flows of people, money, ideas and technology</a:t>
            </a:r>
          </a:p>
          <a:p>
            <a:r>
              <a:rPr lang="en-US" sz="1050" dirty="0">
                <a:solidFill>
                  <a:srgbClr val="1F224E"/>
                </a:solidFill>
                <a:latin typeface="Myriad Pro" charset="0"/>
                <a:ea typeface="Myriad Pro" charset="0"/>
                <a:cs typeface="Myriad Pro" charset="0"/>
              </a:rPr>
              <a:t>economic globalisation leading to emergence of new source areas and host destinations</a:t>
            </a:r>
          </a:p>
          <a:p>
            <a:r>
              <a:rPr lang="en-US" sz="1050" dirty="0">
                <a:solidFill>
                  <a:srgbClr val="1F224E"/>
                </a:solidFill>
                <a:latin typeface="Myriad Pro" charset="0"/>
                <a:ea typeface="Myriad Pro" charset="0"/>
                <a:cs typeface="Myriad Pro" charset="0"/>
              </a:rPr>
              <a:t>conflict and persecution have led to increased numbers of refugees.</a:t>
            </a:r>
          </a:p>
        </p:txBody>
      </p:sp>
      <p:sp>
        <p:nvSpPr>
          <p:cNvPr id="3" name="Rectangle 2"/>
          <p:cNvSpPr/>
          <p:nvPr/>
        </p:nvSpPr>
        <p:spPr>
          <a:xfrm>
            <a:off x="4355976" y="1605590"/>
            <a:ext cx="4788024" cy="4939814"/>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6 marks </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Application of knowledge and understanding to analyse </a:t>
            </a:r>
            <a:r>
              <a:rPr lang="en-US" sz="1050" dirty="0">
                <a:solidFill>
                  <a:srgbClr val="1F224E"/>
                </a:solidFill>
                <a:latin typeface="Myriad Pro" charset="0"/>
                <a:ea typeface="Myriad Pro" charset="0"/>
                <a:cs typeface="Myriad Pro" charset="0"/>
              </a:rPr>
              <a:t>how the use of oceans is affected by either the global system of trade or the global system of migration could potentially include: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varying demand for biological and mineral resources as raw materials to trade. The complexity of access to these resources particularly minerals will determine who has the right to trade them. The location of the resources and their distance travelled impacts on the financial costs of trade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oceans are increasingly being used as a means of transport for goods through increasing international trade. The world is becoming increasingly connected and shipping continues to evolve and become more mechanised such as containerisation. This leads to increasing port size and the growth of shipping routes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increased connectivity globally through economic globalisation means labour migrations have increased and there are new and emerging host and source areas via the oceans. However oceans have seen an increase in the number of illegal migrants and refugees through organised and systematic routes. Globally, there is increased awareness of this through media coverage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pollutants (domestic and industrial) affecting ocean systems can create inequalities in flows as major polluters don’t always bare the environmental (impact on ecosystems) or economic costs. There can be implications on flows of money and / or technology to deal with the effects of pollutants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territorial waters such as the South China Sea can be sources of conflict as they are shipping routes and have great value to a number of countries. The South China Sea has two chains of islands with mineral resources and the area has high fish stocks. Disputes between China, Vietnam and the Philippines in particular relate to the geographical position of the islands, sovereignty rights, trade routes and access to resources.</a:t>
            </a:r>
          </a:p>
        </p:txBody>
      </p:sp>
      <p:sp>
        <p:nvSpPr>
          <p:cNvPr id="8" name="Rectangle 7"/>
          <p:cNvSpPr/>
          <p:nvPr/>
        </p:nvSpPr>
        <p:spPr>
          <a:xfrm>
            <a:off x="276722" y="995586"/>
            <a:ext cx="8568952"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294435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Geographical debates be assessed?</a:t>
            </a:r>
          </a:p>
        </p:txBody>
      </p:sp>
      <p:sp>
        <p:nvSpPr>
          <p:cNvPr id="4" name="TextBox 3"/>
          <p:cNvSpPr txBox="1"/>
          <p:nvPr/>
        </p:nvSpPr>
        <p:spPr>
          <a:xfrm>
            <a:off x="611560" y="1508474"/>
            <a:ext cx="7704856" cy="4099584"/>
          </a:xfrm>
          <a:prstGeom prst="rect">
            <a:avLst/>
          </a:prstGeom>
          <a:noFill/>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The overall exam will be out of 108 marks with 2 hours 30 minutes to complete the exam (over a minute per mark).</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 Assessment Objective breakdown for the overall paper is: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There are three sections to Geographical debates (of which students answer questions on two options in each section):</a:t>
            </a: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A which includes short and medium length questions on all topics.</a:t>
            </a: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B which includes synoptic questions on all topics.</a:t>
            </a: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C which includes extended response questions on all topics.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But let’s have a look at the three sections in more detail on the following slides.</a:t>
            </a:r>
          </a:p>
        </p:txBody>
      </p:sp>
      <p:graphicFrame>
        <p:nvGraphicFramePr>
          <p:cNvPr id="5" name="Table 4" title="AO breakdown"/>
          <p:cNvGraphicFramePr>
            <a:graphicFrameLocks noGrp="1"/>
          </p:cNvGraphicFramePr>
          <p:nvPr>
            <p:extLst>
              <p:ext uri="{D42A27DB-BD31-4B8C-83A1-F6EECF244321}">
                <p14:modId xmlns:p14="http://schemas.microsoft.com/office/powerpoint/2010/main" val="208242235"/>
              </p:ext>
            </p:extLst>
          </p:nvPr>
        </p:nvGraphicFramePr>
        <p:xfrm>
          <a:off x="1115616" y="2710902"/>
          <a:ext cx="6552729" cy="873869"/>
        </p:xfrm>
        <a:graphic>
          <a:graphicData uri="http://schemas.openxmlformats.org/drawingml/2006/table">
            <a:tbl>
              <a:tblPr firstRow="1" bandRow="1">
                <a:tableStyleId>{5C22544A-7EE6-4342-B048-85BDC9FD1C3A}</a:tableStyleId>
              </a:tblPr>
              <a:tblGrid>
                <a:gridCol w="641029">
                  <a:extLst>
                    <a:ext uri="{9D8B030D-6E8A-4147-A177-3AD203B41FA5}">
                      <a16:colId xmlns:a16="http://schemas.microsoft.com/office/drawing/2014/main" val="20000"/>
                    </a:ext>
                  </a:extLst>
                </a:gridCol>
                <a:gridCol w="1807243">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24137">
                  <a:extLst>
                    <a:ext uri="{9D8B030D-6E8A-4147-A177-3AD203B41FA5}">
                      <a16:colId xmlns:a16="http://schemas.microsoft.com/office/drawing/2014/main" val="20004"/>
                    </a:ext>
                  </a:extLst>
                </a:gridCol>
              </a:tblGrid>
              <a:tr h="360040">
                <a:tc>
                  <a:txBody>
                    <a:bodyPr/>
                    <a:lstStyle/>
                    <a:p>
                      <a:pPr algn="ctr"/>
                      <a:endParaRPr lang="en-GB" sz="1400" dirty="0"/>
                    </a:p>
                  </a:txBody>
                  <a:tcPr>
                    <a:solidFill>
                      <a:schemeClr val="bg1">
                        <a:lumMod val="85000"/>
                      </a:schemeClr>
                    </a:solidFill>
                  </a:tcPr>
                </a:tc>
                <a:tc>
                  <a:txBody>
                    <a:bodyPr/>
                    <a:lstStyle/>
                    <a:p>
                      <a:pPr algn="ctr"/>
                      <a:r>
                        <a:rPr lang="en-GB" sz="1400" dirty="0">
                          <a:solidFill>
                            <a:srgbClr val="FF0000"/>
                          </a:solidFill>
                        </a:rPr>
                        <a:t>AO1 (Knowledge and</a:t>
                      </a:r>
                      <a:r>
                        <a:rPr lang="en-GB" sz="1400" baseline="0" dirty="0">
                          <a:solidFill>
                            <a:srgbClr val="FF0000"/>
                          </a:solidFill>
                        </a:rPr>
                        <a:t> understanding</a:t>
                      </a:r>
                      <a:r>
                        <a:rPr lang="en-GB" sz="1400" dirty="0">
                          <a:solidFill>
                            <a:srgbClr val="FF0000"/>
                          </a:solidFill>
                        </a:rPr>
                        <a:t>)</a:t>
                      </a:r>
                    </a:p>
                  </a:txBody>
                  <a:tcPr>
                    <a:solidFill>
                      <a:schemeClr val="bg1">
                        <a:lumMod val="85000"/>
                      </a:schemeClr>
                    </a:solidFill>
                  </a:tcPr>
                </a:tc>
                <a:tc>
                  <a:txBody>
                    <a:bodyPr/>
                    <a:lstStyle/>
                    <a:p>
                      <a:pPr algn="ctr"/>
                      <a:r>
                        <a:rPr lang="en-GB" sz="1400" dirty="0">
                          <a:solidFill>
                            <a:srgbClr val="00B0F0"/>
                          </a:solidFill>
                        </a:rPr>
                        <a:t>AO2 (Application)</a:t>
                      </a:r>
                    </a:p>
                  </a:txBody>
                  <a:tcPr>
                    <a:solidFill>
                      <a:schemeClr val="bg1">
                        <a:lumMod val="85000"/>
                      </a:schemeClr>
                    </a:solidFill>
                  </a:tcPr>
                </a:tc>
                <a:tc>
                  <a:txBody>
                    <a:bodyPr/>
                    <a:lstStyle/>
                    <a:p>
                      <a:pPr algn="ctr"/>
                      <a:r>
                        <a:rPr lang="en-GB" sz="1400" dirty="0">
                          <a:solidFill>
                            <a:srgbClr val="00B050"/>
                          </a:solidFill>
                        </a:rPr>
                        <a:t>AO3 (Skills)</a:t>
                      </a:r>
                    </a:p>
                  </a:txBody>
                  <a:tcPr>
                    <a:solidFill>
                      <a:schemeClr val="bg1">
                        <a:lumMod val="85000"/>
                      </a:schemeClr>
                    </a:solidFill>
                  </a:tcPr>
                </a:tc>
                <a:tc>
                  <a:txBody>
                    <a:bodyPr/>
                    <a:lstStyle/>
                    <a:p>
                      <a:pPr algn="ctr"/>
                      <a:r>
                        <a:rPr lang="en-GB" sz="1400" dirty="0">
                          <a:solidFill>
                            <a:schemeClr val="tx1"/>
                          </a:solidFill>
                        </a:rPr>
                        <a:t>Total</a:t>
                      </a:r>
                    </a:p>
                  </a:txBody>
                  <a:tcPr>
                    <a:solidFill>
                      <a:schemeClr val="bg1">
                        <a:lumMod val="85000"/>
                      </a:schemeClr>
                    </a:solidFill>
                  </a:tcPr>
                </a:tc>
                <a:extLst>
                  <a:ext uri="{0D108BD9-81ED-4DB2-BD59-A6C34878D82A}">
                    <a16:rowId xmlns:a16="http://schemas.microsoft.com/office/drawing/2014/main" val="10000"/>
                  </a:ext>
                </a:extLst>
              </a:tr>
              <a:tr h="355709">
                <a:tc>
                  <a:txBody>
                    <a:bodyPr/>
                    <a:lstStyle/>
                    <a:p>
                      <a:pPr algn="ctr"/>
                      <a:r>
                        <a:rPr lang="en-GB" sz="1400" dirty="0"/>
                        <a:t>Marks</a:t>
                      </a:r>
                    </a:p>
                  </a:txBody>
                  <a:tcPr>
                    <a:solidFill>
                      <a:schemeClr val="bg1">
                        <a:lumMod val="85000"/>
                      </a:schemeClr>
                    </a:solidFill>
                  </a:tcPr>
                </a:tc>
                <a:tc>
                  <a:txBody>
                    <a:bodyPr/>
                    <a:lstStyle/>
                    <a:p>
                      <a:pPr algn="ctr"/>
                      <a:r>
                        <a:rPr lang="en-GB" sz="1400" dirty="0"/>
                        <a:t>42</a:t>
                      </a:r>
                    </a:p>
                  </a:txBody>
                  <a:tcPr>
                    <a:solidFill>
                      <a:schemeClr val="bg1">
                        <a:lumMod val="85000"/>
                      </a:schemeClr>
                    </a:solidFill>
                  </a:tcPr>
                </a:tc>
                <a:tc>
                  <a:txBody>
                    <a:bodyPr/>
                    <a:lstStyle/>
                    <a:p>
                      <a:pPr algn="ctr"/>
                      <a:r>
                        <a:rPr lang="en-GB" sz="1400" dirty="0"/>
                        <a:t>60</a:t>
                      </a:r>
                    </a:p>
                  </a:txBody>
                  <a:tcPr>
                    <a:solidFill>
                      <a:schemeClr val="bg1">
                        <a:lumMod val="85000"/>
                      </a:schemeClr>
                    </a:solidFill>
                  </a:tcPr>
                </a:tc>
                <a:tc>
                  <a:txBody>
                    <a:bodyPr/>
                    <a:lstStyle/>
                    <a:p>
                      <a:pPr algn="ctr"/>
                      <a:r>
                        <a:rPr lang="en-GB" sz="1400" dirty="0"/>
                        <a:t>6</a:t>
                      </a:r>
                    </a:p>
                  </a:txBody>
                  <a:tcPr>
                    <a:solidFill>
                      <a:schemeClr val="bg1">
                        <a:lumMod val="85000"/>
                      </a:schemeClr>
                    </a:solidFill>
                  </a:tcPr>
                </a:tc>
                <a:tc>
                  <a:txBody>
                    <a:bodyPr/>
                    <a:lstStyle/>
                    <a:p>
                      <a:pPr algn="ctr"/>
                      <a:r>
                        <a:rPr lang="en-GB" sz="1400" dirty="0"/>
                        <a:t>108</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9858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Topic 3.4 – Question 9 – 12 marks</a:t>
            </a:r>
          </a:p>
        </p:txBody>
      </p:sp>
      <p:sp>
        <p:nvSpPr>
          <p:cNvPr id="7" name="TextBox 6"/>
          <p:cNvSpPr txBox="1"/>
          <p:nvPr/>
        </p:nvSpPr>
        <p:spPr>
          <a:xfrm>
            <a:off x="348494" y="1177702"/>
            <a:ext cx="8496944" cy="369332"/>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Assess how </a:t>
            </a:r>
            <a:r>
              <a:rPr lang="en-US" dirty="0">
                <a:solidFill>
                  <a:srgbClr val="FF0000"/>
                </a:solidFill>
                <a:latin typeface="Myriad Pro" charset="0"/>
                <a:ea typeface="Myriad Pro" charset="0"/>
                <a:cs typeface="Myriad Pro" charset="0"/>
              </a:rPr>
              <a:t>globalisation of the food industry </a:t>
            </a:r>
            <a:r>
              <a:rPr lang="en-US" u="sng" dirty="0">
                <a:solidFill>
                  <a:srgbClr val="00B0F0"/>
                </a:solidFill>
                <a:latin typeface="Myriad Pro" charset="0"/>
                <a:ea typeface="Myriad Pro" charset="0"/>
                <a:cs typeface="Myriad Pro" charset="0"/>
              </a:rPr>
              <a:t>affects</a:t>
            </a:r>
            <a:r>
              <a:rPr lang="en-US" dirty="0">
                <a:solidFill>
                  <a:srgbClr val="00B0F0"/>
                </a:solidFill>
                <a:latin typeface="Myriad Pro" charset="0"/>
                <a:ea typeface="Myriad Pro" charset="0"/>
                <a:cs typeface="Myriad Pro" charset="0"/>
              </a:rPr>
              <a:t> </a:t>
            </a:r>
            <a:r>
              <a:rPr lang="en-US" dirty="0">
                <a:solidFill>
                  <a:srgbClr val="FF0000"/>
                </a:solidFill>
                <a:latin typeface="Myriad Pro" charset="0"/>
                <a:ea typeface="Myriad Pro" charset="0"/>
                <a:cs typeface="Myriad Pro" charset="0"/>
              </a:rPr>
              <a:t>stores in water systems</a:t>
            </a:r>
            <a:r>
              <a:rPr lang="en-US" dirty="0">
                <a:solidFill>
                  <a:srgbClr val="00B0F0"/>
                </a:solidFill>
                <a:latin typeface="Myriad Pro" charset="0"/>
                <a:ea typeface="Myriad Pro" charset="0"/>
                <a:cs typeface="Myriad Pro" charset="0"/>
              </a:rPr>
              <a:t>.</a:t>
            </a:r>
            <a:endParaRPr lang="en-GB"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48493" y="1925214"/>
            <a:ext cx="8496125" cy="350401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12 mark question which has marks allocated to both </a:t>
            </a:r>
            <a:r>
              <a:rPr lang="en-GB" sz="1200" dirty="0">
                <a:solidFill>
                  <a:srgbClr val="FF0000"/>
                </a:solidFill>
                <a:latin typeface="Myriad Pro" charset="0"/>
                <a:ea typeface="Myriad Pro" charset="0"/>
                <a:cs typeface="Myriad Pro" charset="0"/>
              </a:rPr>
              <a:t>knowledge and understanding (AO1 – 6 marks)</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 (AO2 – 6 marks)</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a:t>
            </a:r>
            <a:r>
              <a:rPr lang="en-GB" sz="1200" dirty="0">
                <a:solidFill>
                  <a:srgbClr val="1F224E"/>
                </a:solidFill>
                <a:latin typeface="Myriad Pro" charset="0"/>
                <a:ea typeface="Myriad Pro" charset="0"/>
                <a:cs typeface="Myriad Pro" charset="0"/>
              </a:rPr>
              <a:t> of both</a:t>
            </a:r>
            <a:r>
              <a:rPr lang="en-GB" sz="1200" dirty="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globalisation of the food industry </a:t>
            </a:r>
            <a:r>
              <a:rPr lang="en-GB" sz="1200" dirty="0">
                <a:solidFill>
                  <a:srgbClr val="1F224E"/>
                </a:solidFill>
                <a:latin typeface="Myriad Pro" charset="0"/>
                <a:ea typeface="Myriad Pro" charset="0"/>
                <a:cs typeface="Myriad Pro" charset="0"/>
              </a:rPr>
              <a:t>(topic 3.4) and</a:t>
            </a:r>
            <a:r>
              <a:rPr lang="en-GB" sz="1200" dirty="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the stores in water systems </a:t>
            </a:r>
            <a:r>
              <a:rPr lang="en-GB" sz="1200" dirty="0">
                <a:solidFill>
                  <a:srgbClr val="1F224E"/>
                </a:solidFill>
                <a:latin typeface="Myriad Pro" charset="0"/>
                <a:ea typeface="Myriad Pro" charset="0"/>
                <a:cs typeface="Myriad Pro" charset="0"/>
              </a:rPr>
              <a:t>(topic 1.2). </a:t>
            </a:r>
            <a:br>
              <a:rPr lang="en-GB" sz="1200" dirty="0">
                <a:solidFill>
                  <a:srgbClr val="1F224E"/>
                </a:solidFill>
                <a:latin typeface="Myriad Pro" charset="0"/>
                <a:ea typeface="Myriad Pro" charset="0"/>
                <a:cs typeface="Myriad Pro" charset="0"/>
              </a:rPr>
            </a:b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students to </a:t>
            </a:r>
            <a:r>
              <a:rPr lang="en-GB" sz="1200" dirty="0">
                <a:solidFill>
                  <a:srgbClr val="00B0F0"/>
                </a:solidFill>
                <a:latin typeface="Myriad Pro" charset="0"/>
                <a:ea typeface="Myriad Pro" charset="0"/>
                <a:cs typeface="Myriad Pro" charset="0"/>
              </a:rPr>
              <a:t>apply their knowledge and understanding (AO2)</a:t>
            </a:r>
            <a:r>
              <a:rPr lang="en-GB" sz="1200" dirty="0">
                <a:solidFill>
                  <a:srgbClr val="1F224E"/>
                </a:solidFill>
                <a:latin typeface="Myriad Pro" charset="0"/>
                <a:ea typeface="Myriad Pro" charset="0"/>
                <a:cs typeface="Myriad Pro" charset="0"/>
              </a:rPr>
              <a:t> of the content learned to assess </a:t>
            </a:r>
            <a:r>
              <a:rPr lang="en-US" sz="1200" dirty="0">
                <a:solidFill>
                  <a:srgbClr val="1F224E"/>
                </a:solidFill>
                <a:latin typeface="Myriad Pro" charset="0"/>
                <a:ea typeface="Myriad Pro" charset="0"/>
                <a:cs typeface="Myriad Pro" charset="0"/>
              </a:rPr>
              <a:t>how globalisation of the food industry affects stores in water systems</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the </a:t>
            </a:r>
            <a:r>
              <a:rPr lang="en-GB" sz="1200" dirty="0">
                <a:solidFill>
                  <a:srgbClr val="00B0F0"/>
                </a:solidFill>
                <a:latin typeface="Myriad Pro" charset="0"/>
                <a:ea typeface="Myriad Pro" charset="0"/>
                <a:cs typeface="Myriad Pro" charset="0"/>
              </a:rPr>
              <a:t>application of knowledge and understanding (AO2)</a:t>
            </a:r>
            <a:r>
              <a:rPr lang="en-GB" sz="1200" dirty="0">
                <a:solidFill>
                  <a:srgbClr val="1F224E"/>
                </a:solidFill>
                <a:latin typeface="Myriad Pro" charset="0"/>
                <a:ea typeface="Myriad Pro" charset="0"/>
                <a:cs typeface="Myriad Pro" charset="0"/>
              </a:rPr>
              <a:t> in order to </a:t>
            </a:r>
            <a:r>
              <a:rPr lang="en-US" sz="1200" u="sng" dirty="0">
                <a:solidFill>
                  <a:srgbClr val="00B0F0"/>
                </a:solidFill>
                <a:latin typeface="Myriad Pro" charset="0"/>
                <a:ea typeface="Myriad Pro" charset="0"/>
                <a:cs typeface="Myriad Pro" charset="0"/>
              </a:rPr>
              <a:t>make links between such types of material which are not </a:t>
            </a:r>
            <a:r>
              <a:rPr lang="en-GB" sz="1200" u="sng" dirty="0">
                <a:solidFill>
                  <a:srgbClr val="00B0F0"/>
                </a:solidFill>
                <a:latin typeface="Myriad Pro" charset="0"/>
                <a:ea typeface="Myriad Pro" charset="0"/>
                <a:cs typeface="Myriad Pro" charset="0"/>
              </a:rPr>
              <a:t>signalled</a:t>
            </a:r>
            <a:r>
              <a:rPr lang="en-US" sz="1200" u="sng" dirty="0">
                <a:solidFill>
                  <a:srgbClr val="00B0F0"/>
                </a:solidFill>
                <a:latin typeface="Myriad Pro" charset="0"/>
                <a:ea typeface="Myriad Pro" charset="0"/>
                <a:cs typeface="Myriad Pro" charset="0"/>
              </a:rPr>
              <a:t> in the specification</a:t>
            </a:r>
            <a:r>
              <a:rPr lang="en-GB" sz="1200" dirty="0">
                <a:solidFill>
                  <a:srgbClr val="1F224E"/>
                </a:solidFill>
                <a:latin typeface="Myriad Pro" charset="0"/>
                <a:ea typeface="Myriad Pro" charset="0"/>
                <a:cs typeface="Myriad Pro" charset="0"/>
              </a:rPr>
              <a:t> – one of the three ways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725229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7" y="3473"/>
            <a:ext cx="9144000" cy="905247"/>
          </a:xfrm>
        </p:spPr>
        <p:txBody>
          <a:bodyPr>
            <a:normAutofit/>
          </a:bodyPr>
          <a:lstStyle/>
          <a:p>
            <a:r>
              <a:rPr lang="en-GB" sz="4000" dirty="0"/>
              <a:t>Topic 3.4 – Question 9 – 12 marks</a:t>
            </a:r>
          </a:p>
        </p:txBody>
      </p:sp>
      <p:sp>
        <p:nvSpPr>
          <p:cNvPr id="7" name="TextBox 6"/>
          <p:cNvSpPr txBox="1"/>
          <p:nvPr/>
        </p:nvSpPr>
        <p:spPr>
          <a:xfrm>
            <a:off x="268263" y="880145"/>
            <a:ext cx="8620608" cy="369332"/>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Assess how </a:t>
            </a:r>
            <a:r>
              <a:rPr lang="en-US" dirty="0">
                <a:solidFill>
                  <a:srgbClr val="FF0000"/>
                </a:solidFill>
                <a:latin typeface="Myriad Pro" charset="0"/>
                <a:ea typeface="Myriad Pro" charset="0"/>
                <a:cs typeface="Myriad Pro" charset="0"/>
              </a:rPr>
              <a:t>globalisation of the food industry </a:t>
            </a:r>
            <a:r>
              <a:rPr lang="en-US" u="sng" dirty="0">
                <a:solidFill>
                  <a:srgbClr val="00B0F0"/>
                </a:solidFill>
                <a:latin typeface="Myriad Pro" charset="0"/>
                <a:ea typeface="Myriad Pro" charset="0"/>
                <a:cs typeface="Myriad Pro" charset="0"/>
              </a:rPr>
              <a:t>affects</a:t>
            </a:r>
            <a:r>
              <a:rPr lang="en-US" dirty="0">
                <a:solidFill>
                  <a:srgbClr val="00B0F0"/>
                </a:solidFill>
                <a:latin typeface="Myriad Pro" charset="0"/>
                <a:ea typeface="Myriad Pro" charset="0"/>
                <a:cs typeface="Myriad Pro" charset="0"/>
              </a:rPr>
              <a:t> </a:t>
            </a:r>
            <a:r>
              <a:rPr lang="en-US" dirty="0">
                <a:solidFill>
                  <a:srgbClr val="FF0000"/>
                </a:solidFill>
                <a:latin typeface="Myriad Pro" charset="0"/>
                <a:ea typeface="Myriad Pro" charset="0"/>
                <a:cs typeface="Myriad Pro" charset="0"/>
              </a:rPr>
              <a:t>stores in water systems</a:t>
            </a:r>
            <a:r>
              <a:rPr lang="en-US" dirty="0">
                <a:solidFill>
                  <a:srgbClr val="00B0F0"/>
                </a:solidFill>
                <a:latin typeface="Myriad Pro" charset="0"/>
                <a:ea typeface="Myriad Pro" charset="0"/>
                <a:cs typeface="Myriad Pro" charset="0"/>
              </a:rPr>
              <a:t>.</a:t>
            </a:r>
            <a:endParaRPr lang="en-GB" dirty="0">
              <a:solidFill>
                <a:srgbClr val="FF0000"/>
              </a:solidFill>
              <a:latin typeface="Myriad Pro" charset="0"/>
              <a:ea typeface="Myriad Pro" charset="0"/>
              <a:cs typeface="Myriad Pro" charset="0"/>
            </a:endParaRPr>
          </a:p>
        </p:txBody>
      </p:sp>
      <p:sp>
        <p:nvSpPr>
          <p:cNvPr id="5" name="TextBox 4"/>
          <p:cNvSpPr txBox="1"/>
          <p:nvPr/>
        </p:nvSpPr>
        <p:spPr>
          <a:xfrm>
            <a:off x="179512" y="1341409"/>
            <a:ext cx="2160240"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4 (10–12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comprehensive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globalisation of the food industry and the stores in water systems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comprehensive</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clear, developed and convincing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is fully accurate of how globalisation of the food industry affects stores in water systems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globalisation of the food industry and the stores in water systems.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p>
          <a:p>
            <a:endParaRPr lang="en-GB" sz="1100" dirty="0">
              <a:solidFill>
                <a:srgbClr val="1F224E"/>
              </a:solidFill>
              <a:latin typeface="Myriad Pro" charset="0"/>
              <a:ea typeface="Myriad Pro" charset="0"/>
              <a:cs typeface="Myriad Pro" charset="0"/>
            </a:endParaRPr>
          </a:p>
        </p:txBody>
      </p:sp>
      <p:sp>
        <p:nvSpPr>
          <p:cNvPr id="6" name="TextBox 5"/>
          <p:cNvSpPr txBox="1"/>
          <p:nvPr/>
        </p:nvSpPr>
        <p:spPr>
          <a:xfrm>
            <a:off x="7092279" y="1341409"/>
            <a:ext cx="1944216"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1 (1–3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globalisation of the food industry and the stores in water systems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simple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limited accuracy of how globalisation of the food industry affects stores in water systems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about globalisation of the food industry and the stores in water systems.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limited attempts to make synoptic links between content from different parts of the course of study.</a:t>
            </a:r>
          </a:p>
        </p:txBody>
      </p:sp>
      <p:sp>
        <p:nvSpPr>
          <p:cNvPr id="8" name="TextBox 7"/>
          <p:cNvSpPr txBox="1"/>
          <p:nvPr/>
        </p:nvSpPr>
        <p:spPr>
          <a:xfrm>
            <a:off x="4807047" y="1340768"/>
            <a:ext cx="2165573"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2 (4–6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globalisation of the food industry and the stores in water systems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sound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some accuracy of how globalisation of the food industry affects stores in water systems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globalisation of the food industry </a:t>
            </a:r>
            <a:r>
              <a:rPr lang="en-US" sz="1100" b="1" dirty="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the stores in water systems and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for the other focus.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some attempts to make synoptic links between content from different parts of the course of study but these are not always relevant.</a:t>
            </a:r>
          </a:p>
        </p:txBody>
      </p:sp>
      <p:sp>
        <p:nvSpPr>
          <p:cNvPr id="11" name="TextBox 10"/>
          <p:cNvSpPr txBox="1"/>
          <p:nvPr/>
        </p:nvSpPr>
        <p:spPr>
          <a:xfrm>
            <a:off x="2483768" y="1346907"/>
            <a:ext cx="2184623"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3 (7–9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globalisation of the food industry and the stores in water systems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a:t>
            </a:r>
            <a:r>
              <a:rPr lang="en-US" sz="1100" dirty="0">
                <a:solidFill>
                  <a:srgbClr val="1F224E"/>
                </a:solidFill>
                <a:latin typeface="Myriad Pro" charset="0"/>
                <a:ea typeface="Myriad Pro" charset="0"/>
                <a:cs typeface="Myriad Pro" charset="0"/>
              </a:rPr>
              <a:t> to provide clear and developed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accuracy of how globalisation of the food industry affects stores in water systems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r>
              <a:rPr lang="en-US" sz="1100" dirty="0">
                <a:solidFill>
                  <a:srgbClr val="1F224E"/>
                </a:solidFill>
                <a:latin typeface="Myriad Pro" charset="0"/>
                <a:ea typeface="Myriad Pro" charset="0"/>
                <a:cs typeface="Myriad Pro" charset="0"/>
              </a:rPr>
              <a:t> </a:t>
            </a: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globalisation of the food industry </a:t>
            </a:r>
            <a:r>
              <a:rPr lang="en-US" sz="1100" b="1" dirty="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the stores in water systems and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ideas for the other focus.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attempts to make synoptic links between content from different parts of the course of study but these are not always appropriate. </a:t>
            </a:r>
          </a:p>
        </p:txBody>
      </p:sp>
    </p:spTree>
    <p:extLst>
      <p:ext uri="{BB962C8B-B14F-4D97-AF65-F5344CB8AC3E}">
        <p14:creationId xmlns:p14="http://schemas.microsoft.com/office/powerpoint/2010/main" val="2556257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r>
              <a:rPr lang="en-GB" dirty="0"/>
              <a:t>Topic 3.4 – Question 9 – 12 marks</a:t>
            </a:r>
          </a:p>
        </p:txBody>
      </p:sp>
      <p:sp>
        <p:nvSpPr>
          <p:cNvPr id="7" name="Content Placeholder 2"/>
          <p:cNvSpPr txBox="1">
            <a:spLocks/>
          </p:cNvSpPr>
          <p:nvPr/>
        </p:nvSpPr>
        <p:spPr>
          <a:xfrm>
            <a:off x="1" y="1846939"/>
            <a:ext cx="3779912" cy="4246357"/>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rgbClr val="FF0000"/>
                </a:solidFill>
                <a:latin typeface="Myriad Pro" charset="0"/>
                <a:ea typeface="Myriad Pro" charset="0"/>
                <a:cs typeface="Myriad Pro" charset="0"/>
              </a:rPr>
              <a:t>AO1 – 6 marks</a:t>
            </a:r>
            <a:endParaRPr lang="en-GB" sz="1100" b="1" dirty="0">
              <a:solidFill>
                <a:srgbClr val="FF0000"/>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globalisation of the food industry and stores in water systems could potentially include:</a:t>
            </a:r>
            <a:endParaRPr lang="en-GB" sz="1100" dirty="0">
              <a:solidFill>
                <a:srgbClr val="1F224E"/>
              </a:solidFill>
              <a:latin typeface="Myriad Pro" charset="0"/>
              <a:ea typeface="Myriad Pro" charset="0"/>
              <a:cs typeface="Myriad Pro" charset="0"/>
            </a:endParaRPr>
          </a:p>
          <a:p>
            <a:pPr lvl="0"/>
            <a:r>
              <a:rPr lang="en-US" sz="1100" dirty="0">
                <a:solidFill>
                  <a:srgbClr val="1F224E"/>
                </a:solidFill>
                <a:latin typeface="Myriad Pro" charset="0"/>
                <a:ea typeface="Myriad Pro" charset="0"/>
                <a:cs typeface="Myriad Pro" charset="0"/>
              </a:rPr>
              <a:t>globalisation of the food industry such as increased demand and global tastes such as fast foods</a:t>
            </a:r>
          </a:p>
          <a:p>
            <a:pPr lvl="0"/>
            <a:r>
              <a:rPr lang="en-US" sz="1100" dirty="0">
                <a:solidFill>
                  <a:srgbClr val="1F224E"/>
                </a:solidFill>
                <a:latin typeface="Myriad Pro" charset="0"/>
                <a:ea typeface="Myriad Pro" charset="0"/>
                <a:cs typeface="Myriad Pro" charset="0"/>
              </a:rPr>
              <a:t>trans-national corporations and the scale of their operations to produce food for the global food market such as Unilever</a:t>
            </a:r>
          </a:p>
          <a:p>
            <a:pPr lvl="0"/>
            <a:r>
              <a:rPr lang="en-US" sz="1100" dirty="0">
                <a:solidFill>
                  <a:srgbClr val="1F224E"/>
                </a:solidFill>
                <a:latin typeface="Myriad Pro" charset="0"/>
                <a:ea typeface="Myriad Pro" charset="0"/>
                <a:cs typeface="Myriad Pro" charset="0"/>
              </a:rPr>
              <a:t>globalisation of food could lead to opportunities for technological innovations such as GM crops, irrigation, hydroponics</a:t>
            </a:r>
          </a:p>
          <a:p>
            <a:pPr lvl="0"/>
            <a:r>
              <a:rPr lang="en-US" sz="1100" dirty="0">
                <a:solidFill>
                  <a:srgbClr val="1F224E"/>
                </a:solidFill>
                <a:latin typeface="Myriad Pro" charset="0"/>
                <a:ea typeface="Myriad Pro" charset="0"/>
                <a:cs typeface="Myriad Pro" charset="0"/>
              </a:rPr>
              <a:t>stores in water systems such as groundwater supplies, water bodies (lakes and reservoirs), soil, vegetation and the atmosphere </a:t>
            </a:r>
          </a:p>
          <a:p>
            <a:pPr lvl="0"/>
            <a:r>
              <a:rPr lang="en-US" sz="1100" dirty="0">
                <a:solidFill>
                  <a:srgbClr val="1F224E"/>
                </a:solidFill>
                <a:latin typeface="Myriad Pro" charset="0"/>
                <a:ea typeface="Myriad Pro" charset="0"/>
                <a:cs typeface="Myriad Pro" charset="0"/>
              </a:rPr>
              <a:t>stores of water vary in distribution and size and can change over time</a:t>
            </a:r>
          </a:p>
          <a:p>
            <a:pPr lvl="0"/>
            <a:r>
              <a:rPr lang="en-US" sz="1100" dirty="0">
                <a:solidFill>
                  <a:srgbClr val="1F224E"/>
                </a:solidFill>
                <a:latin typeface="Myriad Pro" charset="0"/>
                <a:ea typeface="Myriad Pro" charset="0"/>
                <a:cs typeface="Myriad Pro" charset="0"/>
              </a:rPr>
              <a:t>stores of water can be influenced by a variety of inputs (precipitation) and outputs (evapotranspiration)</a:t>
            </a:r>
          </a:p>
          <a:p>
            <a:pPr lvl="0"/>
            <a:r>
              <a:rPr lang="en-US" sz="1100" dirty="0">
                <a:solidFill>
                  <a:srgbClr val="1F224E"/>
                </a:solidFill>
                <a:latin typeface="Myriad Pro" charset="0"/>
                <a:ea typeface="Myriad Pro" charset="0"/>
                <a:cs typeface="Myriad Pro" charset="0"/>
              </a:rPr>
              <a:t>how water extraction such as groundwater extraction impacts the stores in the water cycle.</a:t>
            </a:r>
          </a:p>
        </p:txBody>
      </p:sp>
      <p:sp>
        <p:nvSpPr>
          <p:cNvPr id="3" name="Rectangle 2"/>
          <p:cNvSpPr/>
          <p:nvPr/>
        </p:nvSpPr>
        <p:spPr>
          <a:xfrm>
            <a:off x="3779912" y="1847790"/>
            <a:ext cx="5364087" cy="4832092"/>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6 marks </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Application of knowledge and understanding to analyse </a:t>
            </a:r>
            <a:r>
              <a:rPr lang="en-US" sz="1100" dirty="0">
                <a:solidFill>
                  <a:srgbClr val="1F224E"/>
                </a:solidFill>
                <a:latin typeface="Myriad Pro" charset="0"/>
                <a:ea typeface="Myriad Pro" charset="0"/>
                <a:cs typeface="Myriad Pro" charset="0"/>
              </a:rPr>
              <a:t>how globalisation of the food industry affects stores in water systems could potentially include: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irrigation affects the quantity of groundwater stores, altering the hydrological conditions from installation. Aquifers experience seasonal fluctuations in groundwater levels throughout the year. Irrigation can increase rates of evaporation however groundwater can also be recharged via infiltration and deep percolation </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population growth can increase the demand for food supplies overall especially with crops such as rice. Rice needs significant water in which to grow which can lead to greater land areas saturated and higher rates of evapotranspiration</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groundwater mining with wells for agricultural use can cause water levels to fall and this can be unsustainable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westernisation of diets due to globalisation at a mass market scale impacts on food production e.g. animal feed for meat production leads to a greater demand on water supplies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GM crops produced due to increased consumer demand are rapid growing and need more water and nutrients; this can drain water tables and soil water stores </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technological innovations such as hydroponics could lead to strains on groundwater supplies or particular rainwater gathering techniques could lead to groundwater supplies being maintained </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if one country exports a water-intensive product to another country, it can support the other country in their water needs (virtual water). Depending on levels of trade will vary the impact on water systems but it is likely to be low</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the intensity of crop growth such as cereals due to consumer demand can improve the drainage of soils as root networks access soil water stores however irrigation techniques can encourage water logging where drainage is poor and the water table rises.</a:t>
            </a:r>
          </a:p>
        </p:txBody>
      </p:sp>
      <p:sp>
        <p:nvSpPr>
          <p:cNvPr id="8" name="Rectangle 7"/>
          <p:cNvSpPr/>
          <p:nvPr/>
        </p:nvSpPr>
        <p:spPr>
          <a:xfrm>
            <a:off x="276722" y="1014636"/>
            <a:ext cx="8568952" cy="600164"/>
          </a:xfrm>
          <a:prstGeom prst="rect">
            <a:avLst/>
          </a:prstGeom>
          <a:ln>
            <a:solidFill>
              <a:schemeClr val="bg1"/>
            </a:solidFill>
          </a:ln>
        </p:spPr>
        <p:txBody>
          <a:bodyPr wrap="square">
            <a:spAutoFit/>
          </a:bodyPr>
          <a:lstStyle/>
          <a:p>
            <a:r>
              <a:rPr lang="en-GB" sz="1100" dirty="0">
                <a:solidFill>
                  <a:srgbClr val="1F224E"/>
                </a:solidFill>
                <a:latin typeface="Myriad Pro" charset="0"/>
                <a:ea typeface="Myriad Pro" charset="0"/>
                <a:cs typeface="Myriad Pro" charset="0"/>
              </a:rPr>
              <a:t>The ‘Indicative content’ column of the mark scheme gives a number of suggestions of ‘</a:t>
            </a:r>
            <a:r>
              <a:rPr lang="en-GB" sz="1100" dirty="0">
                <a:solidFill>
                  <a:srgbClr val="FF0000"/>
                </a:solidFill>
                <a:latin typeface="Myriad Pro" charset="0"/>
                <a:ea typeface="Myriad Pro" charset="0"/>
                <a:cs typeface="Myriad Pro" charset="0"/>
              </a:rPr>
              <a:t>knowledge and understanding</a:t>
            </a:r>
            <a:r>
              <a:rPr lang="en-GB" sz="1100" dirty="0">
                <a:solidFill>
                  <a:srgbClr val="1F224E"/>
                </a:solidFill>
                <a:latin typeface="Myriad Pro" charset="0"/>
                <a:ea typeface="Myriad Pro" charset="0"/>
                <a:cs typeface="Myriad Pro" charset="0"/>
              </a:rPr>
              <a:t>’ and ‘</a:t>
            </a:r>
            <a:r>
              <a:rPr lang="en-GB" sz="1100" dirty="0">
                <a:solidFill>
                  <a:srgbClr val="00B0F0"/>
                </a:solidFill>
                <a:latin typeface="Myriad Pro" charset="0"/>
                <a:ea typeface="Myriad Pro" charset="0"/>
                <a:cs typeface="Myriad Pro" charset="0"/>
              </a:rPr>
              <a:t>application of knowledge and understanding</a:t>
            </a:r>
            <a:r>
              <a:rPr lang="en-GB" sz="11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100" dirty="0">
                <a:solidFill>
                  <a:srgbClr val="FF0000"/>
                </a:solidFill>
                <a:latin typeface="Myriad Pro" charset="0"/>
                <a:ea typeface="Myriad Pro" charset="0"/>
                <a:cs typeface="Myriad Pro" charset="0"/>
              </a:rPr>
              <a:t>knowledge and understanding</a:t>
            </a:r>
            <a:r>
              <a:rPr lang="en-GB" sz="1100" dirty="0">
                <a:solidFill>
                  <a:srgbClr val="1F224E"/>
                </a:solidFill>
                <a:latin typeface="Myriad Pro" charset="0"/>
                <a:ea typeface="Myriad Pro" charset="0"/>
                <a:cs typeface="Myriad Pro" charset="0"/>
              </a:rPr>
              <a:t>’ or ‘</a:t>
            </a:r>
            <a:r>
              <a:rPr lang="en-GB" sz="1100" dirty="0">
                <a:solidFill>
                  <a:srgbClr val="00B0F0"/>
                </a:solidFill>
                <a:latin typeface="Myriad Pro" charset="0"/>
                <a:ea typeface="Myriad Pro" charset="0"/>
                <a:cs typeface="Myriad Pro" charset="0"/>
              </a:rPr>
              <a:t>application of knowledge and understanding</a:t>
            </a:r>
            <a:r>
              <a:rPr lang="en-GB" sz="110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979908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Topic 3.5 – Question 10 – 12 marks</a:t>
            </a:r>
          </a:p>
        </p:txBody>
      </p:sp>
      <p:sp>
        <p:nvSpPr>
          <p:cNvPr id="7" name="TextBox 6"/>
          <p:cNvSpPr txBox="1"/>
          <p:nvPr/>
        </p:nvSpPr>
        <p:spPr>
          <a:xfrm>
            <a:off x="348494" y="1177702"/>
            <a:ext cx="8496944" cy="369332"/>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Examine how the </a:t>
            </a:r>
            <a:r>
              <a:rPr lang="en-US" dirty="0">
                <a:solidFill>
                  <a:srgbClr val="FF0000"/>
                </a:solidFill>
                <a:latin typeface="Myriad Pro" charset="0"/>
                <a:ea typeface="Myriad Pro" charset="0"/>
                <a:cs typeface="Myriad Pro" charset="0"/>
              </a:rPr>
              <a:t>risks from tectonic hazards </a:t>
            </a:r>
            <a:r>
              <a:rPr lang="en-US" u="sng" dirty="0">
                <a:solidFill>
                  <a:srgbClr val="00B0F0"/>
                </a:solidFill>
                <a:latin typeface="Myriad Pro" charset="0"/>
                <a:ea typeface="Myriad Pro" charset="0"/>
                <a:cs typeface="Myriad Pro" charset="0"/>
              </a:rPr>
              <a:t>affect</a:t>
            </a:r>
            <a:r>
              <a:rPr lang="en-US" dirty="0">
                <a:solidFill>
                  <a:srgbClr val="00B0F0"/>
                </a:solidFill>
                <a:latin typeface="Myriad Pro" charset="0"/>
                <a:ea typeface="Myriad Pro" charset="0"/>
                <a:cs typeface="Myriad Pro" charset="0"/>
              </a:rPr>
              <a:t> </a:t>
            </a:r>
            <a:r>
              <a:rPr lang="en-US" dirty="0">
                <a:solidFill>
                  <a:srgbClr val="FF0000"/>
                </a:solidFill>
                <a:latin typeface="Myriad Pro" charset="0"/>
                <a:ea typeface="Myriad Pro" charset="0"/>
                <a:cs typeface="Myriad Pro" charset="0"/>
              </a:rPr>
              <a:t>place making processes</a:t>
            </a:r>
            <a:r>
              <a:rPr lang="en-US" dirty="0">
                <a:solidFill>
                  <a:srgbClr val="00B0F0"/>
                </a:solidFill>
                <a:latin typeface="Myriad Pro" charset="0"/>
                <a:ea typeface="Myriad Pro" charset="0"/>
                <a:cs typeface="Myriad Pro" charset="0"/>
              </a:rPr>
              <a:t>.</a:t>
            </a:r>
            <a:endParaRPr lang="en-GB" dirty="0">
              <a:solidFill>
                <a:srgbClr val="00B0F0"/>
              </a:solidFill>
              <a:latin typeface="Myriad Pro" charset="0"/>
              <a:ea typeface="Myriad Pro" charset="0"/>
              <a:cs typeface="Myriad Pro" charset="0"/>
            </a:endParaRPr>
          </a:p>
        </p:txBody>
      </p:sp>
      <p:sp>
        <p:nvSpPr>
          <p:cNvPr id="10" name="Content Placeholder 2"/>
          <p:cNvSpPr txBox="1">
            <a:spLocks/>
          </p:cNvSpPr>
          <p:nvPr/>
        </p:nvSpPr>
        <p:spPr>
          <a:xfrm>
            <a:off x="349313" y="1844824"/>
            <a:ext cx="8496125" cy="350401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12 mark question which has marks allocated to both </a:t>
            </a:r>
            <a:r>
              <a:rPr lang="en-GB" sz="1200" dirty="0">
                <a:solidFill>
                  <a:srgbClr val="FF0000"/>
                </a:solidFill>
                <a:latin typeface="Myriad Pro" charset="0"/>
                <a:ea typeface="Myriad Pro" charset="0"/>
                <a:cs typeface="Myriad Pro" charset="0"/>
              </a:rPr>
              <a:t>knowledge and understanding (AO1 – 6 marks)</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 (AO2 – 6 marks)</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a:t>
            </a:r>
            <a:r>
              <a:rPr lang="en-GB" sz="1200" dirty="0">
                <a:solidFill>
                  <a:srgbClr val="1F224E"/>
                </a:solidFill>
                <a:latin typeface="Myriad Pro" charset="0"/>
                <a:ea typeface="Myriad Pro" charset="0"/>
                <a:cs typeface="Myriad Pro" charset="0"/>
              </a:rPr>
              <a:t> of both</a:t>
            </a:r>
            <a:r>
              <a:rPr lang="en-GB" sz="1200" dirty="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risks from tectonic hazards </a:t>
            </a:r>
            <a:r>
              <a:rPr lang="en-GB" sz="1200" dirty="0">
                <a:solidFill>
                  <a:srgbClr val="1F224E"/>
                </a:solidFill>
                <a:latin typeface="Myriad Pro" charset="0"/>
                <a:ea typeface="Myriad Pro" charset="0"/>
                <a:cs typeface="Myriad Pro" charset="0"/>
              </a:rPr>
              <a:t>(topic 3.5) and</a:t>
            </a:r>
            <a:r>
              <a:rPr lang="en-GB" sz="1200" dirty="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place making processes </a:t>
            </a:r>
            <a:r>
              <a:rPr lang="en-GB" sz="1200" dirty="0">
                <a:solidFill>
                  <a:srgbClr val="1F224E"/>
                </a:solidFill>
                <a:latin typeface="Myriad Pro" charset="0"/>
                <a:ea typeface="Myriad Pro" charset="0"/>
                <a:cs typeface="Myriad Pro" charset="0"/>
              </a:rPr>
              <a:t>(topic 2.1). </a:t>
            </a:r>
            <a:br>
              <a:rPr lang="en-GB" sz="1200" dirty="0">
                <a:solidFill>
                  <a:srgbClr val="1F224E"/>
                </a:solidFill>
                <a:latin typeface="Myriad Pro" charset="0"/>
                <a:ea typeface="Myriad Pro" charset="0"/>
                <a:cs typeface="Myriad Pro" charset="0"/>
              </a:rPr>
            </a:b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students to </a:t>
            </a:r>
            <a:r>
              <a:rPr lang="en-GB" sz="1200" dirty="0">
                <a:solidFill>
                  <a:srgbClr val="00B0F0"/>
                </a:solidFill>
                <a:latin typeface="Myriad Pro" charset="0"/>
                <a:ea typeface="Myriad Pro" charset="0"/>
                <a:cs typeface="Myriad Pro" charset="0"/>
              </a:rPr>
              <a:t>apply their knowledge and understanding (AO2)</a:t>
            </a:r>
            <a:r>
              <a:rPr lang="en-GB" sz="1200" dirty="0">
                <a:solidFill>
                  <a:srgbClr val="1F224E"/>
                </a:solidFill>
                <a:latin typeface="Myriad Pro" charset="0"/>
                <a:ea typeface="Myriad Pro" charset="0"/>
                <a:cs typeface="Myriad Pro" charset="0"/>
              </a:rPr>
              <a:t> of the content learned to examine </a:t>
            </a:r>
            <a:r>
              <a:rPr lang="en-US" sz="1200" dirty="0">
                <a:solidFill>
                  <a:srgbClr val="1F224E"/>
                </a:solidFill>
                <a:latin typeface="Myriad Pro" charset="0"/>
                <a:ea typeface="Myriad Pro" charset="0"/>
                <a:cs typeface="Myriad Pro" charset="0"/>
              </a:rPr>
              <a:t>how the risks from tectonic hazards affect place making processes</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the </a:t>
            </a:r>
            <a:r>
              <a:rPr lang="en-GB" sz="1200" dirty="0">
                <a:solidFill>
                  <a:srgbClr val="00B0F0"/>
                </a:solidFill>
                <a:latin typeface="Myriad Pro" charset="0"/>
                <a:ea typeface="Myriad Pro" charset="0"/>
                <a:cs typeface="Myriad Pro" charset="0"/>
              </a:rPr>
              <a:t>application of knowledge and understanding (AO2)</a:t>
            </a:r>
            <a:r>
              <a:rPr lang="en-GB" sz="1200" dirty="0">
                <a:solidFill>
                  <a:srgbClr val="1F224E"/>
                </a:solidFill>
                <a:latin typeface="Myriad Pro" charset="0"/>
                <a:ea typeface="Myriad Pro" charset="0"/>
                <a:cs typeface="Myriad Pro" charset="0"/>
              </a:rPr>
              <a:t> in order to </a:t>
            </a:r>
            <a:r>
              <a:rPr lang="en-US" sz="1200" u="sng" dirty="0">
                <a:solidFill>
                  <a:srgbClr val="00B0F0"/>
                </a:solidFill>
                <a:latin typeface="Myriad Pro" charset="0"/>
                <a:ea typeface="Myriad Pro" charset="0"/>
                <a:cs typeface="Myriad Pro" charset="0"/>
              </a:rPr>
              <a:t>make links between such types of material which are not </a:t>
            </a:r>
            <a:r>
              <a:rPr lang="en-GB" sz="1200" u="sng" dirty="0">
                <a:solidFill>
                  <a:srgbClr val="00B0F0"/>
                </a:solidFill>
                <a:latin typeface="Myriad Pro" charset="0"/>
                <a:ea typeface="Myriad Pro" charset="0"/>
                <a:cs typeface="Myriad Pro" charset="0"/>
              </a:rPr>
              <a:t>signalled</a:t>
            </a:r>
            <a:r>
              <a:rPr lang="en-US" sz="1200" u="sng" dirty="0">
                <a:solidFill>
                  <a:srgbClr val="00B0F0"/>
                </a:solidFill>
                <a:latin typeface="Myriad Pro" charset="0"/>
                <a:ea typeface="Myriad Pro" charset="0"/>
                <a:cs typeface="Myriad Pro" charset="0"/>
              </a:rPr>
              <a:t> in the specification</a:t>
            </a:r>
            <a:r>
              <a:rPr lang="en-GB" sz="1200" dirty="0">
                <a:solidFill>
                  <a:srgbClr val="1F224E"/>
                </a:solidFill>
                <a:latin typeface="Myriad Pro" charset="0"/>
                <a:ea typeface="Myriad Pro" charset="0"/>
                <a:cs typeface="Myriad Pro" charset="0"/>
              </a:rPr>
              <a:t> – one of the three ways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178614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7" y="3473"/>
            <a:ext cx="9144000" cy="905247"/>
          </a:xfrm>
        </p:spPr>
        <p:txBody>
          <a:bodyPr>
            <a:normAutofit/>
          </a:bodyPr>
          <a:lstStyle/>
          <a:p>
            <a:r>
              <a:rPr lang="en-GB" sz="4000" dirty="0"/>
              <a:t>Topic 3.5 – Question 10 – 12 marks</a:t>
            </a:r>
          </a:p>
        </p:txBody>
      </p:sp>
      <p:sp>
        <p:nvSpPr>
          <p:cNvPr id="7" name="TextBox 6"/>
          <p:cNvSpPr txBox="1"/>
          <p:nvPr/>
        </p:nvSpPr>
        <p:spPr>
          <a:xfrm>
            <a:off x="268263" y="880145"/>
            <a:ext cx="8620608" cy="369332"/>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Examine how the </a:t>
            </a:r>
            <a:r>
              <a:rPr lang="en-US" dirty="0">
                <a:solidFill>
                  <a:srgbClr val="FF0000"/>
                </a:solidFill>
                <a:latin typeface="Myriad Pro" charset="0"/>
                <a:ea typeface="Myriad Pro" charset="0"/>
                <a:cs typeface="Myriad Pro" charset="0"/>
              </a:rPr>
              <a:t>risks from tectonic hazards </a:t>
            </a:r>
            <a:r>
              <a:rPr lang="en-US" u="sng" dirty="0">
                <a:solidFill>
                  <a:srgbClr val="00B0F0"/>
                </a:solidFill>
                <a:latin typeface="Myriad Pro" charset="0"/>
                <a:ea typeface="Myriad Pro" charset="0"/>
                <a:cs typeface="Myriad Pro" charset="0"/>
              </a:rPr>
              <a:t>affect</a:t>
            </a:r>
            <a:r>
              <a:rPr lang="en-US" dirty="0">
                <a:solidFill>
                  <a:srgbClr val="00B0F0"/>
                </a:solidFill>
                <a:latin typeface="Myriad Pro" charset="0"/>
                <a:ea typeface="Myriad Pro" charset="0"/>
                <a:cs typeface="Myriad Pro" charset="0"/>
              </a:rPr>
              <a:t> </a:t>
            </a:r>
            <a:r>
              <a:rPr lang="en-US" dirty="0">
                <a:solidFill>
                  <a:srgbClr val="FF0000"/>
                </a:solidFill>
                <a:latin typeface="Myriad Pro" charset="0"/>
                <a:ea typeface="Myriad Pro" charset="0"/>
                <a:cs typeface="Myriad Pro" charset="0"/>
              </a:rPr>
              <a:t>place making processes</a:t>
            </a:r>
            <a:r>
              <a:rPr lang="en-US" dirty="0">
                <a:solidFill>
                  <a:srgbClr val="00B0F0"/>
                </a:solidFill>
                <a:latin typeface="Myriad Pro" charset="0"/>
                <a:ea typeface="Myriad Pro" charset="0"/>
                <a:cs typeface="Myriad Pro" charset="0"/>
              </a:rPr>
              <a:t>.</a:t>
            </a:r>
            <a:endParaRPr lang="en-GB" dirty="0">
              <a:solidFill>
                <a:srgbClr val="00B0F0"/>
              </a:solidFill>
              <a:latin typeface="Myriad Pro" charset="0"/>
              <a:ea typeface="Myriad Pro" charset="0"/>
              <a:cs typeface="Myriad Pro" charset="0"/>
            </a:endParaRPr>
          </a:p>
        </p:txBody>
      </p:sp>
      <p:sp>
        <p:nvSpPr>
          <p:cNvPr id="5" name="TextBox 4"/>
          <p:cNvSpPr txBox="1"/>
          <p:nvPr/>
        </p:nvSpPr>
        <p:spPr>
          <a:xfrm>
            <a:off x="179512" y="1341409"/>
            <a:ext cx="2160240" cy="4662815"/>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4 (10–12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comprehensive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risks from tectonic hazards and place making processes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comprehensive</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clear, developed and convincing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is fully accurate of how the risks from tectonic hazards affect place making processes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risks from tectonic hazards and place making processes.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p>
          <a:p>
            <a:endParaRPr lang="en-US" sz="1100" dirty="0">
              <a:solidFill>
                <a:srgbClr val="1F224E"/>
              </a:solidFill>
              <a:latin typeface="Myriad Pro" charset="0"/>
              <a:ea typeface="Myriad Pro" charset="0"/>
              <a:cs typeface="Myriad Pro" charset="0"/>
            </a:endParaRPr>
          </a:p>
        </p:txBody>
      </p:sp>
      <p:sp>
        <p:nvSpPr>
          <p:cNvPr id="6" name="TextBox 5"/>
          <p:cNvSpPr txBox="1"/>
          <p:nvPr/>
        </p:nvSpPr>
        <p:spPr>
          <a:xfrm>
            <a:off x="7092280" y="1341409"/>
            <a:ext cx="1944215" cy="4662815"/>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1 (1–3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risks from tectonic hazards and place making processes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simple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limited accuracy of how the risks from tectonic hazards affect place making processes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about risks from tectonic hazards and place making processes.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limited attempts to make synoptic links between content from different parts of the course of study.</a:t>
            </a:r>
          </a:p>
        </p:txBody>
      </p:sp>
      <p:sp>
        <p:nvSpPr>
          <p:cNvPr id="8" name="TextBox 7"/>
          <p:cNvSpPr txBox="1"/>
          <p:nvPr/>
        </p:nvSpPr>
        <p:spPr>
          <a:xfrm>
            <a:off x="4845147" y="1340768"/>
            <a:ext cx="2141217" cy="4662815"/>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2 (4–6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risks from tectonic hazards and place making processes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sound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some accuracy of how the risks from tectonic hazards affect place making processes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risks from tectonic hazards or place making processes and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for the other focus.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some attempts to make synoptic links between content from different parts of the course of study but these are not always relevant.</a:t>
            </a:r>
          </a:p>
        </p:txBody>
      </p:sp>
      <p:sp>
        <p:nvSpPr>
          <p:cNvPr id="11" name="TextBox 10"/>
          <p:cNvSpPr txBox="1"/>
          <p:nvPr/>
        </p:nvSpPr>
        <p:spPr>
          <a:xfrm>
            <a:off x="2483769" y="1346907"/>
            <a:ext cx="2232248" cy="4662815"/>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3 (7–9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risks from tectonic hazards and place making processes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a:t>
            </a:r>
            <a:r>
              <a:rPr lang="en-US" sz="1100" dirty="0">
                <a:solidFill>
                  <a:srgbClr val="1F224E"/>
                </a:solidFill>
                <a:latin typeface="Myriad Pro" charset="0"/>
                <a:ea typeface="Myriad Pro" charset="0"/>
                <a:cs typeface="Myriad Pro" charset="0"/>
              </a:rPr>
              <a:t> to provide clear and developed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accuracy of how the risks from tectonic hazards affect place making processes </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r>
              <a:rPr lang="en-US" sz="1100" dirty="0">
                <a:solidFill>
                  <a:srgbClr val="1F224E"/>
                </a:solidFill>
                <a:latin typeface="Myriad Pro" charset="0"/>
                <a:ea typeface="Myriad Pro" charset="0"/>
                <a:cs typeface="Myriad Pro" charset="0"/>
              </a:rPr>
              <a:t> </a:t>
            </a: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risks from tectonic hazards </a:t>
            </a:r>
            <a:r>
              <a:rPr lang="en-US" sz="1100" b="1" dirty="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place making processes and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ideas for the other focus.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attempts to make synoptic links between content from different parts of the course of study but these are not always appropriate. </a:t>
            </a:r>
          </a:p>
          <a:p>
            <a:endParaRPr lang="en-US" sz="11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329507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r>
              <a:rPr lang="en-GB" dirty="0"/>
              <a:t>Topic 3.5 – Question 10 – 12 marks</a:t>
            </a:r>
          </a:p>
        </p:txBody>
      </p:sp>
      <p:sp>
        <p:nvSpPr>
          <p:cNvPr id="7" name="Content Placeholder 2"/>
          <p:cNvSpPr txBox="1">
            <a:spLocks/>
          </p:cNvSpPr>
          <p:nvPr/>
        </p:nvSpPr>
        <p:spPr>
          <a:xfrm>
            <a:off x="1" y="1846939"/>
            <a:ext cx="3995936" cy="489449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rgbClr val="FF0000"/>
                </a:solidFill>
                <a:latin typeface="Myriad Pro" charset="0"/>
                <a:ea typeface="Myriad Pro" charset="0"/>
                <a:cs typeface="Myriad Pro" charset="0"/>
              </a:rPr>
              <a:t>AO1 – 6 marks</a:t>
            </a:r>
            <a:endParaRPr lang="en-GB" sz="1200" b="1" dirty="0">
              <a:solidFill>
                <a:srgbClr val="FF0000"/>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risks from tectonic hazards and place making processes could potentially include:</a:t>
            </a:r>
            <a:endParaRPr lang="en-GB" sz="1200" dirty="0">
              <a:solidFill>
                <a:srgbClr val="1F224E"/>
              </a:solidFill>
              <a:latin typeface="Myriad Pro" charset="0"/>
              <a:ea typeface="Myriad Pro" charset="0"/>
              <a:cs typeface="Myriad Pro" charset="0"/>
            </a:endParaRPr>
          </a:p>
          <a:p>
            <a:pPr lvl="0"/>
            <a:r>
              <a:rPr lang="en-US" sz="1200" dirty="0">
                <a:solidFill>
                  <a:srgbClr val="1F224E"/>
                </a:solidFill>
                <a:latin typeface="Myriad Pro" charset="0"/>
                <a:ea typeface="Myriad Pro" charset="0"/>
                <a:cs typeface="Myriad Pro" charset="0"/>
              </a:rPr>
              <a:t>changes in the frequency and impacts of tectonic hazards over time</a:t>
            </a:r>
          </a:p>
          <a:p>
            <a:pPr lvl="0"/>
            <a:r>
              <a:rPr lang="en-US" sz="1200" dirty="0">
                <a:solidFill>
                  <a:srgbClr val="1F224E"/>
                </a:solidFill>
                <a:latin typeface="Myriad Pro" charset="0"/>
                <a:ea typeface="Myriad Pro" charset="0"/>
                <a:cs typeface="Myriad Pro" charset="0"/>
              </a:rPr>
              <a:t>degree of risk posed by a hazard and the probability of the hazard event occurring</a:t>
            </a:r>
          </a:p>
          <a:p>
            <a:pPr lvl="0"/>
            <a:r>
              <a:rPr lang="en-US" sz="1200" dirty="0">
                <a:solidFill>
                  <a:srgbClr val="1F224E"/>
                </a:solidFill>
                <a:latin typeface="Myriad Pro" charset="0"/>
                <a:ea typeface="Myriad Pro" charset="0"/>
                <a:cs typeface="Myriad Pro" charset="0"/>
              </a:rPr>
              <a:t>reasons why people choose to live in tectonically active locations</a:t>
            </a:r>
          </a:p>
          <a:p>
            <a:pPr lvl="0"/>
            <a:r>
              <a:rPr lang="en-US" sz="1200" dirty="0">
                <a:solidFill>
                  <a:srgbClr val="1F224E"/>
                </a:solidFill>
                <a:latin typeface="Myriad Pro" charset="0"/>
                <a:ea typeface="Myriad Pro" charset="0"/>
                <a:cs typeface="Myriad Pro" charset="0"/>
              </a:rPr>
              <a:t>future strategies to cope with risks from tectonic hazards</a:t>
            </a:r>
          </a:p>
          <a:p>
            <a:pPr lvl="0"/>
            <a:r>
              <a:rPr lang="en-US" sz="1200" dirty="0">
                <a:solidFill>
                  <a:srgbClr val="1F224E"/>
                </a:solidFill>
                <a:latin typeface="Myriad Pro" charset="0"/>
                <a:ea typeface="Myriad Pro" charset="0"/>
                <a:cs typeface="Myriad Pro" charset="0"/>
              </a:rPr>
              <a:t>how governments and organisations attempt to present places to the wider world to attract inward investment and regeneration</a:t>
            </a:r>
          </a:p>
          <a:p>
            <a:pPr lvl="0"/>
            <a:r>
              <a:rPr lang="en-US" sz="1200" dirty="0">
                <a:solidFill>
                  <a:srgbClr val="1F224E"/>
                </a:solidFill>
                <a:latin typeface="Myriad Pro" charset="0"/>
                <a:ea typeface="Myriad Pro" charset="0"/>
                <a:cs typeface="Myriad Pro" charset="0"/>
              </a:rPr>
              <a:t>why places rebrand through reimaging and regeneration to construct a different place meaning</a:t>
            </a:r>
          </a:p>
          <a:p>
            <a:pPr lvl="0"/>
            <a:r>
              <a:rPr lang="en-US" sz="1200" dirty="0">
                <a:solidFill>
                  <a:srgbClr val="1F224E"/>
                </a:solidFill>
                <a:latin typeface="Myriad Pro" charset="0"/>
                <a:ea typeface="Myriad Pro" charset="0"/>
                <a:cs typeface="Myriad Pro" charset="0"/>
              </a:rPr>
              <a:t>range of strategies can be used to rebrand places such as art, heritage and architecture. These can be used to change a place meaning</a:t>
            </a:r>
          </a:p>
          <a:p>
            <a:pPr lvl="0"/>
            <a:r>
              <a:rPr lang="en-US" sz="1200" dirty="0">
                <a:solidFill>
                  <a:srgbClr val="1F224E"/>
                </a:solidFill>
                <a:latin typeface="Myriad Pro" charset="0"/>
                <a:ea typeface="Myriad Pro" charset="0"/>
                <a:cs typeface="Myriad Pro" charset="0"/>
              </a:rPr>
              <a:t>range of players and their role in placemaking such as governments, not for profit or community groups.</a:t>
            </a:r>
          </a:p>
        </p:txBody>
      </p:sp>
      <p:sp>
        <p:nvSpPr>
          <p:cNvPr id="3" name="Rectangle 2"/>
          <p:cNvSpPr/>
          <p:nvPr/>
        </p:nvSpPr>
        <p:spPr>
          <a:xfrm>
            <a:off x="3995936" y="1847790"/>
            <a:ext cx="5148063" cy="4893647"/>
          </a:xfrm>
          <a:prstGeom prst="rect">
            <a:avLst/>
          </a:prstGeom>
          <a:solidFill>
            <a:schemeClr val="bg1"/>
          </a:solidFill>
        </p:spPr>
        <p:txBody>
          <a:bodyPr wrap="square">
            <a:spAutoFit/>
          </a:bodyPr>
          <a:lstStyle/>
          <a:p>
            <a:r>
              <a:rPr lang="en-US" sz="1200" b="1" dirty="0">
                <a:solidFill>
                  <a:srgbClr val="00B0F0"/>
                </a:solidFill>
                <a:latin typeface="Myriad Pro" charset="0"/>
                <a:ea typeface="Myriad Pro" charset="0"/>
                <a:cs typeface="Myriad Pro" charset="0"/>
              </a:rPr>
              <a:t>AO2 – 6 marks </a:t>
            </a:r>
            <a:endParaRPr lang="en-GB" sz="1200" b="1" dirty="0">
              <a:solidFill>
                <a:srgbClr val="00B0F0"/>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Application of knowledge and understanding to analyse </a:t>
            </a:r>
            <a:r>
              <a:rPr lang="en-US" sz="1200" dirty="0">
                <a:solidFill>
                  <a:srgbClr val="1F224E"/>
                </a:solidFill>
                <a:latin typeface="Myriad Pro" charset="0"/>
                <a:ea typeface="Myriad Pro" charset="0"/>
                <a:cs typeface="Myriad Pro" charset="0"/>
              </a:rPr>
              <a:t>how the risks from tectonic hazards affect place making processes could potentially include:</a:t>
            </a:r>
          </a:p>
          <a:p>
            <a:pPr marL="17145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places prone to tectonic hazards such as California have a variety of strategies to mitigate against the risks, which creates a particular place meaning and enables communities to live with the risks</a:t>
            </a:r>
          </a:p>
          <a:p>
            <a:pPr marL="17145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regeneration following a tectonic event such as the Christchurch earthquake can be more about rebuilding what was there to preserve the place meaning</a:t>
            </a:r>
          </a:p>
          <a:p>
            <a:pPr marL="17145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where places are considered or perceived to be ‘riskier’ due to the frequency of tectonic hazards it can be challenging for players to encourage inward investment for regeneration </a:t>
            </a:r>
          </a:p>
          <a:p>
            <a:pPr marL="17145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there can be a time lapse between tectonic hazards occurring and the regeneration of places such as the Montserrat eruption. The government are working with a number of not for profit organisations as they are looking to re-establish communities in the south of the Island. The complexities of the place making processes have included where it is safe for communities to establish themselves, what the physical buildings will look like and be organised, how the communities will reimagine themselves to create a different place meaning </a:t>
            </a:r>
          </a:p>
          <a:p>
            <a:pPr marL="17145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role of players in tectonically hazardous areas and in place making processes are key to mitigating against the risks, encouraging investment, rebranding and reimaging. These players act as gatekeepers influencing the degree to which the risks are dealt with in place making processes.</a:t>
            </a:r>
          </a:p>
        </p:txBody>
      </p:sp>
      <p:sp>
        <p:nvSpPr>
          <p:cNvPr id="8" name="Rectangle 7"/>
          <p:cNvSpPr/>
          <p:nvPr/>
        </p:nvSpPr>
        <p:spPr>
          <a:xfrm>
            <a:off x="276722" y="1014636"/>
            <a:ext cx="8568952" cy="830997"/>
          </a:xfrm>
          <a:prstGeom prst="rect">
            <a:avLst/>
          </a:prstGeom>
          <a:ln>
            <a:solidFill>
              <a:schemeClr val="bg1"/>
            </a:solidFill>
          </a:ln>
        </p:spPr>
        <p:txBody>
          <a:bodyPr wrap="square">
            <a:spAutoFit/>
          </a:bodyPr>
          <a:lstStyle/>
          <a:p>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or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1796840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9144000" cy="1143000"/>
          </a:xfrm>
        </p:spPr>
        <p:txBody>
          <a:bodyPr>
            <a:normAutofit/>
          </a:bodyPr>
          <a:lstStyle/>
          <a:p>
            <a:r>
              <a:rPr lang="en-GB" dirty="0"/>
              <a:t>Section C</a:t>
            </a:r>
          </a:p>
        </p:txBody>
      </p:sp>
      <p:sp>
        <p:nvSpPr>
          <p:cNvPr id="5" name="Content Placeholder 4"/>
          <p:cNvSpPr>
            <a:spLocks noGrp="1"/>
          </p:cNvSpPr>
          <p:nvPr>
            <p:ph idx="1"/>
          </p:nvPr>
        </p:nvSpPr>
        <p:spPr>
          <a:xfrm>
            <a:off x="467544" y="1196752"/>
            <a:ext cx="8229600" cy="4536504"/>
          </a:xfrm>
        </p:spPr>
        <p:txBody>
          <a:bodyPr>
            <a:normAutofit fontScale="92500" lnSpcReduction="10000"/>
          </a:bodyPr>
          <a:lstStyle/>
          <a:p>
            <a:r>
              <a:rPr lang="en-GB" sz="2400" dirty="0">
                <a:solidFill>
                  <a:srgbClr val="1F224E"/>
                </a:solidFill>
                <a:latin typeface="Myriad Pro" charset="0"/>
                <a:ea typeface="Myriad Pro" charset="0"/>
                <a:cs typeface="Myriad Pro" charset="0"/>
              </a:rPr>
              <a:t>There will be a choice of two questions for each topic in section C – students answer one question from both of their two different topics but the choice gives them </a:t>
            </a:r>
            <a:r>
              <a:rPr lang="en-GB" sz="2400">
                <a:solidFill>
                  <a:srgbClr val="1F224E"/>
                </a:solidFill>
                <a:latin typeface="Myriad Pro" charset="0"/>
                <a:ea typeface="Myriad Pro" charset="0"/>
                <a:cs typeface="Myriad Pro" charset="0"/>
              </a:rPr>
              <a:t>flexibility within </a:t>
            </a:r>
            <a:r>
              <a:rPr lang="en-GB" sz="2400" dirty="0">
                <a:solidFill>
                  <a:srgbClr val="1F224E"/>
                </a:solidFill>
                <a:latin typeface="Myriad Pro" charset="0"/>
                <a:ea typeface="Myriad Pro" charset="0"/>
                <a:cs typeface="Myriad Pro" charset="0"/>
              </a:rPr>
              <a:t>the exam. </a:t>
            </a:r>
          </a:p>
          <a:p>
            <a:r>
              <a:rPr lang="en-GB" sz="2400" dirty="0">
                <a:solidFill>
                  <a:srgbClr val="1F224E"/>
                </a:solidFill>
                <a:latin typeface="Myriad Pro" charset="0"/>
                <a:ea typeface="Myriad Pro" charset="0"/>
                <a:cs typeface="Myriad Pro" charset="0"/>
              </a:rPr>
              <a:t>The questions will always be 33 mark questions which are split between </a:t>
            </a:r>
            <a:r>
              <a:rPr lang="en-GB" sz="2400" dirty="0">
                <a:solidFill>
                  <a:srgbClr val="FF0000"/>
                </a:solidFill>
                <a:latin typeface="Myriad Pro" charset="0"/>
                <a:ea typeface="Myriad Pro" charset="0"/>
                <a:cs typeface="Myriad Pro" charset="0"/>
              </a:rPr>
              <a:t>AO1</a:t>
            </a:r>
            <a:r>
              <a:rPr lang="en-GB" sz="2400" dirty="0">
                <a:solidFill>
                  <a:srgbClr val="1F224E"/>
                </a:solidFill>
                <a:latin typeface="Myriad Pro" charset="0"/>
                <a:ea typeface="Myriad Pro" charset="0"/>
                <a:cs typeface="Myriad Pro" charset="0"/>
              </a:rPr>
              <a:t> and </a:t>
            </a:r>
            <a:r>
              <a:rPr lang="en-GB" sz="2400" dirty="0">
                <a:solidFill>
                  <a:srgbClr val="00B0F0"/>
                </a:solidFill>
                <a:latin typeface="Myriad Pro" charset="0"/>
                <a:ea typeface="Myriad Pro" charset="0"/>
                <a:cs typeface="Myriad Pro" charset="0"/>
              </a:rPr>
              <a:t>AO2</a:t>
            </a:r>
            <a:r>
              <a:rPr lang="en-GB" sz="2400" dirty="0">
                <a:solidFill>
                  <a:srgbClr val="1F224E"/>
                </a:solidFill>
                <a:latin typeface="Myriad Pro" charset="0"/>
                <a:ea typeface="Myriad Pro" charset="0"/>
                <a:cs typeface="Myriad Pro" charset="0"/>
              </a:rPr>
              <a:t>. </a:t>
            </a:r>
          </a:p>
          <a:p>
            <a:r>
              <a:rPr lang="en-US" sz="2400" dirty="0">
                <a:solidFill>
                  <a:srgbClr val="1F224E"/>
                </a:solidFill>
                <a:latin typeface="Myriad Pro" charset="0"/>
                <a:ea typeface="Myriad Pro" charset="0"/>
                <a:cs typeface="Myriad Pro" charset="0"/>
              </a:rPr>
              <a:t>Students should draw on their knowledge and understanding from the topic to answer their chosen question which includes case studies references or information.</a:t>
            </a:r>
          </a:p>
          <a:p>
            <a:r>
              <a:rPr lang="en-GB" sz="2400" dirty="0">
                <a:solidFill>
                  <a:srgbClr val="1F224E"/>
                </a:solidFill>
                <a:latin typeface="Myriad Pro" charset="0"/>
                <a:ea typeface="Myriad Pro" charset="0"/>
                <a:cs typeface="Myriad Pro" charset="0"/>
              </a:rPr>
              <a:t>Every option in Section C will always have an identical structure so that they are comparable. </a:t>
            </a:r>
            <a:endParaRPr lang="en-US" sz="2400" dirty="0">
              <a:solidFill>
                <a:srgbClr val="1F224E"/>
              </a:solidFill>
              <a:latin typeface="Myriad Pro" charset="0"/>
              <a:ea typeface="Myriad Pro" charset="0"/>
              <a:cs typeface="Myriad Pro" charset="0"/>
            </a:endParaRPr>
          </a:p>
          <a:p>
            <a:r>
              <a:rPr lang="en-GB" sz="2400" dirty="0">
                <a:solidFill>
                  <a:srgbClr val="1F224E"/>
                </a:solidFill>
                <a:latin typeface="Myriad Pro" charset="0"/>
                <a:ea typeface="Myriad Pro" charset="0"/>
                <a:cs typeface="Myriad Pro" charset="0"/>
              </a:rPr>
              <a:t>This structure will be the same structure which will be used in future examinations.</a:t>
            </a:r>
          </a:p>
        </p:txBody>
      </p:sp>
    </p:spTree>
    <p:extLst>
      <p:ext uri="{BB962C8B-B14F-4D97-AF65-F5344CB8AC3E}">
        <p14:creationId xmlns:p14="http://schemas.microsoft.com/office/powerpoint/2010/main" val="108899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3.1 – Question 11* – 33 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The vulnerability of people to the impacts of climate change </a:t>
            </a:r>
            <a:r>
              <a:rPr lang="en-US" sz="1600" dirty="0">
                <a:solidFill>
                  <a:srgbClr val="00B0F0"/>
                </a:solidFill>
                <a:latin typeface="Myriad Pro" charset="0"/>
                <a:ea typeface="Myriad Pro" charset="0"/>
                <a:cs typeface="Myriad Pro" charset="0"/>
              </a:rPr>
              <a:t>is </a:t>
            </a:r>
            <a:r>
              <a:rPr lang="en-US" sz="1600" u="sng" dirty="0">
                <a:solidFill>
                  <a:srgbClr val="00B0F0"/>
                </a:solidFill>
                <a:latin typeface="Myriad Pro" charset="0"/>
                <a:ea typeface="Myriad Pro" charset="0"/>
                <a:cs typeface="Myriad Pro" charset="0"/>
              </a:rPr>
              <a:t>mainly</a:t>
            </a:r>
            <a:r>
              <a:rPr lang="en-US" sz="1600" dirty="0">
                <a:solidFill>
                  <a:srgbClr val="00B0F0"/>
                </a:solidFill>
                <a:latin typeface="Myriad Pro" charset="0"/>
                <a:ea typeface="Myriad Pro" charset="0"/>
                <a:cs typeface="Myriad Pro" charset="0"/>
              </a:rPr>
              <a:t> the result</a:t>
            </a:r>
            <a:r>
              <a:rPr lang="en-US" sz="1600" dirty="0">
                <a:solidFill>
                  <a:srgbClr val="FF0000"/>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of economic factors</a:t>
            </a:r>
            <a:r>
              <a:rPr lang="en-US" sz="1600" dirty="0">
                <a:solidFill>
                  <a:srgbClr val="FF0000"/>
                </a:solidFill>
                <a:latin typeface="Myriad Pro" charset="0"/>
                <a:ea typeface="Myriad Pro" charset="0"/>
                <a:cs typeface="Myriad Pro" charset="0"/>
              </a:rPr>
              <a:t>.</a:t>
            </a:r>
            <a:r>
              <a:rPr lang="en-US" sz="1600" dirty="0">
                <a:solidFill>
                  <a:srgbClr val="00B0F0"/>
                </a:solidFill>
                <a:latin typeface="Myriad Pro" charset="0"/>
                <a:ea typeface="Myriad Pro" charset="0"/>
                <a:cs typeface="Myriad Pro" charset="0"/>
              </a:rPr>
              <a:t>’ Discuss.</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a:solidFill>
                  <a:srgbClr val="1F224E"/>
                </a:solidFill>
                <a:latin typeface="Myriad Pro" charset="0"/>
                <a:ea typeface="Myriad Pro" charset="0"/>
                <a:cs typeface="Myriad Pro" charset="0"/>
              </a:rPr>
              <a:t>33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9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24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9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vulnerability of people to the impacts of climate change </a:t>
            </a:r>
            <a:r>
              <a:rPr lang="en-GB" sz="1200" dirty="0">
                <a:solidFill>
                  <a:srgbClr val="1F224E"/>
                </a:solidFill>
                <a:latin typeface="Myriad Pro" charset="0"/>
                <a:ea typeface="Myriad Pro" charset="0"/>
                <a:cs typeface="Myriad Pro" charset="0"/>
              </a:rPr>
              <a:t>(information from key ideas 2.a, 4.b and 4.c of this topic in the specification could be useful).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24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discuss</a:t>
            </a:r>
            <a:r>
              <a:rPr lang="en-GB" sz="1200" dirty="0">
                <a:solidFill>
                  <a:srgbClr val="1F224E"/>
                </a:solidFill>
                <a:latin typeface="Myriad Pro" charset="0"/>
                <a:ea typeface="Myriad Pro" charset="0"/>
                <a:cs typeface="Myriad Pro" charset="0"/>
              </a:rPr>
              <a:t>’ indicates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whether the vulnerability of people to the impacts of climate change is mainly the result of economic factors.</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p>
        </p:txBody>
      </p:sp>
    </p:spTree>
    <p:extLst>
      <p:ext uri="{BB962C8B-B14F-4D97-AF65-F5344CB8AC3E}">
        <p14:creationId xmlns:p14="http://schemas.microsoft.com/office/powerpoint/2010/main" val="3285535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3.1 – Question 11* – 33 marks – The mark scheme – </a:t>
            </a:r>
            <a:r>
              <a:rPr lang="en-GB" sz="4000" dirty="0">
                <a:solidFill>
                  <a:srgbClr val="FF0000"/>
                </a:solidFill>
              </a:rPr>
              <a:t>AO1 (9 marks)</a:t>
            </a: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(7–9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vulnerability of people to the impacts of climate change.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vulnerability of people to the impacts of climate change.</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(3–4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vulnerability of people to the impacts of climate change.</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(1–2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vulnerability of people to the impacts of climate change.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941168"/>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643838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540"/>
            <a:ext cx="9144000" cy="535682"/>
          </a:xfrm>
        </p:spPr>
        <p:txBody>
          <a:bodyPr>
            <a:noAutofit/>
          </a:bodyPr>
          <a:lstStyle/>
          <a:p>
            <a:r>
              <a:rPr lang="en-GB" sz="3200" dirty="0"/>
              <a:t>Topic 3.1 – Question 11* – 33 marks –</a:t>
            </a:r>
            <a:br>
              <a:rPr lang="en-GB" sz="3200" dirty="0"/>
            </a:br>
            <a:r>
              <a:rPr lang="en-GB" sz="3200" dirty="0"/>
              <a:t> The mark scheme – </a:t>
            </a:r>
            <a:r>
              <a:rPr lang="en-GB" sz="3200" dirty="0">
                <a:solidFill>
                  <a:srgbClr val="00B0F0"/>
                </a:solidFill>
              </a:rPr>
              <a:t>AO2 (24 marks)</a:t>
            </a:r>
          </a:p>
        </p:txBody>
      </p:sp>
      <p:sp>
        <p:nvSpPr>
          <p:cNvPr id="4" name="Content Placeholder 2"/>
          <p:cNvSpPr txBox="1">
            <a:spLocks/>
          </p:cNvSpPr>
          <p:nvPr/>
        </p:nvSpPr>
        <p:spPr>
          <a:xfrm>
            <a:off x="88454" y="952266"/>
            <a:ext cx="4483546" cy="4708981"/>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a:solidFill>
                  <a:srgbClr val="00B0F0"/>
                </a:solidFill>
                <a:latin typeface="Myriad Pro" charset="0"/>
                <a:ea typeface="Myriad Pro" charset="0"/>
                <a:cs typeface="Myriad Pro" charset="0"/>
              </a:rPr>
              <a:t>AO2</a:t>
            </a:r>
            <a:endParaRPr lang="en-GB" sz="1000" b="1" dirty="0">
              <a:solidFill>
                <a:srgbClr val="00B0F0"/>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4 (19–24 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factors which affect the vulnerability of people to the impacts of climate change.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and substantiated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secure judgements leading to rational conclusions that are evidence based as to whether the vulnerability of people to the impacts of climate change is mainly the result of economic factors.</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authoritatively discussed.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3 (13–18 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factors which affect the vulnerability of people to the impacts of climate change.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generally secure judgements, with some link between rational conclusions and evidence as to whether the vulnerability of people to the impacts of climate change is mainly the result of economic factors.</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discussed but this may lack some authority.</a:t>
            </a:r>
          </a:p>
        </p:txBody>
      </p:sp>
      <p:sp>
        <p:nvSpPr>
          <p:cNvPr id="9" name="Rectangle 8"/>
          <p:cNvSpPr/>
          <p:nvPr/>
        </p:nvSpPr>
        <p:spPr>
          <a:xfrm>
            <a:off x="4572001" y="952267"/>
            <a:ext cx="4480940" cy="4708981"/>
          </a:xfrm>
          <a:prstGeom prst="rect">
            <a:avLst/>
          </a:prstGeom>
          <a:ln>
            <a:solidFill>
              <a:schemeClr val="tx1"/>
            </a:solidFill>
          </a:ln>
        </p:spPr>
        <p:txBody>
          <a:bodyPr wrap="square">
            <a:spAutoFit/>
          </a:bodyPr>
          <a:lstStyle/>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2 (7–12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factors which affect the vulnerability of people to the impacts of climate change. </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generalised judgements and conclusions, with limited use of evidence as to whether the vulnerability of people to the impacts of climate change is mainly the result of economic factors.</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discussed but their use lacks precision.</a:t>
            </a:r>
          </a:p>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1 (1–6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factors which affect the vulnerability of people to the impacts of climate change.</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an un-supported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simple conclusions as to whether the vulnerability of people to the impacts of climate change is mainly the result of economic factors.</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not discussed or are so inaccurately.</a:t>
            </a:r>
          </a:p>
          <a:p>
            <a:pPr lvl="0"/>
            <a:endParaRPr lang="en-US" sz="1000" dirty="0">
              <a:solidFill>
                <a:srgbClr val="1F224E"/>
              </a:solidFill>
              <a:latin typeface="Myriad Pro" charset="0"/>
              <a:ea typeface="Myriad Pro" charset="0"/>
              <a:cs typeface="Myriad Pro" charset="0"/>
            </a:endParaRPr>
          </a:p>
          <a:p>
            <a:r>
              <a:rPr lang="en-US" sz="1000" b="1" dirty="0">
                <a:solidFill>
                  <a:srgbClr val="1F224E"/>
                </a:solidFill>
                <a:latin typeface="Myriad Pro" charset="0"/>
                <a:ea typeface="Myriad Pro" charset="0"/>
                <a:cs typeface="Myriad Pro" charset="0"/>
              </a:rPr>
              <a:t>0 marks </a:t>
            </a:r>
          </a:p>
          <a:p>
            <a:r>
              <a:rPr lang="en-US" sz="1000" dirty="0">
                <a:solidFill>
                  <a:srgbClr val="1F224E"/>
                </a:solidFill>
                <a:latin typeface="Myriad Pro" charset="0"/>
                <a:ea typeface="Myriad Pro" charset="0"/>
                <a:cs typeface="Myriad Pro" charset="0"/>
              </a:rPr>
              <a:t>No response or no response worthy of credit.</a:t>
            </a:r>
          </a:p>
          <a:p>
            <a:endParaRPr lang="en-US" sz="1000" dirty="0">
              <a:solidFill>
                <a:srgbClr val="1F224E"/>
              </a:solidFill>
              <a:latin typeface="Myriad Pro" charset="0"/>
              <a:ea typeface="Myriad Pro" charset="0"/>
              <a:cs typeface="Myriad Pro" charset="0"/>
            </a:endParaRPr>
          </a:p>
          <a:p>
            <a:pPr lvl="0"/>
            <a:endParaRPr lang="en-US" sz="1000" dirty="0">
              <a:solidFill>
                <a:srgbClr val="1F224E"/>
              </a:solidFill>
              <a:latin typeface="Myriad Pro" charset="0"/>
              <a:ea typeface="Myriad Pro" charset="0"/>
              <a:cs typeface="Myriad Pro" charset="0"/>
            </a:endParaRPr>
          </a:p>
        </p:txBody>
      </p:sp>
      <p:sp>
        <p:nvSpPr>
          <p:cNvPr id="7" name="Rectangle 6"/>
          <p:cNvSpPr/>
          <p:nvPr/>
        </p:nvSpPr>
        <p:spPr>
          <a:xfrm>
            <a:off x="4648572" y="5725705"/>
            <a:ext cx="1512168" cy="1015663"/>
          </a:xfrm>
          <a:prstGeom prst="rect">
            <a:avLst/>
          </a:prstGeom>
          <a:solidFill>
            <a:schemeClr val="bg1"/>
          </a:solidFill>
          <a:ln>
            <a:solidFill>
              <a:schemeClr val="tx1"/>
            </a:solidFill>
          </a:ln>
        </p:spPr>
        <p:txBody>
          <a:bodyPr wrap="square">
            <a:spAutoFit/>
          </a:bodyPr>
          <a:lstStyle/>
          <a:p>
            <a:r>
              <a:rPr lang="en-US" sz="1000" u="sng" dirty="0">
                <a:solidFill>
                  <a:srgbClr val="1F224E"/>
                </a:solidFill>
                <a:latin typeface="Myriad Pro" charset="0"/>
                <a:ea typeface="Myriad Pro" charset="0"/>
                <a:cs typeface="Myriad Pro" charset="0"/>
              </a:rPr>
              <a:t>Quality of extended response descriptors</a:t>
            </a:r>
            <a:r>
              <a:rPr lang="en-US" sz="1000" dirty="0">
                <a:solidFill>
                  <a:srgbClr val="1F224E"/>
                </a:solidFill>
                <a:latin typeface="Myriad Pro" charset="0"/>
                <a:ea typeface="Myriad Pro" charset="0"/>
                <a:cs typeface="Myriad Pro" charset="0"/>
              </a:rPr>
              <a:t> are listed below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 you can find more information on these on </a:t>
            </a:r>
            <a:r>
              <a:rPr lang="en-US" sz="1000" u="sng" dirty="0">
                <a:solidFill>
                  <a:srgbClr val="1F224E"/>
                </a:solidFill>
                <a:latin typeface="Myriad Pro" charset="0"/>
                <a:ea typeface="Myriad Pro" charset="0"/>
                <a:cs typeface="Myriad Pro" charset="0"/>
              </a:rPr>
              <a:t>slide 9</a:t>
            </a:r>
            <a:r>
              <a:rPr lang="en-US" sz="1000" dirty="0">
                <a:solidFill>
                  <a:srgbClr val="1F224E"/>
                </a:solidFill>
                <a:latin typeface="Myriad Pro" charset="0"/>
                <a:ea typeface="Myriad Pro" charset="0"/>
                <a:cs typeface="Myriad Pro" charset="0"/>
              </a:rPr>
              <a:t>.</a:t>
            </a:r>
            <a:endParaRPr lang="en-GB" sz="1000" dirty="0">
              <a:solidFill>
                <a:srgbClr val="1F224E"/>
              </a:solidFill>
              <a:latin typeface="Myriad Pro" charset="0"/>
              <a:ea typeface="Myriad Pro" charset="0"/>
              <a:cs typeface="Myriad Pro" charset="0"/>
            </a:endParaRPr>
          </a:p>
        </p:txBody>
      </p:sp>
      <p:sp>
        <p:nvSpPr>
          <p:cNvPr id="5" name="Rectangle 4"/>
          <p:cNvSpPr/>
          <p:nvPr/>
        </p:nvSpPr>
        <p:spPr>
          <a:xfrm>
            <a:off x="6448772" y="5725705"/>
            <a:ext cx="2520280" cy="1015663"/>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118120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a:bodyPr>
          <a:lstStyle/>
          <a:p>
            <a:r>
              <a:rPr lang="en-GB" sz="3600" dirty="0">
                <a:latin typeface="Myriad Pro"/>
              </a:rPr>
              <a:t>Geographical debates - Section A</a:t>
            </a:r>
          </a:p>
        </p:txBody>
      </p:sp>
      <p:sp>
        <p:nvSpPr>
          <p:cNvPr id="3" name="Content Placeholder 2"/>
          <p:cNvSpPr>
            <a:spLocks noGrp="1"/>
          </p:cNvSpPr>
          <p:nvPr>
            <p:ph idx="4294967295"/>
          </p:nvPr>
        </p:nvSpPr>
        <p:spPr>
          <a:xfrm>
            <a:off x="323528" y="1052736"/>
            <a:ext cx="8699500" cy="4454525"/>
          </a:xfrm>
        </p:spPr>
        <p:txBody>
          <a:bodyPr>
            <a:noAutofit/>
          </a:bodyPr>
          <a:lstStyle/>
          <a:p>
            <a:pPr marL="0" indent="0">
              <a:buNone/>
            </a:pPr>
            <a:r>
              <a:rPr lang="en-GB" sz="1600" dirty="0">
                <a:solidFill>
                  <a:srgbClr val="1F224E"/>
                </a:solidFill>
                <a:latin typeface="Myriad Pro" charset="0"/>
                <a:ea typeface="Myriad Pro" charset="0"/>
                <a:cs typeface="Myriad Pro" charset="0"/>
              </a:rPr>
              <a:t>Section A of the Geographical debates assessment contains optionality of topics, with students answering both parts of the question for the two different topics they have studied. There are </a:t>
            </a:r>
            <a:r>
              <a:rPr lang="en-GB" sz="1600" u="sng" dirty="0">
                <a:solidFill>
                  <a:srgbClr val="1F224E"/>
                </a:solidFill>
                <a:latin typeface="Myriad Pro" charset="0"/>
                <a:ea typeface="Myriad Pro" charset="0"/>
                <a:cs typeface="Myriad Pro" charset="0"/>
              </a:rPr>
              <a:t>9 marks per topic in this section</a:t>
            </a:r>
            <a:r>
              <a:rPr lang="en-GB" sz="1600" dirty="0">
                <a:solidFill>
                  <a:srgbClr val="1F224E"/>
                </a:solidFill>
                <a:latin typeface="Myriad Pro" charset="0"/>
                <a:ea typeface="Myriad Pro" charset="0"/>
                <a:cs typeface="Myriad Pro" charset="0"/>
              </a:rPr>
              <a:t> of 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This section there will be in each option:</a:t>
            </a:r>
          </a:p>
          <a:p>
            <a:r>
              <a:rPr lang="en-GB" sz="1600" u="sng" dirty="0">
                <a:solidFill>
                  <a:srgbClr val="1F224E"/>
                </a:solidFill>
                <a:latin typeface="Myriad Pro" charset="0"/>
                <a:ea typeface="Myriad Pro" charset="0"/>
                <a:cs typeface="Myriad Pro" charset="0"/>
              </a:rPr>
              <a:t>one low tariff, 3 mark question, which is point marked, targeting </a:t>
            </a:r>
            <a:r>
              <a:rPr lang="en-GB" sz="1600" u="sng" dirty="0">
                <a:solidFill>
                  <a:srgbClr val="00B050"/>
                </a:solidFill>
                <a:latin typeface="Myriad Pro" charset="0"/>
                <a:ea typeface="Myriad Pro" charset="0"/>
                <a:cs typeface="Myriad Pro" charset="0"/>
              </a:rPr>
              <a:t>AO3</a:t>
            </a:r>
            <a:r>
              <a:rPr lang="en-GB" sz="1600" u="sng" dirty="0">
                <a:solidFill>
                  <a:srgbClr val="1F224E"/>
                </a:solidFill>
                <a:latin typeface="Myriad Pro" charset="0"/>
                <a:ea typeface="Myriad Pro" charset="0"/>
                <a:cs typeface="Myriad Pro" charset="0"/>
              </a:rPr>
              <a:t> marks</a:t>
            </a:r>
          </a:p>
          <a:p>
            <a:r>
              <a:rPr lang="en-GB" sz="1600" u="sng" dirty="0">
                <a:solidFill>
                  <a:srgbClr val="1F224E"/>
                </a:solidFill>
                <a:latin typeface="Myriad Pro" charset="0"/>
                <a:ea typeface="Myriad Pro" charset="0"/>
                <a:cs typeface="Myriad Pro" charset="0"/>
              </a:rPr>
              <a:t>one medium length, 6 mark question targeting </a:t>
            </a:r>
            <a:r>
              <a:rPr lang="en-GB" sz="1600" u="sng" dirty="0">
                <a:solidFill>
                  <a:srgbClr val="FF0000"/>
                </a:solidFill>
                <a:latin typeface="Myriad Pro" charset="0"/>
                <a:ea typeface="Myriad Pro" charset="0"/>
                <a:cs typeface="Myriad Pro" charset="0"/>
              </a:rPr>
              <a:t>AO1</a:t>
            </a:r>
            <a:r>
              <a:rPr lang="en-GB" sz="1600" u="sng" dirty="0">
                <a:solidFill>
                  <a:srgbClr val="1F224E"/>
                </a:solidFill>
                <a:latin typeface="Myriad Pro" charset="0"/>
                <a:ea typeface="Myriad Pro" charset="0"/>
                <a:cs typeface="Myriad Pro" charset="0"/>
              </a:rPr>
              <a:t> marks.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In Section A </a:t>
            </a:r>
            <a:r>
              <a:rPr lang="en-US" sz="1600" dirty="0">
                <a:solidFill>
                  <a:srgbClr val="1F224E"/>
                </a:solidFill>
                <a:latin typeface="Myriad Pro" charset="0"/>
                <a:ea typeface="Myriad Pro" charset="0"/>
                <a:cs typeface="Myriad Pro" charset="0"/>
              </a:rPr>
              <a:t>there will only be </a:t>
            </a:r>
            <a:r>
              <a:rPr lang="en-US" sz="1600" dirty="0">
                <a:solidFill>
                  <a:srgbClr val="FF0000"/>
                </a:solidFill>
                <a:latin typeface="Myriad Pro" charset="0"/>
                <a:ea typeface="Myriad Pro" charset="0"/>
                <a:cs typeface="Myriad Pro" charset="0"/>
              </a:rPr>
              <a:t>AO1</a:t>
            </a:r>
            <a:r>
              <a:rPr lang="en-US" sz="1600" dirty="0">
                <a:solidFill>
                  <a:srgbClr val="1F224E"/>
                </a:solidFill>
                <a:latin typeface="Myriad Pro" charset="0"/>
                <a:ea typeface="Myriad Pro" charset="0"/>
                <a:cs typeface="Myriad Pro" charset="0"/>
              </a:rPr>
              <a:t> and </a:t>
            </a:r>
            <a:r>
              <a:rPr lang="en-US" sz="1600" dirty="0">
                <a:solidFill>
                  <a:srgbClr val="00B050"/>
                </a:solidFill>
                <a:latin typeface="Myriad Pro" charset="0"/>
                <a:ea typeface="Myriad Pro" charset="0"/>
                <a:cs typeface="Myriad Pro" charset="0"/>
              </a:rPr>
              <a:t>AO3</a:t>
            </a:r>
            <a:r>
              <a:rPr lang="en-US" sz="1600" dirty="0">
                <a:solidFill>
                  <a:srgbClr val="1F224E"/>
                </a:solidFill>
                <a:latin typeface="Myriad Pro" charset="0"/>
                <a:ea typeface="Myriad Pro" charset="0"/>
                <a:cs typeface="Myriad Pro" charset="0"/>
              </a:rPr>
              <a:t> marks allocated to the questions – there will be no </a:t>
            </a:r>
            <a:r>
              <a:rPr lang="en-US" sz="1600" dirty="0">
                <a:solidFill>
                  <a:srgbClr val="00B0F0"/>
                </a:solidFill>
                <a:latin typeface="Myriad Pro" charset="0"/>
                <a:ea typeface="Myriad Pro" charset="0"/>
                <a:cs typeface="Myriad Pro" charset="0"/>
              </a:rPr>
              <a:t>AO2</a:t>
            </a:r>
            <a:r>
              <a:rPr lang="en-US" sz="1600" dirty="0">
                <a:solidFill>
                  <a:srgbClr val="1F224E"/>
                </a:solidFill>
                <a:latin typeface="Myriad Pro" charset="0"/>
                <a:ea typeface="Myriad Pro" charset="0"/>
                <a:cs typeface="Myriad Pro" charset="0"/>
              </a:rPr>
              <a:t> marks in this section.</a:t>
            </a:r>
          </a:p>
          <a:p>
            <a:endParaRPr lang="en-GB" sz="1800" dirty="0">
              <a:latin typeface="Myriad Pro"/>
            </a:endParaRPr>
          </a:p>
          <a:p>
            <a:endParaRPr lang="en-GB" sz="1800" dirty="0">
              <a:latin typeface="Myriad Pro"/>
            </a:endParaRPr>
          </a:p>
          <a:p>
            <a:endParaRPr lang="en-GB" sz="2000" dirty="0">
              <a:latin typeface="Myriad Pro"/>
            </a:endParaRPr>
          </a:p>
          <a:p>
            <a:pPr marL="0" indent="0">
              <a:buNone/>
            </a:pPr>
            <a:r>
              <a:rPr lang="en-GB" sz="1600" dirty="0">
                <a:solidFill>
                  <a:srgbClr val="1F224E"/>
                </a:solidFill>
                <a:latin typeface="Myriad Pro" charset="0"/>
                <a:ea typeface="Myriad Pro" charset="0"/>
                <a:cs typeface="Myriad Pro" charset="0"/>
              </a:rPr>
              <a:t>The totals reflect that students answer questions on two topics in Section A.</a:t>
            </a:r>
          </a:p>
          <a:p>
            <a:pPr marL="0" indent="0">
              <a:buNone/>
            </a:pPr>
            <a:r>
              <a:rPr lang="en-GB" sz="1600" dirty="0">
                <a:solidFill>
                  <a:srgbClr val="1F224E"/>
                </a:solidFill>
                <a:latin typeface="Myriad Pro" charset="0"/>
                <a:ea typeface="Myriad Pro" charset="0"/>
                <a:cs typeface="Myriad Pro" charset="0"/>
              </a:rPr>
              <a:t>This question structure will be the same in future assessments.</a:t>
            </a:r>
          </a:p>
          <a:p>
            <a:pPr marL="0" indent="0">
              <a:buNone/>
            </a:pPr>
            <a:endParaRPr lang="en-GB" sz="1600" dirty="0">
              <a:solidFill>
                <a:srgbClr val="1F224E"/>
              </a:solidFill>
              <a:latin typeface="Myriad Pro" charset="0"/>
              <a:ea typeface="Myriad Pro" charset="0"/>
              <a:cs typeface="Myriad Pro" charset="0"/>
            </a:endParaRPr>
          </a:p>
        </p:txBody>
      </p:sp>
      <p:graphicFrame>
        <p:nvGraphicFramePr>
          <p:cNvPr id="5" name="Table 4" title="AO breakdown"/>
          <p:cNvGraphicFramePr>
            <a:graphicFrameLocks noGrp="1"/>
          </p:cNvGraphicFramePr>
          <p:nvPr>
            <p:extLst>
              <p:ext uri="{D42A27DB-BD31-4B8C-83A1-F6EECF244321}">
                <p14:modId xmlns:p14="http://schemas.microsoft.com/office/powerpoint/2010/main" val="75023250"/>
              </p:ext>
            </p:extLst>
          </p:nvPr>
        </p:nvGraphicFramePr>
        <p:xfrm>
          <a:off x="971600" y="3933056"/>
          <a:ext cx="6912768" cy="873869"/>
        </p:xfrm>
        <a:graphic>
          <a:graphicData uri="http://schemas.openxmlformats.org/drawingml/2006/table">
            <a:tbl>
              <a:tblPr firstRow="1" bandRow="1">
                <a:tableStyleId>{5C22544A-7EE6-4342-B048-85BDC9FD1C3A}</a:tableStyleId>
              </a:tblPr>
              <a:tblGrid>
                <a:gridCol w="676250">
                  <a:extLst>
                    <a:ext uri="{9D8B030D-6E8A-4147-A177-3AD203B41FA5}">
                      <a16:colId xmlns:a16="http://schemas.microsoft.com/office/drawing/2014/main" val="20000"/>
                    </a:ext>
                  </a:extLst>
                </a:gridCol>
                <a:gridCol w="1700015">
                  <a:extLst>
                    <a:ext uri="{9D8B030D-6E8A-4147-A177-3AD203B41FA5}">
                      <a16:colId xmlns:a16="http://schemas.microsoft.com/office/drawing/2014/main" val="20001"/>
                    </a:ext>
                  </a:extLst>
                </a:gridCol>
                <a:gridCol w="1530952">
                  <a:extLst>
                    <a:ext uri="{9D8B030D-6E8A-4147-A177-3AD203B41FA5}">
                      <a16:colId xmlns:a16="http://schemas.microsoft.com/office/drawing/2014/main" val="20002"/>
                    </a:ext>
                  </a:extLst>
                </a:gridCol>
                <a:gridCol w="1562225">
                  <a:extLst>
                    <a:ext uri="{9D8B030D-6E8A-4147-A177-3AD203B41FA5}">
                      <a16:colId xmlns:a16="http://schemas.microsoft.com/office/drawing/2014/main" val="20003"/>
                    </a:ext>
                  </a:extLst>
                </a:gridCol>
                <a:gridCol w="1443326">
                  <a:extLst>
                    <a:ext uri="{9D8B030D-6E8A-4147-A177-3AD203B41FA5}">
                      <a16:colId xmlns:a16="http://schemas.microsoft.com/office/drawing/2014/main" val="20004"/>
                    </a:ext>
                  </a:extLst>
                </a:gridCol>
              </a:tblGrid>
              <a:tr h="360040">
                <a:tc>
                  <a:txBody>
                    <a:bodyPr/>
                    <a:lstStyle/>
                    <a:p>
                      <a:pPr algn="ctr"/>
                      <a:endParaRPr lang="en-GB" sz="1400" dirty="0"/>
                    </a:p>
                  </a:txBody>
                  <a:tcPr>
                    <a:solidFill>
                      <a:schemeClr val="bg1">
                        <a:lumMod val="85000"/>
                      </a:schemeClr>
                    </a:solidFill>
                  </a:tcPr>
                </a:tc>
                <a:tc>
                  <a:txBody>
                    <a:bodyPr/>
                    <a:lstStyle/>
                    <a:p>
                      <a:pPr algn="ctr"/>
                      <a:r>
                        <a:rPr lang="en-GB" sz="1400" dirty="0">
                          <a:solidFill>
                            <a:srgbClr val="FF0000"/>
                          </a:solidFill>
                        </a:rPr>
                        <a:t>AO1 (Knowledge and</a:t>
                      </a:r>
                      <a:r>
                        <a:rPr lang="en-GB" sz="1400" baseline="0" dirty="0">
                          <a:solidFill>
                            <a:srgbClr val="FF0000"/>
                          </a:solidFill>
                        </a:rPr>
                        <a:t> understanding</a:t>
                      </a:r>
                      <a:r>
                        <a:rPr lang="en-GB" sz="1400" dirty="0">
                          <a:solidFill>
                            <a:srgbClr val="FF0000"/>
                          </a:solidFill>
                        </a:rPr>
                        <a:t>)</a:t>
                      </a:r>
                    </a:p>
                  </a:txBody>
                  <a:tcPr>
                    <a:solidFill>
                      <a:schemeClr val="bg1">
                        <a:lumMod val="85000"/>
                      </a:schemeClr>
                    </a:solidFill>
                  </a:tcPr>
                </a:tc>
                <a:tc>
                  <a:txBody>
                    <a:bodyPr/>
                    <a:lstStyle/>
                    <a:p>
                      <a:pPr algn="ctr"/>
                      <a:r>
                        <a:rPr lang="en-GB" sz="1400" dirty="0">
                          <a:solidFill>
                            <a:srgbClr val="00B0F0"/>
                          </a:solidFill>
                        </a:rPr>
                        <a:t>AO2 (Application)</a:t>
                      </a:r>
                    </a:p>
                  </a:txBody>
                  <a:tcPr>
                    <a:solidFill>
                      <a:schemeClr val="bg1">
                        <a:lumMod val="85000"/>
                      </a:schemeClr>
                    </a:solidFill>
                  </a:tcPr>
                </a:tc>
                <a:tc>
                  <a:txBody>
                    <a:bodyPr/>
                    <a:lstStyle/>
                    <a:p>
                      <a:pPr algn="ctr"/>
                      <a:r>
                        <a:rPr lang="en-GB" sz="1400" dirty="0">
                          <a:solidFill>
                            <a:srgbClr val="00B050"/>
                          </a:solidFill>
                        </a:rPr>
                        <a:t>AO3 (Skills)</a:t>
                      </a:r>
                    </a:p>
                  </a:txBody>
                  <a:tcPr>
                    <a:solidFill>
                      <a:schemeClr val="bg1">
                        <a:lumMod val="85000"/>
                      </a:schemeClr>
                    </a:solidFill>
                  </a:tcPr>
                </a:tc>
                <a:tc>
                  <a:txBody>
                    <a:bodyPr/>
                    <a:lstStyle/>
                    <a:p>
                      <a:pPr algn="ctr"/>
                      <a:r>
                        <a:rPr lang="en-GB" sz="1400" dirty="0">
                          <a:solidFill>
                            <a:schemeClr val="tx1"/>
                          </a:solidFill>
                        </a:rPr>
                        <a:t>Total</a:t>
                      </a:r>
                    </a:p>
                  </a:txBody>
                  <a:tcPr>
                    <a:solidFill>
                      <a:schemeClr val="bg1">
                        <a:lumMod val="85000"/>
                      </a:schemeClr>
                    </a:solidFill>
                  </a:tcPr>
                </a:tc>
                <a:extLst>
                  <a:ext uri="{0D108BD9-81ED-4DB2-BD59-A6C34878D82A}">
                    <a16:rowId xmlns:a16="http://schemas.microsoft.com/office/drawing/2014/main" val="10000"/>
                  </a:ext>
                </a:extLst>
              </a:tr>
              <a:tr h="355709">
                <a:tc>
                  <a:txBody>
                    <a:bodyPr/>
                    <a:lstStyle/>
                    <a:p>
                      <a:pPr algn="ctr"/>
                      <a:r>
                        <a:rPr lang="en-GB" sz="1400" dirty="0"/>
                        <a:t>Marks</a:t>
                      </a:r>
                    </a:p>
                  </a:txBody>
                  <a:tcPr>
                    <a:solidFill>
                      <a:schemeClr val="bg1">
                        <a:lumMod val="85000"/>
                      </a:schemeClr>
                    </a:solidFill>
                  </a:tcPr>
                </a:tc>
                <a:tc>
                  <a:txBody>
                    <a:bodyPr/>
                    <a:lstStyle/>
                    <a:p>
                      <a:pPr algn="ctr"/>
                      <a:r>
                        <a:rPr lang="en-GB" sz="1400" dirty="0"/>
                        <a:t>12</a:t>
                      </a:r>
                    </a:p>
                  </a:txBody>
                  <a:tcPr>
                    <a:solidFill>
                      <a:schemeClr val="bg1">
                        <a:lumMod val="85000"/>
                      </a:schemeClr>
                    </a:solidFill>
                  </a:tcPr>
                </a:tc>
                <a:tc>
                  <a:txBody>
                    <a:bodyPr/>
                    <a:lstStyle/>
                    <a:p>
                      <a:pPr algn="ctr"/>
                      <a:r>
                        <a:rPr lang="en-GB" sz="1400" dirty="0"/>
                        <a:t>0</a:t>
                      </a:r>
                    </a:p>
                  </a:txBody>
                  <a:tcPr>
                    <a:solidFill>
                      <a:schemeClr val="bg1">
                        <a:lumMod val="85000"/>
                      </a:schemeClr>
                    </a:solidFill>
                  </a:tcPr>
                </a:tc>
                <a:tc>
                  <a:txBody>
                    <a:bodyPr/>
                    <a:lstStyle/>
                    <a:p>
                      <a:pPr algn="ctr"/>
                      <a:r>
                        <a:rPr lang="en-GB" sz="1400" dirty="0"/>
                        <a:t>3</a:t>
                      </a:r>
                    </a:p>
                  </a:txBody>
                  <a:tcPr>
                    <a:solidFill>
                      <a:schemeClr val="bg1">
                        <a:lumMod val="85000"/>
                      </a:schemeClr>
                    </a:solidFill>
                  </a:tcPr>
                </a:tc>
                <a:tc>
                  <a:txBody>
                    <a:bodyPr/>
                    <a:lstStyle/>
                    <a:p>
                      <a:pPr algn="ctr"/>
                      <a:r>
                        <a:rPr lang="en-GB" sz="1400" dirty="0"/>
                        <a:t>18</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1006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3.1 – Question 11* – 33 marks – Indicative content</a:t>
            </a:r>
          </a:p>
        </p:txBody>
      </p:sp>
      <p:sp>
        <p:nvSpPr>
          <p:cNvPr id="7" name="Content Placeholder 2"/>
          <p:cNvSpPr txBox="1">
            <a:spLocks/>
          </p:cNvSpPr>
          <p:nvPr/>
        </p:nvSpPr>
        <p:spPr>
          <a:xfrm>
            <a:off x="-36512" y="1380008"/>
            <a:ext cx="3528392" cy="471328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rgbClr val="FF0000"/>
                </a:solidFill>
                <a:latin typeface="Myriad Pro" charset="0"/>
                <a:ea typeface="Myriad Pro" charset="0"/>
                <a:cs typeface="Myriad Pro" charset="0"/>
              </a:rPr>
              <a:t>AO1 – 9 marks</a:t>
            </a:r>
            <a:endParaRPr lang="en-GB" sz="1100" b="1" dirty="0">
              <a:solidFill>
                <a:srgbClr val="FF0000"/>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impacts of climate change in a variety of contexts could potentially include:</a:t>
            </a:r>
          </a:p>
          <a:p>
            <a:r>
              <a:rPr lang="en-US" sz="1100" dirty="0">
                <a:solidFill>
                  <a:srgbClr val="1F224E"/>
                </a:solidFill>
                <a:latin typeface="Myriad Pro" charset="0"/>
                <a:ea typeface="Myriad Pro" charset="0"/>
                <a:cs typeface="Myriad Pro" charset="0"/>
              </a:rPr>
              <a:t>rising sea levels e.g. effect on island communities such as Pacific or Indian Ocean islands; barrier beach communities along east coast of USA; delta dwelling communities such as in Bangladesh</a:t>
            </a:r>
          </a:p>
          <a:p>
            <a:r>
              <a:rPr lang="en-US" sz="1100" dirty="0">
                <a:solidFill>
                  <a:srgbClr val="1F224E"/>
                </a:solidFill>
                <a:latin typeface="Myriad Pro" charset="0"/>
                <a:ea typeface="Myriad Pro" charset="0"/>
                <a:cs typeface="Myriad Pro" charset="0"/>
              </a:rPr>
              <a:t>change in ecosystems e.g. savannah lands in Africa such as Kenya and its herding people experiencing greater variability in rainfall with the consequent effect on pasture growth; tropical rainforest dwellers in Amazon basin experiencing changed rainfall patterns </a:t>
            </a:r>
          </a:p>
          <a:p>
            <a:r>
              <a:rPr lang="en-US" sz="1100" dirty="0">
                <a:solidFill>
                  <a:srgbClr val="1F224E"/>
                </a:solidFill>
                <a:latin typeface="Myriad Pro" charset="0"/>
                <a:ea typeface="Myriad Pro" charset="0"/>
                <a:cs typeface="Myriad Pro" charset="0"/>
              </a:rPr>
              <a:t>impacts on human health e.g. more intense heat waves in western Europe / southern USA; invasion and spread of diseases and viruses e.g. malaria to currently unaffected areas such as southern Europe</a:t>
            </a:r>
          </a:p>
          <a:p>
            <a:r>
              <a:rPr lang="en-US" sz="1100" dirty="0">
                <a:solidFill>
                  <a:srgbClr val="1F224E"/>
                </a:solidFill>
                <a:latin typeface="Myriad Pro" charset="0"/>
                <a:ea typeface="Myriad Pro" charset="0"/>
                <a:cs typeface="Myriad Pro" charset="0"/>
              </a:rPr>
              <a:t>reductions in extent and thickness of sea ice e.g. in Arctic threatening traditional way of life of indigenous peoples such as Inuit</a:t>
            </a:r>
          </a:p>
          <a:p>
            <a:r>
              <a:rPr lang="en-US" sz="1100" dirty="0">
                <a:solidFill>
                  <a:srgbClr val="1F224E"/>
                </a:solidFill>
                <a:latin typeface="Myriad Pro" charset="0"/>
                <a:ea typeface="Myriad Pro" charset="0"/>
                <a:cs typeface="Myriad Pro" charset="0"/>
              </a:rPr>
              <a:t>increased intensity of storms e.g. impact of Typhoon Pam, Vanuatu.</a:t>
            </a:r>
          </a:p>
        </p:txBody>
      </p:sp>
      <p:sp>
        <p:nvSpPr>
          <p:cNvPr id="3" name="Rectangle 2"/>
          <p:cNvSpPr/>
          <p:nvPr/>
        </p:nvSpPr>
        <p:spPr>
          <a:xfrm>
            <a:off x="3491880" y="1380009"/>
            <a:ext cx="5652120" cy="5339923"/>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24 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the influence of different factors which affect the vulnerability of people to the impacts of climate change, with economic factors as the focus, could potentially include: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ACs can afford coastal flood defences such as Netherlands Delta Plan and Thames flood barrier. LIDCs such as Bangladesh cannot</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ACs can afford water supply management to cope with decreased precipitation and or increased variability such as Australia / S. California. LIDCs such as Mali cannot</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ACs can afford technology to predict storms such as hurricanes or depressions and thereby reduce vulnerability and loss. LIDCs cannot</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ACs have the resources to combat health risks. LIDCs do not</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national programmes e.g. Malawi’s National Adaptation Programmes of Action (NAPA) e.g. afforestation of catchments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many low cost schemes around the world reduce vulnerability of communities to impacts, such as basic cyclone and storm surge warnings in Bangladesh or improved communication of rainfall patterns in East Africa</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individual people of higher economic status can reduce their vulnerability as they can afford mitigation such as moving away from areas prone to coastal flooding</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even wealthy communities have a limit to their monetary power to deal with climate change e.g. not all coastlines can be defended even in the USA or UK</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the relationship between economic factors and vulnerability which can apply at a variety of scales, e.g. national, community, individuals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The relationship between other factors (environmental, social, political) and vulnerability of people to climate change such as:</a:t>
            </a:r>
          </a:p>
          <a:p>
            <a:pPr marL="628650" lvl="1" indent="-171450">
              <a:buFont typeface="Courier New" panose="02070309020205020404" pitchFamily="49" charset="0"/>
              <a:buChar char="o"/>
            </a:pPr>
            <a:r>
              <a:rPr lang="en-US" sz="1100" dirty="0">
                <a:solidFill>
                  <a:srgbClr val="1F224E"/>
                </a:solidFill>
                <a:latin typeface="Myriad Pro" charset="0"/>
                <a:ea typeface="Myriad Pro" charset="0"/>
                <a:cs typeface="Myriad Pro" charset="0"/>
              </a:rPr>
              <a:t>effects of change in temperature and precipitation regimes on availability and access to food.</a:t>
            </a:r>
          </a:p>
          <a:p>
            <a:pPr marL="628650" lvl="1" indent="-171450">
              <a:buFont typeface="Courier New" panose="02070309020205020404" pitchFamily="49" charset="0"/>
              <a:buChar char="o"/>
            </a:pPr>
            <a:r>
              <a:rPr lang="en-US" sz="1100" dirty="0">
                <a:solidFill>
                  <a:srgbClr val="1F224E"/>
                </a:solidFill>
                <a:latin typeface="Myriad Pro" charset="0"/>
                <a:ea typeface="Myriad Pro" charset="0"/>
                <a:cs typeface="Myriad Pro" charset="0"/>
              </a:rPr>
              <a:t>dependence of a society on climate sensitive sectors such as agriculture, forestry and fisheries</a:t>
            </a:r>
          </a:p>
          <a:p>
            <a:pPr marL="628650" lvl="1" indent="-171450">
              <a:buFont typeface="Courier New" panose="02070309020205020404" pitchFamily="49" charset="0"/>
              <a:buChar char="o"/>
            </a:pPr>
            <a:r>
              <a:rPr lang="en-US" sz="1100" dirty="0">
                <a:solidFill>
                  <a:srgbClr val="1F224E"/>
                </a:solidFill>
                <a:latin typeface="Myriad Pro" charset="0"/>
                <a:ea typeface="Myriad Pro" charset="0"/>
                <a:cs typeface="Myriad Pro" charset="0"/>
              </a:rPr>
              <a:t>ability of societies to adapt to change e.g. in agricultural practices</a:t>
            </a:r>
          </a:p>
          <a:p>
            <a:pPr marL="628650" lvl="1" indent="-171450">
              <a:buFont typeface="Courier New" panose="02070309020205020404" pitchFamily="49" charset="0"/>
              <a:buChar char="o"/>
            </a:pPr>
            <a:r>
              <a:rPr lang="en-US" sz="1100" dirty="0">
                <a:solidFill>
                  <a:srgbClr val="1F224E"/>
                </a:solidFill>
                <a:latin typeface="Myriad Pro" charset="0"/>
                <a:ea typeface="Myriad Pro" charset="0"/>
                <a:cs typeface="Myriad Pro" charset="0"/>
              </a:rPr>
              <a:t>effectiveness of governments to respond to extreme weather or effects on human health.</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2986657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3.1 – Question 12* – 33 marks</a:t>
            </a:r>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Physical factors influence climate change </a:t>
            </a:r>
            <a:r>
              <a:rPr lang="en-US" sz="1600" u="sng" dirty="0">
                <a:solidFill>
                  <a:srgbClr val="00B0F0"/>
                </a:solidFill>
                <a:latin typeface="Myriad Pro" charset="0"/>
                <a:ea typeface="Myriad Pro" charset="0"/>
                <a:cs typeface="Myriad Pro" charset="0"/>
              </a:rPr>
              <a:t>more than</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human factors.</a:t>
            </a:r>
            <a:r>
              <a:rPr lang="en-US" sz="1600" dirty="0">
                <a:solidFill>
                  <a:srgbClr val="00B0F0"/>
                </a:solidFill>
                <a:latin typeface="Myriad Pro" charset="0"/>
                <a:ea typeface="Myriad Pro" charset="0"/>
                <a:cs typeface="Myriad Pro" charset="0"/>
              </a:rPr>
              <a:t>’ Discuss.</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a:solidFill>
                  <a:srgbClr val="1F224E"/>
                </a:solidFill>
                <a:latin typeface="Myriad Pro" charset="0"/>
                <a:ea typeface="Myriad Pro" charset="0"/>
                <a:cs typeface="Myriad Pro" charset="0"/>
              </a:rPr>
              <a:t>33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9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24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9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physical and human factors that influence climate change </a:t>
            </a:r>
            <a:r>
              <a:rPr lang="en-GB" sz="1200" dirty="0">
                <a:solidFill>
                  <a:srgbClr val="1F224E"/>
                </a:solidFill>
                <a:latin typeface="Myriad Pro" charset="0"/>
                <a:ea typeface="Myriad Pro" charset="0"/>
                <a:cs typeface="Myriad Pro" charset="0"/>
              </a:rPr>
              <a:t>(information from key ideas 1.a, 2.a, 3.a, 4.a, 4.b and 5.a of this topic in the specification could be useful).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24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discuss</a:t>
            </a:r>
            <a:r>
              <a:rPr lang="en-GB" sz="1200" dirty="0">
                <a:solidFill>
                  <a:srgbClr val="1F224E"/>
                </a:solidFill>
                <a:latin typeface="Myriad Pro" charset="0"/>
                <a:ea typeface="Myriad Pro" charset="0"/>
                <a:cs typeface="Myriad Pro" charset="0"/>
              </a:rPr>
              <a:t>’ indicates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whether physical factors influence climate change more than human factors.</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p>
        </p:txBody>
      </p:sp>
    </p:spTree>
    <p:extLst>
      <p:ext uri="{BB962C8B-B14F-4D97-AF65-F5344CB8AC3E}">
        <p14:creationId xmlns:p14="http://schemas.microsoft.com/office/powerpoint/2010/main" val="25681941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3.1 – Question 12* – 33 marks – The mark scheme – </a:t>
            </a:r>
            <a:r>
              <a:rPr lang="en-GB" sz="4000" dirty="0">
                <a:solidFill>
                  <a:srgbClr val="FF0000"/>
                </a:solidFill>
              </a:rPr>
              <a:t>AO1 (9 marks)</a:t>
            </a: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(7–9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physical and human factors that influence climate change.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physical and human factors that influence climate change.</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(3–4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physical and human factors that influence climate change.</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(1–2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physical and human factors that influence climate change.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874493"/>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806556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540"/>
            <a:ext cx="9144000" cy="535682"/>
          </a:xfrm>
        </p:spPr>
        <p:txBody>
          <a:bodyPr>
            <a:noAutofit/>
          </a:bodyPr>
          <a:lstStyle/>
          <a:p>
            <a:r>
              <a:rPr lang="en-GB" sz="3200" dirty="0"/>
              <a:t>Topic 3.1 – Question 12* – 33 marks –</a:t>
            </a:r>
            <a:br>
              <a:rPr lang="en-GB" sz="3200" dirty="0"/>
            </a:br>
            <a:r>
              <a:rPr lang="en-GB" sz="3200" dirty="0"/>
              <a:t> The mark scheme – </a:t>
            </a:r>
            <a:r>
              <a:rPr lang="en-GB" sz="3200" dirty="0">
                <a:solidFill>
                  <a:srgbClr val="00B0F0"/>
                </a:solidFill>
              </a:rPr>
              <a:t>AO2 (24 marks)</a:t>
            </a:r>
          </a:p>
        </p:txBody>
      </p:sp>
      <p:sp>
        <p:nvSpPr>
          <p:cNvPr id="4" name="Content Placeholder 2"/>
          <p:cNvSpPr txBox="1">
            <a:spLocks/>
          </p:cNvSpPr>
          <p:nvPr/>
        </p:nvSpPr>
        <p:spPr>
          <a:xfrm>
            <a:off x="88454" y="952266"/>
            <a:ext cx="4483546" cy="4778232"/>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(19–24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how physical and human factors influence climate change.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as to whether physical factors influence climate change more than human factors.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(13–18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how physical and human factors influence climate change.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whether physical factors influence climate change more than human factors.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authority.</a:t>
            </a:r>
          </a:p>
        </p:txBody>
      </p:sp>
      <p:sp>
        <p:nvSpPr>
          <p:cNvPr id="9" name="Rectangle 8"/>
          <p:cNvSpPr/>
          <p:nvPr/>
        </p:nvSpPr>
        <p:spPr>
          <a:xfrm>
            <a:off x="4572001" y="952267"/>
            <a:ext cx="4480940" cy="4778231"/>
          </a:xfrm>
          <a:prstGeom prst="rect">
            <a:avLst/>
          </a:prstGeom>
          <a:ln>
            <a:solidFill>
              <a:schemeClr val="tx1"/>
            </a:solidFill>
          </a:ln>
        </p:spPr>
        <p:txBody>
          <a:bodyPr wrap="square">
            <a:spAutoFit/>
          </a:bodyPr>
          <a:lstStyle/>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how physical and human factors influence climate change.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whether physical factors influence climate change more than human factors.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how physical and human factors influence climate change.</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whether physical factors influence climate change more than human factors.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p>
          <a:p>
            <a:endParaRPr lang="en-US" sz="1050" dirty="0">
              <a:solidFill>
                <a:srgbClr val="1F224E"/>
              </a:solidFill>
              <a:latin typeface="Myriad Pro" charset="0"/>
              <a:ea typeface="Myriad Pro" charset="0"/>
              <a:cs typeface="Myriad Pro" charset="0"/>
            </a:endParaRPr>
          </a:p>
        </p:txBody>
      </p:sp>
      <p:sp>
        <p:nvSpPr>
          <p:cNvPr id="7" name="Rectangle 6"/>
          <p:cNvSpPr/>
          <p:nvPr/>
        </p:nvSpPr>
        <p:spPr>
          <a:xfrm>
            <a:off x="4648572" y="5563780"/>
            <a:ext cx="1512168" cy="1061829"/>
          </a:xfrm>
          <a:prstGeom prst="rect">
            <a:avLst/>
          </a:prstGeom>
          <a:solidFill>
            <a:schemeClr val="bg1"/>
          </a:solidFill>
          <a:ln>
            <a:solidFill>
              <a:schemeClr val="tx1"/>
            </a:solidFill>
          </a:ln>
        </p:spPr>
        <p:txBody>
          <a:bodyPr wrap="square">
            <a:spAutoFit/>
          </a:bodyPr>
          <a:lstStyle/>
          <a:p>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448772" y="5563780"/>
            <a:ext cx="2520280" cy="1061829"/>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b="1" dirty="0">
                <a:solidFill>
                  <a:srgbClr val="1F224E"/>
                </a:solidFill>
                <a:latin typeface="Myriad Pro" charset="0"/>
                <a:ea typeface="Myriad Pro" charset="0"/>
                <a:cs typeface="Myriad Pro" charset="0"/>
              </a:rPr>
              <a:t>comprehensive</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383653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3.1 – Question 12* – 33 marks – Indicative content</a:t>
            </a:r>
          </a:p>
        </p:txBody>
      </p:sp>
      <p:sp>
        <p:nvSpPr>
          <p:cNvPr id="7" name="Content Placeholder 2"/>
          <p:cNvSpPr txBox="1">
            <a:spLocks/>
          </p:cNvSpPr>
          <p:nvPr/>
        </p:nvSpPr>
        <p:spPr>
          <a:xfrm>
            <a:off x="107504" y="1380008"/>
            <a:ext cx="4428492" cy="464128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rgbClr val="FF0000"/>
                </a:solidFill>
                <a:latin typeface="Myriad Pro" charset="0"/>
                <a:ea typeface="Myriad Pro" charset="0"/>
                <a:cs typeface="Myriad Pro" charset="0"/>
              </a:rPr>
              <a:t>AO1 – 9 marks</a:t>
            </a:r>
            <a:endParaRPr lang="en-GB" sz="1100" b="1" dirty="0">
              <a:solidFill>
                <a:srgbClr val="FF0000"/>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physical and human factors that influence climate change could potentially include:</a:t>
            </a:r>
          </a:p>
          <a:p>
            <a:r>
              <a:rPr lang="en-US" sz="1100" dirty="0">
                <a:solidFill>
                  <a:srgbClr val="1F224E"/>
                </a:solidFill>
                <a:latin typeface="Myriad Pro" charset="0"/>
                <a:ea typeface="Myriad Pro" charset="0"/>
                <a:cs typeface="Myriad Pro" charset="0"/>
              </a:rPr>
              <a:t>physical / natural factors influencing climate change include tectonic events such as volcanic eruptions; cyclic changes in the earth’s orbit and axis / Milankovitch cycles; variation in sunspot activity / solar energy; role of El Niño / La Niña in context of extreme events</a:t>
            </a:r>
          </a:p>
          <a:p>
            <a:r>
              <a:rPr lang="en-US" sz="1100" dirty="0">
                <a:solidFill>
                  <a:srgbClr val="1F224E"/>
                </a:solidFill>
                <a:latin typeface="Myriad Pro" charset="0"/>
                <a:ea typeface="Myriad Pro" charset="0"/>
                <a:cs typeface="Myriad Pro" charset="0"/>
              </a:rPr>
              <a:t>human / anthropogenic factors influencing climate change include levels of CO2 directly linked to combustion of fossil fuels; increases in CH4 due to increasing numbers of livestock, increased acreage of rice padi; deforestation; and draining of wetlands</a:t>
            </a:r>
          </a:p>
          <a:p>
            <a:r>
              <a:rPr lang="en-US" sz="1100" dirty="0">
                <a:solidFill>
                  <a:srgbClr val="1F224E"/>
                </a:solidFill>
                <a:latin typeface="Myriad Pro" charset="0"/>
                <a:ea typeface="Myriad Pro" charset="0"/>
                <a:cs typeface="Myriad Pro" charset="0"/>
              </a:rPr>
              <a:t>long term dynamism e.g. gradual cooling over the past 100 million years – fossil records of changing distribution of pants and animals</a:t>
            </a:r>
          </a:p>
          <a:p>
            <a:r>
              <a:rPr lang="en-US" sz="1100" dirty="0">
                <a:solidFill>
                  <a:srgbClr val="1F224E"/>
                </a:solidFill>
                <a:latin typeface="Myriad Pro" charset="0"/>
                <a:ea typeface="Myriad Pro" charset="0"/>
                <a:cs typeface="Myriad Pro" charset="0"/>
              </a:rPr>
              <a:t>ice ages and interglacials of the past 2.5 million years – ice core evidence of CO2 and oxygen isotope concentrations</a:t>
            </a:r>
          </a:p>
          <a:p>
            <a:r>
              <a:rPr lang="en-US" sz="1100" dirty="0">
                <a:solidFill>
                  <a:srgbClr val="1F224E"/>
                </a:solidFill>
                <a:latin typeface="Myriad Pro" charset="0"/>
                <a:ea typeface="Myriad Pro" charset="0"/>
                <a:cs typeface="Myriad Pro" charset="0"/>
              </a:rPr>
              <a:t>during our current interglacial i.e. the last 10,000 years, especially the last 1,000 years - tree rings and pollen sequences; historical records such as diaries, paintings, harvest records</a:t>
            </a:r>
          </a:p>
          <a:p>
            <a:r>
              <a:rPr lang="en-US" sz="1100" dirty="0">
                <a:solidFill>
                  <a:srgbClr val="1F224E"/>
                </a:solidFill>
                <a:latin typeface="Myriad Pro" charset="0"/>
                <a:ea typeface="Myriad Pro" charset="0"/>
                <a:cs typeface="Myriad Pro" charset="0"/>
              </a:rPr>
              <a:t>short-term recent changes e.g. last 150 years – instrumental records of air and ocean temperatures and changes in intensity and frequency of weather events such as tropical storms.</a:t>
            </a:r>
          </a:p>
        </p:txBody>
      </p:sp>
      <p:sp>
        <p:nvSpPr>
          <p:cNvPr id="3" name="Rectangle 2"/>
          <p:cNvSpPr/>
          <p:nvPr/>
        </p:nvSpPr>
        <p:spPr>
          <a:xfrm>
            <a:off x="4427984" y="1340768"/>
            <a:ext cx="4716016" cy="4662815"/>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24 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whether physical factors influence climate change more than human factors could potentially include: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glacial and inter-glacial climatic changes which were natural events </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the greenhouse effect which is a natural occurrence but it has been enhanced especially after industrialisation in the 19th century</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the effects of negative and positive feedback in the earth-atmosphere system whereby the damaging effects of positive feedback may lead to a tipping point at which climate change becomes rapid and irreversible, and where negative feedback may lead to global dimming</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role of the IPCC (Intergovernmental Panel on Climate Change) and other scientific organisations such as NOAA (National Oceanographic and Aeronautical Administration) in advancing knowledge and understanding of changes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the existence of a sceptical scientific point of view which includes arguments about accuracy of data, reliability of past data and places emphasis on natural processes such as variations in solar activity and frequency of volcanic eruptions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the role of political factors in the assessment of climate change such as the view from governments relying on fossil fuels to support development e.g. China, USA and Australia</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data from ice cores only go back so far in time; tree ring and pollen data is regional not global </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recording of data has improved e.g. quality of instruments such as thermometers, so how accurate and reliable are the data from the past. </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927319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3.2 – Question 13* – 33 marks</a:t>
            </a:r>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Assess the </a:t>
            </a:r>
            <a:r>
              <a:rPr lang="en-US" sz="1600" u="sng" dirty="0">
                <a:solidFill>
                  <a:srgbClr val="00B0F0"/>
                </a:solidFill>
                <a:latin typeface="Myriad Pro" charset="0"/>
                <a:ea typeface="Myriad Pro" charset="0"/>
                <a:cs typeface="Myriad Pro" charset="0"/>
              </a:rPr>
              <a:t>relative importance</a:t>
            </a:r>
            <a:r>
              <a:rPr lang="en-US" sz="1600" dirty="0">
                <a:solidFill>
                  <a:srgbClr val="00B0F0"/>
                </a:solidFill>
                <a:latin typeface="Myriad Pro" charset="0"/>
                <a:ea typeface="Myriad Pro" charset="0"/>
                <a:cs typeface="Myriad Pro" charset="0"/>
              </a:rPr>
              <a:t> of </a:t>
            </a:r>
            <a:r>
              <a:rPr lang="en-US" sz="1600" dirty="0">
                <a:solidFill>
                  <a:srgbClr val="FF0000"/>
                </a:solidFill>
                <a:latin typeface="Myriad Pro" charset="0"/>
                <a:ea typeface="Myriad Pro" charset="0"/>
                <a:cs typeface="Myriad Pro" charset="0"/>
              </a:rPr>
              <a:t>social factors influencing the spread of disease</a:t>
            </a:r>
            <a:r>
              <a:rPr lang="en-US" sz="1600" dirty="0">
                <a:solidFill>
                  <a:srgbClr val="00B0F0"/>
                </a:solidFill>
                <a:latin typeface="Myriad Pro" charset="0"/>
                <a:ea typeface="Myriad Pro" charset="0"/>
                <a:cs typeface="Myriad Pro" charset="0"/>
              </a:rPr>
              <a:t>.</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a:solidFill>
                  <a:srgbClr val="1F224E"/>
                </a:solidFill>
                <a:latin typeface="Myriad Pro" charset="0"/>
                <a:ea typeface="Myriad Pro" charset="0"/>
                <a:cs typeface="Myriad Pro" charset="0"/>
              </a:rPr>
              <a:t>33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9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24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9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factors that influence the spread of disease </a:t>
            </a:r>
            <a:r>
              <a:rPr lang="en-GB" sz="1200" dirty="0">
                <a:solidFill>
                  <a:srgbClr val="1F224E"/>
                </a:solidFill>
                <a:latin typeface="Myriad Pro" charset="0"/>
                <a:ea typeface="Myriad Pro" charset="0"/>
                <a:cs typeface="Myriad Pro" charset="0"/>
              </a:rPr>
              <a:t>(information from key ideas 1.b, 1.c, 2.a, 3.a, 3.b, 4.a and 4.b of this topic in the specification could be useful).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24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assess</a:t>
            </a:r>
            <a:r>
              <a:rPr lang="en-GB" sz="1200" dirty="0">
                <a:solidFill>
                  <a:srgbClr val="1F224E"/>
                </a:solidFill>
                <a:latin typeface="Myriad Pro" charset="0"/>
                <a:ea typeface="Myriad Pro" charset="0"/>
                <a:cs typeface="Myriad Pro" charset="0"/>
              </a:rPr>
              <a:t>’ indicates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the relative importance of social factors in influencing the spread of disease.</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p>
        </p:txBody>
      </p:sp>
    </p:spTree>
    <p:extLst>
      <p:ext uri="{BB962C8B-B14F-4D97-AF65-F5344CB8AC3E}">
        <p14:creationId xmlns:p14="http://schemas.microsoft.com/office/powerpoint/2010/main" val="1084895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3.2 – Question 13* – 33 marks – The mark scheme – </a:t>
            </a:r>
            <a:r>
              <a:rPr lang="en-GB" sz="4000" dirty="0">
                <a:solidFill>
                  <a:srgbClr val="FF0000"/>
                </a:solidFill>
              </a:rPr>
              <a:t>AO1 (9 marks)</a:t>
            </a: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(7–9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factors that influence the spread of disease.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factors that influence the spread of disease.</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(3–4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factors that influence the spread of disease.</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(1–2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factors that influence the spread of disease.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615036"/>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454995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535682"/>
          </a:xfrm>
        </p:spPr>
        <p:txBody>
          <a:bodyPr>
            <a:noAutofit/>
          </a:bodyPr>
          <a:lstStyle/>
          <a:p>
            <a:r>
              <a:rPr lang="en-GB" sz="3200" dirty="0"/>
              <a:t>Topic 3.2 – Question 13* – 33 marks –</a:t>
            </a:r>
            <a:br>
              <a:rPr lang="en-GB" sz="3200" dirty="0"/>
            </a:br>
            <a:r>
              <a:rPr lang="en-GB" sz="3200" dirty="0"/>
              <a:t> The mark scheme – </a:t>
            </a:r>
            <a:r>
              <a:rPr lang="en-GB" sz="3200" dirty="0">
                <a:solidFill>
                  <a:srgbClr val="00B0F0"/>
                </a:solidFill>
              </a:rPr>
              <a:t>AO2 (24 marks)</a:t>
            </a:r>
          </a:p>
        </p:txBody>
      </p:sp>
      <p:sp>
        <p:nvSpPr>
          <p:cNvPr id="4" name="Content Placeholder 2"/>
          <p:cNvSpPr txBox="1">
            <a:spLocks/>
          </p:cNvSpPr>
          <p:nvPr/>
        </p:nvSpPr>
        <p:spPr>
          <a:xfrm>
            <a:off x="88454" y="952266"/>
            <a:ext cx="4483546" cy="4778232"/>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(19–24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the importance of factors which influence the spread of disease.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as to the relative importance of social factors influencing the spread of disease.</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(13–18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the importance of factors which influence the spread of disease.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the relative importance of social factors influencing the spread of disease.</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authority.</a:t>
            </a:r>
          </a:p>
        </p:txBody>
      </p:sp>
      <p:sp>
        <p:nvSpPr>
          <p:cNvPr id="9" name="Rectangle 8"/>
          <p:cNvSpPr/>
          <p:nvPr/>
        </p:nvSpPr>
        <p:spPr>
          <a:xfrm>
            <a:off x="4572001" y="952267"/>
            <a:ext cx="4480940" cy="4778231"/>
          </a:xfrm>
          <a:prstGeom prst="rect">
            <a:avLst/>
          </a:prstGeom>
          <a:ln>
            <a:solidFill>
              <a:schemeClr val="tx1"/>
            </a:solidFill>
          </a:ln>
        </p:spPr>
        <p:txBody>
          <a:bodyPr wrap="square">
            <a:spAutoFit/>
          </a:bodyPr>
          <a:lstStyle/>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the importance of factors which influence the spread of disease.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the relative importance of social factors influencing the spread of disease.</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the importance of factors which influence the spread of disease.</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the relative importance of social factors influencing the spread of disease.</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p>
          <a:p>
            <a:endParaRPr lang="en-US" sz="1050" dirty="0">
              <a:solidFill>
                <a:srgbClr val="1F224E"/>
              </a:solidFill>
              <a:latin typeface="Myriad Pro" charset="0"/>
              <a:ea typeface="Myriad Pro" charset="0"/>
              <a:cs typeface="Myriad Pro" charset="0"/>
            </a:endParaRPr>
          </a:p>
        </p:txBody>
      </p:sp>
      <p:sp>
        <p:nvSpPr>
          <p:cNvPr id="7" name="Rectangle 6"/>
          <p:cNvSpPr/>
          <p:nvPr/>
        </p:nvSpPr>
        <p:spPr>
          <a:xfrm>
            <a:off x="4648572" y="5563780"/>
            <a:ext cx="1512168" cy="1061829"/>
          </a:xfrm>
          <a:prstGeom prst="rect">
            <a:avLst/>
          </a:prstGeom>
          <a:solidFill>
            <a:schemeClr val="bg1"/>
          </a:solidFill>
          <a:ln>
            <a:solidFill>
              <a:schemeClr val="tx1"/>
            </a:solidFill>
          </a:ln>
        </p:spPr>
        <p:txBody>
          <a:bodyPr wrap="square">
            <a:spAutoFit/>
          </a:bodyPr>
          <a:lstStyle/>
          <a:p>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448772" y="5563780"/>
            <a:ext cx="2520280" cy="1061829"/>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b="1" dirty="0">
                <a:solidFill>
                  <a:srgbClr val="1F224E"/>
                </a:solidFill>
                <a:latin typeface="Myriad Pro" charset="0"/>
                <a:ea typeface="Myriad Pro" charset="0"/>
                <a:cs typeface="Myriad Pro" charset="0"/>
              </a:rPr>
              <a:t>comprehensive</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3855946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3.2 – Question 13* – 33 marks – Indicative content</a:t>
            </a:r>
          </a:p>
        </p:txBody>
      </p:sp>
      <p:sp>
        <p:nvSpPr>
          <p:cNvPr id="7" name="Content Placeholder 2"/>
          <p:cNvSpPr txBox="1">
            <a:spLocks/>
          </p:cNvSpPr>
          <p:nvPr/>
        </p:nvSpPr>
        <p:spPr>
          <a:xfrm>
            <a:off x="107504" y="1380008"/>
            <a:ext cx="4428492" cy="464128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rgbClr val="FF0000"/>
                </a:solidFill>
                <a:latin typeface="Myriad Pro" charset="0"/>
                <a:ea typeface="Myriad Pro" charset="0"/>
                <a:cs typeface="Myriad Pro" charset="0"/>
              </a:rPr>
              <a:t>AO1 – 9 marks</a:t>
            </a:r>
            <a:endParaRPr lang="en-GB" sz="1100" b="1" dirty="0">
              <a:solidFill>
                <a:srgbClr val="FF0000"/>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influence of different factors on the spread of disease, with social factors the focus, could potentially include:</a:t>
            </a:r>
          </a:p>
          <a:p>
            <a:r>
              <a:rPr lang="en-US" sz="1100" dirty="0">
                <a:solidFill>
                  <a:srgbClr val="1F224E"/>
                </a:solidFill>
                <a:latin typeface="Myriad Pro" charset="0"/>
                <a:ea typeface="Myriad Pro" charset="0"/>
                <a:cs typeface="Myriad Pro" charset="0"/>
              </a:rPr>
              <a:t>social factors such as physical contact with infected individuals (measles), exchange of body fluids in sexual intercourse (HIV/Aids), contaminated materials such as food (typhoid), airborne inhalation (tuberculosis), population movements, population density </a:t>
            </a:r>
          </a:p>
          <a:p>
            <a:r>
              <a:rPr lang="en-US" sz="1100" dirty="0">
                <a:solidFill>
                  <a:srgbClr val="1F224E"/>
                </a:solidFill>
                <a:latin typeface="Myriad Pro" charset="0"/>
                <a:ea typeface="Myriad Pro" charset="0"/>
                <a:cs typeface="Myriad Pro" charset="0"/>
              </a:rPr>
              <a:t>socio-economic factors such as access to clean water, sanitation, level of development re quality and quantity of health care </a:t>
            </a:r>
          </a:p>
          <a:p>
            <a:r>
              <a:rPr lang="en-US" sz="1100" dirty="0">
                <a:solidFill>
                  <a:srgbClr val="1F224E"/>
                </a:solidFill>
                <a:latin typeface="Myriad Pro" charset="0"/>
                <a:ea typeface="Myriad Pro" charset="0"/>
                <a:cs typeface="Myriad Pro" charset="0"/>
              </a:rPr>
              <a:t>political factors such as national strategies for screening, funding, health education and immunisation and other medical technologies, international border control, international strategies such as the work of WHO and NGOs </a:t>
            </a:r>
          </a:p>
          <a:p>
            <a:r>
              <a:rPr lang="en-US" sz="1100" dirty="0">
                <a:solidFill>
                  <a:srgbClr val="1F224E"/>
                </a:solidFill>
                <a:latin typeface="Myriad Pro" charset="0"/>
                <a:ea typeface="Myriad Pro" charset="0"/>
                <a:cs typeface="Myriad Pro" charset="0"/>
              </a:rPr>
              <a:t>physical factors such as weather conditions, relief, water sources, conditions for vectors (malaria), natural hazards e.g. earthquakes, climate change (seasonal and long term)</a:t>
            </a:r>
          </a:p>
          <a:p>
            <a:r>
              <a:rPr lang="en-US" sz="1100" dirty="0">
                <a:solidFill>
                  <a:srgbClr val="1F224E"/>
                </a:solidFill>
                <a:latin typeface="Myriad Pro" charset="0"/>
                <a:ea typeface="Myriad Pro" charset="0"/>
                <a:cs typeface="Myriad Pro" charset="0"/>
              </a:rPr>
              <a:t>technology such as global transport systems / networks, vaccine development</a:t>
            </a:r>
          </a:p>
          <a:p>
            <a:r>
              <a:rPr lang="en-US" sz="1100" dirty="0">
                <a:solidFill>
                  <a:srgbClr val="1F224E"/>
                </a:solidFill>
                <a:latin typeface="Myriad Pro" charset="0"/>
                <a:ea typeface="Myriad Pro" charset="0"/>
                <a:cs typeface="Myriad Pro" charset="0"/>
              </a:rPr>
              <a:t>disease diffusion and spread to new areas (Hägerstrand model), including phases of diffusion, physical and socio-economic barriers.</a:t>
            </a:r>
          </a:p>
          <a:p>
            <a:endParaRPr lang="en-US" sz="1100" dirty="0">
              <a:solidFill>
                <a:srgbClr val="1F224E"/>
              </a:solidFill>
              <a:latin typeface="Myriad Pro" charset="0"/>
              <a:ea typeface="Myriad Pro" charset="0"/>
              <a:cs typeface="Myriad Pro" charset="0"/>
            </a:endParaRPr>
          </a:p>
        </p:txBody>
      </p:sp>
      <p:sp>
        <p:nvSpPr>
          <p:cNvPr id="3" name="Rectangle 2"/>
          <p:cNvSpPr/>
          <p:nvPr/>
        </p:nvSpPr>
        <p:spPr>
          <a:xfrm>
            <a:off x="4427984" y="1370484"/>
            <a:ext cx="4716016" cy="4154984"/>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24 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the relative importance of social factors influencing the spread of disease could potentially include: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the significance of different transmission pathways for the different types of infectious disease such as HIV/Aids (body fluids, shared needles, mother to unborn child), influenza (airborne inhalation of the ‘flu virus, especially in winter), malaria (tropical disease spread by mosquitoes)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high density living conditions in overcrowded squatter settlements related to rate of spread of disease outbreak</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impact of increased movements of people globally in relation to government advice on travel and screening at airports </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rising standards of living such as food supplies, access to clean water can impact upon susceptibility to disease and influence a countries epidemiological transition </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level of development of a country which may affect health care, standards of living, housing conditions and immunisation programmes and, in ACs, lead to decline in prevalence of infectious disease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effects of international strategies such as UNAids to combat the spread of the virus (Aids related deaths in Africa fell from 1.2 m in 2012 to 790,000 in 2014)</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level of funding by national governments and philanthropic organisations such as the Gates Foundation.</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609673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3.2 – Question 14* – 33 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Increased global mobility </a:t>
            </a:r>
            <a:r>
              <a:rPr lang="en-US" sz="1600" dirty="0">
                <a:solidFill>
                  <a:srgbClr val="00B0F0"/>
                </a:solidFill>
                <a:latin typeface="Myriad Pro" charset="0"/>
                <a:ea typeface="Myriad Pro" charset="0"/>
                <a:cs typeface="Myriad Pro" charset="0"/>
              </a:rPr>
              <a:t>is the </a:t>
            </a:r>
            <a:r>
              <a:rPr lang="en-US" sz="1600" u="sng" dirty="0">
                <a:solidFill>
                  <a:srgbClr val="00B0F0"/>
                </a:solidFill>
                <a:latin typeface="Myriad Pro" charset="0"/>
                <a:ea typeface="Myriad Pro" charset="0"/>
                <a:cs typeface="Myriad Pro" charset="0"/>
              </a:rPr>
              <a:t>most important</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influence on the spread of communicable diseases</a:t>
            </a:r>
            <a:r>
              <a:rPr lang="en-US" sz="1600" dirty="0">
                <a:solidFill>
                  <a:srgbClr val="00B0F0"/>
                </a:solidFill>
                <a:latin typeface="Myriad Pro" charset="0"/>
                <a:ea typeface="Myriad Pro" charset="0"/>
                <a:cs typeface="Myriad Pro" charset="0"/>
              </a:rPr>
              <a:t>.’ How far do you agree with this statement?</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204864"/>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a:solidFill>
                  <a:srgbClr val="1F224E"/>
                </a:solidFill>
                <a:latin typeface="Myriad Pro" charset="0"/>
                <a:ea typeface="Myriad Pro" charset="0"/>
                <a:cs typeface="Myriad Pro" charset="0"/>
              </a:rPr>
              <a:t>33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9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24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9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factors that influence the spread of communicable diseases, including global mobility </a:t>
            </a:r>
            <a:r>
              <a:rPr lang="en-GB" sz="1200" dirty="0">
                <a:solidFill>
                  <a:srgbClr val="1F224E"/>
                </a:solidFill>
                <a:latin typeface="Myriad Pro" charset="0"/>
                <a:ea typeface="Myriad Pro" charset="0"/>
                <a:cs typeface="Myriad Pro" charset="0"/>
              </a:rPr>
              <a:t>(information from key ideas 1.a, 2.a, 4.a and 4.b of this topic in the specification could be useful).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24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of ‘</a:t>
            </a:r>
            <a:r>
              <a:rPr lang="en-US" sz="1200" dirty="0">
                <a:solidFill>
                  <a:srgbClr val="00B0F0"/>
                </a:solidFill>
                <a:latin typeface="Myriad Pro" charset="0"/>
                <a:ea typeface="Myriad Pro" charset="0"/>
                <a:cs typeface="Myriad Pro" charset="0"/>
              </a:rPr>
              <a:t>how far do you agree with this statement</a:t>
            </a:r>
            <a:r>
              <a:rPr lang="en-GB" sz="1200" dirty="0">
                <a:solidFill>
                  <a:srgbClr val="1F224E"/>
                </a:solidFill>
                <a:latin typeface="Myriad Pro" charset="0"/>
                <a:ea typeface="Myriad Pro" charset="0"/>
                <a:cs typeface="Myriad Pro" charset="0"/>
              </a:rPr>
              <a:t>’ indicates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how far they agree that increased global mobility is the most important influence on the spread of communicable diseases.</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p>
        </p:txBody>
      </p:sp>
    </p:spTree>
    <p:extLst>
      <p:ext uri="{BB962C8B-B14F-4D97-AF65-F5344CB8AC3E}">
        <p14:creationId xmlns:p14="http://schemas.microsoft.com/office/powerpoint/2010/main" val="278790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2656"/>
            <a:ext cx="9144000" cy="685800"/>
          </a:xfrm>
        </p:spPr>
        <p:txBody>
          <a:bodyPr>
            <a:normAutofit/>
          </a:bodyPr>
          <a:lstStyle/>
          <a:p>
            <a:r>
              <a:rPr lang="en-GB" sz="3600" dirty="0">
                <a:latin typeface="Myriad Pro"/>
              </a:rPr>
              <a:t>Geographical debates - Section B</a:t>
            </a:r>
          </a:p>
        </p:txBody>
      </p:sp>
      <p:sp>
        <p:nvSpPr>
          <p:cNvPr id="3" name="Content Placeholder 2"/>
          <p:cNvSpPr>
            <a:spLocks noGrp="1"/>
          </p:cNvSpPr>
          <p:nvPr>
            <p:ph idx="4294967295"/>
          </p:nvPr>
        </p:nvSpPr>
        <p:spPr>
          <a:xfrm>
            <a:off x="251520" y="1268760"/>
            <a:ext cx="8699500" cy="4454525"/>
          </a:xfrm>
        </p:spPr>
        <p:txBody>
          <a:bodyPr>
            <a:noAutofit/>
          </a:bodyPr>
          <a:lstStyle/>
          <a:p>
            <a:pPr marL="0" indent="0">
              <a:buNone/>
            </a:pPr>
            <a:r>
              <a:rPr lang="en-GB" sz="1600" dirty="0">
                <a:solidFill>
                  <a:srgbClr val="1F224E"/>
                </a:solidFill>
                <a:latin typeface="Myriad Pro" charset="0"/>
                <a:ea typeface="Myriad Pro" charset="0"/>
                <a:cs typeface="Myriad Pro" charset="0"/>
              </a:rPr>
              <a:t>Section B of the Geographical debates assessment contains optionality of topics, with students answering the question for the two different topics they have studied. There are </a:t>
            </a:r>
            <a:r>
              <a:rPr lang="en-GB" sz="1600" u="sng" dirty="0">
                <a:solidFill>
                  <a:srgbClr val="1F224E"/>
                </a:solidFill>
                <a:latin typeface="Myriad Pro" charset="0"/>
                <a:ea typeface="Myriad Pro" charset="0"/>
                <a:cs typeface="Myriad Pro" charset="0"/>
              </a:rPr>
              <a:t>12 marks per topic in this section</a:t>
            </a:r>
            <a:r>
              <a:rPr lang="en-GB" sz="1600" dirty="0">
                <a:solidFill>
                  <a:srgbClr val="1F224E"/>
                </a:solidFill>
                <a:latin typeface="Myriad Pro" charset="0"/>
                <a:ea typeface="Myriad Pro" charset="0"/>
                <a:cs typeface="Myriad Pro" charset="0"/>
              </a:rPr>
              <a:t> of 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This section will include one synoptic medium length question (12 marks) per option.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In Section B there will only be </a:t>
            </a:r>
            <a:r>
              <a:rPr lang="en-GB" sz="1600" dirty="0">
                <a:solidFill>
                  <a:srgbClr val="FF0000"/>
                </a:solidFill>
                <a:latin typeface="Myriad Pro" charset="0"/>
                <a:ea typeface="Myriad Pro" charset="0"/>
                <a:cs typeface="Myriad Pro" charset="0"/>
              </a:rPr>
              <a:t>AO1</a:t>
            </a:r>
            <a:r>
              <a:rPr lang="en-GB" sz="1600" dirty="0">
                <a:solidFill>
                  <a:srgbClr val="1F224E"/>
                </a:solidFill>
                <a:latin typeface="Myriad Pro" charset="0"/>
                <a:ea typeface="Myriad Pro" charset="0"/>
                <a:cs typeface="Myriad Pro" charset="0"/>
              </a:rPr>
              <a:t> and </a:t>
            </a:r>
            <a:r>
              <a:rPr lang="en-GB" sz="1600" dirty="0">
                <a:solidFill>
                  <a:srgbClr val="00B0F0"/>
                </a:solidFill>
                <a:latin typeface="Myriad Pro" charset="0"/>
                <a:ea typeface="Myriad Pro" charset="0"/>
                <a:cs typeface="Myriad Pro" charset="0"/>
              </a:rPr>
              <a:t>AO2</a:t>
            </a:r>
            <a:r>
              <a:rPr lang="en-GB" sz="1600" dirty="0">
                <a:solidFill>
                  <a:srgbClr val="1F224E"/>
                </a:solidFill>
                <a:latin typeface="Myriad Pro" charset="0"/>
                <a:ea typeface="Myriad Pro" charset="0"/>
                <a:cs typeface="Myriad Pro" charset="0"/>
              </a:rPr>
              <a:t> marks allocated to the questions – there will be </a:t>
            </a:r>
            <a:r>
              <a:rPr lang="en-GB" sz="1600" u="sng" dirty="0">
                <a:solidFill>
                  <a:srgbClr val="1F224E"/>
                </a:solidFill>
                <a:latin typeface="Myriad Pro" charset="0"/>
                <a:ea typeface="Myriad Pro" charset="0"/>
                <a:cs typeface="Myriad Pro" charset="0"/>
              </a:rPr>
              <a:t>no</a:t>
            </a:r>
            <a:r>
              <a:rPr lang="en-GB" sz="1600" dirty="0">
                <a:solidFill>
                  <a:srgbClr val="1F224E"/>
                </a:solidFill>
                <a:latin typeface="Myriad Pro" charset="0"/>
                <a:ea typeface="Myriad Pro" charset="0"/>
                <a:cs typeface="Myriad Pro" charset="0"/>
              </a:rPr>
              <a:t> </a:t>
            </a:r>
            <a:r>
              <a:rPr lang="en-GB" sz="1600" dirty="0">
                <a:solidFill>
                  <a:srgbClr val="00B050"/>
                </a:solidFill>
                <a:latin typeface="Myriad Pro" charset="0"/>
                <a:ea typeface="Myriad Pro" charset="0"/>
                <a:cs typeface="Myriad Pro" charset="0"/>
              </a:rPr>
              <a:t>AO3</a:t>
            </a:r>
            <a:r>
              <a:rPr lang="en-GB" sz="1600" dirty="0">
                <a:solidFill>
                  <a:srgbClr val="1F224E"/>
                </a:solidFill>
                <a:latin typeface="Myriad Pro" charset="0"/>
                <a:ea typeface="Myriad Pro" charset="0"/>
                <a:cs typeface="Myriad Pro" charset="0"/>
              </a:rPr>
              <a:t> marks in this section.</a:t>
            </a: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totals reflect that students answer questions on two topics in Section B.</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question structure will be the same in future assessments.</a:t>
            </a: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p:txBody>
      </p:sp>
      <p:graphicFrame>
        <p:nvGraphicFramePr>
          <p:cNvPr id="5" name="Table 4" title="AO breakdown"/>
          <p:cNvGraphicFramePr>
            <a:graphicFrameLocks noGrp="1"/>
          </p:cNvGraphicFramePr>
          <p:nvPr>
            <p:extLst>
              <p:ext uri="{D42A27DB-BD31-4B8C-83A1-F6EECF244321}">
                <p14:modId xmlns:p14="http://schemas.microsoft.com/office/powerpoint/2010/main" val="3656660369"/>
              </p:ext>
            </p:extLst>
          </p:nvPr>
        </p:nvGraphicFramePr>
        <p:xfrm>
          <a:off x="1043608" y="3861048"/>
          <a:ext cx="6912768" cy="873869"/>
        </p:xfrm>
        <a:graphic>
          <a:graphicData uri="http://schemas.openxmlformats.org/drawingml/2006/table">
            <a:tbl>
              <a:tblPr firstRow="1" bandRow="1">
                <a:tableStyleId>{5C22544A-7EE6-4342-B048-85BDC9FD1C3A}</a:tableStyleId>
              </a:tblPr>
              <a:tblGrid>
                <a:gridCol w="676250">
                  <a:extLst>
                    <a:ext uri="{9D8B030D-6E8A-4147-A177-3AD203B41FA5}">
                      <a16:colId xmlns:a16="http://schemas.microsoft.com/office/drawing/2014/main" val="20000"/>
                    </a:ext>
                  </a:extLst>
                </a:gridCol>
                <a:gridCol w="1700015">
                  <a:extLst>
                    <a:ext uri="{9D8B030D-6E8A-4147-A177-3AD203B41FA5}">
                      <a16:colId xmlns:a16="http://schemas.microsoft.com/office/drawing/2014/main" val="20001"/>
                    </a:ext>
                  </a:extLst>
                </a:gridCol>
                <a:gridCol w="1530952">
                  <a:extLst>
                    <a:ext uri="{9D8B030D-6E8A-4147-A177-3AD203B41FA5}">
                      <a16:colId xmlns:a16="http://schemas.microsoft.com/office/drawing/2014/main" val="20002"/>
                    </a:ext>
                  </a:extLst>
                </a:gridCol>
                <a:gridCol w="1562225">
                  <a:extLst>
                    <a:ext uri="{9D8B030D-6E8A-4147-A177-3AD203B41FA5}">
                      <a16:colId xmlns:a16="http://schemas.microsoft.com/office/drawing/2014/main" val="20003"/>
                    </a:ext>
                  </a:extLst>
                </a:gridCol>
                <a:gridCol w="1443326">
                  <a:extLst>
                    <a:ext uri="{9D8B030D-6E8A-4147-A177-3AD203B41FA5}">
                      <a16:colId xmlns:a16="http://schemas.microsoft.com/office/drawing/2014/main" val="20004"/>
                    </a:ext>
                  </a:extLst>
                </a:gridCol>
              </a:tblGrid>
              <a:tr h="360040">
                <a:tc>
                  <a:txBody>
                    <a:bodyPr/>
                    <a:lstStyle/>
                    <a:p>
                      <a:pPr algn="ctr"/>
                      <a:endParaRPr lang="en-GB" sz="1400" dirty="0"/>
                    </a:p>
                  </a:txBody>
                  <a:tcPr>
                    <a:solidFill>
                      <a:schemeClr val="bg1">
                        <a:lumMod val="85000"/>
                      </a:schemeClr>
                    </a:solidFill>
                  </a:tcPr>
                </a:tc>
                <a:tc>
                  <a:txBody>
                    <a:bodyPr/>
                    <a:lstStyle/>
                    <a:p>
                      <a:pPr algn="ctr"/>
                      <a:r>
                        <a:rPr lang="en-GB" sz="1400" dirty="0">
                          <a:solidFill>
                            <a:srgbClr val="FF0000"/>
                          </a:solidFill>
                        </a:rPr>
                        <a:t>AO1 (Knowledge and</a:t>
                      </a:r>
                      <a:r>
                        <a:rPr lang="en-GB" sz="1400" baseline="0" dirty="0">
                          <a:solidFill>
                            <a:srgbClr val="FF0000"/>
                          </a:solidFill>
                        </a:rPr>
                        <a:t> understanding</a:t>
                      </a:r>
                      <a:r>
                        <a:rPr lang="en-GB" sz="1400" dirty="0">
                          <a:solidFill>
                            <a:srgbClr val="FF0000"/>
                          </a:solidFill>
                        </a:rPr>
                        <a:t>)</a:t>
                      </a:r>
                    </a:p>
                  </a:txBody>
                  <a:tcPr>
                    <a:solidFill>
                      <a:schemeClr val="bg1">
                        <a:lumMod val="85000"/>
                      </a:schemeClr>
                    </a:solidFill>
                  </a:tcPr>
                </a:tc>
                <a:tc>
                  <a:txBody>
                    <a:bodyPr/>
                    <a:lstStyle/>
                    <a:p>
                      <a:pPr algn="ctr"/>
                      <a:r>
                        <a:rPr lang="en-GB" sz="1400" dirty="0">
                          <a:solidFill>
                            <a:srgbClr val="00B0F0"/>
                          </a:solidFill>
                        </a:rPr>
                        <a:t>AO2 (Application)</a:t>
                      </a:r>
                    </a:p>
                  </a:txBody>
                  <a:tcPr>
                    <a:solidFill>
                      <a:schemeClr val="bg1">
                        <a:lumMod val="85000"/>
                      </a:schemeClr>
                    </a:solidFill>
                  </a:tcPr>
                </a:tc>
                <a:tc>
                  <a:txBody>
                    <a:bodyPr/>
                    <a:lstStyle/>
                    <a:p>
                      <a:pPr algn="ctr"/>
                      <a:r>
                        <a:rPr lang="en-GB" sz="1400" dirty="0">
                          <a:solidFill>
                            <a:srgbClr val="00B050"/>
                          </a:solidFill>
                        </a:rPr>
                        <a:t>AO3 (Skills)</a:t>
                      </a:r>
                    </a:p>
                  </a:txBody>
                  <a:tcPr>
                    <a:solidFill>
                      <a:schemeClr val="bg1">
                        <a:lumMod val="85000"/>
                      </a:schemeClr>
                    </a:solidFill>
                  </a:tcPr>
                </a:tc>
                <a:tc>
                  <a:txBody>
                    <a:bodyPr/>
                    <a:lstStyle/>
                    <a:p>
                      <a:pPr algn="ctr"/>
                      <a:r>
                        <a:rPr lang="en-GB" sz="1400" dirty="0">
                          <a:solidFill>
                            <a:schemeClr val="tx1"/>
                          </a:solidFill>
                        </a:rPr>
                        <a:t>Total</a:t>
                      </a:r>
                    </a:p>
                  </a:txBody>
                  <a:tcPr>
                    <a:solidFill>
                      <a:schemeClr val="bg1">
                        <a:lumMod val="85000"/>
                      </a:schemeClr>
                    </a:solidFill>
                  </a:tcPr>
                </a:tc>
                <a:extLst>
                  <a:ext uri="{0D108BD9-81ED-4DB2-BD59-A6C34878D82A}">
                    <a16:rowId xmlns:a16="http://schemas.microsoft.com/office/drawing/2014/main" val="10000"/>
                  </a:ext>
                </a:extLst>
              </a:tr>
              <a:tr h="355709">
                <a:tc>
                  <a:txBody>
                    <a:bodyPr/>
                    <a:lstStyle/>
                    <a:p>
                      <a:pPr algn="ctr"/>
                      <a:r>
                        <a:rPr lang="en-GB" sz="1400" dirty="0"/>
                        <a:t>Marks</a:t>
                      </a:r>
                    </a:p>
                  </a:txBody>
                  <a:tcPr>
                    <a:solidFill>
                      <a:schemeClr val="bg1">
                        <a:lumMod val="85000"/>
                      </a:schemeClr>
                    </a:solidFill>
                  </a:tcPr>
                </a:tc>
                <a:tc>
                  <a:txBody>
                    <a:bodyPr/>
                    <a:lstStyle/>
                    <a:p>
                      <a:pPr algn="ctr"/>
                      <a:r>
                        <a:rPr lang="en-GB" sz="1400" dirty="0"/>
                        <a:t>12</a:t>
                      </a:r>
                    </a:p>
                  </a:txBody>
                  <a:tcPr>
                    <a:solidFill>
                      <a:schemeClr val="bg1">
                        <a:lumMod val="85000"/>
                      </a:schemeClr>
                    </a:solidFill>
                  </a:tcPr>
                </a:tc>
                <a:tc>
                  <a:txBody>
                    <a:bodyPr/>
                    <a:lstStyle/>
                    <a:p>
                      <a:pPr algn="ctr"/>
                      <a:r>
                        <a:rPr lang="en-GB" sz="1400" dirty="0"/>
                        <a:t>12</a:t>
                      </a:r>
                    </a:p>
                  </a:txBody>
                  <a:tcPr>
                    <a:solidFill>
                      <a:schemeClr val="bg1">
                        <a:lumMod val="85000"/>
                      </a:schemeClr>
                    </a:solidFill>
                  </a:tcPr>
                </a:tc>
                <a:tc>
                  <a:txBody>
                    <a:bodyPr/>
                    <a:lstStyle/>
                    <a:p>
                      <a:pPr algn="ctr"/>
                      <a:r>
                        <a:rPr lang="en-GB" sz="1400" dirty="0"/>
                        <a:t>0</a:t>
                      </a:r>
                    </a:p>
                  </a:txBody>
                  <a:tcPr>
                    <a:solidFill>
                      <a:schemeClr val="bg1">
                        <a:lumMod val="85000"/>
                      </a:schemeClr>
                    </a:solidFill>
                  </a:tcPr>
                </a:tc>
                <a:tc>
                  <a:txBody>
                    <a:bodyPr/>
                    <a:lstStyle/>
                    <a:p>
                      <a:pPr algn="ctr"/>
                      <a:r>
                        <a:rPr lang="en-GB" sz="1400" dirty="0"/>
                        <a:t>24</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00557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3.2 – Question 14* – 33 marks – The mark scheme – </a:t>
            </a:r>
            <a:r>
              <a:rPr lang="en-GB" sz="4000" dirty="0">
                <a:solidFill>
                  <a:srgbClr val="FF0000"/>
                </a:solidFill>
              </a:rPr>
              <a:t>AO1 (9 marks)</a:t>
            </a: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(7–9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factors that influence the spread of communicable diseases, including global mobility.</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factors that influence the spread of communicable diseases, including global mobility.</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(3–4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factors that influence the spread of communicable diseases, including global mobility.</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(1–2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factors that influence the spread of communicable diseases, including global mobility.</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933617"/>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1783216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022"/>
            <a:ext cx="9144000" cy="535682"/>
          </a:xfrm>
        </p:spPr>
        <p:txBody>
          <a:bodyPr>
            <a:noAutofit/>
          </a:bodyPr>
          <a:lstStyle/>
          <a:p>
            <a:r>
              <a:rPr lang="en-GB" sz="3200" dirty="0"/>
              <a:t>Topic 3.2 – Question 14* – 33 marks –</a:t>
            </a:r>
            <a:br>
              <a:rPr lang="en-GB" sz="3200" dirty="0"/>
            </a:br>
            <a:r>
              <a:rPr lang="en-GB" sz="3200" dirty="0"/>
              <a:t> The mark scheme – </a:t>
            </a:r>
            <a:r>
              <a:rPr lang="en-GB" sz="3200" dirty="0">
                <a:solidFill>
                  <a:srgbClr val="00B0F0"/>
                </a:solidFill>
              </a:rPr>
              <a:t>AO2 (24 marks)</a:t>
            </a:r>
          </a:p>
        </p:txBody>
      </p:sp>
      <p:sp>
        <p:nvSpPr>
          <p:cNvPr id="4" name="Content Placeholder 2"/>
          <p:cNvSpPr txBox="1">
            <a:spLocks/>
          </p:cNvSpPr>
          <p:nvPr/>
        </p:nvSpPr>
        <p:spPr>
          <a:xfrm>
            <a:off x="88454" y="919890"/>
            <a:ext cx="4483546" cy="510139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(19–24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the importance of factors which influence the spread of disease of communicable diseases.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as to whether increased global mobility is the most important influence on the spread of communicable diseases.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(13–18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the importance of factors which influence the spread of disease of communicable diseases.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whether increased global mobility is the most important influence on the spread of communicable diseases.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authority.</a:t>
            </a:r>
          </a:p>
        </p:txBody>
      </p:sp>
      <p:sp>
        <p:nvSpPr>
          <p:cNvPr id="9" name="Rectangle 8"/>
          <p:cNvSpPr/>
          <p:nvPr/>
        </p:nvSpPr>
        <p:spPr>
          <a:xfrm>
            <a:off x="4572001" y="919890"/>
            <a:ext cx="4480940" cy="5101397"/>
          </a:xfrm>
          <a:prstGeom prst="rect">
            <a:avLst/>
          </a:prstGeom>
          <a:solidFill>
            <a:schemeClr val="bg1"/>
          </a:solidFill>
          <a:ln>
            <a:solidFill>
              <a:schemeClr val="tx1"/>
            </a:solidFill>
          </a:ln>
        </p:spPr>
        <p:txBody>
          <a:bodyPr wrap="square">
            <a:spAutoFit/>
          </a:bodyPr>
          <a:lstStyle/>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the importance of factors which influence the spread of disease of communicable diseases.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whether increased global mobility is the most important influence on the spread of communicable diseases.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the importance of factors which influence the spread of disease of communicable diseases.</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whether increased global mobility is the most important influence on the spread of communicable diseases.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p>
          <a:p>
            <a:endParaRPr lang="en-US" sz="1050" dirty="0">
              <a:solidFill>
                <a:srgbClr val="1F224E"/>
              </a:solidFill>
              <a:latin typeface="Myriad Pro" charset="0"/>
              <a:ea typeface="Myriad Pro" charset="0"/>
              <a:cs typeface="Myriad Pro" charset="0"/>
            </a:endParaRPr>
          </a:p>
        </p:txBody>
      </p:sp>
      <p:sp>
        <p:nvSpPr>
          <p:cNvPr id="7" name="Rectangle 6"/>
          <p:cNvSpPr/>
          <p:nvPr/>
        </p:nvSpPr>
        <p:spPr>
          <a:xfrm>
            <a:off x="4293493" y="5856322"/>
            <a:ext cx="1872208" cy="900246"/>
          </a:xfrm>
          <a:prstGeom prst="rect">
            <a:avLst/>
          </a:prstGeom>
          <a:solidFill>
            <a:schemeClr val="bg1"/>
          </a:solidFill>
          <a:ln>
            <a:solidFill>
              <a:schemeClr val="tx1"/>
            </a:solidFill>
          </a:ln>
        </p:spPr>
        <p:txBody>
          <a:bodyPr wrap="square">
            <a:spAutoFit/>
          </a:bodyPr>
          <a:lstStyle/>
          <a:p>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165701" y="5856322"/>
            <a:ext cx="2880320" cy="900246"/>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b="1" dirty="0">
                <a:solidFill>
                  <a:srgbClr val="1F224E"/>
                </a:solidFill>
                <a:latin typeface="Myriad Pro" charset="0"/>
                <a:ea typeface="Myriad Pro" charset="0"/>
                <a:cs typeface="Myriad Pro" charset="0"/>
              </a:rPr>
              <a:t>comprehensive</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6091816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71400"/>
            <a:ext cx="9180512" cy="936104"/>
          </a:xfrm>
        </p:spPr>
        <p:txBody>
          <a:bodyPr>
            <a:noAutofit/>
          </a:bodyPr>
          <a:lstStyle/>
          <a:p>
            <a:r>
              <a:rPr lang="en-GB" sz="2800" dirty="0"/>
              <a:t>Topic 3.2 – Question 14* – 33 marks – Indicative content</a:t>
            </a:r>
          </a:p>
        </p:txBody>
      </p:sp>
      <p:sp>
        <p:nvSpPr>
          <p:cNvPr id="7" name="Content Placeholder 2"/>
          <p:cNvSpPr txBox="1">
            <a:spLocks/>
          </p:cNvSpPr>
          <p:nvPr/>
        </p:nvSpPr>
        <p:spPr>
          <a:xfrm>
            <a:off x="107504" y="990252"/>
            <a:ext cx="5328592" cy="500132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rgbClr val="FF0000"/>
                </a:solidFill>
                <a:latin typeface="Myriad Pro" charset="0"/>
                <a:ea typeface="Myriad Pro" charset="0"/>
                <a:cs typeface="Myriad Pro" charset="0"/>
              </a:rPr>
              <a:t>AO1 – 9 marks</a:t>
            </a:r>
            <a:endParaRPr lang="en-GB" sz="1100" b="1" dirty="0">
              <a:solidFill>
                <a:srgbClr val="FF0000"/>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factors that influence the spread of communicable diseases, including global mobility, could potentially include:</a:t>
            </a:r>
          </a:p>
          <a:p>
            <a:r>
              <a:rPr lang="en-US" sz="1100" dirty="0">
                <a:solidFill>
                  <a:srgbClr val="1F224E"/>
                </a:solidFill>
                <a:latin typeface="Myriad Pro" charset="0"/>
                <a:ea typeface="Myriad Pro" charset="0"/>
                <a:cs typeface="Myriad Pro" charset="0"/>
              </a:rPr>
              <a:t>increased global mobility linked to globalisation processes of travel and trade can lead to spread of disease through growth of international transport networks e.g. airports capable of handling wide-bodied aircraft / frequency of flights; high-speed rail networks; personal mobility, increased car ownership, tunnels, bridges, ferries and shipping</a:t>
            </a:r>
          </a:p>
          <a:p>
            <a:r>
              <a:rPr lang="en-US" sz="1100" dirty="0">
                <a:solidFill>
                  <a:srgbClr val="1F224E"/>
                </a:solidFill>
                <a:latin typeface="Myriad Pro" charset="0"/>
                <a:ea typeface="Myriad Pro" charset="0"/>
                <a:cs typeface="Myriad Pro" charset="0"/>
              </a:rPr>
              <a:t>increased global mobility enables people to respond to disease crises in a greater number of locations, limiting the spread of disease at different scales e.g. NGO workers and the 2014 West Africa Ebola outbreak </a:t>
            </a:r>
          </a:p>
          <a:p>
            <a:r>
              <a:rPr lang="en-US" sz="1100" dirty="0">
                <a:solidFill>
                  <a:srgbClr val="1F224E"/>
                </a:solidFill>
                <a:latin typeface="Myriad Pro" charset="0"/>
                <a:ea typeface="Myriad Pro" charset="0"/>
                <a:cs typeface="Myriad Pro" charset="0"/>
              </a:rPr>
              <a:t>disease diffusion and spread to new areas (Hägerstrand model), including the phases of diffusion, and the effects of physical and socio-economic barrier</a:t>
            </a:r>
          </a:p>
          <a:p>
            <a:r>
              <a:rPr lang="en-US" sz="1100" dirty="0">
                <a:solidFill>
                  <a:srgbClr val="1F224E"/>
                </a:solidFill>
                <a:latin typeface="Myriad Pro" charset="0"/>
                <a:ea typeface="Myriad Pro" charset="0"/>
                <a:cs typeface="Myriad Pro" charset="0"/>
              </a:rPr>
              <a:t>rates of spread of infectious diseases and scale / diversity of areas affected including named disease outbreaks such as H1N1 or Ebola </a:t>
            </a:r>
          </a:p>
          <a:p>
            <a:r>
              <a:rPr lang="en-US" sz="1100" dirty="0">
                <a:solidFill>
                  <a:srgbClr val="1F224E"/>
                </a:solidFill>
                <a:latin typeface="Myriad Pro" charset="0"/>
                <a:ea typeface="Myriad Pro" charset="0"/>
                <a:cs typeface="Myriad Pro" charset="0"/>
              </a:rPr>
              <a:t>other factors influencing spread of disease include:</a:t>
            </a:r>
          </a:p>
          <a:p>
            <a:pPr lvl="1">
              <a:buFont typeface="Courier New" panose="02070309020205020404" pitchFamily="49" charset="0"/>
              <a:buChar char="o"/>
            </a:pPr>
            <a:r>
              <a:rPr lang="en-US" sz="1100" dirty="0">
                <a:solidFill>
                  <a:srgbClr val="1F224E"/>
                </a:solidFill>
                <a:latin typeface="Myriad Pro" charset="0"/>
                <a:ea typeface="Myriad Pro" charset="0"/>
                <a:cs typeface="Myriad Pro" charset="0"/>
              </a:rPr>
              <a:t>social factors, such as physical contact with infected individuals; exchange of body fluids in sexual intercourse; airborne inhalation; population movements</a:t>
            </a:r>
          </a:p>
          <a:p>
            <a:pPr lvl="1">
              <a:buFont typeface="Courier New" panose="02070309020205020404" pitchFamily="49" charset="0"/>
              <a:buChar char="o"/>
            </a:pPr>
            <a:r>
              <a:rPr lang="en-US" sz="1100" dirty="0">
                <a:solidFill>
                  <a:srgbClr val="1F224E"/>
                </a:solidFill>
                <a:latin typeface="Myriad Pro" charset="0"/>
                <a:ea typeface="Myriad Pro" charset="0"/>
                <a:cs typeface="Myriad Pro" charset="0"/>
              </a:rPr>
              <a:t>political factors, such as national policies and international strategies which restrict travel or train medical staff to prevent the global spread of a disease outbreak</a:t>
            </a:r>
          </a:p>
          <a:p>
            <a:pPr lvl="1">
              <a:buFont typeface="Courier New" panose="02070309020205020404" pitchFamily="49" charset="0"/>
              <a:buChar char="o"/>
            </a:pPr>
            <a:r>
              <a:rPr lang="en-US" sz="1100" dirty="0">
                <a:solidFill>
                  <a:srgbClr val="1F224E"/>
                </a:solidFill>
                <a:latin typeface="Myriad Pro" charset="0"/>
                <a:ea typeface="Myriad Pro" charset="0"/>
                <a:cs typeface="Myriad Pro" charset="0"/>
              </a:rPr>
              <a:t>physical factors, such as physical barriers, relief, natural hazards, remoteness of communities, which affect mitigation and response efforts in dealing with disease</a:t>
            </a:r>
          </a:p>
          <a:p>
            <a:pPr lvl="1">
              <a:buFont typeface="Courier New" panose="02070309020205020404" pitchFamily="49" charset="0"/>
              <a:buChar char="o"/>
            </a:pPr>
            <a:r>
              <a:rPr lang="en-US" sz="1100" dirty="0">
                <a:solidFill>
                  <a:srgbClr val="1F224E"/>
                </a:solidFill>
                <a:latin typeface="Myriad Pro" charset="0"/>
                <a:ea typeface="Myriad Pro" charset="0"/>
                <a:cs typeface="Myriad Pro" charset="0"/>
              </a:rPr>
              <a:t>level of development, health care, access to clean water and sanitation</a:t>
            </a:r>
          </a:p>
          <a:p>
            <a:pPr lvl="1">
              <a:buFont typeface="Courier New" panose="02070309020205020404" pitchFamily="49" charset="0"/>
              <a:buChar char="o"/>
            </a:pPr>
            <a:r>
              <a:rPr lang="en-US" sz="1100" dirty="0">
                <a:solidFill>
                  <a:srgbClr val="1F224E"/>
                </a:solidFill>
                <a:latin typeface="Myriad Pro" charset="0"/>
                <a:ea typeface="Myriad Pro" charset="0"/>
                <a:cs typeface="Myriad Pro" charset="0"/>
              </a:rPr>
              <a:t>medical technologies linked to disease.</a:t>
            </a:r>
          </a:p>
        </p:txBody>
      </p:sp>
      <p:sp>
        <p:nvSpPr>
          <p:cNvPr id="3" name="Rectangle 2"/>
          <p:cNvSpPr/>
          <p:nvPr/>
        </p:nvSpPr>
        <p:spPr>
          <a:xfrm>
            <a:off x="5436096" y="980728"/>
            <a:ext cx="3707904" cy="4324261"/>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24 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whether increased global mobility is the most important influence on the spread of communicable diseases could potentially include: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high levels of personal mobility have caused the spatial pattern / spread of the disease to be more extensive and more difficult to contain</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high levels of personal mobility have caused the rate of spread of the disease over time to be faster and more difficult to contain</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increased mobility in terms of transport technology is important in distributing medicines more successfully e.g. refrigeration of vaccines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other physical, social, economic and political factors contribute to the spread of disease irrespective of increased global mobility</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technology other than transport has had increasingly significant effects on spread of disease, e.g. in prediction, mitigation strategies and response or in detection and treatment (scanners, lasers and key-hole surgery) and genome projects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international strategies can attempt to contain infectious diseases such as government advice on travel, airport monitoring, international collaboration.</a:t>
            </a:r>
          </a:p>
        </p:txBody>
      </p:sp>
      <p:sp>
        <p:nvSpPr>
          <p:cNvPr id="8" name="Rectangle 7"/>
          <p:cNvSpPr/>
          <p:nvPr/>
        </p:nvSpPr>
        <p:spPr>
          <a:xfrm>
            <a:off x="107504" y="476672"/>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27276276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3.3 – Question 15* – 33 marks</a:t>
            </a:r>
          </a:p>
        </p:txBody>
      </p:sp>
      <p:sp>
        <p:nvSpPr>
          <p:cNvPr id="7" name="TextBox 6"/>
          <p:cNvSpPr txBox="1"/>
          <p:nvPr/>
        </p:nvSpPr>
        <p:spPr>
          <a:xfrm>
            <a:off x="395536" y="1318416"/>
            <a:ext cx="8496944" cy="338554"/>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To what extent can </a:t>
            </a:r>
            <a:r>
              <a:rPr lang="en-US" sz="1600" dirty="0">
                <a:solidFill>
                  <a:srgbClr val="FF0000"/>
                </a:solidFill>
                <a:latin typeface="Myriad Pro" charset="0"/>
                <a:ea typeface="Myriad Pro" charset="0"/>
                <a:cs typeface="Myriad Pro" charset="0"/>
              </a:rPr>
              <a:t>ocean energy </a:t>
            </a:r>
            <a:r>
              <a:rPr lang="en-US" sz="1600" dirty="0">
                <a:solidFill>
                  <a:srgbClr val="00B0F0"/>
                </a:solidFill>
                <a:latin typeface="Myriad Pro" charset="0"/>
                <a:ea typeface="Myriad Pro" charset="0"/>
                <a:cs typeface="Myriad Pro" charset="0"/>
              </a:rPr>
              <a:t>and </a:t>
            </a:r>
            <a:r>
              <a:rPr lang="en-US" sz="1600" dirty="0">
                <a:solidFill>
                  <a:srgbClr val="FF0000"/>
                </a:solidFill>
                <a:latin typeface="Myriad Pro" charset="0"/>
                <a:ea typeface="Myriad Pro" charset="0"/>
                <a:cs typeface="Myriad Pro" charset="0"/>
              </a:rPr>
              <a:t>sea-bed mineral resources </a:t>
            </a:r>
            <a:r>
              <a:rPr lang="en-US" sz="1600" dirty="0">
                <a:solidFill>
                  <a:srgbClr val="00B0F0"/>
                </a:solidFill>
                <a:latin typeface="Myriad Pro" charset="0"/>
                <a:ea typeface="Myriad Pro" charset="0"/>
                <a:cs typeface="Myriad Pro" charset="0"/>
              </a:rPr>
              <a:t>be </a:t>
            </a:r>
            <a:r>
              <a:rPr lang="en-US" sz="1600" dirty="0">
                <a:solidFill>
                  <a:srgbClr val="FF0000"/>
                </a:solidFill>
                <a:latin typeface="Myriad Pro" charset="0"/>
                <a:ea typeface="Myriad Pro" charset="0"/>
                <a:cs typeface="Myriad Pro" charset="0"/>
              </a:rPr>
              <a:t>managed</a:t>
            </a:r>
            <a:r>
              <a:rPr lang="en-US" sz="1600" dirty="0">
                <a:solidFill>
                  <a:srgbClr val="00B0F0"/>
                </a:solidFill>
                <a:latin typeface="Myriad Pro" charset="0"/>
                <a:ea typeface="Myriad Pro" charset="0"/>
                <a:cs typeface="Myriad Pro" charset="0"/>
              </a:rPr>
              <a:t> sustainably?</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a:solidFill>
                  <a:srgbClr val="1F224E"/>
                </a:solidFill>
                <a:latin typeface="Myriad Pro" charset="0"/>
                <a:ea typeface="Myriad Pro" charset="0"/>
                <a:cs typeface="Myriad Pro" charset="0"/>
              </a:rPr>
              <a:t>33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9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24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9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ocean energy and sea-bed mineral resources and their management </a:t>
            </a:r>
            <a:r>
              <a:rPr lang="en-GB" sz="1200" dirty="0">
                <a:solidFill>
                  <a:srgbClr val="1F224E"/>
                </a:solidFill>
                <a:latin typeface="Myriad Pro" charset="0"/>
                <a:ea typeface="Myriad Pro" charset="0"/>
                <a:cs typeface="Myriad Pro" charset="0"/>
              </a:rPr>
              <a:t>(information from key ideas 2.a, 2.b and 2.c of this topic in the specification could be useful).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24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of ‘</a:t>
            </a:r>
            <a:r>
              <a:rPr lang="en-US" sz="1200" dirty="0">
                <a:solidFill>
                  <a:srgbClr val="00B0F0"/>
                </a:solidFill>
                <a:latin typeface="Myriad Pro" charset="0"/>
                <a:ea typeface="Myriad Pro" charset="0"/>
                <a:cs typeface="Myriad Pro" charset="0"/>
              </a:rPr>
              <a:t>to what extent</a:t>
            </a:r>
            <a:r>
              <a:rPr lang="en-GB" sz="1200" dirty="0">
                <a:solidFill>
                  <a:srgbClr val="1F224E"/>
                </a:solidFill>
                <a:latin typeface="Myriad Pro" charset="0"/>
                <a:ea typeface="Myriad Pro" charset="0"/>
                <a:cs typeface="Myriad Pro" charset="0"/>
              </a:rPr>
              <a:t>’ indicates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to what extent ocean energy and sea-bed mineral resources can be managed sustainably.</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p>
        </p:txBody>
      </p:sp>
    </p:spTree>
    <p:extLst>
      <p:ext uri="{BB962C8B-B14F-4D97-AF65-F5344CB8AC3E}">
        <p14:creationId xmlns:p14="http://schemas.microsoft.com/office/powerpoint/2010/main" val="147231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3.3 – Question 15* – 33 marks – The mark scheme – </a:t>
            </a:r>
            <a:r>
              <a:rPr lang="en-GB" sz="4000" dirty="0">
                <a:solidFill>
                  <a:srgbClr val="FF0000"/>
                </a:solidFill>
              </a:rPr>
              <a:t>AO1 (9 marks)</a:t>
            </a: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(7–9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ocean energy and sea-bed mineral resources and their management.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ocean energy and sea-bed mineral resources and their management.</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(3–4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ocean energy and sea-bed mineral resources and their management.</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(1–2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ocean energy and sea-bed mineral resources and their management.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933617"/>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6978552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540"/>
            <a:ext cx="9144000" cy="535682"/>
          </a:xfrm>
        </p:spPr>
        <p:txBody>
          <a:bodyPr>
            <a:noAutofit/>
          </a:bodyPr>
          <a:lstStyle/>
          <a:p>
            <a:r>
              <a:rPr lang="en-GB" sz="3200" dirty="0"/>
              <a:t>Topic 3.3 – Question 15* – 33 marks –</a:t>
            </a:r>
            <a:br>
              <a:rPr lang="en-GB" sz="3200" dirty="0"/>
            </a:br>
            <a:r>
              <a:rPr lang="en-GB" sz="3200" dirty="0"/>
              <a:t> The mark scheme – </a:t>
            </a:r>
            <a:r>
              <a:rPr lang="en-GB" sz="3200" dirty="0">
                <a:solidFill>
                  <a:srgbClr val="00B0F0"/>
                </a:solidFill>
              </a:rPr>
              <a:t>AO2 (24 marks)</a:t>
            </a:r>
          </a:p>
        </p:txBody>
      </p:sp>
      <p:sp>
        <p:nvSpPr>
          <p:cNvPr id="4" name="Content Placeholder 2"/>
          <p:cNvSpPr txBox="1">
            <a:spLocks/>
          </p:cNvSpPr>
          <p:nvPr/>
        </p:nvSpPr>
        <p:spPr>
          <a:xfrm>
            <a:off x="88454" y="919890"/>
            <a:ext cx="4483546" cy="510139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(19–24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how ocean energy and sea-bed mineral resources can be managed sustainably.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as to the extent to which ocean energy and sea-bed mineral resources can be managed sustainably.</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(13–18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how ocean energy and sea-bed mineral resources can be managed sustainably.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the extent to which ocean energy and sea-bed mineral resources can be managed sustainably.</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authority.</a:t>
            </a:r>
          </a:p>
        </p:txBody>
      </p:sp>
      <p:sp>
        <p:nvSpPr>
          <p:cNvPr id="9" name="Rectangle 8"/>
          <p:cNvSpPr/>
          <p:nvPr/>
        </p:nvSpPr>
        <p:spPr>
          <a:xfrm>
            <a:off x="4572001" y="919891"/>
            <a:ext cx="4480940" cy="5101397"/>
          </a:xfrm>
          <a:prstGeom prst="rect">
            <a:avLst/>
          </a:prstGeom>
          <a:solidFill>
            <a:schemeClr val="bg1"/>
          </a:solidFill>
          <a:ln>
            <a:solidFill>
              <a:schemeClr val="tx1"/>
            </a:solidFill>
          </a:ln>
        </p:spPr>
        <p:txBody>
          <a:bodyPr wrap="square">
            <a:spAutoFit/>
          </a:bodyPr>
          <a:lstStyle/>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how ocean energy and sea-bed mineral resources can be managed sustainably.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the extent to which ocean energy and sea-bed mineral resources can be managed sustainably.</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how ocean energy and sea-bed mineral resources can be managed sustainably.</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the extent to which ocean energy and sea-bed mineral resources can be managed sustainably.</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p>
          <a:p>
            <a:endParaRPr lang="en-US" sz="1050" dirty="0">
              <a:solidFill>
                <a:srgbClr val="1F224E"/>
              </a:solidFill>
              <a:latin typeface="Myriad Pro" charset="0"/>
              <a:ea typeface="Myriad Pro" charset="0"/>
              <a:cs typeface="Myriad Pro" charset="0"/>
            </a:endParaRPr>
          </a:p>
          <a:p>
            <a:endParaRPr lang="en-US" sz="1050" dirty="0">
              <a:solidFill>
                <a:srgbClr val="1F224E"/>
              </a:solidFill>
              <a:latin typeface="Myriad Pro" charset="0"/>
              <a:ea typeface="Myriad Pro" charset="0"/>
              <a:cs typeface="Myriad Pro" charset="0"/>
            </a:endParaRPr>
          </a:p>
          <a:p>
            <a:endParaRPr lang="en-US" sz="1050" dirty="0">
              <a:solidFill>
                <a:srgbClr val="1F224E"/>
              </a:solidFill>
              <a:latin typeface="Myriad Pro" charset="0"/>
              <a:ea typeface="Myriad Pro" charset="0"/>
              <a:cs typeface="Myriad Pro" charset="0"/>
            </a:endParaRPr>
          </a:p>
        </p:txBody>
      </p:sp>
      <p:sp>
        <p:nvSpPr>
          <p:cNvPr id="7" name="Rectangle 6"/>
          <p:cNvSpPr/>
          <p:nvPr/>
        </p:nvSpPr>
        <p:spPr>
          <a:xfrm>
            <a:off x="4293493" y="5856322"/>
            <a:ext cx="1872208" cy="900246"/>
          </a:xfrm>
          <a:prstGeom prst="rect">
            <a:avLst/>
          </a:prstGeom>
          <a:solidFill>
            <a:schemeClr val="bg1"/>
          </a:solidFill>
          <a:ln>
            <a:solidFill>
              <a:schemeClr val="tx1"/>
            </a:solidFill>
          </a:ln>
        </p:spPr>
        <p:txBody>
          <a:bodyPr wrap="square">
            <a:spAutoFit/>
          </a:bodyPr>
          <a:lstStyle/>
          <a:p>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165701" y="5856322"/>
            <a:ext cx="2880320" cy="900246"/>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b="1" dirty="0">
                <a:solidFill>
                  <a:srgbClr val="1F224E"/>
                </a:solidFill>
                <a:latin typeface="Myriad Pro" charset="0"/>
                <a:ea typeface="Myriad Pro" charset="0"/>
                <a:cs typeface="Myriad Pro" charset="0"/>
              </a:rPr>
              <a:t>comprehensive</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32683403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3.3 – Question 15* – 33 marks – Indicative content</a:t>
            </a:r>
          </a:p>
        </p:txBody>
      </p:sp>
      <p:sp>
        <p:nvSpPr>
          <p:cNvPr id="7" name="Content Placeholder 2"/>
          <p:cNvSpPr txBox="1">
            <a:spLocks/>
          </p:cNvSpPr>
          <p:nvPr/>
        </p:nvSpPr>
        <p:spPr>
          <a:xfrm>
            <a:off x="107504" y="1380008"/>
            <a:ext cx="4104456" cy="399320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rgbClr val="FF0000"/>
                </a:solidFill>
                <a:latin typeface="Myriad Pro" charset="0"/>
                <a:ea typeface="Myriad Pro" charset="0"/>
                <a:cs typeface="Myriad Pro" charset="0"/>
              </a:rPr>
              <a:t>AO1 – 9 marks</a:t>
            </a:r>
            <a:endParaRPr lang="en-GB" sz="1100" b="1" dirty="0">
              <a:solidFill>
                <a:srgbClr val="FF0000"/>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ocean energy and sea-bed mineral resources and their management, could potentially include:</a:t>
            </a:r>
          </a:p>
          <a:p>
            <a:r>
              <a:rPr lang="en-US" sz="1100" dirty="0">
                <a:solidFill>
                  <a:srgbClr val="1F224E"/>
                </a:solidFill>
                <a:latin typeface="Myriad Pro" charset="0"/>
                <a:ea typeface="Myriad Pro" charset="0"/>
                <a:cs typeface="Myriad Pro" charset="0"/>
              </a:rPr>
              <a:t>oil and gas - non-renewable</a:t>
            </a:r>
          </a:p>
          <a:p>
            <a:r>
              <a:rPr lang="en-US" sz="1100" dirty="0">
                <a:solidFill>
                  <a:srgbClr val="1F224E"/>
                </a:solidFill>
                <a:latin typeface="Myriad Pro" charset="0"/>
                <a:ea typeface="Myriad Pro" charset="0"/>
                <a:cs typeface="Myriad Pro" charset="0"/>
              </a:rPr>
              <a:t>wave and tidal energy - renewable, (flow resources)</a:t>
            </a:r>
          </a:p>
          <a:p>
            <a:r>
              <a:rPr lang="en-US" sz="1100" dirty="0">
                <a:solidFill>
                  <a:srgbClr val="1F224E"/>
                </a:solidFill>
                <a:latin typeface="Myriad Pro" charset="0"/>
                <a:ea typeface="Myriad Pro" charset="0"/>
                <a:cs typeface="Myriad Pro" charset="0"/>
              </a:rPr>
              <a:t>sea-bed minerals, ferrous and non-ferrous - non-renewable</a:t>
            </a:r>
          </a:p>
          <a:p>
            <a:r>
              <a:rPr lang="en-US" sz="1100" dirty="0">
                <a:solidFill>
                  <a:srgbClr val="1F224E"/>
                </a:solidFill>
                <a:latin typeface="Myriad Pro" charset="0"/>
                <a:ea typeface="Myriad Pro" charset="0"/>
                <a:cs typeface="Myriad Pro" charset="0"/>
              </a:rPr>
              <a:t>the significance of their location within the ocean in relation to the zones extending out from land determining the degree of control a country can exercise over these resources</a:t>
            </a:r>
          </a:p>
          <a:p>
            <a:r>
              <a:rPr lang="en-US" sz="1100" dirty="0">
                <a:solidFill>
                  <a:srgbClr val="1F224E"/>
                </a:solidFill>
                <a:latin typeface="Myriad Pro" charset="0"/>
                <a:ea typeface="Myriad Pro" charset="0"/>
                <a:cs typeface="Myriad Pro" charset="0"/>
              </a:rPr>
              <a:t>the concept of the ‘global commons’</a:t>
            </a:r>
          </a:p>
          <a:p>
            <a:r>
              <a:rPr lang="en-US" sz="1100" dirty="0">
                <a:solidFill>
                  <a:srgbClr val="1F224E"/>
                </a:solidFill>
                <a:latin typeface="Myriad Pro" charset="0"/>
                <a:ea typeface="Myriad Pro" charset="0"/>
                <a:cs typeface="Myriad Pro" charset="0"/>
              </a:rPr>
              <a:t>exploration for energy and sea-bed mineral resources e.g. Deepwater Horizon drilling rig disaster 2010</a:t>
            </a:r>
          </a:p>
          <a:p>
            <a:r>
              <a:rPr lang="en-US" sz="1100" dirty="0">
                <a:solidFill>
                  <a:srgbClr val="1F224E"/>
                </a:solidFill>
                <a:latin typeface="Myriad Pro" charset="0"/>
                <a:ea typeface="Myriad Pro" charset="0"/>
                <a:cs typeface="Myriad Pro" charset="0"/>
              </a:rPr>
              <a:t>extraction of energy and sea-bed mineral resources e.g. Deepwater Horizon drilling rig disaster 2010; the impacts of tidal schemes e.g. La Rance, Brittany</a:t>
            </a:r>
          </a:p>
          <a:p>
            <a:r>
              <a:rPr lang="en-US" sz="1100" dirty="0">
                <a:solidFill>
                  <a:srgbClr val="1F224E"/>
                </a:solidFill>
                <a:latin typeface="Myriad Pro" charset="0"/>
                <a:ea typeface="Myriad Pro" charset="0"/>
                <a:cs typeface="Myriad Pro" charset="0"/>
              </a:rPr>
              <a:t>transport of energy and mineral resources e.g. oil spill from tankers such as Exxon Valdez 1989.</a:t>
            </a:r>
          </a:p>
        </p:txBody>
      </p:sp>
      <p:sp>
        <p:nvSpPr>
          <p:cNvPr id="3" name="Rectangle 2"/>
          <p:cNvSpPr/>
          <p:nvPr/>
        </p:nvSpPr>
        <p:spPr>
          <a:xfrm>
            <a:off x="4211960" y="1370484"/>
            <a:ext cx="4932040" cy="4324261"/>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24 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the extent to which sustainable management of ocean energy and sea-bed mineral resources can or cannot be achieved, could potentially include: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exploration of the concept of sustainability - the Brundtland Commission of 1983, ‘that sustainable development is development that meets the needs of the present without compromising the ability of future generations to meet their own needs.’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a relatively straightforward analysis of the concepts of renewable and non-renewable resources, suggesting that renewable resources can be sustainably managed whereas non-renewable cannot</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higher level evaluation might consider the sustainability of strategies to address issues such as the environmental impact of wave and tidal energy schemes e.g. tidal barrages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management of pollution episodes, for example oil spills, on environments and ecosystems is relevant. Large-scale tanker accidents seem less common in recent times and perhaps indicate a more sustainable element of oil and gas exploitation</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national scale management of waters close to and further away from the coast such as territorial waters / exclusive economic zones (EEZs) and the relative success of these strategies in managing resources sustainably</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international scale resource management through frameworks such as the United Nations Convention on the Law of the Sea (UNCLOS) including the concept of the high seas.</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41632787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3.3 – Question 16* – 33 marks</a:t>
            </a:r>
          </a:p>
        </p:txBody>
      </p:sp>
      <p:sp>
        <p:nvSpPr>
          <p:cNvPr id="7" name="TextBox 6"/>
          <p:cNvSpPr txBox="1"/>
          <p:nvPr/>
        </p:nvSpPr>
        <p:spPr>
          <a:xfrm>
            <a:off x="395536"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How far do you agree that </a:t>
            </a:r>
            <a:r>
              <a:rPr lang="en-US" sz="1600" dirty="0">
                <a:solidFill>
                  <a:srgbClr val="FF0000"/>
                </a:solidFill>
                <a:latin typeface="Myriad Pro" charset="0"/>
                <a:ea typeface="Myriad Pro" charset="0"/>
                <a:cs typeface="Myriad Pro" charset="0"/>
              </a:rPr>
              <a:t>effects of climate change on oceans </a:t>
            </a:r>
            <a:r>
              <a:rPr lang="en-US" sz="1600" dirty="0">
                <a:solidFill>
                  <a:srgbClr val="00B0F0"/>
                </a:solidFill>
                <a:latin typeface="Myriad Pro" charset="0"/>
                <a:ea typeface="Myriad Pro" charset="0"/>
                <a:cs typeface="Myriad Pro" charset="0"/>
              </a:rPr>
              <a:t>bring </a:t>
            </a:r>
            <a:r>
              <a:rPr lang="en-US" sz="1600" u="sng" dirty="0">
                <a:solidFill>
                  <a:srgbClr val="00B0F0"/>
                </a:solidFill>
                <a:latin typeface="Myriad Pro" charset="0"/>
                <a:ea typeface="Myriad Pro" charset="0"/>
                <a:cs typeface="Myriad Pro" charset="0"/>
              </a:rPr>
              <a:t>more opportunities than threats</a:t>
            </a:r>
            <a:r>
              <a:rPr lang="en-US" sz="1600" dirty="0">
                <a:solidFill>
                  <a:srgbClr val="00B0F0"/>
                </a:solidFill>
                <a:latin typeface="Myriad Pro" charset="0"/>
                <a:ea typeface="Myriad Pro" charset="0"/>
                <a:cs typeface="Myriad Pro" charset="0"/>
              </a:rPr>
              <a:t>?</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a:solidFill>
                  <a:srgbClr val="1F224E"/>
                </a:solidFill>
                <a:latin typeface="Myriad Pro" charset="0"/>
                <a:ea typeface="Myriad Pro" charset="0"/>
                <a:cs typeface="Myriad Pro" charset="0"/>
              </a:rPr>
              <a:t>33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9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24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9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effects of climate change on oceans </a:t>
            </a:r>
            <a:r>
              <a:rPr lang="en-GB" sz="1200" dirty="0">
                <a:solidFill>
                  <a:srgbClr val="1F224E"/>
                </a:solidFill>
                <a:latin typeface="Myriad Pro" charset="0"/>
                <a:ea typeface="Myriad Pro" charset="0"/>
                <a:cs typeface="Myriad Pro" charset="0"/>
              </a:rPr>
              <a:t>(information from key ideas 1.b, 4.a, 4.b, 4.c and 5.a of this topic in the specification could be useful).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24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of ‘</a:t>
            </a:r>
            <a:r>
              <a:rPr lang="en-US" sz="1200" dirty="0">
                <a:solidFill>
                  <a:srgbClr val="00B0F0"/>
                </a:solidFill>
                <a:latin typeface="Myriad Pro" charset="0"/>
                <a:ea typeface="Myriad Pro" charset="0"/>
                <a:cs typeface="Myriad Pro" charset="0"/>
              </a:rPr>
              <a:t>how far do you agree</a:t>
            </a:r>
            <a:r>
              <a:rPr lang="en-GB" sz="1200" dirty="0">
                <a:solidFill>
                  <a:srgbClr val="1F224E"/>
                </a:solidFill>
                <a:latin typeface="Myriad Pro" charset="0"/>
                <a:ea typeface="Myriad Pro" charset="0"/>
                <a:cs typeface="Myriad Pro" charset="0"/>
              </a:rPr>
              <a:t>’ indicates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how far they agree that effects of climate change on oceans bring more opportunities than threats.</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p>
        </p:txBody>
      </p:sp>
    </p:spTree>
    <p:extLst>
      <p:ext uri="{BB962C8B-B14F-4D97-AF65-F5344CB8AC3E}">
        <p14:creationId xmlns:p14="http://schemas.microsoft.com/office/powerpoint/2010/main" val="187728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3.3 – Question 16* – 33 marks – The mark scheme – </a:t>
            </a:r>
            <a:r>
              <a:rPr lang="en-GB" sz="4000" dirty="0">
                <a:solidFill>
                  <a:srgbClr val="FF0000"/>
                </a:solidFill>
              </a:rPr>
              <a:t>AO1 (9 marks)</a:t>
            </a: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(7–9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effects of climate change on oceans.</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effects of climate change on oceans.</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(3–4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effects of climate change on oceans.</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(1–2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effects of climate change on oceans.</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609703"/>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5438622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030"/>
            <a:ext cx="9144000" cy="535682"/>
          </a:xfrm>
        </p:spPr>
        <p:txBody>
          <a:bodyPr>
            <a:noAutofit/>
          </a:bodyPr>
          <a:lstStyle/>
          <a:p>
            <a:r>
              <a:rPr lang="en-GB" sz="3200" dirty="0"/>
              <a:t>Topic 3.3 – Question 16* – 33 marks –</a:t>
            </a:r>
            <a:br>
              <a:rPr lang="en-GB" sz="3200" dirty="0"/>
            </a:br>
            <a:r>
              <a:rPr lang="en-GB" sz="3200" dirty="0"/>
              <a:t> The mark scheme – </a:t>
            </a:r>
            <a:r>
              <a:rPr lang="en-GB" sz="3200" dirty="0">
                <a:solidFill>
                  <a:srgbClr val="00B0F0"/>
                </a:solidFill>
              </a:rPr>
              <a:t>AO2 (24 marks)</a:t>
            </a:r>
          </a:p>
        </p:txBody>
      </p:sp>
      <p:sp>
        <p:nvSpPr>
          <p:cNvPr id="4" name="Content Placeholder 2"/>
          <p:cNvSpPr txBox="1">
            <a:spLocks/>
          </p:cNvSpPr>
          <p:nvPr/>
        </p:nvSpPr>
        <p:spPr>
          <a:xfrm>
            <a:off x="88454" y="1124744"/>
            <a:ext cx="4483546" cy="4839787"/>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(19–24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how the effects of climate change on oceans bring opportunities and threats.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whether the effects of climate change on oceans bring more opportunities than threats.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(13–18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how the effects of climate change on oceans bring opportunities and threats.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whether the effects of climate change on oceans bring more opportunities than threats.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authority.</a:t>
            </a:r>
          </a:p>
        </p:txBody>
      </p:sp>
      <p:sp>
        <p:nvSpPr>
          <p:cNvPr id="9" name="Rectangle 8"/>
          <p:cNvSpPr/>
          <p:nvPr/>
        </p:nvSpPr>
        <p:spPr>
          <a:xfrm>
            <a:off x="4572001" y="1124745"/>
            <a:ext cx="4480940" cy="4839786"/>
          </a:xfrm>
          <a:prstGeom prst="rect">
            <a:avLst/>
          </a:prstGeom>
          <a:solidFill>
            <a:schemeClr val="bg1"/>
          </a:solidFill>
          <a:ln>
            <a:solidFill>
              <a:schemeClr val="tx1"/>
            </a:solidFill>
          </a:ln>
        </p:spPr>
        <p:txBody>
          <a:bodyPr wrap="square">
            <a:spAutoFit/>
          </a:bodyPr>
          <a:lstStyle/>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how the effects of climate change on oceans bring opportunities and threats.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whether the effects of climate change on oceans bring more opportunities than threats.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how the effects of climate change on oceans bring opportunities and threats.</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whether the effects of climate change on oceans bring more opportunities than threats.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p>
          <a:p>
            <a:endParaRPr lang="en-US" sz="1600" dirty="0">
              <a:solidFill>
                <a:srgbClr val="1F224E"/>
              </a:solidFill>
              <a:latin typeface="Myriad Pro" charset="0"/>
              <a:ea typeface="Myriad Pro" charset="0"/>
              <a:cs typeface="Myriad Pro" charset="0"/>
            </a:endParaRPr>
          </a:p>
          <a:p>
            <a:endParaRPr lang="en-US" sz="1100" dirty="0">
              <a:solidFill>
                <a:srgbClr val="1F224E"/>
              </a:solidFill>
              <a:latin typeface="Myriad Pro" charset="0"/>
              <a:ea typeface="Myriad Pro" charset="0"/>
              <a:cs typeface="Myriad Pro" charset="0"/>
            </a:endParaRPr>
          </a:p>
        </p:txBody>
      </p:sp>
      <p:sp>
        <p:nvSpPr>
          <p:cNvPr id="7" name="Rectangle 6"/>
          <p:cNvSpPr/>
          <p:nvPr/>
        </p:nvSpPr>
        <p:spPr>
          <a:xfrm>
            <a:off x="4293493" y="5517232"/>
            <a:ext cx="1872208" cy="900246"/>
          </a:xfrm>
          <a:prstGeom prst="rect">
            <a:avLst/>
          </a:prstGeom>
          <a:solidFill>
            <a:schemeClr val="bg1"/>
          </a:solidFill>
          <a:ln>
            <a:solidFill>
              <a:schemeClr val="tx1"/>
            </a:solidFill>
          </a:ln>
        </p:spPr>
        <p:txBody>
          <a:bodyPr wrap="square">
            <a:spAutoFit/>
          </a:bodyPr>
          <a:lstStyle/>
          <a:p>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165701" y="5517232"/>
            <a:ext cx="2880320" cy="900246"/>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b="1" dirty="0">
                <a:solidFill>
                  <a:srgbClr val="1F224E"/>
                </a:solidFill>
                <a:latin typeface="Myriad Pro" charset="0"/>
                <a:ea typeface="Myriad Pro" charset="0"/>
                <a:cs typeface="Myriad Pro" charset="0"/>
              </a:rPr>
              <a:t>comprehensive</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168795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a:bodyPr>
          <a:lstStyle/>
          <a:p>
            <a:r>
              <a:rPr lang="en-GB" sz="3600" dirty="0">
                <a:latin typeface="Myriad Pro"/>
              </a:rPr>
              <a:t>Geographical debates - Section C</a:t>
            </a:r>
          </a:p>
        </p:txBody>
      </p:sp>
      <p:sp>
        <p:nvSpPr>
          <p:cNvPr id="3" name="Content Placeholder 2"/>
          <p:cNvSpPr>
            <a:spLocks noGrp="1"/>
          </p:cNvSpPr>
          <p:nvPr>
            <p:ph idx="4294967295"/>
          </p:nvPr>
        </p:nvSpPr>
        <p:spPr>
          <a:xfrm>
            <a:off x="323528" y="1340768"/>
            <a:ext cx="8699500" cy="4454525"/>
          </a:xfrm>
        </p:spPr>
        <p:txBody>
          <a:bodyPr>
            <a:noAutofit/>
          </a:bodyPr>
          <a:lstStyle/>
          <a:p>
            <a:pPr marL="0" indent="0">
              <a:buNone/>
            </a:pPr>
            <a:r>
              <a:rPr lang="en-GB" sz="1600" dirty="0">
                <a:solidFill>
                  <a:srgbClr val="1F224E"/>
                </a:solidFill>
                <a:latin typeface="Myriad Pro" charset="0"/>
                <a:ea typeface="Myriad Pro" charset="0"/>
                <a:cs typeface="Myriad Pro" charset="0"/>
              </a:rPr>
              <a:t>Section C of the Geographical debates assessment contains optionality of topics, with students answering one question from two different topics they have studied. There are </a:t>
            </a:r>
            <a:r>
              <a:rPr lang="en-GB" sz="1600" u="sng" dirty="0">
                <a:solidFill>
                  <a:srgbClr val="1F224E"/>
                </a:solidFill>
                <a:latin typeface="Myriad Pro" charset="0"/>
                <a:ea typeface="Myriad Pro" charset="0"/>
                <a:cs typeface="Myriad Pro" charset="0"/>
              </a:rPr>
              <a:t>33 marks per topic in this section</a:t>
            </a:r>
            <a:r>
              <a:rPr lang="en-GB" sz="1600" dirty="0">
                <a:solidFill>
                  <a:srgbClr val="1F224E"/>
                </a:solidFill>
                <a:latin typeface="Myriad Pro" charset="0"/>
                <a:ea typeface="Myriad Pro" charset="0"/>
                <a:cs typeface="Myriad Pro" charset="0"/>
              </a:rPr>
              <a:t> of 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This section will include high tariff essay questions (33 marks) of which students answer one question from a choice of two, for two different options.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In Section C there will only be </a:t>
            </a:r>
            <a:r>
              <a:rPr lang="en-GB" sz="1600" dirty="0">
                <a:solidFill>
                  <a:srgbClr val="FF0000"/>
                </a:solidFill>
                <a:latin typeface="Myriad Pro" charset="0"/>
                <a:ea typeface="Myriad Pro" charset="0"/>
                <a:cs typeface="Myriad Pro" charset="0"/>
              </a:rPr>
              <a:t>AO1</a:t>
            </a:r>
            <a:r>
              <a:rPr lang="en-GB" sz="1600" dirty="0">
                <a:solidFill>
                  <a:srgbClr val="1F224E"/>
                </a:solidFill>
                <a:latin typeface="Myriad Pro" charset="0"/>
                <a:ea typeface="Myriad Pro" charset="0"/>
                <a:cs typeface="Myriad Pro" charset="0"/>
              </a:rPr>
              <a:t> and </a:t>
            </a:r>
            <a:r>
              <a:rPr lang="en-GB" sz="1600" dirty="0">
                <a:solidFill>
                  <a:srgbClr val="00B0F0"/>
                </a:solidFill>
                <a:latin typeface="Myriad Pro" charset="0"/>
                <a:ea typeface="Myriad Pro" charset="0"/>
                <a:cs typeface="Myriad Pro" charset="0"/>
              </a:rPr>
              <a:t>AO2</a:t>
            </a:r>
            <a:r>
              <a:rPr lang="en-GB" sz="1600" dirty="0">
                <a:solidFill>
                  <a:srgbClr val="1F224E"/>
                </a:solidFill>
                <a:latin typeface="Myriad Pro" charset="0"/>
                <a:ea typeface="Myriad Pro" charset="0"/>
                <a:cs typeface="Myriad Pro" charset="0"/>
              </a:rPr>
              <a:t> marks allocated to the questions – there will be </a:t>
            </a:r>
            <a:r>
              <a:rPr lang="en-GB" sz="1600" u="sng" dirty="0">
                <a:solidFill>
                  <a:srgbClr val="1F224E"/>
                </a:solidFill>
                <a:latin typeface="Myriad Pro" charset="0"/>
                <a:ea typeface="Myriad Pro" charset="0"/>
                <a:cs typeface="Myriad Pro" charset="0"/>
              </a:rPr>
              <a:t>no</a:t>
            </a:r>
            <a:r>
              <a:rPr lang="en-GB" sz="1600" dirty="0">
                <a:solidFill>
                  <a:srgbClr val="1F224E"/>
                </a:solidFill>
                <a:latin typeface="Myriad Pro" charset="0"/>
                <a:ea typeface="Myriad Pro" charset="0"/>
                <a:cs typeface="Myriad Pro" charset="0"/>
              </a:rPr>
              <a:t> </a:t>
            </a:r>
            <a:r>
              <a:rPr lang="en-GB" sz="1600" dirty="0">
                <a:solidFill>
                  <a:srgbClr val="00B050"/>
                </a:solidFill>
                <a:latin typeface="Myriad Pro" charset="0"/>
                <a:ea typeface="Myriad Pro" charset="0"/>
                <a:cs typeface="Myriad Pro" charset="0"/>
              </a:rPr>
              <a:t>AO3</a:t>
            </a:r>
            <a:r>
              <a:rPr lang="en-GB" sz="1600" dirty="0">
                <a:solidFill>
                  <a:srgbClr val="1F224E"/>
                </a:solidFill>
                <a:latin typeface="Myriad Pro" charset="0"/>
                <a:ea typeface="Myriad Pro" charset="0"/>
                <a:cs typeface="Myriad Pro" charset="0"/>
              </a:rPr>
              <a:t> marks in this section.</a:t>
            </a: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totals reflect that students answer questions on two topics in Section C.</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question structure will be the same in future assessments.</a:t>
            </a:r>
          </a:p>
          <a:p>
            <a:pPr marL="0" indent="0">
              <a:buNone/>
            </a:pPr>
            <a:endParaRPr lang="en-GB" sz="1600" dirty="0">
              <a:solidFill>
                <a:srgbClr val="1F224E"/>
              </a:solidFill>
              <a:latin typeface="Myriad Pro" charset="0"/>
              <a:ea typeface="Myriad Pro" charset="0"/>
              <a:cs typeface="Myriad Pro" charset="0"/>
            </a:endParaRPr>
          </a:p>
        </p:txBody>
      </p:sp>
      <p:graphicFrame>
        <p:nvGraphicFramePr>
          <p:cNvPr id="5" name="Table 4" title="AO breakdown"/>
          <p:cNvGraphicFramePr>
            <a:graphicFrameLocks noGrp="1"/>
          </p:cNvGraphicFramePr>
          <p:nvPr>
            <p:extLst>
              <p:ext uri="{D42A27DB-BD31-4B8C-83A1-F6EECF244321}">
                <p14:modId xmlns:p14="http://schemas.microsoft.com/office/powerpoint/2010/main" val="2288431179"/>
              </p:ext>
            </p:extLst>
          </p:nvPr>
        </p:nvGraphicFramePr>
        <p:xfrm>
          <a:off x="1043608" y="3933056"/>
          <a:ext cx="6912768" cy="873869"/>
        </p:xfrm>
        <a:graphic>
          <a:graphicData uri="http://schemas.openxmlformats.org/drawingml/2006/table">
            <a:tbl>
              <a:tblPr firstRow="1" bandRow="1">
                <a:tableStyleId>{5C22544A-7EE6-4342-B048-85BDC9FD1C3A}</a:tableStyleId>
              </a:tblPr>
              <a:tblGrid>
                <a:gridCol w="676250">
                  <a:extLst>
                    <a:ext uri="{9D8B030D-6E8A-4147-A177-3AD203B41FA5}">
                      <a16:colId xmlns:a16="http://schemas.microsoft.com/office/drawing/2014/main" val="20000"/>
                    </a:ext>
                  </a:extLst>
                </a:gridCol>
                <a:gridCol w="1700015">
                  <a:extLst>
                    <a:ext uri="{9D8B030D-6E8A-4147-A177-3AD203B41FA5}">
                      <a16:colId xmlns:a16="http://schemas.microsoft.com/office/drawing/2014/main" val="20001"/>
                    </a:ext>
                  </a:extLst>
                </a:gridCol>
                <a:gridCol w="1530952">
                  <a:extLst>
                    <a:ext uri="{9D8B030D-6E8A-4147-A177-3AD203B41FA5}">
                      <a16:colId xmlns:a16="http://schemas.microsoft.com/office/drawing/2014/main" val="20002"/>
                    </a:ext>
                  </a:extLst>
                </a:gridCol>
                <a:gridCol w="1562225">
                  <a:extLst>
                    <a:ext uri="{9D8B030D-6E8A-4147-A177-3AD203B41FA5}">
                      <a16:colId xmlns:a16="http://schemas.microsoft.com/office/drawing/2014/main" val="20003"/>
                    </a:ext>
                  </a:extLst>
                </a:gridCol>
                <a:gridCol w="1443326">
                  <a:extLst>
                    <a:ext uri="{9D8B030D-6E8A-4147-A177-3AD203B41FA5}">
                      <a16:colId xmlns:a16="http://schemas.microsoft.com/office/drawing/2014/main" val="20004"/>
                    </a:ext>
                  </a:extLst>
                </a:gridCol>
              </a:tblGrid>
              <a:tr h="360040">
                <a:tc>
                  <a:txBody>
                    <a:bodyPr/>
                    <a:lstStyle/>
                    <a:p>
                      <a:pPr algn="ctr"/>
                      <a:endParaRPr lang="en-GB" sz="1400" dirty="0"/>
                    </a:p>
                  </a:txBody>
                  <a:tcPr>
                    <a:solidFill>
                      <a:schemeClr val="bg1">
                        <a:lumMod val="85000"/>
                      </a:schemeClr>
                    </a:solidFill>
                  </a:tcPr>
                </a:tc>
                <a:tc>
                  <a:txBody>
                    <a:bodyPr/>
                    <a:lstStyle/>
                    <a:p>
                      <a:pPr algn="ctr"/>
                      <a:r>
                        <a:rPr lang="en-GB" sz="1400" dirty="0">
                          <a:solidFill>
                            <a:srgbClr val="FF0000"/>
                          </a:solidFill>
                        </a:rPr>
                        <a:t>AO1 (Knowledge and</a:t>
                      </a:r>
                      <a:r>
                        <a:rPr lang="en-GB" sz="1400" baseline="0" dirty="0">
                          <a:solidFill>
                            <a:srgbClr val="FF0000"/>
                          </a:solidFill>
                        </a:rPr>
                        <a:t> understanding</a:t>
                      </a:r>
                      <a:r>
                        <a:rPr lang="en-GB" sz="1400" dirty="0">
                          <a:solidFill>
                            <a:srgbClr val="FF0000"/>
                          </a:solidFill>
                        </a:rPr>
                        <a:t>)</a:t>
                      </a:r>
                    </a:p>
                  </a:txBody>
                  <a:tcPr>
                    <a:solidFill>
                      <a:schemeClr val="bg1">
                        <a:lumMod val="85000"/>
                      </a:schemeClr>
                    </a:solidFill>
                  </a:tcPr>
                </a:tc>
                <a:tc>
                  <a:txBody>
                    <a:bodyPr/>
                    <a:lstStyle/>
                    <a:p>
                      <a:pPr algn="ctr"/>
                      <a:r>
                        <a:rPr lang="en-GB" sz="1400" dirty="0">
                          <a:solidFill>
                            <a:srgbClr val="00B0F0"/>
                          </a:solidFill>
                        </a:rPr>
                        <a:t>AO2 (Application)</a:t>
                      </a:r>
                    </a:p>
                  </a:txBody>
                  <a:tcPr>
                    <a:solidFill>
                      <a:schemeClr val="bg1">
                        <a:lumMod val="85000"/>
                      </a:schemeClr>
                    </a:solidFill>
                  </a:tcPr>
                </a:tc>
                <a:tc>
                  <a:txBody>
                    <a:bodyPr/>
                    <a:lstStyle/>
                    <a:p>
                      <a:pPr algn="ctr"/>
                      <a:r>
                        <a:rPr lang="en-GB" sz="1400" dirty="0">
                          <a:solidFill>
                            <a:srgbClr val="00B050"/>
                          </a:solidFill>
                        </a:rPr>
                        <a:t>AO3 (Skills)</a:t>
                      </a:r>
                    </a:p>
                  </a:txBody>
                  <a:tcPr>
                    <a:solidFill>
                      <a:schemeClr val="bg1">
                        <a:lumMod val="85000"/>
                      </a:schemeClr>
                    </a:solidFill>
                  </a:tcPr>
                </a:tc>
                <a:tc>
                  <a:txBody>
                    <a:bodyPr/>
                    <a:lstStyle/>
                    <a:p>
                      <a:pPr algn="ctr"/>
                      <a:r>
                        <a:rPr lang="en-GB" sz="1400" dirty="0">
                          <a:solidFill>
                            <a:schemeClr val="tx1"/>
                          </a:solidFill>
                        </a:rPr>
                        <a:t>Total</a:t>
                      </a:r>
                    </a:p>
                  </a:txBody>
                  <a:tcPr>
                    <a:solidFill>
                      <a:schemeClr val="bg1">
                        <a:lumMod val="85000"/>
                      </a:schemeClr>
                    </a:solidFill>
                  </a:tcPr>
                </a:tc>
                <a:extLst>
                  <a:ext uri="{0D108BD9-81ED-4DB2-BD59-A6C34878D82A}">
                    <a16:rowId xmlns:a16="http://schemas.microsoft.com/office/drawing/2014/main" val="10000"/>
                  </a:ext>
                </a:extLst>
              </a:tr>
              <a:tr h="355709">
                <a:tc>
                  <a:txBody>
                    <a:bodyPr/>
                    <a:lstStyle/>
                    <a:p>
                      <a:pPr algn="ctr"/>
                      <a:r>
                        <a:rPr lang="en-GB" sz="1400" dirty="0"/>
                        <a:t>Marks</a:t>
                      </a:r>
                    </a:p>
                  </a:txBody>
                  <a:tcPr>
                    <a:solidFill>
                      <a:schemeClr val="bg1">
                        <a:lumMod val="85000"/>
                      </a:schemeClr>
                    </a:solidFill>
                  </a:tcPr>
                </a:tc>
                <a:tc>
                  <a:txBody>
                    <a:bodyPr/>
                    <a:lstStyle/>
                    <a:p>
                      <a:pPr algn="ctr"/>
                      <a:r>
                        <a:rPr lang="en-GB" sz="1400" dirty="0"/>
                        <a:t>18</a:t>
                      </a:r>
                    </a:p>
                  </a:txBody>
                  <a:tcPr>
                    <a:solidFill>
                      <a:schemeClr val="bg1">
                        <a:lumMod val="85000"/>
                      </a:schemeClr>
                    </a:solidFill>
                  </a:tcPr>
                </a:tc>
                <a:tc>
                  <a:txBody>
                    <a:bodyPr/>
                    <a:lstStyle/>
                    <a:p>
                      <a:pPr algn="ctr"/>
                      <a:r>
                        <a:rPr lang="en-GB" sz="1400" dirty="0"/>
                        <a:t>48</a:t>
                      </a:r>
                    </a:p>
                  </a:txBody>
                  <a:tcPr>
                    <a:solidFill>
                      <a:schemeClr val="bg1">
                        <a:lumMod val="85000"/>
                      </a:schemeClr>
                    </a:solidFill>
                  </a:tcPr>
                </a:tc>
                <a:tc>
                  <a:txBody>
                    <a:bodyPr/>
                    <a:lstStyle/>
                    <a:p>
                      <a:pPr algn="ctr"/>
                      <a:r>
                        <a:rPr lang="en-GB" sz="1400" dirty="0"/>
                        <a:t>0</a:t>
                      </a:r>
                    </a:p>
                  </a:txBody>
                  <a:tcPr>
                    <a:solidFill>
                      <a:schemeClr val="bg1">
                        <a:lumMod val="85000"/>
                      </a:schemeClr>
                    </a:solidFill>
                  </a:tcPr>
                </a:tc>
                <a:tc>
                  <a:txBody>
                    <a:bodyPr/>
                    <a:lstStyle/>
                    <a:p>
                      <a:pPr algn="ctr"/>
                      <a:r>
                        <a:rPr lang="en-GB" sz="1400" dirty="0"/>
                        <a:t>66</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03444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3.3 – Question 16* – 33 marks – Indicative content</a:t>
            </a:r>
          </a:p>
        </p:txBody>
      </p:sp>
      <p:sp>
        <p:nvSpPr>
          <p:cNvPr id="7" name="Content Placeholder 2"/>
          <p:cNvSpPr txBox="1">
            <a:spLocks/>
          </p:cNvSpPr>
          <p:nvPr/>
        </p:nvSpPr>
        <p:spPr>
          <a:xfrm>
            <a:off x="0" y="1380008"/>
            <a:ext cx="2987824" cy="536136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a:solidFill>
                  <a:srgbClr val="FF0000"/>
                </a:solidFill>
                <a:latin typeface="Myriad Pro" charset="0"/>
                <a:ea typeface="Myriad Pro" charset="0"/>
                <a:cs typeface="Myriad Pro" charset="0"/>
              </a:rPr>
              <a:t>AO1 – 9 marks</a:t>
            </a:r>
            <a:endParaRPr lang="en-GB" sz="1100" b="1" dirty="0">
              <a:solidFill>
                <a:srgbClr val="FF0000"/>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effects of climate change on oceans, could potentially include:</a:t>
            </a:r>
          </a:p>
          <a:p>
            <a:r>
              <a:rPr lang="en-US" sz="1100" dirty="0">
                <a:solidFill>
                  <a:srgbClr val="1F224E"/>
                </a:solidFill>
                <a:latin typeface="Myriad Pro" charset="0"/>
                <a:ea typeface="Myriad Pro" charset="0"/>
                <a:cs typeface="Myriad Pro" charset="0"/>
              </a:rPr>
              <a:t>amount of heat stored in the oceans has increased significantly since the 1950s, which affects sea surface temperature</a:t>
            </a:r>
          </a:p>
          <a:p>
            <a:r>
              <a:rPr lang="en-US" sz="1100" dirty="0">
                <a:solidFill>
                  <a:srgbClr val="1F224E"/>
                </a:solidFill>
                <a:latin typeface="Myriad Pro" charset="0"/>
                <a:ea typeface="Myriad Pro" charset="0"/>
                <a:cs typeface="Myriad Pro" charset="0"/>
              </a:rPr>
              <a:t>acidification – increased levels of carbon dioxide in the atmosphere which dissolves in the water affects the chemistry of sea water</a:t>
            </a:r>
          </a:p>
          <a:p>
            <a:r>
              <a:rPr lang="en-US" sz="1100" dirty="0">
                <a:solidFill>
                  <a:srgbClr val="1F224E"/>
                </a:solidFill>
                <a:latin typeface="Myriad Pro" charset="0"/>
                <a:ea typeface="Myriad Pro" charset="0"/>
                <a:cs typeface="Myriad Pro" charset="0"/>
              </a:rPr>
              <a:t>rising sea level – expansion of the oceans as their surface waters heat up, plus the contribution of melting glaciers and ice sheets</a:t>
            </a:r>
          </a:p>
          <a:p>
            <a:r>
              <a:rPr lang="en-US" sz="1100" dirty="0">
                <a:solidFill>
                  <a:srgbClr val="1F224E"/>
                </a:solidFill>
                <a:latin typeface="Myriad Pro" charset="0"/>
                <a:ea typeface="Myriad Pro" charset="0"/>
                <a:cs typeface="Myriad Pro" charset="0"/>
              </a:rPr>
              <a:t>changes to the extent (decreasing) and thickness (thinning) of sea ice, especially in the Arctic in the last thirty to forty years</a:t>
            </a:r>
          </a:p>
          <a:p>
            <a:r>
              <a:rPr lang="en-US" sz="1100" dirty="0">
                <a:solidFill>
                  <a:srgbClr val="1F224E"/>
                </a:solidFill>
                <a:latin typeface="Myriad Pro" charset="0"/>
                <a:ea typeface="Myriad Pro" charset="0"/>
                <a:cs typeface="Myriad Pro" charset="0"/>
              </a:rPr>
              <a:t>changes in the transfer of energy as a result of changes to ocean currents</a:t>
            </a:r>
          </a:p>
          <a:p>
            <a:r>
              <a:rPr lang="en-US" sz="1100" dirty="0">
                <a:solidFill>
                  <a:srgbClr val="1F224E"/>
                </a:solidFill>
                <a:latin typeface="Myriad Pro" charset="0"/>
                <a:ea typeface="Myriad Pro" charset="0"/>
                <a:cs typeface="Myriad Pro" charset="0"/>
              </a:rPr>
              <a:t>rising temperatures of the oceans and impact on coral ecosystems such as loss in biodiversity and local communities.</a:t>
            </a:r>
          </a:p>
        </p:txBody>
      </p:sp>
      <p:sp>
        <p:nvSpPr>
          <p:cNvPr id="3" name="Rectangle 2"/>
          <p:cNvSpPr/>
          <p:nvPr/>
        </p:nvSpPr>
        <p:spPr>
          <a:xfrm>
            <a:off x="2915816" y="1351434"/>
            <a:ext cx="6228184" cy="5509200"/>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24 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how far the effects of climate change on oceans bring more opportunities than threats could potentially include: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sea level rise is a potential disaster for densely populated low lying areas such as Bangladesh or for small island states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sea level rise combined with more intense and more frequent storms may lead to more coastal flooding and increased costs for construction and maintenance of sea walls</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changes to ocean currents leads to changes in climate patterns e.g. stronger storms in the tropics with loss of life and property damage especially on the coasts </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loss of Arctic sea ice leads to reduction in ice albedo which contributes to positive feedback effects and even more rapid melting</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rising ocean temperatures may lead to coral bleaching, with the ecological effect of loss of reef biodiversity plus loss of commercial value for fishing and tourism</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krill populations are sensitive to ocean temperature change e.g. in the Southern Ocean / Antarctica with serious effects on food chain</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changes to the extent of sea ice in the Arctic will lead to commercial benefits for shipping / trade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the legacy of glacial and interglacial sea level change can be seen in UK agricultural and transport systems and tourism in coastal areas </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threats to ecosystems such as polar bears populations, fish stocks such as Arctic char, to way of life of indigenous peoples e.g. Inuit –hunting of walrus and seals, and Caribou herding as migration patterns alter</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geo-politically the Arctic Ocean has become more contested as bordering nations jostle for power and influence in the region e.g. Russia, Canada, USA, Norway</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reduction in salinity of Arctic Ocean with the potential to disrupt the Arctic Conveyor (Atlantic thermohaline circulation). This threatens the operation of the Gulf Steam with subsequent impacts on the climate and length of growing seasons of north-west Europe.</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opportunities for ecosystem could lead to increased numbers of cod and herring</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transport routes for shipping allowing globalised trade to use northern passages for longer in the year</a:t>
            </a:r>
          </a:p>
          <a:p>
            <a:pPr marL="171450" indent="-171450">
              <a:buFont typeface="Arial" panose="020B0604020202020204" pitchFamily="34" charset="0"/>
              <a:buChar char="•"/>
            </a:pPr>
            <a:r>
              <a:rPr lang="en-US" sz="1100" dirty="0">
                <a:solidFill>
                  <a:srgbClr val="1F224E"/>
                </a:solidFill>
                <a:latin typeface="Myriad Pro" charset="0"/>
                <a:ea typeface="Myriad Pro" charset="0"/>
                <a:cs typeface="Myriad Pro" charset="0"/>
              </a:rPr>
              <a:t>energy and mineral exploitation is made more possible with less sea ice and improved transport possibilities.</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33098546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3.4 – Question 17* – 33 marks</a:t>
            </a:r>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Threats to food security </a:t>
            </a:r>
            <a:r>
              <a:rPr lang="en-US" sz="1600" dirty="0">
                <a:solidFill>
                  <a:srgbClr val="00B0F0"/>
                </a:solidFill>
                <a:latin typeface="Myriad Pro" charset="0"/>
                <a:ea typeface="Myriad Pro" charset="0"/>
                <a:cs typeface="Myriad Pro" charset="0"/>
              </a:rPr>
              <a:t>are </a:t>
            </a:r>
            <a:r>
              <a:rPr lang="en-US" sz="1600" u="sng" dirty="0">
                <a:solidFill>
                  <a:srgbClr val="00B0F0"/>
                </a:solidFill>
                <a:latin typeface="Myriad Pro" charset="0"/>
                <a:ea typeface="Myriad Pro" charset="0"/>
                <a:cs typeface="Myriad Pro" charset="0"/>
              </a:rPr>
              <a:t>greatest</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in dryland areas.</a:t>
            </a:r>
            <a:r>
              <a:rPr lang="en-US" sz="1600" dirty="0">
                <a:solidFill>
                  <a:srgbClr val="00B0F0"/>
                </a:solidFill>
                <a:latin typeface="Myriad Pro" charset="0"/>
                <a:ea typeface="Myriad Pro" charset="0"/>
                <a:cs typeface="Myriad Pro" charset="0"/>
              </a:rPr>
              <a:t>’ Discuss.</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a:solidFill>
                  <a:srgbClr val="1F224E"/>
                </a:solidFill>
                <a:latin typeface="Myriad Pro" charset="0"/>
                <a:ea typeface="Myriad Pro" charset="0"/>
                <a:cs typeface="Myriad Pro" charset="0"/>
              </a:rPr>
              <a:t>33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9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24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9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threats to food security in dryland and other areas </a:t>
            </a:r>
            <a:r>
              <a:rPr lang="en-GB" sz="1200" dirty="0">
                <a:solidFill>
                  <a:srgbClr val="1F224E"/>
                </a:solidFill>
                <a:latin typeface="Myriad Pro" charset="0"/>
                <a:ea typeface="Myriad Pro" charset="0"/>
                <a:cs typeface="Myriad Pro" charset="0"/>
              </a:rPr>
              <a:t>(information from key ideas 1.b, 2.a, 3.a, 3.b, 4.a, and 5.b of this topic in the specification could be useful).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24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discuss</a:t>
            </a:r>
            <a:r>
              <a:rPr lang="en-GB" sz="1200" dirty="0">
                <a:solidFill>
                  <a:srgbClr val="1F224E"/>
                </a:solidFill>
                <a:latin typeface="Myriad Pro" charset="0"/>
                <a:ea typeface="Myriad Pro" charset="0"/>
                <a:cs typeface="Myriad Pro" charset="0"/>
              </a:rPr>
              <a:t>’ indicates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whether threats to food security are greatest in dryland areas.</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p>
        </p:txBody>
      </p:sp>
    </p:spTree>
    <p:extLst>
      <p:ext uri="{BB962C8B-B14F-4D97-AF65-F5344CB8AC3E}">
        <p14:creationId xmlns:p14="http://schemas.microsoft.com/office/powerpoint/2010/main" val="34719188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3.4 – Question 17* – 33 marks – The mark scheme – </a:t>
            </a:r>
            <a:r>
              <a:rPr lang="en-GB" sz="4000" dirty="0">
                <a:solidFill>
                  <a:srgbClr val="FF0000"/>
                </a:solidFill>
              </a:rPr>
              <a:t>AO1 (9 marks)</a:t>
            </a: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(7–9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threats to food security in dryland and other areas.</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threats to food security in dryland and other areas.</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(3–4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threats to food security in dryland and other areas.</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(1–2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threats to food security in dryland and other areas.</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615036"/>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520664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022"/>
            <a:ext cx="9144000" cy="535682"/>
          </a:xfrm>
        </p:spPr>
        <p:txBody>
          <a:bodyPr>
            <a:noAutofit/>
          </a:bodyPr>
          <a:lstStyle/>
          <a:p>
            <a:r>
              <a:rPr lang="en-GB" sz="3200" dirty="0"/>
              <a:t>Topic 3.4 – Question 17* – 33 marks –</a:t>
            </a:r>
            <a:br>
              <a:rPr lang="en-GB" sz="3200" dirty="0"/>
            </a:br>
            <a:r>
              <a:rPr lang="en-GB" sz="3200" dirty="0"/>
              <a:t> The mark scheme – </a:t>
            </a:r>
            <a:r>
              <a:rPr lang="en-GB" sz="3200" dirty="0">
                <a:solidFill>
                  <a:srgbClr val="00B0F0"/>
                </a:solidFill>
              </a:rPr>
              <a:t>AO2 (24 marks)</a:t>
            </a:r>
          </a:p>
        </p:txBody>
      </p:sp>
      <p:sp>
        <p:nvSpPr>
          <p:cNvPr id="4" name="Content Placeholder 2"/>
          <p:cNvSpPr txBox="1">
            <a:spLocks/>
          </p:cNvSpPr>
          <p:nvPr/>
        </p:nvSpPr>
        <p:spPr>
          <a:xfrm>
            <a:off x="88454" y="1027032"/>
            <a:ext cx="4483546" cy="4778232"/>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(19–24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how threats to food security differ in dryland and other areas.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as to whether the threats to food security are greatest in dryland areas.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(13–18 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how threats to food security differ in dryland and other areas.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whether the threats to food security are greatest in dryland areas.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authority.</a:t>
            </a:r>
          </a:p>
        </p:txBody>
      </p:sp>
      <p:sp>
        <p:nvSpPr>
          <p:cNvPr id="9" name="Rectangle 8"/>
          <p:cNvSpPr/>
          <p:nvPr/>
        </p:nvSpPr>
        <p:spPr>
          <a:xfrm>
            <a:off x="4572001" y="1027033"/>
            <a:ext cx="4480940" cy="4778231"/>
          </a:xfrm>
          <a:prstGeom prst="rect">
            <a:avLst/>
          </a:prstGeom>
          <a:ln>
            <a:solidFill>
              <a:schemeClr val="tx1"/>
            </a:solidFill>
          </a:ln>
        </p:spPr>
        <p:txBody>
          <a:bodyPr wrap="square">
            <a:spAutoFit/>
          </a:bodyPr>
          <a:lstStyle/>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how threats to food security differ in dryland and other areas.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whether the threats to food security are greatest in dryland areas.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how threats to food security differ in dryland and other areas.</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whether the threats to food security are greatest in dryland areas.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p>
          <a:p>
            <a:endParaRPr lang="en-US" sz="1050" dirty="0">
              <a:solidFill>
                <a:srgbClr val="1F224E"/>
              </a:solidFill>
              <a:latin typeface="Myriad Pro" charset="0"/>
              <a:ea typeface="Myriad Pro" charset="0"/>
              <a:cs typeface="Myriad Pro" charset="0"/>
            </a:endParaRPr>
          </a:p>
          <a:p>
            <a:endParaRPr lang="en-US" sz="1050" dirty="0">
              <a:solidFill>
                <a:srgbClr val="1F224E"/>
              </a:solidFill>
              <a:latin typeface="Myriad Pro" charset="0"/>
              <a:ea typeface="Myriad Pro" charset="0"/>
              <a:cs typeface="Myriad Pro" charset="0"/>
            </a:endParaRPr>
          </a:p>
          <a:p>
            <a:endParaRPr lang="en-US" sz="1050" dirty="0">
              <a:solidFill>
                <a:srgbClr val="1F224E"/>
              </a:solidFill>
              <a:latin typeface="Myriad Pro" charset="0"/>
              <a:ea typeface="Myriad Pro" charset="0"/>
              <a:cs typeface="Myriad Pro" charset="0"/>
            </a:endParaRPr>
          </a:p>
        </p:txBody>
      </p:sp>
      <p:sp>
        <p:nvSpPr>
          <p:cNvPr id="7" name="Rectangle 6"/>
          <p:cNvSpPr/>
          <p:nvPr/>
        </p:nvSpPr>
        <p:spPr>
          <a:xfrm>
            <a:off x="4788024" y="5391507"/>
            <a:ext cx="1512168" cy="1061829"/>
          </a:xfrm>
          <a:prstGeom prst="rect">
            <a:avLst/>
          </a:prstGeom>
          <a:solidFill>
            <a:schemeClr val="bg1"/>
          </a:solidFill>
          <a:ln>
            <a:solidFill>
              <a:schemeClr val="tx1"/>
            </a:solidFill>
          </a:ln>
        </p:spPr>
        <p:txBody>
          <a:bodyPr wrap="square">
            <a:spAutoFit/>
          </a:bodyPr>
          <a:lstStyle/>
          <a:p>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448772" y="5391507"/>
            <a:ext cx="2520280" cy="1061829"/>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b="1" dirty="0">
                <a:solidFill>
                  <a:srgbClr val="1F224E"/>
                </a:solidFill>
                <a:latin typeface="Myriad Pro" charset="0"/>
                <a:ea typeface="Myriad Pro" charset="0"/>
                <a:cs typeface="Myriad Pro" charset="0"/>
              </a:rPr>
              <a:t>comprehensive</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756592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3.4 – Question 17* – 33 marks – Indicative content</a:t>
            </a:r>
          </a:p>
        </p:txBody>
      </p:sp>
      <p:sp>
        <p:nvSpPr>
          <p:cNvPr id="7" name="Content Placeholder 2"/>
          <p:cNvSpPr txBox="1">
            <a:spLocks/>
          </p:cNvSpPr>
          <p:nvPr/>
        </p:nvSpPr>
        <p:spPr>
          <a:xfrm>
            <a:off x="23242" y="1286726"/>
            <a:ext cx="2532534" cy="543336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9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factors responsible for threats to food security in dryland and other areas, with drylands the focus, could potentially include:</a:t>
            </a:r>
          </a:p>
          <a:p>
            <a:r>
              <a:rPr lang="en-US" sz="1050" dirty="0">
                <a:solidFill>
                  <a:srgbClr val="1F224E"/>
                </a:solidFill>
                <a:latin typeface="Myriad Pro" charset="0"/>
                <a:ea typeface="Myriad Pro" charset="0"/>
                <a:cs typeface="Myriad Pro" charset="0"/>
              </a:rPr>
              <a:t>complex concept of food security, and how patterns of food security vary spatially</a:t>
            </a:r>
          </a:p>
          <a:p>
            <a:r>
              <a:rPr lang="en-US" sz="1050" dirty="0">
                <a:solidFill>
                  <a:srgbClr val="1F224E"/>
                </a:solidFill>
                <a:latin typeface="Myriad Pro" charset="0"/>
                <a:ea typeface="Myriad Pro" charset="0"/>
                <a:cs typeface="Myriad Pro" charset="0"/>
              </a:rPr>
              <a:t>food security risks and vulnerability </a:t>
            </a:r>
          </a:p>
          <a:p>
            <a:r>
              <a:rPr lang="en-US" sz="1050" dirty="0">
                <a:solidFill>
                  <a:srgbClr val="1F224E"/>
                </a:solidFill>
                <a:latin typeface="Myriad Pro" charset="0"/>
                <a:ea typeface="Myriad Pro" charset="0"/>
                <a:cs typeface="Myriad Pro" charset="0"/>
              </a:rPr>
              <a:t>physical factors such as climate (rainfall and temperature), climate change, periodic drought, air, soils (organic content, ability to retain moisture, erosion), relief (effects of slope and elevation on crop production / grazing),water supplies, pests and diseases</a:t>
            </a:r>
          </a:p>
          <a:p>
            <a:r>
              <a:rPr lang="en-US" sz="1050" dirty="0">
                <a:solidFill>
                  <a:srgbClr val="1F224E"/>
                </a:solidFill>
                <a:latin typeface="Myriad Pro" charset="0"/>
                <a:ea typeface="Myriad Pro" charset="0"/>
                <a:cs typeface="Myriad Pro" charset="0"/>
              </a:rPr>
              <a:t>human factors such as population change, labour, capital and household income/ expenditure balance, land ownership (size of farm and tenure) including female rights, technology, market availability; and the marketing system, land grabbing, fall in demand / global prices, over-exploitation of water, overgrazing, over-irrigation and salinisation of soils.</a:t>
            </a:r>
          </a:p>
          <a:p>
            <a:endParaRPr lang="en-US" sz="1050" dirty="0">
              <a:solidFill>
                <a:srgbClr val="1F224E"/>
              </a:solidFill>
              <a:latin typeface="Myriad Pro" charset="0"/>
              <a:ea typeface="Myriad Pro" charset="0"/>
              <a:cs typeface="Myriad Pro" charset="0"/>
            </a:endParaRPr>
          </a:p>
        </p:txBody>
      </p:sp>
      <p:sp>
        <p:nvSpPr>
          <p:cNvPr id="3" name="Rectangle 2"/>
          <p:cNvSpPr/>
          <p:nvPr/>
        </p:nvSpPr>
        <p:spPr>
          <a:xfrm>
            <a:off x="2518024" y="1295135"/>
            <a:ext cx="6625976" cy="5424562"/>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24 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whether threats to food security are greatest in dryland areas could potentially include: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threats to food security by different combinations of factors in different types of dryland systems (polar, mid- and low-latitude deserts and semi-arid environments)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risk and vulnerability to food security threatened by shocks presented by both the natural environment and economic events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over-exploitation of water leading to water shortages and lower crop yields as population growth increases the demand for food increases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problems of food security arising because of the effects of desertification, including deforestation to create more farmland, top-soil erosion by wind deflation and the effects of salinisation – all of which are examples of positive feedback with regard to economic use of dryland systems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poor farming practices which lead to food shortages, such as use of poor / inadequate seed, often the result of low educational attainment and insufficient government involvement</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human rights issue of lack of property / land ownership rights of females in some countries where profits from the harvest are taken over by men and wasted on alcohol</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there is variation in food security between countries and within countries within an ecosystem. This might depend on proximity to water supply such as an exotic river, or government investment in agricultural and transport technology e.g. parts of Egypt, or a political factor such as the effects of conflict e.g. parts of South Sudan</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even in ACs some indigenous societies in drylands their food security is under threat through climate change or land grabbing e.g. Inuit, Arctic Canada or aborigines, Simpson Desert, Australia</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drylands relative to other fragile environments e.g. factors affecting food security for inhabitants of degraded cold mountain environments - Himalayas, Nepal</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dryland areas can be impoverished with more remote communities so access to food is increasingly restricted</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political instability e.g. Zimbabwe places restrictions on trade with fewer imports of food and redistribution of land which has increased the threat to food security or Liberia as a conflict zone which has low economic development and increased threats to food security</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food security can be threatened on a variety of scales, urban areas e.g. New York where impoverished families have to access food banks, food stamps and health bucks to ensure they have access to food</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Malthusian idea - fragile physical environments (drylands) cannot support population growth and food supplies diminish.</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4184865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3.4 – Question 18* – 33 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Imbalances in global food production </a:t>
            </a:r>
            <a:r>
              <a:rPr lang="en-US" sz="1600" dirty="0">
                <a:solidFill>
                  <a:srgbClr val="00B0F0"/>
                </a:solidFill>
                <a:latin typeface="Myriad Pro" charset="0"/>
                <a:ea typeface="Myriad Pro" charset="0"/>
                <a:cs typeface="Myriad Pro" charset="0"/>
              </a:rPr>
              <a:t>have a </a:t>
            </a:r>
            <a:r>
              <a:rPr lang="en-US" sz="1600" u="sng" dirty="0">
                <a:solidFill>
                  <a:srgbClr val="00B0F0"/>
                </a:solidFill>
                <a:latin typeface="Myriad Pro" charset="0"/>
                <a:ea typeface="Myriad Pro" charset="0"/>
                <a:cs typeface="Myriad Pro" charset="0"/>
              </a:rPr>
              <a:t>greater impact</a:t>
            </a:r>
            <a:r>
              <a:rPr lang="en-US" sz="1600" dirty="0">
                <a:solidFill>
                  <a:srgbClr val="00B0F0"/>
                </a:solidFill>
                <a:latin typeface="Myriad Pro" charset="0"/>
                <a:ea typeface="Myriad Pro" charset="0"/>
                <a:cs typeface="Myriad Pro" charset="0"/>
              </a:rPr>
              <a:t> on</a:t>
            </a:r>
            <a:r>
              <a:rPr lang="en-US" sz="1600" dirty="0">
                <a:solidFill>
                  <a:srgbClr val="FF0000"/>
                </a:solidFill>
                <a:latin typeface="Myriad Pro" charset="0"/>
                <a:ea typeface="Myriad Pro" charset="0"/>
                <a:cs typeface="Myriad Pro" charset="0"/>
              </a:rPr>
              <a:t> people than the environment.</a:t>
            </a:r>
            <a:r>
              <a:rPr lang="en-US" sz="1600" dirty="0">
                <a:solidFill>
                  <a:srgbClr val="00B0F0"/>
                </a:solidFill>
                <a:latin typeface="Myriad Pro" charset="0"/>
                <a:ea typeface="Myriad Pro" charset="0"/>
                <a:cs typeface="Myriad Pro" charset="0"/>
              </a:rPr>
              <a:t>’ Discuss.</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a:solidFill>
                  <a:srgbClr val="1F224E"/>
                </a:solidFill>
                <a:latin typeface="Myriad Pro" charset="0"/>
                <a:ea typeface="Myriad Pro" charset="0"/>
                <a:cs typeface="Myriad Pro" charset="0"/>
              </a:rPr>
              <a:t>33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9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24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9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impacts of global food production on people and the environment </a:t>
            </a:r>
            <a:r>
              <a:rPr lang="en-GB" sz="1200" dirty="0">
                <a:solidFill>
                  <a:srgbClr val="1F224E"/>
                </a:solidFill>
                <a:latin typeface="Myriad Pro" charset="0"/>
                <a:ea typeface="Myriad Pro" charset="0"/>
                <a:cs typeface="Myriad Pro" charset="0"/>
              </a:rPr>
              <a:t>(information from key ideas 1.b, 2.a, 3.a, 3.b and 4.a of this topic in the specification could be useful).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24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discuss</a:t>
            </a:r>
            <a:r>
              <a:rPr lang="en-GB" sz="1200" dirty="0">
                <a:solidFill>
                  <a:srgbClr val="1F224E"/>
                </a:solidFill>
                <a:latin typeface="Myriad Pro" charset="0"/>
                <a:ea typeface="Myriad Pro" charset="0"/>
                <a:cs typeface="Myriad Pro" charset="0"/>
              </a:rPr>
              <a:t>’ indicates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whether imbalances in global food production have a greater impact on people than the environment.</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p>
        </p:txBody>
      </p:sp>
    </p:spTree>
    <p:extLst>
      <p:ext uri="{BB962C8B-B14F-4D97-AF65-F5344CB8AC3E}">
        <p14:creationId xmlns:p14="http://schemas.microsoft.com/office/powerpoint/2010/main" val="3287386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3.4 – Question 18* – 33 marks – The mark scheme – </a:t>
            </a:r>
            <a:r>
              <a:rPr lang="en-GB" sz="4000" dirty="0">
                <a:solidFill>
                  <a:srgbClr val="FF0000"/>
                </a:solidFill>
              </a:rPr>
              <a:t>AO1 (9 marks)</a:t>
            </a: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(7–9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impacts of global food production on people and the environment.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impacts of global food production on people and the environment.</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(3–4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impacts of global food production on people and the environment.</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(1–2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impacts of global food production on people and the environment.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941168"/>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3171954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022"/>
            <a:ext cx="9144000" cy="535682"/>
          </a:xfrm>
        </p:spPr>
        <p:txBody>
          <a:bodyPr>
            <a:noAutofit/>
          </a:bodyPr>
          <a:lstStyle/>
          <a:p>
            <a:r>
              <a:rPr lang="en-GB" sz="3200" dirty="0"/>
              <a:t>Topic 3.4 – Question 18* – 33 marks –</a:t>
            </a:r>
            <a:br>
              <a:rPr lang="en-GB" sz="3200" dirty="0"/>
            </a:br>
            <a:r>
              <a:rPr lang="en-GB" sz="3200" dirty="0"/>
              <a:t> The mark scheme – </a:t>
            </a:r>
            <a:r>
              <a:rPr lang="en-GB" sz="3200" dirty="0">
                <a:solidFill>
                  <a:srgbClr val="00B0F0"/>
                </a:solidFill>
              </a:rPr>
              <a:t>AO2 (24 marks)</a:t>
            </a:r>
          </a:p>
        </p:txBody>
      </p:sp>
      <p:sp>
        <p:nvSpPr>
          <p:cNvPr id="4" name="Content Placeholder 2"/>
          <p:cNvSpPr txBox="1">
            <a:spLocks/>
          </p:cNvSpPr>
          <p:nvPr/>
        </p:nvSpPr>
        <p:spPr>
          <a:xfrm>
            <a:off x="88454" y="1096282"/>
            <a:ext cx="4483546" cy="4708981"/>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a:solidFill>
                  <a:srgbClr val="00B0F0"/>
                </a:solidFill>
                <a:latin typeface="Myriad Pro" charset="0"/>
                <a:ea typeface="Myriad Pro" charset="0"/>
                <a:cs typeface="Myriad Pro" charset="0"/>
              </a:rPr>
              <a:t>AO2</a:t>
            </a:r>
            <a:endParaRPr lang="en-GB" sz="1000" b="1" dirty="0">
              <a:solidFill>
                <a:srgbClr val="00B0F0"/>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4 (19–24 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how imbalances in global food production impact people and the environment.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and substantiated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secure judgements leading to rational conclusions that are evidence based as to whether imbalances in global food production have a greater impact on people than the environment.</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authoritatively discussed.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3 (13–18 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how imbalances in global food production impact people and the environment.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generally secure judgements, with some link between rational conclusions and evidence as to whether imbalances in global food production have a greater impact on people than the environment.</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discussed but this may lack some authority.</a:t>
            </a:r>
          </a:p>
        </p:txBody>
      </p:sp>
      <p:sp>
        <p:nvSpPr>
          <p:cNvPr id="9" name="Rectangle 8"/>
          <p:cNvSpPr/>
          <p:nvPr/>
        </p:nvSpPr>
        <p:spPr>
          <a:xfrm>
            <a:off x="4572001" y="1096283"/>
            <a:ext cx="4480940" cy="4708981"/>
          </a:xfrm>
          <a:prstGeom prst="rect">
            <a:avLst/>
          </a:prstGeom>
          <a:ln>
            <a:solidFill>
              <a:schemeClr val="tx1"/>
            </a:solidFill>
          </a:ln>
        </p:spPr>
        <p:txBody>
          <a:bodyPr wrap="square">
            <a:spAutoFit/>
          </a:bodyPr>
          <a:lstStyle/>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2 (7–12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how imbalances in global food production impact people and the environment. </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generalised judgements and conclusions, with limited use of evidence as to whether imbalances in global food production have a greater impact on people than the environment.</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discussed but their use lacks precision.</a:t>
            </a:r>
          </a:p>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1 (1–6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how imbalances in global food production impact people and the environment.</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an un-supported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simple conclusions as to whether imbalances in global food production have a greater impact on people than the environment.</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not discussed or are so inaccurately.</a:t>
            </a:r>
          </a:p>
          <a:p>
            <a:pPr lvl="0"/>
            <a:endParaRPr lang="en-US" sz="1000" dirty="0">
              <a:solidFill>
                <a:srgbClr val="1F224E"/>
              </a:solidFill>
              <a:latin typeface="Myriad Pro" charset="0"/>
              <a:ea typeface="Myriad Pro" charset="0"/>
              <a:cs typeface="Myriad Pro" charset="0"/>
            </a:endParaRPr>
          </a:p>
          <a:p>
            <a:r>
              <a:rPr lang="en-US" sz="1000" b="1" dirty="0">
                <a:solidFill>
                  <a:srgbClr val="1F224E"/>
                </a:solidFill>
                <a:latin typeface="Myriad Pro" charset="0"/>
                <a:ea typeface="Myriad Pro" charset="0"/>
                <a:cs typeface="Myriad Pro" charset="0"/>
              </a:rPr>
              <a:t>0 marks </a:t>
            </a:r>
          </a:p>
          <a:p>
            <a:r>
              <a:rPr lang="en-US" sz="1000" dirty="0">
                <a:solidFill>
                  <a:srgbClr val="1F224E"/>
                </a:solidFill>
                <a:latin typeface="Myriad Pro" charset="0"/>
                <a:ea typeface="Myriad Pro" charset="0"/>
                <a:cs typeface="Myriad Pro" charset="0"/>
              </a:rPr>
              <a:t>No response or no response worthy of credit.</a:t>
            </a:r>
          </a:p>
          <a:p>
            <a:endParaRPr lang="en-US" sz="1000" dirty="0">
              <a:solidFill>
                <a:srgbClr val="1F224E"/>
              </a:solidFill>
              <a:latin typeface="Myriad Pro" charset="0"/>
              <a:ea typeface="Myriad Pro" charset="0"/>
              <a:cs typeface="Myriad Pro" charset="0"/>
            </a:endParaRPr>
          </a:p>
          <a:p>
            <a:pPr lvl="0"/>
            <a:endParaRPr lang="en-US" sz="1000" dirty="0">
              <a:solidFill>
                <a:srgbClr val="1F224E"/>
              </a:solidFill>
              <a:latin typeface="Myriad Pro" charset="0"/>
              <a:ea typeface="Myriad Pro" charset="0"/>
              <a:cs typeface="Myriad Pro" charset="0"/>
            </a:endParaRPr>
          </a:p>
        </p:txBody>
      </p:sp>
      <p:sp>
        <p:nvSpPr>
          <p:cNvPr id="7" name="Rectangle 6"/>
          <p:cNvSpPr/>
          <p:nvPr/>
        </p:nvSpPr>
        <p:spPr>
          <a:xfrm>
            <a:off x="4788024" y="5293657"/>
            <a:ext cx="1512168" cy="1015663"/>
          </a:xfrm>
          <a:prstGeom prst="rect">
            <a:avLst/>
          </a:prstGeom>
          <a:solidFill>
            <a:schemeClr val="bg1"/>
          </a:solidFill>
          <a:ln>
            <a:solidFill>
              <a:schemeClr val="tx1"/>
            </a:solidFill>
          </a:ln>
        </p:spPr>
        <p:txBody>
          <a:bodyPr wrap="square">
            <a:spAutoFit/>
          </a:bodyPr>
          <a:lstStyle/>
          <a:p>
            <a:r>
              <a:rPr lang="en-US" sz="1000" u="sng" dirty="0">
                <a:solidFill>
                  <a:srgbClr val="1F224E"/>
                </a:solidFill>
                <a:latin typeface="Myriad Pro" charset="0"/>
                <a:ea typeface="Myriad Pro" charset="0"/>
                <a:cs typeface="Myriad Pro" charset="0"/>
              </a:rPr>
              <a:t>Quality of extended response descriptors</a:t>
            </a:r>
            <a:r>
              <a:rPr lang="en-US" sz="1000" dirty="0">
                <a:solidFill>
                  <a:srgbClr val="1F224E"/>
                </a:solidFill>
                <a:latin typeface="Myriad Pro" charset="0"/>
                <a:ea typeface="Myriad Pro" charset="0"/>
                <a:cs typeface="Myriad Pro" charset="0"/>
              </a:rPr>
              <a:t> are listed below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 you can find more information on these on </a:t>
            </a:r>
            <a:r>
              <a:rPr lang="en-US" sz="1000" u="sng" dirty="0">
                <a:solidFill>
                  <a:srgbClr val="1F224E"/>
                </a:solidFill>
                <a:latin typeface="Myriad Pro" charset="0"/>
                <a:ea typeface="Myriad Pro" charset="0"/>
                <a:cs typeface="Myriad Pro" charset="0"/>
              </a:rPr>
              <a:t>slide 9</a:t>
            </a:r>
            <a:r>
              <a:rPr lang="en-US" sz="1000" dirty="0">
                <a:solidFill>
                  <a:srgbClr val="1F224E"/>
                </a:solidFill>
                <a:latin typeface="Myriad Pro" charset="0"/>
                <a:ea typeface="Myriad Pro" charset="0"/>
                <a:cs typeface="Myriad Pro" charset="0"/>
              </a:rPr>
              <a:t>.</a:t>
            </a:r>
            <a:endParaRPr lang="en-GB" sz="1000" dirty="0">
              <a:solidFill>
                <a:srgbClr val="1F224E"/>
              </a:solidFill>
              <a:latin typeface="Myriad Pro" charset="0"/>
              <a:ea typeface="Myriad Pro" charset="0"/>
              <a:cs typeface="Myriad Pro" charset="0"/>
            </a:endParaRPr>
          </a:p>
        </p:txBody>
      </p:sp>
      <p:sp>
        <p:nvSpPr>
          <p:cNvPr id="5" name="Rectangle 4"/>
          <p:cNvSpPr/>
          <p:nvPr/>
        </p:nvSpPr>
        <p:spPr>
          <a:xfrm>
            <a:off x="6448772" y="5293657"/>
            <a:ext cx="2520280" cy="1015663"/>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34132550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3.4 – Question 18* – 33 marks – Indicative content</a:t>
            </a:r>
          </a:p>
        </p:txBody>
      </p:sp>
      <p:sp>
        <p:nvSpPr>
          <p:cNvPr id="7" name="Content Placeholder 2"/>
          <p:cNvSpPr txBox="1">
            <a:spLocks/>
          </p:cNvSpPr>
          <p:nvPr/>
        </p:nvSpPr>
        <p:spPr>
          <a:xfrm>
            <a:off x="0" y="1196752"/>
            <a:ext cx="3779912" cy="492931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9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impacts of global food production on people and the environment, could potentially include:</a:t>
            </a:r>
          </a:p>
          <a:p>
            <a:r>
              <a:rPr lang="en-US" sz="1050" dirty="0">
                <a:solidFill>
                  <a:srgbClr val="1F224E"/>
                </a:solidFill>
                <a:latin typeface="Myriad Pro" charset="0"/>
                <a:ea typeface="Myriad Pro" charset="0"/>
                <a:cs typeface="Myriad Pro" charset="0"/>
              </a:rPr>
              <a:t>global food production methods vary from intensive to extensive and subsistence to commercial</a:t>
            </a:r>
          </a:p>
          <a:p>
            <a:r>
              <a:rPr lang="en-US" sz="1050" dirty="0">
                <a:solidFill>
                  <a:srgbClr val="1F224E"/>
                </a:solidFill>
                <a:latin typeface="Myriad Pro" charset="0"/>
                <a:ea typeface="Myriad Pro" charset="0"/>
                <a:cs typeface="Myriad Pro" charset="0"/>
              </a:rPr>
              <a:t>physical conditions required for growing food e.g. air, climate, soil and water</a:t>
            </a:r>
          </a:p>
          <a:p>
            <a:r>
              <a:rPr lang="en-US" sz="1050" dirty="0">
                <a:solidFill>
                  <a:srgbClr val="1F224E"/>
                </a:solidFill>
                <a:latin typeface="Myriad Pro" charset="0"/>
                <a:ea typeface="Myriad Pro" charset="0"/>
                <a:cs typeface="Myriad Pro" charset="0"/>
              </a:rPr>
              <a:t>food production as a system of growing, processing, transporting and disposing of waste</a:t>
            </a:r>
          </a:p>
          <a:p>
            <a:r>
              <a:rPr lang="en-US" sz="1050" dirty="0">
                <a:solidFill>
                  <a:srgbClr val="1F224E"/>
                </a:solidFill>
                <a:latin typeface="Myriad Pro" charset="0"/>
                <a:ea typeface="Myriad Pro" charset="0"/>
                <a:cs typeface="Myriad Pro" charset="0"/>
              </a:rPr>
              <a:t>impacts on the physical environment, such as: water availability e.g. falling ground water levels, water quality e.g. a rise in nitrate level, reduction of bio-diversity in ecosystems, impacts on landscape, food miles which in turn impact on greenhouse gas emissions which then impact human populations, effects of irrigation and salinisation of water and soils on crop yields, decline in quality of pasture through overgrazing of marginal land</a:t>
            </a:r>
          </a:p>
          <a:p>
            <a:r>
              <a:rPr lang="en-US" sz="1050" dirty="0">
                <a:solidFill>
                  <a:srgbClr val="1F224E"/>
                </a:solidFill>
                <a:latin typeface="Myriad Pro" charset="0"/>
                <a:ea typeface="Myriad Pro" charset="0"/>
                <a:cs typeface="Myriad Pro" charset="0"/>
              </a:rPr>
              <a:t>impacts on people, such as: decreasing food security for some which can lead to increased chance of under-nutrition, malnutrition, famine and starvation, the effect of food surpluses on diet and human health, impacts on human health through the accumulation of chemicals through food chains, rural to urban migration due to inability to make a living from farming, loss of agricultural employment due to increasing scale of capital-intensive, mechanised farming (agri-business).</a:t>
            </a:r>
          </a:p>
        </p:txBody>
      </p:sp>
      <p:sp>
        <p:nvSpPr>
          <p:cNvPr id="3" name="Rectangle 2"/>
          <p:cNvSpPr/>
          <p:nvPr/>
        </p:nvSpPr>
        <p:spPr>
          <a:xfrm>
            <a:off x="3779912" y="1196753"/>
            <a:ext cx="5364088" cy="5262979"/>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24 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imbalances in global food production and their impact on people and the environment, could potentially include: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scale of food production affects the type and scale of impacts. Subsistence farming e.g. rice padis are intensive farming providing food supplies for families / communities, they have fewer impacts on the environment. Commercial farming can require more inputs for food production such as animal feed, chemicals, mechanisation and this can impact on the seasonality of employment, technical innovations and the physical environment can be put under pressure but this depends on government regulations </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effects of falling levels of groundwater resulting from over-exploitation presents environmental challenges such as soil erosion, contributing to increase in sediment loads and disruption to fauna and flora in fragile ecosystems, e.g. Draa Valley, Morocco</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in semi-arid environments over-irrigation causes severe waterlogging and soil salinity problems – a form of land degradation e.g. Khushab region of north Pakistan</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degraded croplands and pasture in areas subject to desertification caused by overgrazing or extending cultivated areas at the expense of woodland may lead to wind deflation of the surface; this contributes to food shortages, human health problems and increasing poverty e.g. parts of western Mali</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intensive cropping and agricultural policies affect the environment where there is increasing use of agro-chemicals, leading to water pollution and toxic effects on aquatic plants and animals e.g. Fenland areas (East Anglia)</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increasing the area under cultivation by removal of hedgerows and can lead to loss of habitats, and contribute to increased soil erosion e.g. on the lighter soils of east Suffolk </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farm amalgamation to increase economies of scale in agricultural production can lead to loss of feeding and nesting sites for farmland birds such as skylarks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global food production is by nature imbalanced as countries and regions (at varying levels of development) farm at a variety of scales, impacts on people and the environment vary in response to these scales. Impacts can however be mitigated dependent upon government and agency decision making</a:t>
            </a:r>
          </a:p>
        </p:txBody>
      </p:sp>
      <p:sp>
        <p:nvSpPr>
          <p:cNvPr id="8" name="Rectangle 7"/>
          <p:cNvSpPr/>
          <p:nvPr/>
        </p:nvSpPr>
        <p:spPr>
          <a:xfrm>
            <a:off x="107504" y="692696"/>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31990165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3.5 – Question 19* – 33 marks</a:t>
            </a:r>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Assess the </a:t>
            </a:r>
            <a:r>
              <a:rPr lang="en-US" sz="1600" u="sng" dirty="0">
                <a:solidFill>
                  <a:srgbClr val="00B0F0"/>
                </a:solidFill>
                <a:latin typeface="Myriad Pro" charset="0"/>
                <a:ea typeface="Myriad Pro" charset="0"/>
                <a:cs typeface="Myriad Pro" charset="0"/>
              </a:rPr>
              <a:t>importance</a:t>
            </a:r>
            <a:r>
              <a:rPr lang="en-US" sz="1600" dirty="0">
                <a:solidFill>
                  <a:srgbClr val="00B0F0"/>
                </a:solidFill>
                <a:latin typeface="Myriad Pro" charset="0"/>
                <a:ea typeface="Myriad Pro" charset="0"/>
                <a:cs typeface="Myriad Pro" charset="0"/>
              </a:rPr>
              <a:t> of governments in </a:t>
            </a:r>
            <a:r>
              <a:rPr lang="en-US" sz="1600" dirty="0">
                <a:solidFill>
                  <a:srgbClr val="FF0000"/>
                </a:solidFill>
                <a:latin typeface="Myriad Pro" charset="0"/>
                <a:ea typeface="Myriad Pro" charset="0"/>
                <a:cs typeface="Myriad Pro" charset="0"/>
              </a:rPr>
              <a:t>reducing the risks of tectonic hazards over time</a:t>
            </a:r>
            <a:r>
              <a:rPr lang="en-US" sz="1600" dirty="0">
                <a:solidFill>
                  <a:srgbClr val="00B0F0"/>
                </a:solidFill>
                <a:latin typeface="Myriad Pro" charset="0"/>
                <a:ea typeface="Myriad Pro" charset="0"/>
                <a:cs typeface="Myriad Pro" charset="0"/>
              </a:rPr>
              <a:t>.</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a:solidFill>
                  <a:srgbClr val="1F224E"/>
                </a:solidFill>
                <a:latin typeface="Myriad Pro" charset="0"/>
                <a:ea typeface="Myriad Pro" charset="0"/>
                <a:cs typeface="Myriad Pro" charset="0"/>
              </a:rPr>
              <a:t>33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9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24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9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measures to reduce the risks of tectonic hazards over time </a:t>
            </a:r>
            <a:r>
              <a:rPr lang="en-GB" sz="1200" dirty="0">
                <a:solidFill>
                  <a:srgbClr val="1F224E"/>
                </a:solidFill>
                <a:latin typeface="Myriad Pro" charset="0"/>
                <a:ea typeface="Myriad Pro" charset="0"/>
                <a:cs typeface="Myriad Pro" charset="0"/>
              </a:rPr>
              <a:t>(information from key ideas 5.a, 5.b and 5.c of this topic in the specification could be useful).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24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assess</a:t>
            </a:r>
            <a:r>
              <a:rPr lang="en-GB" sz="1200" dirty="0">
                <a:solidFill>
                  <a:srgbClr val="1F224E"/>
                </a:solidFill>
                <a:latin typeface="Myriad Pro" charset="0"/>
                <a:ea typeface="Myriad Pro" charset="0"/>
                <a:cs typeface="Myriad Pro" charset="0"/>
              </a:rPr>
              <a:t>’ indicates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the importance of governments in reducing the risks of tectonic hazards over time.</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p>
        </p:txBody>
      </p:sp>
    </p:spTree>
    <p:extLst>
      <p:ext uri="{BB962C8B-B14F-4D97-AF65-F5344CB8AC3E}">
        <p14:creationId xmlns:p14="http://schemas.microsoft.com/office/powerpoint/2010/main" val="262683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Quality of Extended Responses</a:t>
            </a:r>
          </a:p>
        </p:txBody>
      </p:sp>
      <p:sp>
        <p:nvSpPr>
          <p:cNvPr id="3" name="Content Placeholder 2"/>
          <p:cNvSpPr>
            <a:spLocks noGrp="1"/>
          </p:cNvSpPr>
          <p:nvPr>
            <p:ph idx="4294967295"/>
          </p:nvPr>
        </p:nvSpPr>
        <p:spPr>
          <a:xfrm>
            <a:off x="319547" y="1052736"/>
            <a:ext cx="8352928" cy="3672408"/>
          </a:xfrm>
        </p:spPr>
        <p:txBody>
          <a:bodyPr>
            <a:noAutofit/>
          </a:bodyPr>
          <a:lstStyle/>
          <a:p>
            <a:pPr marL="0" indent="0">
              <a:buNone/>
            </a:pPr>
            <a:r>
              <a:rPr lang="en-GB" sz="1200" dirty="0">
                <a:solidFill>
                  <a:srgbClr val="1F224E"/>
                </a:solidFill>
                <a:latin typeface="Myriad Pro" charset="0"/>
                <a:ea typeface="Myriad Pro" charset="0"/>
                <a:cs typeface="Myriad Pro" charset="0"/>
              </a:rPr>
              <a:t>‘Quality of extended response’ is assessed within each level for questions of 16 marks or above and is indicated by an asterisk (*) beside the question. The following are the descriptors placed within the levels for 33 mark questions: </a:t>
            </a:r>
          </a:p>
          <a:p>
            <a:pPr marL="0" indent="0">
              <a:buNone/>
            </a:pPr>
            <a:endParaRPr lang="en-GB" sz="1200" dirty="0">
              <a:latin typeface="Myriad Pro"/>
            </a:endParaRPr>
          </a:p>
          <a:p>
            <a:pPr marL="0" indent="0">
              <a:buNone/>
            </a:pPr>
            <a:r>
              <a:rPr lang="en-US" sz="1200" i="1" dirty="0">
                <a:solidFill>
                  <a:srgbClr val="1F224E"/>
                </a:solidFill>
                <a:latin typeface="Myriad Pro" charset="0"/>
                <a:ea typeface="Myriad Pro" charset="0"/>
                <a:cs typeface="Myriad Pro" charset="0"/>
              </a:rPr>
              <a:t>Level 4</a:t>
            </a:r>
          </a:p>
          <a:p>
            <a:pPr marL="0" indent="0">
              <a:buNone/>
            </a:pPr>
            <a:r>
              <a:rPr lang="en-US" sz="12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3</a:t>
            </a:r>
          </a:p>
          <a:p>
            <a:pPr marL="0" indent="0">
              <a:buNone/>
            </a:pPr>
            <a:r>
              <a:rPr lang="en-US" sz="12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2 </a:t>
            </a:r>
          </a:p>
          <a:p>
            <a:pPr marL="0" indent="0">
              <a:buNone/>
            </a:pPr>
            <a:r>
              <a:rPr lang="en-US" sz="1200" i="1" dirty="0">
                <a:solidFill>
                  <a:srgbClr val="1F224E"/>
                </a:solidFill>
                <a:latin typeface="Myriad Pro" charset="0"/>
                <a:ea typeface="Myriad Pro" charset="0"/>
                <a:cs typeface="Myriad Pro" charset="0"/>
              </a:rPr>
              <a:t>The information has some relevance and is presented with limited structure. The information is supported by limited evidence.</a:t>
            </a: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1</a:t>
            </a:r>
          </a:p>
          <a:p>
            <a:pPr marL="0" indent="0">
              <a:buNone/>
            </a:pPr>
            <a:r>
              <a:rPr lang="en-US" sz="12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p>
        </p:txBody>
      </p:sp>
      <p:sp>
        <p:nvSpPr>
          <p:cNvPr id="4" name="Rectangle 3"/>
          <p:cNvSpPr/>
          <p:nvPr/>
        </p:nvSpPr>
        <p:spPr>
          <a:xfrm>
            <a:off x="931615" y="5013176"/>
            <a:ext cx="7128792" cy="646331"/>
          </a:xfrm>
          <a:prstGeom prst="rect">
            <a:avLst/>
          </a:prstGeom>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10448725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3.5 – Question 19* – 33 marks – The mark scheme – </a:t>
            </a:r>
            <a:r>
              <a:rPr lang="en-GB" sz="4000" dirty="0">
                <a:solidFill>
                  <a:srgbClr val="FF0000"/>
                </a:solidFill>
              </a:rPr>
              <a:t>AO1 (9 marks)</a:t>
            </a: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(7–9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measures to reduce the risks of tectonic hazards over time.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measures to reduce the risks of tectonic hazards over time.</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(3–4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measures to reduce the risks of tectonic hazards over time.</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(1–2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measures to reduce the risks of tectonic hazards over time.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941168"/>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12196822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022"/>
            <a:ext cx="9144000" cy="535682"/>
          </a:xfrm>
        </p:spPr>
        <p:txBody>
          <a:bodyPr>
            <a:noAutofit/>
          </a:bodyPr>
          <a:lstStyle/>
          <a:p>
            <a:r>
              <a:rPr lang="en-GB" sz="3200" dirty="0"/>
              <a:t>Topic 3.5 – Question 19* – 33 marks –</a:t>
            </a:r>
            <a:br>
              <a:rPr lang="en-GB" sz="3200" dirty="0"/>
            </a:br>
            <a:r>
              <a:rPr lang="en-GB" sz="3200" dirty="0"/>
              <a:t> The mark scheme – </a:t>
            </a:r>
            <a:r>
              <a:rPr lang="en-GB" sz="3200" dirty="0">
                <a:solidFill>
                  <a:srgbClr val="00B0F0"/>
                </a:solidFill>
              </a:rPr>
              <a:t>AO2 (24 marks)</a:t>
            </a:r>
          </a:p>
        </p:txBody>
      </p:sp>
      <p:sp>
        <p:nvSpPr>
          <p:cNvPr id="4" name="Content Placeholder 2"/>
          <p:cNvSpPr txBox="1">
            <a:spLocks/>
          </p:cNvSpPr>
          <p:nvPr/>
        </p:nvSpPr>
        <p:spPr>
          <a:xfrm>
            <a:off x="88454" y="1096282"/>
            <a:ext cx="4483546" cy="4708981"/>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a:solidFill>
                  <a:srgbClr val="00B0F0"/>
                </a:solidFill>
                <a:latin typeface="Myriad Pro" charset="0"/>
                <a:ea typeface="Myriad Pro" charset="0"/>
                <a:cs typeface="Myriad Pro" charset="0"/>
              </a:rPr>
              <a:t>AO2</a:t>
            </a:r>
            <a:endParaRPr lang="en-GB" sz="1000" b="1" dirty="0">
              <a:solidFill>
                <a:srgbClr val="00B0F0"/>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4 (19–24 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how governments are involved in reducing the risks of tectonic hazards.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and substantiated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secure judgements leading to rational conclusions that are evidence based as to the importance of governments in reducing the risks of tectonic hazards over time.</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authoritatively discussed.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3 (13–18 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how governments are involved in reducing the risks of tectonic hazards.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generally secure judgements, with some link between rational conclusions and evidence as to the importance of governments in reducing the risks of tectonic hazards over time.</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discussed but this may lack some authority.</a:t>
            </a:r>
          </a:p>
        </p:txBody>
      </p:sp>
      <p:sp>
        <p:nvSpPr>
          <p:cNvPr id="9" name="Rectangle 8"/>
          <p:cNvSpPr/>
          <p:nvPr/>
        </p:nvSpPr>
        <p:spPr>
          <a:xfrm>
            <a:off x="4572001" y="1096283"/>
            <a:ext cx="4480940" cy="4708981"/>
          </a:xfrm>
          <a:prstGeom prst="rect">
            <a:avLst/>
          </a:prstGeom>
          <a:ln>
            <a:solidFill>
              <a:schemeClr val="tx1"/>
            </a:solidFill>
          </a:ln>
        </p:spPr>
        <p:txBody>
          <a:bodyPr wrap="square">
            <a:spAutoFit/>
          </a:bodyPr>
          <a:lstStyle/>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2 (7–12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how governments are involved in reducing the risks of tectonic hazards. </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generalised judgements and conclusions, with limited use of evidence as to the importance of governments in reducing the risks of tectonic hazards over time.</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discussed but their use lacks precision.</a:t>
            </a:r>
          </a:p>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1 (1–6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how governments are involved in reducing the risks of tectonic hazards.</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an un-supported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simple conclusions as to the importance of governments in reducing the risks of tectonic hazards over time.</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not discussed or are so inaccurately.</a:t>
            </a:r>
          </a:p>
          <a:p>
            <a:pPr lvl="0"/>
            <a:endParaRPr lang="en-US" sz="1000" dirty="0">
              <a:solidFill>
                <a:srgbClr val="1F224E"/>
              </a:solidFill>
              <a:latin typeface="Myriad Pro" charset="0"/>
              <a:ea typeface="Myriad Pro" charset="0"/>
              <a:cs typeface="Myriad Pro" charset="0"/>
            </a:endParaRPr>
          </a:p>
          <a:p>
            <a:r>
              <a:rPr lang="en-US" sz="1000" b="1" dirty="0">
                <a:solidFill>
                  <a:srgbClr val="1F224E"/>
                </a:solidFill>
                <a:latin typeface="Myriad Pro" charset="0"/>
                <a:ea typeface="Myriad Pro" charset="0"/>
                <a:cs typeface="Myriad Pro" charset="0"/>
              </a:rPr>
              <a:t>0 marks </a:t>
            </a:r>
          </a:p>
          <a:p>
            <a:r>
              <a:rPr lang="en-US" sz="1000" dirty="0">
                <a:solidFill>
                  <a:srgbClr val="1F224E"/>
                </a:solidFill>
                <a:latin typeface="Myriad Pro" charset="0"/>
                <a:ea typeface="Myriad Pro" charset="0"/>
                <a:cs typeface="Myriad Pro" charset="0"/>
              </a:rPr>
              <a:t>No response or no response worthy of credit.</a:t>
            </a:r>
          </a:p>
          <a:p>
            <a:endParaRPr lang="en-US" sz="1000" dirty="0">
              <a:solidFill>
                <a:srgbClr val="1F224E"/>
              </a:solidFill>
              <a:latin typeface="Myriad Pro" charset="0"/>
              <a:ea typeface="Myriad Pro" charset="0"/>
              <a:cs typeface="Myriad Pro" charset="0"/>
            </a:endParaRPr>
          </a:p>
          <a:p>
            <a:pPr lvl="0"/>
            <a:endParaRPr lang="en-US" sz="1000" dirty="0">
              <a:solidFill>
                <a:srgbClr val="1F224E"/>
              </a:solidFill>
              <a:latin typeface="Myriad Pro" charset="0"/>
              <a:ea typeface="Myriad Pro" charset="0"/>
              <a:cs typeface="Myriad Pro" charset="0"/>
            </a:endParaRPr>
          </a:p>
        </p:txBody>
      </p:sp>
      <p:sp>
        <p:nvSpPr>
          <p:cNvPr id="7" name="Rectangle 6"/>
          <p:cNvSpPr/>
          <p:nvPr/>
        </p:nvSpPr>
        <p:spPr>
          <a:xfrm>
            <a:off x="4788024" y="5293657"/>
            <a:ext cx="1512168" cy="1015663"/>
          </a:xfrm>
          <a:prstGeom prst="rect">
            <a:avLst/>
          </a:prstGeom>
          <a:solidFill>
            <a:schemeClr val="bg1"/>
          </a:solidFill>
          <a:ln>
            <a:solidFill>
              <a:schemeClr val="tx1"/>
            </a:solidFill>
          </a:ln>
        </p:spPr>
        <p:txBody>
          <a:bodyPr wrap="square">
            <a:spAutoFit/>
          </a:bodyPr>
          <a:lstStyle/>
          <a:p>
            <a:r>
              <a:rPr lang="en-US" sz="1000" u="sng" dirty="0">
                <a:solidFill>
                  <a:srgbClr val="1F224E"/>
                </a:solidFill>
                <a:latin typeface="Myriad Pro" charset="0"/>
                <a:ea typeface="Myriad Pro" charset="0"/>
                <a:cs typeface="Myriad Pro" charset="0"/>
              </a:rPr>
              <a:t>Quality of extended response descriptors</a:t>
            </a:r>
            <a:r>
              <a:rPr lang="en-US" sz="1000" dirty="0">
                <a:solidFill>
                  <a:srgbClr val="1F224E"/>
                </a:solidFill>
                <a:latin typeface="Myriad Pro" charset="0"/>
                <a:ea typeface="Myriad Pro" charset="0"/>
                <a:cs typeface="Myriad Pro" charset="0"/>
              </a:rPr>
              <a:t> are listed below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 you can find more information on these on </a:t>
            </a:r>
            <a:r>
              <a:rPr lang="en-US" sz="1000" u="sng" dirty="0">
                <a:solidFill>
                  <a:srgbClr val="1F224E"/>
                </a:solidFill>
                <a:latin typeface="Myriad Pro" charset="0"/>
                <a:ea typeface="Myriad Pro" charset="0"/>
                <a:cs typeface="Myriad Pro" charset="0"/>
              </a:rPr>
              <a:t>slide 9</a:t>
            </a:r>
            <a:r>
              <a:rPr lang="en-US" sz="1000" dirty="0">
                <a:solidFill>
                  <a:srgbClr val="1F224E"/>
                </a:solidFill>
                <a:latin typeface="Myriad Pro" charset="0"/>
                <a:ea typeface="Myriad Pro" charset="0"/>
                <a:cs typeface="Myriad Pro" charset="0"/>
              </a:rPr>
              <a:t>.</a:t>
            </a:r>
            <a:endParaRPr lang="en-GB" sz="1000" dirty="0">
              <a:solidFill>
                <a:srgbClr val="1F224E"/>
              </a:solidFill>
              <a:latin typeface="Myriad Pro" charset="0"/>
              <a:ea typeface="Myriad Pro" charset="0"/>
              <a:cs typeface="Myriad Pro" charset="0"/>
            </a:endParaRPr>
          </a:p>
        </p:txBody>
      </p:sp>
      <p:sp>
        <p:nvSpPr>
          <p:cNvPr id="5" name="Rectangle 4"/>
          <p:cNvSpPr/>
          <p:nvPr/>
        </p:nvSpPr>
        <p:spPr>
          <a:xfrm>
            <a:off x="6448772" y="5293657"/>
            <a:ext cx="2520280" cy="1015663"/>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13189514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3.5 – Question 19* – 33 marks – Indicative content</a:t>
            </a:r>
          </a:p>
        </p:txBody>
      </p:sp>
      <p:sp>
        <p:nvSpPr>
          <p:cNvPr id="7" name="Content Placeholder 2"/>
          <p:cNvSpPr txBox="1">
            <a:spLocks/>
          </p:cNvSpPr>
          <p:nvPr/>
        </p:nvSpPr>
        <p:spPr>
          <a:xfrm>
            <a:off x="0" y="1380008"/>
            <a:ext cx="3707904" cy="478529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9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measures to reduce the risks of tectonic hazards over time, could potentially include:</a:t>
            </a:r>
          </a:p>
          <a:p>
            <a:r>
              <a:rPr lang="en-US" sz="1050" dirty="0">
                <a:solidFill>
                  <a:srgbClr val="1F224E"/>
                </a:solidFill>
                <a:latin typeface="Myriad Pro" charset="0"/>
                <a:ea typeface="Myriad Pro" charset="0"/>
                <a:cs typeface="Myriad Pro" charset="0"/>
              </a:rPr>
              <a:t>a range of tectonic hazards, including volcanoes (lava flows; ash falls; pyroclastic flows; lahars; poisonous gases) and earthquakes (ground shaking; liquefaction; mass movements such as landslides; tsunamis)</a:t>
            </a:r>
          </a:p>
          <a:p>
            <a:r>
              <a:rPr lang="en-US" sz="1050" dirty="0">
                <a:solidFill>
                  <a:srgbClr val="1F224E"/>
                </a:solidFill>
                <a:latin typeface="Myriad Pro" charset="0"/>
                <a:ea typeface="Myriad Pro" charset="0"/>
                <a:cs typeface="Myriad Pro" charset="0"/>
              </a:rPr>
              <a:t>the degree of risk they pose; and mitigation - against the event itself, vulnerability to it, and any losses.</a:t>
            </a:r>
          </a:p>
          <a:p>
            <a:r>
              <a:rPr lang="en-US" sz="1050" dirty="0">
                <a:solidFill>
                  <a:srgbClr val="1F224E"/>
                </a:solidFill>
                <a:latin typeface="Myriad Pro" charset="0"/>
                <a:ea typeface="Myriad Pro" charset="0"/>
                <a:cs typeface="Myriad Pro" charset="0"/>
              </a:rPr>
              <a:t>countries have resources to monitor and predict volcanic eruption e.g. monitoring seismic activity, sampling gases, measuring ground deformation</a:t>
            </a:r>
          </a:p>
          <a:p>
            <a:r>
              <a:rPr lang="en-US" sz="1050" dirty="0">
                <a:solidFill>
                  <a:srgbClr val="1F224E"/>
                </a:solidFill>
                <a:latin typeface="Myriad Pro" charset="0"/>
                <a:ea typeface="Myriad Pro" charset="0"/>
                <a:cs typeface="Myriad Pro" charset="0"/>
              </a:rPr>
              <a:t>ACs have resources to try to deal with lava flows e.g. diversion of small scale flows on slopes of Etna; spraying water to halt flow e.g. Heimaey, Iceland</a:t>
            </a:r>
          </a:p>
          <a:p>
            <a:r>
              <a:rPr lang="en-US" sz="1050" dirty="0">
                <a:solidFill>
                  <a:srgbClr val="1F224E"/>
                </a:solidFill>
                <a:latin typeface="Myriad Pro" charset="0"/>
                <a:ea typeface="Myriad Pro" charset="0"/>
                <a:cs typeface="Myriad Pro" charset="0"/>
              </a:rPr>
              <a:t>ACs have resources to design and build earthquake resistant structures e.g. steel cross-bracing / counter-weights / shock absorbers in foundations / automatic cut-offs for electricity and gas</a:t>
            </a:r>
          </a:p>
          <a:p>
            <a:r>
              <a:rPr lang="en-US" sz="1050" dirty="0">
                <a:solidFill>
                  <a:srgbClr val="1F224E"/>
                </a:solidFill>
                <a:latin typeface="Myriad Pro" charset="0"/>
                <a:ea typeface="Myriad Pro" charset="0"/>
                <a:cs typeface="Myriad Pro" charset="0"/>
              </a:rPr>
              <a:t>countries have varying resources for effective disaster planning e.g. education programmes / search and rescue facilities / medical facilities</a:t>
            </a:r>
          </a:p>
          <a:p>
            <a:r>
              <a:rPr lang="en-US" sz="1050" dirty="0">
                <a:solidFill>
                  <a:srgbClr val="1F224E"/>
                </a:solidFill>
                <a:latin typeface="Myriad Pro" charset="0"/>
                <a:ea typeface="Myriad Pro" charset="0"/>
                <a:cs typeface="Myriad Pro" charset="0"/>
              </a:rPr>
              <a:t>how and why the frequency and impacts of risks from tectonic hazards have changed over time.</a:t>
            </a:r>
          </a:p>
        </p:txBody>
      </p:sp>
      <p:sp>
        <p:nvSpPr>
          <p:cNvPr id="3" name="Rectangle 2"/>
          <p:cNvSpPr/>
          <p:nvPr/>
        </p:nvSpPr>
        <p:spPr>
          <a:xfrm>
            <a:off x="3707904" y="1380009"/>
            <a:ext cx="5436096" cy="5262979"/>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24 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the importance of governments in reducing the risks of tectonic hazards over time could potentially include: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role of magnitude of event e.g. even an AC such as Japan had serious impacts from high energy earthquake events (Kobe 1995 and Tohoku 2011); ash cloud from Eyjafjallajökull (Iceland 2010) impacted on people and places of high levels of development such as Western Europe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in general, impacts tend to be more severe for locations towards the lower end of the development continuum because governments of LIDCs and EDCs are unable to devote sufficient resources to reducing risk and vulnerability</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level of social and or political organisation can be significant. A dysfunctional government can exacerbate impacts e.g. Haiti earthquake, 2010. Chile as an EDC, can with fairly effective organisation, minimise the impacts of tectonic hazards despite its location on the ‘Ring of Fire.’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in LIDCs, governments find difficulty in effective mitigation since for example farming communities that live and work on the slopes of a volcano are unwilling to move because of their livelihood / traditions, or see no need to because of the infrequency of eruptions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support for LIDCs risk reduction and disaster planning could be provided by other governments and agencies who can monitor the probability of risk e.g. USGS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government spending on risk reduction in EDCs such as China, India or Mexico has increased in a relatively short time in the 21st century – but so far only in a limited number of localities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it is not only governments that reduce the risks of tectonic hazards but a number of organisations and agencies e.g. town planners, hazard monitoring agencies, emergency teams as they can take into account factors, such as: population densities, housing styles, hazard awareness, public education, early warning systems, availability and readiness of emergency personnel</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reducing risks over time can be related to level of understanding of the risk, frequency of the risk, probability of the hazard occurring, access to data and monitoring techniques. It can also be related to planning strategies, levels of awareness and understanding as well as access to sufficient funds.</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30040854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3.5 – Question 20* – 33 marks</a:t>
            </a:r>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Earthquakes</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generate</a:t>
            </a:r>
            <a:r>
              <a:rPr lang="en-US" sz="1600" dirty="0">
                <a:solidFill>
                  <a:srgbClr val="00B0F0"/>
                </a:solidFill>
                <a:latin typeface="Myriad Pro" charset="0"/>
                <a:ea typeface="Myriad Pro" charset="0"/>
                <a:cs typeface="Myriad Pro" charset="0"/>
              </a:rPr>
              <a:t> </a:t>
            </a:r>
            <a:r>
              <a:rPr lang="en-US" sz="1600" u="sng" dirty="0">
                <a:solidFill>
                  <a:srgbClr val="00B0F0"/>
                </a:solidFill>
                <a:latin typeface="Myriad Pro" charset="0"/>
                <a:ea typeface="Myriad Pro" charset="0"/>
                <a:cs typeface="Myriad Pro" charset="0"/>
              </a:rPr>
              <a:t>only</a:t>
            </a:r>
            <a:r>
              <a:rPr lang="en-US" sz="1600" dirty="0">
                <a:solidFill>
                  <a:srgbClr val="00B0F0"/>
                </a:solidFill>
                <a:latin typeface="Myriad Pro" charset="0"/>
                <a:ea typeface="Myriad Pro" charset="0"/>
                <a:cs typeface="Myriad Pro" charset="0"/>
              </a:rPr>
              <a:t> local </a:t>
            </a:r>
            <a:r>
              <a:rPr lang="en-US" sz="1600" dirty="0">
                <a:solidFill>
                  <a:srgbClr val="FF0000"/>
                </a:solidFill>
                <a:latin typeface="Myriad Pro" charset="0"/>
                <a:ea typeface="Myriad Pro" charset="0"/>
                <a:cs typeface="Myriad Pro" charset="0"/>
              </a:rPr>
              <a:t>hazards</a:t>
            </a:r>
            <a:r>
              <a:rPr lang="en-US" sz="1600" dirty="0">
                <a:solidFill>
                  <a:srgbClr val="00B0F0"/>
                </a:solidFill>
                <a:latin typeface="Myriad Pro" charset="0"/>
                <a:ea typeface="Myriad Pro" charset="0"/>
                <a:cs typeface="Myriad Pro" charset="0"/>
              </a:rPr>
              <a:t>.’ Discuss.</a:t>
            </a: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a:solidFill>
                  <a:srgbClr val="1F224E"/>
                </a:solidFill>
                <a:latin typeface="Myriad Pro" charset="0"/>
                <a:ea typeface="Myriad Pro" charset="0"/>
                <a:cs typeface="Myriad Pro" charset="0"/>
              </a:rPr>
              <a:t>33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9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24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9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hazards generated by earthquakes </a:t>
            </a:r>
            <a:r>
              <a:rPr lang="en-GB" sz="1200" dirty="0">
                <a:solidFill>
                  <a:srgbClr val="1F224E"/>
                </a:solidFill>
                <a:latin typeface="Myriad Pro" charset="0"/>
                <a:ea typeface="Myriad Pro" charset="0"/>
                <a:cs typeface="Myriad Pro" charset="0"/>
              </a:rPr>
              <a:t>(information from key ideas 3.a, 3.b, 4.b and 5.c of this topic in the specification could be useful).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24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discuss</a:t>
            </a:r>
            <a:r>
              <a:rPr lang="en-GB" sz="1200" dirty="0">
                <a:solidFill>
                  <a:srgbClr val="1F224E"/>
                </a:solidFill>
                <a:latin typeface="Myriad Pro" charset="0"/>
                <a:ea typeface="Myriad Pro" charset="0"/>
                <a:cs typeface="Myriad Pro" charset="0"/>
              </a:rPr>
              <a:t>’ indicates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whether earthquakes generate only local hazards.</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p>
        </p:txBody>
      </p:sp>
    </p:spTree>
    <p:extLst>
      <p:ext uri="{BB962C8B-B14F-4D97-AF65-F5344CB8AC3E}">
        <p14:creationId xmlns:p14="http://schemas.microsoft.com/office/powerpoint/2010/main" val="3374773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3.5 – Question 19* – 33 marks – The mark scheme – </a:t>
            </a:r>
            <a:r>
              <a:rPr lang="en-GB" sz="4000" dirty="0">
                <a:solidFill>
                  <a:srgbClr val="FF0000"/>
                </a:solidFill>
              </a:rPr>
              <a:t>AO1 (9 marks)</a:t>
            </a: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(7–9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hazards generated by earthquakes.</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hazards generated by earthquakes.</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(3–4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hazards generated by earthquakes.</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(1–2 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hazards generated by earthquakes.</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615036"/>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20550504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030"/>
            <a:ext cx="9144000" cy="535682"/>
          </a:xfrm>
        </p:spPr>
        <p:txBody>
          <a:bodyPr>
            <a:noAutofit/>
          </a:bodyPr>
          <a:lstStyle/>
          <a:p>
            <a:r>
              <a:rPr lang="en-GB" sz="3200" dirty="0"/>
              <a:t>Topic 3.5 – Question 19* – 33 marks –</a:t>
            </a:r>
            <a:br>
              <a:rPr lang="en-GB" sz="3200" dirty="0"/>
            </a:br>
            <a:r>
              <a:rPr lang="en-GB" sz="3200" dirty="0"/>
              <a:t> The mark scheme – </a:t>
            </a:r>
            <a:r>
              <a:rPr lang="en-GB" sz="3200" dirty="0">
                <a:solidFill>
                  <a:srgbClr val="00B0F0"/>
                </a:solidFill>
              </a:rPr>
              <a:t>AO2 (24 marks)</a:t>
            </a:r>
          </a:p>
        </p:txBody>
      </p:sp>
      <p:sp>
        <p:nvSpPr>
          <p:cNvPr id="4" name="Content Placeholder 2"/>
          <p:cNvSpPr txBox="1">
            <a:spLocks/>
          </p:cNvSpPr>
          <p:nvPr/>
        </p:nvSpPr>
        <p:spPr>
          <a:xfrm>
            <a:off x="88454" y="1125898"/>
            <a:ext cx="4483546" cy="424731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a:solidFill>
                  <a:srgbClr val="00B0F0"/>
                </a:solidFill>
                <a:latin typeface="Myriad Pro" charset="0"/>
                <a:ea typeface="Myriad Pro" charset="0"/>
                <a:cs typeface="Myriad Pro" charset="0"/>
              </a:rPr>
              <a:t>AO2</a:t>
            </a:r>
            <a:endParaRPr lang="en-GB" sz="1000" b="1" dirty="0">
              <a:solidFill>
                <a:srgbClr val="00B0F0"/>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4 (19–24 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how earthquakes generate hazards at a variety of scales.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and substantiated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secure judgements leading to rational conclusions that are evidence based of the degree to which earthquakes generate only local hazards.</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authoritatively discussed.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3 (13–18 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how earthquakes generate hazards at a variety of scales.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generally secure judgements, with some link between rational conclusions and evidence of the degree to which earthquakes generate only local hazards.</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discussed but this may lack some authority.</a:t>
            </a:r>
          </a:p>
        </p:txBody>
      </p:sp>
      <p:sp>
        <p:nvSpPr>
          <p:cNvPr id="9" name="Rectangle 8"/>
          <p:cNvSpPr/>
          <p:nvPr/>
        </p:nvSpPr>
        <p:spPr>
          <a:xfrm>
            <a:off x="4572001" y="1125899"/>
            <a:ext cx="4480940" cy="4247317"/>
          </a:xfrm>
          <a:prstGeom prst="rect">
            <a:avLst/>
          </a:prstGeom>
          <a:ln>
            <a:solidFill>
              <a:schemeClr val="tx1"/>
            </a:solidFill>
          </a:ln>
        </p:spPr>
        <p:txBody>
          <a:bodyPr wrap="square">
            <a:spAutoFit/>
          </a:bodyPr>
          <a:lstStyle/>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2 (7–12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how earthquakes generate hazards at a variety of scales. </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generalised judgements and conclusions, with limited use of evidence of the degree to which earthquakes generate only local hazards.</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discussed but their use lacks precision.</a:t>
            </a:r>
          </a:p>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1 (1–6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how earthquakes generate hazards at a variety of scales.</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an un-supported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simple conclusions of the degree to which earthquakes generate only local hazards.</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not discussed or are so inaccurately.</a:t>
            </a:r>
          </a:p>
          <a:p>
            <a:pPr lvl="0"/>
            <a:endParaRPr lang="en-US" sz="1000" dirty="0">
              <a:solidFill>
                <a:srgbClr val="1F224E"/>
              </a:solidFill>
              <a:latin typeface="Myriad Pro" charset="0"/>
              <a:ea typeface="Myriad Pro" charset="0"/>
              <a:cs typeface="Myriad Pro" charset="0"/>
            </a:endParaRPr>
          </a:p>
          <a:p>
            <a:r>
              <a:rPr lang="en-US" sz="1000" b="1" dirty="0">
                <a:solidFill>
                  <a:srgbClr val="1F224E"/>
                </a:solidFill>
                <a:latin typeface="Myriad Pro" charset="0"/>
                <a:ea typeface="Myriad Pro" charset="0"/>
                <a:cs typeface="Myriad Pro" charset="0"/>
              </a:rPr>
              <a:t>0 marks </a:t>
            </a:r>
          </a:p>
          <a:p>
            <a:r>
              <a:rPr lang="en-US" sz="1000" dirty="0">
                <a:solidFill>
                  <a:srgbClr val="1F224E"/>
                </a:solidFill>
                <a:latin typeface="Myriad Pro" charset="0"/>
                <a:ea typeface="Myriad Pro" charset="0"/>
                <a:cs typeface="Myriad Pro" charset="0"/>
              </a:rPr>
              <a:t>No response or no response worthy of credit.</a:t>
            </a:r>
          </a:p>
        </p:txBody>
      </p:sp>
      <p:sp>
        <p:nvSpPr>
          <p:cNvPr id="7" name="Rectangle 6"/>
          <p:cNvSpPr/>
          <p:nvPr/>
        </p:nvSpPr>
        <p:spPr>
          <a:xfrm>
            <a:off x="4788024" y="5149641"/>
            <a:ext cx="1512168" cy="1015663"/>
          </a:xfrm>
          <a:prstGeom prst="rect">
            <a:avLst/>
          </a:prstGeom>
          <a:solidFill>
            <a:schemeClr val="bg1"/>
          </a:solidFill>
          <a:ln>
            <a:solidFill>
              <a:schemeClr val="tx1"/>
            </a:solidFill>
          </a:ln>
        </p:spPr>
        <p:txBody>
          <a:bodyPr wrap="square">
            <a:spAutoFit/>
          </a:bodyPr>
          <a:lstStyle/>
          <a:p>
            <a:r>
              <a:rPr lang="en-US" sz="1000" u="sng" dirty="0">
                <a:solidFill>
                  <a:srgbClr val="1F224E"/>
                </a:solidFill>
                <a:latin typeface="Myriad Pro" charset="0"/>
                <a:ea typeface="Myriad Pro" charset="0"/>
                <a:cs typeface="Myriad Pro" charset="0"/>
              </a:rPr>
              <a:t>Quality of extended response descriptors</a:t>
            </a:r>
            <a:r>
              <a:rPr lang="en-US" sz="1000" dirty="0">
                <a:solidFill>
                  <a:srgbClr val="1F224E"/>
                </a:solidFill>
                <a:latin typeface="Myriad Pro" charset="0"/>
                <a:ea typeface="Myriad Pro" charset="0"/>
                <a:cs typeface="Myriad Pro" charset="0"/>
              </a:rPr>
              <a:t> are listed below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 you can find more information on these on </a:t>
            </a:r>
            <a:r>
              <a:rPr lang="en-US" sz="1000" u="sng" dirty="0">
                <a:solidFill>
                  <a:srgbClr val="1F224E"/>
                </a:solidFill>
                <a:latin typeface="Myriad Pro" charset="0"/>
                <a:ea typeface="Myriad Pro" charset="0"/>
                <a:cs typeface="Myriad Pro" charset="0"/>
              </a:rPr>
              <a:t>slide 9</a:t>
            </a:r>
            <a:r>
              <a:rPr lang="en-US" sz="1000" dirty="0">
                <a:solidFill>
                  <a:srgbClr val="1F224E"/>
                </a:solidFill>
                <a:latin typeface="Myriad Pro" charset="0"/>
                <a:ea typeface="Myriad Pro" charset="0"/>
                <a:cs typeface="Myriad Pro" charset="0"/>
              </a:rPr>
              <a:t>.</a:t>
            </a:r>
            <a:endParaRPr lang="en-GB" sz="1000" dirty="0">
              <a:solidFill>
                <a:srgbClr val="1F224E"/>
              </a:solidFill>
              <a:latin typeface="Myriad Pro" charset="0"/>
              <a:ea typeface="Myriad Pro" charset="0"/>
              <a:cs typeface="Myriad Pro" charset="0"/>
            </a:endParaRPr>
          </a:p>
        </p:txBody>
      </p:sp>
      <p:sp>
        <p:nvSpPr>
          <p:cNvPr id="5" name="Rectangle 4"/>
          <p:cNvSpPr/>
          <p:nvPr/>
        </p:nvSpPr>
        <p:spPr>
          <a:xfrm>
            <a:off x="6448772" y="5149641"/>
            <a:ext cx="2520280" cy="1015663"/>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10 of this presentation).</a:t>
            </a:r>
          </a:p>
        </p:txBody>
      </p:sp>
    </p:spTree>
    <p:extLst>
      <p:ext uri="{BB962C8B-B14F-4D97-AF65-F5344CB8AC3E}">
        <p14:creationId xmlns:p14="http://schemas.microsoft.com/office/powerpoint/2010/main" val="33838905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3.5 – Question 19* – 33 marks – Indicative content</a:t>
            </a:r>
          </a:p>
        </p:txBody>
      </p:sp>
      <p:sp>
        <p:nvSpPr>
          <p:cNvPr id="7" name="Content Placeholder 2"/>
          <p:cNvSpPr txBox="1">
            <a:spLocks/>
          </p:cNvSpPr>
          <p:nvPr/>
        </p:nvSpPr>
        <p:spPr>
          <a:xfrm>
            <a:off x="107504" y="1380008"/>
            <a:ext cx="3672408" cy="399320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9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hazards generated by earthquakes could potentially include:</a:t>
            </a:r>
          </a:p>
          <a:p>
            <a:r>
              <a:rPr lang="en-US" sz="1050" dirty="0">
                <a:solidFill>
                  <a:srgbClr val="1F224E"/>
                </a:solidFill>
                <a:latin typeface="Myriad Pro" charset="0"/>
                <a:ea typeface="Myriad Pro" charset="0"/>
                <a:cs typeface="Myriad Pro" charset="0"/>
              </a:rPr>
              <a:t>hazards generated by earthquakes such as ground shaking, surface faulting, liquefaction, mass movements such as landslides, avalanches, tsunamis, flooding</a:t>
            </a:r>
          </a:p>
          <a:p>
            <a:r>
              <a:rPr lang="en-US" sz="1050" dirty="0">
                <a:solidFill>
                  <a:srgbClr val="1F224E"/>
                </a:solidFill>
                <a:latin typeface="Myriad Pro" charset="0"/>
                <a:ea typeface="Myriad Pro" charset="0"/>
                <a:cs typeface="Myriad Pro" charset="0"/>
              </a:rPr>
              <a:t>earthquake characteristics such as shallow-focus and deep-focus earthquakes</a:t>
            </a:r>
          </a:p>
          <a:p>
            <a:r>
              <a:rPr lang="en-US" sz="1050" dirty="0">
                <a:solidFill>
                  <a:srgbClr val="1F224E"/>
                </a:solidFill>
                <a:latin typeface="Myriad Pro" charset="0"/>
                <a:ea typeface="Myriad Pro" charset="0"/>
                <a:cs typeface="Myriad Pro" charset="0"/>
              </a:rPr>
              <a:t>assessing earthquake magnitude and the geographical location of the earthquake.</a:t>
            </a:r>
          </a:p>
          <a:p>
            <a:pPr marL="0" indent="0">
              <a:buNone/>
            </a:pPr>
            <a:endParaRPr lang="en-US" sz="1050" dirty="0">
              <a:solidFill>
                <a:srgbClr val="1F224E"/>
              </a:solidFill>
              <a:latin typeface="Myriad Pro" charset="0"/>
              <a:ea typeface="Myriad Pro" charset="0"/>
              <a:cs typeface="Myriad Pro" charset="0"/>
            </a:endParaRPr>
          </a:p>
        </p:txBody>
      </p:sp>
      <p:sp>
        <p:nvSpPr>
          <p:cNvPr id="3" name="Rectangle 2"/>
          <p:cNvSpPr/>
          <p:nvPr/>
        </p:nvSpPr>
        <p:spPr>
          <a:xfrm>
            <a:off x="3779912" y="1380009"/>
            <a:ext cx="5364088" cy="4293483"/>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24 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whether earthquakes generate only local hazards, could potentially include: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might suggest that earthquakes do only generate effects which are locally hazardous. For example, liquefaction in the Kobe earthquake of 1995 was largely restricted to the port (reclaimed land)</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reference to the magnitude of the earthquake, with the assertion that the more energy released, the more wide spread the hazards posed by an earthquake event are likely to be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earthquakes of not particularly high magnitude in regions such as the Himalayas can generate many landslide hazards as the area is naturally prone to mass movement due to the steep relief </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high magnitude events such as the Boxing Day earthquake (2004) and subsequent tsunami generated both local and more distant hazards which spread right round the Indian Ocean. Hazards were felt most intensely locally, Ache province, Indonesia, but nevertheless people lost their lives, and there was serious damage caused hundreds of kilometres away</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some earthquake hazards have global repercussions, especially when viewed from social, economic and political perspectives e.g. Kobe earthquake (1995) had global economic impacts as the port is a key transit location in the global trading system; the Haiti earthquake (2010) had social impacts around the world in terms of the international relief operation</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differing influence of factors such as depth of focus, rock type, relief, and proximity to epicentre, on the relationship between earthquake events and scale of the hazards they generate.</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168251374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C155C13D5D524281CC73FD44A4ECF7" ma:contentTypeVersion="0" ma:contentTypeDescription="Create a new document." ma:contentTypeScope="" ma:versionID="ce26df8161caa7bacf574317fb19d59d">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B6B7E1-A23A-4AA9-B94E-A3A0AF6CCC91}">
  <ds:schemaRefs>
    <ds:schemaRef ds:uri="http://purl.org/dc/elements/1.1/"/>
    <ds:schemaRef ds:uri="http://schemas.microsoft.com/office/2006/documentManagement/types"/>
    <ds:schemaRef ds:uri="74da4768-a13e-4019-a32f-e5d581d57498"/>
    <ds:schemaRef ds:uri="http://purl.org/dc/terms/"/>
    <ds:schemaRef ds:uri="http://schemas.openxmlformats.org/package/2006/metadata/core-properties"/>
    <ds:schemaRef ds:uri="http://purl.org/dc/dcmitype/"/>
    <ds:schemaRef ds:uri="http://schemas.microsoft.com/office/infopath/2007/PartnerControls"/>
    <ds:schemaRef ds:uri="5563359c-eaf5-46e8-93f4-0baeff4d79b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880FEDD-1991-4FBF-9EC9-C938974273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8BBE40E-A912-4A90-B919-DECAF53970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2788</TotalTime>
  <Words>26583</Words>
  <Application>Microsoft Office PowerPoint</Application>
  <PresentationFormat>On-screen Show (4:3)</PresentationFormat>
  <Paragraphs>1662</Paragraphs>
  <Slides>96</Slides>
  <Notes>32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96</vt:i4>
      </vt:variant>
    </vt:vector>
  </HeadingPairs>
  <TitlesOfParts>
    <vt:vector size="103" baseType="lpstr">
      <vt:lpstr>Arial</vt:lpstr>
      <vt:lpstr>Calibri</vt:lpstr>
      <vt:lpstr>Courier New</vt:lpstr>
      <vt:lpstr>Myriad Pro</vt:lpstr>
      <vt:lpstr>1_Custom Design</vt:lpstr>
      <vt:lpstr>2_Custom Design</vt:lpstr>
      <vt:lpstr>3_Custom Design</vt:lpstr>
      <vt:lpstr>PowerPoint Presentation</vt:lpstr>
      <vt:lpstr>Guide to the SAMs</vt:lpstr>
      <vt:lpstr>H481/03 Geographical debates</vt:lpstr>
      <vt:lpstr>How will Geographical debates be assessed?</vt:lpstr>
      <vt:lpstr>How will Geographical debates be assessed?</vt:lpstr>
      <vt:lpstr>Geographical debates - Section A</vt:lpstr>
      <vt:lpstr>Geographical debates - Section B</vt:lpstr>
      <vt:lpstr>Geographical debates - Section C</vt:lpstr>
      <vt:lpstr>Quality of Extended Responses</vt:lpstr>
      <vt:lpstr>Level of Response Questions Marking Guidance</vt:lpstr>
      <vt:lpstr>Level of Response Question Mark Scheme</vt:lpstr>
      <vt:lpstr>The Three Assessment Objectives (AOs)</vt:lpstr>
      <vt:lpstr>AO1 – Knowledge and understanding</vt:lpstr>
      <vt:lpstr>AO1 command words</vt:lpstr>
      <vt:lpstr>AO2 - Application</vt:lpstr>
      <vt:lpstr>AO2 command words</vt:lpstr>
      <vt:lpstr>AO3 - Skills</vt:lpstr>
      <vt:lpstr>AO3 command words</vt:lpstr>
      <vt:lpstr>Section A</vt:lpstr>
      <vt:lpstr>Topic 3.1 – Question 1(a) – 3 marks</vt:lpstr>
      <vt:lpstr>Topic 3.1 – Question 1(a) – 3 marks</vt:lpstr>
      <vt:lpstr>Topic 3.1 – Question 1(b) – 6 marks</vt:lpstr>
      <vt:lpstr>Topic 3.1 – Question 1(b) – 6 marks</vt:lpstr>
      <vt:lpstr>Topic 3.2 – Question 2(a) – 3 marks</vt:lpstr>
      <vt:lpstr>Topic 3.2 – Question 2(a) – 3 marks</vt:lpstr>
      <vt:lpstr>Topic 3.2 – Question 2(b) – 6 marks</vt:lpstr>
      <vt:lpstr>Topic 3.2 – Question 2(b) – 6 marks</vt:lpstr>
      <vt:lpstr>Topic 3.3 – Question 3(a) – 3 marks</vt:lpstr>
      <vt:lpstr>Topic 3.3 – Question 3(a) – 3 marks</vt:lpstr>
      <vt:lpstr>Topic 3.3 – Question 3(b) – 6 marks</vt:lpstr>
      <vt:lpstr>Topic 3.3 – Question 3(b) – 6 marks</vt:lpstr>
      <vt:lpstr>Topic 3.4 – Question 4(a) – 3 marks</vt:lpstr>
      <vt:lpstr>Topic 3.4 – Question 4(a) – 3 marks</vt:lpstr>
      <vt:lpstr>Topic 3.4 – Question 4(b) – 6 marks</vt:lpstr>
      <vt:lpstr>Topic 3.4 – Question 4(b) – 6 marks</vt:lpstr>
      <vt:lpstr>Topic 3.5 – Question 5(a) – 3 marks</vt:lpstr>
      <vt:lpstr>Topic 3.5 – Question 5(a) – 3 marks</vt:lpstr>
      <vt:lpstr>Topic 3.5 – Question 5(b) – 6 marks</vt:lpstr>
      <vt:lpstr>Topic 3.5 – Question 5(b) – 6 marks</vt:lpstr>
      <vt:lpstr>Section B</vt:lpstr>
      <vt:lpstr>Topic 3.1 – Question 6 – 12 marks</vt:lpstr>
      <vt:lpstr>Topic 3.1 – Question 6 – 12 marks</vt:lpstr>
      <vt:lpstr>Topic 3.1 – Question 6 – 12 marks</vt:lpstr>
      <vt:lpstr>Topic 3.2 – Question 7 – 12 marks</vt:lpstr>
      <vt:lpstr>Topic 3.2 – Question 7 – 12 marks</vt:lpstr>
      <vt:lpstr>Topic 3.2 – Question 7 – 12 marks</vt:lpstr>
      <vt:lpstr>Topic 3.3 – Question 8 – 12 marks</vt:lpstr>
      <vt:lpstr>Topic 3.3 – Question 8 – 12 marks</vt:lpstr>
      <vt:lpstr>Topic 3.3 – Question 8 – 12 marks</vt:lpstr>
      <vt:lpstr>Topic 3.4 – Question 9 – 12 marks</vt:lpstr>
      <vt:lpstr>Topic 3.4 – Question 9 – 12 marks</vt:lpstr>
      <vt:lpstr>Topic 3.4 – Question 9 – 12 marks</vt:lpstr>
      <vt:lpstr>Topic 3.5 – Question 10 – 12 marks</vt:lpstr>
      <vt:lpstr>Topic 3.5 – Question 10 – 12 marks</vt:lpstr>
      <vt:lpstr>Topic 3.5 – Question 10 – 12 marks</vt:lpstr>
      <vt:lpstr>Section C</vt:lpstr>
      <vt:lpstr>Topic 3.1 – Question 11* – 33 marks</vt:lpstr>
      <vt:lpstr>Topic 3.1 – Question 11* – 33 marks – The mark scheme – AO1 (9 marks)</vt:lpstr>
      <vt:lpstr>Topic 3.1 – Question 11* – 33 marks –  The mark scheme – AO2 (24 marks)</vt:lpstr>
      <vt:lpstr>Topic 3.1 – Question 11* – 33 marks – Indicative content</vt:lpstr>
      <vt:lpstr>Topic 3.1 – Question 12* – 33 marks</vt:lpstr>
      <vt:lpstr>Topic 3.1 – Question 12* – 33 marks – The mark scheme – AO1 (9 marks)</vt:lpstr>
      <vt:lpstr>Topic 3.1 – Question 12* – 33 marks –  The mark scheme – AO2 (24 marks)</vt:lpstr>
      <vt:lpstr>Topic 3.1 – Question 12* – 33 marks – Indicative content</vt:lpstr>
      <vt:lpstr>Topic 3.2 – Question 13* – 33 marks</vt:lpstr>
      <vt:lpstr>Topic 3.2 – Question 13* – 33 marks – The mark scheme – AO1 (9 marks)</vt:lpstr>
      <vt:lpstr>Topic 3.2 – Question 13* – 33 marks –  The mark scheme – AO2 (24 marks)</vt:lpstr>
      <vt:lpstr>Topic 3.2 – Question 13* – 33 marks – Indicative content</vt:lpstr>
      <vt:lpstr>Topic 3.2 – Question 14* – 33 marks</vt:lpstr>
      <vt:lpstr>Topic 3.2 – Question 14* – 33 marks – The mark scheme – AO1 (9 marks)</vt:lpstr>
      <vt:lpstr>Topic 3.2 – Question 14* – 33 marks –  The mark scheme – AO2 (24 marks)</vt:lpstr>
      <vt:lpstr>Topic 3.2 – Question 14* – 33 marks – Indicative content</vt:lpstr>
      <vt:lpstr>Topic 3.3 – Question 15* – 33 marks</vt:lpstr>
      <vt:lpstr>Topic 3.3 – Question 15* – 33 marks – The mark scheme – AO1 (9 marks)</vt:lpstr>
      <vt:lpstr>Topic 3.3 – Question 15* – 33 marks –  The mark scheme – AO2 (24 marks)</vt:lpstr>
      <vt:lpstr>Topic 3.3 – Question 15* – 33 marks – Indicative content</vt:lpstr>
      <vt:lpstr>Topic 3.3 – Question 16* – 33 marks</vt:lpstr>
      <vt:lpstr>Topic 3.3 – Question 16* – 33 marks – The mark scheme – AO1 (9 marks)</vt:lpstr>
      <vt:lpstr>Topic 3.3 – Question 16* – 33 marks –  The mark scheme – AO2 (24 marks)</vt:lpstr>
      <vt:lpstr>Topic 3.3 – Question 16* – 33 marks – Indicative content</vt:lpstr>
      <vt:lpstr>Topic 3.4 – Question 17* – 33 marks</vt:lpstr>
      <vt:lpstr>Topic 3.4 – Question 17* – 33 marks – The mark scheme – AO1 (9 marks)</vt:lpstr>
      <vt:lpstr>Topic 3.4 – Question 17* – 33 marks –  The mark scheme – AO2 (24 marks)</vt:lpstr>
      <vt:lpstr>Topic 3.4 – Question 17* – 33 marks – Indicative content</vt:lpstr>
      <vt:lpstr>Topic 3.4 – Question 18* – 33 marks</vt:lpstr>
      <vt:lpstr>Topic 3.4 – Question 18* – 33 marks – The mark scheme – AO1 (9 marks)</vt:lpstr>
      <vt:lpstr>Topic 3.4 – Question 18* – 33 marks –  The mark scheme – AO2 (24 marks)</vt:lpstr>
      <vt:lpstr>Topic 3.4 – Question 18* – 33 marks – Indicative content</vt:lpstr>
      <vt:lpstr>Topic 3.5 – Question 19* – 33 marks</vt:lpstr>
      <vt:lpstr>Topic 3.5 – Question 19* – 33 marks – The mark scheme – AO1 (9 marks)</vt:lpstr>
      <vt:lpstr>Topic 3.5 – Question 19* – 33 marks –  The mark scheme – AO2 (24 marks)</vt:lpstr>
      <vt:lpstr>Topic 3.5 – Question 19* – 33 marks – Indicative content</vt:lpstr>
      <vt:lpstr>Topic 3.5 – Question 20* – 33 marks</vt:lpstr>
      <vt:lpstr>Topic 3.5 – Question 19* – 33 marks – The mark scheme – AO1 (9 marks)</vt:lpstr>
      <vt:lpstr>Topic 3.5 – Question 19* – 33 marks –  The mark scheme – AO2 (24 marks)</vt:lpstr>
      <vt:lpstr>Topic 3.5 – Question 19* – 33 marks – Indicative content</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Geography Guide to SAMs Component 03</dc:title>
  <dc:creator>OCR</dc:creator>
  <cp:keywords>A Level; Geography; Guide; SAMs; Component 03</cp:keywords>
  <cp:lastModifiedBy>Marie Baker</cp:lastModifiedBy>
  <cp:revision>162</cp:revision>
  <dcterms:created xsi:type="dcterms:W3CDTF">2015-10-07T12:54:48Z</dcterms:created>
  <dcterms:modified xsi:type="dcterms:W3CDTF">2025-03-25T09:41:35Z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0x010100BDC155C13D5D524281CC73FD44A4ECF7</vt:lpwstr>
  </property>
  <property fmtid="{D5CDD505-2E9C-101B-9397-08002B2CF9AE}" pid="3" name="MediaServiceImageTags">
    <vt:lpwstr/>
  </property>
</Properties>
</file>