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&amp;ehk=3WOm0a1c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73" r:id="rId4"/>
    <p:sldId id="264" r:id="rId5"/>
    <p:sldId id="265" r:id="rId6"/>
    <p:sldId id="266" r:id="rId7"/>
    <p:sldId id="275" r:id="rId8"/>
    <p:sldId id="262" r:id="rId9"/>
    <p:sldId id="259" r:id="rId10"/>
    <p:sldId id="272" r:id="rId11"/>
    <p:sldId id="258" r:id="rId12"/>
    <p:sldId id="276" r:id="rId13"/>
    <p:sldId id="257" r:id="rId14"/>
    <p:sldId id="277" r:id="rId15"/>
    <p:sldId id="274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639" autoAdjust="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3F1DE-2DE5-404B-A8FB-4B6801741CCE}" type="datetimeFigureOut">
              <a:rPr lang="en-GB" smtClean="0"/>
              <a:t>14/03/2018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775D8-381C-4B29-A95B-3E5263946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5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Computer Technology Industry Association</a:t>
            </a:r>
          </a:p>
          <a:p>
            <a:r>
              <a:rPr lang="en-GB" dirty="0"/>
              <a:t>Advance the global interests of the IT 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75D8-381C-4B29-A95B-3E5263946F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8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6144-CBEE-4E0A-9D32-5228FF5F1A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0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75D8-381C-4B29-A95B-3E5263946F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5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Virtual labs</a:t>
            </a:r>
          </a:p>
          <a:p>
            <a:r>
              <a:rPr lang="en-GB" dirty="0"/>
              <a:t>Online learning</a:t>
            </a:r>
          </a:p>
          <a:p>
            <a:r>
              <a:rPr lang="en-GB" dirty="0"/>
              <a:t>Online TV</a:t>
            </a:r>
          </a:p>
          <a:p>
            <a:r>
              <a:rPr lang="en-GB" dirty="0"/>
              <a:t>Books</a:t>
            </a:r>
          </a:p>
          <a:p>
            <a:r>
              <a:rPr lang="en-GB" dirty="0"/>
              <a:t>Practice tests</a:t>
            </a:r>
          </a:p>
          <a:p>
            <a:endParaRPr lang="en-GB" dirty="0"/>
          </a:p>
          <a:p>
            <a:r>
              <a:rPr lang="en-GB" dirty="0"/>
              <a:t>Partner support through the training links to find authorised resources.</a:t>
            </a:r>
          </a:p>
          <a:p>
            <a:endParaRPr lang="en-GB" dirty="0"/>
          </a:p>
          <a:p>
            <a:r>
              <a:rPr lang="en-GB" dirty="0"/>
              <a:t>Talk to us for ideas, approaches and we can help to shortlist, request evaluation copies and demos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7C587-6980-43E4-9AF3-81A0398EA9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15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6144-CBEE-4E0A-9D32-5228FF5F1A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3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6144-CBEE-4E0A-9D32-5228FF5F1A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B6144-CBEE-4E0A-9D32-5228FF5F1A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2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09600" y="442149"/>
            <a:ext cx="10972800" cy="3659489"/>
          </a:xfrm>
          <a:prstGeom prst="round2DiagRect">
            <a:avLst>
              <a:gd name="adj1" fmla="val 0"/>
              <a:gd name="adj2" fmla="val 1486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48673"/>
            <a:ext cx="10972800" cy="884289"/>
          </a:xfrm>
        </p:spPr>
        <p:txBody>
          <a:bodyPr lIns="0" rIns="0" anchor="b"/>
          <a:lstStyle>
            <a:lvl1pPr algn="l">
              <a:defRPr>
                <a:solidFill>
                  <a:srgbClr val="697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042368"/>
            <a:ext cx="8534400" cy="6528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482" y="5853986"/>
            <a:ext cx="2333037" cy="3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2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33150" y="6356351"/>
            <a:ext cx="349249" cy="365125"/>
          </a:xfrm>
        </p:spPr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4357563" y="6356351"/>
            <a:ext cx="6875589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8" name="Picture 7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8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33150" y="6356351"/>
            <a:ext cx="349249" cy="365125"/>
          </a:xfrm>
        </p:spPr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3587886" y="6356351"/>
            <a:ext cx="7645265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8" name="Picture 7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9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6686"/>
            <a:ext cx="10972800" cy="59890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146176"/>
            <a:ext cx="10972799" cy="45402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5745712"/>
            <a:ext cx="10972800" cy="460376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33150" y="6356351"/>
            <a:ext cx="349249" cy="365125"/>
          </a:xfrm>
        </p:spPr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4357563" y="6356351"/>
            <a:ext cx="6875589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8" name="Picture 7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4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33150" y="6356351"/>
            <a:ext cx="349249" cy="365125"/>
          </a:xfrm>
        </p:spPr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3587886" y="6356351"/>
            <a:ext cx="7645265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8" name="Picture 7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24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5674548" cy="4525963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33150" y="6356351"/>
            <a:ext cx="349249" cy="365125"/>
          </a:xfrm>
        </p:spPr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3943121" y="6356351"/>
            <a:ext cx="7290029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917267" y="1600201"/>
            <a:ext cx="4665133" cy="4260615"/>
          </a:xfrm>
          <a:prstGeom prst="round1Rect">
            <a:avLst>
              <a:gd name="adj" fmla="val 18280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8" name="Picture 7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9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1" y="1649480"/>
            <a:ext cx="7927543" cy="42095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ound Single Corner Rectangle 7"/>
          <p:cNvSpPr/>
          <p:nvPr/>
        </p:nvSpPr>
        <p:spPr>
          <a:xfrm>
            <a:off x="8537144" y="1651158"/>
            <a:ext cx="3045257" cy="4206240"/>
          </a:xfrm>
          <a:prstGeom prst="round1Rect">
            <a:avLst>
              <a:gd name="adj" fmla="val 3647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8619" y="3197870"/>
            <a:ext cx="2654261" cy="252183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611567" y="6356351"/>
            <a:ext cx="7621584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0" name="Picture 9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7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1" y="1649480"/>
            <a:ext cx="7927543" cy="42095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33150" y="6356351"/>
            <a:ext cx="349249" cy="365125"/>
          </a:xfrm>
        </p:spPr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ound Single Corner Rectangle 7"/>
          <p:cNvSpPr/>
          <p:nvPr/>
        </p:nvSpPr>
        <p:spPr>
          <a:xfrm>
            <a:off x="8537144" y="1651158"/>
            <a:ext cx="3045257" cy="4206240"/>
          </a:xfrm>
          <a:prstGeom prst="round1Rect">
            <a:avLst>
              <a:gd name="adj" fmla="val 3647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8619" y="3197870"/>
            <a:ext cx="2654261" cy="252183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552362" y="6356351"/>
            <a:ext cx="7680788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0" name="Picture 9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98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1" y="1649480"/>
            <a:ext cx="7927543" cy="42095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33150" y="6356351"/>
            <a:ext cx="349249" cy="365125"/>
          </a:xfrm>
        </p:spPr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ound Single Corner Rectangle 7"/>
          <p:cNvSpPr/>
          <p:nvPr/>
        </p:nvSpPr>
        <p:spPr>
          <a:xfrm>
            <a:off x="8537144" y="1651158"/>
            <a:ext cx="3045257" cy="4206240"/>
          </a:xfrm>
          <a:prstGeom prst="round1Rect">
            <a:avLst>
              <a:gd name="adj" fmla="val 3647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8619" y="3197870"/>
            <a:ext cx="2654261" cy="252183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3102397" y="6356351"/>
            <a:ext cx="8130753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0" name="Picture 9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63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609600" y="442148"/>
            <a:ext cx="10972800" cy="5907853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3084" y="2606859"/>
            <a:ext cx="10363200" cy="1362075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2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3028" y="2510428"/>
            <a:ext cx="4925944" cy="400208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3028" y="2920043"/>
            <a:ext cx="4925945" cy="1464180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For more information contact: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33150" y="6356351"/>
            <a:ext cx="349249" cy="365125"/>
          </a:xfrm>
        </p:spPr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3102397" y="6356351"/>
            <a:ext cx="8130753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9" name="Picture 8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1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9144" y="6356351"/>
            <a:ext cx="333256" cy="365125"/>
          </a:xfrm>
        </p:spPr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582547" y="6356351"/>
            <a:ext cx="6666597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8" name="Picture 7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7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2409464" y="2483558"/>
            <a:ext cx="2528317" cy="1900664"/>
          </a:xfrm>
          <a:prstGeom prst="round2DiagRect">
            <a:avLst>
              <a:gd name="adj1" fmla="val 0"/>
              <a:gd name="adj2" fmla="val 146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9079" y="2510428"/>
            <a:ext cx="4925944" cy="400208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9078" y="2920043"/>
            <a:ext cx="4925945" cy="1464180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33150" y="6356351"/>
            <a:ext cx="349249" cy="365125"/>
          </a:xfrm>
        </p:spPr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3102397" y="6356351"/>
            <a:ext cx="8130753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</a:t>
            </a:r>
            <a:r>
              <a:rPr lang="en-US" sz="900"/>
              <a:t>) 2018 </a:t>
            </a:r>
            <a:r>
              <a:rPr lang="en-US" sz="900" dirty="0"/>
              <a:t>CompTIA Properties, LLC</a:t>
            </a:r>
            <a:r>
              <a:rPr lang="en-US" sz="900"/>
              <a:t>. </a:t>
            </a:r>
            <a:r>
              <a:rPr lang="en-US" sz="900" dirty="0"/>
              <a:t>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8" name="Picture 7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For more information contact:</a:t>
            </a:r>
          </a:p>
        </p:txBody>
      </p:sp>
    </p:spTree>
    <p:extLst>
      <p:ext uri="{BB962C8B-B14F-4D97-AF65-F5344CB8AC3E}">
        <p14:creationId xmlns:p14="http://schemas.microsoft.com/office/powerpoint/2010/main" val="172159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9144" y="6356351"/>
            <a:ext cx="333256" cy="365125"/>
          </a:xfrm>
        </p:spPr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582547" y="6356351"/>
            <a:ext cx="6666597" cy="36512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8" name="Picture 7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9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442914"/>
            <a:ext cx="10972800" cy="3659187"/>
          </a:xfrm>
          <a:prstGeom prst="round2DiagRect">
            <a:avLst>
              <a:gd name="adj1" fmla="val 0"/>
              <a:gd name="adj2" fmla="val 146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148673"/>
            <a:ext cx="10972800" cy="884289"/>
          </a:xfrm>
        </p:spPr>
        <p:txBody>
          <a:bodyPr lIns="0" rIns="0" anchor="b">
            <a:noAutofit/>
          </a:bodyPr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042368"/>
            <a:ext cx="8534400" cy="6528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482" y="5853986"/>
            <a:ext cx="2333037" cy="3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2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Image 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09600" y="442149"/>
            <a:ext cx="10972800" cy="4590813"/>
          </a:xfrm>
          <a:prstGeom prst="round2DiagRect">
            <a:avLst>
              <a:gd name="adj1" fmla="val 0"/>
              <a:gd name="adj2" fmla="val 1179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155" y="1401705"/>
            <a:ext cx="10641659" cy="1467565"/>
          </a:xfrm>
        </p:spPr>
        <p:txBody>
          <a:bodyPr lIns="0" rIns="0" anchor="b">
            <a:no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155" y="2878676"/>
            <a:ext cx="8276845" cy="6528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482" y="5853986"/>
            <a:ext cx="2333037" cy="3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09600" y="442148"/>
            <a:ext cx="10972800" cy="5766741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06859"/>
            <a:ext cx="10363200" cy="1362075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69924"/>
            <a:ext cx="10363200" cy="512233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0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09600" y="442148"/>
            <a:ext cx="10972800" cy="5766741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06859"/>
            <a:ext cx="10363200" cy="1362075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69924"/>
            <a:ext cx="10363200" cy="512233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9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09600" y="442148"/>
            <a:ext cx="10972800" cy="5766741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06859"/>
            <a:ext cx="10363200" cy="1362075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69924"/>
            <a:ext cx="10363200" cy="512233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609600" y="442148"/>
            <a:ext cx="10972800" cy="5766741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06859"/>
            <a:ext cx="10363200" cy="1362075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69924"/>
            <a:ext cx="10363200" cy="512233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ompTIA_logo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472060"/>
            <a:ext cx="833325" cy="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7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3150" y="6356351"/>
            <a:ext cx="34924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rgbClr val="69727B"/>
                </a:solidFill>
              </a:defRPr>
            </a:lvl1pPr>
          </a:lstStyle>
          <a:p>
            <a:fld id="{08CDDB09-A3CC-4862-9CA8-1685F1AF107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6356350"/>
            <a:ext cx="10972800" cy="0"/>
          </a:xfrm>
          <a:prstGeom prst="line">
            <a:avLst/>
          </a:prstGeom>
          <a:ln w="12700" cmpd="sng">
            <a:solidFill>
              <a:srgbClr val="6972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24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ts val="1200"/>
        </a:spcBef>
        <a:buSzPct val="80000"/>
        <a:buFont typeface="Wingdings" charset="2"/>
        <a:buChar char="§"/>
        <a:defRPr sz="2000" kern="1200">
          <a:solidFill>
            <a:srgbClr val="57606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6068"/>
          </a:solidFill>
          <a:latin typeface="+mn-lt"/>
          <a:ea typeface="+mn-ea"/>
          <a:cs typeface="+mn-cs"/>
        </a:defRPr>
      </a:lvl2pPr>
      <a:lvl3pPr marL="1081088" indent="-166688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57606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76068"/>
          </a:solidFill>
          <a:latin typeface="+mn-lt"/>
          <a:ea typeface="+mn-ea"/>
          <a:cs typeface="+mn-cs"/>
        </a:defRPr>
      </a:lvl4pPr>
      <a:lvl5pPr marL="2003425" indent="-174625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400" kern="1200">
          <a:solidFill>
            <a:srgbClr val="57606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apaflo.com/2016/02/mentor-monday-episode-1-progression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2.0/" TargetMode="External"/><Relationship Id="rId13" Type="http://schemas.openxmlformats.org/officeDocument/2006/relationships/hyperlink" Target="http://www.tech-mania.in/2011/08/lcd-versus-plasma-tv-comparison.html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www.flickr.com/photos/125135071@N06/15071668497" TargetMode="Externa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://thelearninglot.blogspot.com/2012/04/oers-and-free-learning-content-as-part.html" TargetMode="External"/><Relationship Id="rId10" Type="http://schemas.openxmlformats.org/officeDocument/2006/relationships/hyperlink" Target="https://ithinkvirtual.com/2016/03/04/homelab-pt1/" TargetMode="External"/><Relationship Id="rId4" Type="http://schemas.openxmlformats.org/officeDocument/2006/relationships/image" Target="../media/image10.jpg&amp;ehk=3WOm0a1c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2F9B84-E321-44E0-89CB-E76BB8AE7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698" y="1373487"/>
            <a:ext cx="8534400" cy="884289"/>
          </a:xfrm>
        </p:spPr>
        <p:txBody>
          <a:bodyPr>
            <a:normAutofit fontScale="90000"/>
          </a:bodyPr>
          <a:lstStyle/>
          <a:p>
            <a:r>
              <a:rPr lang="en-GB" sz="5400" dirty="0"/>
              <a:t>Reducing the IT Skills Gap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32D180-E5F6-4E55-B547-DE7AA6013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395" y="4351252"/>
            <a:ext cx="8534400" cy="652874"/>
          </a:xfrm>
        </p:spPr>
        <p:txBody>
          <a:bodyPr/>
          <a:lstStyle/>
          <a:p>
            <a:r>
              <a:rPr lang="en-GB" dirty="0"/>
              <a:t>Alison Pearce, Senior Manager Skills Certification</a:t>
            </a:r>
          </a:p>
          <a:p>
            <a:r>
              <a:rPr lang="en-GB" dirty="0" err="1"/>
              <a:t>apearce@</a:t>
            </a:r>
            <a:r>
              <a:rPr lang="en-GB" err="1"/>
              <a:t>comptia</a:t>
            </a:r>
            <a:r>
              <a:rPr lang="en-GB"/>
              <a:t>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76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0243FE-2352-4555-8292-C07FB6B95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88" y="142480"/>
            <a:ext cx="9188426" cy="61144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F3097E-4544-4EFE-AA69-0CACF136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1CB970-9662-44E0-B7FD-D8B543130674}"/>
              </a:ext>
            </a:extLst>
          </p:cNvPr>
          <p:cNvSpPr txBox="1"/>
          <p:nvPr/>
        </p:nvSpPr>
        <p:spPr>
          <a:xfrm>
            <a:off x="1290387" y="2663032"/>
            <a:ext cx="57564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Ensures IT education programmes are </a:t>
            </a:r>
            <a:r>
              <a:rPr lang="en-IE" b="1" dirty="0">
                <a:solidFill>
                  <a:schemeClr val="bg1"/>
                </a:solidFill>
              </a:rPr>
              <a:t>up to date </a:t>
            </a:r>
            <a:endParaRPr lang="en-US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Ensures programmes are </a:t>
            </a:r>
            <a:r>
              <a:rPr lang="en-IE" b="1" dirty="0">
                <a:solidFill>
                  <a:schemeClr val="bg1"/>
                </a:solidFill>
              </a:rPr>
              <a:t>benchmarked against industry standards</a:t>
            </a:r>
            <a:endParaRPr lang="en-US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Enhances the </a:t>
            </a:r>
            <a:r>
              <a:rPr lang="en-IE" b="1" dirty="0">
                <a:solidFill>
                  <a:schemeClr val="bg1"/>
                </a:solidFill>
              </a:rPr>
              <a:t>student learning experience</a:t>
            </a:r>
            <a:endParaRPr lang="en-US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Enhances </a:t>
            </a:r>
            <a:r>
              <a:rPr lang="en-IE" b="1" dirty="0">
                <a:solidFill>
                  <a:schemeClr val="bg1"/>
                </a:solidFill>
              </a:rPr>
              <a:t>student employment prospects</a:t>
            </a:r>
            <a:endParaRPr lang="en-US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Offers </a:t>
            </a:r>
            <a:r>
              <a:rPr lang="en-IE" b="1" dirty="0">
                <a:solidFill>
                  <a:schemeClr val="bg1"/>
                </a:solidFill>
              </a:rPr>
              <a:t>another way of assuring the quality of </a:t>
            </a:r>
            <a:br>
              <a:rPr lang="en-IE" b="1" dirty="0">
                <a:solidFill>
                  <a:schemeClr val="bg1"/>
                </a:solidFill>
              </a:rPr>
            </a:br>
            <a:r>
              <a:rPr lang="en-IE" b="1" dirty="0">
                <a:solidFill>
                  <a:schemeClr val="bg1"/>
                </a:solidFill>
              </a:rPr>
              <a:t>the courses </a:t>
            </a:r>
            <a:r>
              <a:rPr lang="en-IE" dirty="0">
                <a:solidFill>
                  <a:schemeClr val="bg1"/>
                </a:solidFill>
              </a:rPr>
              <a:t>(as well as the internal and statutory external quality assurance frameworks in place)</a:t>
            </a:r>
            <a:endParaRPr lang="en-US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IE" dirty="0">
                <a:solidFill>
                  <a:schemeClr val="bg1"/>
                </a:solidFill>
              </a:rPr>
              <a:t>Enhances</a:t>
            </a:r>
            <a:r>
              <a:rPr lang="en-IE" b="1" dirty="0">
                <a:solidFill>
                  <a:schemeClr val="bg1"/>
                </a:solidFill>
              </a:rPr>
              <a:t> </a:t>
            </a:r>
            <a:r>
              <a:rPr lang="en-IE" dirty="0">
                <a:solidFill>
                  <a:schemeClr val="bg1"/>
                </a:solidFill>
              </a:rPr>
              <a:t>the</a:t>
            </a:r>
            <a:r>
              <a:rPr lang="en-IE" b="1" dirty="0">
                <a:solidFill>
                  <a:schemeClr val="bg1"/>
                </a:solidFill>
              </a:rPr>
              <a:t> reputation </a:t>
            </a:r>
            <a:r>
              <a:rPr lang="en-IE" dirty="0">
                <a:solidFill>
                  <a:schemeClr val="bg1"/>
                </a:solidFill>
              </a:rPr>
              <a:t>of a educational organisation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</a:rPr>
              <a:t>Enhanced Employability and Differentiation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Improves understanding to potentially improve grades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Upskills teachers for CPD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2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4D541-BC02-45EA-827C-C9A14105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A7345F-B1FF-4E67-B1FA-BA39E6C0B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499"/>
            <a:ext cx="4391247" cy="4351338"/>
          </a:xfrm>
        </p:spPr>
        <p:txBody>
          <a:bodyPr/>
          <a:lstStyle/>
          <a:p>
            <a:r>
              <a:rPr lang="en-GB" dirty="0"/>
              <a:t>Benefits</a:t>
            </a:r>
          </a:p>
          <a:p>
            <a:pPr lvl="1"/>
            <a:r>
              <a:rPr lang="en-GB" dirty="0"/>
              <a:t>Industry Standards</a:t>
            </a:r>
          </a:p>
          <a:p>
            <a:pPr lvl="1"/>
            <a:r>
              <a:rPr lang="en-GB" dirty="0"/>
              <a:t>Support With Delivery</a:t>
            </a:r>
          </a:p>
          <a:p>
            <a:pPr lvl="1"/>
            <a:r>
              <a:rPr lang="en-GB" dirty="0"/>
              <a:t>Job Role Relevant</a:t>
            </a:r>
          </a:p>
          <a:p>
            <a:pPr lvl="1"/>
            <a:r>
              <a:rPr lang="en-GB" dirty="0"/>
              <a:t>History Of Vendor Content</a:t>
            </a:r>
          </a:p>
          <a:p>
            <a:pPr lvl="1"/>
            <a:r>
              <a:rPr lang="en-GB" dirty="0"/>
              <a:t>Ease of Progression to HE, </a:t>
            </a:r>
            <a:br>
              <a:rPr lang="en-GB" dirty="0"/>
            </a:br>
            <a:r>
              <a:rPr lang="en-GB" dirty="0"/>
              <a:t>Apprenticeships and employment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1563FF-6580-404C-8D5B-6A0A14DA0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63256" y="3636182"/>
            <a:ext cx="4166191" cy="3221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B53C86-8C4E-40CE-A9E5-7881176D1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24070" t="17159" r="22122" b="12900"/>
          <a:stretch/>
        </p:blipFill>
        <p:spPr>
          <a:xfrm>
            <a:off x="5229447" y="706989"/>
            <a:ext cx="6560288" cy="45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0" name="Text Placeholder 7"/>
          <p:cNvSpPr txBox="1">
            <a:spLocks/>
          </p:cNvSpPr>
          <p:nvPr/>
        </p:nvSpPr>
        <p:spPr>
          <a:xfrm>
            <a:off x="747915" y="742260"/>
            <a:ext cx="10905239" cy="3046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0" spc="15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kern="1200" dirty="0">
                <a:latin typeface="Calibri" panose="020F0502020204030204" pitchFamily="34" charset="0"/>
                <a:ea typeface="+mj-ea"/>
                <a:cs typeface="+mj-cs"/>
              </a:rPr>
              <a:t>A skills-based look at the roadmap</a:t>
            </a:r>
          </a:p>
        </p:txBody>
      </p:sp>
      <p:sp>
        <p:nvSpPr>
          <p:cNvPr id="51" name="Text Placeholder 8"/>
          <p:cNvSpPr txBox="1">
            <a:spLocks/>
          </p:cNvSpPr>
          <p:nvPr/>
        </p:nvSpPr>
        <p:spPr>
          <a:xfrm>
            <a:off x="650581" y="415427"/>
            <a:ext cx="10905239" cy="1560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0" spc="20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0" cap="none" spc="200" normalizeH="0" baseline="0" noProof="0">
                <a:ln>
                  <a:noFill/>
                </a:ln>
                <a:solidFill>
                  <a:srgbClr val="58616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t>COMPTIA CERTIFICATIONS</a:t>
            </a:r>
            <a:endParaRPr kumimoji="0" lang="en-US" sz="1100" b="0" i="0" u="none" strike="noStrike" kern="0" cap="none" spc="200" normalizeH="0" baseline="0" noProof="0" dirty="0">
              <a:ln>
                <a:noFill/>
              </a:ln>
              <a:solidFill>
                <a:srgbClr val="586169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00" y="133577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86169"/>
                </a:solidFill>
                <a:effectLst/>
                <a:uLnTx/>
                <a:uFillTx/>
              </a:rPr>
              <a:t>We certify essential skills for the entire IT “ecosystem”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618227" y="2559341"/>
            <a:ext cx="1342103" cy="3791333"/>
            <a:chOff x="4497049" y="2305258"/>
            <a:chExt cx="1342103" cy="4552742"/>
          </a:xfrm>
        </p:grpSpPr>
        <p:sp>
          <p:nvSpPr>
            <p:cNvPr id="54" name="Arc 53"/>
            <p:cNvSpPr/>
            <p:nvPr/>
          </p:nvSpPr>
          <p:spPr>
            <a:xfrm>
              <a:off x="5147210" y="2305258"/>
              <a:ext cx="691942" cy="691942"/>
            </a:xfrm>
            <a:prstGeom prst="arc">
              <a:avLst/>
            </a:prstGeom>
            <a:noFill/>
            <a:ln w="63500" cap="flat" cmpd="sng" algn="ctr">
              <a:solidFill>
                <a:srgbClr val="ED1C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5" name="Straight Connector 54"/>
            <p:cNvCxnSpPr>
              <a:stCxn id="54" idx="2"/>
            </p:cNvCxnSpPr>
            <p:nvPr/>
          </p:nvCxnSpPr>
          <p:spPr>
            <a:xfrm>
              <a:off x="5839152" y="2651229"/>
              <a:ext cx="0" cy="4206771"/>
            </a:xfrm>
            <a:prstGeom prst="line">
              <a:avLst/>
            </a:prstGeom>
            <a:noFill/>
            <a:ln w="63500" cap="flat" cmpd="sng" algn="ctr">
              <a:solidFill>
                <a:srgbClr val="ED1C24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 flipH="1">
              <a:off x="4497049" y="2305258"/>
              <a:ext cx="1011122" cy="0"/>
            </a:xfrm>
            <a:prstGeom prst="line">
              <a:avLst/>
            </a:prstGeom>
            <a:noFill/>
            <a:ln w="63500" cap="flat" cmpd="sng" algn="ctr">
              <a:solidFill>
                <a:srgbClr val="ED1C24"/>
              </a:solidFill>
              <a:prstDash val="solid"/>
              <a:miter lim="800000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200535" y="2518712"/>
            <a:ext cx="1867782" cy="3831962"/>
            <a:chOff x="6200535" y="2305258"/>
            <a:chExt cx="1867782" cy="4987454"/>
          </a:xfrm>
        </p:grpSpPr>
        <p:sp>
          <p:nvSpPr>
            <p:cNvPr id="58" name="Arc 57"/>
            <p:cNvSpPr/>
            <p:nvPr/>
          </p:nvSpPr>
          <p:spPr>
            <a:xfrm flipH="1">
              <a:off x="6200535" y="2305258"/>
              <a:ext cx="691942" cy="691942"/>
            </a:xfrm>
            <a:prstGeom prst="arc">
              <a:avLst/>
            </a:prstGeom>
            <a:noFill/>
            <a:ln w="63500" cap="flat" cmpd="sng" algn="ctr">
              <a:solidFill>
                <a:srgbClr val="0090B9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9" name="Straight Connector 58"/>
            <p:cNvCxnSpPr>
              <a:stCxn id="58" idx="2"/>
            </p:cNvCxnSpPr>
            <p:nvPr/>
          </p:nvCxnSpPr>
          <p:spPr>
            <a:xfrm>
              <a:off x="6200535" y="2651229"/>
              <a:ext cx="0" cy="4641483"/>
            </a:xfrm>
            <a:prstGeom prst="line">
              <a:avLst/>
            </a:prstGeom>
            <a:noFill/>
            <a:ln w="63500" cap="flat" cmpd="sng" algn="ctr">
              <a:solidFill>
                <a:srgbClr val="0090B9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>
            <a:xfrm>
              <a:off x="6531516" y="2305258"/>
              <a:ext cx="1536801" cy="0"/>
            </a:xfrm>
            <a:prstGeom prst="line">
              <a:avLst/>
            </a:prstGeom>
            <a:noFill/>
            <a:ln w="63500" cap="flat" cmpd="sng" algn="ctr">
              <a:solidFill>
                <a:srgbClr val="0090B9">
                  <a:lumMod val="5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3538617" y="3763242"/>
            <a:ext cx="2553730" cy="2587432"/>
            <a:chOff x="3777522" y="3654663"/>
            <a:chExt cx="2553730" cy="3203337"/>
          </a:xfrm>
        </p:grpSpPr>
        <p:sp>
          <p:nvSpPr>
            <p:cNvPr id="62" name="Arc 61"/>
            <p:cNvSpPr/>
            <p:nvPr/>
          </p:nvSpPr>
          <p:spPr>
            <a:xfrm>
              <a:off x="5639310" y="3654663"/>
              <a:ext cx="691942" cy="691942"/>
            </a:xfrm>
            <a:prstGeom prst="arc">
              <a:avLst/>
            </a:prstGeom>
            <a:noFill/>
            <a:ln w="63500" cap="flat" cmpd="sng" algn="ctr">
              <a:solidFill>
                <a:srgbClr val="B24E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3" name="Straight Connector 62"/>
            <p:cNvCxnSpPr>
              <a:stCxn id="62" idx="2"/>
            </p:cNvCxnSpPr>
            <p:nvPr/>
          </p:nvCxnSpPr>
          <p:spPr>
            <a:xfrm>
              <a:off x="6331252" y="4000634"/>
              <a:ext cx="0" cy="2857366"/>
            </a:xfrm>
            <a:prstGeom prst="line">
              <a:avLst/>
            </a:prstGeom>
            <a:noFill/>
            <a:ln w="63500" cap="flat" cmpd="sng" algn="ctr">
              <a:solidFill>
                <a:srgbClr val="B24EC4"/>
              </a:solidFill>
              <a:prstDash val="solid"/>
              <a:miter lim="800000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>
            <a:xfrm flipH="1">
              <a:off x="3777522" y="3654663"/>
              <a:ext cx="2222749" cy="0"/>
            </a:xfrm>
            <a:prstGeom prst="line">
              <a:avLst/>
            </a:prstGeom>
            <a:noFill/>
            <a:ln w="63500" cap="flat" cmpd="sng" algn="ctr">
              <a:solidFill>
                <a:srgbClr val="B24EC4"/>
              </a:solidFill>
              <a:prstDash val="solid"/>
              <a:miter lim="800000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 flipH="1">
            <a:off x="6333277" y="4593621"/>
            <a:ext cx="1342103" cy="1757053"/>
            <a:chOff x="4497049" y="2305258"/>
            <a:chExt cx="1342103" cy="1870440"/>
          </a:xfrm>
        </p:grpSpPr>
        <p:sp>
          <p:nvSpPr>
            <p:cNvPr id="66" name="Arc 65"/>
            <p:cNvSpPr/>
            <p:nvPr/>
          </p:nvSpPr>
          <p:spPr>
            <a:xfrm>
              <a:off x="5147210" y="2305258"/>
              <a:ext cx="691942" cy="691942"/>
            </a:xfrm>
            <a:prstGeom prst="arc">
              <a:avLst/>
            </a:prstGeom>
            <a:noFill/>
            <a:ln w="63500" cap="flat" cmpd="sng" algn="ctr">
              <a:solidFill>
                <a:srgbClr val="F5A81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7" name="Straight Connector 66"/>
            <p:cNvCxnSpPr>
              <a:stCxn id="66" idx="2"/>
            </p:cNvCxnSpPr>
            <p:nvPr/>
          </p:nvCxnSpPr>
          <p:spPr>
            <a:xfrm flipH="1">
              <a:off x="5839152" y="2651229"/>
              <a:ext cx="0" cy="1524469"/>
            </a:xfrm>
            <a:prstGeom prst="line">
              <a:avLst/>
            </a:prstGeom>
            <a:noFill/>
            <a:ln w="63500" cap="flat" cmpd="sng" algn="ctr">
              <a:solidFill>
                <a:srgbClr val="F5A81C"/>
              </a:solidFill>
              <a:prstDash val="solid"/>
              <a:miter lim="800000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 flipH="1">
              <a:off x="4497049" y="2305258"/>
              <a:ext cx="1011122" cy="0"/>
            </a:xfrm>
            <a:prstGeom prst="line">
              <a:avLst/>
            </a:prstGeom>
            <a:noFill/>
            <a:ln w="63500" cap="flat" cmpd="sng" algn="ctr">
              <a:solidFill>
                <a:srgbClr val="F5A81C"/>
              </a:solidFill>
              <a:prstDash val="solid"/>
              <a:miter lim="800000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>
            <a:off x="6442383" y="3556167"/>
            <a:ext cx="2102010" cy="2794507"/>
            <a:chOff x="6442383" y="3675973"/>
            <a:chExt cx="2102010" cy="3361907"/>
          </a:xfrm>
        </p:grpSpPr>
        <p:sp>
          <p:nvSpPr>
            <p:cNvPr id="70" name="Arc 69"/>
            <p:cNvSpPr/>
            <p:nvPr/>
          </p:nvSpPr>
          <p:spPr>
            <a:xfrm flipH="1">
              <a:off x="6442383" y="3675973"/>
              <a:ext cx="691942" cy="691942"/>
            </a:xfrm>
            <a:prstGeom prst="arc">
              <a:avLst/>
            </a:prstGeom>
            <a:noFill/>
            <a:ln w="63500" cap="flat" cmpd="sng" algn="ctr">
              <a:solidFill>
                <a:srgbClr val="F26C2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1" name="Straight Connector 70"/>
            <p:cNvCxnSpPr>
              <a:stCxn id="70" idx="2"/>
            </p:cNvCxnSpPr>
            <p:nvPr/>
          </p:nvCxnSpPr>
          <p:spPr>
            <a:xfrm>
              <a:off x="6442383" y="4021944"/>
              <a:ext cx="0" cy="3015936"/>
            </a:xfrm>
            <a:prstGeom prst="line">
              <a:avLst/>
            </a:prstGeom>
            <a:noFill/>
            <a:ln w="63500" cap="flat" cmpd="sng" algn="ctr">
              <a:solidFill>
                <a:srgbClr val="F26C23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6773364" y="3675973"/>
              <a:ext cx="1771029" cy="0"/>
            </a:xfrm>
            <a:prstGeom prst="line">
              <a:avLst/>
            </a:prstGeom>
            <a:noFill/>
            <a:ln w="63500" cap="flat" cmpd="sng" algn="ctr">
              <a:solidFill>
                <a:srgbClr val="F26C23"/>
              </a:solidFill>
              <a:prstDash val="solid"/>
              <a:miter lim="800000"/>
            </a:ln>
            <a:effectLst/>
          </p:spPr>
        </p:cxnSp>
      </p:grpSp>
      <p:grpSp>
        <p:nvGrpSpPr>
          <p:cNvPr id="73" name="Group 72"/>
          <p:cNvGrpSpPr/>
          <p:nvPr/>
        </p:nvGrpSpPr>
        <p:grpSpPr>
          <a:xfrm>
            <a:off x="4738147" y="4985829"/>
            <a:ext cx="1113610" cy="1364845"/>
            <a:chOff x="4738147" y="4960447"/>
            <a:chExt cx="1113610" cy="1897553"/>
          </a:xfrm>
        </p:grpSpPr>
        <p:sp>
          <p:nvSpPr>
            <p:cNvPr id="74" name="Arc 73"/>
            <p:cNvSpPr/>
            <p:nvPr/>
          </p:nvSpPr>
          <p:spPr>
            <a:xfrm>
              <a:off x="5159815" y="4960447"/>
              <a:ext cx="691942" cy="691942"/>
            </a:xfrm>
            <a:prstGeom prst="arc">
              <a:avLst/>
            </a:prstGeom>
            <a:noFill/>
            <a:ln w="63500" cap="flat" cmpd="sng" algn="ctr">
              <a:solidFill>
                <a:srgbClr val="62A60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5" name="Straight Connector 74"/>
            <p:cNvCxnSpPr>
              <a:stCxn id="74" idx="2"/>
            </p:cNvCxnSpPr>
            <p:nvPr/>
          </p:nvCxnSpPr>
          <p:spPr>
            <a:xfrm>
              <a:off x="5851757" y="5306418"/>
              <a:ext cx="0" cy="1551582"/>
            </a:xfrm>
            <a:prstGeom prst="line">
              <a:avLst/>
            </a:prstGeom>
            <a:noFill/>
            <a:ln w="63500" cap="flat" cmpd="sng" algn="ctr">
              <a:solidFill>
                <a:srgbClr val="62A60A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>
            <a:xfrm flipH="1">
              <a:off x="4738147" y="4960447"/>
              <a:ext cx="782630" cy="0"/>
            </a:xfrm>
            <a:prstGeom prst="line">
              <a:avLst/>
            </a:prstGeom>
            <a:noFill/>
            <a:ln w="63500" cap="flat" cmpd="sng" algn="ctr">
              <a:solidFill>
                <a:srgbClr val="62A60A"/>
              </a:solidFill>
              <a:prstDash val="solid"/>
              <a:miter lim="800000"/>
            </a:ln>
            <a:effectLst/>
          </p:spPr>
        </p:cxnSp>
      </p:grpSp>
      <p:sp>
        <p:nvSpPr>
          <p:cNvPr id="77" name="Rounded Rectangle 139"/>
          <p:cNvSpPr/>
          <p:nvPr/>
        </p:nvSpPr>
        <p:spPr>
          <a:xfrm>
            <a:off x="8657474" y="3199733"/>
            <a:ext cx="876514" cy="713742"/>
          </a:xfrm>
          <a:prstGeom prst="roundRect">
            <a:avLst>
              <a:gd name="adj" fmla="val 16554"/>
            </a:avLst>
          </a:prstGeom>
          <a:solidFill>
            <a:srgbClr val="F26C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Cloud+</a:t>
            </a:r>
          </a:p>
        </p:txBody>
      </p:sp>
      <p:sp>
        <p:nvSpPr>
          <p:cNvPr id="78" name="Rounded Rectangle 140"/>
          <p:cNvSpPr/>
          <p:nvPr/>
        </p:nvSpPr>
        <p:spPr>
          <a:xfrm>
            <a:off x="8219217" y="2140897"/>
            <a:ext cx="876514" cy="713742"/>
          </a:xfrm>
          <a:prstGeom prst="roundRect">
            <a:avLst>
              <a:gd name="adj" fmla="val 16554"/>
            </a:avLst>
          </a:prstGeom>
          <a:solidFill>
            <a:srgbClr val="0090B9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CSA+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CASP</a:t>
            </a:r>
          </a:p>
        </p:txBody>
      </p:sp>
      <p:sp>
        <p:nvSpPr>
          <p:cNvPr id="79" name="Rounded Rectangle 141"/>
          <p:cNvSpPr/>
          <p:nvPr/>
        </p:nvSpPr>
        <p:spPr>
          <a:xfrm>
            <a:off x="7767182" y="4272087"/>
            <a:ext cx="876514" cy="713742"/>
          </a:xfrm>
          <a:prstGeom prst="roundRect">
            <a:avLst>
              <a:gd name="adj" fmla="val 16554"/>
            </a:avLst>
          </a:prstGeom>
          <a:solidFill>
            <a:srgbClr val="F5A8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kern="0" dirty="0">
                <a:solidFill>
                  <a:srgbClr val="FFFFFF"/>
                </a:solidFill>
                <a:latin typeface="Calibri" panose="020F0502020204030204"/>
              </a:rPr>
              <a:t>CTT+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ounded Rectangle 142"/>
          <p:cNvSpPr/>
          <p:nvPr/>
        </p:nvSpPr>
        <p:spPr>
          <a:xfrm flipH="1">
            <a:off x="3646104" y="2170498"/>
            <a:ext cx="876512" cy="713743"/>
          </a:xfrm>
          <a:prstGeom prst="roundRect">
            <a:avLst>
              <a:gd name="adj" fmla="val 16554"/>
            </a:avLst>
          </a:prstGeom>
          <a:solidFill>
            <a:srgbClr val="ED1C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A+</a:t>
            </a:r>
          </a:p>
        </p:txBody>
      </p:sp>
      <p:sp>
        <p:nvSpPr>
          <p:cNvPr id="81" name="Rounded Rectangle 143"/>
          <p:cNvSpPr/>
          <p:nvPr/>
        </p:nvSpPr>
        <p:spPr>
          <a:xfrm flipH="1">
            <a:off x="2553917" y="3361705"/>
            <a:ext cx="876512" cy="713743"/>
          </a:xfrm>
          <a:prstGeom prst="roundRect">
            <a:avLst>
              <a:gd name="adj" fmla="val 16554"/>
            </a:avLst>
          </a:prstGeom>
          <a:solidFill>
            <a:srgbClr val="B24E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Server+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Linux+</a:t>
            </a:r>
          </a:p>
        </p:txBody>
      </p:sp>
      <p:sp>
        <p:nvSpPr>
          <p:cNvPr id="82" name="Rounded Rectangle 144"/>
          <p:cNvSpPr/>
          <p:nvPr/>
        </p:nvSpPr>
        <p:spPr>
          <a:xfrm flipH="1">
            <a:off x="3742724" y="4663853"/>
            <a:ext cx="876512" cy="713743"/>
          </a:xfrm>
          <a:prstGeom prst="roundRect">
            <a:avLst>
              <a:gd name="adj" fmla="val 16554"/>
            </a:avLst>
          </a:prstGeom>
          <a:solidFill>
            <a:srgbClr val="62A6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Network+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647069" y="3343984"/>
            <a:ext cx="196088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Cloud Systems Analyst</a:t>
            </a:r>
          </a:p>
          <a:p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Cloud Engineer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191410" y="2157903"/>
            <a:ext cx="196088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Security Engineer</a:t>
            </a:r>
          </a:p>
          <a:p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Security Analyst</a:t>
            </a:r>
          </a:p>
          <a:p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Security Architect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735497" y="4309983"/>
            <a:ext cx="196088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Project Manager / Officer</a:t>
            </a:r>
          </a:p>
          <a:p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Technical Trainer</a:t>
            </a:r>
          </a:p>
          <a:p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Learning Manager</a:t>
            </a:r>
          </a:p>
        </p:txBody>
      </p:sp>
      <p:sp>
        <p:nvSpPr>
          <p:cNvPr id="86" name="TextBox 85"/>
          <p:cNvSpPr txBox="1"/>
          <p:nvPr/>
        </p:nvSpPr>
        <p:spPr>
          <a:xfrm flipH="1">
            <a:off x="1420780" y="2155710"/>
            <a:ext cx="198512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400" dirty="0">
                <a:solidFill>
                  <a:srgbClr val="586169"/>
                </a:solidFill>
                <a:ea typeface="Roboto Medium" panose="02000000000000000000" pitchFamily="2" charset="0"/>
              </a:rPr>
              <a:t>Help Desk</a:t>
            </a:r>
          </a:p>
          <a:p>
            <a:pPr algn="r"/>
            <a:r>
              <a:rPr lang="en-US" sz="1400" dirty="0">
                <a:solidFill>
                  <a:srgbClr val="586169"/>
                </a:solidFill>
                <a:ea typeface="Roboto Medium" panose="02000000000000000000" pitchFamily="2" charset="0"/>
              </a:rPr>
              <a:t>IT Support Technician</a:t>
            </a:r>
          </a:p>
          <a:p>
            <a:pPr algn="r"/>
            <a:r>
              <a:rPr lang="en-US" sz="1400" dirty="0">
                <a:solidFill>
                  <a:srgbClr val="586169"/>
                </a:solidFill>
                <a:ea typeface="Roboto Medium" panose="02000000000000000000" pitchFamily="2" charset="0"/>
              </a:rPr>
              <a:t>Field Technician</a:t>
            </a:r>
          </a:p>
        </p:txBody>
      </p:sp>
      <p:sp>
        <p:nvSpPr>
          <p:cNvPr id="87" name="TextBox 86"/>
          <p:cNvSpPr txBox="1"/>
          <p:nvPr/>
        </p:nvSpPr>
        <p:spPr>
          <a:xfrm flipH="1">
            <a:off x="747915" y="3395410"/>
            <a:ext cx="1685900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Operating system support</a:t>
            </a:r>
          </a:p>
          <a:p>
            <a:pPr algn="r"/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Data Centre Technician</a:t>
            </a:r>
          </a:p>
        </p:txBody>
      </p:sp>
      <p:sp>
        <p:nvSpPr>
          <p:cNvPr id="88" name="TextBox 87"/>
          <p:cNvSpPr txBox="1"/>
          <p:nvPr/>
        </p:nvSpPr>
        <p:spPr>
          <a:xfrm flipH="1">
            <a:off x="1847849" y="4770386"/>
            <a:ext cx="178286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Network Engineer</a:t>
            </a:r>
          </a:p>
          <a:p>
            <a:pPr algn="r"/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Systems Administrator</a:t>
            </a:r>
          </a:p>
        </p:txBody>
      </p:sp>
      <p:grpSp>
        <p:nvGrpSpPr>
          <p:cNvPr id="90" name="Group 89"/>
          <p:cNvGrpSpPr/>
          <p:nvPr/>
        </p:nvGrpSpPr>
        <p:grpSpPr>
          <a:xfrm flipH="1">
            <a:off x="6573484" y="5748092"/>
            <a:ext cx="440198" cy="602582"/>
            <a:chOff x="5147210" y="2305258"/>
            <a:chExt cx="691942" cy="775791"/>
          </a:xfrm>
        </p:grpSpPr>
        <p:sp>
          <p:nvSpPr>
            <p:cNvPr id="92" name="Arc 91"/>
            <p:cNvSpPr/>
            <p:nvPr/>
          </p:nvSpPr>
          <p:spPr>
            <a:xfrm>
              <a:off x="5147210" y="2305258"/>
              <a:ext cx="691942" cy="691942"/>
            </a:xfrm>
            <a:prstGeom prst="arc">
              <a:avLst/>
            </a:prstGeom>
            <a:noFill/>
            <a:ln w="63500" cap="flat" cmpd="sng" algn="ctr">
              <a:solidFill>
                <a:srgbClr val="B24EC4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3" name="Straight Connector 92"/>
            <p:cNvCxnSpPr>
              <a:stCxn id="92" idx="2"/>
            </p:cNvCxnSpPr>
            <p:nvPr/>
          </p:nvCxnSpPr>
          <p:spPr>
            <a:xfrm flipH="1">
              <a:off x="5839152" y="2651229"/>
              <a:ext cx="0" cy="429820"/>
            </a:xfrm>
            <a:prstGeom prst="line">
              <a:avLst/>
            </a:prstGeom>
            <a:noFill/>
            <a:ln w="63500" cap="flat" cmpd="sng" algn="ctr">
              <a:solidFill>
                <a:srgbClr val="B24EC4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94" name="Straight Connector 93"/>
            <p:cNvCxnSpPr/>
            <p:nvPr/>
          </p:nvCxnSpPr>
          <p:spPr>
            <a:xfrm flipH="1">
              <a:off x="5147210" y="2305258"/>
              <a:ext cx="360961" cy="0"/>
            </a:xfrm>
            <a:prstGeom prst="line">
              <a:avLst/>
            </a:prstGeom>
            <a:noFill/>
            <a:ln w="63500" cap="flat" cmpd="sng" algn="ctr">
              <a:solidFill>
                <a:srgbClr val="B24EC4">
                  <a:lumMod val="50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48" name="Rounded Rectangle 141"/>
          <p:cNvSpPr/>
          <p:nvPr/>
        </p:nvSpPr>
        <p:spPr>
          <a:xfrm>
            <a:off x="7085289" y="5409969"/>
            <a:ext cx="876514" cy="713742"/>
          </a:xfrm>
          <a:prstGeom prst="roundRect">
            <a:avLst>
              <a:gd name="adj" fmla="val 16554"/>
            </a:avLst>
          </a:prstGeom>
          <a:solidFill>
            <a:srgbClr val="5C226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Fundamentals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100" kern="0" dirty="0">
                <a:solidFill>
                  <a:srgbClr val="FFFFFF"/>
                </a:solidFill>
                <a:latin typeface="Calibri" panose="020F0502020204030204"/>
              </a:rPr>
              <a:t>Cloud Essentials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68316" y="5551396"/>
            <a:ext cx="216788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Nascent Digital Professionals</a:t>
            </a:r>
          </a:p>
          <a:p>
            <a:r>
              <a:rPr lang="en-AU" sz="1400" dirty="0">
                <a:solidFill>
                  <a:srgbClr val="586169"/>
                </a:solidFill>
                <a:ea typeface="Roboto Medium" panose="02000000000000000000" pitchFamily="2" charset="0"/>
              </a:rPr>
              <a:t>Technical Sales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7919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BAAAE-8BF4-487D-AEBE-273D016E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Funded Qualifications and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8AE38F-5B79-4085-91C5-64EFCF87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2077277"/>
          </a:xfrm>
        </p:spPr>
        <p:txBody>
          <a:bodyPr/>
          <a:lstStyle/>
          <a:p>
            <a:r>
              <a:rPr lang="en-GB" dirty="0"/>
              <a:t>Awarding Organisations</a:t>
            </a:r>
          </a:p>
          <a:p>
            <a:pPr lvl="1"/>
            <a:r>
              <a:rPr lang="en-GB" dirty="0"/>
              <a:t>Funded, accredited vocational provision</a:t>
            </a:r>
          </a:p>
          <a:p>
            <a:pPr lvl="1"/>
            <a:r>
              <a:rPr lang="en-GB" dirty="0"/>
              <a:t>Holistic and realistic learning</a:t>
            </a:r>
          </a:p>
          <a:p>
            <a:pPr lvl="1"/>
            <a:r>
              <a:rPr lang="en-GB" dirty="0"/>
              <a:t>External assessment</a:t>
            </a:r>
          </a:p>
          <a:p>
            <a:pPr lvl="1"/>
            <a:r>
              <a:rPr lang="en-GB" dirty="0"/>
              <a:t>Employer engagement and recognition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135B8D-9E7A-4C4A-BA3C-E7E422AEB75B}"/>
              </a:ext>
            </a:extLst>
          </p:cNvPr>
          <p:cNvPicPr/>
          <p:nvPr/>
        </p:nvPicPr>
        <p:blipFill rotWithShape="1">
          <a:blip r:embed="rId2"/>
          <a:srcRect l="66667" t="24131" r="20940" b="64005"/>
          <a:stretch/>
        </p:blipFill>
        <p:spPr bwMode="auto">
          <a:xfrm>
            <a:off x="8116081" y="4904323"/>
            <a:ext cx="3237719" cy="1407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07FC4C-A001-4AD6-8856-0EE36312C9F0}"/>
              </a:ext>
            </a:extLst>
          </p:cNvPr>
          <p:cNvPicPr/>
          <p:nvPr/>
        </p:nvPicPr>
        <p:blipFill rotWithShape="1">
          <a:blip r:embed="rId3"/>
          <a:srcRect l="61741" t="56379" r="32059" b="32129"/>
          <a:stretch/>
        </p:blipFill>
        <p:spPr bwMode="auto">
          <a:xfrm>
            <a:off x="1213211" y="4904322"/>
            <a:ext cx="1359868" cy="1338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9C737B-1F0D-4F21-9004-765DD9136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81" t="44828" r="22383" b="46635"/>
          <a:stretch/>
        </p:blipFill>
        <p:spPr>
          <a:xfrm>
            <a:off x="3031998" y="5220586"/>
            <a:ext cx="4625163" cy="5528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68E4F4-48E2-4D7E-A50B-89C2593941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739" t="31409" r="12529" b="23417"/>
          <a:stretch/>
        </p:blipFill>
        <p:spPr>
          <a:xfrm>
            <a:off x="7050955" y="1122680"/>
            <a:ext cx="4655491" cy="15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DD8112-C229-4293-B285-0FF7DC964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61" t="27181" r="35291" b="27348"/>
          <a:stretch/>
        </p:blipFill>
        <p:spPr>
          <a:xfrm>
            <a:off x="5879805" y="728022"/>
            <a:ext cx="6092456" cy="5520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9F0035-30D7-4BAC-B841-D97197EC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659"/>
            <a:ext cx="5041605" cy="1325563"/>
          </a:xfrm>
        </p:spPr>
        <p:txBody>
          <a:bodyPr/>
          <a:lstStyle/>
          <a:p>
            <a:r>
              <a:rPr lang="en-GB" dirty="0"/>
              <a:t>CompTIA and the </a:t>
            </a:r>
            <a:br>
              <a:rPr lang="en-GB" dirty="0"/>
            </a:br>
            <a:r>
              <a:rPr lang="en-GB" dirty="0"/>
              <a:t>Cambridge </a:t>
            </a:r>
            <a:r>
              <a:rPr lang="en-GB" dirty="0" err="1"/>
              <a:t>Technicals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212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CD059F-E1A9-4A37-A788-53093CD3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BBAC35-2BE2-43E2-9B07-89DA37C08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07" y="0"/>
            <a:ext cx="10066913" cy="62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8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C069E2C-C8CA-4F68-B6C9-51DF59C7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747" y="1715809"/>
            <a:ext cx="4512366" cy="2667345"/>
          </a:xfrm>
        </p:spPr>
        <p:txBody>
          <a:bodyPr/>
          <a:lstStyle/>
          <a:p>
            <a:r>
              <a:rPr lang="en-GB" sz="4000" dirty="0"/>
              <a:t>Questions ? ? ?</a:t>
            </a:r>
          </a:p>
        </p:txBody>
      </p:sp>
    </p:spTree>
    <p:extLst>
      <p:ext uri="{BB962C8B-B14F-4D97-AF65-F5344CB8AC3E}">
        <p14:creationId xmlns:p14="http://schemas.microsoft.com/office/powerpoint/2010/main" val="319357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501A5-A6C8-4E7D-97ED-DC3317B8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81E662-2E56-412B-835C-247FA35F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4632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voice of the world’s information technology (IT) industry. </a:t>
            </a:r>
          </a:p>
          <a:p>
            <a:r>
              <a:rPr lang="en-US" dirty="0"/>
              <a:t>Non-profit trade association </a:t>
            </a:r>
          </a:p>
          <a:p>
            <a:r>
              <a:rPr lang="en-US" dirty="0"/>
              <a:t>We offer our partners: </a:t>
            </a:r>
          </a:p>
          <a:p>
            <a:pPr lvl="1"/>
            <a:r>
              <a:rPr lang="en-US" dirty="0"/>
              <a:t>Networking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Thought leadership</a:t>
            </a:r>
          </a:p>
          <a:p>
            <a:pPr lvl="1"/>
            <a:r>
              <a:rPr lang="en-US" dirty="0"/>
              <a:t>Research </a:t>
            </a:r>
          </a:p>
          <a:p>
            <a:pPr lvl="1"/>
            <a:r>
              <a:rPr lang="en-US" dirty="0"/>
              <a:t>Certification</a:t>
            </a:r>
          </a:p>
          <a:p>
            <a:pPr lvl="1"/>
            <a:r>
              <a:rPr lang="en-US" dirty="0"/>
              <a:t>Advocacy </a:t>
            </a:r>
          </a:p>
          <a:p>
            <a:pPr lvl="1"/>
            <a:r>
              <a:rPr lang="en-US" dirty="0"/>
              <a:t>Philanthropy</a:t>
            </a:r>
          </a:p>
          <a:p>
            <a:r>
              <a:rPr lang="en-US" dirty="0"/>
              <a:t>CompTIA develops vendor-neutral IT exams</a:t>
            </a:r>
          </a:p>
          <a:p>
            <a:r>
              <a:rPr lang="en-US" dirty="0"/>
              <a:t>CompTIA certifications validate technical skills </a:t>
            </a:r>
            <a:endParaRPr lang="en-GB" dirty="0"/>
          </a:p>
        </p:txBody>
      </p:sp>
      <p:pic>
        <p:nvPicPr>
          <p:cNvPr id="7" name="Content Placeholder 4" descr="A drawing of a face&#10;&#10;Description generated with high confidence">
            <a:extLst>
              <a:ext uri="{FF2B5EF4-FFF2-40B4-BE49-F238E27FC236}">
                <a16:creationId xmlns:a16="http://schemas.microsoft.com/office/drawing/2014/main" xmlns="" id="{6C50F8D9-7E53-49B3-8684-BC45E61AE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30" y="608411"/>
            <a:ext cx="3221736" cy="8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31A2F0-E3F6-441C-94C5-9EF840A0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FE2143-9F07-453B-A4CD-682963B03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58" y="132080"/>
            <a:ext cx="9256087" cy="61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0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DC42B3-9C5C-48E0-B406-A3E4E6DB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 Challenges – Sector Top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234F1E-7F15-4315-9190-6E7824104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Competing with other tech firms for talent </a:t>
            </a:r>
          </a:p>
          <a:p>
            <a:pPr marL="0" indent="0">
              <a:buNone/>
            </a:pPr>
            <a:r>
              <a:rPr lang="en-US" sz="3200" dirty="0"/>
              <a:t>2. Finding workers with the right soft skills </a:t>
            </a:r>
          </a:p>
          <a:p>
            <a:pPr marL="0" indent="0">
              <a:buNone/>
            </a:pPr>
            <a:r>
              <a:rPr lang="en-US" sz="3200" dirty="0"/>
              <a:t>3. Finding workers with expertise in emerging tech fields </a:t>
            </a:r>
          </a:p>
          <a:p>
            <a:pPr marL="0" indent="0">
              <a:buNone/>
            </a:pPr>
            <a:r>
              <a:rPr lang="en-US" sz="3200" dirty="0"/>
              <a:t>4. Rising salary expectations </a:t>
            </a:r>
          </a:p>
          <a:p>
            <a:pPr marL="0" indent="0">
              <a:buNone/>
            </a:pPr>
            <a:r>
              <a:rPr lang="en-US" sz="3200" dirty="0"/>
              <a:t>5. Insufficient pool of talent in region / locale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459F46-6284-4FBA-B21E-A2E1C290D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5" t="72000" r="61075" b="7068"/>
          <a:stretch/>
        </p:blipFill>
        <p:spPr>
          <a:xfrm>
            <a:off x="9019314" y="3743468"/>
            <a:ext cx="2527643" cy="24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055E1C-5DF4-4622-8416-C66C85C17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91" t="32592" r="24545" b="35108"/>
          <a:stretch/>
        </p:blipFill>
        <p:spPr>
          <a:xfrm>
            <a:off x="134112" y="1868556"/>
            <a:ext cx="6109854" cy="439309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B0490-C3ED-4A62-AB88-54F5F23E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449"/>
            <a:ext cx="5405766" cy="2176272"/>
          </a:xfrm>
        </p:spPr>
        <p:txBody>
          <a:bodyPr/>
          <a:lstStyle/>
          <a:p>
            <a:r>
              <a:rPr lang="en-GB" dirty="0"/>
              <a:t>Perceptions relating to the Skills Gap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DB0415-A8CA-48A3-B769-52B911BB1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25" t="46416" r="53375" b="135"/>
          <a:stretch/>
        </p:blipFill>
        <p:spPr>
          <a:xfrm>
            <a:off x="6661533" y="334991"/>
            <a:ext cx="4863883" cy="58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D2B06A-767B-4CD2-8B36-D6B2114427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25" t="23493" r="23042" b="32036"/>
          <a:stretch/>
        </p:blipFill>
        <p:spPr>
          <a:xfrm>
            <a:off x="6274663" y="1375218"/>
            <a:ext cx="5082277" cy="4345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A4EFA6-B8FE-40A6-9487-68ADC56CD8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99" t="53671" r="52526" b="14282"/>
          <a:stretch/>
        </p:blipFill>
        <p:spPr>
          <a:xfrm>
            <a:off x="889193" y="2114336"/>
            <a:ext cx="5028145" cy="3347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7A11B1-FDA1-4972-BB75-EF5EDD49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Gap – Research Findings</a:t>
            </a:r>
          </a:p>
        </p:txBody>
      </p:sp>
    </p:spTree>
    <p:extLst>
      <p:ext uri="{BB962C8B-B14F-4D97-AF65-F5344CB8AC3E}">
        <p14:creationId xmlns:p14="http://schemas.microsoft.com/office/powerpoint/2010/main" val="21921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4E8FB-8163-4DDC-BA46-7A8BA828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4BDAF0-4F67-46F2-8FAF-B1B8184AB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74" t="26821" r="23401" b="33084"/>
          <a:stretch/>
        </p:blipFill>
        <p:spPr>
          <a:xfrm>
            <a:off x="788504" y="1417638"/>
            <a:ext cx="4694052" cy="3672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401575-A79F-445E-A0F4-2EA9B35FA8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8" t="26443" r="51512" b="7402"/>
          <a:stretch/>
        </p:blipFill>
        <p:spPr>
          <a:xfrm>
            <a:off x="7006856" y="709188"/>
            <a:ext cx="4157330" cy="543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7BB6AE-0722-4D3A-A379-16D7E2B1D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CompTIA and Academic 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FB7E4A-FEB3-4EC7-B070-AB901D7E8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Free to join Academic Programme</a:t>
            </a:r>
          </a:p>
          <a:p>
            <a:r>
              <a:rPr lang="en-GB" sz="2400" dirty="0"/>
              <a:t>Delivery Resources</a:t>
            </a:r>
          </a:p>
          <a:p>
            <a:pPr lvl="1"/>
            <a:r>
              <a:rPr lang="en-GB" sz="2000" dirty="0"/>
              <a:t>E-book ITF</a:t>
            </a:r>
          </a:p>
          <a:p>
            <a:pPr lvl="1"/>
            <a:r>
              <a:rPr lang="en-GB" sz="2000" dirty="0"/>
              <a:t>Presentations</a:t>
            </a:r>
          </a:p>
          <a:p>
            <a:pPr lvl="1"/>
            <a:r>
              <a:rPr lang="en-GB" sz="2000" dirty="0"/>
              <a:t>Videos and webinars</a:t>
            </a:r>
          </a:p>
          <a:p>
            <a:r>
              <a:rPr lang="en-GB" sz="2400" dirty="0"/>
              <a:t>Research </a:t>
            </a:r>
          </a:p>
          <a:p>
            <a:r>
              <a:rPr lang="en-GB" sz="2400" dirty="0"/>
              <a:t>Instructor Networking Forum</a:t>
            </a:r>
          </a:p>
          <a:p>
            <a:r>
              <a:rPr lang="en-GB" sz="2400" dirty="0"/>
              <a:t>Instructor vouchers</a:t>
            </a:r>
          </a:p>
          <a:p>
            <a:r>
              <a:rPr lang="en-GB" sz="2400" dirty="0"/>
              <a:t>Discounted certification for students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6182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F45202BF-D5D5-4126-868A-AB83C4581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81" y="3853456"/>
            <a:ext cx="2449033" cy="1890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C8DDD-12E6-4DD0-809B-A03A47F0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Recommendation for </a:t>
            </a:r>
            <a:br>
              <a:rPr lang="en-GB" dirty="0"/>
            </a:br>
            <a:r>
              <a:rPr lang="en-GB" dirty="0"/>
              <a:t>External 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3EDD77-18C2-44F5-A473-34372A31E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010" y="1840688"/>
            <a:ext cx="10515600" cy="4351338"/>
          </a:xfrm>
        </p:spPr>
        <p:txBody>
          <a:bodyPr/>
          <a:lstStyle/>
          <a:p>
            <a:r>
              <a:rPr lang="en-GB" dirty="0"/>
              <a:t>Wide range of third party materials</a:t>
            </a:r>
          </a:p>
        </p:txBody>
      </p:sp>
      <p:pic>
        <p:nvPicPr>
          <p:cNvPr id="5" name="Picture 4" descr="A pencil and paper&#10;&#10;Description generated with high confidence">
            <a:extLst>
              <a:ext uri="{FF2B5EF4-FFF2-40B4-BE49-F238E27FC236}">
                <a16:creationId xmlns:a16="http://schemas.microsoft.com/office/drawing/2014/main" xmlns="" id="{EE4EF730-8DD9-49C2-A750-DF91C1DEC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99369" y="2481118"/>
            <a:ext cx="2752610" cy="2744677"/>
          </a:xfrm>
          <a:prstGeom prst="rect">
            <a:avLst/>
          </a:prstGeom>
        </p:spPr>
      </p:pic>
      <p:pic>
        <p:nvPicPr>
          <p:cNvPr id="8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xmlns="" id="{31215634-E7C2-451A-8DC8-B1384FC9F4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22460" r="5772"/>
          <a:stretch/>
        </p:blipFill>
        <p:spPr>
          <a:xfrm>
            <a:off x="6938464" y="187506"/>
            <a:ext cx="2860159" cy="26581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2AF333-C586-4E51-9D0D-DD5377F3CA2E}"/>
              </a:ext>
            </a:extLst>
          </p:cNvPr>
          <p:cNvSpPr txBox="1"/>
          <p:nvPr/>
        </p:nvSpPr>
        <p:spPr>
          <a:xfrm>
            <a:off x="955010" y="7043112"/>
            <a:ext cx="4860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s://www.flickr.com/photos/125135071@N06/15071668497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sa/2.0/"/>
              </a:rPr>
              <a:t>CC BY-SA</a:t>
            </a:r>
            <a:endParaRPr lang="en-GB" sz="900"/>
          </a:p>
        </p:txBody>
      </p:sp>
      <p:pic>
        <p:nvPicPr>
          <p:cNvPr id="14" name="Picture 13" descr="A picture containing indoor, wall, cabinet, open&#10;&#10;Description generated with very high confidence">
            <a:extLst>
              <a:ext uri="{FF2B5EF4-FFF2-40B4-BE49-F238E27FC236}">
                <a16:creationId xmlns:a16="http://schemas.microsoft.com/office/drawing/2014/main" xmlns="" id="{E5EB3304-24E6-44F7-9AFB-5561FDE67D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9367644" y="3148960"/>
            <a:ext cx="2604150" cy="19825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9C71995-954C-4F4A-BFD8-199FBAE54165}"/>
              </a:ext>
            </a:extLst>
          </p:cNvPr>
          <p:cNvSpPr txBox="1"/>
          <p:nvPr/>
        </p:nvSpPr>
        <p:spPr>
          <a:xfrm>
            <a:off x="1741791" y="7008000"/>
            <a:ext cx="90084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0" tooltip="https://ithinkvirtual.com/2016/03/04/homelab-pt1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1" tooltip="https://creativecommons.org/licenses/by-nc-sa/4.0/"/>
              </a:rPr>
              <a:t>CC BY-NC-SA</a:t>
            </a:r>
            <a:endParaRPr lang="en-GB" sz="900"/>
          </a:p>
        </p:txBody>
      </p:sp>
      <p:pic>
        <p:nvPicPr>
          <p:cNvPr id="17" name="Picture 16" descr="A screen shot of a computer monitor&#10;&#10;Description generated with very high confidence">
            <a:extLst>
              <a:ext uri="{FF2B5EF4-FFF2-40B4-BE49-F238E27FC236}">
                <a16:creationId xmlns:a16="http://schemas.microsoft.com/office/drawing/2014/main" xmlns="" id="{CBB139AC-8D06-4F82-893B-AD984DAF3C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3603957" y="4144499"/>
            <a:ext cx="2913946" cy="21854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8174169-ADF6-4408-A06C-13008E328A52}"/>
              </a:ext>
            </a:extLst>
          </p:cNvPr>
          <p:cNvSpPr/>
          <p:nvPr/>
        </p:nvSpPr>
        <p:spPr>
          <a:xfrm>
            <a:off x="3490870" y="4752409"/>
            <a:ext cx="305083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TV Online</a:t>
            </a:r>
          </a:p>
        </p:txBody>
      </p:sp>
    </p:spTree>
    <p:extLst>
      <p:ext uri="{BB962C8B-B14F-4D97-AF65-F5344CB8AC3E}">
        <p14:creationId xmlns:p14="http://schemas.microsoft.com/office/powerpoint/2010/main" val="144028690"/>
      </p:ext>
    </p:extLst>
  </p:cSld>
  <p:clrMapOvr>
    <a:masterClrMapping/>
  </p:clrMapOvr>
</p:sld>
</file>

<file path=ppt/theme/theme1.xml><?xml version="1.0" encoding="utf-8"?>
<a:theme xmlns:a="http://schemas.openxmlformats.org/drawingml/2006/main" name="2018 CompTIA Fullscreen Corporate PPT Template">
  <a:themeElements>
    <a:clrScheme name="CompTIA Colors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161A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9727B"/>
          </a:solidFill>
          <a:headEnd type="none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8 CompTIA Fullscreen Corporate PPT Template" id="{D437FC2E-4BED-4765-86A6-84FA6D92A447}" vid="{D37DB7C4-3802-4272-9DE7-DCDA99AA59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CompTIA Fullscreen Corporate PPT Template</Template>
  <TotalTime>1490</TotalTime>
  <Words>399</Words>
  <Application>Microsoft Office PowerPoint</Application>
  <PresentationFormat>Custom</PresentationFormat>
  <Paragraphs>118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2018 CompTIA Fullscreen Corporate PPT Template</vt:lpstr>
      <vt:lpstr>Reducing the IT Skills Gap</vt:lpstr>
      <vt:lpstr>Who are</vt:lpstr>
      <vt:lpstr>PowerPoint Presentation</vt:lpstr>
      <vt:lpstr>Recruitment Challenges – Sector Top 5</vt:lpstr>
      <vt:lpstr>Perceptions relating to the Skills Gap</vt:lpstr>
      <vt:lpstr>Skills Gap – Research Findings</vt:lpstr>
      <vt:lpstr>Skills Needed</vt:lpstr>
      <vt:lpstr>CompTIA and Academic Partners</vt:lpstr>
      <vt:lpstr>Recommendation for  External Content </vt:lpstr>
      <vt:lpstr>PowerPoint Presentation</vt:lpstr>
      <vt:lpstr>Mapping</vt:lpstr>
      <vt:lpstr>PowerPoint Presentation</vt:lpstr>
      <vt:lpstr>Funded Qualifications and Mapping</vt:lpstr>
      <vt:lpstr>CompTIA and the  Cambridge Technicals</vt:lpstr>
      <vt:lpstr>PowerPoint Presentation</vt:lpstr>
      <vt:lpstr>Questions ? ?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CompTIA Academic Programme</dc:title>
  <dc:creator>Alison Pearce</dc:creator>
  <cp:lastModifiedBy>Diane Thorburn</cp:lastModifiedBy>
  <cp:revision>21</cp:revision>
  <dcterms:created xsi:type="dcterms:W3CDTF">2018-02-19T15:35:57Z</dcterms:created>
  <dcterms:modified xsi:type="dcterms:W3CDTF">2018-03-14T16:01:42Z</dcterms:modified>
</cp:coreProperties>
</file>