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4"/>
  </p:notesMasterIdLst>
  <p:handoutMasterIdLst>
    <p:handoutMasterId r:id="rId35"/>
  </p:handoutMasterIdLst>
  <p:sldIdLst>
    <p:sldId id="494" r:id="rId2"/>
    <p:sldId id="688" r:id="rId3"/>
    <p:sldId id="689" r:id="rId4"/>
    <p:sldId id="692" r:id="rId5"/>
    <p:sldId id="691" r:id="rId6"/>
    <p:sldId id="706" r:id="rId7"/>
    <p:sldId id="695" r:id="rId8"/>
    <p:sldId id="696" r:id="rId9"/>
    <p:sldId id="693" r:id="rId10"/>
    <p:sldId id="697" r:id="rId11"/>
    <p:sldId id="701" r:id="rId12"/>
    <p:sldId id="702" r:id="rId13"/>
    <p:sldId id="703" r:id="rId14"/>
    <p:sldId id="707" r:id="rId15"/>
    <p:sldId id="699" r:id="rId16"/>
    <p:sldId id="700" r:id="rId17"/>
    <p:sldId id="705" r:id="rId18"/>
    <p:sldId id="704" r:id="rId19"/>
    <p:sldId id="709" r:id="rId20"/>
    <p:sldId id="708" r:id="rId21"/>
    <p:sldId id="711" r:id="rId22"/>
    <p:sldId id="714" r:id="rId23"/>
    <p:sldId id="715" r:id="rId24"/>
    <p:sldId id="712" r:id="rId25"/>
    <p:sldId id="713" r:id="rId26"/>
    <p:sldId id="716" r:id="rId27"/>
    <p:sldId id="685" r:id="rId28"/>
    <p:sldId id="554" r:id="rId29"/>
    <p:sldId id="569" r:id="rId30"/>
    <p:sldId id="598" r:id="rId31"/>
    <p:sldId id="674" r:id="rId32"/>
    <p:sldId id="710" r:id="rId33"/>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4E"/>
    <a:srgbClr val="1F2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00"/>
    <p:restoredTop sz="91331" autoAdjust="0"/>
  </p:normalViewPr>
  <p:slideViewPr>
    <p:cSldViewPr>
      <p:cViewPr>
        <p:scale>
          <a:sx n="80" d="100"/>
          <a:sy n="80" d="100"/>
        </p:scale>
        <p:origin x="-594" y="-510"/>
      </p:cViewPr>
      <p:guideLst>
        <p:guide orient="horz" pos="2160"/>
        <p:guide pos="2880"/>
      </p:guideLst>
    </p:cSldViewPr>
  </p:slideViewPr>
  <p:notesTextViewPr>
    <p:cViewPr>
      <p:scale>
        <a:sx n="1" d="1"/>
        <a:sy n="1" d="1"/>
      </p:scale>
      <p:origin x="0" y="0"/>
    </p:cViewPr>
  </p:notesTextViewPr>
  <p:sorterViewPr>
    <p:cViewPr>
      <p:scale>
        <a:sx n="90" d="100"/>
        <a:sy n="90" d="100"/>
      </p:scale>
      <p:origin x="0" y="5034"/>
    </p:cViewPr>
  </p:sorterViewPr>
  <p:notesViewPr>
    <p:cSldViewPr>
      <p:cViewPr varScale="1">
        <p:scale>
          <a:sx n="76" d="100"/>
          <a:sy n="76" d="100"/>
        </p:scale>
        <p:origin x="-2154"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2F809-8A75-40BD-8333-092DA23959ED}" type="doc">
      <dgm:prSet loTypeId="urn:microsoft.com/office/officeart/2005/8/layout/process2" loCatId="process" qsTypeId="urn:microsoft.com/office/officeart/2005/8/quickstyle/simple1" qsCatId="simple" csTypeId="urn:microsoft.com/office/officeart/2005/8/colors/accent0_3" csCatId="mainScheme" phldr="1"/>
      <dgm:spPr/>
    </dgm:pt>
    <dgm:pt modelId="{3FDE04DB-DC4B-4F87-ACF8-53ECBFF02134}">
      <dgm:prSet phldrT="[Text]">
        <dgm:style>
          <a:lnRef idx="1">
            <a:schemeClr val="dk1"/>
          </a:lnRef>
          <a:fillRef idx="2">
            <a:schemeClr val="dk1"/>
          </a:fillRef>
          <a:effectRef idx="1">
            <a:schemeClr val="dk1"/>
          </a:effectRef>
          <a:fontRef idx="minor">
            <a:schemeClr val="dk1"/>
          </a:fontRef>
        </dgm:style>
      </dgm:prSet>
      <dgm:spPr/>
      <dgm:t>
        <a:bodyPr/>
        <a:lstStyle/>
        <a:p>
          <a:r>
            <a:rPr lang="en-GB" dirty="0" smtClean="0"/>
            <a:t>A Levels and/or Applied General</a:t>
          </a:r>
          <a:endParaRPr lang="en-GB" dirty="0"/>
        </a:p>
      </dgm:t>
    </dgm:pt>
    <dgm:pt modelId="{8071AE50-017E-4F30-AFF6-9D72FCA2D9C1}" type="parTrans" cxnId="{54141E98-2409-4BA4-B55E-00D0F439571C}">
      <dgm:prSet/>
      <dgm:spPr/>
      <dgm:t>
        <a:bodyPr/>
        <a:lstStyle/>
        <a:p>
          <a:endParaRPr lang="en-GB"/>
        </a:p>
      </dgm:t>
    </dgm:pt>
    <dgm:pt modelId="{AA3AE032-E115-494C-A9C4-2686ECF1D94B}" type="sibTrans" cxnId="{54141E98-2409-4BA4-B55E-00D0F439571C}">
      <dgm:prSet/>
      <dgm:spPr/>
      <dgm:t>
        <a:bodyPr/>
        <a:lstStyle/>
        <a:p>
          <a:endParaRPr lang="en-GB"/>
        </a:p>
      </dgm:t>
    </dgm:pt>
    <dgm:pt modelId="{892DBC56-C745-4F2D-879C-ABDBACC69EC0}">
      <dgm:prSet phldrT="[Text]"/>
      <dgm:spPr>
        <a:solidFill>
          <a:schemeClr val="bg1">
            <a:lumMod val="75000"/>
          </a:schemeClr>
        </a:solidFill>
      </dgm:spPr>
      <dgm:t>
        <a:bodyPr/>
        <a:lstStyle/>
        <a:p>
          <a:r>
            <a:rPr lang="en-GB" dirty="0" smtClean="0">
              <a:solidFill>
                <a:schemeClr val="tx1"/>
              </a:solidFill>
            </a:rPr>
            <a:t>GCSEs &amp; Technical Awards </a:t>
          </a:r>
          <a:endParaRPr lang="en-GB" dirty="0">
            <a:solidFill>
              <a:schemeClr val="tx1"/>
            </a:solidFill>
          </a:endParaRPr>
        </a:p>
      </dgm:t>
    </dgm:pt>
    <dgm:pt modelId="{AEB9B358-B8B8-40DA-8F05-311571F69CA1}" type="parTrans" cxnId="{A8021FED-349B-48AA-B5F8-8F7A3805F0B0}">
      <dgm:prSet/>
      <dgm:spPr/>
      <dgm:t>
        <a:bodyPr/>
        <a:lstStyle/>
        <a:p>
          <a:endParaRPr lang="en-GB"/>
        </a:p>
      </dgm:t>
    </dgm:pt>
    <dgm:pt modelId="{B68C8AA2-316D-4A58-A16B-A2CE01C6079D}" type="sibTrans" cxnId="{A8021FED-349B-48AA-B5F8-8F7A3805F0B0}">
      <dgm:prSet/>
      <dgm:spPr/>
      <dgm:t>
        <a:bodyPr/>
        <a:lstStyle/>
        <a:p>
          <a:endParaRPr lang="en-GB"/>
        </a:p>
      </dgm:t>
    </dgm:pt>
    <dgm:pt modelId="{3940EEC4-323E-4945-A9C2-6B610FA7D023}">
      <dgm:prSet phldrT="[Text]">
        <dgm:style>
          <a:lnRef idx="1">
            <a:schemeClr val="dk1"/>
          </a:lnRef>
          <a:fillRef idx="2">
            <a:schemeClr val="dk1"/>
          </a:fillRef>
          <a:effectRef idx="1">
            <a:schemeClr val="dk1"/>
          </a:effectRef>
          <a:fontRef idx="minor">
            <a:schemeClr val="dk1"/>
          </a:fontRef>
        </dgm:style>
      </dgm:prSet>
      <dgm:spPr/>
      <dgm:t>
        <a:bodyPr/>
        <a:lstStyle/>
        <a:p>
          <a:r>
            <a:rPr lang="en-GB" dirty="0" smtClean="0"/>
            <a:t>Higher education (undergraduate degree)</a:t>
          </a:r>
          <a:endParaRPr lang="en-GB" dirty="0"/>
        </a:p>
      </dgm:t>
    </dgm:pt>
    <dgm:pt modelId="{764279DC-B558-4E7E-A3C9-766BA40DD1A2}" type="parTrans" cxnId="{AC6F1733-49EB-4290-92D3-47A21B1698D2}">
      <dgm:prSet/>
      <dgm:spPr/>
      <dgm:t>
        <a:bodyPr/>
        <a:lstStyle/>
        <a:p>
          <a:endParaRPr lang="en-GB"/>
        </a:p>
      </dgm:t>
    </dgm:pt>
    <dgm:pt modelId="{3414EC3B-EF1A-41F5-82C8-EF6BA918CC4D}" type="sibTrans" cxnId="{AC6F1733-49EB-4290-92D3-47A21B1698D2}">
      <dgm:prSet/>
      <dgm:spPr/>
      <dgm:t>
        <a:bodyPr/>
        <a:lstStyle/>
        <a:p>
          <a:endParaRPr lang="en-GB"/>
        </a:p>
      </dgm:t>
    </dgm:pt>
    <dgm:pt modelId="{AA5AA34F-881D-4DB3-AD2A-F897944D1F9B}" type="pres">
      <dgm:prSet presAssocID="{8D62F809-8A75-40BD-8333-092DA23959ED}" presName="linearFlow" presStyleCnt="0">
        <dgm:presLayoutVars>
          <dgm:resizeHandles val="exact"/>
        </dgm:presLayoutVars>
      </dgm:prSet>
      <dgm:spPr/>
    </dgm:pt>
    <dgm:pt modelId="{4987C2D7-55BB-4172-B631-EE3CC8668615}" type="pres">
      <dgm:prSet presAssocID="{3940EEC4-323E-4945-A9C2-6B610FA7D023}" presName="node" presStyleLbl="node1" presStyleIdx="0" presStyleCnt="3">
        <dgm:presLayoutVars>
          <dgm:bulletEnabled val="1"/>
        </dgm:presLayoutVars>
      </dgm:prSet>
      <dgm:spPr/>
      <dgm:t>
        <a:bodyPr/>
        <a:lstStyle/>
        <a:p>
          <a:endParaRPr lang="en-GB"/>
        </a:p>
      </dgm:t>
    </dgm:pt>
    <dgm:pt modelId="{4355AE30-A203-4815-946F-D5621446496D}" type="pres">
      <dgm:prSet presAssocID="{3414EC3B-EF1A-41F5-82C8-EF6BA918CC4D}" presName="sibTrans" presStyleLbl="sibTrans2D1" presStyleIdx="0" presStyleCnt="2" custAng="10800000"/>
      <dgm:spPr/>
      <dgm:t>
        <a:bodyPr/>
        <a:lstStyle/>
        <a:p>
          <a:endParaRPr lang="en-GB"/>
        </a:p>
      </dgm:t>
    </dgm:pt>
    <dgm:pt modelId="{3773487E-B422-4D7B-843F-1547347CDB1F}" type="pres">
      <dgm:prSet presAssocID="{3414EC3B-EF1A-41F5-82C8-EF6BA918CC4D}" presName="connectorText" presStyleLbl="sibTrans2D1" presStyleIdx="0" presStyleCnt="2"/>
      <dgm:spPr/>
      <dgm:t>
        <a:bodyPr/>
        <a:lstStyle/>
        <a:p>
          <a:endParaRPr lang="en-GB"/>
        </a:p>
      </dgm:t>
    </dgm:pt>
    <dgm:pt modelId="{278B2869-7AF1-4113-99CE-A99688D76871}" type="pres">
      <dgm:prSet presAssocID="{3FDE04DB-DC4B-4F87-ACF8-53ECBFF02134}" presName="node" presStyleLbl="node1" presStyleIdx="1" presStyleCnt="3">
        <dgm:presLayoutVars>
          <dgm:bulletEnabled val="1"/>
        </dgm:presLayoutVars>
      </dgm:prSet>
      <dgm:spPr/>
      <dgm:t>
        <a:bodyPr/>
        <a:lstStyle/>
        <a:p>
          <a:endParaRPr lang="en-GB"/>
        </a:p>
      </dgm:t>
    </dgm:pt>
    <dgm:pt modelId="{CE5A20DD-37AB-46B0-B458-7A1BA457A147}" type="pres">
      <dgm:prSet presAssocID="{AA3AE032-E115-494C-A9C4-2686ECF1D94B}" presName="sibTrans" presStyleLbl="sibTrans2D1" presStyleIdx="1" presStyleCnt="2" custAng="10800000"/>
      <dgm:spPr/>
      <dgm:t>
        <a:bodyPr/>
        <a:lstStyle/>
        <a:p>
          <a:endParaRPr lang="en-GB"/>
        </a:p>
      </dgm:t>
    </dgm:pt>
    <dgm:pt modelId="{5CE4B9B3-6605-4861-804D-E6E501415C1D}" type="pres">
      <dgm:prSet presAssocID="{AA3AE032-E115-494C-A9C4-2686ECF1D94B}" presName="connectorText" presStyleLbl="sibTrans2D1" presStyleIdx="1" presStyleCnt="2"/>
      <dgm:spPr/>
      <dgm:t>
        <a:bodyPr/>
        <a:lstStyle/>
        <a:p>
          <a:endParaRPr lang="en-GB"/>
        </a:p>
      </dgm:t>
    </dgm:pt>
    <dgm:pt modelId="{DE3EE6D3-082F-4F54-877E-3D2B56ED6D49}" type="pres">
      <dgm:prSet presAssocID="{892DBC56-C745-4F2D-879C-ABDBACC69EC0}" presName="node" presStyleLbl="node1" presStyleIdx="2" presStyleCnt="3">
        <dgm:presLayoutVars>
          <dgm:bulletEnabled val="1"/>
        </dgm:presLayoutVars>
      </dgm:prSet>
      <dgm:spPr/>
      <dgm:t>
        <a:bodyPr/>
        <a:lstStyle/>
        <a:p>
          <a:endParaRPr lang="en-GB"/>
        </a:p>
      </dgm:t>
    </dgm:pt>
  </dgm:ptLst>
  <dgm:cxnLst>
    <dgm:cxn modelId="{A8021FED-349B-48AA-B5F8-8F7A3805F0B0}" srcId="{8D62F809-8A75-40BD-8333-092DA23959ED}" destId="{892DBC56-C745-4F2D-879C-ABDBACC69EC0}" srcOrd="2" destOrd="0" parTransId="{AEB9B358-B8B8-40DA-8F05-311571F69CA1}" sibTransId="{B68C8AA2-316D-4A58-A16B-A2CE01C6079D}"/>
    <dgm:cxn modelId="{49D4D2F4-9F33-40F2-ACD1-23BC9DC4C86F}" type="presOf" srcId="{3414EC3B-EF1A-41F5-82C8-EF6BA918CC4D}" destId="{3773487E-B422-4D7B-843F-1547347CDB1F}" srcOrd="1" destOrd="0" presId="urn:microsoft.com/office/officeart/2005/8/layout/process2"/>
    <dgm:cxn modelId="{25AA2B09-7F76-4C11-B018-2A5131155C50}" type="presOf" srcId="{892DBC56-C745-4F2D-879C-ABDBACC69EC0}" destId="{DE3EE6D3-082F-4F54-877E-3D2B56ED6D49}" srcOrd="0" destOrd="0" presId="urn:microsoft.com/office/officeart/2005/8/layout/process2"/>
    <dgm:cxn modelId="{3A9017F6-9CFD-4B61-936B-6C49849B7408}" type="presOf" srcId="{3FDE04DB-DC4B-4F87-ACF8-53ECBFF02134}" destId="{278B2869-7AF1-4113-99CE-A99688D76871}" srcOrd="0" destOrd="0" presId="urn:microsoft.com/office/officeart/2005/8/layout/process2"/>
    <dgm:cxn modelId="{C4AE8FE2-7951-441B-B4D5-1453A2B58B36}" type="presOf" srcId="{AA3AE032-E115-494C-A9C4-2686ECF1D94B}" destId="{CE5A20DD-37AB-46B0-B458-7A1BA457A147}" srcOrd="0" destOrd="0" presId="urn:microsoft.com/office/officeart/2005/8/layout/process2"/>
    <dgm:cxn modelId="{54141E98-2409-4BA4-B55E-00D0F439571C}" srcId="{8D62F809-8A75-40BD-8333-092DA23959ED}" destId="{3FDE04DB-DC4B-4F87-ACF8-53ECBFF02134}" srcOrd="1" destOrd="0" parTransId="{8071AE50-017E-4F30-AFF6-9D72FCA2D9C1}" sibTransId="{AA3AE032-E115-494C-A9C4-2686ECF1D94B}"/>
    <dgm:cxn modelId="{C611C67B-B0F1-4297-9B64-570D857C50D6}" type="presOf" srcId="{AA3AE032-E115-494C-A9C4-2686ECF1D94B}" destId="{5CE4B9B3-6605-4861-804D-E6E501415C1D}" srcOrd="1" destOrd="0" presId="urn:microsoft.com/office/officeart/2005/8/layout/process2"/>
    <dgm:cxn modelId="{AC6F1733-49EB-4290-92D3-47A21B1698D2}" srcId="{8D62F809-8A75-40BD-8333-092DA23959ED}" destId="{3940EEC4-323E-4945-A9C2-6B610FA7D023}" srcOrd="0" destOrd="0" parTransId="{764279DC-B558-4E7E-A3C9-766BA40DD1A2}" sibTransId="{3414EC3B-EF1A-41F5-82C8-EF6BA918CC4D}"/>
    <dgm:cxn modelId="{BE72F64D-C5DD-4302-BD57-D6F26E14C4E3}" type="presOf" srcId="{3414EC3B-EF1A-41F5-82C8-EF6BA918CC4D}" destId="{4355AE30-A203-4815-946F-D5621446496D}" srcOrd="0" destOrd="0" presId="urn:microsoft.com/office/officeart/2005/8/layout/process2"/>
    <dgm:cxn modelId="{A2573863-F7B4-4E86-B278-B62E7B267108}" type="presOf" srcId="{8D62F809-8A75-40BD-8333-092DA23959ED}" destId="{AA5AA34F-881D-4DB3-AD2A-F897944D1F9B}" srcOrd="0" destOrd="0" presId="urn:microsoft.com/office/officeart/2005/8/layout/process2"/>
    <dgm:cxn modelId="{6D55C413-60D8-4EF0-9FBB-D7077305ADEC}" type="presOf" srcId="{3940EEC4-323E-4945-A9C2-6B610FA7D023}" destId="{4987C2D7-55BB-4172-B631-EE3CC8668615}" srcOrd="0" destOrd="0" presId="urn:microsoft.com/office/officeart/2005/8/layout/process2"/>
    <dgm:cxn modelId="{12AFE4B4-67D7-461C-A08D-498E318C7C93}" type="presParOf" srcId="{AA5AA34F-881D-4DB3-AD2A-F897944D1F9B}" destId="{4987C2D7-55BB-4172-B631-EE3CC8668615}" srcOrd="0" destOrd="0" presId="urn:microsoft.com/office/officeart/2005/8/layout/process2"/>
    <dgm:cxn modelId="{DE354EBA-5E2D-404A-8D82-5B4EB5864952}" type="presParOf" srcId="{AA5AA34F-881D-4DB3-AD2A-F897944D1F9B}" destId="{4355AE30-A203-4815-946F-D5621446496D}" srcOrd="1" destOrd="0" presId="urn:microsoft.com/office/officeart/2005/8/layout/process2"/>
    <dgm:cxn modelId="{49E6F374-4841-47C4-AB7F-5D47F7B08C5C}" type="presParOf" srcId="{4355AE30-A203-4815-946F-D5621446496D}" destId="{3773487E-B422-4D7B-843F-1547347CDB1F}" srcOrd="0" destOrd="0" presId="urn:microsoft.com/office/officeart/2005/8/layout/process2"/>
    <dgm:cxn modelId="{72CCD92D-2D15-443C-BE93-CEC815679CFA}" type="presParOf" srcId="{AA5AA34F-881D-4DB3-AD2A-F897944D1F9B}" destId="{278B2869-7AF1-4113-99CE-A99688D76871}" srcOrd="2" destOrd="0" presId="urn:microsoft.com/office/officeart/2005/8/layout/process2"/>
    <dgm:cxn modelId="{2E3F28F6-87CF-402A-9159-A62E884D4172}" type="presParOf" srcId="{AA5AA34F-881D-4DB3-AD2A-F897944D1F9B}" destId="{CE5A20DD-37AB-46B0-B458-7A1BA457A147}" srcOrd="3" destOrd="0" presId="urn:microsoft.com/office/officeart/2005/8/layout/process2"/>
    <dgm:cxn modelId="{8990A5D4-79A5-49BD-9202-7E7592D76D92}" type="presParOf" srcId="{CE5A20DD-37AB-46B0-B458-7A1BA457A147}" destId="{5CE4B9B3-6605-4861-804D-E6E501415C1D}" srcOrd="0" destOrd="0" presId="urn:microsoft.com/office/officeart/2005/8/layout/process2"/>
    <dgm:cxn modelId="{6F20ED0F-733F-4277-AD20-1A76A14A88BC}" type="presParOf" srcId="{AA5AA34F-881D-4DB3-AD2A-F897944D1F9B}" destId="{DE3EE6D3-082F-4F54-877E-3D2B56ED6D4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FD780-A5DF-4F30-A5F2-F1ACA31ADF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3FBEA99-B72B-4000-9808-20326BB6CF25}">
      <dgm:prSet phldrT="[Text]"/>
      <dgm:spPr>
        <a:solidFill>
          <a:schemeClr val="accent1"/>
        </a:solidFill>
      </dgm:spPr>
      <dgm:t>
        <a:bodyPr/>
        <a:lstStyle/>
        <a:p>
          <a:r>
            <a:rPr lang="en-GB" dirty="0" smtClean="0"/>
            <a:t>Agriculture, Environmental and Animal Care</a:t>
          </a:r>
          <a:endParaRPr lang="en-GB" dirty="0"/>
        </a:p>
      </dgm:t>
    </dgm:pt>
    <dgm:pt modelId="{0B23005E-4EFB-421F-A1E0-1F42B8B2980E}" type="parTrans" cxnId="{4B69E7A3-2439-4BA2-A5E7-E328D903C25E}">
      <dgm:prSet/>
      <dgm:spPr/>
      <dgm:t>
        <a:bodyPr/>
        <a:lstStyle/>
        <a:p>
          <a:endParaRPr lang="en-GB"/>
        </a:p>
      </dgm:t>
    </dgm:pt>
    <dgm:pt modelId="{729BD6B3-97DA-49E7-B536-3A5CDC4977CB}" type="sibTrans" cxnId="{4B69E7A3-2439-4BA2-A5E7-E328D903C25E}">
      <dgm:prSet/>
      <dgm:spPr/>
      <dgm:t>
        <a:bodyPr/>
        <a:lstStyle/>
        <a:p>
          <a:endParaRPr lang="en-GB"/>
        </a:p>
      </dgm:t>
    </dgm:pt>
    <dgm:pt modelId="{A6584BA9-1C37-4CFA-A368-77290C6EBC5D}">
      <dgm:prSet phldrT="[Text]"/>
      <dgm:spPr>
        <a:solidFill>
          <a:schemeClr val="accent1"/>
        </a:solidFill>
      </dgm:spPr>
      <dgm:t>
        <a:bodyPr/>
        <a:lstStyle/>
        <a:p>
          <a:r>
            <a:rPr lang="en-GB" dirty="0" smtClean="0"/>
            <a:t>Business and Administrative</a:t>
          </a:r>
          <a:endParaRPr lang="en-GB" dirty="0"/>
        </a:p>
      </dgm:t>
    </dgm:pt>
    <dgm:pt modelId="{06D4C036-672B-4110-82FA-F9E5F27A05FE}" type="parTrans" cxnId="{6143EBD2-1AE6-493F-A066-EAD9A10F3D8F}">
      <dgm:prSet/>
      <dgm:spPr/>
      <dgm:t>
        <a:bodyPr/>
        <a:lstStyle/>
        <a:p>
          <a:endParaRPr lang="en-GB"/>
        </a:p>
      </dgm:t>
    </dgm:pt>
    <dgm:pt modelId="{DE8BE933-D689-46AC-817F-39FE01A70AAD}" type="sibTrans" cxnId="{6143EBD2-1AE6-493F-A066-EAD9A10F3D8F}">
      <dgm:prSet/>
      <dgm:spPr/>
      <dgm:t>
        <a:bodyPr/>
        <a:lstStyle/>
        <a:p>
          <a:endParaRPr lang="en-GB"/>
        </a:p>
      </dgm:t>
    </dgm:pt>
    <dgm:pt modelId="{68082138-258C-45A9-81F7-056BAE1561C9}">
      <dgm:prSet phldrT="[Text]"/>
      <dgm:spPr>
        <a:solidFill>
          <a:schemeClr val="accent1"/>
        </a:solidFill>
      </dgm:spPr>
      <dgm:t>
        <a:bodyPr/>
        <a:lstStyle/>
        <a:p>
          <a:r>
            <a:rPr lang="en-GB" dirty="0" smtClean="0"/>
            <a:t>Catering and Hospitality</a:t>
          </a:r>
          <a:endParaRPr lang="en-GB" dirty="0"/>
        </a:p>
      </dgm:t>
    </dgm:pt>
    <dgm:pt modelId="{55AF6FB4-C34A-45E7-B3E6-3C4AE68A4070}" type="parTrans" cxnId="{95A28531-8871-4747-8D4E-9E85F8829022}">
      <dgm:prSet/>
      <dgm:spPr/>
      <dgm:t>
        <a:bodyPr/>
        <a:lstStyle/>
        <a:p>
          <a:endParaRPr lang="en-GB"/>
        </a:p>
      </dgm:t>
    </dgm:pt>
    <dgm:pt modelId="{F73E9326-59DE-406C-BBC1-ACF04FDD0CBE}" type="sibTrans" cxnId="{95A28531-8871-4747-8D4E-9E85F8829022}">
      <dgm:prSet/>
      <dgm:spPr/>
      <dgm:t>
        <a:bodyPr/>
        <a:lstStyle/>
        <a:p>
          <a:endParaRPr lang="en-GB"/>
        </a:p>
      </dgm:t>
    </dgm:pt>
    <dgm:pt modelId="{BFEE0F3D-7A42-462A-A92F-161A93683DA9}">
      <dgm:prSet phldrT="[Text]"/>
      <dgm:spPr/>
      <dgm:t>
        <a:bodyPr/>
        <a:lstStyle/>
        <a:p>
          <a:r>
            <a:rPr lang="en-GB" dirty="0" smtClean="0"/>
            <a:t>Childcare and Education</a:t>
          </a:r>
          <a:endParaRPr lang="en-GB" dirty="0"/>
        </a:p>
      </dgm:t>
    </dgm:pt>
    <dgm:pt modelId="{653ABEFE-C9EB-419E-BD51-C8DD9796EEE5}" type="parTrans" cxnId="{9A988DBB-1461-4F2B-B655-449E85986742}">
      <dgm:prSet/>
      <dgm:spPr/>
      <dgm:t>
        <a:bodyPr/>
        <a:lstStyle/>
        <a:p>
          <a:endParaRPr lang="en-GB"/>
        </a:p>
      </dgm:t>
    </dgm:pt>
    <dgm:pt modelId="{F960B241-C4E5-498E-B0E6-2B7294915CCB}" type="sibTrans" cxnId="{9A988DBB-1461-4F2B-B655-449E85986742}">
      <dgm:prSet/>
      <dgm:spPr/>
      <dgm:t>
        <a:bodyPr/>
        <a:lstStyle/>
        <a:p>
          <a:endParaRPr lang="en-GB"/>
        </a:p>
      </dgm:t>
    </dgm:pt>
    <dgm:pt modelId="{6B07D273-0346-40C2-97BC-9EB4B116AC1A}">
      <dgm:prSet phldrT="[Text]"/>
      <dgm:spPr>
        <a:solidFill>
          <a:schemeClr val="accent1"/>
        </a:solidFill>
      </dgm:spPr>
      <dgm:t>
        <a:bodyPr/>
        <a:lstStyle/>
        <a:p>
          <a:r>
            <a:rPr lang="en-GB" dirty="0" smtClean="0"/>
            <a:t>Construction</a:t>
          </a:r>
          <a:endParaRPr lang="en-GB" dirty="0"/>
        </a:p>
      </dgm:t>
    </dgm:pt>
    <dgm:pt modelId="{BA04EAE8-B4C7-4B41-8FA0-E5503A36F1ED}" type="parTrans" cxnId="{A5CC87A9-326B-4479-94C9-EE6FE5087181}">
      <dgm:prSet/>
      <dgm:spPr/>
      <dgm:t>
        <a:bodyPr/>
        <a:lstStyle/>
        <a:p>
          <a:endParaRPr lang="en-GB"/>
        </a:p>
      </dgm:t>
    </dgm:pt>
    <dgm:pt modelId="{5C63F995-5242-4330-AEE8-0219D6438371}" type="sibTrans" cxnId="{A5CC87A9-326B-4479-94C9-EE6FE5087181}">
      <dgm:prSet/>
      <dgm:spPr/>
      <dgm:t>
        <a:bodyPr/>
        <a:lstStyle/>
        <a:p>
          <a:endParaRPr lang="en-GB"/>
        </a:p>
      </dgm:t>
    </dgm:pt>
    <dgm:pt modelId="{F2944A44-AC00-46AC-9428-59DCBF6D1359}">
      <dgm:prSet phldrT="[Text]"/>
      <dgm:spPr/>
      <dgm:t>
        <a:bodyPr/>
        <a:lstStyle/>
        <a:p>
          <a:r>
            <a:rPr lang="en-GB" dirty="0" smtClean="0"/>
            <a:t>Creative and Design</a:t>
          </a:r>
          <a:endParaRPr lang="en-GB" dirty="0"/>
        </a:p>
      </dgm:t>
    </dgm:pt>
    <dgm:pt modelId="{5F4E4F9D-0D01-432B-96C8-6722B5D9252E}" type="parTrans" cxnId="{67D0C83D-8C60-4F37-85BF-295B72C175DE}">
      <dgm:prSet/>
      <dgm:spPr/>
      <dgm:t>
        <a:bodyPr/>
        <a:lstStyle/>
        <a:p>
          <a:endParaRPr lang="en-GB"/>
        </a:p>
      </dgm:t>
    </dgm:pt>
    <dgm:pt modelId="{20BC299D-9103-4A3C-AC79-9A1A3E515153}" type="sibTrans" cxnId="{67D0C83D-8C60-4F37-85BF-295B72C175DE}">
      <dgm:prSet/>
      <dgm:spPr/>
      <dgm:t>
        <a:bodyPr/>
        <a:lstStyle/>
        <a:p>
          <a:endParaRPr lang="en-GB"/>
        </a:p>
      </dgm:t>
    </dgm:pt>
    <dgm:pt modelId="{A4D4D307-9A00-482C-BCF2-A21F0494C42A}">
      <dgm:prSet phldrT="[Text]"/>
      <dgm:spPr>
        <a:solidFill>
          <a:schemeClr val="accent1"/>
        </a:solidFill>
      </dgm:spPr>
      <dgm:t>
        <a:bodyPr/>
        <a:lstStyle/>
        <a:p>
          <a:r>
            <a:rPr lang="en-GB" dirty="0" smtClean="0"/>
            <a:t>Digital</a:t>
          </a:r>
          <a:endParaRPr lang="en-GB" dirty="0"/>
        </a:p>
      </dgm:t>
    </dgm:pt>
    <dgm:pt modelId="{26275582-8404-4547-BEC3-78113471EAED}" type="parTrans" cxnId="{3CDF6D47-602A-457B-9E1D-8D8720CB9894}">
      <dgm:prSet/>
      <dgm:spPr/>
      <dgm:t>
        <a:bodyPr/>
        <a:lstStyle/>
        <a:p>
          <a:endParaRPr lang="en-GB"/>
        </a:p>
      </dgm:t>
    </dgm:pt>
    <dgm:pt modelId="{9719624A-CBC0-4040-A0C2-094836F25056}" type="sibTrans" cxnId="{3CDF6D47-602A-457B-9E1D-8D8720CB9894}">
      <dgm:prSet/>
      <dgm:spPr/>
      <dgm:t>
        <a:bodyPr/>
        <a:lstStyle/>
        <a:p>
          <a:endParaRPr lang="en-GB"/>
        </a:p>
      </dgm:t>
    </dgm:pt>
    <dgm:pt modelId="{834E846E-EDBD-478B-B0A3-67BEC04278D4}">
      <dgm:prSet phldrT="[Text]"/>
      <dgm:spPr/>
      <dgm:t>
        <a:bodyPr/>
        <a:lstStyle/>
        <a:p>
          <a:r>
            <a:rPr lang="en-GB" dirty="0" smtClean="0"/>
            <a:t>Engineering and Manufacturing</a:t>
          </a:r>
          <a:endParaRPr lang="en-GB" dirty="0"/>
        </a:p>
      </dgm:t>
    </dgm:pt>
    <dgm:pt modelId="{9F9F1C72-74C5-4C18-B3F1-1084A5B7FF34}" type="parTrans" cxnId="{C4AC76D8-4F73-40AA-B725-7268D02B4CB5}">
      <dgm:prSet/>
      <dgm:spPr/>
      <dgm:t>
        <a:bodyPr/>
        <a:lstStyle/>
        <a:p>
          <a:endParaRPr lang="en-GB"/>
        </a:p>
      </dgm:t>
    </dgm:pt>
    <dgm:pt modelId="{E93595B7-E0C5-433D-86E1-2AF0506D4CD8}" type="sibTrans" cxnId="{C4AC76D8-4F73-40AA-B725-7268D02B4CB5}">
      <dgm:prSet/>
      <dgm:spPr/>
      <dgm:t>
        <a:bodyPr/>
        <a:lstStyle/>
        <a:p>
          <a:endParaRPr lang="en-GB"/>
        </a:p>
      </dgm:t>
    </dgm:pt>
    <dgm:pt modelId="{CD14C22A-E80F-41F1-8CD4-C73F70A3F6F8}">
      <dgm:prSet phldrT="[Text]"/>
      <dgm:spPr>
        <a:solidFill>
          <a:schemeClr val="accent1"/>
        </a:solidFill>
      </dgm:spPr>
      <dgm:t>
        <a:bodyPr/>
        <a:lstStyle/>
        <a:p>
          <a:r>
            <a:rPr lang="en-GB" dirty="0" smtClean="0"/>
            <a:t>Hair and Beauty</a:t>
          </a:r>
          <a:endParaRPr lang="en-GB" dirty="0"/>
        </a:p>
      </dgm:t>
    </dgm:pt>
    <dgm:pt modelId="{A30E588D-F47E-4FCF-BD5F-DD977E895C2B}" type="parTrans" cxnId="{0BF56276-FFB0-4492-857F-2DA28CA73B80}">
      <dgm:prSet/>
      <dgm:spPr/>
      <dgm:t>
        <a:bodyPr/>
        <a:lstStyle/>
        <a:p>
          <a:endParaRPr lang="en-GB"/>
        </a:p>
      </dgm:t>
    </dgm:pt>
    <dgm:pt modelId="{D90B7A60-8C37-4B4D-BC9B-AF64C7C00C2A}" type="sibTrans" cxnId="{0BF56276-FFB0-4492-857F-2DA28CA73B80}">
      <dgm:prSet/>
      <dgm:spPr/>
      <dgm:t>
        <a:bodyPr/>
        <a:lstStyle/>
        <a:p>
          <a:endParaRPr lang="en-GB"/>
        </a:p>
      </dgm:t>
    </dgm:pt>
    <dgm:pt modelId="{1C8D911C-E09B-4CB8-809F-F2E9AC7F0185}">
      <dgm:prSet phldrT="[Text]"/>
      <dgm:spPr>
        <a:solidFill>
          <a:schemeClr val="accent1"/>
        </a:solidFill>
      </dgm:spPr>
      <dgm:t>
        <a:bodyPr/>
        <a:lstStyle/>
        <a:p>
          <a:r>
            <a:rPr lang="en-GB" dirty="0" smtClean="0"/>
            <a:t>Health and Science</a:t>
          </a:r>
          <a:endParaRPr lang="en-GB" dirty="0"/>
        </a:p>
      </dgm:t>
    </dgm:pt>
    <dgm:pt modelId="{76E2FEC6-0E06-432D-BA38-9ACF819952C8}" type="parTrans" cxnId="{8CDF986B-8E21-4FC9-A1C1-2E064FD8076F}">
      <dgm:prSet/>
      <dgm:spPr/>
      <dgm:t>
        <a:bodyPr/>
        <a:lstStyle/>
        <a:p>
          <a:endParaRPr lang="en-GB"/>
        </a:p>
      </dgm:t>
    </dgm:pt>
    <dgm:pt modelId="{6213D29B-D818-40F3-B42F-82CC7D8ED716}" type="sibTrans" cxnId="{8CDF986B-8E21-4FC9-A1C1-2E064FD8076F}">
      <dgm:prSet/>
      <dgm:spPr/>
      <dgm:t>
        <a:bodyPr/>
        <a:lstStyle/>
        <a:p>
          <a:endParaRPr lang="en-GB"/>
        </a:p>
      </dgm:t>
    </dgm:pt>
    <dgm:pt modelId="{47C33909-5309-4886-850C-D1B942698383}">
      <dgm:prSet phldrT="[Text]"/>
      <dgm:spPr/>
      <dgm:t>
        <a:bodyPr/>
        <a:lstStyle/>
        <a:p>
          <a:r>
            <a:rPr lang="en-GB" dirty="0" smtClean="0"/>
            <a:t>Legal, Finance and Accounting</a:t>
          </a:r>
          <a:endParaRPr lang="en-GB" dirty="0"/>
        </a:p>
      </dgm:t>
    </dgm:pt>
    <dgm:pt modelId="{43E31E78-F022-4089-A9C3-7BBD4F738D8C}" type="parTrans" cxnId="{EEEDD37C-C0BD-4DBB-BEDC-4F4CCE1AA617}">
      <dgm:prSet/>
      <dgm:spPr/>
      <dgm:t>
        <a:bodyPr/>
        <a:lstStyle/>
        <a:p>
          <a:endParaRPr lang="en-GB"/>
        </a:p>
      </dgm:t>
    </dgm:pt>
    <dgm:pt modelId="{AA84A01F-0EF5-45E6-952B-34FA84CF6E51}" type="sibTrans" cxnId="{EEEDD37C-C0BD-4DBB-BEDC-4F4CCE1AA617}">
      <dgm:prSet/>
      <dgm:spPr/>
      <dgm:t>
        <a:bodyPr/>
        <a:lstStyle/>
        <a:p>
          <a:endParaRPr lang="en-GB"/>
        </a:p>
      </dgm:t>
    </dgm:pt>
    <dgm:pt modelId="{A48F86FD-FCE5-4DAC-933E-2354F1BFAE2F}">
      <dgm:prSet phldrT="[Text]"/>
      <dgm:spPr>
        <a:solidFill>
          <a:schemeClr val="accent1"/>
        </a:solidFill>
      </dgm:spPr>
      <dgm:t>
        <a:bodyPr/>
        <a:lstStyle/>
        <a:p>
          <a:r>
            <a:rPr lang="en-GB" dirty="0" smtClean="0"/>
            <a:t>Protective Services (A)</a:t>
          </a:r>
          <a:endParaRPr lang="en-GB" dirty="0"/>
        </a:p>
      </dgm:t>
    </dgm:pt>
    <dgm:pt modelId="{E6538099-230B-4B3D-83A7-84843B50CE78}" type="parTrans" cxnId="{2293B977-9831-4D06-8635-2C4B0393187A}">
      <dgm:prSet/>
      <dgm:spPr/>
      <dgm:t>
        <a:bodyPr/>
        <a:lstStyle/>
        <a:p>
          <a:endParaRPr lang="en-GB"/>
        </a:p>
      </dgm:t>
    </dgm:pt>
    <dgm:pt modelId="{35CDB871-3DDD-4FB0-BC12-36B326BD7D4F}" type="sibTrans" cxnId="{2293B977-9831-4D06-8635-2C4B0393187A}">
      <dgm:prSet/>
      <dgm:spPr/>
      <dgm:t>
        <a:bodyPr/>
        <a:lstStyle/>
        <a:p>
          <a:endParaRPr lang="en-GB"/>
        </a:p>
      </dgm:t>
    </dgm:pt>
    <dgm:pt modelId="{634D3309-5365-4C1C-815B-691921DDC5E3}">
      <dgm:prSet phldrT="[Text]"/>
      <dgm:spPr>
        <a:solidFill>
          <a:schemeClr val="accent1"/>
        </a:solidFill>
      </dgm:spPr>
      <dgm:t>
        <a:bodyPr/>
        <a:lstStyle/>
        <a:p>
          <a:r>
            <a:rPr lang="en-GB" dirty="0" smtClean="0"/>
            <a:t>Sales, Marketing and Procurement (A)</a:t>
          </a:r>
          <a:endParaRPr lang="en-GB" dirty="0"/>
        </a:p>
      </dgm:t>
    </dgm:pt>
    <dgm:pt modelId="{35B35DBC-122A-4481-AAC9-8F09AFE81D22}" type="parTrans" cxnId="{8D487643-6778-4F80-ACC8-BD419DFDA0D4}">
      <dgm:prSet/>
      <dgm:spPr/>
      <dgm:t>
        <a:bodyPr/>
        <a:lstStyle/>
        <a:p>
          <a:endParaRPr lang="en-GB"/>
        </a:p>
      </dgm:t>
    </dgm:pt>
    <dgm:pt modelId="{B9C14C53-26C5-40B7-8800-C1F8D911AE9C}" type="sibTrans" cxnId="{8D487643-6778-4F80-ACC8-BD419DFDA0D4}">
      <dgm:prSet/>
      <dgm:spPr/>
      <dgm:t>
        <a:bodyPr/>
        <a:lstStyle/>
        <a:p>
          <a:endParaRPr lang="en-GB"/>
        </a:p>
      </dgm:t>
    </dgm:pt>
    <dgm:pt modelId="{B7300A8D-0953-4B8A-B782-6A70A7897E94}">
      <dgm:prSet phldrT="[Text]"/>
      <dgm:spPr>
        <a:solidFill>
          <a:schemeClr val="accent1"/>
        </a:solidFill>
      </dgm:spPr>
      <dgm:t>
        <a:bodyPr/>
        <a:lstStyle/>
        <a:p>
          <a:r>
            <a:rPr lang="en-GB" dirty="0" smtClean="0"/>
            <a:t>Social Care (A)</a:t>
          </a:r>
          <a:endParaRPr lang="en-GB" dirty="0"/>
        </a:p>
      </dgm:t>
    </dgm:pt>
    <dgm:pt modelId="{DD91417F-C73E-4E37-B10D-D4C42B3F616C}" type="parTrans" cxnId="{6915F18E-4DBA-4B8C-B13D-0D1E95836DDB}">
      <dgm:prSet/>
      <dgm:spPr/>
      <dgm:t>
        <a:bodyPr/>
        <a:lstStyle/>
        <a:p>
          <a:endParaRPr lang="en-GB"/>
        </a:p>
      </dgm:t>
    </dgm:pt>
    <dgm:pt modelId="{48F031AA-C5BE-4670-B689-1264BC784DA5}" type="sibTrans" cxnId="{6915F18E-4DBA-4B8C-B13D-0D1E95836DDB}">
      <dgm:prSet/>
      <dgm:spPr/>
      <dgm:t>
        <a:bodyPr/>
        <a:lstStyle/>
        <a:p>
          <a:endParaRPr lang="en-GB"/>
        </a:p>
      </dgm:t>
    </dgm:pt>
    <dgm:pt modelId="{8A7857AA-B2E7-41FE-AD4D-07B04449410F}">
      <dgm:prSet phldrT="[Text]"/>
      <dgm:spPr>
        <a:solidFill>
          <a:schemeClr val="accent1"/>
        </a:solidFill>
      </dgm:spPr>
      <dgm:t>
        <a:bodyPr/>
        <a:lstStyle/>
        <a:p>
          <a:r>
            <a:rPr lang="en-GB" dirty="0" smtClean="0"/>
            <a:t>Transport &amp; Logistics (A)</a:t>
          </a:r>
          <a:endParaRPr lang="en-GB" dirty="0"/>
        </a:p>
      </dgm:t>
    </dgm:pt>
    <dgm:pt modelId="{9BD02491-0BFA-496E-B14C-D6495E8CD380}" type="parTrans" cxnId="{9FE03CC0-B85E-404D-8449-42480AA394EF}">
      <dgm:prSet/>
      <dgm:spPr/>
      <dgm:t>
        <a:bodyPr/>
        <a:lstStyle/>
        <a:p>
          <a:endParaRPr lang="en-GB"/>
        </a:p>
      </dgm:t>
    </dgm:pt>
    <dgm:pt modelId="{9B2A332B-19FC-4D69-AC53-83AEDBD7D092}" type="sibTrans" cxnId="{9FE03CC0-B85E-404D-8449-42480AA394EF}">
      <dgm:prSet/>
      <dgm:spPr/>
      <dgm:t>
        <a:bodyPr/>
        <a:lstStyle/>
        <a:p>
          <a:endParaRPr lang="en-GB"/>
        </a:p>
      </dgm:t>
    </dgm:pt>
    <dgm:pt modelId="{D1268490-C189-4145-9E08-1023BAD3CF78}" type="pres">
      <dgm:prSet presAssocID="{206FD780-A5DF-4F30-A5F2-F1ACA31ADFDE}" presName="diagram" presStyleCnt="0">
        <dgm:presLayoutVars>
          <dgm:dir/>
          <dgm:resizeHandles val="exact"/>
        </dgm:presLayoutVars>
      </dgm:prSet>
      <dgm:spPr/>
      <dgm:t>
        <a:bodyPr/>
        <a:lstStyle/>
        <a:p>
          <a:endParaRPr lang="en-GB"/>
        </a:p>
      </dgm:t>
    </dgm:pt>
    <dgm:pt modelId="{8E4EAD8A-2BB7-405C-888C-FF5FDEA5FFA1}" type="pres">
      <dgm:prSet presAssocID="{63FBEA99-B72B-4000-9808-20326BB6CF25}" presName="node" presStyleLbl="node1" presStyleIdx="0" presStyleCnt="15">
        <dgm:presLayoutVars>
          <dgm:bulletEnabled val="1"/>
        </dgm:presLayoutVars>
      </dgm:prSet>
      <dgm:spPr/>
      <dgm:t>
        <a:bodyPr/>
        <a:lstStyle/>
        <a:p>
          <a:endParaRPr lang="en-GB"/>
        </a:p>
      </dgm:t>
    </dgm:pt>
    <dgm:pt modelId="{01F2E087-0D25-4281-BE9A-6CA5EF4C68F8}" type="pres">
      <dgm:prSet presAssocID="{729BD6B3-97DA-49E7-B536-3A5CDC4977CB}" presName="sibTrans" presStyleCnt="0"/>
      <dgm:spPr/>
    </dgm:pt>
    <dgm:pt modelId="{1E329449-CF81-42D0-A547-D90766344C54}" type="pres">
      <dgm:prSet presAssocID="{A6584BA9-1C37-4CFA-A368-77290C6EBC5D}" presName="node" presStyleLbl="node1" presStyleIdx="1" presStyleCnt="15">
        <dgm:presLayoutVars>
          <dgm:bulletEnabled val="1"/>
        </dgm:presLayoutVars>
      </dgm:prSet>
      <dgm:spPr/>
      <dgm:t>
        <a:bodyPr/>
        <a:lstStyle/>
        <a:p>
          <a:endParaRPr lang="en-GB"/>
        </a:p>
      </dgm:t>
    </dgm:pt>
    <dgm:pt modelId="{1BB46B76-A9B1-4FB3-9D64-BF06C6FD8C28}" type="pres">
      <dgm:prSet presAssocID="{DE8BE933-D689-46AC-817F-39FE01A70AAD}" presName="sibTrans" presStyleCnt="0"/>
      <dgm:spPr/>
    </dgm:pt>
    <dgm:pt modelId="{11CED98A-BEA2-4EDF-9F3E-C50633120D8B}" type="pres">
      <dgm:prSet presAssocID="{68082138-258C-45A9-81F7-056BAE1561C9}" presName="node" presStyleLbl="node1" presStyleIdx="2" presStyleCnt="15">
        <dgm:presLayoutVars>
          <dgm:bulletEnabled val="1"/>
        </dgm:presLayoutVars>
      </dgm:prSet>
      <dgm:spPr/>
      <dgm:t>
        <a:bodyPr/>
        <a:lstStyle/>
        <a:p>
          <a:endParaRPr lang="en-GB"/>
        </a:p>
      </dgm:t>
    </dgm:pt>
    <dgm:pt modelId="{D18C7C82-77CA-47ED-985B-234F46D9F5D5}" type="pres">
      <dgm:prSet presAssocID="{F73E9326-59DE-406C-BBC1-ACF04FDD0CBE}" presName="sibTrans" presStyleCnt="0"/>
      <dgm:spPr/>
    </dgm:pt>
    <dgm:pt modelId="{872EF218-5169-4553-BB62-11B2CA76F76E}" type="pres">
      <dgm:prSet presAssocID="{BFEE0F3D-7A42-462A-A92F-161A93683DA9}" presName="node" presStyleLbl="node1" presStyleIdx="3" presStyleCnt="15">
        <dgm:presLayoutVars>
          <dgm:bulletEnabled val="1"/>
        </dgm:presLayoutVars>
      </dgm:prSet>
      <dgm:spPr/>
      <dgm:t>
        <a:bodyPr/>
        <a:lstStyle/>
        <a:p>
          <a:endParaRPr lang="en-GB"/>
        </a:p>
      </dgm:t>
    </dgm:pt>
    <dgm:pt modelId="{F14A6848-1798-4EE4-9679-1611145DDF6A}" type="pres">
      <dgm:prSet presAssocID="{F960B241-C4E5-498E-B0E6-2B7294915CCB}" presName="sibTrans" presStyleCnt="0"/>
      <dgm:spPr/>
    </dgm:pt>
    <dgm:pt modelId="{DD7448EB-1FC4-4571-88BD-56393CD6A69E}" type="pres">
      <dgm:prSet presAssocID="{6B07D273-0346-40C2-97BC-9EB4B116AC1A}" presName="node" presStyleLbl="node1" presStyleIdx="4" presStyleCnt="15">
        <dgm:presLayoutVars>
          <dgm:bulletEnabled val="1"/>
        </dgm:presLayoutVars>
      </dgm:prSet>
      <dgm:spPr/>
      <dgm:t>
        <a:bodyPr/>
        <a:lstStyle/>
        <a:p>
          <a:endParaRPr lang="en-GB"/>
        </a:p>
      </dgm:t>
    </dgm:pt>
    <dgm:pt modelId="{5FC4C601-ED68-42D9-A42E-06B00FF870B9}" type="pres">
      <dgm:prSet presAssocID="{5C63F995-5242-4330-AEE8-0219D6438371}" presName="sibTrans" presStyleCnt="0"/>
      <dgm:spPr/>
    </dgm:pt>
    <dgm:pt modelId="{B6A38497-4370-4475-A177-D43EF88FEFD1}" type="pres">
      <dgm:prSet presAssocID="{F2944A44-AC00-46AC-9428-59DCBF6D1359}" presName="node" presStyleLbl="node1" presStyleIdx="5" presStyleCnt="15">
        <dgm:presLayoutVars>
          <dgm:bulletEnabled val="1"/>
        </dgm:presLayoutVars>
      </dgm:prSet>
      <dgm:spPr/>
      <dgm:t>
        <a:bodyPr/>
        <a:lstStyle/>
        <a:p>
          <a:endParaRPr lang="en-GB"/>
        </a:p>
      </dgm:t>
    </dgm:pt>
    <dgm:pt modelId="{1E16CEA3-CDD8-4E1C-B295-6EF684157B80}" type="pres">
      <dgm:prSet presAssocID="{20BC299D-9103-4A3C-AC79-9A1A3E515153}" presName="sibTrans" presStyleCnt="0"/>
      <dgm:spPr/>
    </dgm:pt>
    <dgm:pt modelId="{8F82D8B9-019D-4BC0-BAB7-A537D0EBF9AE}" type="pres">
      <dgm:prSet presAssocID="{A4D4D307-9A00-482C-BCF2-A21F0494C42A}" presName="node" presStyleLbl="node1" presStyleIdx="6" presStyleCnt="15">
        <dgm:presLayoutVars>
          <dgm:bulletEnabled val="1"/>
        </dgm:presLayoutVars>
      </dgm:prSet>
      <dgm:spPr/>
      <dgm:t>
        <a:bodyPr/>
        <a:lstStyle/>
        <a:p>
          <a:endParaRPr lang="en-GB"/>
        </a:p>
      </dgm:t>
    </dgm:pt>
    <dgm:pt modelId="{42B0E073-31AA-484F-8F3A-356E078E5DD3}" type="pres">
      <dgm:prSet presAssocID="{9719624A-CBC0-4040-A0C2-094836F25056}" presName="sibTrans" presStyleCnt="0"/>
      <dgm:spPr/>
    </dgm:pt>
    <dgm:pt modelId="{D50FD75B-5F1D-4420-8BB9-0BAFB24B4553}" type="pres">
      <dgm:prSet presAssocID="{834E846E-EDBD-478B-B0A3-67BEC04278D4}" presName="node" presStyleLbl="node1" presStyleIdx="7" presStyleCnt="15">
        <dgm:presLayoutVars>
          <dgm:bulletEnabled val="1"/>
        </dgm:presLayoutVars>
      </dgm:prSet>
      <dgm:spPr/>
      <dgm:t>
        <a:bodyPr/>
        <a:lstStyle/>
        <a:p>
          <a:endParaRPr lang="en-GB"/>
        </a:p>
      </dgm:t>
    </dgm:pt>
    <dgm:pt modelId="{E4B9E41B-FB09-454F-BC6F-EDA14C82E1E0}" type="pres">
      <dgm:prSet presAssocID="{E93595B7-E0C5-433D-86E1-2AF0506D4CD8}" presName="sibTrans" presStyleCnt="0"/>
      <dgm:spPr/>
    </dgm:pt>
    <dgm:pt modelId="{5AC84BB4-3D21-45B7-A953-6EC3A3031D76}" type="pres">
      <dgm:prSet presAssocID="{CD14C22A-E80F-41F1-8CD4-C73F70A3F6F8}" presName="node" presStyleLbl="node1" presStyleIdx="8" presStyleCnt="15">
        <dgm:presLayoutVars>
          <dgm:bulletEnabled val="1"/>
        </dgm:presLayoutVars>
      </dgm:prSet>
      <dgm:spPr/>
      <dgm:t>
        <a:bodyPr/>
        <a:lstStyle/>
        <a:p>
          <a:endParaRPr lang="en-GB"/>
        </a:p>
      </dgm:t>
    </dgm:pt>
    <dgm:pt modelId="{9A1D403E-98F0-40A3-8382-8BCD495C4E0C}" type="pres">
      <dgm:prSet presAssocID="{D90B7A60-8C37-4B4D-BC9B-AF64C7C00C2A}" presName="sibTrans" presStyleCnt="0"/>
      <dgm:spPr/>
    </dgm:pt>
    <dgm:pt modelId="{EB0EE8ED-C697-4FC4-9742-8FD87407429E}" type="pres">
      <dgm:prSet presAssocID="{1C8D911C-E09B-4CB8-809F-F2E9AC7F0185}" presName="node" presStyleLbl="node1" presStyleIdx="9" presStyleCnt="15">
        <dgm:presLayoutVars>
          <dgm:bulletEnabled val="1"/>
        </dgm:presLayoutVars>
      </dgm:prSet>
      <dgm:spPr/>
      <dgm:t>
        <a:bodyPr/>
        <a:lstStyle/>
        <a:p>
          <a:endParaRPr lang="en-GB"/>
        </a:p>
      </dgm:t>
    </dgm:pt>
    <dgm:pt modelId="{CCE544E8-6D09-4398-8B83-1611306BCACB}" type="pres">
      <dgm:prSet presAssocID="{6213D29B-D818-40F3-B42F-82CC7D8ED716}" presName="sibTrans" presStyleCnt="0"/>
      <dgm:spPr/>
    </dgm:pt>
    <dgm:pt modelId="{D07593C5-568B-4E01-BAD7-413C8719B839}" type="pres">
      <dgm:prSet presAssocID="{47C33909-5309-4886-850C-D1B942698383}" presName="node" presStyleLbl="node1" presStyleIdx="10" presStyleCnt="15">
        <dgm:presLayoutVars>
          <dgm:bulletEnabled val="1"/>
        </dgm:presLayoutVars>
      </dgm:prSet>
      <dgm:spPr/>
      <dgm:t>
        <a:bodyPr/>
        <a:lstStyle/>
        <a:p>
          <a:endParaRPr lang="en-GB"/>
        </a:p>
      </dgm:t>
    </dgm:pt>
    <dgm:pt modelId="{3DCEFBAC-55E8-4090-8B4C-1210A897B515}" type="pres">
      <dgm:prSet presAssocID="{AA84A01F-0EF5-45E6-952B-34FA84CF6E51}" presName="sibTrans" presStyleCnt="0"/>
      <dgm:spPr/>
    </dgm:pt>
    <dgm:pt modelId="{69D0473B-5FAA-4A11-8A85-AC2F3B2A1657}" type="pres">
      <dgm:prSet presAssocID="{A48F86FD-FCE5-4DAC-933E-2354F1BFAE2F}" presName="node" presStyleLbl="node1" presStyleIdx="11" presStyleCnt="15">
        <dgm:presLayoutVars>
          <dgm:bulletEnabled val="1"/>
        </dgm:presLayoutVars>
      </dgm:prSet>
      <dgm:spPr/>
      <dgm:t>
        <a:bodyPr/>
        <a:lstStyle/>
        <a:p>
          <a:endParaRPr lang="en-GB"/>
        </a:p>
      </dgm:t>
    </dgm:pt>
    <dgm:pt modelId="{A0C9344A-2238-40EC-B238-E87218B04105}" type="pres">
      <dgm:prSet presAssocID="{35CDB871-3DDD-4FB0-BC12-36B326BD7D4F}" presName="sibTrans" presStyleCnt="0"/>
      <dgm:spPr/>
    </dgm:pt>
    <dgm:pt modelId="{2BCE6DCB-C82D-4C66-8A8D-F4B0C9B5D732}" type="pres">
      <dgm:prSet presAssocID="{634D3309-5365-4C1C-815B-691921DDC5E3}" presName="node" presStyleLbl="node1" presStyleIdx="12" presStyleCnt="15">
        <dgm:presLayoutVars>
          <dgm:bulletEnabled val="1"/>
        </dgm:presLayoutVars>
      </dgm:prSet>
      <dgm:spPr/>
      <dgm:t>
        <a:bodyPr/>
        <a:lstStyle/>
        <a:p>
          <a:endParaRPr lang="en-GB"/>
        </a:p>
      </dgm:t>
    </dgm:pt>
    <dgm:pt modelId="{76505268-9D03-430C-9238-27A1F2614864}" type="pres">
      <dgm:prSet presAssocID="{B9C14C53-26C5-40B7-8800-C1F8D911AE9C}" presName="sibTrans" presStyleCnt="0"/>
      <dgm:spPr/>
    </dgm:pt>
    <dgm:pt modelId="{965E9A16-D225-48AE-B3D2-C7C687EF1828}" type="pres">
      <dgm:prSet presAssocID="{B7300A8D-0953-4B8A-B782-6A70A7897E94}" presName="node" presStyleLbl="node1" presStyleIdx="13" presStyleCnt="15">
        <dgm:presLayoutVars>
          <dgm:bulletEnabled val="1"/>
        </dgm:presLayoutVars>
      </dgm:prSet>
      <dgm:spPr/>
      <dgm:t>
        <a:bodyPr/>
        <a:lstStyle/>
        <a:p>
          <a:endParaRPr lang="en-GB"/>
        </a:p>
      </dgm:t>
    </dgm:pt>
    <dgm:pt modelId="{27C12522-9DEA-43A3-9E36-DFC5980C2FE7}" type="pres">
      <dgm:prSet presAssocID="{48F031AA-C5BE-4670-B689-1264BC784DA5}" presName="sibTrans" presStyleCnt="0"/>
      <dgm:spPr/>
    </dgm:pt>
    <dgm:pt modelId="{ED112A54-52B6-4CF6-80F7-C8EA577ADDAA}" type="pres">
      <dgm:prSet presAssocID="{8A7857AA-B2E7-41FE-AD4D-07B04449410F}" presName="node" presStyleLbl="node1" presStyleIdx="14" presStyleCnt="15">
        <dgm:presLayoutVars>
          <dgm:bulletEnabled val="1"/>
        </dgm:presLayoutVars>
      </dgm:prSet>
      <dgm:spPr/>
      <dgm:t>
        <a:bodyPr/>
        <a:lstStyle/>
        <a:p>
          <a:endParaRPr lang="en-GB"/>
        </a:p>
      </dgm:t>
    </dgm:pt>
  </dgm:ptLst>
  <dgm:cxnLst>
    <dgm:cxn modelId="{59184186-6BDF-4067-97B6-046612A51362}" type="presOf" srcId="{8A7857AA-B2E7-41FE-AD4D-07B04449410F}" destId="{ED112A54-52B6-4CF6-80F7-C8EA577ADDAA}" srcOrd="0" destOrd="0" presId="urn:microsoft.com/office/officeart/2005/8/layout/default"/>
    <dgm:cxn modelId="{EEEDD37C-C0BD-4DBB-BEDC-4F4CCE1AA617}" srcId="{206FD780-A5DF-4F30-A5F2-F1ACA31ADFDE}" destId="{47C33909-5309-4886-850C-D1B942698383}" srcOrd="10" destOrd="0" parTransId="{43E31E78-F022-4089-A9C3-7BBD4F738D8C}" sibTransId="{AA84A01F-0EF5-45E6-952B-34FA84CF6E51}"/>
    <dgm:cxn modelId="{267E7587-EFB4-4164-942A-DFBF15D9DEEC}" type="presOf" srcId="{BFEE0F3D-7A42-462A-A92F-161A93683DA9}" destId="{872EF218-5169-4553-BB62-11B2CA76F76E}" srcOrd="0" destOrd="0" presId="urn:microsoft.com/office/officeart/2005/8/layout/default"/>
    <dgm:cxn modelId="{4B69E7A3-2439-4BA2-A5E7-E328D903C25E}" srcId="{206FD780-A5DF-4F30-A5F2-F1ACA31ADFDE}" destId="{63FBEA99-B72B-4000-9808-20326BB6CF25}" srcOrd="0" destOrd="0" parTransId="{0B23005E-4EFB-421F-A1E0-1F42B8B2980E}" sibTransId="{729BD6B3-97DA-49E7-B536-3A5CDC4977CB}"/>
    <dgm:cxn modelId="{BCD9D1F4-FADB-4592-9602-2B7C5B791CA3}" type="presOf" srcId="{63FBEA99-B72B-4000-9808-20326BB6CF25}" destId="{8E4EAD8A-2BB7-405C-888C-FF5FDEA5FFA1}" srcOrd="0" destOrd="0" presId="urn:microsoft.com/office/officeart/2005/8/layout/default"/>
    <dgm:cxn modelId="{65DF729B-CEF1-41C8-8069-0B1732DC6802}" type="presOf" srcId="{834E846E-EDBD-478B-B0A3-67BEC04278D4}" destId="{D50FD75B-5F1D-4420-8BB9-0BAFB24B4553}" srcOrd="0" destOrd="0" presId="urn:microsoft.com/office/officeart/2005/8/layout/default"/>
    <dgm:cxn modelId="{C93C6833-D9AD-40E6-93BD-74EE6BEF051C}" type="presOf" srcId="{68082138-258C-45A9-81F7-056BAE1561C9}" destId="{11CED98A-BEA2-4EDF-9F3E-C50633120D8B}" srcOrd="0" destOrd="0" presId="urn:microsoft.com/office/officeart/2005/8/layout/default"/>
    <dgm:cxn modelId="{2293B977-9831-4D06-8635-2C4B0393187A}" srcId="{206FD780-A5DF-4F30-A5F2-F1ACA31ADFDE}" destId="{A48F86FD-FCE5-4DAC-933E-2354F1BFAE2F}" srcOrd="11" destOrd="0" parTransId="{E6538099-230B-4B3D-83A7-84843B50CE78}" sibTransId="{35CDB871-3DDD-4FB0-BC12-36B326BD7D4F}"/>
    <dgm:cxn modelId="{0BF56276-FFB0-4492-857F-2DA28CA73B80}" srcId="{206FD780-A5DF-4F30-A5F2-F1ACA31ADFDE}" destId="{CD14C22A-E80F-41F1-8CD4-C73F70A3F6F8}" srcOrd="8" destOrd="0" parTransId="{A30E588D-F47E-4FCF-BD5F-DD977E895C2B}" sibTransId="{D90B7A60-8C37-4B4D-BC9B-AF64C7C00C2A}"/>
    <dgm:cxn modelId="{5F1883D8-2521-4A49-9872-285CFB5E0FDB}" type="presOf" srcId="{634D3309-5365-4C1C-815B-691921DDC5E3}" destId="{2BCE6DCB-C82D-4C66-8A8D-F4B0C9B5D732}" srcOrd="0" destOrd="0" presId="urn:microsoft.com/office/officeart/2005/8/layout/default"/>
    <dgm:cxn modelId="{05441346-7B77-4ADA-8F6F-44AD0F22AD04}" type="presOf" srcId="{CD14C22A-E80F-41F1-8CD4-C73F70A3F6F8}" destId="{5AC84BB4-3D21-45B7-A953-6EC3A3031D76}" srcOrd="0" destOrd="0" presId="urn:microsoft.com/office/officeart/2005/8/layout/default"/>
    <dgm:cxn modelId="{9A988DBB-1461-4F2B-B655-449E85986742}" srcId="{206FD780-A5DF-4F30-A5F2-F1ACA31ADFDE}" destId="{BFEE0F3D-7A42-462A-A92F-161A93683DA9}" srcOrd="3" destOrd="0" parTransId="{653ABEFE-C9EB-419E-BD51-C8DD9796EEE5}" sibTransId="{F960B241-C4E5-498E-B0E6-2B7294915CCB}"/>
    <dgm:cxn modelId="{6915F18E-4DBA-4B8C-B13D-0D1E95836DDB}" srcId="{206FD780-A5DF-4F30-A5F2-F1ACA31ADFDE}" destId="{B7300A8D-0953-4B8A-B782-6A70A7897E94}" srcOrd="13" destOrd="0" parTransId="{DD91417F-C73E-4E37-B10D-D4C42B3F616C}" sibTransId="{48F031AA-C5BE-4670-B689-1264BC784DA5}"/>
    <dgm:cxn modelId="{0752B760-F5D0-43D9-8262-7E0A537B1194}" type="presOf" srcId="{F2944A44-AC00-46AC-9428-59DCBF6D1359}" destId="{B6A38497-4370-4475-A177-D43EF88FEFD1}" srcOrd="0" destOrd="0" presId="urn:microsoft.com/office/officeart/2005/8/layout/default"/>
    <dgm:cxn modelId="{3CDF6D47-602A-457B-9E1D-8D8720CB9894}" srcId="{206FD780-A5DF-4F30-A5F2-F1ACA31ADFDE}" destId="{A4D4D307-9A00-482C-BCF2-A21F0494C42A}" srcOrd="6" destOrd="0" parTransId="{26275582-8404-4547-BEC3-78113471EAED}" sibTransId="{9719624A-CBC0-4040-A0C2-094836F25056}"/>
    <dgm:cxn modelId="{CAF19706-5C3C-474B-B74A-15EED5AE428A}" type="presOf" srcId="{A6584BA9-1C37-4CFA-A368-77290C6EBC5D}" destId="{1E329449-CF81-42D0-A547-D90766344C54}" srcOrd="0" destOrd="0" presId="urn:microsoft.com/office/officeart/2005/8/layout/default"/>
    <dgm:cxn modelId="{67D0C83D-8C60-4F37-85BF-295B72C175DE}" srcId="{206FD780-A5DF-4F30-A5F2-F1ACA31ADFDE}" destId="{F2944A44-AC00-46AC-9428-59DCBF6D1359}" srcOrd="5" destOrd="0" parTransId="{5F4E4F9D-0D01-432B-96C8-6722B5D9252E}" sibTransId="{20BC299D-9103-4A3C-AC79-9A1A3E515153}"/>
    <dgm:cxn modelId="{C4AC76D8-4F73-40AA-B725-7268D02B4CB5}" srcId="{206FD780-A5DF-4F30-A5F2-F1ACA31ADFDE}" destId="{834E846E-EDBD-478B-B0A3-67BEC04278D4}" srcOrd="7" destOrd="0" parTransId="{9F9F1C72-74C5-4C18-B3F1-1084A5B7FF34}" sibTransId="{E93595B7-E0C5-433D-86E1-2AF0506D4CD8}"/>
    <dgm:cxn modelId="{A5CC87A9-326B-4479-94C9-EE6FE5087181}" srcId="{206FD780-A5DF-4F30-A5F2-F1ACA31ADFDE}" destId="{6B07D273-0346-40C2-97BC-9EB4B116AC1A}" srcOrd="4" destOrd="0" parTransId="{BA04EAE8-B4C7-4B41-8FA0-E5503A36F1ED}" sibTransId="{5C63F995-5242-4330-AEE8-0219D6438371}"/>
    <dgm:cxn modelId="{E42C4D16-B3D5-4E6D-8B10-AB8D5BE8E61B}" type="presOf" srcId="{1C8D911C-E09B-4CB8-809F-F2E9AC7F0185}" destId="{EB0EE8ED-C697-4FC4-9742-8FD87407429E}" srcOrd="0" destOrd="0" presId="urn:microsoft.com/office/officeart/2005/8/layout/default"/>
    <dgm:cxn modelId="{9FE03CC0-B85E-404D-8449-42480AA394EF}" srcId="{206FD780-A5DF-4F30-A5F2-F1ACA31ADFDE}" destId="{8A7857AA-B2E7-41FE-AD4D-07B04449410F}" srcOrd="14" destOrd="0" parTransId="{9BD02491-0BFA-496E-B14C-D6495E8CD380}" sibTransId="{9B2A332B-19FC-4D69-AC53-83AEDBD7D092}"/>
    <dgm:cxn modelId="{8CDF986B-8E21-4FC9-A1C1-2E064FD8076F}" srcId="{206FD780-A5DF-4F30-A5F2-F1ACA31ADFDE}" destId="{1C8D911C-E09B-4CB8-809F-F2E9AC7F0185}" srcOrd="9" destOrd="0" parTransId="{76E2FEC6-0E06-432D-BA38-9ACF819952C8}" sibTransId="{6213D29B-D818-40F3-B42F-82CC7D8ED716}"/>
    <dgm:cxn modelId="{445F80F3-97AE-4AA1-8538-E48DA4BF261D}" type="presOf" srcId="{A48F86FD-FCE5-4DAC-933E-2354F1BFAE2F}" destId="{69D0473B-5FAA-4A11-8A85-AC2F3B2A1657}" srcOrd="0" destOrd="0" presId="urn:microsoft.com/office/officeart/2005/8/layout/default"/>
    <dgm:cxn modelId="{D6D20B89-762D-4B09-A57A-CA83FB6066BC}" type="presOf" srcId="{47C33909-5309-4886-850C-D1B942698383}" destId="{D07593C5-568B-4E01-BAD7-413C8719B839}" srcOrd="0" destOrd="0" presId="urn:microsoft.com/office/officeart/2005/8/layout/default"/>
    <dgm:cxn modelId="{6143EBD2-1AE6-493F-A066-EAD9A10F3D8F}" srcId="{206FD780-A5DF-4F30-A5F2-F1ACA31ADFDE}" destId="{A6584BA9-1C37-4CFA-A368-77290C6EBC5D}" srcOrd="1" destOrd="0" parTransId="{06D4C036-672B-4110-82FA-F9E5F27A05FE}" sibTransId="{DE8BE933-D689-46AC-817F-39FE01A70AAD}"/>
    <dgm:cxn modelId="{95A28531-8871-4747-8D4E-9E85F8829022}" srcId="{206FD780-A5DF-4F30-A5F2-F1ACA31ADFDE}" destId="{68082138-258C-45A9-81F7-056BAE1561C9}" srcOrd="2" destOrd="0" parTransId="{55AF6FB4-C34A-45E7-B3E6-3C4AE68A4070}" sibTransId="{F73E9326-59DE-406C-BBC1-ACF04FDD0CBE}"/>
    <dgm:cxn modelId="{E9AB8465-4D18-4BA4-95A6-2F20F6AEFAF1}" type="presOf" srcId="{B7300A8D-0953-4B8A-B782-6A70A7897E94}" destId="{965E9A16-D225-48AE-B3D2-C7C687EF1828}" srcOrd="0" destOrd="0" presId="urn:microsoft.com/office/officeart/2005/8/layout/default"/>
    <dgm:cxn modelId="{9254E6BC-D505-41D2-8B19-C523F54C37F1}" type="presOf" srcId="{206FD780-A5DF-4F30-A5F2-F1ACA31ADFDE}" destId="{D1268490-C189-4145-9E08-1023BAD3CF78}" srcOrd="0" destOrd="0" presId="urn:microsoft.com/office/officeart/2005/8/layout/default"/>
    <dgm:cxn modelId="{C9268CC5-A7C7-49AB-B787-08A57BA11B1A}" type="presOf" srcId="{A4D4D307-9A00-482C-BCF2-A21F0494C42A}" destId="{8F82D8B9-019D-4BC0-BAB7-A537D0EBF9AE}" srcOrd="0" destOrd="0" presId="urn:microsoft.com/office/officeart/2005/8/layout/default"/>
    <dgm:cxn modelId="{8D487643-6778-4F80-ACC8-BD419DFDA0D4}" srcId="{206FD780-A5DF-4F30-A5F2-F1ACA31ADFDE}" destId="{634D3309-5365-4C1C-815B-691921DDC5E3}" srcOrd="12" destOrd="0" parTransId="{35B35DBC-122A-4481-AAC9-8F09AFE81D22}" sibTransId="{B9C14C53-26C5-40B7-8800-C1F8D911AE9C}"/>
    <dgm:cxn modelId="{05E81776-0DCD-401B-83BF-7C34C3A7FED6}" type="presOf" srcId="{6B07D273-0346-40C2-97BC-9EB4B116AC1A}" destId="{DD7448EB-1FC4-4571-88BD-56393CD6A69E}" srcOrd="0" destOrd="0" presId="urn:microsoft.com/office/officeart/2005/8/layout/default"/>
    <dgm:cxn modelId="{1FFE02E9-57EB-408F-B49B-DAC4390ADD2A}" type="presParOf" srcId="{D1268490-C189-4145-9E08-1023BAD3CF78}" destId="{8E4EAD8A-2BB7-405C-888C-FF5FDEA5FFA1}" srcOrd="0" destOrd="0" presId="urn:microsoft.com/office/officeart/2005/8/layout/default"/>
    <dgm:cxn modelId="{D447D9C9-BFB8-44A1-B271-35937B4B9295}" type="presParOf" srcId="{D1268490-C189-4145-9E08-1023BAD3CF78}" destId="{01F2E087-0D25-4281-BE9A-6CA5EF4C68F8}" srcOrd="1" destOrd="0" presId="urn:microsoft.com/office/officeart/2005/8/layout/default"/>
    <dgm:cxn modelId="{5599306F-DC18-4F6F-B83C-80BF40314D5A}" type="presParOf" srcId="{D1268490-C189-4145-9E08-1023BAD3CF78}" destId="{1E329449-CF81-42D0-A547-D90766344C54}" srcOrd="2" destOrd="0" presId="urn:microsoft.com/office/officeart/2005/8/layout/default"/>
    <dgm:cxn modelId="{207DC6DB-EABD-40E7-8BC9-DEC62A61FF6B}" type="presParOf" srcId="{D1268490-C189-4145-9E08-1023BAD3CF78}" destId="{1BB46B76-A9B1-4FB3-9D64-BF06C6FD8C28}" srcOrd="3" destOrd="0" presId="urn:microsoft.com/office/officeart/2005/8/layout/default"/>
    <dgm:cxn modelId="{9377D849-EAB0-438F-857F-6B64F272FA07}" type="presParOf" srcId="{D1268490-C189-4145-9E08-1023BAD3CF78}" destId="{11CED98A-BEA2-4EDF-9F3E-C50633120D8B}" srcOrd="4" destOrd="0" presId="urn:microsoft.com/office/officeart/2005/8/layout/default"/>
    <dgm:cxn modelId="{716F8116-78A3-4157-A06E-21FD778BE98B}" type="presParOf" srcId="{D1268490-C189-4145-9E08-1023BAD3CF78}" destId="{D18C7C82-77CA-47ED-985B-234F46D9F5D5}" srcOrd="5" destOrd="0" presId="urn:microsoft.com/office/officeart/2005/8/layout/default"/>
    <dgm:cxn modelId="{823BB708-39CC-460A-8106-12FBF70D249C}" type="presParOf" srcId="{D1268490-C189-4145-9E08-1023BAD3CF78}" destId="{872EF218-5169-4553-BB62-11B2CA76F76E}" srcOrd="6" destOrd="0" presId="urn:microsoft.com/office/officeart/2005/8/layout/default"/>
    <dgm:cxn modelId="{02B27EA0-2EB1-49FA-933F-912B935C49D5}" type="presParOf" srcId="{D1268490-C189-4145-9E08-1023BAD3CF78}" destId="{F14A6848-1798-4EE4-9679-1611145DDF6A}" srcOrd="7" destOrd="0" presId="urn:microsoft.com/office/officeart/2005/8/layout/default"/>
    <dgm:cxn modelId="{BC6E57F4-9295-42C5-B5C5-5D29A4211F64}" type="presParOf" srcId="{D1268490-C189-4145-9E08-1023BAD3CF78}" destId="{DD7448EB-1FC4-4571-88BD-56393CD6A69E}" srcOrd="8" destOrd="0" presId="urn:microsoft.com/office/officeart/2005/8/layout/default"/>
    <dgm:cxn modelId="{9C83CF8E-92AE-4454-88AF-E07F7361223E}" type="presParOf" srcId="{D1268490-C189-4145-9E08-1023BAD3CF78}" destId="{5FC4C601-ED68-42D9-A42E-06B00FF870B9}" srcOrd="9" destOrd="0" presId="urn:microsoft.com/office/officeart/2005/8/layout/default"/>
    <dgm:cxn modelId="{3267A471-29AD-42DD-8C8E-EFF492201E00}" type="presParOf" srcId="{D1268490-C189-4145-9E08-1023BAD3CF78}" destId="{B6A38497-4370-4475-A177-D43EF88FEFD1}" srcOrd="10" destOrd="0" presId="urn:microsoft.com/office/officeart/2005/8/layout/default"/>
    <dgm:cxn modelId="{C1566CBF-3CAA-4CA2-B152-0E8CF7D54E49}" type="presParOf" srcId="{D1268490-C189-4145-9E08-1023BAD3CF78}" destId="{1E16CEA3-CDD8-4E1C-B295-6EF684157B80}" srcOrd="11" destOrd="0" presId="urn:microsoft.com/office/officeart/2005/8/layout/default"/>
    <dgm:cxn modelId="{2C8E7B9B-3261-4CCB-9566-52AAB7BE5825}" type="presParOf" srcId="{D1268490-C189-4145-9E08-1023BAD3CF78}" destId="{8F82D8B9-019D-4BC0-BAB7-A537D0EBF9AE}" srcOrd="12" destOrd="0" presId="urn:microsoft.com/office/officeart/2005/8/layout/default"/>
    <dgm:cxn modelId="{DA643906-0C48-4E0A-A100-1873C5CF5762}" type="presParOf" srcId="{D1268490-C189-4145-9E08-1023BAD3CF78}" destId="{42B0E073-31AA-484F-8F3A-356E078E5DD3}" srcOrd="13" destOrd="0" presId="urn:microsoft.com/office/officeart/2005/8/layout/default"/>
    <dgm:cxn modelId="{2F3163AC-F316-4C40-B718-0DF10F0F9375}" type="presParOf" srcId="{D1268490-C189-4145-9E08-1023BAD3CF78}" destId="{D50FD75B-5F1D-4420-8BB9-0BAFB24B4553}" srcOrd="14" destOrd="0" presId="urn:microsoft.com/office/officeart/2005/8/layout/default"/>
    <dgm:cxn modelId="{844C4DE4-EF3E-425A-8111-1C0B711267A2}" type="presParOf" srcId="{D1268490-C189-4145-9E08-1023BAD3CF78}" destId="{E4B9E41B-FB09-454F-BC6F-EDA14C82E1E0}" srcOrd="15" destOrd="0" presId="urn:microsoft.com/office/officeart/2005/8/layout/default"/>
    <dgm:cxn modelId="{D1D07987-BE43-4D7F-A44A-B84E59DEB3BC}" type="presParOf" srcId="{D1268490-C189-4145-9E08-1023BAD3CF78}" destId="{5AC84BB4-3D21-45B7-A953-6EC3A3031D76}" srcOrd="16" destOrd="0" presId="urn:microsoft.com/office/officeart/2005/8/layout/default"/>
    <dgm:cxn modelId="{C6D62C2B-B388-4F34-96E6-BBF87C2B83AF}" type="presParOf" srcId="{D1268490-C189-4145-9E08-1023BAD3CF78}" destId="{9A1D403E-98F0-40A3-8382-8BCD495C4E0C}" srcOrd="17" destOrd="0" presId="urn:microsoft.com/office/officeart/2005/8/layout/default"/>
    <dgm:cxn modelId="{E71CDCB3-E3CB-44A2-9087-4680F44C7706}" type="presParOf" srcId="{D1268490-C189-4145-9E08-1023BAD3CF78}" destId="{EB0EE8ED-C697-4FC4-9742-8FD87407429E}" srcOrd="18" destOrd="0" presId="urn:microsoft.com/office/officeart/2005/8/layout/default"/>
    <dgm:cxn modelId="{AA0D4275-10D3-4BBA-9F3B-00C620CBB009}" type="presParOf" srcId="{D1268490-C189-4145-9E08-1023BAD3CF78}" destId="{CCE544E8-6D09-4398-8B83-1611306BCACB}" srcOrd="19" destOrd="0" presId="urn:microsoft.com/office/officeart/2005/8/layout/default"/>
    <dgm:cxn modelId="{C37EDDF9-1F49-4038-AD40-B1EA6615A9F1}" type="presParOf" srcId="{D1268490-C189-4145-9E08-1023BAD3CF78}" destId="{D07593C5-568B-4E01-BAD7-413C8719B839}" srcOrd="20" destOrd="0" presId="urn:microsoft.com/office/officeart/2005/8/layout/default"/>
    <dgm:cxn modelId="{31E1E557-03A1-41B7-BF96-8848D7F5A80C}" type="presParOf" srcId="{D1268490-C189-4145-9E08-1023BAD3CF78}" destId="{3DCEFBAC-55E8-4090-8B4C-1210A897B515}" srcOrd="21" destOrd="0" presId="urn:microsoft.com/office/officeart/2005/8/layout/default"/>
    <dgm:cxn modelId="{AEEC1C37-EE6E-4818-9D51-45640B771870}" type="presParOf" srcId="{D1268490-C189-4145-9E08-1023BAD3CF78}" destId="{69D0473B-5FAA-4A11-8A85-AC2F3B2A1657}" srcOrd="22" destOrd="0" presId="urn:microsoft.com/office/officeart/2005/8/layout/default"/>
    <dgm:cxn modelId="{69448B40-5D77-434A-81B2-9988BC6F3720}" type="presParOf" srcId="{D1268490-C189-4145-9E08-1023BAD3CF78}" destId="{A0C9344A-2238-40EC-B238-E87218B04105}" srcOrd="23" destOrd="0" presId="urn:microsoft.com/office/officeart/2005/8/layout/default"/>
    <dgm:cxn modelId="{2CE9EC91-8EED-4C7C-AFAC-71DA785942EC}" type="presParOf" srcId="{D1268490-C189-4145-9E08-1023BAD3CF78}" destId="{2BCE6DCB-C82D-4C66-8A8D-F4B0C9B5D732}" srcOrd="24" destOrd="0" presId="urn:microsoft.com/office/officeart/2005/8/layout/default"/>
    <dgm:cxn modelId="{386D6239-0EF8-4EBB-A8BB-EF847D82A195}" type="presParOf" srcId="{D1268490-C189-4145-9E08-1023BAD3CF78}" destId="{76505268-9D03-430C-9238-27A1F2614864}" srcOrd="25" destOrd="0" presId="urn:microsoft.com/office/officeart/2005/8/layout/default"/>
    <dgm:cxn modelId="{E7A86E3C-4E9B-48DF-94BB-D6FB133ADD27}" type="presParOf" srcId="{D1268490-C189-4145-9E08-1023BAD3CF78}" destId="{965E9A16-D225-48AE-B3D2-C7C687EF1828}" srcOrd="26" destOrd="0" presId="urn:microsoft.com/office/officeart/2005/8/layout/default"/>
    <dgm:cxn modelId="{AB979A14-7A1C-4874-9624-70DD88F9DD7B}" type="presParOf" srcId="{D1268490-C189-4145-9E08-1023BAD3CF78}" destId="{27C12522-9DEA-43A3-9E36-DFC5980C2FE7}" srcOrd="27" destOrd="0" presId="urn:microsoft.com/office/officeart/2005/8/layout/default"/>
    <dgm:cxn modelId="{E0C117B8-7BF0-4134-93DD-2AAA3779AC88}" type="presParOf" srcId="{D1268490-C189-4145-9E08-1023BAD3CF78}" destId="{ED112A54-52B6-4CF6-80F7-C8EA577ADDAA}"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7C2D7-55BB-4172-B631-EE3CC8668615}">
      <dsp:nvSpPr>
        <dsp:cNvPr id="0" name=""/>
        <dsp:cNvSpPr/>
      </dsp:nvSpPr>
      <dsp:spPr>
        <a:xfrm>
          <a:off x="1013976" y="0"/>
          <a:ext cx="2242422" cy="124579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Higher education (undergraduate degree)</a:t>
          </a:r>
          <a:endParaRPr lang="en-GB" sz="2200" kern="1200" dirty="0"/>
        </a:p>
      </dsp:txBody>
      <dsp:txXfrm>
        <a:off x="1050464" y="36488"/>
        <a:ext cx="2169446" cy="1172814"/>
      </dsp:txXfrm>
    </dsp:sp>
    <dsp:sp modelId="{4355AE30-A203-4815-946F-D5621446496D}">
      <dsp:nvSpPr>
        <dsp:cNvPr id="0" name=""/>
        <dsp:cNvSpPr/>
      </dsp:nvSpPr>
      <dsp:spPr>
        <a:xfrm rot="16200000">
          <a:off x="1901601" y="1276935"/>
          <a:ext cx="467171" cy="56060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5400000">
        <a:off x="1967006" y="1463803"/>
        <a:ext cx="336363" cy="327020"/>
      </dsp:txXfrm>
    </dsp:sp>
    <dsp:sp modelId="{278B2869-7AF1-4113-99CE-A99688D76871}">
      <dsp:nvSpPr>
        <dsp:cNvPr id="0" name=""/>
        <dsp:cNvSpPr/>
      </dsp:nvSpPr>
      <dsp:spPr>
        <a:xfrm>
          <a:off x="1013976" y="1868685"/>
          <a:ext cx="2242422" cy="1245790"/>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A Levels and/or Applied General</a:t>
          </a:r>
          <a:endParaRPr lang="en-GB" sz="2200" kern="1200" dirty="0"/>
        </a:p>
      </dsp:txBody>
      <dsp:txXfrm>
        <a:off x="1050464" y="1905173"/>
        <a:ext cx="2169446" cy="1172814"/>
      </dsp:txXfrm>
    </dsp:sp>
    <dsp:sp modelId="{CE5A20DD-37AB-46B0-B458-7A1BA457A147}">
      <dsp:nvSpPr>
        <dsp:cNvPr id="0" name=""/>
        <dsp:cNvSpPr/>
      </dsp:nvSpPr>
      <dsp:spPr>
        <a:xfrm rot="16200000">
          <a:off x="1901601" y="3145621"/>
          <a:ext cx="467171" cy="56060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5400000">
        <a:off x="1967006" y="3332489"/>
        <a:ext cx="336363" cy="327020"/>
      </dsp:txXfrm>
    </dsp:sp>
    <dsp:sp modelId="{DE3EE6D3-082F-4F54-877E-3D2B56ED6D49}">
      <dsp:nvSpPr>
        <dsp:cNvPr id="0" name=""/>
        <dsp:cNvSpPr/>
      </dsp:nvSpPr>
      <dsp:spPr>
        <a:xfrm>
          <a:off x="1013976" y="3737371"/>
          <a:ext cx="2242422" cy="1245790"/>
        </a:xfrm>
        <a:prstGeom prst="roundRect">
          <a:avLst>
            <a:gd name="adj" fmla="val 10000"/>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rPr>
            <a:t>GCSEs &amp; Technical Awards </a:t>
          </a:r>
          <a:endParaRPr lang="en-GB" sz="2200" kern="1200" dirty="0">
            <a:solidFill>
              <a:schemeClr val="tx1"/>
            </a:solidFill>
          </a:endParaRPr>
        </a:p>
      </dsp:txBody>
      <dsp:txXfrm>
        <a:off x="1050464" y="3773859"/>
        <a:ext cx="2169446" cy="1172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EAD8A-2BB7-405C-888C-FF5FDEA5FFA1}">
      <dsp:nvSpPr>
        <dsp:cNvPr id="0" name=""/>
        <dsp:cNvSpPr/>
      </dsp:nvSpPr>
      <dsp:spPr>
        <a:xfrm>
          <a:off x="406309" y="250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Agriculture, Environmental and Animal Care</a:t>
          </a:r>
          <a:endParaRPr lang="en-GB" sz="1900" kern="1200" dirty="0"/>
        </a:p>
      </dsp:txBody>
      <dsp:txXfrm>
        <a:off x="406309" y="2508"/>
        <a:ext cx="1843757" cy="1106254"/>
      </dsp:txXfrm>
    </dsp:sp>
    <dsp:sp modelId="{1E329449-CF81-42D0-A547-D90766344C54}">
      <dsp:nvSpPr>
        <dsp:cNvPr id="0" name=""/>
        <dsp:cNvSpPr/>
      </dsp:nvSpPr>
      <dsp:spPr>
        <a:xfrm>
          <a:off x="2434442" y="250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Business and Administrative</a:t>
          </a:r>
          <a:endParaRPr lang="en-GB" sz="1900" kern="1200" dirty="0"/>
        </a:p>
      </dsp:txBody>
      <dsp:txXfrm>
        <a:off x="2434442" y="2508"/>
        <a:ext cx="1843757" cy="1106254"/>
      </dsp:txXfrm>
    </dsp:sp>
    <dsp:sp modelId="{11CED98A-BEA2-4EDF-9F3E-C50633120D8B}">
      <dsp:nvSpPr>
        <dsp:cNvPr id="0" name=""/>
        <dsp:cNvSpPr/>
      </dsp:nvSpPr>
      <dsp:spPr>
        <a:xfrm>
          <a:off x="4462575" y="250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Catering and Hospitality</a:t>
          </a:r>
          <a:endParaRPr lang="en-GB" sz="1900" kern="1200" dirty="0"/>
        </a:p>
      </dsp:txBody>
      <dsp:txXfrm>
        <a:off x="4462575" y="2508"/>
        <a:ext cx="1843757" cy="1106254"/>
      </dsp:txXfrm>
    </dsp:sp>
    <dsp:sp modelId="{872EF218-5169-4553-BB62-11B2CA76F76E}">
      <dsp:nvSpPr>
        <dsp:cNvPr id="0" name=""/>
        <dsp:cNvSpPr/>
      </dsp:nvSpPr>
      <dsp:spPr>
        <a:xfrm>
          <a:off x="6490708" y="2508"/>
          <a:ext cx="1843757" cy="1106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Childcare and Education</a:t>
          </a:r>
          <a:endParaRPr lang="en-GB" sz="1900" kern="1200" dirty="0"/>
        </a:p>
      </dsp:txBody>
      <dsp:txXfrm>
        <a:off x="6490708" y="2508"/>
        <a:ext cx="1843757" cy="1106254"/>
      </dsp:txXfrm>
    </dsp:sp>
    <dsp:sp modelId="{DD7448EB-1FC4-4571-88BD-56393CD6A69E}">
      <dsp:nvSpPr>
        <dsp:cNvPr id="0" name=""/>
        <dsp:cNvSpPr/>
      </dsp:nvSpPr>
      <dsp:spPr>
        <a:xfrm>
          <a:off x="406309" y="129313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Construction</a:t>
          </a:r>
          <a:endParaRPr lang="en-GB" sz="1900" kern="1200" dirty="0"/>
        </a:p>
      </dsp:txBody>
      <dsp:txXfrm>
        <a:off x="406309" y="1293138"/>
        <a:ext cx="1843757" cy="1106254"/>
      </dsp:txXfrm>
    </dsp:sp>
    <dsp:sp modelId="{B6A38497-4370-4475-A177-D43EF88FEFD1}">
      <dsp:nvSpPr>
        <dsp:cNvPr id="0" name=""/>
        <dsp:cNvSpPr/>
      </dsp:nvSpPr>
      <dsp:spPr>
        <a:xfrm>
          <a:off x="2434442" y="1293138"/>
          <a:ext cx="1843757" cy="1106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Creative and Design</a:t>
          </a:r>
          <a:endParaRPr lang="en-GB" sz="1900" kern="1200" dirty="0"/>
        </a:p>
      </dsp:txBody>
      <dsp:txXfrm>
        <a:off x="2434442" y="1293138"/>
        <a:ext cx="1843757" cy="1106254"/>
      </dsp:txXfrm>
    </dsp:sp>
    <dsp:sp modelId="{8F82D8B9-019D-4BC0-BAB7-A537D0EBF9AE}">
      <dsp:nvSpPr>
        <dsp:cNvPr id="0" name=""/>
        <dsp:cNvSpPr/>
      </dsp:nvSpPr>
      <dsp:spPr>
        <a:xfrm>
          <a:off x="4462575" y="129313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Digital</a:t>
          </a:r>
          <a:endParaRPr lang="en-GB" sz="1900" kern="1200" dirty="0"/>
        </a:p>
      </dsp:txBody>
      <dsp:txXfrm>
        <a:off x="4462575" y="1293138"/>
        <a:ext cx="1843757" cy="1106254"/>
      </dsp:txXfrm>
    </dsp:sp>
    <dsp:sp modelId="{D50FD75B-5F1D-4420-8BB9-0BAFB24B4553}">
      <dsp:nvSpPr>
        <dsp:cNvPr id="0" name=""/>
        <dsp:cNvSpPr/>
      </dsp:nvSpPr>
      <dsp:spPr>
        <a:xfrm>
          <a:off x="6490708" y="1293138"/>
          <a:ext cx="1843757" cy="1106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Engineering and Manufacturing</a:t>
          </a:r>
          <a:endParaRPr lang="en-GB" sz="1900" kern="1200" dirty="0"/>
        </a:p>
      </dsp:txBody>
      <dsp:txXfrm>
        <a:off x="6490708" y="1293138"/>
        <a:ext cx="1843757" cy="1106254"/>
      </dsp:txXfrm>
    </dsp:sp>
    <dsp:sp modelId="{5AC84BB4-3D21-45B7-A953-6EC3A3031D76}">
      <dsp:nvSpPr>
        <dsp:cNvPr id="0" name=""/>
        <dsp:cNvSpPr/>
      </dsp:nvSpPr>
      <dsp:spPr>
        <a:xfrm>
          <a:off x="406309" y="258376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Hair and Beauty</a:t>
          </a:r>
          <a:endParaRPr lang="en-GB" sz="1900" kern="1200" dirty="0"/>
        </a:p>
      </dsp:txBody>
      <dsp:txXfrm>
        <a:off x="406309" y="2583768"/>
        <a:ext cx="1843757" cy="1106254"/>
      </dsp:txXfrm>
    </dsp:sp>
    <dsp:sp modelId="{EB0EE8ED-C697-4FC4-9742-8FD87407429E}">
      <dsp:nvSpPr>
        <dsp:cNvPr id="0" name=""/>
        <dsp:cNvSpPr/>
      </dsp:nvSpPr>
      <dsp:spPr>
        <a:xfrm>
          <a:off x="2434442" y="258376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Health and Science</a:t>
          </a:r>
          <a:endParaRPr lang="en-GB" sz="1900" kern="1200" dirty="0"/>
        </a:p>
      </dsp:txBody>
      <dsp:txXfrm>
        <a:off x="2434442" y="2583768"/>
        <a:ext cx="1843757" cy="1106254"/>
      </dsp:txXfrm>
    </dsp:sp>
    <dsp:sp modelId="{D07593C5-568B-4E01-BAD7-413C8719B839}">
      <dsp:nvSpPr>
        <dsp:cNvPr id="0" name=""/>
        <dsp:cNvSpPr/>
      </dsp:nvSpPr>
      <dsp:spPr>
        <a:xfrm>
          <a:off x="4462575" y="2583768"/>
          <a:ext cx="1843757" cy="1106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Legal, Finance and Accounting</a:t>
          </a:r>
          <a:endParaRPr lang="en-GB" sz="1900" kern="1200" dirty="0"/>
        </a:p>
      </dsp:txBody>
      <dsp:txXfrm>
        <a:off x="4462575" y="2583768"/>
        <a:ext cx="1843757" cy="1106254"/>
      </dsp:txXfrm>
    </dsp:sp>
    <dsp:sp modelId="{69D0473B-5FAA-4A11-8A85-AC2F3B2A1657}">
      <dsp:nvSpPr>
        <dsp:cNvPr id="0" name=""/>
        <dsp:cNvSpPr/>
      </dsp:nvSpPr>
      <dsp:spPr>
        <a:xfrm>
          <a:off x="6490708" y="258376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Protective Services (A)</a:t>
          </a:r>
          <a:endParaRPr lang="en-GB" sz="1900" kern="1200" dirty="0"/>
        </a:p>
      </dsp:txBody>
      <dsp:txXfrm>
        <a:off x="6490708" y="2583768"/>
        <a:ext cx="1843757" cy="1106254"/>
      </dsp:txXfrm>
    </dsp:sp>
    <dsp:sp modelId="{2BCE6DCB-C82D-4C66-8A8D-F4B0C9B5D732}">
      <dsp:nvSpPr>
        <dsp:cNvPr id="0" name=""/>
        <dsp:cNvSpPr/>
      </dsp:nvSpPr>
      <dsp:spPr>
        <a:xfrm>
          <a:off x="1420375" y="387439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Sales, Marketing and Procurement (A)</a:t>
          </a:r>
          <a:endParaRPr lang="en-GB" sz="1900" kern="1200" dirty="0"/>
        </a:p>
      </dsp:txBody>
      <dsp:txXfrm>
        <a:off x="1420375" y="3874398"/>
        <a:ext cx="1843757" cy="1106254"/>
      </dsp:txXfrm>
    </dsp:sp>
    <dsp:sp modelId="{965E9A16-D225-48AE-B3D2-C7C687EF1828}">
      <dsp:nvSpPr>
        <dsp:cNvPr id="0" name=""/>
        <dsp:cNvSpPr/>
      </dsp:nvSpPr>
      <dsp:spPr>
        <a:xfrm>
          <a:off x="3448508" y="387439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Social Care (A)</a:t>
          </a:r>
          <a:endParaRPr lang="en-GB" sz="1900" kern="1200" dirty="0"/>
        </a:p>
      </dsp:txBody>
      <dsp:txXfrm>
        <a:off x="3448508" y="3874398"/>
        <a:ext cx="1843757" cy="1106254"/>
      </dsp:txXfrm>
    </dsp:sp>
    <dsp:sp modelId="{ED112A54-52B6-4CF6-80F7-C8EA577ADDAA}">
      <dsp:nvSpPr>
        <dsp:cNvPr id="0" name=""/>
        <dsp:cNvSpPr/>
      </dsp:nvSpPr>
      <dsp:spPr>
        <a:xfrm>
          <a:off x="5476641" y="3874398"/>
          <a:ext cx="1843757" cy="11062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Transport &amp; Logistics (A)</a:t>
          </a:r>
          <a:endParaRPr lang="en-GB" sz="1900" kern="1200" dirty="0"/>
        </a:p>
      </dsp:txBody>
      <dsp:txXfrm>
        <a:off x="5476641" y="3874398"/>
        <a:ext cx="1843757" cy="11062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anchor="t">
            <a:noAutofit/>
          </a:bodyPr>
          <a:lstStyle/>
          <a:p>
            <a:endParaRPr lang="en-GB" sz="1100" dirty="0">
              <a:latin typeface="Myriad Pro" charset="0"/>
            </a:endParaRPr>
          </a:p>
        </p:txBody>
      </p:sp>
      <p:sp>
        <p:nvSpPr>
          <p:cNvPr id="3" name="Date Placeholder 2"/>
          <p:cNvSpPr>
            <a:spLocks noGrp="1"/>
          </p:cNvSpPr>
          <p:nvPr>
            <p:ph type="dt" sz="quarter" idx="1"/>
          </p:nvPr>
        </p:nvSpPr>
        <p:spPr>
          <a:xfrm>
            <a:off x="3851342" y="0"/>
            <a:ext cx="2946347" cy="496491"/>
          </a:xfrm>
          <a:prstGeom prst="rect">
            <a:avLst/>
          </a:prstGeom>
        </p:spPr>
        <p:txBody>
          <a:bodyPr anchor="t">
            <a:noAutofit/>
          </a:bodyPr>
          <a:lstStyle/>
          <a:p>
            <a:pPr algn="r"/>
            <a:endParaRPr lang="en-GB" sz="1100" dirty="0">
              <a:latin typeface="Myriad Pro" charset="0"/>
            </a:endParaRPr>
          </a:p>
        </p:txBody>
      </p:sp>
      <p:sp>
        <p:nvSpPr>
          <p:cNvPr id="4" name="Footer Placeholder 3"/>
          <p:cNvSpPr>
            <a:spLocks noGrp="1"/>
          </p:cNvSpPr>
          <p:nvPr>
            <p:ph type="ftr" sz="quarter" idx="2"/>
          </p:nvPr>
        </p:nvSpPr>
        <p:spPr>
          <a:xfrm>
            <a:off x="0" y="9431599"/>
            <a:ext cx="2946347" cy="496491"/>
          </a:xfrm>
          <a:prstGeom prst="rect">
            <a:avLst/>
          </a:prstGeom>
        </p:spPr>
        <p:txBody>
          <a:bodyPr anchor="b">
            <a:noAutofit/>
          </a:bodyPr>
          <a:lstStyle/>
          <a:p>
            <a:endParaRPr lang="en-GB" sz="1100" dirty="0">
              <a:latin typeface="Myriad Pro" charset="0"/>
            </a:endParaRPr>
          </a:p>
        </p:txBody>
      </p:sp>
      <p:sp>
        <p:nvSpPr>
          <p:cNvPr id="5" name="Slide Number Placeholder 4"/>
          <p:cNvSpPr>
            <a:spLocks noGrp="1"/>
          </p:cNvSpPr>
          <p:nvPr>
            <p:ph type="sldNum" sz="quarter" idx="3"/>
          </p:nvPr>
        </p:nvSpPr>
        <p:spPr>
          <a:xfrm>
            <a:off x="3851342" y="9431599"/>
            <a:ext cx="2946347" cy="496491"/>
          </a:xfrm>
          <a:prstGeom prst="rect">
            <a:avLst/>
          </a:prstGeom>
        </p:spPr>
        <p:txBody>
          <a:bodyPr anchor="b">
            <a:noAutofit/>
          </a:bodyPr>
          <a:lstStyle/>
          <a:p>
            <a:pPr algn="r"/>
            <a:fld id="{53EFEE26-0BE5-4620-AF4C-0BBE0D228051}" type="slidenum">
              <a:rPr lang="en-GB" sz="1100">
                <a:latin typeface="Myriad Pro" charset="0"/>
              </a:rPr>
              <a:pPr algn="r"/>
              <a:t>‹#›</a:t>
            </a:fld>
            <a:endParaRPr lang="en-GB" sz="1100">
              <a:latin typeface="Myriad Pro" charset="0"/>
            </a:endParaRPr>
          </a:p>
        </p:txBody>
      </p:sp>
    </p:spTree>
    <p:extLst>
      <p:ext uri="{BB962C8B-B14F-4D97-AF65-F5344CB8AC3E}">
        <p14:creationId xmlns:p14="http://schemas.microsoft.com/office/powerpoint/2010/main" val="374218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anchor="t">
            <a:noAutofit/>
          </a:bodyPr>
          <a:lstStyle>
            <a:lvl1pPr>
              <a:defRPr lang="en-GB" sz="1100" dirty="0">
                <a:latin typeface="Myriad Pro" charset="0"/>
              </a:defRPr>
            </a:lvl1pPr>
          </a:lstStyle>
          <a:p>
            <a:endParaRPr lang="en-GB" dirty="0"/>
          </a:p>
        </p:txBody>
      </p:sp>
      <p:sp>
        <p:nvSpPr>
          <p:cNvPr id="3" name="Date Placeholder 2"/>
          <p:cNvSpPr>
            <a:spLocks noGrp="1"/>
          </p:cNvSpPr>
          <p:nvPr>
            <p:ph type="dt" idx="1"/>
          </p:nvPr>
        </p:nvSpPr>
        <p:spPr>
          <a:xfrm>
            <a:off x="3851342" y="0"/>
            <a:ext cx="2946347" cy="496491"/>
          </a:xfrm>
          <a:prstGeom prst="rect">
            <a:avLst/>
          </a:prstGeom>
        </p:spPr>
        <p:txBody>
          <a:bodyPr anchor="t">
            <a:noAutofit/>
          </a:bodyPr>
          <a:lstStyle>
            <a:lvl1pPr algn="r">
              <a:defRPr lang="en-GB" sz="1100" smtClean="0">
                <a:latin typeface="Myriad Pro" charset="0"/>
              </a:defRPr>
            </a:lvl1pPr>
          </a:lstStyle>
          <a:p>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anchor="b">
            <a:noAutofit/>
          </a:bodyPr>
          <a:lstStyle>
            <a:lvl1pPr>
              <a:defRPr lang="en-GB" sz="1100">
                <a:latin typeface="Myriad Pro" charset="0"/>
              </a:defRPr>
            </a:lvl1pPr>
          </a:lstStyle>
          <a:p>
            <a:endParaRPr lang="en-GB"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anchor="b">
            <a:noAutofit/>
          </a:bodyPr>
          <a:lstStyle>
            <a:lvl1pPr algn="r">
              <a:defRPr lang="en-GB" sz="1100" smtClean="0">
                <a:latin typeface="Myriad Pro" charset="0"/>
              </a:defRPr>
            </a:lvl1pPr>
          </a:lstStyle>
          <a:p>
            <a:fld id="{6EB3E05A-087A-4B2F-9194-01CE646FE26B}" type="slidenum">
              <a:rPr lang="en-GB" smtClean="0"/>
              <a:pPr/>
              <a:t>‹#›</a:t>
            </a:fld>
            <a:endParaRPr lang="en-GB"/>
          </a:p>
        </p:txBody>
      </p:sp>
    </p:spTree>
    <p:extLst>
      <p:ext uri="{BB962C8B-B14F-4D97-AF65-F5344CB8AC3E}">
        <p14:creationId xmlns:p14="http://schemas.microsoft.com/office/powerpoint/2010/main" val="933489200"/>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100" kern="1200" dirty="0" smtClean="0">
        <a:solidFill>
          <a:schemeClr val="tx1"/>
        </a:solidFill>
        <a:latin typeface="Myriad Pro" charset="0"/>
        <a:ea typeface="+mn-ea"/>
        <a:cs typeface="+mn-cs"/>
      </a:defRPr>
    </a:lvl1pPr>
    <a:lvl2pPr marL="457200" algn="l" defTabSz="914400" rtl="0" eaLnBrk="1" latinLnBrk="0" hangingPunct="1">
      <a:defRPr lang="en-US" sz="1100" kern="1200" dirty="0" smtClean="0">
        <a:solidFill>
          <a:schemeClr val="tx1"/>
        </a:solidFill>
        <a:latin typeface="Myriad Pro" charset="0"/>
        <a:ea typeface="+mn-ea"/>
        <a:cs typeface="+mn-cs"/>
      </a:defRPr>
    </a:lvl2pPr>
    <a:lvl3pPr marL="914400" algn="l" defTabSz="914400" rtl="0" eaLnBrk="1" latinLnBrk="0" hangingPunct="1">
      <a:defRPr lang="en-US" sz="1100" kern="1200" dirty="0" smtClean="0">
        <a:solidFill>
          <a:schemeClr val="tx1"/>
        </a:solidFill>
        <a:latin typeface="Myriad Pro" charset="0"/>
        <a:ea typeface="+mn-ea"/>
        <a:cs typeface="+mn-cs"/>
      </a:defRPr>
    </a:lvl3pPr>
    <a:lvl4pPr marL="1371600" algn="l" defTabSz="914400" rtl="0" eaLnBrk="1" latinLnBrk="0" hangingPunct="1">
      <a:defRPr lang="en-US" sz="1100" kern="1200" dirty="0" smtClean="0">
        <a:solidFill>
          <a:schemeClr val="tx1"/>
        </a:solidFill>
        <a:latin typeface="Myriad Pro" charset="0"/>
        <a:ea typeface="+mn-ea"/>
        <a:cs typeface="+mn-cs"/>
      </a:defRPr>
    </a:lvl4pPr>
    <a:lvl5pPr marL="1828800" algn="l" defTabSz="914400" rtl="0" eaLnBrk="1" latinLnBrk="0" hangingPunct="1">
      <a:defRPr lang="en-GB" sz="1100" kern="1200" dirty="0">
        <a:solidFill>
          <a:schemeClr val="tx1"/>
        </a:solidFill>
        <a:latin typeface="Myriad Pro"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B3E05A-087A-4B2F-9194-01CE646FE26B}" type="slidenum">
              <a:rPr lang="en-GB" smtClean="0"/>
              <a:pPr/>
              <a:t>1</a:t>
            </a:fld>
            <a:endParaRPr lang="en-GB"/>
          </a:p>
        </p:txBody>
      </p:sp>
    </p:spTree>
    <p:extLst>
      <p:ext uri="{BB962C8B-B14F-4D97-AF65-F5344CB8AC3E}">
        <p14:creationId xmlns:p14="http://schemas.microsoft.com/office/powerpoint/2010/main" val="62803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30</a:t>
            </a:fld>
            <a:endParaRPr lang="en-GB"/>
          </a:p>
        </p:txBody>
      </p:sp>
    </p:spTree>
    <p:extLst>
      <p:ext uri="{BB962C8B-B14F-4D97-AF65-F5344CB8AC3E}">
        <p14:creationId xmlns:p14="http://schemas.microsoft.com/office/powerpoint/2010/main" val="402245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31</a:t>
            </a:fld>
            <a:endParaRPr lang="en-GB"/>
          </a:p>
        </p:txBody>
      </p:sp>
    </p:spTree>
    <p:extLst>
      <p:ext uri="{BB962C8B-B14F-4D97-AF65-F5344CB8AC3E}">
        <p14:creationId xmlns:p14="http://schemas.microsoft.com/office/powerpoint/2010/main" val="22126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4</a:t>
            </a:fld>
            <a:endParaRPr lang="en-GB"/>
          </a:p>
        </p:txBody>
      </p:sp>
    </p:spTree>
    <p:extLst>
      <p:ext uri="{BB962C8B-B14F-4D97-AF65-F5344CB8AC3E}">
        <p14:creationId xmlns:p14="http://schemas.microsoft.com/office/powerpoint/2010/main" val="199440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recognised and included in one of these categories a qualification must meet the criteria for that category.</a:t>
            </a:r>
          </a:p>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7</a:t>
            </a:fld>
            <a:endParaRPr lang="en-GB"/>
          </a:p>
        </p:txBody>
      </p:sp>
    </p:spTree>
    <p:extLst>
      <p:ext uri="{BB962C8B-B14F-4D97-AF65-F5344CB8AC3E}">
        <p14:creationId xmlns:p14="http://schemas.microsoft.com/office/powerpoint/2010/main" val="201169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EB3E05A-087A-4B2F-9194-01CE646FE26B}" type="slidenum">
              <a:rPr lang="en-GB" smtClean="0"/>
              <a:pPr/>
              <a:t>9</a:t>
            </a:fld>
            <a:endParaRPr lang="en-GB"/>
          </a:p>
        </p:txBody>
      </p:sp>
    </p:spTree>
    <p:extLst>
      <p:ext uri="{BB962C8B-B14F-4D97-AF65-F5344CB8AC3E}">
        <p14:creationId xmlns:p14="http://schemas.microsoft.com/office/powerpoint/2010/main" val="341009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18</a:t>
            </a:fld>
            <a:endParaRPr lang="en-GB"/>
          </a:p>
        </p:txBody>
      </p:sp>
    </p:spTree>
    <p:extLst>
      <p:ext uri="{BB962C8B-B14F-4D97-AF65-F5344CB8AC3E}">
        <p14:creationId xmlns:p14="http://schemas.microsoft.com/office/powerpoint/2010/main" val="280775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26</a:t>
            </a:fld>
            <a:endParaRPr lang="en-GB"/>
          </a:p>
        </p:txBody>
      </p:sp>
    </p:spTree>
    <p:extLst>
      <p:ext uri="{BB962C8B-B14F-4D97-AF65-F5344CB8AC3E}">
        <p14:creationId xmlns:p14="http://schemas.microsoft.com/office/powerpoint/2010/main" val="186714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27</a:t>
            </a:fld>
            <a:endParaRPr lang="en-GB"/>
          </a:p>
        </p:txBody>
      </p:sp>
    </p:spTree>
    <p:extLst>
      <p:ext uri="{BB962C8B-B14F-4D97-AF65-F5344CB8AC3E}">
        <p14:creationId xmlns:p14="http://schemas.microsoft.com/office/powerpoint/2010/main" val="292443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28</a:t>
            </a:fld>
            <a:endParaRPr lang="en-GB"/>
          </a:p>
        </p:txBody>
      </p:sp>
    </p:spTree>
    <p:extLst>
      <p:ext uri="{BB962C8B-B14F-4D97-AF65-F5344CB8AC3E}">
        <p14:creationId xmlns:p14="http://schemas.microsoft.com/office/powerpoint/2010/main" val="168441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gives us a pretty dramatic representation of the impact of decoupling (and funding issues) on the uptake of AS</a:t>
            </a:r>
          </a:p>
          <a:p>
            <a:endParaRPr lang="en-GB" dirty="0"/>
          </a:p>
          <a:p>
            <a:r>
              <a:rPr lang="en-GB" dirty="0" smtClean="0"/>
              <a:t>The decline in reformed subjects is massive</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pPr/>
              <a:t>29</a:t>
            </a:fld>
            <a:endParaRPr lang="en-GB"/>
          </a:p>
        </p:txBody>
      </p:sp>
    </p:spTree>
    <p:extLst>
      <p:ext uri="{BB962C8B-B14F-4D97-AF65-F5344CB8AC3E}">
        <p14:creationId xmlns:p14="http://schemas.microsoft.com/office/powerpoint/2010/main" val="183667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234E"/>
        </a:solid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a:xfrm>
            <a:off x="201600" y="2041199"/>
            <a:ext cx="7772400" cy="1933200"/>
          </a:xfrm>
        </p:spPr>
        <p:txBody>
          <a:bodyPr/>
          <a:lstStyle>
            <a:lvl1pPr algn="ctr">
              <a:defRPr lang="en-GB" sz="4400" cap="all" baseline="0" dirty="0">
                <a:solidFill>
                  <a:schemeClr val="bg1"/>
                </a:solidFill>
                <a:ea typeface="Myriad Pro" charset="0"/>
                <a:cs typeface="Myriad Pro" charset="0"/>
              </a:defRPr>
            </a:lvl1pPr>
          </a:lstStyle>
          <a:p>
            <a:pPr lvl="0" algn="l"/>
            <a:r>
              <a:rPr lang="en-US" smtClean="0"/>
              <a:t>Click to edit Master title style</a:t>
            </a:r>
            <a:endParaRPr lang="en-GB" dirty="0"/>
          </a:p>
        </p:txBody>
      </p:sp>
      <p:sp>
        <p:nvSpPr>
          <p:cNvPr id="3" name="Subtitle 2"/>
          <p:cNvSpPr>
            <a:spLocks noGrp="1" noChangeAspect="1"/>
          </p:cNvSpPr>
          <p:nvPr>
            <p:ph type="subTitle" idx="1"/>
          </p:nvPr>
        </p:nvSpPr>
        <p:spPr>
          <a:xfrm>
            <a:off x="201600" y="4111200"/>
            <a:ext cx="4950000" cy="914400"/>
          </a:xfrm>
        </p:spPr>
        <p:txBody>
          <a:bodyPr anchor="t">
            <a:noAutofit/>
          </a:bodyPr>
          <a:lstStyle>
            <a:lvl1pPr marL="342900" indent="-342900">
              <a:buNone/>
              <a:defRPr lang="en-GB" sz="1300" dirty="0">
                <a:solidFill>
                  <a:schemeClr val="bg1"/>
                </a:solidFill>
              </a:defRPr>
            </a:lvl1pPr>
          </a:lstStyle>
          <a:p>
            <a:pPr marL="0" lvl="0" indent="0"/>
            <a:r>
              <a:rPr lang="en-US" smtClean="0"/>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grpSp>
        <p:nvGrpSpPr>
          <p:cNvPr id="7" name="Group 6"/>
          <p:cNvGrpSpPr/>
          <p:nvPr userDrawn="1"/>
        </p:nvGrpSpPr>
        <p:grpSpPr>
          <a:xfrm>
            <a:off x="0" y="3975645"/>
            <a:ext cx="4860032" cy="91058"/>
            <a:chOff x="0" y="3887527"/>
            <a:chExt cx="4932040" cy="91058"/>
          </a:xfrm>
        </p:grpSpPr>
        <p:cxnSp>
          <p:nvCxnSpPr>
            <p:cNvPr id="8" name="Straight Connector 7"/>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 Placeholder 17"/>
          <p:cNvSpPr>
            <a:spLocks noGrp="1" noChangeAspect="1"/>
          </p:cNvSpPr>
          <p:nvPr>
            <p:ph type="body" sz="quarter" idx="13"/>
          </p:nvPr>
        </p:nvSpPr>
        <p:spPr>
          <a:xfrm>
            <a:off x="201600" y="1689209"/>
            <a:ext cx="4660900" cy="431800"/>
          </a:xfrm>
          <a:prstGeom prst="rect">
            <a:avLst/>
          </a:prstGeom>
        </p:spPr>
        <p:txBody>
          <a:bodyPr anchor="t">
            <a:noAutofit/>
          </a:bodyPr>
          <a:lstStyle>
            <a:lvl1pPr marL="342900" indent="-342900">
              <a:buNone/>
              <a:defRPr lang="en-US" sz="1300" b="1" i="1" dirty="0">
                <a:solidFill>
                  <a:schemeClr val="bg1"/>
                </a:solidFill>
              </a:defRPr>
            </a:lvl1pPr>
          </a:lstStyle>
          <a:p>
            <a:pPr marL="0" lvl="0" indent="0"/>
            <a:r>
              <a:rPr lang="en-US" smtClean="0"/>
              <a:t>Click to edit Master text styles</a:t>
            </a:r>
          </a:p>
        </p:txBody>
      </p:sp>
    </p:spTree>
    <p:extLst>
      <p:ext uri="{BB962C8B-B14F-4D97-AF65-F5344CB8AC3E}">
        <p14:creationId xmlns:p14="http://schemas.microsoft.com/office/powerpoint/2010/main" val="3955132019"/>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ictures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a:xfrm>
            <a:off x="201600" y="1144799"/>
            <a:ext cx="8740800" cy="2390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sp>
        <p:nvSpPr>
          <p:cNvPr id="11" name="Picture Placeholder 10"/>
          <p:cNvSpPr>
            <a:spLocks noGrp="1"/>
          </p:cNvSpPr>
          <p:nvPr>
            <p:ph type="pic" sz="quarter" idx="14"/>
          </p:nvPr>
        </p:nvSpPr>
        <p:spPr>
          <a:xfrm>
            <a:off x="201600" y="3736800"/>
            <a:ext cx="2844000" cy="20808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
        <p:nvSpPr>
          <p:cNvPr id="8" name="Picture Placeholder 10"/>
          <p:cNvSpPr>
            <a:spLocks noGrp="1"/>
          </p:cNvSpPr>
          <p:nvPr>
            <p:ph type="pic" sz="quarter" idx="15"/>
          </p:nvPr>
        </p:nvSpPr>
        <p:spPr>
          <a:xfrm>
            <a:off x="3150000" y="3736800"/>
            <a:ext cx="2844000" cy="20808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
        <p:nvSpPr>
          <p:cNvPr id="9" name="Picture Placeholder 10"/>
          <p:cNvSpPr>
            <a:spLocks noGrp="1"/>
          </p:cNvSpPr>
          <p:nvPr>
            <p:ph type="pic" sz="quarter" idx="16"/>
          </p:nvPr>
        </p:nvSpPr>
        <p:spPr>
          <a:xfrm>
            <a:off x="6098400" y="3736800"/>
            <a:ext cx="2844000" cy="20808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
        <p:nvSpPr>
          <p:cNvPr id="10" name="Content Placeholder 9"/>
          <p:cNvSpPr>
            <a:spLocks noGrp="1"/>
          </p:cNvSpPr>
          <p:nvPr>
            <p:ph sz="quarter" idx="17"/>
          </p:nvPr>
        </p:nvSpPr>
        <p:spPr>
          <a:xfrm>
            <a:off x="201600" y="5828400"/>
            <a:ext cx="2844000" cy="307777"/>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Content Placeholder 9"/>
          <p:cNvSpPr>
            <a:spLocks noGrp="1"/>
          </p:cNvSpPr>
          <p:nvPr>
            <p:ph sz="quarter" idx="18"/>
          </p:nvPr>
        </p:nvSpPr>
        <p:spPr>
          <a:xfrm>
            <a:off x="3150000" y="5828400"/>
            <a:ext cx="2844000" cy="307777"/>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3" name="Content Placeholder 9"/>
          <p:cNvSpPr>
            <a:spLocks noGrp="1"/>
          </p:cNvSpPr>
          <p:nvPr>
            <p:ph sz="quarter" idx="19"/>
          </p:nvPr>
        </p:nvSpPr>
        <p:spPr>
          <a:xfrm>
            <a:off x="6098400" y="5828400"/>
            <a:ext cx="2844000" cy="307777"/>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9846659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4400" y="274638"/>
            <a:ext cx="8740800" cy="687600"/>
          </a:xfrm>
        </p:spPr>
        <p:txBody>
          <a:bodyPr/>
          <a:lstStyle>
            <a:lvl1pPr algn="l">
              <a:defRPr/>
            </a:lvl1pPr>
          </a:lstStyle>
          <a:p>
            <a:r>
              <a:rPr lang="en-US" smtClean="0"/>
              <a:t>Click to edit Master title style</a:t>
            </a:r>
            <a:endParaRPr lang="en-GB" dirty="0"/>
          </a:p>
        </p:txBody>
      </p:sp>
      <p:sp>
        <p:nvSpPr>
          <p:cNvPr id="3" name="Text Placeholder 2"/>
          <p:cNvSpPr>
            <a:spLocks noGrp="1"/>
          </p:cNvSpPr>
          <p:nvPr>
            <p:ph type="body" idx="1"/>
          </p:nvPr>
        </p:nvSpPr>
        <p:spPr>
          <a:xfrm>
            <a:off x="201600" y="1144800"/>
            <a:ext cx="4269600" cy="83099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600" y="1976400"/>
            <a:ext cx="4269600" cy="415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65600" y="1144800"/>
            <a:ext cx="4269600" cy="83099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5600" y="1976400"/>
            <a:ext cx="4269600" cy="415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1604115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1659336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16300053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userDrawn="1"/>
        </p:nvGrpSpPr>
        <p:grpSpPr>
          <a:xfrm>
            <a:off x="0" y="6137240"/>
            <a:ext cx="9144000" cy="720760"/>
            <a:chOff x="0" y="6137240"/>
            <a:chExt cx="9144000" cy="720760"/>
          </a:xfrm>
        </p:grpSpPr>
        <p:sp>
          <p:nvSpPr>
            <p:cNvPr id="10" name="Rectangle 9"/>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201599" y="273050"/>
            <a:ext cx="3211200" cy="68760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367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01599" y="961199"/>
            <a:ext cx="3211200" cy="516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17449016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30586551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27206306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Vertical Title 1"/>
          <p:cNvSpPr>
            <a:spLocks noGrp="1"/>
          </p:cNvSpPr>
          <p:nvPr>
            <p:ph type="title" orient="vert"/>
          </p:nvPr>
        </p:nvSpPr>
        <p:spPr>
          <a:xfrm>
            <a:off x="6951600" y="274638"/>
            <a:ext cx="2057400" cy="5851525"/>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201600" y="274638"/>
            <a:ext cx="6530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21055519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4" name="object 4"/>
          <p:cNvSpPr>
            <a:spLocks/>
          </p:cNvSpPr>
          <p:nvPr userDrawn="1"/>
        </p:nvSpPr>
        <p:spPr bwMode="auto">
          <a:xfrm>
            <a:off x="579438" y="944563"/>
            <a:ext cx="7985125" cy="46037"/>
          </a:xfrm>
          <a:custGeom>
            <a:avLst/>
            <a:gdLst>
              <a:gd name="T0" fmla="*/ 0 w 8352155"/>
              <a:gd name="T1" fmla="*/ 0 h 45719"/>
              <a:gd name="T2" fmla="*/ 5573575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5" name="Picture 8" descr="CA_Logo_Primar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6248400"/>
            <a:ext cx="1127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533400" y="381000"/>
            <a:ext cx="8031163" cy="415498"/>
          </a:xfrm>
        </p:spPr>
        <p:txBody>
          <a:bodyPr/>
          <a:lstStyle>
            <a:lvl1pPr>
              <a:defRPr sz="2700" b="1" i="0" spc="-60" baseline="0">
                <a:latin typeface="Arial" charset="0"/>
                <a:ea typeface="Arial" charset="0"/>
                <a:cs typeface="Arial" charset="0"/>
              </a:defRPr>
            </a:lvl1pPr>
          </a:lstStyle>
          <a:p>
            <a:pPr lvl="0"/>
            <a:r>
              <a:rPr lang="en-US" dirty="0" smtClean="0"/>
              <a:t>Click to edit Master text styles</a:t>
            </a:r>
            <a:endParaRPr lang="en-US" dirty="0"/>
          </a:p>
        </p:txBody>
      </p:sp>
      <p:sp>
        <p:nvSpPr>
          <p:cNvPr id="13" name="Text Placeholder 12"/>
          <p:cNvSpPr>
            <a:spLocks noGrp="1"/>
          </p:cNvSpPr>
          <p:nvPr>
            <p:ph type="body" sz="quarter" idx="12"/>
          </p:nvPr>
        </p:nvSpPr>
        <p:spPr>
          <a:xfrm>
            <a:off x="533400" y="1219200"/>
            <a:ext cx="7086600" cy="3856440"/>
          </a:xfrm>
        </p:spPr>
        <p:txBody>
          <a:bodyPr/>
          <a:lstStyle>
            <a:lvl1pPr>
              <a:defRPr sz="2000" spc="-20" baseline="0">
                <a:latin typeface="Arial" charset="0"/>
                <a:ea typeface="Arial" charset="0"/>
                <a:cs typeface="Arial" charset="0"/>
              </a:defRPr>
            </a:lvl1pPr>
            <a:lvl2pPr marL="3600">
              <a:defRPr sz="1400">
                <a:latin typeface="Arial" charset="0"/>
                <a:ea typeface="Arial" charset="0"/>
                <a:cs typeface="Arial" charset="0"/>
              </a:defRPr>
            </a:lvl2p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dirty="0" smtClean="0"/>
          </a:p>
        </p:txBody>
      </p:sp>
      <p:sp>
        <p:nvSpPr>
          <p:cNvPr id="6" name="Slide Number Placeholder 19"/>
          <p:cNvSpPr>
            <a:spLocks noGrp="1"/>
          </p:cNvSpPr>
          <p:nvPr>
            <p:ph type="sldNum" sz="quarter" idx="13"/>
          </p:nvPr>
        </p:nvSpPr>
        <p:spPr>
          <a:xfrm>
            <a:off x="579438" y="6308725"/>
            <a:ext cx="2103437" cy="184150"/>
          </a:xfrm>
        </p:spPr>
        <p:txBody>
          <a:bodyPr/>
          <a:lstStyle>
            <a:lvl1pPr algn="l">
              <a:defRPr sz="1200" i="1">
                <a:latin typeface="Times New Roman" pitchFamily="18" charset="0"/>
              </a:defRPr>
            </a:lvl1pPr>
          </a:lstStyle>
          <a:p>
            <a:pPr>
              <a:defRPr/>
            </a:pPr>
            <a:fld id="{8C160286-389C-4260-8584-FFD7A9CC09AF}" type="slidenum">
              <a:rPr lang="en-US" altLang="en-US"/>
              <a:pPr>
                <a:defRPr/>
              </a:pPr>
              <a:t>‹#›</a:t>
            </a:fld>
            <a:endParaRPr lang="en-US" altLang="en-US"/>
          </a:p>
        </p:txBody>
      </p:sp>
    </p:spTree>
    <p:extLst>
      <p:ext uri="{BB962C8B-B14F-4D97-AF65-F5344CB8AC3E}">
        <p14:creationId xmlns:p14="http://schemas.microsoft.com/office/powerpoint/2010/main" val="7880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pPr>
              <a:spcBef>
                <a:spcPct val="20000"/>
              </a:spcBef>
              <a:buFont typeface="Arial" panose="020B0604020202020204" pitchFamily="34" charset="0"/>
              <a:buNone/>
            </a:pPr>
            <a:endParaRPr lang="en-GB" dirty="0"/>
          </a:p>
        </p:txBody>
      </p:sp>
      <p:sp>
        <p:nvSpPr>
          <p:cNvPr id="4" name="Footer Placeholder 3"/>
          <p:cNvSpPr>
            <a:spLocks noGrp="1"/>
          </p:cNvSpPr>
          <p:nvPr>
            <p:ph type="ftr" sz="quarter" idx="11"/>
          </p:nvPr>
        </p:nvSpPr>
        <p:spPr/>
        <p:txBody>
          <a:bodyPr/>
          <a:lstStyle/>
          <a:p>
            <a:pPr>
              <a:spcBef>
                <a:spcPct val="20000"/>
              </a:spcBef>
              <a:buFont typeface="Arial" panose="020B0604020202020204" pitchFamily="34" charset="0"/>
              <a:buNone/>
            </a:pPr>
            <a:endParaRPr lang="en-GB"/>
          </a:p>
        </p:txBody>
      </p:sp>
      <p:sp>
        <p:nvSpPr>
          <p:cNvPr id="5" name="Slide Number Placeholder 4"/>
          <p:cNvSpPr>
            <a:spLocks noGrp="1"/>
          </p:cNvSpPr>
          <p:nvPr>
            <p:ph type="sldNum" sz="quarter" idx="12"/>
          </p:nvPr>
        </p:nvSpPr>
        <p:spPr/>
        <p:txBody>
          <a:bodyPr/>
          <a:lstStyle/>
          <a:p>
            <a:pPr>
              <a:spcBef>
                <a:spcPct val="20000"/>
              </a:spcBef>
              <a:buFont typeface="Arial" panose="020B0604020202020204" pitchFamily="34" charset="0"/>
              <a:buNone/>
            </a:pPr>
            <a:fld id="{4AF0503D-04B7-4A8B-9A25-B27FE40E5740}" type="slidenum">
              <a:rPr lang="en-GB" smtClean="0"/>
              <a:pPr>
                <a:spcBef>
                  <a:spcPct val="20000"/>
                </a:spcBef>
                <a:buFont typeface="Arial" panose="020B0604020202020204" pitchFamily="34" charset="0"/>
                <a:buNone/>
              </a:pPr>
              <a:t>‹#›</a:t>
            </a:fld>
            <a:endParaRPr lang="en-GB"/>
          </a:p>
        </p:txBody>
      </p:sp>
      <p:sp>
        <p:nvSpPr>
          <p:cNvPr id="6" name="Content Placeholder 2"/>
          <p:cNvSpPr>
            <a:spLocks noGrp="1"/>
          </p:cNvSpPr>
          <p:nvPr>
            <p:ph idx="1"/>
          </p:nvPr>
        </p:nvSpPr>
        <p:spPr>
          <a:xfrm>
            <a:off x="201600" y="1144799"/>
            <a:ext cx="8740800" cy="498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27527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0" r="168"/>
          <a:stretch/>
        </p:blipFill>
        <p:spPr>
          <a:xfrm>
            <a:off x="0" y="-15115"/>
            <a:ext cx="9144001" cy="6287029"/>
          </a:xfrm>
          <a:prstGeom prst="rect">
            <a:avLst/>
          </a:prstGeom>
        </p:spPr>
      </p:pic>
      <p:grpSp>
        <p:nvGrpSpPr>
          <p:cNvPr id="12" name="Group 11"/>
          <p:cNvGrpSpPr/>
          <p:nvPr userDrawn="1"/>
        </p:nvGrpSpPr>
        <p:grpSpPr>
          <a:xfrm>
            <a:off x="0" y="6137240"/>
            <a:ext cx="9144000" cy="720760"/>
            <a:chOff x="0" y="6137240"/>
            <a:chExt cx="9144000" cy="720760"/>
          </a:xfrm>
        </p:grpSpPr>
        <p:sp>
          <p:nvSpPr>
            <p:cNvPr id="13" name="Rectangle 12"/>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noChangeAspect="1"/>
          </p:cNvSpPr>
          <p:nvPr>
            <p:ph type="title"/>
          </p:nvPr>
        </p:nvSpPr>
        <p:spPr>
          <a:xfrm>
            <a:off x="201600" y="2041199"/>
            <a:ext cx="7772400" cy="1933200"/>
          </a:xfrm>
        </p:spPr>
        <p:txBody>
          <a:bodyPr>
            <a:noAutofit/>
          </a:bodyPr>
          <a:lstStyle>
            <a:lvl1pPr marL="0" indent="0" algn="l">
              <a:buFont typeface="Arial" panose="020B0604020202020204" pitchFamily="34" charset="0"/>
              <a:buNone/>
              <a:defRPr lang="en-GB" sz="4400" baseline="0" dirty="0">
                <a:solidFill>
                  <a:srgbClr val="20234E"/>
                </a:solidFill>
                <a:ea typeface="Myriad Pro" charset="0"/>
                <a:cs typeface="Myriad Pro" charset="0"/>
              </a:defRPr>
            </a:lvl1pPr>
          </a:lstStyle>
          <a:p>
            <a:pPr lvl="0" algn="l"/>
            <a:r>
              <a:rPr lang="en-US" smtClean="0"/>
              <a:t>Click to edit Master title style</a:t>
            </a:r>
            <a:endParaRPr lang="en-GB" dirty="0"/>
          </a:p>
        </p:txBody>
      </p:sp>
      <p:sp>
        <p:nvSpPr>
          <p:cNvPr id="3" name="Text Placeholder 2"/>
          <p:cNvSpPr>
            <a:spLocks noGrp="1" noChangeAspect="1"/>
          </p:cNvSpPr>
          <p:nvPr>
            <p:ph type="body" idx="1"/>
          </p:nvPr>
        </p:nvSpPr>
        <p:spPr>
          <a:xfrm>
            <a:off x="201600" y="4111200"/>
            <a:ext cx="4950000" cy="914400"/>
          </a:xfrm>
        </p:spPr>
        <p:txBody>
          <a:bodyPr anchor="t">
            <a:noAutofit/>
          </a:bodyPr>
          <a:lstStyle>
            <a:lvl1pPr marL="342900" indent="-342900">
              <a:buNone/>
              <a:defRPr lang="en-US" sz="1300" baseline="0" dirty="0" smtClean="0">
                <a:solidFill>
                  <a:srgbClr val="20234E"/>
                </a:solidFill>
              </a:defRPr>
            </a:lvl1pPr>
          </a:lstStyle>
          <a:p>
            <a:pPr marL="0" lvl="0" indent="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grpSp>
        <p:nvGrpSpPr>
          <p:cNvPr id="8" name="Group 7"/>
          <p:cNvGrpSpPr/>
          <p:nvPr userDrawn="1"/>
        </p:nvGrpSpPr>
        <p:grpSpPr>
          <a:xfrm>
            <a:off x="0" y="3975645"/>
            <a:ext cx="4860032" cy="91058"/>
            <a:chOff x="0" y="3887527"/>
            <a:chExt cx="4932040" cy="91058"/>
          </a:xfrm>
        </p:grpSpPr>
        <p:cxnSp>
          <p:nvCxnSpPr>
            <p:cNvPr id="9" name="Straight Connector 8"/>
            <p:cNvCxnSpPr/>
            <p:nvPr/>
          </p:nvCxnSpPr>
          <p:spPr>
            <a:xfrm>
              <a:off x="0" y="3933056"/>
              <a:ext cx="4932040" cy="0"/>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32040" y="3887527"/>
              <a:ext cx="0" cy="91058"/>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grpSp>
      <p:sp>
        <p:nvSpPr>
          <p:cNvPr id="11" name="Text Placeholder 17"/>
          <p:cNvSpPr>
            <a:spLocks noGrp="1" noChangeAspect="1"/>
          </p:cNvSpPr>
          <p:nvPr>
            <p:ph type="body" sz="quarter" idx="13"/>
          </p:nvPr>
        </p:nvSpPr>
        <p:spPr>
          <a:xfrm>
            <a:off x="201600" y="1689209"/>
            <a:ext cx="4660900" cy="431800"/>
          </a:xfrm>
          <a:prstGeom prst="rect">
            <a:avLst/>
          </a:prstGeom>
        </p:spPr>
        <p:txBody>
          <a:bodyPr anchor="t">
            <a:noAutofit/>
          </a:bodyPr>
          <a:lstStyle>
            <a:lvl1pPr marL="342900" indent="-342900">
              <a:buNone/>
              <a:defRPr lang="en-US" sz="1300" b="1" i="1" baseline="0" dirty="0">
                <a:solidFill>
                  <a:srgbClr val="20234E"/>
                </a:solidFill>
              </a:defRPr>
            </a:lvl1pPr>
          </a:lstStyle>
          <a:p>
            <a:pPr marL="0" lvl="0" indent="0"/>
            <a:r>
              <a:rPr lang="en-US" smtClean="0"/>
              <a:t>Click to edit Master text styles</a:t>
            </a:r>
          </a:p>
        </p:txBody>
      </p:sp>
    </p:spTree>
    <p:extLst>
      <p:ext uri="{BB962C8B-B14F-4D97-AF65-F5344CB8AC3E}">
        <p14:creationId xmlns:p14="http://schemas.microsoft.com/office/powerpoint/2010/main" val="3284032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No Picture">
    <p:spTree>
      <p:nvGrpSpPr>
        <p:cNvPr id="1" name=""/>
        <p:cNvGrpSpPr/>
        <p:nvPr/>
      </p:nvGrpSpPr>
      <p:grpSpPr>
        <a:xfrm>
          <a:off x="0" y="0"/>
          <a:ext cx="0" cy="0"/>
          <a:chOff x="0" y="0"/>
          <a:chExt cx="0" cy="0"/>
        </a:xfrm>
      </p:grpSpPr>
      <p:grpSp>
        <p:nvGrpSpPr>
          <p:cNvPr id="12" name="Group 11"/>
          <p:cNvGrpSpPr/>
          <p:nvPr userDrawn="1"/>
        </p:nvGrpSpPr>
        <p:grpSpPr>
          <a:xfrm>
            <a:off x="0" y="6137240"/>
            <a:ext cx="9144000" cy="720760"/>
            <a:chOff x="0" y="6137240"/>
            <a:chExt cx="9144000" cy="720760"/>
          </a:xfrm>
        </p:grpSpPr>
        <p:sp>
          <p:nvSpPr>
            <p:cNvPr id="13" name="Rectangle 12"/>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noChangeAspect="1"/>
          </p:cNvSpPr>
          <p:nvPr>
            <p:ph type="title"/>
          </p:nvPr>
        </p:nvSpPr>
        <p:spPr>
          <a:xfrm>
            <a:off x="201600" y="2041199"/>
            <a:ext cx="7772400" cy="1933200"/>
          </a:xfrm>
        </p:spPr>
        <p:txBody>
          <a:bodyPr>
            <a:noAutofit/>
          </a:bodyPr>
          <a:lstStyle>
            <a:lvl1pPr marL="0" indent="0" algn="l">
              <a:buFont typeface="Arial" panose="020B0604020202020204" pitchFamily="34" charset="0"/>
              <a:buNone/>
              <a:defRPr lang="en-GB" sz="4400" baseline="0" dirty="0">
                <a:solidFill>
                  <a:srgbClr val="20234E"/>
                </a:solidFill>
                <a:ea typeface="Myriad Pro" charset="0"/>
                <a:cs typeface="Myriad Pro" charset="0"/>
              </a:defRPr>
            </a:lvl1pPr>
          </a:lstStyle>
          <a:p>
            <a:pPr lvl="0" algn="l"/>
            <a:r>
              <a:rPr lang="en-US" smtClean="0"/>
              <a:t>Click to edit Master title style</a:t>
            </a:r>
            <a:endParaRPr lang="en-GB" dirty="0"/>
          </a:p>
        </p:txBody>
      </p:sp>
      <p:sp>
        <p:nvSpPr>
          <p:cNvPr id="3" name="Text Placeholder 2"/>
          <p:cNvSpPr>
            <a:spLocks noGrp="1" noChangeAspect="1"/>
          </p:cNvSpPr>
          <p:nvPr>
            <p:ph type="body" idx="1"/>
          </p:nvPr>
        </p:nvSpPr>
        <p:spPr>
          <a:xfrm>
            <a:off x="201600" y="4111200"/>
            <a:ext cx="4950000" cy="914400"/>
          </a:xfrm>
        </p:spPr>
        <p:txBody>
          <a:bodyPr anchor="t">
            <a:noAutofit/>
          </a:bodyPr>
          <a:lstStyle>
            <a:lvl1pPr marL="342900" indent="-342900">
              <a:buNone/>
              <a:defRPr lang="en-US" sz="1300" baseline="0" dirty="0" smtClean="0">
                <a:solidFill>
                  <a:srgbClr val="20234E"/>
                </a:solidFill>
              </a:defRPr>
            </a:lvl1pPr>
          </a:lstStyle>
          <a:p>
            <a:pPr marL="0" lvl="0" indent="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grpSp>
        <p:nvGrpSpPr>
          <p:cNvPr id="8" name="Group 7"/>
          <p:cNvGrpSpPr/>
          <p:nvPr userDrawn="1"/>
        </p:nvGrpSpPr>
        <p:grpSpPr>
          <a:xfrm>
            <a:off x="0" y="3975645"/>
            <a:ext cx="4860032" cy="91058"/>
            <a:chOff x="0" y="3887527"/>
            <a:chExt cx="4932040" cy="91058"/>
          </a:xfrm>
        </p:grpSpPr>
        <p:cxnSp>
          <p:nvCxnSpPr>
            <p:cNvPr id="9" name="Straight Connector 8"/>
            <p:cNvCxnSpPr/>
            <p:nvPr/>
          </p:nvCxnSpPr>
          <p:spPr>
            <a:xfrm>
              <a:off x="0" y="3933056"/>
              <a:ext cx="4932040" cy="0"/>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32040" y="3887527"/>
              <a:ext cx="0" cy="91058"/>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grpSp>
      <p:sp>
        <p:nvSpPr>
          <p:cNvPr id="11" name="Text Placeholder 17"/>
          <p:cNvSpPr>
            <a:spLocks noGrp="1" noChangeAspect="1"/>
          </p:cNvSpPr>
          <p:nvPr>
            <p:ph type="body" sz="quarter" idx="13"/>
          </p:nvPr>
        </p:nvSpPr>
        <p:spPr>
          <a:xfrm>
            <a:off x="201600" y="1689209"/>
            <a:ext cx="4660900" cy="431800"/>
          </a:xfrm>
          <a:prstGeom prst="rect">
            <a:avLst/>
          </a:prstGeom>
        </p:spPr>
        <p:txBody>
          <a:bodyPr anchor="t">
            <a:noAutofit/>
          </a:bodyPr>
          <a:lstStyle>
            <a:lvl1pPr marL="342900" indent="-342900">
              <a:buNone/>
              <a:defRPr lang="en-US" sz="1300" b="1" i="1" baseline="0" dirty="0">
                <a:solidFill>
                  <a:srgbClr val="20234E"/>
                </a:solidFill>
              </a:defRPr>
            </a:lvl1pPr>
          </a:lstStyle>
          <a:p>
            <a:pPr marL="0" lvl="0" indent="0"/>
            <a:r>
              <a:rPr lang="en-US" smtClean="0"/>
              <a:t>Click to edit Master text styles</a:t>
            </a:r>
          </a:p>
        </p:txBody>
      </p:sp>
    </p:spTree>
    <p:extLst>
      <p:ext uri="{BB962C8B-B14F-4D97-AF65-F5344CB8AC3E}">
        <p14:creationId xmlns:p14="http://schemas.microsoft.com/office/powerpoint/2010/main" val="11126588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noChangeAspect="1"/>
          </p:cNvSpPr>
          <p:nvPr>
            <p:ph sz="half" idx="1"/>
          </p:nvPr>
        </p:nvSpPr>
        <p:spPr>
          <a:xfrm>
            <a:off x="201600" y="1144800"/>
            <a:ext cx="4269600" cy="498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noChangeAspect="1"/>
          </p:cNvSpPr>
          <p:nvPr>
            <p:ph sz="half" idx="2"/>
          </p:nvPr>
        </p:nvSpPr>
        <p:spPr>
          <a:xfrm>
            <a:off x="4672800" y="1144799"/>
            <a:ext cx="4269600" cy="498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0503D-04B7-4A8B-9A25-B27FE40E5740}" type="slidenum">
              <a:rPr lang="en-GB" smtClean="0"/>
              <a:t>‹#›</a:t>
            </a:fld>
            <a:endParaRPr lang="en-GB"/>
          </a:p>
        </p:txBody>
      </p:sp>
    </p:spTree>
    <p:extLst>
      <p:ext uri="{BB962C8B-B14F-4D97-AF65-F5344CB8AC3E}">
        <p14:creationId xmlns:p14="http://schemas.microsoft.com/office/powerpoint/2010/main" val="8561117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noChangeAspect="1"/>
          </p:cNvSpPr>
          <p:nvPr>
            <p:ph idx="1"/>
          </p:nvPr>
        </p:nvSpPr>
        <p:spPr>
          <a:xfrm>
            <a:off x="201600" y="1144799"/>
            <a:ext cx="4269600" cy="4982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sp>
        <p:nvSpPr>
          <p:cNvPr id="11" name="Picture Placeholder 10"/>
          <p:cNvSpPr>
            <a:spLocks noGrp="1" noChangeAspect="1"/>
          </p:cNvSpPr>
          <p:nvPr>
            <p:ph type="pic" sz="quarter" idx="14"/>
          </p:nvPr>
        </p:nvSpPr>
        <p:spPr>
          <a:xfrm>
            <a:off x="4672800" y="1144800"/>
            <a:ext cx="4269600" cy="49824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Tree>
    <p:extLst>
      <p:ext uri="{BB962C8B-B14F-4D97-AF65-F5344CB8AC3E}">
        <p14:creationId xmlns:p14="http://schemas.microsoft.com/office/powerpoint/2010/main" val="41415390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ictures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noChangeAspect="1"/>
          </p:cNvSpPr>
          <p:nvPr>
            <p:ph idx="1"/>
          </p:nvPr>
        </p:nvSpPr>
        <p:spPr>
          <a:xfrm>
            <a:off x="201600" y="1144799"/>
            <a:ext cx="4269600" cy="4982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sp>
        <p:nvSpPr>
          <p:cNvPr id="11" name="Picture Placeholder 10"/>
          <p:cNvSpPr>
            <a:spLocks noGrp="1" noChangeAspect="1"/>
          </p:cNvSpPr>
          <p:nvPr>
            <p:ph type="pic" sz="quarter" idx="14"/>
          </p:nvPr>
        </p:nvSpPr>
        <p:spPr>
          <a:xfrm>
            <a:off x="4672800" y="1144800"/>
            <a:ext cx="4269600" cy="23904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
        <p:nvSpPr>
          <p:cNvPr id="12" name="Picture Placeholder 10"/>
          <p:cNvSpPr>
            <a:spLocks noGrp="1" noChangeAspect="1"/>
          </p:cNvSpPr>
          <p:nvPr>
            <p:ph type="pic" sz="quarter" idx="15"/>
          </p:nvPr>
        </p:nvSpPr>
        <p:spPr>
          <a:xfrm>
            <a:off x="4672800" y="3736800"/>
            <a:ext cx="4269600" cy="23904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Tree>
    <p:extLst>
      <p:ext uri="{BB962C8B-B14F-4D97-AF65-F5344CB8AC3E}">
        <p14:creationId xmlns:p14="http://schemas.microsoft.com/office/powerpoint/2010/main" val="42021541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a:xfrm>
            <a:off x="201600" y="1144799"/>
            <a:ext cx="8740800" cy="2390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sp>
        <p:nvSpPr>
          <p:cNvPr id="11" name="Picture Placeholder 10"/>
          <p:cNvSpPr>
            <a:spLocks noGrp="1"/>
          </p:cNvSpPr>
          <p:nvPr>
            <p:ph type="pic" sz="quarter" idx="14"/>
          </p:nvPr>
        </p:nvSpPr>
        <p:spPr>
          <a:xfrm>
            <a:off x="201600" y="3736800"/>
            <a:ext cx="8740800" cy="23904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Tree>
    <p:extLst>
      <p:ext uri="{BB962C8B-B14F-4D97-AF65-F5344CB8AC3E}">
        <p14:creationId xmlns:p14="http://schemas.microsoft.com/office/powerpoint/2010/main" val="20911958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s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a:xfrm>
            <a:off x="201600" y="1144799"/>
            <a:ext cx="8740800" cy="2390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503D-04B7-4A8B-9A25-B27FE40E5740}" type="slidenum">
              <a:rPr lang="en-GB" smtClean="0"/>
              <a:t>‹#›</a:t>
            </a:fld>
            <a:endParaRPr lang="en-GB"/>
          </a:p>
        </p:txBody>
      </p:sp>
      <p:sp>
        <p:nvSpPr>
          <p:cNvPr id="11" name="Picture Placeholder 10"/>
          <p:cNvSpPr>
            <a:spLocks noGrp="1"/>
          </p:cNvSpPr>
          <p:nvPr>
            <p:ph type="pic" sz="quarter" idx="14"/>
          </p:nvPr>
        </p:nvSpPr>
        <p:spPr>
          <a:xfrm>
            <a:off x="201600" y="3736800"/>
            <a:ext cx="2844000" cy="23904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
        <p:nvSpPr>
          <p:cNvPr id="8" name="Picture Placeholder 10"/>
          <p:cNvSpPr>
            <a:spLocks noGrp="1"/>
          </p:cNvSpPr>
          <p:nvPr>
            <p:ph type="pic" sz="quarter" idx="15"/>
          </p:nvPr>
        </p:nvSpPr>
        <p:spPr>
          <a:xfrm>
            <a:off x="3150000" y="3736800"/>
            <a:ext cx="2844000" cy="23904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
        <p:nvSpPr>
          <p:cNvPr id="9" name="Picture Placeholder 10"/>
          <p:cNvSpPr>
            <a:spLocks noGrp="1"/>
          </p:cNvSpPr>
          <p:nvPr>
            <p:ph type="pic" sz="quarter" idx="16"/>
          </p:nvPr>
        </p:nvSpPr>
        <p:spPr>
          <a:xfrm>
            <a:off x="6098400" y="3736800"/>
            <a:ext cx="2844000" cy="2390400"/>
          </a:xfrm>
          <a:solidFill>
            <a:srgbClr val="20234E"/>
          </a:solidFill>
        </p:spPr>
        <p:txBody>
          <a:bodyPr/>
          <a:lstStyle>
            <a:lvl1pPr>
              <a:defRPr sz="2800">
                <a:solidFill>
                  <a:schemeClr val="bg1"/>
                </a:solidFill>
              </a:defRPr>
            </a:lvl1pPr>
          </a:lstStyle>
          <a:p>
            <a:r>
              <a:rPr lang="en-US" smtClean="0"/>
              <a:t>Click icon to add picture</a:t>
            </a:r>
            <a:endParaRPr lang="en-GB" dirty="0"/>
          </a:p>
        </p:txBody>
      </p:sp>
    </p:spTree>
    <p:extLst>
      <p:ext uri="{BB962C8B-B14F-4D97-AF65-F5344CB8AC3E}">
        <p14:creationId xmlns:p14="http://schemas.microsoft.com/office/powerpoint/2010/main" val="18068502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karanvir.shergill\Desktop\OCR_NEW_3D_blue.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Placeholder 1"/>
          <p:cNvSpPr>
            <a:spLocks noGrp="1"/>
          </p:cNvSpPr>
          <p:nvPr>
            <p:ph type="title"/>
          </p:nvPr>
        </p:nvSpPr>
        <p:spPr>
          <a:xfrm>
            <a:off x="194400" y="274638"/>
            <a:ext cx="8740800" cy="687600"/>
          </a:xfrm>
          <a:prstGeom prst="rect">
            <a:avLst/>
          </a:prstGeom>
        </p:spPr>
        <p:txBody>
          <a:bodyPr>
            <a:noAutofit/>
          </a:bodyPr>
          <a:lstStyle/>
          <a:p>
            <a:pPr lvl="0" algn="l"/>
            <a:r>
              <a:rPr lang="en-US" smtClean="0"/>
              <a:t>Click to edit Master title style</a:t>
            </a:r>
            <a:endParaRPr lang="en-GB" dirty="0"/>
          </a:p>
        </p:txBody>
      </p:sp>
      <p:sp>
        <p:nvSpPr>
          <p:cNvPr id="3" name="Text Placeholder 2"/>
          <p:cNvSpPr>
            <a:spLocks noGrp="1"/>
          </p:cNvSpPr>
          <p:nvPr>
            <p:ph type="body" idx="1"/>
          </p:nvPr>
        </p:nvSpPr>
        <p:spPr>
          <a:xfrm>
            <a:off x="201600" y="1144799"/>
            <a:ext cx="8740800" cy="4982400"/>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807600" y="6357600"/>
            <a:ext cx="2133600" cy="365125"/>
          </a:xfrm>
          <a:prstGeom prst="rect">
            <a:avLst/>
          </a:prstGeom>
        </p:spPr>
        <p:txBody>
          <a:bodyPr anchor="ctr">
            <a:noAutofit/>
          </a:bodyPr>
          <a:lstStyle>
            <a:lvl1pPr algn="r">
              <a:defRPr lang="en-GB" sz="1100" b="0" i="0" baseline="0" smtClean="0">
                <a:solidFill>
                  <a:srgbClr val="CDCDCB"/>
                </a:solidFill>
                <a:latin typeface="Myriad Pro" charset="0"/>
              </a:defRPr>
            </a:lvl1pPr>
          </a:lstStyle>
          <a:p>
            <a:pPr>
              <a:spcBef>
                <a:spcPct val="20000"/>
              </a:spcBef>
              <a:buFont typeface="Arial" panose="020B0604020202020204" pitchFamily="34" charset="0"/>
              <a:buNone/>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anchor="ctr">
            <a:noAutofit/>
          </a:bodyPr>
          <a:lstStyle>
            <a:lvl1pPr algn="ctr">
              <a:defRPr lang="en-GB" sz="1100" b="0" i="0" baseline="0" dirty="0">
                <a:solidFill>
                  <a:srgbClr val="CDCDCB"/>
                </a:solidFill>
                <a:latin typeface="Myriad Pro" charset="0"/>
              </a:defRPr>
            </a:lvl1pPr>
          </a:lstStyle>
          <a:p>
            <a:pPr>
              <a:spcBef>
                <a:spcPct val="20000"/>
              </a:spcBef>
              <a:buFont typeface="Arial" panose="020B0604020202020204" pitchFamily="34" charset="0"/>
              <a:buNone/>
            </a:pPr>
            <a:endParaRPr lang="en-GB" dirty="0"/>
          </a:p>
        </p:txBody>
      </p:sp>
      <p:sp>
        <p:nvSpPr>
          <p:cNvPr id="6" name="Slide Number Placeholder 5"/>
          <p:cNvSpPr>
            <a:spLocks noGrp="1"/>
          </p:cNvSpPr>
          <p:nvPr>
            <p:ph type="sldNum" sz="quarter" idx="4"/>
          </p:nvPr>
        </p:nvSpPr>
        <p:spPr>
          <a:xfrm>
            <a:off x="201600" y="6356350"/>
            <a:ext cx="2133600" cy="365125"/>
          </a:xfrm>
          <a:prstGeom prst="rect">
            <a:avLst/>
          </a:prstGeom>
        </p:spPr>
        <p:txBody>
          <a:bodyPr anchor="ctr">
            <a:noAutofit/>
          </a:bodyPr>
          <a:lstStyle>
            <a:lvl1pPr algn="l">
              <a:defRPr lang="en-GB" sz="1100" b="0" i="0" baseline="0" smtClean="0">
                <a:solidFill>
                  <a:srgbClr val="CDCDCB"/>
                </a:solidFill>
                <a:latin typeface="Myriad Pro" charset="0"/>
              </a:defRPr>
            </a:lvl1pPr>
          </a:lstStyle>
          <a:p>
            <a:pPr>
              <a:spcBef>
                <a:spcPct val="20000"/>
              </a:spcBef>
              <a:buFont typeface="Arial" panose="020B0604020202020204" pitchFamily="34" charset="0"/>
              <a:buNone/>
            </a:pPr>
            <a:fld id="{4AF0503D-04B7-4A8B-9A25-B27FE40E5740}" type="slidenum">
              <a:rPr lang="en-GB" smtClean="0"/>
              <a:pPr>
                <a:spcBef>
                  <a:spcPct val="20000"/>
                </a:spcBef>
                <a:buFont typeface="Arial" panose="020B0604020202020204" pitchFamily="34" charset="0"/>
                <a:buNone/>
              </a:pPr>
              <a:t>‹#›</a:t>
            </a:fld>
            <a:endParaRPr lang="en-GB"/>
          </a:p>
        </p:txBody>
      </p:sp>
      <p:grpSp>
        <p:nvGrpSpPr>
          <p:cNvPr id="13" name="Group 12"/>
          <p:cNvGrpSpPr/>
          <p:nvPr/>
        </p:nvGrpSpPr>
        <p:grpSpPr>
          <a:xfrm>
            <a:off x="0" y="863190"/>
            <a:ext cx="6516216" cy="135001"/>
            <a:chOff x="0" y="3887527"/>
            <a:chExt cx="4932040" cy="91058"/>
          </a:xfrm>
        </p:grpSpPr>
        <p:cxnSp>
          <p:nvCxnSpPr>
            <p:cNvPr id="14" name="Straight Connector 13"/>
            <p:cNvCxnSpPr/>
            <p:nvPr/>
          </p:nvCxnSpPr>
          <p:spPr>
            <a:xfrm>
              <a:off x="0" y="3933056"/>
              <a:ext cx="493204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4895572"/>
      </p:ext>
    </p:extLst>
  </p:cSld>
  <p:clrMap bg1="lt1" tx1="dk1" bg2="lt2" tx2="dk2" accent1="accent1" accent2="accent2" accent3="accent3" accent4="accent4" accent5="accent5" accent6="accent6" hlink="hlink" folHlink="folHlink"/>
  <p:sldLayoutIdLst>
    <p:sldLayoutId id="2147483680" r:id="rId1"/>
    <p:sldLayoutId id="2147483691" r:id="rId2"/>
    <p:sldLayoutId id="2147483682" r:id="rId3"/>
    <p:sldLayoutId id="2147483697" r:id="rId4"/>
    <p:sldLayoutId id="2147483683" r:id="rId5"/>
    <p:sldLayoutId id="2147483681" r:id="rId6"/>
    <p:sldLayoutId id="2147483692" r:id="rId7"/>
    <p:sldLayoutId id="2147483693" r:id="rId8"/>
    <p:sldLayoutId id="2147483695" r:id="rId9"/>
    <p:sldLayoutId id="2147483696" r:id="rId10"/>
    <p:sldLayoutId id="2147483684" r:id="rId11"/>
    <p:sldLayoutId id="2147483685" r:id="rId12"/>
    <p:sldLayoutId id="2147483686" r:id="rId13"/>
    <p:sldLayoutId id="2147483687" r:id="rId14"/>
    <p:sldLayoutId id="2147483688" r:id="rId15"/>
    <p:sldLayoutId id="2147483689" r:id="rId16"/>
    <p:sldLayoutId id="2147483690" r:id="rId17"/>
    <p:sldLayoutId id="2147483699" r:id="rId18"/>
  </p:sldLayoutIdLst>
  <p:timing>
    <p:tnLst>
      <p:par>
        <p:cTn id="1" dur="indefinite" restart="never" nodeType="tmRoot"/>
      </p:par>
    </p:tnLst>
  </p:timing>
  <p:txStyles>
    <p:titleStyle>
      <a:lvl1pPr algn="ctr" defTabSz="914400" rtl="0" eaLnBrk="1" latinLnBrk="0" hangingPunct="1">
        <a:spcBef>
          <a:spcPct val="0"/>
        </a:spcBef>
        <a:buNone/>
        <a:defRPr lang="en-GB" sz="3200" b="1" i="1" kern="1200">
          <a:solidFill>
            <a:srgbClr val="1F224E"/>
          </a:solidFill>
          <a:latin typeface="Myriad Pro"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3200" kern="1200" dirty="0" smtClean="0">
          <a:solidFill>
            <a:srgbClr val="1F224E"/>
          </a:solidFill>
          <a:latin typeface="Myriad Pro"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800" kern="1200" dirty="0" smtClean="0">
          <a:solidFill>
            <a:srgbClr val="1F224E"/>
          </a:solidFill>
          <a:latin typeface="Myriad Pro"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dirty="0" smtClean="0">
          <a:solidFill>
            <a:srgbClr val="1F224E"/>
          </a:solidFill>
          <a:latin typeface="Myriad Pro"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rgbClr val="1F224E"/>
          </a:solidFill>
          <a:latin typeface="Myriad Pro"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GB" sz="2000" kern="1200" dirty="0">
          <a:solidFill>
            <a:srgbClr val="1F224E"/>
          </a:solidFill>
          <a:latin typeface="Myriad Pro"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paul.steer@ocr.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policy@ocr.org.uk" TargetMode="External"/><Relationship Id="rId5" Type="http://schemas.openxmlformats.org/officeDocument/2006/relationships/hyperlink" Target="http://www.ocr.org.uk/policy" TargetMode="External"/><Relationship Id="rId4" Type="http://schemas.openxmlformats.org/officeDocument/2006/relationships/hyperlink" Target="https://twitter.com/ocr_polic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educationdatalab.org.uk/2017/05/young-people-are-taking-fewer-a-levels-as-qualification-reforms-kick-in-and-per-student-spending-falls/" TargetMode="Externa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An overview of </a:t>
            </a:r>
            <a:r>
              <a:rPr lang="en-GB" sz="3600" dirty="0" smtClean="0"/>
              <a:t>developments </a:t>
            </a:r>
            <a:r>
              <a:rPr lang="en-GB" sz="3600" dirty="0"/>
              <a:t>in vocational and technical education</a:t>
            </a:r>
          </a:p>
        </p:txBody>
      </p:sp>
      <p:sp>
        <p:nvSpPr>
          <p:cNvPr id="3" name="Subtitle 2"/>
          <p:cNvSpPr>
            <a:spLocks noGrp="1"/>
          </p:cNvSpPr>
          <p:nvPr>
            <p:ph type="subTitle" idx="1"/>
          </p:nvPr>
        </p:nvSpPr>
        <p:spPr/>
        <p:txBody>
          <a:bodyPr/>
          <a:lstStyle/>
          <a:p>
            <a:r>
              <a:rPr lang="en-GB" dirty="0" smtClean="0"/>
              <a:t>Paul Steer, Head of Policy</a:t>
            </a:r>
            <a:endParaRPr lang="en-GB" dirty="0"/>
          </a:p>
        </p:txBody>
      </p:sp>
      <p:sp>
        <p:nvSpPr>
          <p:cNvPr id="5" name="Text Placeholder 4"/>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527642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Sainsbury Review of Technical Education</a:t>
            </a:r>
            <a:endParaRPr lang="en-GB" dirty="0"/>
          </a:p>
        </p:txBody>
      </p:sp>
      <p:sp>
        <p:nvSpPr>
          <p:cNvPr id="5" name="Content Placeholder 4"/>
          <p:cNvSpPr>
            <a:spLocks noGrp="1"/>
          </p:cNvSpPr>
          <p:nvPr>
            <p:ph idx="1"/>
          </p:nvPr>
        </p:nvSpPr>
        <p:spPr/>
        <p:txBody>
          <a:bodyPr/>
          <a:lstStyle/>
          <a:p>
            <a:endParaRPr lang="en-GB" dirty="0"/>
          </a:p>
        </p:txBody>
      </p:sp>
      <p:pic>
        <p:nvPicPr>
          <p:cNvPr id="1026" name="Picture 2" descr="Lord Sainsbury demands more cash for technical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153946" cy="42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1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onkhe.com/wp-content/uploads/2016/07/Screen-Shot-2016-07-08-at-10.52.0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7488832" cy="6957392"/>
          </a:xfrm>
          <a:prstGeom prst="rect">
            <a:avLst/>
          </a:prstGeom>
          <a:noFill/>
          <a:ln>
            <a:noFill/>
          </a:ln>
        </p:spPr>
      </p:pic>
      <p:pic>
        <p:nvPicPr>
          <p:cNvPr id="3" name="Content Placeholder 3" descr="http://wonkhe.com/wp-content/uploads/2016/07/Screen-Shot-2016-07-08-at-10.52.06.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0318" y="0"/>
            <a:ext cx="7488832" cy="6957392"/>
          </a:xfrm>
          <a:prstGeom prst="rect">
            <a:avLst/>
          </a:prstGeom>
          <a:noFill/>
          <a:ln>
            <a:noFill/>
          </a:ln>
        </p:spPr>
      </p:pic>
    </p:spTree>
    <p:extLst>
      <p:ext uri="{BB962C8B-B14F-4D97-AF65-F5344CB8AC3E}">
        <p14:creationId xmlns:p14="http://schemas.microsoft.com/office/powerpoint/2010/main" val="3671273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mean by ‘technical’?</a:t>
            </a:r>
            <a:endParaRPr lang="en-GB" dirty="0"/>
          </a:p>
        </p:txBody>
      </p:sp>
      <p:pic>
        <p:nvPicPr>
          <p:cNvPr id="4" name="Content Placeholder 3" descr="Image result for vorsprung durch techni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8740775" cy="1756689"/>
          </a:xfrm>
          <a:prstGeom prst="rect">
            <a:avLst/>
          </a:prstGeom>
          <a:noFill/>
          <a:ln>
            <a:noFill/>
          </a:ln>
        </p:spPr>
      </p:pic>
      <p:sp>
        <p:nvSpPr>
          <p:cNvPr id="5" name="Rectangle 4"/>
          <p:cNvSpPr/>
          <p:nvPr/>
        </p:nvSpPr>
        <p:spPr>
          <a:xfrm>
            <a:off x="611560" y="1191293"/>
            <a:ext cx="4572000" cy="2554545"/>
          </a:xfrm>
          <a:prstGeom prst="rect">
            <a:avLst/>
          </a:prstGeom>
        </p:spPr>
        <p:txBody>
          <a:bodyPr>
            <a:spAutoFit/>
          </a:bodyPr>
          <a:lstStyle/>
          <a:p>
            <a:r>
              <a:rPr lang="en-GB" sz="4000" b="1" dirty="0"/>
              <a:t>Origin</a:t>
            </a:r>
          </a:p>
          <a:p>
            <a:r>
              <a:rPr lang="en-GB" sz="4000" dirty="0"/>
              <a:t>Early 17th century: from Greek </a:t>
            </a:r>
            <a:r>
              <a:rPr lang="en-GB" sz="4000" dirty="0" err="1" smtClean="0"/>
              <a:t>tekhnē</a:t>
            </a:r>
            <a:r>
              <a:rPr lang="en-GB" sz="4000" dirty="0" smtClean="0"/>
              <a:t> </a:t>
            </a:r>
            <a:r>
              <a:rPr lang="en-GB" sz="4000" dirty="0"/>
              <a:t>‘art, craft’ </a:t>
            </a:r>
            <a:r>
              <a:rPr lang="en-GB" dirty="0"/>
              <a:t> </a:t>
            </a:r>
          </a:p>
        </p:txBody>
      </p:sp>
    </p:spTree>
    <p:extLst>
      <p:ext uri="{BB962C8B-B14F-4D97-AF65-F5344CB8AC3E}">
        <p14:creationId xmlns:p14="http://schemas.microsoft.com/office/powerpoint/2010/main" val="136359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Sainsbury defines ‘technical’ (1)</a:t>
            </a:r>
            <a:endParaRPr lang="en-GB" dirty="0"/>
          </a:p>
        </p:txBody>
      </p:sp>
      <p:sp>
        <p:nvSpPr>
          <p:cNvPr id="3" name="Content Placeholder 2"/>
          <p:cNvSpPr>
            <a:spLocks noGrp="1"/>
          </p:cNvSpPr>
          <p:nvPr>
            <p:ph idx="1"/>
          </p:nvPr>
        </p:nvSpPr>
        <p:spPr/>
        <p:txBody>
          <a:bodyPr/>
          <a:lstStyle/>
          <a:p>
            <a:pPr marL="0" indent="0">
              <a:buNone/>
            </a:pPr>
            <a:r>
              <a:rPr lang="en-GB" dirty="0"/>
              <a:t>“The Government must be explicit that to be described as technical education, a programme must </a:t>
            </a:r>
            <a:r>
              <a:rPr lang="en-GB" b="1" dirty="0"/>
              <a:t>focus on progression into skilled employment </a:t>
            </a:r>
            <a:r>
              <a:rPr lang="en-GB" dirty="0"/>
              <a:t>and require the acquisition of both a </a:t>
            </a:r>
            <a:r>
              <a:rPr lang="en-GB" b="1" dirty="0"/>
              <a:t>substantial body of technical knowledge </a:t>
            </a:r>
            <a:r>
              <a:rPr lang="en-GB" dirty="0"/>
              <a:t>and a set of </a:t>
            </a:r>
            <a:r>
              <a:rPr lang="en-GB" b="1" dirty="0"/>
              <a:t>practical skills </a:t>
            </a:r>
            <a:r>
              <a:rPr lang="en-GB" dirty="0"/>
              <a:t>valued by industry</a:t>
            </a:r>
            <a:r>
              <a:rPr lang="en-GB" dirty="0" smtClean="0"/>
              <a:t>.” </a:t>
            </a:r>
            <a:endParaRPr lang="en-GB" dirty="0"/>
          </a:p>
          <a:p>
            <a:pPr marL="0" indent="0">
              <a:buNone/>
            </a:pPr>
            <a:endParaRPr lang="en-GB" dirty="0"/>
          </a:p>
        </p:txBody>
      </p:sp>
    </p:spTree>
    <p:extLst>
      <p:ext uri="{BB962C8B-B14F-4D97-AF65-F5344CB8AC3E}">
        <p14:creationId xmlns:p14="http://schemas.microsoft.com/office/powerpoint/2010/main" val="31421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Sainsbury defines ‘technical’ (2)</a:t>
            </a:r>
            <a:endParaRPr lang="en-GB" dirty="0"/>
          </a:p>
        </p:txBody>
      </p:sp>
      <p:sp>
        <p:nvSpPr>
          <p:cNvPr id="3" name="Content Placeholder 2"/>
          <p:cNvSpPr>
            <a:spLocks noGrp="1"/>
          </p:cNvSpPr>
          <p:nvPr>
            <p:ph idx="1"/>
          </p:nvPr>
        </p:nvSpPr>
        <p:spPr/>
        <p:txBody>
          <a:bodyPr/>
          <a:lstStyle/>
          <a:p>
            <a:pPr marL="0" indent="0">
              <a:buNone/>
            </a:pPr>
            <a:r>
              <a:rPr lang="en-GB" dirty="0" smtClean="0"/>
              <a:t>“</a:t>
            </a:r>
            <a:r>
              <a:rPr lang="en-GB" dirty="0"/>
              <a:t>Technical education … differs from A levels and other </a:t>
            </a:r>
            <a:r>
              <a:rPr lang="en-GB" b="1" dirty="0"/>
              <a:t>academic options </a:t>
            </a:r>
            <a:r>
              <a:rPr lang="en-GB" dirty="0"/>
              <a:t>in that it draws its purpose from the workplace rather than an academic discipline… </a:t>
            </a:r>
            <a:endParaRPr lang="en-GB" dirty="0" smtClean="0"/>
          </a:p>
          <a:p>
            <a:pPr marL="0" indent="0">
              <a:buNone/>
            </a:pPr>
            <a:r>
              <a:rPr lang="en-GB" dirty="0" smtClean="0"/>
              <a:t>“Ultimately</a:t>
            </a:r>
            <a:r>
              <a:rPr lang="en-GB" dirty="0"/>
              <a:t>, we must communicate consistently and more effectively the truth that </a:t>
            </a:r>
            <a:r>
              <a:rPr lang="en-GB" b="1" dirty="0"/>
              <a:t>technical education leads to rewarding, skilled jobs </a:t>
            </a:r>
            <a:r>
              <a:rPr lang="en-GB" dirty="0"/>
              <a:t>and opens doors for individuals to progress to the most senior of roles.”</a:t>
            </a:r>
          </a:p>
          <a:p>
            <a:pPr marL="0" indent="0">
              <a:buNone/>
            </a:pPr>
            <a:endParaRPr lang="en-GB" dirty="0"/>
          </a:p>
        </p:txBody>
      </p:sp>
    </p:spTree>
    <p:extLst>
      <p:ext uri="{BB962C8B-B14F-4D97-AF65-F5344CB8AC3E}">
        <p14:creationId xmlns:p14="http://schemas.microsoft.com/office/powerpoint/2010/main" val="2544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 Levels - Who </a:t>
            </a:r>
            <a:r>
              <a:rPr lang="en-GB" dirty="0"/>
              <a:t>they are for </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a:t>“[16 year olds] will be able to choose from an academic study programme (primarily through A levels), a technical option (primarily through a T level study programme or an apprenticeship</a:t>
            </a:r>
            <a:r>
              <a:rPr lang="en-GB" dirty="0" smtClean="0"/>
              <a:t>).”</a:t>
            </a:r>
          </a:p>
          <a:p>
            <a:pPr marL="0" indent="0">
              <a:buNone/>
            </a:pPr>
            <a:endParaRPr lang="en-GB" dirty="0"/>
          </a:p>
          <a:p>
            <a:pPr marL="0" indent="0" algn="r">
              <a:buNone/>
            </a:pPr>
            <a:r>
              <a:rPr lang="en-GB" sz="2000" dirty="0"/>
              <a:t>Implementation of T level </a:t>
            </a:r>
            <a:r>
              <a:rPr lang="en-GB" sz="2000" dirty="0" smtClean="0"/>
              <a:t>Programmes, </a:t>
            </a:r>
            <a:r>
              <a:rPr lang="en-GB" sz="2000" dirty="0"/>
              <a:t>Government C</a:t>
            </a:r>
            <a:r>
              <a:rPr lang="en-GB" sz="2000" dirty="0" smtClean="0"/>
              <a:t>onsultation</a:t>
            </a:r>
          </a:p>
          <a:p>
            <a:pPr marL="0" indent="0" algn="r">
              <a:buNone/>
            </a:pPr>
            <a:r>
              <a:rPr lang="en-GB" sz="2000" dirty="0" smtClean="0"/>
              <a:t>  </a:t>
            </a:r>
            <a:r>
              <a:rPr lang="en-GB" sz="2000" dirty="0"/>
              <a:t>30th November 2017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31810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 Levels - What </a:t>
            </a:r>
            <a:r>
              <a:rPr lang="en-GB" dirty="0"/>
              <a:t>they are for</a:t>
            </a:r>
          </a:p>
        </p:txBody>
      </p:sp>
      <p:sp>
        <p:nvSpPr>
          <p:cNvPr id="3" name="Content Placeholder 2"/>
          <p:cNvSpPr>
            <a:spLocks noGrp="1"/>
          </p:cNvSpPr>
          <p:nvPr>
            <p:ph idx="1"/>
          </p:nvPr>
        </p:nvSpPr>
        <p:spPr/>
        <p:txBody>
          <a:bodyPr/>
          <a:lstStyle/>
          <a:p>
            <a:r>
              <a:rPr lang="en-GB" dirty="0"/>
              <a:t>“A levels and T levels will exist as high quality, rigorous, level 3 study programmes. </a:t>
            </a:r>
            <a:endParaRPr lang="en-GB" dirty="0" smtClean="0"/>
          </a:p>
          <a:p>
            <a:r>
              <a:rPr lang="en-GB" dirty="0" smtClean="0"/>
              <a:t>A </a:t>
            </a:r>
            <a:r>
              <a:rPr lang="en-GB" dirty="0"/>
              <a:t>levels </a:t>
            </a:r>
            <a:r>
              <a:rPr lang="en-GB" dirty="0" smtClean="0"/>
              <a:t>will </a:t>
            </a:r>
            <a:r>
              <a:rPr lang="en-GB" dirty="0"/>
              <a:t>continue to support entry to degree level higher education. </a:t>
            </a:r>
            <a:endParaRPr lang="en-GB" dirty="0" smtClean="0"/>
          </a:p>
          <a:p>
            <a:r>
              <a:rPr lang="en-GB" b="1" dirty="0" smtClean="0"/>
              <a:t>T </a:t>
            </a:r>
            <a:r>
              <a:rPr lang="en-GB" b="1" dirty="0"/>
              <a:t>levels will be designed primarily to support entry to skilled employment in technical occupations at level 3 and above</a:t>
            </a:r>
            <a:r>
              <a:rPr lang="en-GB" b="1" dirty="0" smtClean="0"/>
              <a:t>.”</a:t>
            </a:r>
          </a:p>
          <a:p>
            <a:pPr marL="0" indent="0">
              <a:buNone/>
            </a:pPr>
            <a:endParaRPr lang="en-GB" dirty="0"/>
          </a:p>
          <a:p>
            <a:pPr marL="0" indent="0" algn="r">
              <a:buNone/>
            </a:pPr>
            <a:r>
              <a:rPr lang="en-GB" sz="2000" dirty="0"/>
              <a:t>Implementation of T level Programmes, Government Consultation</a:t>
            </a:r>
          </a:p>
          <a:p>
            <a:pPr marL="0" indent="0" algn="r">
              <a:buNone/>
            </a:pPr>
            <a:r>
              <a:rPr lang="en-GB" sz="2000" dirty="0"/>
              <a:t>  30th November 2017 </a:t>
            </a:r>
          </a:p>
          <a:p>
            <a:endParaRPr lang="en-GB" dirty="0"/>
          </a:p>
        </p:txBody>
      </p:sp>
    </p:spTree>
    <p:extLst>
      <p:ext uri="{BB962C8B-B14F-4D97-AF65-F5344CB8AC3E}">
        <p14:creationId xmlns:p14="http://schemas.microsoft.com/office/powerpoint/2010/main" val="358717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 </a:t>
            </a:r>
            <a:r>
              <a:rPr lang="en-GB" sz="3600" dirty="0"/>
              <a:t>levels </a:t>
            </a:r>
            <a:r>
              <a:rPr lang="en-GB" sz="3600" dirty="0" smtClean="0"/>
              <a:t>rejected by HE”</a:t>
            </a:r>
            <a:endParaRPr lang="en-GB" sz="3600" dirty="0"/>
          </a:p>
        </p:txBody>
      </p:sp>
      <p:sp>
        <p:nvSpPr>
          <p:cNvPr id="3" name="Content Placeholder 2"/>
          <p:cNvSpPr>
            <a:spLocks noGrp="1"/>
          </p:cNvSpPr>
          <p:nvPr>
            <p:ph idx="1"/>
          </p:nvPr>
        </p:nvSpPr>
        <p:spPr/>
        <p:txBody>
          <a:bodyPr/>
          <a:lstStyle/>
          <a:p>
            <a:pPr marL="0" indent="0">
              <a:buNone/>
            </a:pPr>
            <a:r>
              <a:rPr lang="en-GB" dirty="0"/>
              <a:t>A spokesperson for Imperial College </a:t>
            </a:r>
            <a:r>
              <a:rPr lang="en-GB" dirty="0" smtClean="0"/>
              <a:t>London said</a:t>
            </a:r>
            <a:r>
              <a:rPr lang="en-GB" dirty="0"/>
              <a:t>: “We need to ensure that students are academically able to cope with the rigours of an Imperial degree and we do not believe that T levels provide a suitable preparation for students.”</a:t>
            </a:r>
          </a:p>
          <a:p>
            <a:pPr marL="0" indent="0">
              <a:buNone/>
            </a:pPr>
            <a:endParaRPr lang="en-GB" sz="2800" dirty="0"/>
          </a:p>
          <a:p>
            <a:pPr marL="0" indent="0">
              <a:buNone/>
            </a:pPr>
            <a:r>
              <a:rPr lang="en-GB" sz="2000" b="1" dirty="0" smtClean="0"/>
              <a:t>TES Online</a:t>
            </a:r>
            <a:r>
              <a:rPr lang="en-GB" sz="2000" dirty="0" smtClean="0"/>
              <a:t>, T </a:t>
            </a:r>
            <a:r>
              <a:rPr lang="en-GB" sz="2000" dirty="0"/>
              <a:t>levels rejected by some of Britain’s top universities</a:t>
            </a:r>
            <a:r>
              <a:rPr lang="en-GB" sz="2000" b="1" dirty="0" smtClean="0"/>
              <a:t>, </a:t>
            </a:r>
            <a:r>
              <a:rPr lang="en-GB" sz="2000" dirty="0" smtClean="0"/>
              <a:t>Jonathan Owen, 9th </a:t>
            </a:r>
            <a:r>
              <a:rPr lang="en-GB" sz="2000" dirty="0"/>
              <a:t>February </a:t>
            </a:r>
            <a:r>
              <a:rPr lang="en-GB" sz="2000" dirty="0" smtClean="0"/>
              <a:t>2018</a:t>
            </a:r>
            <a:endParaRPr lang="en-GB" sz="2000" dirty="0"/>
          </a:p>
        </p:txBody>
      </p:sp>
    </p:spTree>
    <p:extLst>
      <p:ext uri="{BB962C8B-B14F-4D97-AF65-F5344CB8AC3E}">
        <p14:creationId xmlns:p14="http://schemas.microsoft.com/office/powerpoint/2010/main" val="265065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Technical routes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216266"/>
              </p:ext>
            </p:extLst>
          </p:nvPr>
        </p:nvGraphicFramePr>
        <p:xfrm>
          <a:off x="201613" y="1144588"/>
          <a:ext cx="8740775"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84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 Levels - Programme </a:t>
            </a:r>
            <a:r>
              <a:rPr lang="en-GB" dirty="0"/>
              <a:t>structure</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a:t>Each </a:t>
            </a:r>
            <a:r>
              <a:rPr lang="en-GB" i="1" dirty="0"/>
              <a:t>programme</a:t>
            </a:r>
            <a:r>
              <a:rPr lang="en-GB" dirty="0"/>
              <a:t> will consist of </a:t>
            </a:r>
            <a:r>
              <a:rPr lang="en-GB" i="1" dirty="0"/>
              <a:t>5 components</a:t>
            </a:r>
            <a:r>
              <a:rPr lang="en-GB" dirty="0"/>
              <a:t>: </a:t>
            </a:r>
          </a:p>
          <a:p>
            <a:pPr marL="514350" lvl="0" indent="-514350">
              <a:buFont typeface="+mj-lt"/>
              <a:buAutoNum type="arabicPeriod"/>
            </a:pPr>
            <a:r>
              <a:rPr lang="en-GB" dirty="0"/>
              <a:t>an approved technical qualification </a:t>
            </a:r>
          </a:p>
          <a:p>
            <a:pPr marL="514350" lvl="0" indent="-514350">
              <a:buFont typeface="+mj-lt"/>
              <a:buAutoNum type="arabicPeriod"/>
            </a:pPr>
            <a:r>
              <a:rPr lang="en-GB" dirty="0"/>
              <a:t>a work </a:t>
            </a:r>
            <a:r>
              <a:rPr lang="en-GB" dirty="0" smtClean="0"/>
              <a:t>placement (45 days per learner) </a:t>
            </a:r>
            <a:endParaRPr lang="en-GB" dirty="0"/>
          </a:p>
          <a:p>
            <a:pPr marL="514350" lvl="0" indent="-514350">
              <a:buFont typeface="+mj-lt"/>
              <a:buAutoNum type="arabicPeriod"/>
            </a:pPr>
            <a:r>
              <a:rPr lang="en-GB" dirty="0"/>
              <a:t>maths, English and digital requirements </a:t>
            </a:r>
          </a:p>
          <a:p>
            <a:pPr marL="514350" lvl="0" indent="-514350">
              <a:buFont typeface="+mj-lt"/>
              <a:buAutoNum type="arabicPeriod"/>
            </a:pPr>
            <a:r>
              <a:rPr lang="en-GB" dirty="0"/>
              <a:t>any other requirements/qualifications, as set out by the relevant panel</a:t>
            </a:r>
          </a:p>
          <a:p>
            <a:pPr marL="514350" lvl="0" indent="-514350">
              <a:buFont typeface="+mj-lt"/>
              <a:buAutoNum type="arabicPeriod"/>
            </a:pPr>
            <a:r>
              <a:rPr lang="en-GB" dirty="0"/>
              <a:t>any employability, enrichment and pastoral provision (as required in all study programmes) </a:t>
            </a:r>
          </a:p>
          <a:p>
            <a:pPr marL="0" indent="0">
              <a:buNone/>
            </a:pPr>
            <a:endParaRPr lang="en-GB" dirty="0"/>
          </a:p>
        </p:txBody>
      </p:sp>
    </p:spTree>
    <p:extLst>
      <p:ext uri="{BB962C8B-B14F-4D97-AF65-F5344CB8AC3E}">
        <p14:creationId xmlns:p14="http://schemas.microsoft.com/office/powerpoint/2010/main" val="35166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t>An overview of current and emerging developments in vocational and technical education</a:t>
            </a:r>
          </a:p>
          <a:p>
            <a:r>
              <a:rPr lang="en-GB" dirty="0" smtClean="0"/>
              <a:t>With particular emphasis on 16-19 qualifications</a:t>
            </a:r>
          </a:p>
          <a:p>
            <a:r>
              <a:rPr lang="en-GB" dirty="0" smtClean="0"/>
              <a:t>Show where OCR Cambridge Technicals fit into these developments, now, and in the future</a:t>
            </a:r>
            <a:endParaRPr lang="en-GB" dirty="0"/>
          </a:p>
        </p:txBody>
      </p:sp>
    </p:spTree>
    <p:extLst>
      <p:ext uri="{BB962C8B-B14F-4D97-AF65-F5344CB8AC3E}">
        <p14:creationId xmlns:p14="http://schemas.microsoft.com/office/powerpoint/2010/main" val="250229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 to </a:t>
            </a:r>
            <a:r>
              <a:rPr lang="en-GB" dirty="0" smtClean="0"/>
              <a:t>post 16 level 2 VQs?</a:t>
            </a:r>
            <a:endParaRPr lang="en-GB" dirty="0"/>
          </a:p>
        </p:txBody>
      </p:sp>
      <p:sp>
        <p:nvSpPr>
          <p:cNvPr id="3" name="Content Placeholder 2"/>
          <p:cNvSpPr>
            <a:spLocks noGrp="1"/>
          </p:cNvSpPr>
          <p:nvPr>
            <p:ph idx="1"/>
          </p:nvPr>
        </p:nvSpPr>
        <p:spPr/>
        <p:txBody>
          <a:bodyPr/>
          <a:lstStyle/>
          <a:p>
            <a:pPr marL="0" indent="0">
              <a:buNone/>
            </a:pPr>
            <a:r>
              <a:rPr lang="en-GB" sz="2400" dirty="0" smtClean="0"/>
              <a:t>“For </a:t>
            </a:r>
            <a:r>
              <a:rPr lang="en-GB" sz="2400" dirty="0"/>
              <a:t>a small number of students on taught programmes we recognise that achievement at level 2 by the age of 19 may be an appropriate aim</a:t>
            </a:r>
            <a:r>
              <a:rPr lang="en-GB" sz="2400" dirty="0" smtClean="0"/>
              <a:t>.” </a:t>
            </a:r>
          </a:p>
          <a:p>
            <a:pPr marL="0" indent="0">
              <a:buNone/>
            </a:pPr>
            <a:endParaRPr lang="en-GB" sz="2400" dirty="0"/>
          </a:p>
          <a:p>
            <a:pPr marL="0" lvl="0" indent="0">
              <a:buNone/>
            </a:pPr>
            <a:r>
              <a:rPr lang="en-GB" sz="2400" dirty="0" smtClean="0"/>
              <a:t>The DfE will </a:t>
            </a:r>
            <a:r>
              <a:rPr lang="en-GB" sz="2400" dirty="0"/>
              <a:t>work with providers to design programmes and decide what </a:t>
            </a:r>
            <a:r>
              <a:rPr lang="en-GB" sz="2400" b="1" dirty="0"/>
              <a:t>qualifications should </a:t>
            </a:r>
            <a:r>
              <a:rPr lang="en-GB" sz="2400" b="1" dirty="0" smtClean="0"/>
              <a:t>continue</a:t>
            </a:r>
          </a:p>
          <a:p>
            <a:pPr marL="0" indent="0">
              <a:buNone/>
            </a:pPr>
            <a:endParaRPr lang="en-GB" sz="2400" dirty="0" smtClean="0"/>
          </a:p>
          <a:p>
            <a:pPr marL="0" indent="0">
              <a:buNone/>
            </a:pPr>
            <a:r>
              <a:rPr lang="en-GB" sz="2400" dirty="0" smtClean="0"/>
              <a:t>In the future all Level 2 qualifications must :</a:t>
            </a:r>
            <a:endParaRPr lang="en-GB" sz="2400" dirty="0"/>
          </a:p>
          <a:p>
            <a:pPr marL="0" lvl="0" indent="0">
              <a:buNone/>
            </a:pPr>
            <a:r>
              <a:rPr lang="en-GB" sz="2400" dirty="0"/>
              <a:t>1.</a:t>
            </a:r>
            <a:r>
              <a:rPr lang="en-GB" sz="2400" b="1" dirty="0"/>
              <a:t> </a:t>
            </a:r>
            <a:r>
              <a:rPr lang="en-GB" sz="2400" b="1" dirty="0" smtClean="0"/>
              <a:t>Be valued </a:t>
            </a:r>
            <a:r>
              <a:rPr lang="en-GB" sz="2400" b="1" dirty="0"/>
              <a:t>by </a:t>
            </a:r>
            <a:r>
              <a:rPr lang="en-GB" sz="2400" b="1" dirty="0" smtClean="0"/>
              <a:t>employers</a:t>
            </a:r>
            <a:r>
              <a:rPr lang="en-GB" sz="2400" dirty="0" smtClean="0"/>
              <a:t> and</a:t>
            </a:r>
            <a:endParaRPr lang="en-GB" sz="2400" dirty="0"/>
          </a:p>
          <a:p>
            <a:pPr marL="0" lvl="0" indent="0">
              <a:buNone/>
            </a:pPr>
            <a:r>
              <a:rPr lang="en-GB" sz="2400" dirty="0"/>
              <a:t>2. Provide opportunities for </a:t>
            </a:r>
            <a:r>
              <a:rPr lang="en-GB" sz="2400" b="1" dirty="0"/>
              <a:t>re-engagement</a:t>
            </a:r>
            <a:r>
              <a:rPr lang="en-GB" sz="2400" dirty="0"/>
              <a:t> with education at a later </a:t>
            </a:r>
            <a:r>
              <a:rPr lang="en-GB" sz="2400" dirty="0" smtClean="0"/>
              <a:t>date</a:t>
            </a:r>
          </a:p>
          <a:p>
            <a:pPr marL="0" lvl="0" indent="0">
              <a:buNone/>
            </a:pPr>
            <a:endParaRPr lang="en-GB" sz="2400" dirty="0" smtClean="0"/>
          </a:p>
          <a:p>
            <a:pPr marL="0" lvl="0" indent="0">
              <a:buNone/>
            </a:pPr>
            <a:r>
              <a:rPr lang="en-GB" sz="1800" dirty="0" smtClean="0"/>
              <a:t>From DfE consultation of T Level implementation</a:t>
            </a:r>
            <a:endParaRPr lang="en-GB" sz="1800" dirty="0"/>
          </a:p>
          <a:p>
            <a:endParaRPr lang="en-GB" dirty="0"/>
          </a:p>
        </p:txBody>
      </p:sp>
    </p:spTree>
    <p:extLst>
      <p:ext uri="{BB962C8B-B14F-4D97-AF65-F5344CB8AC3E}">
        <p14:creationId xmlns:p14="http://schemas.microsoft.com/office/powerpoint/2010/main" val="3240738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Threat to Level 3 Applied General </a:t>
            </a:r>
            <a:r>
              <a:rPr lang="en-GB" dirty="0" err="1" smtClean="0"/>
              <a:t>Quals</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sz="2400" dirty="0">
                <a:latin typeface="Myriad Pro"/>
              </a:rPr>
              <a:t> </a:t>
            </a:r>
            <a:r>
              <a:rPr lang="en-GB" sz="2400" dirty="0" smtClean="0">
                <a:latin typeface="Myriad Pro"/>
              </a:rPr>
              <a:t>“</a:t>
            </a:r>
            <a:r>
              <a:rPr lang="en-GB" sz="2400" dirty="0">
                <a:latin typeface="Myriad Pro"/>
              </a:rPr>
              <a:t>It is my intention that AGQs should continue to provide pupils with </a:t>
            </a:r>
            <a:r>
              <a:rPr lang="en-GB" sz="2400" b="1" dirty="0">
                <a:latin typeface="Myriad Pro"/>
              </a:rPr>
              <a:t>a route to university</a:t>
            </a:r>
            <a:r>
              <a:rPr lang="en-GB" sz="2400" dirty="0">
                <a:latin typeface="Myriad Pro"/>
              </a:rPr>
              <a:t>, either in conjunction with A levels or on their own. They should equip pupils with the knowledge and skills to succeed at university. I expect the qualifications’ focus to remain as a route to higher education and with that in mind they should embody a sufficient and appropriate level of </a:t>
            </a:r>
            <a:r>
              <a:rPr lang="en-GB" sz="2400" b="1" dirty="0" smtClean="0">
                <a:latin typeface="Myriad Pro"/>
              </a:rPr>
              <a:t>rigour</a:t>
            </a:r>
            <a:r>
              <a:rPr lang="en-GB" sz="2400" dirty="0" smtClean="0">
                <a:latin typeface="Myriad Pro"/>
              </a:rPr>
              <a:t>…</a:t>
            </a:r>
            <a:r>
              <a:rPr lang="en-GB" sz="2400" dirty="0">
                <a:latin typeface="Myriad Pro"/>
              </a:rPr>
              <a:t> </a:t>
            </a:r>
          </a:p>
          <a:p>
            <a:pPr marL="0" indent="0">
              <a:buNone/>
            </a:pPr>
            <a:r>
              <a:rPr lang="en-GB" sz="2400" dirty="0" smtClean="0">
                <a:latin typeface="Myriad Pro"/>
              </a:rPr>
              <a:t>“As </a:t>
            </a:r>
            <a:r>
              <a:rPr lang="en-GB" sz="2400" dirty="0">
                <a:latin typeface="Myriad Pro"/>
              </a:rPr>
              <a:t>you will know, the government is launching new T-levels for students undertaking a technical route. Whilst we think there is a valid place for AGQs, it is important that the qualifications are </a:t>
            </a:r>
            <a:r>
              <a:rPr lang="en-GB" sz="2400" b="1" dirty="0">
                <a:latin typeface="Myriad Pro"/>
              </a:rPr>
              <a:t>clearly </a:t>
            </a:r>
            <a:r>
              <a:rPr lang="en-GB" sz="2400" b="1" dirty="0" smtClean="0">
                <a:latin typeface="Myriad Pro"/>
              </a:rPr>
              <a:t>differentiated</a:t>
            </a:r>
            <a:r>
              <a:rPr lang="en-GB" sz="2400" dirty="0" smtClean="0">
                <a:latin typeface="Myriad Pro"/>
              </a:rPr>
              <a:t>...” </a:t>
            </a:r>
          </a:p>
          <a:p>
            <a:pPr marL="0" indent="0">
              <a:buNone/>
            </a:pPr>
            <a:endParaRPr lang="en-GB" sz="2000" dirty="0">
              <a:latin typeface="+mn-lt"/>
            </a:endParaRPr>
          </a:p>
          <a:p>
            <a:pPr marL="0" indent="0">
              <a:buNone/>
            </a:pPr>
            <a:r>
              <a:rPr lang="en-GB" sz="2000" dirty="0" smtClean="0">
                <a:latin typeface="+mn-lt"/>
              </a:rPr>
              <a:t>Nick Gibb to Sally Collier, April 2017</a:t>
            </a:r>
            <a:endParaRPr lang="en-GB" sz="2000" dirty="0">
              <a:latin typeface="+mn-lt"/>
            </a:endParaRPr>
          </a:p>
          <a:p>
            <a:pPr marL="0" indent="0">
              <a:buNone/>
            </a:pPr>
            <a:r>
              <a:rPr lang="en-GB" sz="1200" dirty="0"/>
              <a:t> </a:t>
            </a:r>
            <a:endParaRPr lang="en-GB" dirty="0"/>
          </a:p>
        </p:txBody>
      </p:sp>
    </p:spTree>
    <p:extLst>
      <p:ext uri="{BB962C8B-B14F-4D97-AF65-F5344CB8AC3E}">
        <p14:creationId xmlns:p14="http://schemas.microsoft.com/office/powerpoint/2010/main" val="2474076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Ofqual Corporate </a:t>
            </a:r>
            <a:r>
              <a:rPr lang="en-GB" dirty="0"/>
              <a:t>Plan 2017-20</a:t>
            </a:r>
          </a:p>
        </p:txBody>
      </p:sp>
      <p:sp>
        <p:nvSpPr>
          <p:cNvPr id="3" name="Content Placeholder 2"/>
          <p:cNvSpPr>
            <a:spLocks noGrp="1"/>
          </p:cNvSpPr>
          <p:nvPr>
            <p:ph idx="1"/>
          </p:nvPr>
        </p:nvSpPr>
        <p:spPr/>
        <p:txBody>
          <a:bodyPr/>
          <a:lstStyle/>
          <a:p>
            <a:pPr marL="0" indent="0">
              <a:buNone/>
            </a:pPr>
            <a:r>
              <a:rPr lang="en-GB" b="1" dirty="0">
                <a:solidFill>
                  <a:schemeClr val="tx1"/>
                </a:solidFill>
              </a:rPr>
              <a:t>Objective 4 </a:t>
            </a:r>
            <a:endParaRPr lang="en-GB" b="1" dirty="0" smtClean="0">
              <a:solidFill>
                <a:schemeClr val="tx1"/>
              </a:solidFill>
            </a:endParaRPr>
          </a:p>
          <a:p>
            <a:pPr marL="0" indent="0">
              <a:buNone/>
            </a:pPr>
            <a:r>
              <a:rPr lang="en-GB" dirty="0" smtClean="0">
                <a:solidFill>
                  <a:schemeClr val="tx1"/>
                </a:solidFill>
              </a:rPr>
              <a:t>Regulate </a:t>
            </a:r>
            <a:r>
              <a:rPr lang="en-GB" dirty="0">
                <a:solidFill>
                  <a:schemeClr val="tx1"/>
                </a:solidFill>
              </a:rPr>
              <a:t>for the validity of vocational and technical </a:t>
            </a:r>
            <a:r>
              <a:rPr lang="en-GB" dirty="0" smtClean="0">
                <a:solidFill>
                  <a:schemeClr val="tx1"/>
                </a:solidFill>
              </a:rPr>
              <a:t>qualifications</a:t>
            </a:r>
          </a:p>
          <a:p>
            <a:pPr marL="0" indent="0">
              <a:buNone/>
            </a:pPr>
            <a:r>
              <a:rPr lang="en-GB" b="1" dirty="0" smtClean="0">
                <a:solidFill>
                  <a:schemeClr val="tx1"/>
                </a:solidFill>
              </a:rPr>
              <a:t>What </a:t>
            </a:r>
            <a:r>
              <a:rPr lang="en-GB" b="1" dirty="0">
                <a:solidFill>
                  <a:schemeClr val="tx1"/>
                </a:solidFill>
              </a:rPr>
              <a:t>we plan to do 2017–18 </a:t>
            </a:r>
            <a:endParaRPr lang="en-GB" b="1" dirty="0" smtClean="0">
              <a:solidFill>
                <a:schemeClr val="tx1"/>
              </a:solidFill>
            </a:endParaRPr>
          </a:p>
          <a:p>
            <a:pPr marL="0" indent="0">
              <a:buNone/>
            </a:pPr>
            <a:r>
              <a:rPr lang="en-GB" dirty="0" smtClean="0"/>
              <a:t>1</a:t>
            </a:r>
            <a:r>
              <a:rPr lang="en-GB" dirty="0"/>
              <a:t>. Review our regulatory approach to Applied General qualifications.</a:t>
            </a:r>
          </a:p>
        </p:txBody>
      </p:sp>
    </p:spTree>
    <p:extLst>
      <p:ext uri="{BB962C8B-B14F-4D97-AF65-F5344CB8AC3E}">
        <p14:creationId xmlns:p14="http://schemas.microsoft.com/office/powerpoint/2010/main" val="3262409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T-Level Timelines</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6300000" cy="5580000"/>
          </a:xfrm>
          <a:prstGeom prst="rect">
            <a:avLst/>
          </a:prstGeom>
          <a:noFill/>
          <a:ln>
            <a:noFill/>
          </a:ln>
        </p:spPr>
      </p:pic>
    </p:spTree>
    <p:extLst>
      <p:ext uri="{BB962C8B-B14F-4D97-AF65-F5344CB8AC3E}">
        <p14:creationId xmlns:p14="http://schemas.microsoft.com/office/powerpoint/2010/main" val="2265935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Buyers’ market?</a:t>
            </a:r>
            <a:endParaRPr lang="en-GB" dirty="0"/>
          </a:p>
        </p:txBody>
      </p:sp>
      <p:sp>
        <p:nvSpPr>
          <p:cNvPr id="3" name="Content Placeholder 2"/>
          <p:cNvSpPr>
            <a:spLocks noGrp="1"/>
          </p:cNvSpPr>
          <p:nvPr>
            <p:ph idx="1"/>
          </p:nvPr>
        </p:nvSpPr>
        <p:spPr>
          <a:xfrm>
            <a:off x="251520" y="1196752"/>
            <a:ext cx="8740800" cy="4982400"/>
          </a:xfrm>
        </p:spPr>
        <p:txBody>
          <a:bodyPr/>
          <a:lstStyle/>
          <a:p>
            <a:r>
              <a:rPr lang="en-GB" dirty="0" smtClean="0"/>
              <a:t>“Since </a:t>
            </a:r>
            <a:r>
              <a:rPr lang="en-GB" dirty="0"/>
              <a:t>2014, the number of unconditional places handed out to sixth form pupils has surged from 2,985 to 51,615, up by more than 1,600 percent.</a:t>
            </a:r>
          </a:p>
          <a:p>
            <a:r>
              <a:rPr lang="en-GB" dirty="0" smtClean="0"/>
              <a:t>“Of </a:t>
            </a:r>
            <a:r>
              <a:rPr lang="en-GB" dirty="0"/>
              <a:t>the 259,230 sixth form students who applied to university this year, nearly one in five received an unconditional offer</a:t>
            </a:r>
            <a:r>
              <a:rPr lang="en-GB" dirty="0" smtClean="0"/>
              <a:t>.”</a:t>
            </a:r>
            <a:endParaRPr lang="en-GB" dirty="0"/>
          </a:p>
          <a:p>
            <a:pPr marL="0" indent="0">
              <a:buNone/>
            </a:pPr>
            <a:r>
              <a:rPr lang="en-GB" sz="2400" i="1" dirty="0">
                <a:latin typeface="+mn-lt"/>
              </a:rPr>
              <a:t>Universities accused of making a 'mockery' of A-levels as the number of unconditional offers surges by more than 1,600 per </a:t>
            </a:r>
            <a:r>
              <a:rPr lang="en-GB" sz="2400" i="1" dirty="0" smtClean="0">
                <a:latin typeface="+mn-lt"/>
              </a:rPr>
              <a:t>cent</a:t>
            </a:r>
            <a:r>
              <a:rPr lang="en-GB" sz="2400" dirty="0" smtClean="0">
                <a:latin typeface="+mn-lt"/>
              </a:rPr>
              <a:t> - </a:t>
            </a:r>
            <a:r>
              <a:rPr lang="en-GB" sz="2400" dirty="0">
                <a:latin typeface="+mn-lt"/>
              </a:rPr>
              <a:t>Harry </a:t>
            </a:r>
            <a:r>
              <a:rPr lang="en-GB" sz="2400" dirty="0" err="1" smtClean="0">
                <a:latin typeface="+mn-lt"/>
              </a:rPr>
              <a:t>Yorke</a:t>
            </a:r>
            <a:r>
              <a:rPr lang="en-GB" sz="2400" dirty="0" smtClean="0">
                <a:latin typeface="+mn-lt"/>
              </a:rPr>
              <a:t>, DAILY TELEGRAPH ON-LINE, 14 </a:t>
            </a:r>
            <a:r>
              <a:rPr lang="en-GB" sz="2400" dirty="0">
                <a:latin typeface="+mn-lt"/>
              </a:rPr>
              <a:t>DECEMBER </a:t>
            </a:r>
            <a:r>
              <a:rPr lang="en-GB" sz="2400" dirty="0" smtClean="0">
                <a:latin typeface="+mn-lt"/>
              </a:rPr>
              <a:t>2017</a:t>
            </a:r>
            <a:endParaRPr lang="en-GB" sz="2400" dirty="0">
              <a:latin typeface="+mn-lt"/>
            </a:endParaRPr>
          </a:p>
          <a:p>
            <a:endParaRPr lang="en-GB" dirty="0"/>
          </a:p>
        </p:txBody>
      </p:sp>
    </p:spTree>
    <p:extLst>
      <p:ext uri="{BB962C8B-B14F-4D97-AF65-F5344CB8AC3E}">
        <p14:creationId xmlns:p14="http://schemas.microsoft.com/office/powerpoint/2010/main" val="1673858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VQ applications to HE begin to taper </a:t>
            </a:r>
            <a:endParaRPr lang="en-GB" dirty="0"/>
          </a:p>
        </p:txBody>
      </p:sp>
      <p:sp>
        <p:nvSpPr>
          <p:cNvPr id="3" name="Content Placeholder 2"/>
          <p:cNvSpPr>
            <a:spLocks noGrp="1"/>
          </p:cNvSpPr>
          <p:nvPr>
            <p:ph idx="1"/>
          </p:nvPr>
        </p:nvSpPr>
        <p:spPr/>
        <p:txBody>
          <a:bodyPr/>
          <a:lstStyle/>
          <a:p>
            <a:pPr marL="0" indent="0">
              <a:buNone/>
            </a:pPr>
            <a:r>
              <a:rPr lang="en-GB" sz="2800" dirty="0" smtClean="0"/>
              <a:t>The </a:t>
            </a:r>
            <a:r>
              <a:rPr lang="en-GB" sz="2800" dirty="0"/>
              <a:t>proportion of UK 18 year olds who apply while studying Level 3 BTEC qualifications has decreased again this year, after strong growth between 2012 and 2015. In 2018, the proportion who applied while studying only BTECs was 3.4 per cent, a drop of 0.1 percentage points compared to last year, but still 41 per cent higher than in 2012. </a:t>
            </a:r>
            <a:endParaRPr lang="en-GB" sz="2800" dirty="0" smtClean="0"/>
          </a:p>
          <a:p>
            <a:pPr marL="0" indent="0">
              <a:buNone/>
            </a:pPr>
            <a:endParaRPr lang="en-GB" sz="2800" dirty="0" smtClean="0"/>
          </a:p>
          <a:p>
            <a:pPr marL="0" indent="0">
              <a:buNone/>
            </a:pPr>
            <a:r>
              <a:rPr lang="en-GB" sz="2000" dirty="0"/>
              <a:t>UK application rates by the January </a:t>
            </a:r>
            <a:r>
              <a:rPr lang="en-GB" sz="2000" dirty="0" smtClean="0"/>
              <a:t>deadline, 2018 Cycle, UCAS, 5</a:t>
            </a:r>
            <a:r>
              <a:rPr lang="en-GB" sz="2000" baseline="30000" dirty="0" smtClean="0"/>
              <a:t>th</a:t>
            </a:r>
            <a:r>
              <a:rPr lang="en-GB" sz="2000" dirty="0" smtClean="0"/>
              <a:t> February 2018</a:t>
            </a:r>
            <a:endParaRPr lang="en-GB" sz="2000" dirty="0"/>
          </a:p>
        </p:txBody>
      </p:sp>
    </p:spTree>
    <p:extLst>
      <p:ext uri="{BB962C8B-B14F-4D97-AF65-F5344CB8AC3E}">
        <p14:creationId xmlns:p14="http://schemas.microsoft.com/office/powerpoint/2010/main" val="1629807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Cambridge Technicals continue to grow</a:t>
            </a:r>
            <a:endParaRPr lang="en-GB" sz="2800" dirty="0">
              <a:latin typeface="Arial" panose="020B0604020202020204" pitchFamily="34" charset="0"/>
              <a:cs typeface="Arial" panose="020B0604020202020204" pitchFamily="34" charset="0"/>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144587"/>
            <a:ext cx="6552728" cy="5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93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pPr marL="0" indent="0">
              <a:buNone/>
            </a:pPr>
            <a:r>
              <a:rPr lang="en-GB" dirty="0" smtClean="0"/>
              <a:t>You decide…</a:t>
            </a:r>
          </a:p>
          <a:p>
            <a:pPr marL="0" indent="0">
              <a:buNone/>
            </a:pPr>
            <a:r>
              <a:rPr lang="en-GB" dirty="0" smtClean="0"/>
              <a:t>What should be the main destinations of your learners?</a:t>
            </a:r>
          </a:p>
          <a:p>
            <a:pPr marL="0" indent="0">
              <a:buNone/>
            </a:pPr>
            <a:r>
              <a:rPr lang="en-GB" dirty="0" smtClean="0"/>
              <a:t>Does your institution have a role in ‘technical education’?</a:t>
            </a:r>
          </a:p>
          <a:p>
            <a:pPr marL="0" indent="0">
              <a:buNone/>
            </a:pPr>
            <a:r>
              <a:rPr lang="en-GB" dirty="0" smtClean="0"/>
              <a:t>Academic or Technical - Is it cut and dried..?</a:t>
            </a:r>
            <a:endParaRPr lang="en-GB" dirty="0"/>
          </a:p>
        </p:txBody>
      </p:sp>
    </p:spTree>
    <p:extLst>
      <p:ext uri="{BB962C8B-B14F-4D97-AF65-F5344CB8AC3E}">
        <p14:creationId xmlns:p14="http://schemas.microsoft.com/office/powerpoint/2010/main" val="1315422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and comments welcome</a:t>
            </a:r>
            <a:endParaRPr lang="en-GB" dirty="0"/>
          </a:p>
        </p:txBody>
      </p:sp>
      <p:sp>
        <p:nvSpPr>
          <p:cNvPr id="3" name="Content Placeholder 2"/>
          <p:cNvSpPr>
            <a:spLocks noGrp="1"/>
          </p:cNvSpPr>
          <p:nvPr>
            <p:ph idx="1"/>
          </p:nvPr>
        </p:nvSpPr>
        <p:spPr/>
        <p:txBody>
          <a:bodyPr/>
          <a:lstStyle/>
          <a:p>
            <a:pPr marL="0" indent="0" algn="ctr">
              <a:buNone/>
            </a:pPr>
            <a:endParaRPr lang="en-GB" sz="4000" dirty="0" smtClean="0">
              <a:hlinkClick r:id="rId3"/>
            </a:endParaRPr>
          </a:p>
          <a:p>
            <a:pPr marL="0" indent="0" algn="ctr">
              <a:buNone/>
            </a:pPr>
            <a:r>
              <a:rPr lang="en-GB" sz="4000" dirty="0" smtClean="0">
                <a:hlinkClick r:id="rId3"/>
              </a:rPr>
              <a:t>paul.steer@ocr.org.uk</a:t>
            </a:r>
            <a:endParaRPr lang="en-GB" sz="4000" dirty="0"/>
          </a:p>
          <a:p>
            <a:pPr marL="0" indent="0">
              <a:buNone/>
            </a:pPr>
            <a:r>
              <a:rPr lang="en-GB" sz="4000" dirty="0"/>
              <a:t>Twitter:   </a:t>
            </a:r>
            <a:r>
              <a:rPr lang="en-GB" sz="4000" u="sng" dirty="0">
                <a:hlinkClick r:id="rId4"/>
              </a:rPr>
              <a:t>@</a:t>
            </a:r>
            <a:r>
              <a:rPr lang="en-GB" sz="4000" u="sng" dirty="0" err="1">
                <a:hlinkClick r:id="rId4"/>
              </a:rPr>
              <a:t>ocr_policy</a:t>
            </a:r>
            <a:endParaRPr lang="en-GB" sz="4000" dirty="0"/>
          </a:p>
          <a:p>
            <a:pPr marL="0" indent="0">
              <a:buNone/>
            </a:pPr>
            <a:r>
              <a:rPr lang="en-GB" sz="4000" dirty="0"/>
              <a:t>Web:       </a:t>
            </a:r>
            <a:r>
              <a:rPr lang="en-GB" sz="4000" u="sng" dirty="0">
                <a:hlinkClick r:id="rId5"/>
              </a:rPr>
              <a:t>www.ocr.org.uk/policy</a:t>
            </a:r>
            <a:endParaRPr lang="en-GB" sz="4000" dirty="0"/>
          </a:p>
          <a:p>
            <a:pPr marL="0" indent="0">
              <a:buNone/>
            </a:pPr>
            <a:r>
              <a:rPr lang="en-GB" sz="4000" dirty="0"/>
              <a:t>Email:     </a:t>
            </a:r>
            <a:r>
              <a:rPr lang="en-GB" sz="4000" u="sng" dirty="0">
                <a:hlinkClick r:id="rId6"/>
              </a:rPr>
              <a:t>policy@ocr.org.uk</a:t>
            </a:r>
            <a:endParaRPr lang="en-GB" sz="4000" dirty="0"/>
          </a:p>
          <a:p>
            <a:pPr marL="0" indent="0">
              <a:buNone/>
            </a:pPr>
            <a:endParaRPr lang="en-GB" dirty="0"/>
          </a:p>
        </p:txBody>
      </p:sp>
    </p:spTree>
    <p:extLst>
      <p:ext uri="{BB962C8B-B14F-4D97-AF65-F5344CB8AC3E}">
        <p14:creationId xmlns:p14="http://schemas.microsoft.com/office/powerpoint/2010/main" val="1627619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GCE AS subject decreases, 2017</a:t>
            </a:r>
            <a:endParaRPr lang="en-GB"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613" y="1431783"/>
            <a:ext cx="8740775" cy="440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
          <p:cNvSpPr>
            <a:spLocks noChangeArrowheads="1"/>
          </p:cNvSpPr>
          <p:nvPr/>
        </p:nvSpPr>
        <p:spPr bwMode="auto">
          <a:xfrm>
            <a:off x="251520" y="6021288"/>
            <a:ext cx="267092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JCQ summer results</a:t>
            </a:r>
            <a:r>
              <a:rPr kumimoji="0" lang="en-GB" altLang="en-US" sz="1100" b="0" i="0" u="none" strike="noStrike" cap="none" normalizeH="0" dirty="0" smtClean="0">
                <a:ln>
                  <a:noFill/>
                </a:ln>
                <a:solidFill>
                  <a:schemeClr val="tx1"/>
                </a:solidFill>
                <a:effectLst/>
                <a:latin typeface="Arial" pitchFamily="34" charset="0"/>
                <a:ea typeface="Calibri" pitchFamily="34" charset="0"/>
                <a:cs typeface="Arial" pitchFamily="34" charset="0"/>
              </a:rPr>
              <a:t> data, 2017</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70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Vocational </a:t>
            </a:r>
            <a:r>
              <a:rPr lang="en-GB" dirty="0" smtClean="0"/>
              <a:t>Education</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a:t>– The Wolf </a:t>
            </a:r>
            <a:r>
              <a:rPr lang="en-GB" dirty="0" smtClean="0"/>
              <a:t>Report, March 2011</a:t>
            </a:r>
          </a:p>
          <a:p>
            <a:pPr marL="0" indent="0">
              <a:buNone/>
            </a:pPr>
            <a:r>
              <a:rPr lang="en-GB" dirty="0" smtClean="0"/>
              <a:t>Where we are now…</a:t>
            </a:r>
            <a:endParaRPr lang="en-GB" dirty="0"/>
          </a:p>
        </p:txBody>
      </p:sp>
      <p:pic>
        <p:nvPicPr>
          <p:cNvPr id="4" name="Picture 3" descr="Image result for images professor alison wolf"/>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4"/>
            <a:ext cx="5731510" cy="3420110"/>
          </a:xfrm>
          <a:prstGeom prst="rect">
            <a:avLst/>
          </a:prstGeom>
          <a:noFill/>
          <a:ln>
            <a:noFill/>
          </a:ln>
        </p:spPr>
      </p:pic>
    </p:spTree>
    <p:extLst>
      <p:ext uri="{BB962C8B-B14F-4D97-AF65-F5344CB8AC3E}">
        <p14:creationId xmlns:p14="http://schemas.microsoft.com/office/powerpoint/2010/main" val="679096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40800" cy="687600"/>
          </a:xfrm>
        </p:spPr>
        <p:txBody>
          <a:bodyPr/>
          <a:lstStyle/>
          <a:p>
            <a:r>
              <a:rPr lang="en-GB" sz="2400" dirty="0"/>
              <a:t>Number of A-Level learning aims, students in Year 12 in school sixth-forms in England</a:t>
            </a:r>
          </a:p>
        </p:txBody>
      </p:sp>
      <p:sp>
        <p:nvSpPr>
          <p:cNvPr id="3" name="Content Placeholder 2"/>
          <p:cNvSpPr>
            <a:spLocks noGrp="1"/>
          </p:cNvSpPr>
          <p:nvPr>
            <p:ph idx="1"/>
          </p:nvPr>
        </p:nvSpPr>
        <p:spPr/>
        <p:txBody>
          <a:bodyPr/>
          <a:lstStyle/>
          <a:p>
            <a:pPr marL="0" indent="0">
              <a:buNone/>
            </a:pPr>
            <a:endParaRPr lang="en-GB" dirty="0"/>
          </a:p>
        </p:txBody>
      </p:sp>
      <p:pic>
        <p:nvPicPr>
          <p:cNvPr id="2050" name="Picture 2" descr="C:\Users\psteer\Downloads\Chart2-500x327.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7000"/>
                    </a14:imgEffect>
                  </a14:imgLayer>
                </a14:imgProps>
              </a:ext>
              <a:ext uri="{28A0092B-C50C-407E-A947-70E740481C1C}">
                <a14:useLocalDpi xmlns:a14="http://schemas.microsoft.com/office/drawing/2010/main" val="0"/>
              </a:ext>
            </a:extLst>
          </a:blip>
          <a:srcRect/>
          <a:stretch>
            <a:fillRect/>
          </a:stretch>
        </p:blipFill>
        <p:spPr bwMode="auto">
          <a:xfrm>
            <a:off x="1043608" y="1268760"/>
            <a:ext cx="7334250" cy="479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251519" y="5949280"/>
            <a:ext cx="857798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1100" dirty="0" smtClean="0">
                <a:hlinkClick r:id="rId5"/>
              </a:rPr>
              <a:t>https</a:t>
            </a:r>
            <a:r>
              <a:rPr lang="en-GB" sz="1100" dirty="0">
                <a:hlinkClick r:id="rId5"/>
              </a:rPr>
              <a:t>://</a:t>
            </a:r>
            <a:r>
              <a:rPr lang="en-GB" sz="1100" dirty="0" smtClean="0">
                <a:hlinkClick r:id="rId5"/>
              </a:rPr>
              <a:t>educationdatalab.org.uk/2017/05/young-people-are-taking-fewer-a-levels-as-qualification-reforms-kick-in-and-per-student-spending-falls/</a:t>
            </a:r>
            <a:endParaRPr lang="en-GB" sz="1100" dirty="0" smtClean="0"/>
          </a:p>
          <a:p>
            <a:pPr eaLnBrk="0" fontAlgn="base" hangingPunct="0">
              <a:spcBef>
                <a:spcPct val="0"/>
              </a:spcBef>
              <a:spcAft>
                <a:spcPct val="0"/>
              </a:spcAft>
            </a:pPr>
            <a:r>
              <a:rPr lang="en-GB" altLang="en-US" sz="1100" dirty="0">
                <a:latin typeface="Arial" pitchFamily="34" charset="0"/>
                <a:ea typeface="Calibri" pitchFamily="34" charset="0"/>
                <a:cs typeface="Arial" pitchFamily="34" charset="0"/>
              </a:rPr>
              <a:t>Source: Education </a:t>
            </a:r>
            <a:r>
              <a:rPr lang="en-GB" altLang="en-US" sz="1100" dirty="0" err="1">
                <a:latin typeface="Arial" pitchFamily="34" charset="0"/>
                <a:ea typeface="Calibri" pitchFamily="34" charset="0"/>
                <a:cs typeface="Arial" pitchFamily="34" charset="0"/>
              </a:rPr>
              <a:t>Datalab</a:t>
            </a:r>
            <a:r>
              <a:rPr lang="en-GB" altLang="en-US" sz="1100" dirty="0">
                <a:latin typeface="Arial" pitchFamily="34" charset="0"/>
                <a:ea typeface="Calibri" pitchFamily="34" charset="0"/>
                <a:cs typeface="Arial" pitchFamily="34" charset="0"/>
              </a:rPr>
              <a:t>, </a:t>
            </a:r>
            <a:r>
              <a:rPr lang="en-GB" sz="1100" dirty="0">
                <a:latin typeface="Arial" panose="020B0604020202020204" pitchFamily="34" charset="0"/>
                <a:cs typeface="Arial" panose="020B0604020202020204" pitchFamily="34" charset="0"/>
              </a:rPr>
              <a:t>Young people are taking fewer A-Levels, May, 2017 </a:t>
            </a:r>
          </a:p>
          <a:p>
            <a:pPr eaLnBrk="0" fontAlgn="base" hangingPunct="0">
              <a:spcBef>
                <a:spcPct val="0"/>
              </a:spcBef>
              <a:spcAft>
                <a:spcPct val="0"/>
              </a:spcAft>
            </a:pP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0395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Level 3 Extended Project trend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789460"/>
              </p:ext>
            </p:extLst>
          </p:nvPr>
        </p:nvGraphicFramePr>
        <p:xfrm>
          <a:off x="611560" y="2204864"/>
          <a:ext cx="7992888" cy="2944368"/>
        </p:xfrm>
        <a:graphic>
          <a:graphicData uri="http://schemas.openxmlformats.org/drawingml/2006/table">
            <a:tbl>
              <a:tblPr firstRow="1" firstCol="1" bandRow="1">
                <a:tableStyleId>{5C22544A-7EE6-4342-B048-85BDC9FD1C3A}</a:tableStyleId>
              </a:tblPr>
              <a:tblGrid>
                <a:gridCol w="1754820"/>
                <a:gridCol w="1754820"/>
                <a:gridCol w="1755579"/>
                <a:gridCol w="2727669"/>
              </a:tblGrid>
              <a:tr h="1080120">
                <a:tc>
                  <a:txBody>
                    <a:bodyPr/>
                    <a:lstStyle/>
                    <a:p>
                      <a:pPr>
                        <a:lnSpc>
                          <a:spcPct val="115000"/>
                        </a:lnSpc>
                        <a:spcAft>
                          <a:spcPts val="0"/>
                        </a:spcAft>
                      </a:pPr>
                      <a:r>
                        <a:rPr lang="en-GB" sz="2800" dirty="0">
                          <a:effectLst/>
                        </a:rPr>
                        <a:t>Subject</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a:t>
                      </a:r>
                    </a:p>
                    <a:p>
                      <a:pPr>
                        <a:lnSpc>
                          <a:spcPct val="115000"/>
                        </a:lnSpc>
                        <a:spcAft>
                          <a:spcPts val="0"/>
                        </a:spcAft>
                      </a:pPr>
                      <a:r>
                        <a:rPr lang="en-GB" sz="2800" dirty="0">
                          <a:effectLst/>
                        </a:rPr>
                        <a:t>change</a:t>
                      </a:r>
                    </a:p>
                    <a:p>
                      <a:pPr>
                        <a:lnSpc>
                          <a:spcPct val="115000"/>
                        </a:lnSpc>
                        <a:spcAft>
                          <a:spcPts val="0"/>
                        </a:spcAft>
                      </a:pPr>
                      <a:r>
                        <a:rPr lang="en-GB" sz="2800" dirty="0">
                          <a:effectLst/>
                        </a:rPr>
                        <a:t> </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2016</a:t>
                      </a:r>
                    </a:p>
                    <a:p>
                      <a:pPr>
                        <a:lnSpc>
                          <a:spcPct val="115000"/>
                        </a:lnSpc>
                        <a:spcAft>
                          <a:spcPts val="0"/>
                        </a:spcAft>
                      </a:pPr>
                      <a:r>
                        <a:rPr lang="en-GB" sz="2800" dirty="0">
                          <a:effectLst/>
                        </a:rPr>
                        <a:t>Number of</a:t>
                      </a:r>
                    </a:p>
                    <a:p>
                      <a:pPr>
                        <a:lnSpc>
                          <a:spcPct val="115000"/>
                        </a:lnSpc>
                        <a:spcAft>
                          <a:spcPts val="0"/>
                        </a:spcAft>
                      </a:pPr>
                      <a:r>
                        <a:rPr lang="en-GB" sz="2800" dirty="0">
                          <a:effectLst/>
                        </a:rPr>
                        <a:t>candidates</a:t>
                      </a:r>
                    </a:p>
                    <a:p>
                      <a:pPr>
                        <a:lnSpc>
                          <a:spcPct val="115000"/>
                        </a:lnSpc>
                        <a:spcAft>
                          <a:spcPts val="0"/>
                        </a:spcAft>
                      </a:pPr>
                      <a:r>
                        <a:rPr lang="en-GB" sz="2800" dirty="0">
                          <a:effectLst/>
                        </a:rPr>
                        <a:t> </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2017</a:t>
                      </a:r>
                    </a:p>
                    <a:p>
                      <a:pPr>
                        <a:lnSpc>
                          <a:spcPct val="115000"/>
                        </a:lnSpc>
                        <a:spcAft>
                          <a:spcPts val="0"/>
                        </a:spcAft>
                      </a:pPr>
                      <a:r>
                        <a:rPr lang="en-GB" sz="2800" dirty="0">
                          <a:effectLst/>
                        </a:rPr>
                        <a:t>Number of</a:t>
                      </a:r>
                    </a:p>
                    <a:p>
                      <a:pPr>
                        <a:lnSpc>
                          <a:spcPct val="115000"/>
                        </a:lnSpc>
                        <a:spcAft>
                          <a:spcPts val="0"/>
                        </a:spcAft>
                      </a:pPr>
                      <a:r>
                        <a:rPr lang="en-GB" sz="2800" dirty="0">
                          <a:effectLst/>
                        </a:rPr>
                        <a:t>candidates</a:t>
                      </a:r>
                    </a:p>
                    <a:p>
                      <a:pPr>
                        <a:lnSpc>
                          <a:spcPct val="115000"/>
                        </a:lnSpc>
                        <a:spcAft>
                          <a:spcPts val="0"/>
                        </a:spcAft>
                      </a:pPr>
                      <a:r>
                        <a:rPr lang="en-GB" sz="2800" dirty="0">
                          <a:effectLst/>
                        </a:rPr>
                        <a:t> </a:t>
                      </a:r>
                      <a:endParaRPr lang="en-GB" sz="2800" dirty="0">
                        <a:effectLst/>
                        <a:latin typeface="Calibri"/>
                        <a:ea typeface="Calibri"/>
                        <a:cs typeface="Times New Roman"/>
                      </a:endParaRPr>
                    </a:p>
                  </a:txBody>
                  <a:tcPr marL="68580" marR="68580" marT="0" marB="0"/>
                </a:tc>
              </a:tr>
              <a:tr h="590466">
                <a:tc>
                  <a:txBody>
                    <a:bodyPr/>
                    <a:lstStyle/>
                    <a:p>
                      <a:pPr>
                        <a:lnSpc>
                          <a:spcPct val="115000"/>
                        </a:lnSpc>
                        <a:spcAft>
                          <a:spcPts val="0"/>
                        </a:spcAft>
                      </a:pPr>
                      <a:r>
                        <a:rPr lang="en-GB" sz="2800">
                          <a:effectLst/>
                        </a:rPr>
                        <a:t>Extended Project</a:t>
                      </a:r>
                      <a:endParaRPr lang="en-GB" sz="2800">
                        <a:effectLst/>
                        <a:latin typeface="Calibri"/>
                        <a:ea typeface="Calibri"/>
                        <a:cs typeface="Times New Roman"/>
                      </a:endParaRPr>
                    </a:p>
                  </a:txBody>
                  <a:tcPr marL="68580" marR="68580" marT="0" marB="0"/>
                </a:tc>
                <a:tc>
                  <a:txBody>
                    <a:bodyPr/>
                    <a:lstStyle/>
                    <a:p>
                      <a:pPr>
                        <a:lnSpc>
                          <a:spcPct val="115000"/>
                        </a:lnSpc>
                        <a:spcAft>
                          <a:spcPts val="0"/>
                        </a:spcAft>
                      </a:pPr>
                      <a:r>
                        <a:rPr lang="en-GB" sz="2800">
                          <a:effectLst/>
                        </a:rPr>
                        <a:t>12.3</a:t>
                      </a:r>
                      <a:endParaRPr lang="en-GB" sz="280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35608</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40013</a:t>
                      </a:r>
                      <a:endParaRPr lang="en-GB" sz="28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323528" y="962990"/>
            <a:ext cx="48965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Myriad Pro"/>
                <a:ea typeface="Calibri" pitchFamily="34" charset="0"/>
                <a:cs typeface="Arial" pitchFamily="34" charset="0"/>
              </a:rPr>
              <a:t>Changes from 2016-2017</a:t>
            </a:r>
            <a:endParaRPr kumimoji="0" lang="en-GB" altLang="en-US" sz="2800" b="0" i="0" u="none" strike="noStrike" cap="none" normalizeH="0" baseline="0" dirty="0" smtClean="0">
              <a:ln>
                <a:noFill/>
              </a:ln>
              <a:solidFill>
                <a:schemeClr val="tx1"/>
              </a:solidFill>
              <a:effectLst/>
              <a:latin typeface="Myriad Pr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51520" y="6021288"/>
            <a:ext cx="267092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JCQ summer results</a:t>
            </a:r>
            <a:r>
              <a:rPr kumimoji="0" lang="en-GB" altLang="en-US" sz="1100" b="0" i="0" u="none" strike="noStrike" cap="none" normalizeH="0" dirty="0" smtClean="0">
                <a:ln>
                  <a:noFill/>
                </a:ln>
                <a:solidFill>
                  <a:schemeClr val="tx1"/>
                </a:solidFill>
                <a:effectLst/>
                <a:latin typeface="Arial" pitchFamily="34" charset="0"/>
                <a:ea typeface="Calibri" pitchFamily="34" charset="0"/>
                <a:cs typeface="Arial" pitchFamily="34" charset="0"/>
              </a:rPr>
              <a:t> data, 2017</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7318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Applied General Qualifications - purpose</a:t>
            </a:r>
            <a:endParaRPr lang="en-GB" dirty="0"/>
          </a:p>
        </p:txBody>
      </p:sp>
      <p:sp>
        <p:nvSpPr>
          <p:cNvPr id="3" name="Content Placeholder 2"/>
          <p:cNvSpPr>
            <a:spLocks noGrp="1"/>
          </p:cNvSpPr>
          <p:nvPr>
            <p:ph idx="1"/>
          </p:nvPr>
        </p:nvSpPr>
        <p:spPr/>
        <p:txBody>
          <a:bodyPr/>
          <a:lstStyle/>
          <a:p>
            <a:r>
              <a:rPr lang="en-GB" sz="2400" dirty="0" smtClean="0"/>
              <a:t>“Applied </a:t>
            </a:r>
            <a:r>
              <a:rPr lang="en-GB" sz="2400" dirty="0"/>
              <a:t>general qualifications are rigorous advanced (level 3) qualifications that allow 16 to 19 year old students to develop transferable knowledge and skills. They are for students that want to continue their education through applied learning. </a:t>
            </a:r>
            <a:endParaRPr lang="en-GB" sz="2400" dirty="0" smtClean="0"/>
          </a:p>
          <a:p>
            <a:r>
              <a:rPr lang="en-GB" sz="2400" dirty="0" smtClean="0"/>
              <a:t>“Applied </a:t>
            </a:r>
            <a:r>
              <a:rPr lang="en-GB" sz="2400" dirty="0"/>
              <a:t>general qualifications allow entry to a range of higher education courses, either by meeting the entry requirements in their own right or being accepted alongside and adding value to other qualifications at level 3 such as A levels</a:t>
            </a:r>
            <a:r>
              <a:rPr lang="en-GB" sz="2400" dirty="0" smtClean="0"/>
              <a:t>.” </a:t>
            </a:r>
          </a:p>
          <a:p>
            <a:pPr marL="0" indent="0">
              <a:buNone/>
            </a:pPr>
            <a:endParaRPr lang="en-GB" sz="2000" i="1" dirty="0" smtClean="0"/>
          </a:p>
          <a:p>
            <a:pPr marL="0" indent="0">
              <a:buNone/>
            </a:pPr>
            <a:r>
              <a:rPr lang="en-GB" sz="2000" i="1" dirty="0" smtClean="0"/>
              <a:t>2017 </a:t>
            </a:r>
            <a:r>
              <a:rPr lang="en-GB" sz="2000" i="1" dirty="0"/>
              <a:t>16 to 19 performance tables: qualifications in the applied general </a:t>
            </a:r>
            <a:r>
              <a:rPr lang="en-GB" sz="2000" i="1" dirty="0" smtClean="0"/>
              <a:t>category, DfE, </a:t>
            </a:r>
            <a:r>
              <a:rPr lang="en-GB" sz="2000" i="1" dirty="0"/>
              <a:t>February </a:t>
            </a:r>
            <a:r>
              <a:rPr lang="en-GB" sz="2000" i="1" dirty="0" smtClean="0"/>
              <a:t>2015</a:t>
            </a:r>
            <a:endParaRPr lang="en-GB" sz="2000" i="1" dirty="0"/>
          </a:p>
        </p:txBody>
      </p:sp>
    </p:spTree>
    <p:extLst>
      <p:ext uri="{BB962C8B-B14F-4D97-AF65-F5344CB8AC3E}">
        <p14:creationId xmlns:p14="http://schemas.microsoft.com/office/powerpoint/2010/main" val="198328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Wolf recommendations</a:t>
            </a:r>
            <a:endParaRPr lang="en-GB" dirty="0"/>
          </a:p>
        </p:txBody>
      </p:sp>
      <p:sp>
        <p:nvSpPr>
          <p:cNvPr id="3" name="Content Placeholder 2"/>
          <p:cNvSpPr>
            <a:spLocks noGrp="1"/>
          </p:cNvSpPr>
          <p:nvPr>
            <p:ph idx="1"/>
          </p:nvPr>
        </p:nvSpPr>
        <p:spPr/>
        <p:txBody>
          <a:bodyPr/>
          <a:lstStyle/>
          <a:p>
            <a:r>
              <a:rPr lang="en-GB" dirty="0" smtClean="0"/>
              <a:t>Maths and English GCSE resits</a:t>
            </a:r>
          </a:p>
          <a:p>
            <a:r>
              <a:rPr lang="en-GB" dirty="0" smtClean="0"/>
              <a:t>Limiting the size and amount of vocational qualifications to be taken at key stage 4</a:t>
            </a:r>
          </a:p>
          <a:p>
            <a:r>
              <a:rPr lang="en-GB" dirty="0" smtClean="0"/>
              <a:t>Organising vocational qualifications into coherent types, with prescribed features </a:t>
            </a:r>
            <a:r>
              <a:rPr lang="en-GB" i="1" dirty="0" smtClean="0"/>
              <a:t>if they are to be recognised in performance measures</a:t>
            </a:r>
            <a:endParaRPr lang="en-GB" i="1" dirty="0"/>
          </a:p>
        </p:txBody>
      </p:sp>
    </p:spTree>
    <p:extLst>
      <p:ext uri="{BB962C8B-B14F-4D97-AF65-F5344CB8AC3E}">
        <p14:creationId xmlns:p14="http://schemas.microsoft.com/office/powerpoint/2010/main" val="73357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Those Wolf categories Key Stage 4</a:t>
            </a:r>
            <a:endParaRPr lang="en-GB" dirty="0"/>
          </a:p>
        </p:txBody>
      </p:sp>
      <p:sp>
        <p:nvSpPr>
          <p:cNvPr id="3" name="Content Placeholder 2"/>
          <p:cNvSpPr>
            <a:spLocks noGrp="1"/>
          </p:cNvSpPr>
          <p:nvPr>
            <p:ph idx="1"/>
          </p:nvPr>
        </p:nvSpPr>
        <p:spPr/>
        <p:txBody>
          <a:bodyPr/>
          <a:lstStyle/>
          <a:p>
            <a:pPr marL="0" indent="0">
              <a:buNone/>
            </a:pPr>
            <a:r>
              <a:rPr lang="en-GB" sz="3600" b="1" dirty="0" smtClean="0">
                <a:latin typeface="+mj-lt"/>
              </a:rPr>
              <a:t>Technical Awards </a:t>
            </a:r>
            <a:r>
              <a:rPr lang="en-GB" sz="3600" dirty="0" smtClean="0">
                <a:latin typeface="+mj-lt"/>
              </a:rPr>
              <a:t>are Level </a:t>
            </a:r>
            <a:r>
              <a:rPr lang="en-GB" sz="3600" dirty="0">
                <a:latin typeface="+mj-lt"/>
              </a:rPr>
              <a:t>1 and level 2 </a:t>
            </a:r>
            <a:r>
              <a:rPr lang="en-GB" sz="3600" dirty="0" smtClean="0">
                <a:latin typeface="+mj-lt"/>
              </a:rPr>
              <a:t>qualifications </a:t>
            </a:r>
            <a:r>
              <a:rPr lang="en-GB" sz="3600" i="1" dirty="0">
                <a:latin typeface="+mj-lt"/>
              </a:rPr>
              <a:t>designed for 14-16 year olds </a:t>
            </a:r>
            <a:r>
              <a:rPr lang="en-GB" sz="3600" dirty="0">
                <a:latin typeface="+mj-lt"/>
              </a:rPr>
              <a:t>in schools and are normally studied alongside GCSEs. </a:t>
            </a:r>
            <a:endParaRPr lang="en-GB" sz="2000" dirty="0" smtClean="0">
              <a:latin typeface="+mj-lt"/>
            </a:endParaRPr>
          </a:p>
          <a:p>
            <a:pPr marL="0" indent="0">
              <a:buNone/>
            </a:pPr>
            <a:endParaRPr lang="en-GB" sz="2000" dirty="0" smtClean="0">
              <a:latin typeface="+mj-lt"/>
            </a:endParaRPr>
          </a:p>
          <a:p>
            <a:pPr marL="0" indent="0">
              <a:buNone/>
            </a:pPr>
            <a:endParaRPr lang="en-GB" sz="2000" dirty="0">
              <a:latin typeface="+mj-lt"/>
            </a:endParaRPr>
          </a:p>
          <a:p>
            <a:pPr marL="0" indent="0">
              <a:buNone/>
            </a:pPr>
            <a:endParaRPr lang="en-GB" sz="2000" dirty="0" smtClean="0">
              <a:latin typeface="+mj-lt"/>
            </a:endParaRPr>
          </a:p>
          <a:p>
            <a:pPr marL="0" indent="0">
              <a:buNone/>
            </a:pPr>
            <a:endParaRPr lang="en-GB" sz="2000" dirty="0">
              <a:latin typeface="+mj-lt"/>
            </a:endParaRPr>
          </a:p>
          <a:p>
            <a:pPr marL="0" indent="0">
              <a:buNone/>
            </a:pPr>
            <a:endParaRPr lang="en-GB" sz="2000" dirty="0" smtClean="0">
              <a:latin typeface="+mj-lt"/>
            </a:endParaRPr>
          </a:p>
          <a:p>
            <a:pPr marL="0" indent="0">
              <a:buNone/>
            </a:pPr>
            <a:endParaRPr lang="en-GB" sz="2000" dirty="0">
              <a:latin typeface="+mj-lt"/>
            </a:endParaRPr>
          </a:p>
          <a:p>
            <a:pPr marL="0" indent="0">
              <a:buNone/>
            </a:pPr>
            <a:r>
              <a:rPr lang="en-GB" sz="2000" dirty="0" smtClean="0">
                <a:latin typeface="+mj-lt"/>
              </a:rPr>
              <a:t>[adapted from DfE guidance]</a:t>
            </a:r>
            <a:endParaRPr lang="en-GB" sz="2000" dirty="0">
              <a:latin typeface="+mj-lt"/>
            </a:endParaRPr>
          </a:p>
          <a:p>
            <a:pPr marL="0" indent="0">
              <a:buNone/>
            </a:pPr>
            <a:r>
              <a:rPr lang="en-GB" sz="2800" dirty="0" smtClean="0"/>
              <a:t> </a:t>
            </a:r>
            <a:endParaRPr lang="en-GB" sz="2800" dirty="0"/>
          </a:p>
        </p:txBody>
      </p:sp>
    </p:spTree>
    <p:extLst>
      <p:ext uri="{BB962C8B-B14F-4D97-AF65-F5344CB8AC3E}">
        <p14:creationId xmlns:p14="http://schemas.microsoft.com/office/powerpoint/2010/main" val="392955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Those Wolf categories 16-19</a:t>
            </a:r>
            <a:endParaRPr lang="en-GB" dirty="0"/>
          </a:p>
        </p:txBody>
      </p:sp>
      <p:sp>
        <p:nvSpPr>
          <p:cNvPr id="3" name="Content Placeholder 2"/>
          <p:cNvSpPr>
            <a:spLocks noGrp="1"/>
          </p:cNvSpPr>
          <p:nvPr>
            <p:ph idx="1"/>
          </p:nvPr>
        </p:nvSpPr>
        <p:spPr/>
        <p:txBody>
          <a:bodyPr/>
          <a:lstStyle/>
          <a:p>
            <a:pPr marL="0" indent="0">
              <a:buNone/>
            </a:pPr>
            <a:r>
              <a:rPr lang="en-GB" sz="2400" b="1" dirty="0" smtClean="0">
                <a:latin typeface="+mj-lt"/>
              </a:rPr>
              <a:t>Technical </a:t>
            </a:r>
            <a:r>
              <a:rPr lang="en-GB" sz="2400" b="1" dirty="0">
                <a:latin typeface="+mj-lt"/>
              </a:rPr>
              <a:t>certificates </a:t>
            </a:r>
            <a:r>
              <a:rPr lang="en-GB" sz="2400" dirty="0">
                <a:latin typeface="+mj-lt"/>
              </a:rPr>
              <a:t>are </a:t>
            </a:r>
            <a:r>
              <a:rPr lang="en-GB" sz="2400" dirty="0" smtClean="0">
                <a:latin typeface="+mj-lt"/>
              </a:rPr>
              <a:t>level 2 </a:t>
            </a:r>
            <a:r>
              <a:rPr lang="en-GB" sz="2400" dirty="0">
                <a:latin typeface="+mj-lt"/>
              </a:rPr>
              <a:t>technical qualifications recognised by </a:t>
            </a:r>
            <a:r>
              <a:rPr lang="en-GB" sz="2400" dirty="0" smtClean="0">
                <a:latin typeface="+mj-lt"/>
              </a:rPr>
              <a:t>employers for </a:t>
            </a:r>
            <a:r>
              <a:rPr lang="en-GB" sz="2400" dirty="0">
                <a:latin typeface="+mj-lt"/>
              </a:rPr>
              <a:t>students aged 16 plus who wish </a:t>
            </a:r>
            <a:r>
              <a:rPr lang="en-GB" sz="2400" i="1" dirty="0">
                <a:latin typeface="+mj-lt"/>
              </a:rPr>
              <a:t>to specialise in a specific industry </a:t>
            </a:r>
            <a:r>
              <a:rPr lang="en-GB" sz="2400" dirty="0">
                <a:latin typeface="+mj-lt"/>
              </a:rPr>
              <a:t>or prepare for a particular job</a:t>
            </a:r>
            <a:r>
              <a:rPr lang="en-GB" sz="2400" dirty="0" smtClean="0">
                <a:latin typeface="+mj-lt"/>
              </a:rPr>
              <a:t>.</a:t>
            </a:r>
          </a:p>
          <a:p>
            <a:pPr marL="0" indent="0">
              <a:buNone/>
            </a:pPr>
            <a:endParaRPr lang="en-GB" sz="2400" dirty="0">
              <a:latin typeface="+mj-lt"/>
            </a:endParaRPr>
          </a:p>
          <a:p>
            <a:pPr marL="0" indent="0">
              <a:buNone/>
            </a:pPr>
            <a:r>
              <a:rPr lang="en-GB" sz="2400" b="1" dirty="0">
                <a:latin typeface="+mj-lt"/>
              </a:rPr>
              <a:t>Applied General Qualifications </a:t>
            </a:r>
            <a:r>
              <a:rPr lang="en-GB" sz="2400" dirty="0" smtClean="0">
                <a:latin typeface="+mj-lt"/>
              </a:rPr>
              <a:t>are level 3 qualifications for 16-19 year olds which aim </a:t>
            </a:r>
            <a:r>
              <a:rPr lang="en-GB" sz="2400" dirty="0">
                <a:latin typeface="+mj-lt"/>
              </a:rPr>
              <a:t>to give students </a:t>
            </a:r>
            <a:r>
              <a:rPr lang="en-GB" sz="2400" i="1" dirty="0">
                <a:latin typeface="+mj-lt"/>
              </a:rPr>
              <a:t>a strong but broad understanding of an occupational sector </a:t>
            </a:r>
            <a:r>
              <a:rPr lang="en-GB" sz="2400" dirty="0">
                <a:latin typeface="+mj-lt"/>
              </a:rPr>
              <a:t>and to allow entry to a range of higher education courses</a:t>
            </a:r>
            <a:r>
              <a:rPr lang="en-GB" sz="2400" dirty="0" smtClean="0">
                <a:latin typeface="+mj-lt"/>
              </a:rPr>
              <a:t>.</a:t>
            </a:r>
            <a:r>
              <a:rPr lang="en-GB" sz="2400" dirty="0">
                <a:latin typeface="+mj-lt"/>
              </a:rPr>
              <a:t> </a:t>
            </a:r>
            <a:endParaRPr lang="en-GB" sz="2400" dirty="0" smtClean="0">
              <a:latin typeface="+mj-lt"/>
            </a:endParaRPr>
          </a:p>
          <a:p>
            <a:pPr marL="0" indent="0">
              <a:buNone/>
            </a:pPr>
            <a:endParaRPr lang="en-GB" sz="2400" dirty="0" smtClean="0">
              <a:latin typeface="+mj-lt"/>
            </a:endParaRPr>
          </a:p>
          <a:p>
            <a:pPr marL="0" indent="0">
              <a:buNone/>
            </a:pPr>
            <a:r>
              <a:rPr lang="en-GB" sz="2400" b="1" dirty="0" smtClean="0">
                <a:latin typeface="+mj-lt"/>
              </a:rPr>
              <a:t>Tech </a:t>
            </a:r>
            <a:r>
              <a:rPr lang="en-GB" sz="2400" b="1" dirty="0">
                <a:latin typeface="+mj-lt"/>
              </a:rPr>
              <a:t>Levels </a:t>
            </a:r>
            <a:r>
              <a:rPr lang="en-GB" sz="2400" dirty="0">
                <a:latin typeface="+mj-lt"/>
              </a:rPr>
              <a:t>are level 3 qualifications for students aged 16 plus </a:t>
            </a:r>
            <a:r>
              <a:rPr lang="en-GB" sz="2400" dirty="0" smtClean="0">
                <a:latin typeface="+mj-lt"/>
              </a:rPr>
              <a:t>which develop </a:t>
            </a:r>
            <a:r>
              <a:rPr lang="en-GB" sz="2400" i="1" dirty="0">
                <a:latin typeface="+mj-lt"/>
              </a:rPr>
              <a:t>specialist knowledge and skills </a:t>
            </a:r>
            <a:r>
              <a:rPr lang="en-GB" sz="2400" dirty="0">
                <a:latin typeface="+mj-lt"/>
              </a:rPr>
              <a:t>to help </a:t>
            </a:r>
            <a:r>
              <a:rPr lang="en-GB" sz="2400" dirty="0" smtClean="0">
                <a:latin typeface="+mj-lt"/>
              </a:rPr>
              <a:t>get </a:t>
            </a:r>
            <a:r>
              <a:rPr lang="en-GB" sz="2400" dirty="0">
                <a:latin typeface="+mj-lt"/>
              </a:rPr>
              <a:t>an apprenticeship or job, for example in engineering, IT, accounting or professional cookery, or to progress to a higher level qualification. </a:t>
            </a:r>
            <a:r>
              <a:rPr lang="en-GB" sz="2400" dirty="0" smtClean="0">
                <a:latin typeface="+mj-lt"/>
              </a:rPr>
              <a:t> </a:t>
            </a:r>
          </a:p>
          <a:p>
            <a:pPr marL="0" indent="0">
              <a:buNone/>
            </a:pPr>
            <a:r>
              <a:rPr lang="en-GB" sz="1800" dirty="0" smtClean="0">
                <a:latin typeface="+mj-lt"/>
              </a:rPr>
              <a:t>[adapted from DfE guidance]</a:t>
            </a:r>
            <a:endParaRPr lang="en-GB" sz="1800" dirty="0">
              <a:latin typeface="+mj-lt"/>
            </a:endParaRPr>
          </a:p>
          <a:p>
            <a:pPr marL="0" indent="0">
              <a:buNone/>
            </a:pPr>
            <a:r>
              <a:rPr lang="en-GB" sz="2800" dirty="0" smtClean="0"/>
              <a:t> </a:t>
            </a:r>
            <a:endParaRPr lang="en-GB" sz="2800" dirty="0"/>
          </a:p>
        </p:txBody>
      </p:sp>
    </p:spTree>
    <p:extLst>
      <p:ext uri="{BB962C8B-B14F-4D97-AF65-F5344CB8AC3E}">
        <p14:creationId xmlns:p14="http://schemas.microsoft.com/office/powerpoint/2010/main" val="322475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‘Wolf’ criteria</a:t>
            </a:r>
            <a:endParaRPr lang="en-GB" dirty="0"/>
          </a:p>
        </p:txBody>
      </p:sp>
      <p:sp>
        <p:nvSpPr>
          <p:cNvPr id="3" name="Content Placeholder 2"/>
          <p:cNvSpPr>
            <a:spLocks noGrp="1"/>
          </p:cNvSpPr>
          <p:nvPr>
            <p:ph idx="1"/>
          </p:nvPr>
        </p:nvSpPr>
        <p:spPr/>
        <p:txBody>
          <a:bodyPr/>
          <a:lstStyle/>
          <a:p>
            <a:r>
              <a:rPr lang="en-GB" dirty="0" smtClean="0"/>
              <a:t>Grading requirements</a:t>
            </a:r>
          </a:p>
          <a:p>
            <a:r>
              <a:rPr lang="en-GB" dirty="0" smtClean="0"/>
              <a:t>Synoptic assessment</a:t>
            </a:r>
          </a:p>
          <a:p>
            <a:r>
              <a:rPr lang="en-GB" dirty="0"/>
              <a:t>Employer support</a:t>
            </a:r>
          </a:p>
          <a:p>
            <a:r>
              <a:rPr lang="en-GB" dirty="0"/>
              <a:t>HE </a:t>
            </a:r>
            <a:r>
              <a:rPr lang="en-GB" dirty="0" smtClean="0"/>
              <a:t>support</a:t>
            </a:r>
          </a:p>
          <a:p>
            <a:r>
              <a:rPr lang="en-GB" dirty="0" smtClean="0"/>
              <a:t>Evidence of progression</a:t>
            </a:r>
          </a:p>
          <a:p>
            <a:r>
              <a:rPr lang="en-GB" dirty="0"/>
              <a:t>External assessment </a:t>
            </a:r>
            <a:r>
              <a:rPr lang="en-GB" dirty="0" smtClean="0"/>
              <a:t>requirements*</a:t>
            </a: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76874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083028" cy="646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26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DfE recognised qualification types</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484612383"/>
              </p:ext>
            </p:extLst>
          </p:nvPr>
        </p:nvGraphicFramePr>
        <p:xfrm>
          <a:off x="201613" y="1144588"/>
          <a:ext cx="4270375"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4859490" y="1196752"/>
            <a:ext cx="2010651" cy="1121168"/>
          </a:xfrm>
          <a:prstGeom prst="roundRect">
            <a:avLst>
              <a:gd name="adj" fmla="val 10000"/>
            </a:avLst>
          </a:prstGeom>
          <a:ln/>
        </p:spPr>
        <p:style>
          <a:lnRef idx="1">
            <a:schemeClr val="dk1"/>
          </a:lnRef>
          <a:fillRef idx="2">
            <a:schemeClr val="dk1"/>
          </a:fillRef>
          <a:effectRef idx="1">
            <a:schemeClr val="dk1"/>
          </a:effectRef>
          <a:fontRef idx="minor">
            <a:schemeClr val="dk1"/>
          </a:fontRef>
        </p:style>
        <p:txBody>
          <a:bodyPr/>
          <a:lstStyle/>
          <a:p>
            <a:r>
              <a:rPr lang="en-GB" dirty="0" smtClean="0"/>
              <a:t>Higher Education (level 4&amp;5 technical)</a:t>
            </a:r>
            <a:endParaRPr lang="en-GB" dirty="0"/>
          </a:p>
        </p:txBody>
      </p:sp>
      <p:sp>
        <p:nvSpPr>
          <p:cNvPr id="17" name="Rounded Rectangle 16"/>
          <p:cNvSpPr/>
          <p:nvPr/>
        </p:nvSpPr>
        <p:spPr>
          <a:xfrm>
            <a:off x="6983009" y="1196752"/>
            <a:ext cx="1646145" cy="1098982"/>
          </a:xfrm>
          <a:prstGeom prst="roundRect">
            <a:avLst>
              <a:gd name="adj" fmla="val 10000"/>
            </a:avLst>
          </a:prstGeom>
          <a:ln/>
        </p:spPr>
        <p:style>
          <a:lnRef idx="1">
            <a:schemeClr val="dk1"/>
          </a:lnRef>
          <a:fillRef idx="2">
            <a:schemeClr val="dk1"/>
          </a:fillRef>
          <a:effectRef idx="1">
            <a:schemeClr val="dk1"/>
          </a:effectRef>
          <a:fontRef idx="minor">
            <a:schemeClr val="dk1"/>
          </a:fontRef>
        </p:style>
        <p:txBody>
          <a:bodyPr anchor="ctr"/>
          <a:lstStyle/>
          <a:p>
            <a:pPr algn="ctr" defTabSz="800100">
              <a:lnSpc>
                <a:spcPct val="90000"/>
              </a:lnSpc>
              <a:spcBef>
                <a:spcPct val="0"/>
              </a:spcBef>
              <a:spcAft>
                <a:spcPct val="35000"/>
              </a:spcAft>
            </a:pPr>
            <a:r>
              <a:rPr lang="en-GB" sz="1600" dirty="0"/>
              <a:t>Degree &amp; higher </a:t>
            </a:r>
            <a:r>
              <a:rPr lang="en-GB" sz="1600" dirty="0" smtClean="0"/>
              <a:t>apprenticeships</a:t>
            </a:r>
            <a:endParaRPr lang="en-GB" sz="1600" dirty="0"/>
          </a:p>
        </p:txBody>
      </p:sp>
      <p:sp>
        <p:nvSpPr>
          <p:cNvPr id="19" name="Rounded Rectangle 18"/>
          <p:cNvSpPr/>
          <p:nvPr/>
        </p:nvSpPr>
        <p:spPr>
          <a:xfrm>
            <a:off x="4959872" y="3040211"/>
            <a:ext cx="2006185" cy="1200354"/>
          </a:xfrm>
          <a:prstGeom prst="roundRect">
            <a:avLst>
              <a:gd name="adj" fmla="val 10000"/>
            </a:avLst>
          </a:prstGeom>
          <a:ln/>
        </p:spPr>
        <p:style>
          <a:lnRef idx="1">
            <a:schemeClr val="dk1"/>
          </a:lnRef>
          <a:fillRef idx="2">
            <a:schemeClr val="dk1"/>
          </a:fillRef>
          <a:effectRef idx="1">
            <a:schemeClr val="dk1"/>
          </a:effectRef>
          <a:fontRef idx="minor">
            <a:schemeClr val="dk1"/>
          </a:fontRef>
        </p:style>
        <p:txBody>
          <a:bodyPr/>
          <a:lstStyle/>
          <a:p>
            <a:pPr algn="ctr"/>
            <a:r>
              <a:rPr lang="en-GB" sz="2400" dirty="0" smtClean="0"/>
              <a:t>Tech Level</a:t>
            </a:r>
          </a:p>
          <a:p>
            <a:pPr algn="ctr"/>
            <a:r>
              <a:rPr lang="en-GB" sz="2400" dirty="0"/>
              <a:t>o</a:t>
            </a:r>
            <a:r>
              <a:rPr lang="en-GB" sz="2400" dirty="0" smtClean="0"/>
              <a:t>r Technical Certificates</a:t>
            </a:r>
            <a:endParaRPr lang="en-GB" sz="2400" dirty="0"/>
          </a:p>
        </p:txBody>
      </p:sp>
      <p:sp>
        <p:nvSpPr>
          <p:cNvPr id="21" name="Rounded Rectangle 20"/>
          <p:cNvSpPr/>
          <p:nvPr/>
        </p:nvSpPr>
        <p:spPr>
          <a:xfrm>
            <a:off x="7104207" y="3040211"/>
            <a:ext cx="1646145" cy="1200354"/>
          </a:xfrm>
          <a:prstGeom prst="roundRect">
            <a:avLst>
              <a:gd name="adj" fmla="val 10000"/>
            </a:avLst>
          </a:prstGeom>
          <a:ln/>
        </p:spPr>
        <p:style>
          <a:lnRef idx="1">
            <a:schemeClr val="dk1"/>
          </a:lnRef>
          <a:fillRef idx="2">
            <a:schemeClr val="dk1"/>
          </a:fillRef>
          <a:effectRef idx="1">
            <a:schemeClr val="dk1"/>
          </a:effectRef>
          <a:fontRef idx="minor">
            <a:schemeClr val="dk1"/>
          </a:fontRef>
        </p:style>
        <p:txBody>
          <a:bodyPr anchor="ctr"/>
          <a:lstStyle/>
          <a:p>
            <a:pPr algn="ctr" defTabSz="800100">
              <a:lnSpc>
                <a:spcPct val="90000"/>
              </a:lnSpc>
              <a:spcBef>
                <a:spcPct val="0"/>
              </a:spcBef>
              <a:spcAft>
                <a:spcPct val="35000"/>
              </a:spcAft>
            </a:pPr>
            <a:r>
              <a:rPr lang="en-GB" sz="1600" dirty="0" smtClean="0"/>
              <a:t>Employment-based technical (Apprenticeship)</a:t>
            </a:r>
            <a:endParaRPr lang="en-GB" sz="1600" dirty="0"/>
          </a:p>
        </p:txBody>
      </p:sp>
      <p:grpSp>
        <p:nvGrpSpPr>
          <p:cNvPr id="35" name="Group 34"/>
          <p:cNvGrpSpPr/>
          <p:nvPr/>
        </p:nvGrpSpPr>
        <p:grpSpPr>
          <a:xfrm>
            <a:off x="1162226" y="6370949"/>
            <a:ext cx="2411722" cy="452572"/>
            <a:chOff x="916070" y="4075584"/>
            <a:chExt cx="2438233" cy="905144"/>
          </a:xfrm>
        </p:grpSpPr>
        <p:sp>
          <p:nvSpPr>
            <p:cNvPr id="36" name="Rounded Rectangle 35"/>
            <p:cNvSpPr/>
            <p:nvPr/>
          </p:nvSpPr>
          <p:spPr>
            <a:xfrm>
              <a:off x="916070" y="4075584"/>
              <a:ext cx="2438233" cy="905144"/>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7" name="Rounded Rectangle 4"/>
            <p:cNvSpPr/>
            <p:nvPr/>
          </p:nvSpPr>
          <p:spPr>
            <a:xfrm>
              <a:off x="942581" y="4102095"/>
              <a:ext cx="2385211" cy="852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Academic option</a:t>
              </a:r>
              <a:endParaRPr lang="en-GB" sz="1800" kern="1200" dirty="0">
                <a:solidFill>
                  <a:schemeClr val="tx1"/>
                </a:solidFill>
              </a:endParaRPr>
            </a:p>
          </p:txBody>
        </p:sp>
      </p:grpSp>
      <p:sp>
        <p:nvSpPr>
          <p:cNvPr id="41" name="Rounded Rectangle 4"/>
          <p:cNvSpPr/>
          <p:nvPr/>
        </p:nvSpPr>
        <p:spPr>
          <a:xfrm>
            <a:off x="5533813" y="6370949"/>
            <a:ext cx="2359276" cy="42606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Technical option</a:t>
            </a:r>
            <a:endParaRPr lang="en-GB" sz="1800" kern="1200" dirty="0"/>
          </a:p>
        </p:txBody>
      </p:sp>
      <p:grpSp>
        <p:nvGrpSpPr>
          <p:cNvPr id="29" name="Group 28"/>
          <p:cNvGrpSpPr/>
          <p:nvPr/>
        </p:nvGrpSpPr>
        <p:grpSpPr>
          <a:xfrm>
            <a:off x="6462826" y="2453608"/>
            <a:ext cx="1703351" cy="467171"/>
            <a:chOff x="600018" y="1393727"/>
            <a:chExt cx="1703351" cy="467171"/>
          </a:xfrm>
        </p:grpSpPr>
        <p:sp>
          <p:nvSpPr>
            <p:cNvPr id="30" name="Right Arrow 29"/>
            <p:cNvSpPr/>
            <p:nvPr/>
          </p:nvSpPr>
          <p:spPr>
            <a:xfrm rot="16200000">
              <a:off x="646735" y="1347010"/>
              <a:ext cx="467171" cy="560605"/>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1" name="Right Arrow 4"/>
            <p:cNvSpPr/>
            <p:nvPr/>
          </p:nvSpPr>
          <p:spPr>
            <a:xfrm rot="10800000">
              <a:off x="1967006" y="1463803"/>
              <a:ext cx="336363" cy="327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p:txBody>
        </p:sp>
      </p:grpSp>
      <p:grpSp>
        <p:nvGrpSpPr>
          <p:cNvPr id="42" name="Group 41"/>
          <p:cNvGrpSpPr/>
          <p:nvPr/>
        </p:nvGrpSpPr>
        <p:grpSpPr>
          <a:xfrm>
            <a:off x="6462826" y="4297005"/>
            <a:ext cx="1703351" cy="467171"/>
            <a:chOff x="600018" y="1393727"/>
            <a:chExt cx="1703351" cy="467171"/>
          </a:xfrm>
        </p:grpSpPr>
        <p:sp>
          <p:nvSpPr>
            <p:cNvPr id="43" name="Right Arrow 42"/>
            <p:cNvSpPr/>
            <p:nvPr/>
          </p:nvSpPr>
          <p:spPr>
            <a:xfrm rot="16200000">
              <a:off x="646735" y="1347010"/>
              <a:ext cx="467171" cy="560605"/>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44" name="Right Arrow 4"/>
            <p:cNvSpPr/>
            <p:nvPr/>
          </p:nvSpPr>
          <p:spPr>
            <a:xfrm rot="10800000">
              <a:off x="1967006" y="1463803"/>
              <a:ext cx="336363" cy="327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p:txBody>
        </p:sp>
      </p:grpSp>
      <p:grpSp>
        <p:nvGrpSpPr>
          <p:cNvPr id="20" name="Group 19"/>
          <p:cNvGrpSpPr/>
          <p:nvPr/>
        </p:nvGrpSpPr>
        <p:grpSpPr>
          <a:xfrm>
            <a:off x="5533813" y="4835803"/>
            <a:ext cx="2242422" cy="1245790"/>
            <a:chOff x="1013976" y="3737371"/>
            <a:chExt cx="2242422" cy="1245790"/>
          </a:xfrm>
        </p:grpSpPr>
        <p:sp>
          <p:nvSpPr>
            <p:cNvPr id="22" name="Rounded Rectangle 21"/>
            <p:cNvSpPr/>
            <p:nvPr/>
          </p:nvSpPr>
          <p:spPr>
            <a:xfrm>
              <a:off x="1013976" y="3737371"/>
              <a:ext cx="2242422" cy="1245790"/>
            </a:xfrm>
            <a:prstGeom prst="roundRect">
              <a:avLst>
                <a:gd name="adj" fmla="val 10000"/>
              </a:avLst>
            </a:prstGeom>
            <a:solidFill>
              <a:schemeClr val="bg1">
                <a:lumMod val="75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3" name="Rounded Rectangle 4"/>
            <p:cNvSpPr/>
            <p:nvPr/>
          </p:nvSpPr>
          <p:spPr>
            <a:xfrm>
              <a:off x="1050464" y="3773859"/>
              <a:ext cx="2169446" cy="1172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rPr>
                <a:t>GCSEs &amp; Technical Awards </a:t>
              </a:r>
              <a:endParaRPr lang="en-GB" sz="2200" kern="1200" dirty="0">
                <a:solidFill>
                  <a:schemeClr val="tx1"/>
                </a:solidFill>
              </a:endParaRPr>
            </a:p>
          </p:txBody>
        </p:sp>
      </p:grpSp>
    </p:spTree>
    <p:extLst>
      <p:ext uri="{BB962C8B-B14F-4D97-AF65-F5344CB8AC3E}">
        <p14:creationId xmlns:p14="http://schemas.microsoft.com/office/powerpoint/2010/main" val="2642309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CR_Presentation_Template_June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14928</TotalTime>
  <Words>1382</Words>
  <Application>Microsoft Office PowerPoint</Application>
  <PresentationFormat>On-screen Show (4:3)</PresentationFormat>
  <Paragraphs>184</Paragraphs>
  <Slides>32</Slides>
  <Notes>11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OCR_Presentation_Template_June_2016</vt:lpstr>
      <vt:lpstr>An overview of developments in vocational and technical education</vt:lpstr>
      <vt:lpstr>Introduction</vt:lpstr>
      <vt:lpstr>Review of Vocational Education </vt:lpstr>
      <vt:lpstr>Wolf recommendations</vt:lpstr>
      <vt:lpstr>Those Wolf categories Key Stage 4</vt:lpstr>
      <vt:lpstr>Those Wolf categories 16-19</vt:lpstr>
      <vt:lpstr>Typical ‘Wolf’ criteria</vt:lpstr>
      <vt:lpstr>PowerPoint Presentation</vt:lpstr>
      <vt:lpstr>DfE recognised qualification types</vt:lpstr>
      <vt:lpstr>Sainsbury Review of Technical Education</vt:lpstr>
      <vt:lpstr>PowerPoint Presentation</vt:lpstr>
      <vt:lpstr>What do we mean by ‘technical’?</vt:lpstr>
      <vt:lpstr>Sainsbury defines ‘technical’ (1)</vt:lpstr>
      <vt:lpstr>Sainsbury defines ‘technical’ (2)</vt:lpstr>
      <vt:lpstr>T Levels - Who they are for  </vt:lpstr>
      <vt:lpstr>T Levels - What they are for</vt:lpstr>
      <vt:lpstr>“T levels rejected by HE”</vt:lpstr>
      <vt:lpstr>15 Technical routes</vt:lpstr>
      <vt:lpstr>T Levels - Programme structure </vt:lpstr>
      <vt:lpstr>Threat to post 16 level 2 VQs?</vt:lpstr>
      <vt:lpstr>Threat to Level 3 Applied General Quals?</vt:lpstr>
      <vt:lpstr>Ofqual Corporate Plan 2017-20</vt:lpstr>
      <vt:lpstr>T-Level Timelines</vt:lpstr>
      <vt:lpstr>Buyers’ market?</vt:lpstr>
      <vt:lpstr>VQ applications to HE begin to taper </vt:lpstr>
      <vt:lpstr>Cambridge Technicals continue to grow</vt:lpstr>
      <vt:lpstr>Conclusions</vt:lpstr>
      <vt:lpstr>Questions and comments welcome</vt:lpstr>
      <vt:lpstr>GCE AS subject decreases, 2017</vt:lpstr>
      <vt:lpstr>Number of A-Level learning aims, students in Year 12 in school sixth-forms in England</vt:lpstr>
      <vt:lpstr>Level 3 Extended Project trend</vt:lpstr>
      <vt:lpstr>Applied General Qualifications - purpose</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Steer</dc:creator>
  <cp:keywords>Presentation</cp:keywords>
  <cp:lastModifiedBy>Diane Thorburn</cp:lastModifiedBy>
  <cp:revision>281</cp:revision>
  <cp:lastPrinted>2018-02-27T16:17:56Z</cp:lastPrinted>
  <dcterms:created xsi:type="dcterms:W3CDTF">2016-07-15T09:22:41Z</dcterms:created>
  <dcterms:modified xsi:type="dcterms:W3CDTF">2018-03-14T16:06:50Z</dcterms:modified>
</cp:coreProperties>
</file>