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89" r:id="rId4"/>
    <p:sldId id="262" r:id="rId5"/>
    <p:sldId id="286" r:id="rId6"/>
    <p:sldId id="276" r:id="rId7"/>
    <p:sldId id="277" r:id="rId8"/>
    <p:sldId id="274" r:id="rId9"/>
    <p:sldId id="280" r:id="rId10"/>
    <p:sldId id="275" r:id="rId11"/>
    <p:sldId id="279" r:id="rId12"/>
    <p:sldId id="281" r:id="rId13"/>
    <p:sldId id="288" r:id="rId14"/>
  </p:sldIdLst>
  <p:sldSz cx="9144000" cy="6858000" type="screen4x3"/>
  <p:notesSz cx="6799263" cy="99298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2B7"/>
    <a:srgbClr val="49A5BB"/>
    <a:srgbClr val="3FA5C5"/>
    <a:srgbClr val="3FBFC5"/>
    <a:srgbClr val="98D8D2"/>
    <a:srgbClr val="99D7B5"/>
    <a:srgbClr val="20234E"/>
    <a:srgbClr val="1F2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84615" autoAdjust="0"/>
  </p:normalViewPr>
  <p:slideViewPr>
    <p:cSldViewPr>
      <p:cViewPr varScale="1">
        <p:scale>
          <a:sx n="92" d="100"/>
          <a:sy n="92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>
      <p:cViewPr varScale="1">
        <p:scale>
          <a:sx n="80" d="100"/>
          <a:sy n="80" d="100"/>
        </p:scale>
        <p:origin x="-1962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endParaRPr lang="en-GB" sz="1100" dirty="0">
              <a:latin typeface="Myriad Pro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r"/>
            <a:endParaRPr lang="en-GB" sz="1100" dirty="0">
              <a:latin typeface="Myriad Pro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GB" sz="1100" dirty="0">
              <a:latin typeface="Myriad Pr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/>
            <a:fld id="{53EFEE26-0BE5-4620-AF4C-0BBE0D228051}" type="slidenum">
              <a:rPr lang="en-GB" sz="1100">
                <a:latin typeface="Myriad Pro" charset="0"/>
              </a:rPr>
              <a:pPr algn="r"/>
              <a:t>‹#›</a:t>
            </a:fld>
            <a:endParaRPr lang="en-GB" sz="11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84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en-GB" sz="1100" dirty="0">
                <a:latin typeface="Myriad Pro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lang="en-GB" sz="1100" smtClean="0">
                <a:latin typeface="Myriad Pro" charset="0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lang="en-GB" sz="1100">
                <a:latin typeface="Myriad Pro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lang="en-GB" sz="1100" smtClean="0">
                <a:latin typeface="Myriad Pro" charset="0"/>
              </a:defRPr>
            </a:lvl1pPr>
          </a:lstStyle>
          <a:p>
            <a:fld id="{6EB3E05A-087A-4B2F-9194-01CE646FE2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100" kern="1200" dirty="0" smtClean="0">
        <a:solidFill>
          <a:schemeClr val="tx1"/>
        </a:solidFill>
        <a:latin typeface="Myriad Pro" charset="0"/>
        <a:ea typeface="+mn-ea"/>
        <a:cs typeface="+mn-cs"/>
      </a:defRPr>
    </a:lvl1pPr>
    <a:lvl2pPr marL="457200" algn="l" defTabSz="914400" rtl="0" eaLnBrk="1" latinLnBrk="0" hangingPunct="1">
      <a:defRPr lang="en-US" sz="1100" kern="1200" dirty="0" smtClean="0">
        <a:solidFill>
          <a:schemeClr val="tx1"/>
        </a:solidFill>
        <a:latin typeface="Myriad Pro" charset="0"/>
        <a:ea typeface="+mn-ea"/>
        <a:cs typeface="+mn-cs"/>
      </a:defRPr>
    </a:lvl2pPr>
    <a:lvl3pPr marL="914400" algn="l" defTabSz="914400" rtl="0" eaLnBrk="1" latinLnBrk="0" hangingPunct="1">
      <a:defRPr lang="en-US" sz="1100" kern="1200" dirty="0" smtClean="0">
        <a:solidFill>
          <a:schemeClr val="tx1"/>
        </a:solidFill>
        <a:latin typeface="Myriad Pro" charset="0"/>
        <a:ea typeface="+mn-ea"/>
        <a:cs typeface="+mn-cs"/>
      </a:defRPr>
    </a:lvl3pPr>
    <a:lvl4pPr marL="1371600" algn="l" defTabSz="914400" rtl="0" eaLnBrk="1" latinLnBrk="0" hangingPunct="1">
      <a:defRPr lang="en-US" sz="1100" kern="1200" dirty="0" smtClean="0">
        <a:solidFill>
          <a:schemeClr val="tx1"/>
        </a:solidFill>
        <a:latin typeface="Myriad Pro" charset="0"/>
        <a:ea typeface="+mn-ea"/>
        <a:cs typeface="+mn-cs"/>
      </a:defRPr>
    </a:lvl4pPr>
    <a:lvl5pPr marL="1828800" algn="l" defTabSz="914400" rtl="0" eaLnBrk="1" latinLnBrk="0" hangingPunct="1">
      <a:defRPr lang="en-GB" sz="1100" kern="1200" dirty="0">
        <a:solidFill>
          <a:schemeClr val="tx1"/>
        </a:solidFill>
        <a:latin typeface="Myriad Pro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9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>
              <a:solidFill>
                <a:srgbClr val="2023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59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1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94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9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0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0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4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6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6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8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Myriad Pro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1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4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02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201600" y="2041199"/>
            <a:ext cx="7772400" cy="1933200"/>
          </a:xfrm>
        </p:spPr>
        <p:txBody>
          <a:bodyPr/>
          <a:lstStyle>
            <a:lvl1pPr algn="ctr">
              <a:defRPr lang="en-GB" sz="4400" cap="all" baseline="0" dirty="0">
                <a:solidFill>
                  <a:schemeClr val="bg1"/>
                </a:solidFill>
                <a:ea typeface="Myriad Pro" charset="0"/>
                <a:cs typeface="Myriad Pro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201600" y="4111200"/>
            <a:ext cx="4950000" cy="914400"/>
          </a:xfrm>
        </p:spPr>
        <p:txBody>
          <a:bodyPr anchor="t">
            <a:noAutofit/>
          </a:bodyPr>
          <a:lstStyle>
            <a:lvl1pPr marL="342900" indent="-342900">
              <a:buNone/>
              <a:defRPr lang="en-GB" sz="13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975645"/>
            <a:ext cx="4860032" cy="91058"/>
            <a:chOff x="0" y="3887527"/>
            <a:chExt cx="4932040" cy="9105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7"/>
          <p:cNvSpPr>
            <a:spLocks noGrp="1" noChangeAspect="1"/>
          </p:cNvSpPr>
          <p:nvPr>
            <p:ph type="body" sz="quarter" idx="13"/>
          </p:nvPr>
        </p:nvSpPr>
        <p:spPr>
          <a:xfrm>
            <a:off x="201600" y="1689209"/>
            <a:ext cx="4660900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None/>
              <a:defRPr lang="en-US" sz="1300" b="1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132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144799"/>
            <a:ext cx="8740800" cy="239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1600" y="3736800"/>
            <a:ext cx="2844000" cy="20808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150000" y="3736800"/>
            <a:ext cx="2844000" cy="20808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8400" y="3736800"/>
            <a:ext cx="2844000" cy="20808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201600" y="5828400"/>
            <a:ext cx="2844000" cy="30777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3150000" y="5828400"/>
            <a:ext cx="2844000" cy="30777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6098400" y="5828400"/>
            <a:ext cx="2844000" cy="30777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6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00" y="274638"/>
            <a:ext cx="8740800" cy="687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600" y="1144800"/>
            <a:ext cx="4269600" cy="83099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600" y="1976400"/>
            <a:ext cx="4269600" cy="415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600" y="1144800"/>
            <a:ext cx="4269600" cy="83099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600" y="1976400"/>
            <a:ext cx="4269600" cy="415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3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0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10" name="Rectangle 9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99" y="273050"/>
            <a:ext cx="3211200" cy="68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67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99" y="961199"/>
            <a:ext cx="3211200" cy="516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0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9" name="Rectangle 8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5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3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8" name="Rectangle 7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00" y="274638"/>
            <a:ext cx="653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5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fld id="{4AF0503D-04B7-4A8B-9A25-B27FE40E5740}" type="slidenum">
              <a:rPr lang="en-GB" smtClean="0"/>
              <a:pPr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fld id="{4AF0503D-04B7-4A8B-9A25-B27FE40E5740}" type="slidenum">
              <a:rPr lang="en-GB" smtClean="0"/>
              <a:pPr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1600" y="1144799"/>
            <a:ext cx="8740800" cy="498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52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68"/>
          <a:stretch/>
        </p:blipFill>
        <p:spPr>
          <a:xfrm>
            <a:off x="0" y="-15115"/>
            <a:ext cx="9144001" cy="628702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13" name="Rectangle 12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201600" y="2041199"/>
            <a:ext cx="7772400" cy="193320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baseline="0" dirty="0">
                <a:solidFill>
                  <a:srgbClr val="20234E"/>
                </a:solidFill>
                <a:ea typeface="Myriad Pro" charset="0"/>
                <a:cs typeface="Myriad Pro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201600" y="4111200"/>
            <a:ext cx="4950000" cy="914400"/>
          </a:xfrm>
        </p:spPr>
        <p:txBody>
          <a:bodyPr anchor="t">
            <a:noAutofit/>
          </a:bodyPr>
          <a:lstStyle>
            <a:lvl1pPr marL="342900" indent="-342900">
              <a:buNone/>
              <a:defRPr lang="en-US" sz="1300" baseline="0" dirty="0" smtClean="0">
                <a:solidFill>
                  <a:srgbClr val="20234E"/>
                </a:solidFill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3975645"/>
            <a:ext cx="4860032" cy="91058"/>
            <a:chOff x="0" y="3887527"/>
            <a:chExt cx="4932040" cy="9105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7"/>
          <p:cNvSpPr>
            <a:spLocks noGrp="1" noChangeAspect="1"/>
          </p:cNvSpPr>
          <p:nvPr>
            <p:ph type="body" sz="quarter" idx="13"/>
          </p:nvPr>
        </p:nvSpPr>
        <p:spPr>
          <a:xfrm>
            <a:off x="201600" y="1689209"/>
            <a:ext cx="4660900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None/>
              <a:defRPr lang="en-US" sz="1300" b="1" i="1" baseline="0" dirty="0">
                <a:solidFill>
                  <a:srgbClr val="20234E"/>
                </a:solidFill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03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13" name="Rectangle 12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201600" y="2041199"/>
            <a:ext cx="7772400" cy="193320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baseline="0" dirty="0">
                <a:solidFill>
                  <a:srgbClr val="20234E"/>
                </a:solidFill>
                <a:ea typeface="Myriad Pro" charset="0"/>
                <a:cs typeface="Myriad Pro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201600" y="4111200"/>
            <a:ext cx="4950000" cy="914400"/>
          </a:xfrm>
        </p:spPr>
        <p:txBody>
          <a:bodyPr anchor="t">
            <a:noAutofit/>
          </a:bodyPr>
          <a:lstStyle>
            <a:lvl1pPr marL="342900" indent="-342900">
              <a:buNone/>
              <a:defRPr lang="en-US" sz="1300" baseline="0" dirty="0" smtClean="0">
                <a:solidFill>
                  <a:srgbClr val="20234E"/>
                </a:solidFill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3975645"/>
            <a:ext cx="4860032" cy="91058"/>
            <a:chOff x="0" y="3887527"/>
            <a:chExt cx="4932040" cy="9105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rgbClr val="1F22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7"/>
          <p:cNvSpPr>
            <a:spLocks noGrp="1" noChangeAspect="1"/>
          </p:cNvSpPr>
          <p:nvPr>
            <p:ph type="body" sz="quarter" idx="13"/>
          </p:nvPr>
        </p:nvSpPr>
        <p:spPr>
          <a:xfrm>
            <a:off x="201600" y="1689209"/>
            <a:ext cx="4660900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None/>
              <a:defRPr lang="en-US" sz="1300" b="1" i="1" baseline="0" dirty="0">
                <a:solidFill>
                  <a:srgbClr val="20234E"/>
                </a:solidFill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65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201600" y="1144800"/>
            <a:ext cx="4269600" cy="498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72800" y="1144799"/>
            <a:ext cx="4269600" cy="498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1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01600" y="1144799"/>
            <a:ext cx="4269600" cy="498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4672800" y="1144800"/>
            <a:ext cx="4269600" cy="4982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3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01600" y="1144799"/>
            <a:ext cx="4269600" cy="498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4672800" y="1144800"/>
            <a:ext cx="42696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5"/>
          </p:nvPr>
        </p:nvSpPr>
        <p:spPr>
          <a:xfrm>
            <a:off x="4672800" y="3736800"/>
            <a:ext cx="42696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15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144799"/>
            <a:ext cx="8740800" cy="239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1600" y="3736800"/>
            <a:ext cx="87408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9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144799"/>
            <a:ext cx="8740800" cy="239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503D-04B7-4A8B-9A25-B27FE40E57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1600" y="3736800"/>
            <a:ext cx="28440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150000" y="3736800"/>
            <a:ext cx="28440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8400" y="3736800"/>
            <a:ext cx="2844000" cy="2390400"/>
          </a:xfrm>
          <a:solidFill>
            <a:srgbClr val="20234E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85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137240"/>
            <a:ext cx="9144000" cy="720760"/>
            <a:chOff x="0" y="6137240"/>
            <a:chExt cx="9144000" cy="720760"/>
          </a:xfrm>
        </p:grpSpPr>
        <p:sp>
          <p:nvSpPr>
            <p:cNvPr id="8" name="Rectangle 7"/>
            <p:cNvSpPr/>
            <p:nvPr/>
          </p:nvSpPr>
          <p:spPr>
            <a:xfrm>
              <a:off x="0" y="6137240"/>
              <a:ext cx="9144000" cy="7207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 descr="C:\Users\karanvir.shergill\Desktop\OCR_NEW_3D_blue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17" y="6287029"/>
              <a:ext cx="1035563" cy="42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00" y="274638"/>
            <a:ext cx="8740800" cy="687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600" y="1144799"/>
            <a:ext cx="8740800" cy="4982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7600" y="6357600"/>
            <a:ext cx="21336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lang="en-GB" sz="1100" b="0" i="0" baseline="0" smtClean="0">
                <a:solidFill>
                  <a:srgbClr val="CDCDCB"/>
                </a:solidFill>
                <a:latin typeface="Myriad Pro" charset="0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en-GB" sz="1100" b="0" i="0" baseline="0" dirty="0">
                <a:solidFill>
                  <a:srgbClr val="CDCDCB"/>
                </a:solidFill>
                <a:latin typeface="Myriad Pro" charset="0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600" y="6356350"/>
            <a:ext cx="21336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lang="en-GB" sz="1100" b="0" i="0" baseline="0" smtClean="0">
                <a:solidFill>
                  <a:srgbClr val="CDCDCB"/>
                </a:solidFill>
                <a:latin typeface="Myriad Pro" charset="0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fld id="{4AF0503D-04B7-4A8B-9A25-B27FE40E5740}" type="slidenum">
              <a:rPr lang="en-GB" smtClean="0"/>
              <a:pPr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0" y="863190"/>
            <a:ext cx="6516216" cy="135001"/>
            <a:chOff x="0" y="3887527"/>
            <a:chExt cx="4932040" cy="9105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3933056"/>
              <a:ext cx="4932040" cy="0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32040" y="3887527"/>
              <a:ext cx="0" cy="91058"/>
            </a:xfrm>
            <a:prstGeom prst="line">
              <a:avLst/>
            </a:prstGeom>
            <a:ln w="15875">
              <a:solidFill>
                <a:srgbClr val="2023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89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82" r:id="rId3"/>
    <p:sldLayoutId id="2147483697" r:id="rId4"/>
    <p:sldLayoutId id="2147483683" r:id="rId5"/>
    <p:sldLayoutId id="2147483681" r:id="rId6"/>
    <p:sldLayoutId id="2147483692" r:id="rId7"/>
    <p:sldLayoutId id="2147483693" r:id="rId8"/>
    <p:sldLayoutId id="2147483695" r:id="rId9"/>
    <p:sldLayoutId id="2147483696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710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GB" sz="3200" b="1" i="1" kern="1200">
          <a:solidFill>
            <a:srgbClr val="1F224E"/>
          </a:solidFill>
          <a:latin typeface="Myriad Pro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3200" kern="1200" dirty="0" smtClean="0">
          <a:solidFill>
            <a:srgbClr val="1F224E"/>
          </a:solidFill>
          <a:latin typeface="Myriad Pro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800" kern="1200" dirty="0" smtClean="0">
          <a:solidFill>
            <a:srgbClr val="1F224E"/>
          </a:solidFill>
          <a:latin typeface="Myriad Pro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1F224E"/>
          </a:solidFill>
          <a:latin typeface="Myriad Pro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rgbClr val="1F224E"/>
          </a:solidFill>
          <a:latin typeface="Myriad Pro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2000" kern="1200" dirty="0">
          <a:solidFill>
            <a:srgbClr val="1F224E"/>
          </a:solidFill>
          <a:latin typeface="Myriad Pro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2800" dirty="0" smtClean="0"/>
              <a:t>Overview of CAMBRIDGE </a:t>
            </a:r>
            <a:r>
              <a:rPr lang="en-GB" sz="2800" dirty="0" err="1" smtClean="0"/>
              <a:t>TeCHNICALs</a:t>
            </a:r>
            <a:r>
              <a:rPr lang="en-GB" sz="2800" dirty="0" smtClean="0"/>
              <a:t> Qualifications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Dean O’Donoghue</a:t>
            </a:r>
          </a:p>
          <a:p>
            <a:pPr marL="0" indent="0"/>
            <a:r>
              <a:rPr lang="en-GB" dirty="0" smtClean="0"/>
              <a:t>OCR Cambridge </a:t>
            </a:r>
            <a:r>
              <a:rPr lang="en-GB" dirty="0" err="1" smtClean="0"/>
              <a:t>Technicals</a:t>
            </a:r>
            <a:r>
              <a:rPr lang="en-GB" dirty="0" smtClean="0"/>
              <a:t> Product Manager </a:t>
            </a:r>
          </a:p>
          <a:p>
            <a:pPr marL="0" indent="0"/>
            <a:r>
              <a:rPr lang="en-GB" dirty="0" smtClean="0"/>
              <a:t>March 2018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Spring  Conference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84000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doing Cambridge </a:t>
            </a:r>
            <a:r>
              <a:rPr lang="en-GB" dirty="0" err="1" smtClean="0"/>
              <a:t>Technicals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648972" cy="49824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suitable for all your 16-19 year old students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 with sixth forms 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Academies 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and Middle Schools 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Sixth Form Colleges </a:t>
            </a: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 Colleges </a:t>
            </a: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UTC’s, Studio Schools and Free Schools</a:t>
            </a: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schools</a:t>
            </a: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providers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84" y="1052736"/>
            <a:ext cx="36319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144798"/>
            <a:ext cx="8740800" cy="5236529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Cambridge Assessment Research Division</a:t>
            </a: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 95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applicants with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Cambridge Technical received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HEI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</a:p>
          <a:p>
            <a:pPr lvl="0"/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 86%  students were accepted onto an HE course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% of students with a mix of AS/A levels and Cambridge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progressed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onto HE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% of students with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levels progress onto HE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% of students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Level 3 Cambridge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Technical progressed onto FE based apprenticeships </a:t>
            </a:r>
          </a:p>
          <a:p>
            <a:pPr marL="0" lvl="0" indent="0">
              <a:buNone/>
            </a:pPr>
            <a:endParaRPr lang="en-GB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 based on Progression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of Year 13 students 2014/15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PLAN, TEACH, ASSESS, RESULTS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144798"/>
            <a:ext cx="8762888" cy="5236530"/>
          </a:xfrm>
        </p:spPr>
        <p:txBody>
          <a:bodyPr/>
          <a:lstStyle/>
          <a:p>
            <a:pPr marL="0" indent="0">
              <a:buNone/>
            </a:pPr>
            <a:r>
              <a:rPr lang="en-GB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contact centre / subject advisors / customer support managers to </a:t>
            </a:r>
          </a:p>
          <a:p>
            <a:pPr marL="0" indent="0">
              <a:buNone/>
            </a:pPr>
            <a:endParaRPr lang="en-GB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Summary Guides, Subject Advisor Support, Customer Support Team, Parent and Student Guides</a:t>
            </a:r>
          </a:p>
          <a:p>
            <a:pPr marL="0" indent="0">
              <a:buNone/>
            </a:pP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Skills Guides, Delivery Guides, Endorsed Text Books, Get Started and Get Going face to face training, Advisory support webinars</a:t>
            </a:r>
          </a:p>
          <a:p>
            <a:pPr marL="0" indent="0">
              <a:buNone/>
            </a:pP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materials, past papers, practice papers, exemplars and model assignments, visiting moderator</a:t>
            </a:r>
          </a:p>
          <a:p>
            <a:pPr marL="0" indent="0">
              <a:buNone/>
            </a:pP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Reports to centres, moderator reports, past papers/combined reports</a:t>
            </a:r>
          </a:p>
          <a:p>
            <a:pPr marL="0" indent="0">
              <a:buNone/>
            </a:pP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Resourcing Cambridge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144798"/>
            <a:ext cx="4370400" cy="5452554"/>
          </a:xfrm>
        </p:spPr>
        <p:txBody>
          <a:bodyPr/>
          <a:lstStyle/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77" y="1078507"/>
            <a:ext cx="3610931" cy="508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51520" y="1196752"/>
            <a:ext cx="4320480" cy="41764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1" kern="1200">
                <a:solidFill>
                  <a:srgbClr val="1F224E"/>
                </a:solidFill>
                <a:latin typeface="Myriad Pro" charset="0"/>
                <a:ea typeface="+mj-ea"/>
                <a:cs typeface="+mj-cs"/>
              </a:defRPr>
            </a:lvl1pPr>
          </a:lstStyle>
          <a:p>
            <a:pPr algn="ctr"/>
            <a:endParaRPr lang="en-US" sz="2000" b="0" i="0" dirty="0"/>
          </a:p>
          <a:p>
            <a:pPr algn="ctr"/>
            <a:endParaRPr lang="en-US" sz="2000" b="0" i="0" dirty="0" smtClean="0"/>
          </a:p>
          <a:p>
            <a:pPr algn="ctr"/>
            <a:endParaRPr lang="en-US" sz="2000" b="0" i="0" dirty="0"/>
          </a:p>
          <a:p>
            <a:r>
              <a:rPr lang="en-US" sz="2000" b="0" dirty="0" smtClean="0"/>
              <a:t>We’re here to support you and your students  in choosing the right qualification pathway.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4044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Cambridge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6946476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7538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0" y="1196752"/>
            <a:ext cx="981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9636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2048" y="469355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2348882"/>
            <a:ext cx="3960440" cy="3024334"/>
          </a:xfrm>
          <a:prstGeom prst="roundRect">
            <a:avLst/>
          </a:prstGeom>
          <a:solidFill>
            <a:srgbClr val="4DB2B7"/>
          </a:solidFill>
          <a:ln>
            <a:solidFill>
              <a:srgbClr val="4DB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100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% internal assessment </a:t>
            </a: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No longer eligible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DfE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Key Stage 5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performance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Funded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as Section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96 qualifications </a:t>
            </a:r>
            <a:endParaRPr lang="en-GB" b="1" dirty="0"/>
          </a:p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572000" y="2348881"/>
            <a:ext cx="3960440" cy="3024335"/>
          </a:xfrm>
          <a:prstGeom prst="roundRect">
            <a:avLst/>
          </a:prstGeom>
          <a:solidFill>
            <a:srgbClr val="4DB2B7"/>
          </a:solidFill>
          <a:ln>
            <a:solidFill>
              <a:srgbClr val="4DB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b="1" dirty="0" smtClean="0">
                <a:solidFill>
                  <a:prstClr val="white"/>
                </a:solidFill>
                <a:latin typeface="Arial"/>
                <a:cs typeface="Arial"/>
              </a:rPr>
              <a:t>Some </a:t>
            </a:r>
            <a:r>
              <a:rPr lang="en-US" b="1" dirty="0">
                <a:solidFill>
                  <a:prstClr val="white"/>
                </a:solidFill>
                <a:latin typeface="Arial"/>
                <a:cs typeface="Arial"/>
              </a:rPr>
              <a:t>external </a:t>
            </a:r>
            <a:r>
              <a:rPr lang="en-US" b="1" dirty="0" smtClean="0">
                <a:solidFill>
                  <a:prstClr val="white"/>
                </a:solidFill>
                <a:latin typeface="Arial"/>
                <a:cs typeface="Arial"/>
              </a:rPr>
              <a:t>assessment</a:t>
            </a:r>
          </a:p>
          <a:p>
            <a:pPr>
              <a:lnSpc>
                <a:spcPct val="120000"/>
              </a:lnSpc>
              <a:tabLst>
                <a:tab pos="180975" algn="l"/>
              </a:tabLst>
            </a:pPr>
            <a:endParaRPr lang="en-US" b="1" dirty="0">
              <a:solidFill>
                <a:prstClr val="white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b="1" dirty="0" smtClean="0">
                <a:solidFill>
                  <a:prstClr val="white"/>
                </a:solidFill>
                <a:latin typeface="Arial"/>
                <a:cs typeface="Arial"/>
              </a:rPr>
              <a:t>Eligible </a:t>
            </a:r>
            <a:r>
              <a:rPr lang="en-US" b="1" dirty="0">
                <a:solidFill>
                  <a:prstClr val="white"/>
                </a:solidFill>
                <a:latin typeface="Arial"/>
                <a:cs typeface="Arial"/>
              </a:rPr>
              <a:t>for </a:t>
            </a:r>
            <a:r>
              <a:rPr lang="en-US" b="1" dirty="0" err="1">
                <a:solidFill>
                  <a:prstClr val="white"/>
                </a:solidFill>
                <a:latin typeface="Arial"/>
                <a:cs typeface="Arial"/>
              </a:rPr>
              <a:t>DfE</a:t>
            </a:r>
            <a:r>
              <a:rPr lang="en-US" b="1" dirty="0">
                <a:solidFill>
                  <a:prstClr val="white"/>
                </a:solidFill>
                <a:latin typeface="Arial"/>
                <a:cs typeface="Arial"/>
              </a:rPr>
              <a:t> Key Stage 5 </a:t>
            </a:r>
            <a:r>
              <a:rPr lang="en-US" b="1" dirty="0" smtClean="0">
                <a:solidFill>
                  <a:prstClr val="white"/>
                </a:solidFill>
                <a:latin typeface="Arial"/>
                <a:cs typeface="Arial"/>
              </a:rPr>
              <a:t>performance </a:t>
            </a:r>
            <a:r>
              <a:rPr lang="en-US" b="1" dirty="0">
                <a:solidFill>
                  <a:prstClr val="white"/>
                </a:solidFill>
                <a:latin typeface="Arial"/>
                <a:cs typeface="Arial"/>
              </a:rPr>
              <a:t>points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5" y="107538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Cambridge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L2/3 Subjects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51" y="3582811"/>
            <a:ext cx="154017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153099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97689"/>
            <a:ext cx="153216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36564"/>
            <a:ext cx="153348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50" y="3617903"/>
            <a:ext cx="153825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1" y="3645024"/>
            <a:ext cx="152631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5" y="107538"/>
            <a:ext cx="1116000" cy="1116000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07" y="1104923"/>
            <a:ext cx="1589103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92" y="1097689"/>
            <a:ext cx="1568587" cy="21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09409"/>
            <a:ext cx="178440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309320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Art and Design 2012 suite only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15920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0" y="1254912"/>
            <a:ext cx="3722328" cy="49824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16-18 Performance Categories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Level 3 Applied General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ech-Level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Level 2 Technical Certificate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03326"/>
            <a:ext cx="3600400" cy="50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5" y="107538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Qualifications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00" y="1144800"/>
            <a:ext cx="8942400" cy="545255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Applied General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(180 GLH) – equivalent AS Level </a:t>
            </a: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Certificate (360 GLH) equivalent to </a:t>
            </a: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</a:p>
          <a:p>
            <a:pPr marL="0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Tech-Level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 Diploma (540 GLH) equivalent to </a:t>
            </a: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1.5 A Levels </a:t>
            </a: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Diploma (720 GLH) equivalent to 2 A Levels </a:t>
            </a: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Diploma (1080GLH) equivalent to </a:t>
            </a: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A Levels </a:t>
            </a:r>
          </a:p>
          <a:p>
            <a:pPr marL="0" indent="0" algn="ctr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 – Pass, Merit, Distinction, Distinction*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800" y="1144799"/>
            <a:ext cx="4269600" cy="401239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2 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Certificate </a:t>
            </a: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Award (90GLH) – equivalent to ¾ of a GCSE</a:t>
            </a: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(180GLH) – equivalent to 1.5 GCSE’s</a:t>
            </a: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Diploma (360GLH) – equivalent to 3 GCSE’s </a:t>
            </a:r>
          </a:p>
          <a:p>
            <a:pPr marL="0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5" y="107538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Level v’s Cambridge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Tariff Points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00" y="5733256"/>
            <a:ext cx="8834896" cy="50405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 – Pass, Merit, Distinction,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Distinction*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27627"/>
              </p:ext>
            </p:extLst>
          </p:nvPr>
        </p:nvGraphicFramePr>
        <p:xfrm>
          <a:off x="1187624" y="1628800"/>
          <a:ext cx="6708775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4" imgW="2790943" imgH="1647845" progId="Excel.Sheet.12">
                  <p:embed/>
                </p:oleObj>
              </mc:Choice>
              <mc:Fallback>
                <p:oleObj name="Worksheet" r:id="rId4" imgW="2790943" imgH="16478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628800"/>
                        <a:ext cx="6708775" cy="3960812"/>
                      </a:xfrm>
                      <a:prstGeom prst="rect">
                        <a:avLst/>
                      </a:prstGeom>
                      <a:solidFill>
                        <a:srgbClr val="4DB2B7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5" y="107538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Support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00" y="1254912"/>
            <a:ext cx="4010360" cy="49824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HEI’s supporting qualifications </a:t>
            </a:r>
          </a:p>
          <a:p>
            <a:pPr marL="0" indent="0"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Leeds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Brighton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London South Bank University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Coventry University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Birmingham University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Staffordshire University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254911"/>
            <a:ext cx="4464496" cy="49824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employers supporting qualifications </a:t>
            </a:r>
          </a:p>
          <a:p>
            <a:pPr marL="0" indent="0"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IBM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 Athletics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Alton Towers </a:t>
            </a:r>
          </a:p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Mencap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JLR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Kings College Hospital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Siemens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Fujitsu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Cambridge TV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5" y="107538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Where are centres doing Cambridge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4587"/>
            <a:ext cx="6552728" cy="538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"/>
  <p:tag name="PERSONS" val="&lt;?xml version=&quot;1.0&quot; encoding=&quot;utf-8&quot;?&gt;&lt;ArrayOfPerson xmlns:xsi=&quot;http://www.w3.org/2001/XMLSchema-instance&quot; xmlns:xsd=&quot;http://www.w3.org/2001/XMLSchema&quot; /&gt;"/>
  <p:tag name="PRESGUID" val="980bf6b7-e4a9-4a59-803a-409bf8a4064c"/>
  <p:tag name="EDITION" val="Meetoo"/>
</p:tagLst>
</file>

<file path=ppt/theme/theme1.xml><?xml version="1.0" encoding="utf-8"?>
<a:theme xmlns:a="http://schemas.openxmlformats.org/drawingml/2006/main" name="OCR_PPT_Template_all_layout_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OCR_PPT_Template_all_layout_options</Template>
  <TotalTime>18534</TotalTime>
  <Words>491</Words>
  <Application>Microsoft Office PowerPoint</Application>
  <PresentationFormat>On-screen Show (4:3)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OCR_PPT_Template_all_layout_options</vt:lpstr>
      <vt:lpstr>Worksheet</vt:lpstr>
      <vt:lpstr>Overview of CAMBRIDGE TeCHNICALs Qualifications </vt:lpstr>
      <vt:lpstr>What are Cambridge Technicals? </vt:lpstr>
      <vt:lpstr>Cambridge Technicals</vt:lpstr>
      <vt:lpstr>Cambridge Technicals  L2/3 Subjects</vt:lpstr>
      <vt:lpstr>Cambridge Technicals </vt:lpstr>
      <vt:lpstr>Cambridge Technicals Qualifications</vt:lpstr>
      <vt:lpstr>A Level v’s Cambridge Technicals Tariff Points</vt:lpstr>
      <vt:lpstr>Stakeholder Support </vt:lpstr>
      <vt:lpstr>Where are centres doing Cambridge Technicals? </vt:lpstr>
      <vt:lpstr>Who is doing Cambridge Technicals? </vt:lpstr>
      <vt:lpstr>Progression </vt:lpstr>
      <vt:lpstr>PLAN, TEACH, ASSESS, RESULTS </vt:lpstr>
      <vt:lpstr>Resourcing Cambridge Technicals Qualifications </vt:lpstr>
    </vt:vector>
  </TitlesOfParts>
  <Company>Cambridge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TeCHNICALS</dc:title>
  <dc:creator>Dean O'Donoghue</dc:creator>
  <cp:keywords>Presentation</cp:keywords>
  <cp:lastModifiedBy>Diane Thorburn</cp:lastModifiedBy>
  <cp:revision>97</cp:revision>
  <cp:lastPrinted>2018-02-19T12:59:52Z</cp:lastPrinted>
  <dcterms:created xsi:type="dcterms:W3CDTF">2018-01-31T10:15:32Z</dcterms:created>
  <dcterms:modified xsi:type="dcterms:W3CDTF">2018-03-14T16:01:03Z</dcterms:modified>
</cp:coreProperties>
</file>