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0" r:id="rId4"/>
    <p:sldId id="279" r:id="rId5"/>
    <p:sldId id="28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3" r:id="rId15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2AD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176" autoAdjust="0"/>
    <p:restoredTop sz="65969" autoAdjust="0"/>
  </p:normalViewPr>
  <p:slideViewPr>
    <p:cSldViewPr snapToGrid="0" snapToObjects="1">
      <p:cViewPr>
        <p:scale>
          <a:sx n="76" d="100"/>
          <a:sy n="76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3009-9022-40DD-ABBF-20907B382E5F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0C28B-F668-4753-BAFB-00E770D6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25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05BE-E9F3-4D3E-9F04-E0490643C898}" type="datetimeFigureOut">
              <a:rPr lang="en-GB" smtClean="0"/>
              <a:t>14/03/2018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1C3F8-1C7C-4FB3-9FA0-530528C9D8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59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22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74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34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0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35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53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47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2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62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53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0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30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3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C3F8-1C7C-4FB3-9FA0-530528C9D80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9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7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7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0CB7-FCAF-CE49-B476-E8A4898859C9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0AD-2B89-B949-B818-B160DF02A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421" y="196417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Vocational Education at Minsthorpe Community College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359"/>
            <a:ext cx="6400800" cy="23935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89" y="3613359"/>
            <a:ext cx="3183153" cy="2800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245" y="3428762"/>
            <a:ext cx="3195483" cy="30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8724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        Structure and Timetable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137" y="1061885"/>
            <a:ext cx="4899102" cy="536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239" y="1898292"/>
            <a:ext cx="3168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 </a:t>
            </a:r>
          </a:p>
          <a:p>
            <a:endParaRPr lang="en-GB" dirty="0"/>
          </a:p>
          <a:p>
            <a:r>
              <a:rPr lang="en-GB" dirty="0" smtClean="0"/>
              <a:t>Tailor to staff strengths</a:t>
            </a:r>
          </a:p>
          <a:p>
            <a:endParaRPr lang="en-GB" dirty="0"/>
          </a:p>
          <a:p>
            <a:r>
              <a:rPr lang="en-GB" dirty="0" smtClean="0"/>
              <a:t>External assessment (Jan/May)</a:t>
            </a:r>
          </a:p>
          <a:p>
            <a:endParaRPr lang="en-GB" dirty="0"/>
          </a:p>
          <a:p>
            <a:r>
              <a:rPr lang="en-GB" dirty="0" smtClean="0"/>
              <a:t>Link units to College calendar</a:t>
            </a:r>
          </a:p>
          <a:p>
            <a:endParaRPr lang="en-GB" dirty="0"/>
          </a:p>
          <a:p>
            <a:r>
              <a:rPr lang="en-GB" dirty="0" smtClean="0"/>
              <a:t>Run 2 course options in the same year: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Extended Certificate (1 A Level equivalent)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Diploma – Sports Coaching (2 A Level equivalent)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6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Moderation Process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2929"/>
            <a:ext cx="8229600" cy="3953234"/>
          </a:xfrm>
        </p:spPr>
        <p:txBody>
          <a:bodyPr>
            <a:normAutofit/>
          </a:bodyPr>
          <a:lstStyle/>
          <a:p>
            <a:r>
              <a:rPr lang="en-GB" dirty="0" smtClean="0"/>
              <a:t>Hold a series of standards meetings throughout the year and minute the discussions and outcomes.</a:t>
            </a:r>
          </a:p>
          <a:p>
            <a:r>
              <a:rPr lang="en-GB" dirty="0" smtClean="0"/>
              <a:t>Work together as a team to look at assessment decisions based on the specification and assignment.</a:t>
            </a:r>
          </a:p>
          <a:p>
            <a:r>
              <a:rPr lang="en-GB" dirty="0" smtClean="0"/>
              <a:t>Staff to follow up any actions from meeting.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8948" y="274638"/>
            <a:ext cx="6021951" cy="64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Moderation Process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2929"/>
            <a:ext cx="8229600" cy="39532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Visiting moderator – great communication from the start of the course.</a:t>
            </a:r>
          </a:p>
          <a:p>
            <a:r>
              <a:rPr lang="en-GB" dirty="0" smtClean="0"/>
              <a:t>Emphasis on the standard of student evidence and the marks awarded</a:t>
            </a:r>
          </a:p>
          <a:p>
            <a:r>
              <a:rPr lang="en-GB" dirty="0" smtClean="0"/>
              <a:t>Supportive system – discussions with staff assessors to check understanding of specification, recommendations given to improve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04957"/>
              </p:ext>
            </p:extLst>
          </p:nvPr>
        </p:nvGraphicFramePr>
        <p:xfrm>
          <a:off x="309130" y="214315"/>
          <a:ext cx="8534833" cy="6215067"/>
        </p:xfrm>
        <a:graphic>
          <a:graphicData uri="http://schemas.openxmlformats.org/drawingml/2006/table">
            <a:tbl>
              <a:tblPr firstRow="1" firstCol="1" bandRow="1"/>
              <a:tblGrid>
                <a:gridCol w="1165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4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4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109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12 - 2018/19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09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109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Qualifications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Language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Literature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Performing Arts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Lan/Lit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Design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Photography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6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Technicals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Media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Technicals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Child Play, Learn &amp; Dev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Technicals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(Double A&amp;C)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Music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Technicals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(Single)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Business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61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Health &amp; Social Care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Applied Science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109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Children's Play, Learning &amp; Development Level 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Children's Play, Learning &amp; Development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C&amp;G Beauty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Sport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Health &amp; Social Care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Business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Technicals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Creative I-Media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Work Skills Level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71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Key Skills Level 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131" y="1621390"/>
            <a:ext cx="10015969" cy="52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747"/>
            <a:ext cx="8229600" cy="4314365"/>
          </a:xfrm>
        </p:spPr>
        <p:txBody>
          <a:bodyPr>
            <a:normAutofit/>
          </a:bodyPr>
          <a:lstStyle/>
          <a:p>
            <a:r>
              <a:rPr lang="en-GB" dirty="0" smtClean="0"/>
              <a:t>11 – 18 Academy with 1500 OR in South East Wakefield </a:t>
            </a:r>
          </a:p>
          <a:p>
            <a:r>
              <a:rPr lang="en-GB" dirty="0" smtClean="0"/>
              <a:t>Ex-mining community</a:t>
            </a:r>
          </a:p>
          <a:p>
            <a:r>
              <a:rPr lang="en-GB" dirty="0" smtClean="0"/>
              <a:t>33% Pupil Premium / 24% identified SEND</a:t>
            </a:r>
          </a:p>
          <a:p>
            <a:r>
              <a:rPr lang="en-GB" dirty="0" smtClean="0"/>
              <a:t>Above average P8 at +0.09 (validated score for 2017)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747"/>
            <a:ext cx="8229600" cy="4314365"/>
          </a:xfrm>
        </p:spPr>
        <p:txBody>
          <a:bodyPr>
            <a:normAutofit fontScale="92500"/>
          </a:bodyPr>
          <a:lstStyle/>
          <a:p>
            <a:r>
              <a:rPr lang="en-GB" dirty="0"/>
              <a:t>P16 is small/medium sized provision with 200 students combined </a:t>
            </a:r>
          </a:p>
          <a:p>
            <a:r>
              <a:rPr lang="en-GB" dirty="0"/>
              <a:t>Upward trend of improving results academically</a:t>
            </a:r>
          </a:p>
          <a:p>
            <a:r>
              <a:rPr lang="en-GB" dirty="0"/>
              <a:t>History of excellent vocational outcomes</a:t>
            </a:r>
          </a:p>
          <a:p>
            <a:r>
              <a:rPr lang="en-GB" dirty="0"/>
              <a:t>A Level L3VA -0.19 average grade C- (2017)</a:t>
            </a:r>
          </a:p>
          <a:p>
            <a:r>
              <a:rPr lang="en-GB" dirty="0"/>
              <a:t>Vocational L3VA +0.20 average grade D* (2017)</a:t>
            </a:r>
          </a:p>
          <a:p>
            <a:r>
              <a:rPr lang="en-GB" dirty="0"/>
              <a:t>Over 50% of the cohort follow a vocational route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9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61" y="489499"/>
            <a:ext cx="8613877" cy="57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11826" y="6456218"/>
            <a:ext cx="32076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P16 Offer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150" y="945612"/>
            <a:ext cx="2679105" cy="5845118"/>
          </a:xfrm>
          <a:solidFill>
            <a:srgbClr val="FFFF00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4300" b="1" dirty="0"/>
              <a:t>Linear A Levels</a:t>
            </a:r>
            <a:endParaRPr lang="en-GB" sz="4300" dirty="0"/>
          </a:p>
          <a:p>
            <a:endParaRPr lang="en-GB" sz="1500" dirty="0"/>
          </a:p>
          <a:p>
            <a:pPr lvl="0"/>
            <a:r>
              <a:rPr lang="en-GB" sz="4000" dirty="0"/>
              <a:t>Maths</a:t>
            </a:r>
          </a:p>
          <a:p>
            <a:pPr lvl="0"/>
            <a:r>
              <a:rPr lang="en-GB" sz="4000" dirty="0"/>
              <a:t>English Language</a:t>
            </a:r>
          </a:p>
          <a:p>
            <a:pPr lvl="0"/>
            <a:r>
              <a:rPr lang="en-GB" sz="4000" dirty="0"/>
              <a:t>English Literature</a:t>
            </a:r>
          </a:p>
          <a:p>
            <a:pPr lvl="0"/>
            <a:r>
              <a:rPr lang="en-GB" sz="4000" dirty="0"/>
              <a:t>English Lit &amp; Lang</a:t>
            </a:r>
          </a:p>
          <a:p>
            <a:pPr lvl="0"/>
            <a:r>
              <a:rPr lang="en-GB" sz="4000" dirty="0"/>
              <a:t>Art</a:t>
            </a:r>
          </a:p>
          <a:p>
            <a:pPr lvl="0"/>
            <a:r>
              <a:rPr lang="en-GB" sz="4000" dirty="0"/>
              <a:t>Photography</a:t>
            </a:r>
          </a:p>
          <a:p>
            <a:pPr lvl="0"/>
            <a:r>
              <a:rPr lang="en-GB" sz="4000" dirty="0"/>
              <a:t>PE</a:t>
            </a:r>
          </a:p>
          <a:p>
            <a:pPr lvl="0"/>
            <a:r>
              <a:rPr lang="en-GB" sz="4000" dirty="0"/>
              <a:t>History</a:t>
            </a:r>
          </a:p>
          <a:p>
            <a:pPr lvl="0"/>
            <a:r>
              <a:rPr lang="en-GB" sz="4000" dirty="0"/>
              <a:t>Geography</a:t>
            </a:r>
          </a:p>
          <a:p>
            <a:pPr lvl="0"/>
            <a:r>
              <a:rPr lang="en-GB" sz="4000" dirty="0"/>
              <a:t>Physics</a:t>
            </a:r>
          </a:p>
          <a:p>
            <a:pPr lvl="0"/>
            <a:r>
              <a:rPr lang="en-GB" sz="4000" dirty="0"/>
              <a:t>Chemistry</a:t>
            </a:r>
          </a:p>
          <a:p>
            <a:pPr lvl="0"/>
            <a:r>
              <a:rPr lang="en-GB" sz="4000" dirty="0"/>
              <a:t>Biology</a:t>
            </a:r>
          </a:p>
          <a:p>
            <a:pPr lvl="0"/>
            <a:r>
              <a:rPr lang="en-GB" sz="4000" dirty="0"/>
              <a:t>Product Design</a:t>
            </a:r>
          </a:p>
          <a:p>
            <a:pPr lvl="0"/>
            <a:r>
              <a:rPr lang="en-GB" sz="4000" dirty="0"/>
              <a:t>French</a:t>
            </a:r>
          </a:p>
          <a:p>
            <a:pPr lvl="0"/>
            <a:r>
              <a:rPr lang="en-GB" sz="4000" dirty="0"/>
              <a:t>Psychology</a:t>
            </a:r>
          </a:p>
          <a:p>
            <a:pPr lvl="0"/>
            <a:r>
              <a:rPr lang="en-GB" sz="4000" dirty="0"/>
              <a:t>Sociology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300" b="1" dirty="0"/>
              <a:t>Vocational (Level 3)</a:t>
            </a:r>
            <a:endParaRPr lang="en-GB" sz="4300" dirty="0"/>
          </a:p>
          <a:p>
            <a:endParaRPr lang="en-GB" sz="1500" dirty="0"/>
          </a:p>
          <a:p>
            <a:pPr lvl="0"/>
            <a:r>
              <a:rPr lang="en-GB" sz="4000" dirty="0" err="1"/>
              <a:t>BTEC</a:t>
            </a:r>
            <a:r>
              <a:rPr lang="en-GB" sz="4000" dirty="0"/>
              <a:t> Health &amp; Social Care</a:t>
            </a:r>
          </a:p>
          <a:p>
            <a:pPr lvl="0"/>
            <a:r>
              <a:rPr lang="en-GB" sz="4000" dirty="0" err="1"/>
              <a:t>BTEC</a:t>
            </a:r>
            <a:r>
              <a:rPr lang="en-GB" sz="4000" dirty="0"/>
              <a:t> Children’s Play, Learning &amp; Development</a:t>
            </a:r>
          </a:p>
          <a:p>
            <a:pPr lvl="0"/>
            <a:r>
              <a:rPr lang="en-GB" sz="4000" dirty="0"/>
              <a:t>Cambridge </a:t>
            </a:r>
            <a:r>
              <a:rPr lang="en-GB" sz="4000" dirty="0" err="1"/>
              <a:t>Technicals</a:t>
            </a:r>
            <a:r>
              <a:rPr lang="en-GB" sz="4000" dirty="0"/>
              <a:t> Sport (2 A Level &amp; 1 A Level equivalent courses)</a:t>
            </a:r>
          </a:p>
          <a:p>
            <a:pPr lvl="0"/>
            <a:r>
              <a:rPr lang="en-GB" sz="4000" dirty="0" err="1"/>
              <a:t>BTEC</a:t>
            </a:r>
            <a:r>
              <a:rPr lang="en-GB" sz="4000" dirty="0"/>
              <a:t> Business</a:t>
            </a:r>
          </a:p>
          <a:p>
            <a:pPr lvl="0"/>
            <a:r>
              <a:rPr lang="en-GB" sz="4000" dirty="0" err="1"/>
              <a:t>BTEC</a:t>
            </a:r>
            <a:r>
              <a:rPr lang="en-GB" sz="4000" dirty="0"/>
              <a:t> </a:t>
            </a:r>
            <a:r>
              <a:rPr lang="en-GB" sz="4000" dirty="0" smtClean="0"/>
              <a:t>Music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3110"/>
          <a:stretch/>
        </p:blipFill>
        <p:spPr>
          <a:xfrm>
            <a:off x="528525" y="942975"/>
            <a:ext cx="2983301" cy="5768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2255" y="942975"/>
            <a:ext cx="2646218" cy="5847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Applied </a:t>
            </a:r>
            <a:r>
              <a:rPr lang="en-GB" sz="1300" dirty="0" smtClean="0"/>
              <a:t>Science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Cambridge </a:t>
            </a:r>
            <a:r>
              <a:rPr lang="en-GB" sz="1300" dirty="0" err="1"/>
              <a:t>Technicals</a:t>
            </a:r>
            <a:r>
              <a:rPr lang="en-GB" sz="1300" dirty="0"/>
              <a:t> in </a:t>
            </a:r>
            <a:r>
              <a:rPr lang="en-GB" sz="1300" dirty="0" smtClean="0"/>
              <a:t>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Cambridge </a:t>
            </a:r>
            <a:r>
              <a:rPr lang="en-GB" sz="1300" dirty="0" err="1"/>
              <a:t>Technicals</a:t>
            </a:r>
            <a:r>
              <a:rPr lang="en-GB" sz="1300" dirty="0"/>
              <a:t> Digital </a:t>
            </a:r>
            <a:r>
              <a:rPr lang="en-GB" sz="1300" dirty="0" smtClean="0"/>
              <a:t>Media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Performing Arts</a:t>
            </a:r>
          </a:p>
          <a:p>
            <a:r>
              <a:rPr lang="en-GB" sz="1100" dirty="0"/>
              <a:t> </a:t>
            </a:r>
          </a:p>
          <a:p>
            <a:r>
              <a:rPr lang="en-GB" sz="1400" b="1" dirty="0"/>
              <a:t>Occupational</a:t>
            </a:r>
            <a:endParaRPr lang="en-GB" sz="1400" dirty="0"/>
          </a:p>
          <a:p>
            <a:r>
              <a:rPr lang="en-GB" sz="1100" b="1" dirty="0"/>
              <a:t> </a:t>
            </a:r>
            <a:endParaRPr lang="en-GB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Children’s Play, Learning and Development (Extended Diploma – equiv. to 3 A </a:t>
            </a:r>
            <a:r>
              <a:rPr lang="en-GB" sz="1300" dirty="0" smtClean="0"/>
              <a:t>Levels)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Cambridge </a:t>
            </a:r>
            <a:r>
              <a:rPr lang="en-GB" sz="1300" dirty="0" err="1"/>
              <a:t>Technicals</a:t>
            </a:r>
            <a:r>
              <a:rPr lang="en-GB" sz="1300" dirty="0"/>
              <a:t> Sport (Extended Diploma – not suitable for </a:t>
            </a:r>
            <a:r>
              <a:rPr lang="en-GB" sz="1300" dirty="0" err="1"/>
              <a:t>uni</a:t>
            </a:r>
            <a:r>
              <a:rPr lang="en-GB" sz="1300" dirty="0"/>
              <a:t> </a:t>
            </a:r>
            <a:r>
              <a:rPr lang="en-GB" sz="1300" dirty="0" smtClean="0"/>
              <a:t>applicants)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Sport Level </a:t>
            </a:r>
            <a:r>
              <a:rPr lang="en-GB" sz="1300" dirty="0" smtClean="0"/>
              <a:t>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Health and Social Care Level </a:t>
            </a:r>
            <a:r>
              <a:rPr lang="en-GB" sz="1300" dirty="0" smtClean="0"/>
              <a:t>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Children’s Play, Learning and Development Level </a:t>
            </a:r>
            <a:r>
              <a:rPr lang="en-GB" sz="1300" dirty="0" smtClean="0"/>
              <a:t>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Cambridge </a:t>
            </a:r>
            <a:r>
              <a:rPr lang="en-GB" sz="1300" dirty="0" err="1"/>
              <a:t>Technicals</a:t>
            </a:r>
            <a:r>
              <a:rPr lang="en-GB" sz="1300" dirty="0"/>
              <a:t> Creative </a:t>
            </a:r>
            <a:r>
              <a:rPr lang="en-GB" sz="1300" dirty="0" err="1"/>
              <a:t>iMedia</a:t>
            </a:r>
            <a:r>
              <a:rPr lang="en-GB" sz="1300" dirty="0"/>
              <a:t> Level </a:t>
            </a:r>
            <a:r>
              <a:rPr lang="en-GB" sz="1300" dirty="0" smtClean="0"/>
              <a:t>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Pre-Apprenticeship Work Skills Diploma Level </a:t>
            </a:r>
            <a:r>
              <a:rPr lang="en-GB" sz="1300" dirty="0" smtClean="0"/>
              <a:t>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err="1" smtClean="0"/>
              <a:t>BTEC</a:t>
            </a:r>
            <a:r>
              <a:rPr lang="en-GB" sz="1300" dirty="0" smtClean="0"/>
              <a:t> </a:t>
            </a:r>
            <a:r>
              <a:rPr lang="en-GB" sz="1300" dirty="0"/>
              <a:t>Extended Certificate in Work Skills Level 1 (includes </a:t>
            </a:r>
            <a:r>
              <a:rPr lang="en-GB" sz="1300" dirty="0" err="1"/>
              <a:t>BTEC</a:t>
            </a:r>
            <a:r>
              <a:rPr lang="en-GB" sz="1300" dirty="0"/>
              <a:t> Level 2 Award in Fire &amp; Rescue Services in the </a:t>
            </a:r>
            <a:r>
              <a:rPr lang="en-GB" sz="1300" dirty="0" smtClean="0"/>
              <a:t>Community)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City </a:t>
            </a:r>
            <a:r>
              <a:rPr lang="en-GB" sz="1300" dirty="0"/>
              <a:t>&amp; Guilds Beauty Therapy Level </a:t>
            </a:r>
            <a:r>
              <a:rPr lang="en-GB" sz="13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26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08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Need for Change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123"/>
            <a:ext cx="8229600" cy="41990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Changes in funding for P16</a:t>
            </a:r>
          </a:p>
          <a:p>
            <a:r>
              <a:rPr lang="en-GB" dirty="0" smtClean="0"/>
              <a:t>Competing with larger P16 providers in the area</a:t>
            </a:r>
          </a:p>
          <a:p>
            <a:r>
              <a:rPr lang="en-GB" dirty="0" smtClean="0"/>
              <a:t>Need to adapt to </a:t>
            </a:r>
            <a:r>
              <a:rPr lang="en-GB" dirty="0"/>
              <a:t>meet the needs of students </a:t>
            </a:r>
            <a:r>
              <a:rPr lang="en-GB" dirty="0" smtClean="0"/>
              <a:t>with different levels of </a:t>
            </a:r>
            <a:r>
              <a:rPr lang="en-GB" dirty="0"/>
              <a:t>learning available (Level 1 – Level </a:t>
            </a:r>
            <a:r>
              <a:rPr lang="en-GB" dirty="0" smtClean="0"/>
              <a:t>3)</a:t>
            </a:r>
          </a:p>
          <a:p>
            <a:r>
              <a:rPr lang="en-GB" dirty="0" smtClean="0"/>
              <a:t>Linear A Levels – new specifications</a:t>
            </a:r>
          </a:p>
          <a:p>
            <a:r>
              <a:rPr lang="en-GB" dirty="0" smtClean="0"/>
              <a:t>Introduction of higher level of rigour following from Wolf Report (2011) – new specifications</a:t>
            </a:r>
          </a:p>
          <a:p>
            <a:r>
              <a:rPr lang="en-GB" dirty="0" smtClean="0"/>
              <a:t>Traditionally delivered BTEC ( however only draft specification was available Summer 2016)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0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57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           Alternatives to BTEC?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426"/>
            <a:ext cx="8229600" cy="39237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Issues / Problems with BTEC</a:t>
            </a:r>
          </a:p>
          <a:p>
            <a:pPr lvl="1"/>
            <a:r>
              <a:rPr lang="en-GB" dirty="0" smtClean="0"/>
              <a:t>Staff workload</a:t>
            </a:r>
          </a:p>
          <a:p>
            <a:pPr lvl="1"/>
            <a:r>
              <a:rPr lang="en-GB" dirty="0" smtClean="0"/>
              <a:t>Limited assessment support</a:t>
            </a:r>
          </a:p>
          <a:p>
            <a:pPr lvl="1"/>
            <a:r>
              <a:rPr lang="en-GB" dirty="0" smtClean="0"/>
              <a:t>Limited delivery support</a:t>
            </a:r>
          </a:p>
          <a:p>
            <a:pPr lvl="1"/>
            <a:r>
              <a:rPr lang="en-GB" dirty="0" smtClean="0"/>
              <a:t>Staff felt under scrutiny rather than supported</a:t>
            </a:r>
          </a:p>
          <a:p>
            <a:pPr lvl="1"/>
            <a:r>
              <a:rPr lang="en-GB" dirty="0" smtClean="0"/>
              <a:t>Postal Standards Verification</a:t>
            </a:r>
          </a:p>
          <a:p>
            <a:pPr lvl="1"/>
            <a:r>
              <a:rPr lang="en-GB" dirty="0" smtClean="0"/>
              <a:t>Lack of communication with Standards Verifier</a:t>
            </a:r>
          </a:p>
          <a:p>
            <a:pPr lvl="1"/>
            <a:r>
              <a:rPr lang="en-GB" dirty="0" smtClean="0"/>
              <a:t>Draft specifications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2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405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  Cambridge </a:t>
            </a:r>
            <a:r>
              <a:rPr lang="en-GB" b="1" dirty="0" err="1" smtClean="0">
                <a:solidFill>
                  <a:srgbClr val="FFC000"/>
                </a:solidFill>
              </a:rPr>
              <a:t>Technicals</a:t>
            </a:r>
            <a:r>
              <a:rPr lang="en-GB" b="1" dirty="0" smtClean="0">
                <a:solidFill>
                  <a:srgbClr val="FFC000"/>
                </a:solidFill>
              </a:rPr>
              <a:t>  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594" y="2743200"/>
            <a:ext cx="7875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Met with some other colleagues from local schools and colleges and a Regional Account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Explored the resources online (particularly the SAMS and assignments)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Looked carefully at the requirements for staff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IMPRESSED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26668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91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Preparation for Teaching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284"/>
            <a:ext cx="8229600" cy="41498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Excellent resources on website</a:t>
            </a:r>
          </a:p>
          <a:p>
            <a:r>
              <a:rPr lang="en-GB" dirty="0" smtClean="0"/>
              <a:t>Easy to create a delivery plan and staffing for the two year courses</a:t>
            </a:r>
          </a:p>
          <a:p>
            <a:r>
              <a:rPr lang="en-GB" dirty="0" smtClean="0"/>
              <a:t>Looked at ways to maximise meaningful employer engagement – makes the course relevant for the learners</a:t>
            </a:r>
          </a:p>
          <a:p>
            <a:r>
              <a:rPr lang="en-GB" dirty="0" smtClean="0"/>
              <a:t>Clear and flexible procedures for staff – regular standards meetings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17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4ca1492-a532-4419-a567-8ad6831298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636</Words>
  <Application>Microsoft Office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Vocational Education at Minsthorpe Community College</vt:lpstr>
      <vt:lpstr>Context</vt:lpstr>
      <vt:lpstr>Context</vt:lpstr>
      <vt:lpstr>PowerPoint Presentation</vt:lpstr>
      <vt:lpstr>P16 Offer</vt:lpstr>
      <vt:lpstr>Need for Change</vt:lpstr>
      <vt:lpstr>           Alternatives to BTEC?</vt:lpstr>
      <vt:lpstr>  Cambridge Technicals  </vt:lpstr>
      <vt:lpstr>Preparation for Teaching</vt:lpstr>
      <vt:lpstr>        Structure and Timetable</vt:lpstr>
      <vt:lpstr>Moderation Process</vt:lpstr>
      <vt:lpstr>PowerPoint Presentation</vt:lpstr>
      <vt:lpstr>Moderation Process</vt:lpstr>
      <vt:lpstr>PowerPoint Presentation</vt:lpstr>
    </vt:vector>
  </TitlesOfParts>
  <Company>Minsthorpe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 Thornberry</dc:creator>
  <cp:lastModifiedBy>Diane Thorburn</cp:lastModifiedBy>
  <cp:revision>136</cp:revision>
  <cp:lastPrinted>2017-10-09T10:23:16Z</cp:lastPrinted>
  <dcterms:created xsi:type="dcterms:W3CDTF">2014-10-07T11:15:03Z</dcterms:created>
  <dcterms:modified xsi:type="dcterms:W3CDTF">2018-03-14T16:11:00Z</dcterms:modified>
</cp:coreProperties>
</file>