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x Boyes" initials="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4E"/>
    <a:srgbClr val="B7AA00"/>
    <a:srgbClr val="7BAF95"/>
    <a:srgbClr val="2A7F49"/>
    <a:srgbClr val="ABCDBC"/>
    <a:srgbClr val="3CB668"/>
    <a:srgbClr val="369D5C"/>
    <a:srgbClr val="9BD19A"/>
    <a:srgbClr val="76D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84649-2D12-44A3-A388-0DFC5FDC0DF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B8960-068C-498F-9A79-15F57BB0F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5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3B16-6C1A-4F33-8A10-7664C2B7B02E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3C671-43E9-42DC-998D-FC5C0C4A7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3C671-43E9-42DC-998D-FC5C0C4A7C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3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9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0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54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9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2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1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8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6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7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2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79512" y="5805264"/>
            <a:ext cx="1728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© OCR 2017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532440" y="5759678"/>
            <a:ext cx="7200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>
                <a:solidFill>
                  <a:srgbClr val="0065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H410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" y="6028738"/>
            <a:ext cx="9141231" cy="82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654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r.org.uk/histor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5"/>
            <a:ext cx="9144000" cy="68573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3533808"/>
            <a:ext cx="61206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H410/01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Film History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Annotated sample assessment materials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hlinkClick r:id="rId3"/>
          </p:cNvPr>
          <p:cNvSpPr txBox="1"/>
          <p:nvPr/>
        </p:nvSpPr>
        <p:spPr>
          <a:xfrm>
            <a:off x="395536" y="53732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                             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FF48DC-1597-4F08-921C-E6CC95E9C4A0}"/>
              </a:ext>
            </a:extLst>
          </p:cNvPr>
          <p:cNvSpPr txBox="1"/>
          <p:nvPr/>
        </p:nvSpPr>
        <p:spPr>
          <a:xfrm>
            <a:off x="396514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Version 3 (September 2021)</a:t>
            </a:r>
          </a:p>
        </p:txBody>
      </p:sp>
    </p:spTree>
    <p:extLst>
      <p:ext uri="{BB962C8B-B14F-4D97-AF65-F5344CB8AC3E}">
        <p14:creationId xmlns:p14="http://schemas.microsoft.com/office/powerpoint/2010/main" val="62175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/>
              <a:t>This guide is designed to take you though the A Level Film Studies H410/01 exam paper.  Its aim is to explain how candidates should approach each paper and how marks are awarded to the different questions.  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The orange text boxes offer further explanation on the questions on the exam </a:t>
            </a:r>
          </a:p>
          <a:p>
            <a:pPr marL="0" indent="0">
              <a:buNone/>
            </a:pPr>
            <a:r>
              <a:rPr lang="en-GB" sz="1400" dirty="0"/>
              <a:t>paper. They offer guidance on the wording of questions and what candidates </a:t>
            </a:r>
          </a:p>
          <a:p>
            <a:pPr marL="0" indent="0">
              <a:buNone/>
            </a:pPr>
            <a:r>
              <a:rPr lang="en-GB" sz="1400" dirty="0"/>
              <a:t>should do in response to them.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The green text boxes focus on the awarding of marks for each question.  They give </a:t>
            </a:r>
          </a:p>
          <a:p>
            <a:pPr marL="0" indent="0">
              <a:buNone/>
            </a:pPr>
            <a:r>
              <a:rPr lang="en-GB" sz="1400" dirty="0"/>
              <a:t>further information on the percentage of each assessment objective attributed </a:t>
            </a:r>
          </a:p>
          <a:p>
            <a:pPr marL="0" indent="0">
              <a:buNone/>
            </a:pPr>
            <a:r>
              <a:rPr lang="en-GB" sz="1400" dirty="0"/>
              <a:t>to each question. The percentage given is over the whole qualification.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994902" y="2132856"/>
            <a:ext cx="2016224" cy="11172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This will always be a comparison of two primary sources requiring evaluation of the sources in their historical context.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202813" y="2924944"/>
            <a:ext cx="792088" cy="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7" name="Rounded Rectangle 6"/>
          <p:cNvSpPr/>
          <p:nvPr/>
        </p:nvSpPr>
        <p:spPr>
          <a:xfrm>
            <a:off x="7039058" y="3858728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AO3 (5%)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202813" y="3985322"/>
            <a:ext cx="844956" cy="12659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1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AO1</a:t>
            </a:r>
            <a:r>
              <a:rPr lang="en-GB" dirty="0"/>
              <a:t> – knowledge and understanding of elements of film.</a:t>
            </a:r>
          </a:p>
          <a:p>
            <a:r>
              <a:rPr lang="en-GB" b="1" dirty="0"/>
              <a:t>AO2</a:t>
            </a:r>
            <a:r>
              <a:rPr lang="en-GB" dirty="0"/>
              <a:t> – apply knowledge and understanding of elements of film to:</a:t>
            </a:r>
          </a:p>
          <a:p>
            <a:pPr lvl="1"/>
            <a:r>
              <a:rPr lang="en-GB" b="1" dirty="0"/>
              <a:t>1a</a:t>
            </a:r>
            <a:r>
              <a:rPr lang="en-GB" dirty="0"/>
              <a:t> analyse films</a:t>
            </a:r>
          </a:p>
          <a:p>
            <a:pPr lvl="1"/>
            <a:r>
              <a:rPr lang="en-GB" b="1" dirty="0"/>
              <a:t>1b</a:t>
            </a:r>
            <a:r>
              <a:rPr lang="en-GB" dirty="0"/>
              <a:t> compare films</a:t>
            </a:r>
          </a:p>
          <a:p>
            <a:pPr lvl="1"/>
            <a:r>
              <a:rPr lang="en-GB" b="1" dirty="0"/>
              <a:t>1c</a:t>
            </a:r>
            <a:r>
              <a:rPr lang="en-GB" dirty="0"/>
              <a:t> use critical approaches</a:t>
            </a:r>
          </a:p>
          <a:p>
            <a:pPr lvl="1"/>
            <a:r>
              <a:rPr lang="en-GB" b="1" dirty="0"/>
              <a:t>2</a:t>
            </a:r>
            <a:r>
              <a:rPr lang="en-GB" dirty="0"/>
              <a:t> evaluate critical approaches.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86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A: Film Form in US Cinema from the Silent Era to 1990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You should have studied </a:t>
            </a:r>
            <a:r>
              <a:rPr lang="en-GB" sz="2000" b="1" dirty="0"/>
              <a:t>one</a:t>
            </a:r>
            <a:r>
              <a:rPr lang="en-GB" sz="2000" dirty="0"/>
              <a:t> US film from each of the lists below.  Question </a:t>
            </a:r>
            <a:r>
              <a:rPr lang="en-GB" sz="2000" b="1" dirty="0"/>
              <a:t>1-4</a:t>
            </a:r>
            <a:r>
              <a:rPr lang="en-GB" sz="2000" dirty="0"/>
              <a:t> require you to write about the US films you have studied.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D04BA4-2FF6-458F-9477-E1524B327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042899"/>
              </p:ext>
            </p:extLst>
          </p:nvPr>
        </p:nvGraphicFramePr>
        <p:xfrm>
          <a:off x="1290320" y="2301593"/>
          <a:ext cx="6563360" cy="3576260"/>
        </p:xfrm>
        <a:graphic>
          <a:graphicData uri="http://schemas.openxmlformats.org/drawingml/2006/table">
            <a:tbl>
              <a:tblPr firstRow="1" firstCol="1" bandRow="1"/>
              <a:tblGrid>
                <a:gridCol w="2187575">
                  <a:extLst>
                    <a:ext uri="{9D8B030D-6E8A-4147-A177-3AD203B41FA5}">
                      <a16:colId xmlns:a16="http://schemas.microsoft.com/office/drawing/2014/main" val="3596404914"/>
                    </a:ext>
                  </a:extLst>
                </a:gridCol>
                <a:gridCol w="2187575">
                  <a:extLst>
                    <a:ext uri="{9D8B030D-6E8A-4147-A177-3AD203B41FA5}">
                      <a16:colId xmlns:a16="http://schemas.microsoft.com/office/drawing/2014/main" val="1950405969"/>
                    </a:ext>
                  </a:extLst>
                </a:gridCol>
                <a:gridCol w="2188210">
                  <a:extLst>
                    <a:ext uri="{9D8B030D-6E8A-4147-A177-3AD203B41FA5}">
                      <a16:colId xmlns:a16="http://schemas.microsoft.com/office/drawing/2014/main" val="16337625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Silent Era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1930–1960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1961–1990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686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Wings </a:t>
                      </a:r>
                      <a:r>
                        <a:rPr lang="en-US" sz="110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(1927). Directed by William A. Wellman. USA, PG*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Citizen Kane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(1941). Directed by Orson Welles.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2001: A Space Odyssey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(1968). Directed by Stanley Kubrick.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046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Gold Rush 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(1925). Directed by Charles Chaplin.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Singin’ in the Rain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(1952). Directed by Gene Kelly/Stanley Donen.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Raging Bull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(1980). Directed by Martin Scorsese.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143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Mark of Zorro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(1920). Directed by</a:t>
                      </a: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Fred Niblo and Theodore Reed.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Stagecoach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(1939). Directed by John Ford.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E.T.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(1982). Directed by Steven Spielberg.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044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General 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(1926). Directed by Clyde Bruckman/Buster Keaton.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Vertigo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(1958). Directed by Alfred Hitchcock.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Do the Right Thing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(1989). Directed by Spike Lee.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58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Sunrise 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(1927). Directed by FW Murnau.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Double Indemnity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(1944). Directed by Billy Wilder.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The Conversation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(1974). Directed by Frances Ford Coppola. USA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116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Wind 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(1928). Directed by Victor Sjostrom. USA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All that Heaven Allows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(1955). Directed by Douglas Sirk. USA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i="1" dirty="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West Side Story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 Unicode MS"/>
                          <a:cs typeface="Times New Roman" panose="02020603050405020304" pitchFamily="18" charset="0"/>
                        </a:rPr>
                        <a:t> (1961). Directed by Jerome Robbins–Robert Wise. USA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11022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FED8FBC-544E-4B70-80A8-035358D31080}"/>
              </a:ext>
            </a:extLst>
          </p:cNvPr>
          <p:cNvSpPr txBox="1"/>
          <p:nvPr/>
        </p:nvSpPr>
        <p:spPr>
          <a:xfrm>
            <a:off x="1187624" y="6060416"/>
            <a:ext cx="691276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*</a:t>
            </a:r>
            <a:r>
              <a:rPr lang="en-GB" sz="1050" i="1" dirty="0"/>
              <a:t>Birth of a Nation</a:t>
            </a:r>
            <a:r>
              <a:rPr lang="en-GB" sz="1050" dirty="0"/>
              <a:t>* (1915). Directed by DW Griffith. USA was replaced by </a:t>
            </a:r>
            <a:r>
              <a:rPr lang="en-US" sz="1050" i="1" dirty="0"/>
              <a:t>Wings </a:t>
            </a:r>
            <a:r>
              <a:rPr lang="en-US" sz="1050" dirty="0"/>
              <a:t>for first teach in September 2021. The last assessment </a:t>
            </a:r>
            <a:r>
              <a:rPr lang="en-US" sz="1050" i="1" dirty="0"/>
              <a:t>for Birth of a Nation </a:t>
            </a:r>
            <a:r>
              <a:rPr lang="en-US" sz="1050" dirty="0"/>
              <a:t>is June 2022.</a:t>
            </a:r>
            <a:endParaRPr lang="en-GB" sz="105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84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A: Film Form in US Cinema from the Silent Era to 1990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/>
              <a:t>Answer Questions 1 </a:t>
            </a:r>
            <a:r>
              <a:rPr lang="en-GB" sz="2000" b="1" dirty="0"/>
              <a:t>and </a:t>
            </a:r>
            <a:r>
              <a:rPr lang="en-GB" sz="2000" dirty="0"/>
              <a:t>2.</a:t>
            </a:r>
          </a:p>
          <a:p>
            <a:pPr marL="0" indent="0">
              <a:buNone/>
            </a:pPr>
            <a:r>
              <a:rPr lang="en-GB" sz="2000" b="1" dirty="0"/>
              <a:t>1</a:t>
            </a:r>
            <a:r>
              <a:rPr lang="en-GB" sz="2000" dirty="0"/>
              <a:t> With reference to a </a:t>
            </a:r>
            <a:r>
              <a:rPr lang="en-GB" sz="2000" b="1" dirty="0"/>
              <a:t>sequence</a:t>
            </a:r>
            <a:r>
              <a:rPr lang="en-GB" sz="2000" dirty="0"/>
              <a:t> from the film made between </a:t>
            </a:r>
            <a:r>
              <a:rPr lang="en-GB" sz="2000" b="1" dirty="0"/>
              <a:t>1930-1960</a:t>
            </a:r>
            <a:r>
              <a:rPr lang="en-GB" sz="2000" dirty="0"/>
              <a:t> which you have studied, explain how diegetic and non-diegetic sound have been used to create meaning in the sequence.              </a:t>
            </a:r>
            <a:r>
              <a:rPr lang="en-GB" sz="2000" b="1" dirty="0"/>
              <a:t>[10]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2 </a:t>
            </a:r>
            <a:r>
              <a:rPr lang="en-GB" sz="2000" dirty="0"/>
              <a:t>With reference to a </a:t>
            </a:r>
            <a:r>
              <a:rPr lang="en-GB" sz="2000" b="1" dirty="0"/>
              <a:t>sequence</a:t>
            </a:r>
            <a:r>
              <a:rPr lang="en-GB" sz="2000" dirty="0"/>
              <a:t> from the </a:t>
            </a:r>
            <a:r>
              <a:rPr lang="en-GB" sz="2000" b="1" dirty="0"/>
              <a:t>silent film</a:t>
            </a:r>
            <a:r>
              <a:rPr lang="en-GB" sz="2000" dirty="0"/>
              <a:t> you have studied, analyse how cinematography has been used to create aesthetic effects.                                                                                                 </a:t>
            </a:r>
            <a:r>
              <a:rPr lang="en-GB" sz="2000" b="1" dirty="0"/>
              <a:t>[10]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364088" y="3068960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AO1 (3.3%)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knowledge and understanding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388743" y="2780928"/>
            <a:ext cx="760571" cy="366286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723501" y="4473406"/>
            <a:ext cx="1792715" cy="39575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AO2.1a (3.3%)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0" name="Straight Arrow Connector 9"/>
          <p:cNvCxnSpPr>
            <a:stCxn id="9" idx="3"/>
          </p:cNvCxnSpPr>
          <p:nvPr/>
        </p:nvCxnSpPr>
        <p:spPr>
          <a:xfrm flipV="1">
            <a:off x="6516216" y="4437115"/>
            <a:ext cx="1633098" cy="234168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84739" y="1057404"/>
            <a:ext cx="1390917" cy="7874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There will always be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10 ten mark questions in this section of the exam.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52556" y="4798934"/>
            <a:ext cx="1602005" cy="8917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Students should spend around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minutes on each 10 mark question.</a:t>
            </a:r>
          </a:p>
        </p:txBody>
      </p:sp>
      <p:cxnSp>
        <p:nvCxnSpPr>
          <p:cNvPr id="12" name="Straight Arrow Connector 11"/>
          <p:cNvCxnSpPr>
            <a:stCxn id="9" idx="1"/>
          </p:cNvCxnSpPr>
          <p:nvPr/>
        </p:nvCxnSpPr>
        <p:spPr>
          <a:xfrm flipH="1" flipV="1">
            <a:off x="1187625" y="4221091"/>
            <a:ext cx="3535876" cy="450192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6814471" y="4831073"/>
            <a:ext cx="1574074" cy="9972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Questions in this section will focus on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micro-elements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aesthetics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spectatorship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film poetics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126715" y="2945562"/>
            <a:ext cx="1451048" cy="5703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Both questions target a specific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micro-element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of film form.</a:t>
            </a:r>
          </a:p>
        </p:txBody>
      </p:sp>
      <p:cxnSp>
        <p:nvCxnSpPr>
          <p:cNvPr id="23" name="Straight Arrow Connector 22"/>
          <p:cNvCxnSpPr>
            <a:stCxn id="22" idx="3"/>
          </p:cNvCxnSpPr>
          <p:nvPr/>
        </p:nvCxnSpPr>
        <p:spPr>
          <a:xfrm flipV="1">
            <a:off x="3577763" y="2564904"/>
            <a:ext cx="1858333" cy="665836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699792" y="3515918"/>
            <a:ext cx="72008" cy="697119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4723501" y="2564904"/>
            <a:ext cx="721026" cy="504057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52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4" grpId="0" animBg="1"/>
      <p:bldP spid="11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A: Film Form in US Cinema from the Silent Era to 1990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/>
              <a:t>Answer </a:t>
            </a:r>
            <a:r>
              <a:rPr lang="en-GB" sz="2000" b="1" dirty="0"/>
              <a:t>either</a:t>
            </a:r>
            <a:r>
              <a:rPr lang="en-GB" sz="2000" dirty="0"/>
              <a:t> Question 3 </a:t>
            </a:r>
            <a:r>
              <a:rPr lang="en-GB" sz="2000" b="1" dirty="0"/>
              <a:t>or</a:t>
            </a:r>
            <a:r>
              <a:rPr lang="en-GB" sz="2000" dirty="0"/>
              <a:t> Question 4.</a:t>
            </a:r>
          </a:p>
          <a:p>
            <a:pPr marL="0" indent="0">
              <a:buNone/>
            </a:pPr>
            <a:r>
              <a:rPr lang="en-GB" sz="2000" b="1" dirty="0"/>
              <a:t>3*</a:t>
            </a:r>
            <a:r>
              <a:rPr lang="en-GB" sz="2000" dirty="0"/>
              <a:t> ‘Film is just about spectacle; narrative resolution does not matter.’  Compare how this quotation applies to </a:t>
            </a:r>
            <a:r>
              <a:rPr lang="en-GB" sz="2000" b="1" dirty="0"/>
              <a:t>two</a:t>
            </a:r>
            <a:r>
              <a:rPr lang="en-GB" sz="2000" dirty="0"/>
              <a:t> films you have studied.  You must refer to examples from </a:t>
            </a:r>
            <a:r>
              <a:rPr lang="en-GB" sz="2000" b="1" dirty="0"/>
              <a:t>one</a:t>
            </a:r>
            <a:r>
              <a:rPr lang="en-GB" sz="2000" dirty="0"/>
              <a:t> film from </a:t>
            </a:r>
            <a:r>
              <a:rPr lang="en-GB" sz="2000" b="1" dirty="0"/>
              <a:t>1930-1960</a:t>
            </a:r>
            <a:r>
              <a:rPr lang="en-GB" sz="2000" dirty="0"/>
              <a:t> and examples from </a:t>
            </a:r>
            <a:r>
              <a:rPr lang="en-GB" sz="2000" b="1" dirty="0"/>
              <a:t>one</a:t>
            </a:r>
            <a:r>
              <a:rPr lang="en-GB" sz="2000" dirty="0"/>
              <a:t> film from </a:t>
            </a:r>
            <a:r>
              <a:rPr lang="en-GB" sz="2000" b="1" dirty="0"/>
              <a:t>1961-1990</a:t>
            </a:r>
            <a:r>
              <a:rPr lang="en-GB" sz="2000" dirty="0"/>
              <a:t> in your answer.                                   </a:t>
            </a:r>
            <a:r>
              <a:rPr lang="en-GB" sz="2000" b="1" dirty="0"/>
              <a:t>[35]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OR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4* </a:t>
            </a:r>
            <a:r>
              <a:rPr lang="en-GB" sz="2000" dirty="0"/>
              <a:t>With reference to examples from </a:t>
            </a:r>
            <a:r>
              <a:rPr lang="en-GB" sz="2000" b="1" dirty="0"/>
              <a:t>one</a:t>
            </a:r>
            <a:r>
              <a:rPr lang="en-GB" sz="2000" dirty="0"/>
              <a:t> film from the </a:t>
            </a:r>
            <a:r>
              <a:rPr lang="en-GB" sz="2000" b="1" dirty="0"/>
              <a:t>silent era</a:t>
            </a:r>
            <a:r>
              <a:rPr lang="en-GB" sz="2000" dirty="0"/>
              <a:t> and examples from </a:t>
            </a:r>
            <a:r>
              <a:rPr lang="en-GB" sz="2000" b="1" dirty="0"/>
              <a:t>one</a:t>
            </a:r>
            <a:r>
              <a:rPr lang="en-GB" sz="2000" dirty="0"/>
              <a:t> film from </a:t>
            </a:r>
            <a:r>
              <a:rPr lang="en-GB" sz="2000" b="1" dirty="0"/>
              <a:t>1961-1990</a:t>
            </a:r>
            <a:r>
              <a:rPr lang="en-GB" sz="2000" dirty="0"/>
              <a:t>, compare how the use of sound and editing creates aesthetic effects for the spectator.           </a:t>
            </a:r>
            <a:r>
              <a:rPr lang="en-GB" sz="2000" b="1" dirty="0"/>
              <a:t>[35]</a:t>
            </a:r>
            <a:r>
              <a:rPr lang="en-GB" sz="2000" dirty="0"/>
              <a:t>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761296" y="3657600"/>
            <a:ext cx="1232410" cy="35883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AO2.1b (3.3%)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compare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19182" y="3696673"/>
            <a:ext cx="1584176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AO2.1a (3.3%)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439383" y="1321726"/>
            <a:ext cx="1671888" cy="6139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There will always be a choice of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35 mark questions.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049433" y="3291601"/>
            <a:ext cx="1512168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AO1 (5%)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knowledge and understanding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02977" y="1357794"/>
            <a:ext cx="1616248" cy="5906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Students should spend roughly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minutes on this question.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1475656" y="2564905"/>
            <a:ext cx="2304256" cy="1109653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860032" y="4016438"/>
            <a:ext cx="1008112" cy="78071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32729" y="3290778"/>
            <a:ext cx="1440160" cy="39012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* indicates an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extended response.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02977" y="2143512"/>
            <a:ext cx="523156" cy="113388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02977" y="3680899"/>
            <a:ext cx="523156" cy="72587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364088" y="1448317"/>
            <a:ext cx="2075295" cy="344346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35" name="Rounded Rectangle 34"/>
          <p:cNvSpPr/>
          <p:nvPr/>
        </p:nvSpPr>
        <p:spPr>
          <a:xfrm>
            <a:off x="5580112" y="5301207"/>
            <a:ext cx="2286541" cy="64807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Questions in this section will focus on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micro-elements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aesthetics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spectatorship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film poetics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537766" y="3358516"/>
            <a:ext cx="1574074" cy="9972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This question will always involve the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of films from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of the three specified time periods.</a:t>
            </a:r>
          </a:p>
        </p:txBody>
      </p:sp>
    </p:spTree>
    <p:extLst>
      <p:ext uri="{BB962C8B-B14F-4D97-AF65-F5344CB8AC3E}">
        <p14:creationId xmlns:p14="http://schemas.microsoft.com/office/powerpoint/2010/main" val="367046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4" grpId="0" animBg="1"/>
      <p:bldP spid="11" grpId="0" animBg="1"/>
      <p:bldP spid="13" grpId="0" animBg="1"/>
      <p:bldP spid="17" grpId="0" animBg="1"/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B – European Cinema History</a:t>
            </a:r>
          </a:p>
        </p:txBody>
      </p:sp>
      <p:pic>
        <p:nvPicPr>
          <p:cNvPr id="4" name="Picture 3" title="Table of films for Section 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17" y="1772816"/>
            <a:ext cx="7836165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132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B – European Cinema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/>
              <a:t>Answer Question 5</a:t>
            </a:r>
          </a:p>
          <a:p>
            <a:pPr marL="0" indent="0" algn="ctr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5 </a:t>
            </a:r>
            <a:r>
              <a:rPr lang="en-GB" sz="2000" dirty="0"/>
              <a:t>With reference to examples from </a:t>
            </a:r>
            <a:r>
              <a:rPr lang="en-GB" sz="2000" b="1" dirty="0"/>
              <a:t>both</a:t>
            </a:r>
            <a:r>
              <a:rPr lang="en-GB" sz="2000" dirty="0"/>
              <a:t> experimental surrealist films you have studied, explain how cinematography and editing have been used to challenge conventional narratives.                                        </a:t>
            </a:r>
            <a:r>
              <a:rPr lang="en-GB" sz="2000" b="1" dirty="0"/>
              <a:t>[15]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5434271" y="3115067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AO1 (1.6%)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knowledge and understanding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84168" y="3815628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AO2.1a (3.3%)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7450495" y="3212976"/>
            <a:ext cx="577889" cy="72008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450495" y="3368255"/>
            <a:ext cx="793913" cy="45574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6372200" y="1138074"/>
            <a:ext cx="2016224" cy="10872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There will always be a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mark question in this section.  This question may assess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the experimental films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the other European film movements.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372200" y="4775158"/>
            <a:ext cx="1793627" cy="6551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As a rough guide students should spend around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minutes on this question.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303443" y="1196752"/>
            <a:ext cx="1656184" cy="6634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This question focuses on the use of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micro-elements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of film form.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959627" y="1772816"/>
            <a:ext cx="3772613" cy="100730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5" name="Straight Arrow Connector 14"/>
          <p:cNvCxnSpPr>
            <a:stCxn id="11" idx="2"/>
          </p:cNvCxnSpPr>
          <p:nvPr/>
        </p:nvCxnSpPr>
        <p:spPr>
          <a:xfrm>
            <a:off x="2131535" y="1860240"/>
            <a:ext cx="2656489" cy="92211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9" name="Rounded Rectangle 18"/>
          <p:cNvSpPr/>
          <p:nvPr/>
        </p:nvSpPr>
        <p:spPr>
          <a:xfrm>
            <a:off x="646652" y="3623278"/>
            <a:ext cx="2736304" cy="16146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Questions in this section will focus on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micro-elements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and their relationship to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meanings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aesthetics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European film movements and their stylistic developments and aesthetics, context, the experimental nature of film, film narrative, naturalism, realism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expressive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538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3" grpId="0" animBg="1"/>
      <p:bldP spid="11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B – European Cinema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/>
              <a:t>Answer </a:t>
            </a:r>
            <a:r>
              <a:rPr lang="en-GB" sz="2000" b="1" dirty="0"/>
              <a:t>either</a:t>
            </a:r>
            <a:r>
              <a:rPr lang="en-GB" sz="2000" dirty="0"/>
              <a:t> Question 6 </a:t>
            </a:r>
            <a:r>
              <a:rPr lang="en-GB" sz="2000" b="1" dirty="0"/>
              <a:t>or</a:t>
            </a:r>
            <a:r>
              <a:rPr lang="en-GB" sz="2000" dirty="0"/>
              <a:t> Question 7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EITHER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6*</a:t>
            </a:r>
            <a:r>
              <a:rPr lang="en-GB" sz="2000" dirty="0"/>
              <a:t> Analyse how the German expressionist or French new wave film you have studied approaches the concept of narrative.                            </a:t>
            </a:r>
            <a:r>
              <a:rPr lang="en-GB" sz="2000" b="1" dirty="0"/>
              <a:t>[35]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OR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7* </a:t>
            </a:r>
            <a:r>
              <a:rPr lang="en-GB" sz="2000" dirty="0"/>
              <a:t>‘Realism in film is much more powerful for the spectator than the expressive’.  Analyse how this quote applies to the German expressionist or French new wave film you have studied.                 </a:t>
            </a:r>
            <a:r>
              <a:rPr lang="en-GB" sz="2000" b="1" dirty="0"/>
              <a:t>[35]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7134889" y="903265"/>
            <a:ext cx="1872208" cy="12312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There will always be a choice of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35 mark questions in this section.  This question may assess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the experimental films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the other European film movements.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115616" y="3746704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AO1 (5%)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knowledge and understanding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75856" y="3748440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AO2.1a (3.3%)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436096" y="3768362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AO2.1c (3.3%)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critical approaches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30243" y="882088"/>
            <a:ext cx="1600732" cy="5554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Students should spend around 40 minutes on this question.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675124" y="4274738"/>
            <a:ext cx="3904988" cy="875813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084169" y="3585799"/>
            <a:ext cx="808643" cy="182089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30243" y="1926870"/>
            <a:ext cx="1440160" cy="39012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* indicates an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extended response.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57200" y="2316991"/>
            <a:ext cx="298377" cy="823977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436096" y="1141413"/>
            <a:ext cx="1698793" cy="45878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1715575" y="3326984"/>
            <a:ext cx="1576413" cy="44090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07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</TotalTime>
  <Words>1140</Words>
  <Application>Microsoft Office PowerPoint</Application>
  <PresentationFormat>On-screen Show (4:3)</PresentationFormat>
  <Paragraphs>105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1_Custom Design</vt:lpstr>
      <vt:lpstr>PowerPoint Presentation</vt:lpstr>
      <vt:lpstr>Guidance</vt:lpstr>
      <vt:lpstr>Assessment Objectives</vt:lpstr>
      <vt:lpstr>Section A: Film Form in US Cinema from the Silent Era to 1990</vt:lpstr>
      <vt:lpstr>Section A: Film Form in US Cinema from the Silent Era to 1990</vt:lpstr>
      <vt:lpstr>Section A: Film Form in US Cinema from the Silent Era to 1990</vt:lpstr>
      <vt:lpstr>Section B – European Cinema History</vt:lpstr>
      <vt:lpstr>Section B – European Cinema History</vt:lpstr>
      <vt:lpstr>Section B – European Cinema History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Film Studies H410/01 Film History - Annotated sample assessment materials</dc:title>
  <dc:subject>GCSE (9-1) History A (Explaining the Modern World)</dc:subject>
  <dc:creator>OCR</dc:creator>
  <cp:keywords>A Level, Film Studies, H410/01, Film history, annotated, sample assessment material</cp:keywords>
  <cp:lastModifiedBy>Kristie Slade</cp:lastModifiedBy>
  <cp:revision>136</cp:revision>
  <cp:lastPrinted>2016-05-10T10:26:50Z</cp:lastPrinted>
  <dcterms:created xsi:type="dcterms:W3CDTF">2015-10-07T12:54:48Z</dcterms:created>
  <dcterms:modified xsi:type="dcterms:W3CDTF">2021-10-05T10:08:58Z</dcterms:modified>
</cp:coreProperties>
</file>