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sldIdLst>
    <p:sldId id="256" r:id="rId2"/>
    <p:sldId id="274" r:id="rId3"/>
    <p:sldId id="273" r:id="rId4"/>
    <p:sldId id="277" r:id="rId5"/>
    <p:sldId id="278" r:id="rId6"/>
    <p:sldId id="302" r:id="rId7"/>
    <p:sldId id="279" r:id="rId8"/>
    <p:sldId id="303" r:id="rId9"/>
    <p:sldId id="280" r:id="rId10"/>
    <p:sldId id="304" r:id="rId11"/>
    <p:sldId id="281" r:id="rId12"/>
    <p:sldId id="305" r:id="rId13"/>
    <p:sldId id="282" r:id="rId14"/>
    <p:sldId id="306" r:id="rId15"/>
    <p:sldId id="298" r:id="rId16"/>
    <p:sldId id="283" r:id="rId17"/>
    <p:sldId id="307" r:id="rId18"/>
    <p:sldId id="284" r:id="rId19"/>
    <p:sldId id="308" r:id="rId20"/>
    <p:sldId id="286" r:id="rId21"/>
    <p:sldId id="310" r:id="rId22"/>
    <p:sldId id="319" r:id="rId23"/>
    <p:sldId id="320" r:id="rId24"/>
    <p:sldId id="288" r:id="rId25"/>
    <p:sldId id="311" r:id="rId26"/>
    <p:sldId id="289" r:id="rId27"/>
    <p:sldId id="312" r:id="rId28"/>
    <p:sldId id="300" r:id="rId29"/>
    <p:sldId id="290" r:id="rId30"/>
    <p:sldId id="313" r:id="rId31"/>
    <p:sldId id="291" r:id="rId32"/>
    <p:sldId id="314" r:id="rId33"/>
    <p:sldId id="292" r:id="rId34"/>
    <p:sldId id="315" r:id="rId35"/>
    <p:sldId id="301" r:id="rId36"/>
    <p:sldId id="293" r:id="rId37"/>
    <p:sldId id="321" r:id="rId38"/>
    <p:sldId id="294" r:id="rId39"/>
    <p:sldId id="316" r:id="rId40"/>
    <p:sldId id="322" r:id="rId41"/>
    <p:sldId id="323" r:id="rId42"/>
    <p:sldId id="295" r:id="rId43"/>
    <p:sldId id="317" r:id="rId44"/>
    <p:sldId id="296" r:id="rId45"/>
    <p:sldId id="324" r:id="rId46"/>
    <p:sldId id="266"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C6350"/>
    <a:srgbClr val="E2F2EC"/>
    <a:srgbClr val="78C2A6"/>
    <a:srgbClr val="9AD2BD"/>
    <a:srgbClr val="C8E6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09" d="100"/>
          <a:sy n="109" d="100"/>
        </p:scale>
        <p:origin x="-62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F7C390-DCBF-4C54-9B52-7D0F7943985D}" type="datetimeFigureOut">
              <a:rPr lang="en-GB" smtClean="0"/>
              <a:t>11/01/2019</a:t>
            </a:fld>
            <a:endParaRPr lang="en-GB"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DDF764-E1F6-41D5-9C6C-E584C74E152C}" type="slidenum">
              <a:rPr lang="en-GB" smtClean="0"/>
              <a:t>‹#›</a:t>
            </a:fld>
            <a:endParaRPr lang="en-GB" dirty="0"/>
          </a:p>
        </p:txBody>
      </p:sp>
    </p:spTree>
    <p:extLst>
      <p:ext uri="{BB962C8B-B14F-4D97-AF65-F5344CB8AC3E}">
        <p14:creationId xmlns:p14="http://schemas.microsoft.com/office/powerpoint/2010/main" val="30735371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0DDF764-E1F6-41D5-9C6C-E584C74E152C}" type="slidenum">
              <a:rPr lang="en-GB" smtClean="0"/>
              <a:t>1</a:t>
            </a:fld>
            <a:endParaRPr lang="en-GB" dirty="0"/>
          </a:p>
        </p:txBody>
      </p:sp>
    </p:spTree>
    <p:extLst>
      <p:ext uri="{BB962C8B-B14F-4D97-AF65-F5344CB8AC3E}">
        <p14:creationId xmlns:p14="http://schemas.microsoft.com/office/powerpoint/2010/main" val="1217358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C2C18E5-F08A-440E-B52C-3226D4E41264}" type="datetimeFigureOut">
              <a:rPr lang="en-GB" smtClean="0"/>
              <a:t>11/01/2019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C7D9C03-26E0-4A13-8AD7-F5B326B37953}" type="slidenum">
              <a:rPr lang="en-GB" smtClean="0"/>
              <a:t>‹#›</a:t>
            </a:fld>
            <a:endParaRPr lang="en-GB" dirty="0"/>
          </a:p>
        </p:txBody>
      </p:sp>
    </p:spTree>
    <p:extLst>
      <p:ext uri="{BB962C8B-B14F-4D97-AF65-F5344CB8AC3E}">
        <p14:creationId xmlns:p14="http://schemas.microsoft.com/office/powerpoint/2010/main" val="26573193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C2C18E5-F08A-440E-B52C-3226D4E41264}" type="datetimeFigureOut">
              <a:rPr lang="en-GB" smtClean="0"/>
              <a:t>11/01/2019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C7D9C03-26E0-4A13-8AD7-F5B326B37953}" type="slidenum">
              <a:rPr lang="en-GB" smtClean="0"/>
              <a:t>‹#›</a:t>
            </a:fld>
            <a:endParaRPr lang="en-GB" dirty="0"/>
          </a:p>
        </p:txBody>
      </p:sp>
    </p:spTree>
    <p:extLst>
      <p:ext uri="{BB962C8B-B14F-4D97-AF65-F5344CB8AC3E}">
        <p14:creationId xmlns:p14="http://schemas.microsoft.com/office/powerpoint/2010/main" val="3088958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C2C18E5-F08A-440E-B52C-3226D4E41264}" type="datetimeFigureOut">
              <a:rPr lang="en-GB" smtClean="0"/>
              <a:t>11/01/2019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C7D9C03-26E0-4A13-8AD7-F5B326B37953}" type="slidenum">
              <a:rPr lang="en-GB" smtClean="0"/>
              <a:t>‹#›</a:t>
            </a:fld>
            <a:endParaRPr lang="en-GB" dirty="0"/>
          </a:p>
        </p:txBody>
      </p:sp>
    </p:spTree>
    <p:extLst>
      <p:ext uri="{BB962C8B-B14F-4D97-AF65-F5344CB8AC3E}">
        <p14:creationId xmlns:p14="http://schemas.microsoft.com/office/powerpoint/2010/main" val="2408182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C2C18E5-F08A-440E-B52C-3226D4E41264}" type="datetimeFigureOut">
              <a:rPr lang="en-GB" smtClean="0"/>
              <a:t>11/01/2019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C7D9C03-26E0-4A13-8AD7-F5B326B37953}" type="slidenum">
              <a:rPr lang="en-GB" smtClean="0"/>
              <a:t>‹#›</a:t>
            </a:fld>
            <a:endParaRPr lang="en-GB" dirty="0"/>
          </a:p>
        </p:txBody>
      </p:sp>
    </p:spTree>
    <p:extLst>
      <p:ext uri="{BB962C8B-B14F-4D97-AF65-F5344CB8AC3E}">
        <p14:creationId xmlns:p14="http://schemas.microsoft.com/office/powerpoint/2010/main" val="4075356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C2C18E5-F08A-440E-B52C-3226D4E41264}" type="datetimeFigureOut">
              <a:rPr lang="en-GB" smtClean="0"/>
              <a:t>11/01/2019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C7D9C03-26E0-4A13-8AD7-F5B326B37953}" type="slidenum">
              <a:rPr lang="en-GB" smtClean="0"/>
              <a:t>‹#›</a:t>
            </a:fld>
            <a:endParaRPr lang="en-GB" dirty="0"/>
          </a:p>
        </p:txBody>
      </p:sp>
    </p:spTree>
    <p:extLst>
      <p:ext uri="{BB962C8B-B14F-4D97-AF65-F5344CB8AC3E}">
        <p14:creationId xmlns:p14="http://schemas.microsoft.com/office/powerpoint/2010/main" val="3602270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C2C18E5-F08A-440E-B52C-3226D4E41264}" type="datetimeFigureOut">
              <a:rPr lang="en-GB" smtClean="0"/>
              <a:t>11/01/2019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C7D9C03-26E0-4A13-8AD7-F5B326B37953}" type="slidenum">
              <a:rPr lang="en-GB" smtClean="0"/>
              <a:t>‹#›</a:t>
            </a:fld>
            <a:endParaRPr lang="en-GB" dirty="0"/>
          </a:p>
        </p:txBody>
      </p:sp>
    </p:spTree>
    <p:extLst>
      <p:ext uri="{BB962C8B-B14F-4D97-AF65-F5344CB8AC3E}">
        <p14:creationId xmlns:p14="http://schemas.microsoft.com/office/powerpoint/2010/main" val="677448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C2C18E5-F08A-440E-B52C-3226D4E41264}" type="datetimeFigureOut">
              <a:rPr lang="en-GB" smtClean="0"/>
              <a:t>11/01/2019</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6C7D9C03-26E0-4A13-8AD7-F5B326B37953}" type="slidenum">
              <a:rPr lang="en-GB" smtClean="0"/>
              <a:t>‹#›</a:t>
            </a:fld>
            <a:endParaRPr lang="en-GB" dirty="0"/>
          </a:p>
        </p:txBody>
      </p:sp>
    </p:spTree>
    <p:extLst>
      <p:ext uri="{BB962C8B-B14F-4D97-AF65-F5344CB8AC3E}">
        <p14:creationId xmlns:p14="http://schemas.microsoft.com/office/powerpoint/2010/main" val="1530920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C2C18E5-F08A-440E-B52C-3226D4E41264}" type="datetimeFigureOut">
              <a:rPr lang="en-GB" smtClean="0"/>
              <a:t>11/01/2019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C7D9C03-26E0-4A13-8AD7-F5B326B37953}" type="slidenum">
              <a:rPr lang="en-GB" smtClean="0"/>
              <a:t>‹#›</a:t>
            </a:fld>
            <a:endParaRPr lang="en-GB" dirty="0"/>
          </a:p>
        </p:txBody>
      </p:sp>
    </p:spTree>
    <p:extLst>
      <p:ext uri="{BB962C8B-B14F-4D97-AF65-F5344CB8AC3E}">
        <p14:creationId xmlns:p14="http://schemas.microsoft.com/office/powerpoint/2010/main" val="993133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2C18E5-F08A-440E-B52C-3226D4E41264}" type="datetimeFigureOut">
              <a:rPr lang="en-GB" smtClean="0"/>
              <a:t>11/01/2019</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6C7D9C03-26E0-4A13-8AD7-F5B326B37953}" type="slidenum">
              <a:rPr lang="en-GB" smtClean="0"/>
              <a:t>‹#›</a:t>
            </a:fld>
            <a:endParaRPr lang="en-GB" dirty="0"/>
          </a:p>
        </p:txBody>
      </p:sp>
    </p:spTree>
    <p:extLst>
      <p:ext uri="{BB962C8B-B14F-4D97-AF65-F5344CB8AC3E}">
        <p14:creationId xmlns:p14="http://schemas.microsoft.com/office/powerpoint/2010/main" val="1139098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2C18E5-F08A-440E-B52C-3226D4E41264}" type="datetimeFigureOut">
              <a:rPr lang="en-GB" smtClean="0"/>
              <a:t>11/01/2019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C7D9C03-26E0-4A13-8AD7-F5B326B37953}" type="slidenum">
              <a:rPr lang="en-GB" smtClean="0"/>
              <a:t>‹#›</a:t>
            </a:fld>
            <a:endParaRPr lang="en-GB" dirty="0"/>
          </a:p>
        </p:txBody>
      </p:sp>
    </p:spTree>
    <p:extLst>
      <p:ext uri="{BB962C8B-B14F-4D97-AF65-F5344CB8AC3E}">
        <p14:creationId xmlns:p14="http://schemas.microsoft.com/office/powerpoint/2010/main" val="2916817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2C18E5-F08A-440E-B52C-3226D4E41264}" type="datetimeFigureOut">
              <a:rPr lang="en-GB" smtClean="0"/>
              <a:t>11/01/2019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C7D9C03-26E0-4A13-8AD7-F5B326B37953}" type="slidenum">
              <a:rPr lang="en-GB" smtClean="0"/>
              <a:t>‹#›</a:t>
            </a:fld>
            <a:endParaRPr lang="en-GB" dirty="0"/>
          </a:p>
        </p:txBody>
      </p:sp>
    </p:spTree>
    <p:extLst>
      <p:ext uri="{BB962C8B-B14F-4D97-AF65-F5344CB8AC3E}">
        <p14:creationId xmlns:p14="http://schemas.microsoft.com/office/powerpoint/2010/main" val="1587181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2C18E5-F08A-440E-B52C-3226D4E41264}" type="datetimeFigureOut">
              <a:rPr lang="en-GB" smtClean="0"/>
              <a:t>11/01/2019</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7D9C03-26E0-4A13-8AD7-F5B326B37953}" type="slidenum">
              <a:rPr lang="en-GB" smtClean="0"/>
              <a:t>‹#›</a:t>
            </a:fld>
            <a:endParaRPr lang="en-GB" dirty="0"/>
          </a:p>
        </p:txBody>
      </p:sp>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6055871"/>
            <a:ext cx="9144000" cy="829513"/>
          </a:xfrm>
          <a:prstGeom prst="rect">
            <a:avLst/>
          </a:prstGeom>
        </p:spPr>
      </p:pic>
    </p:spTree>
    <p:extLst>
      <p:ext uri="{BB962C8B-B14F-4D97-AF65-F5344CB8AC3E}">
        <p14:creationId xmlns:p14="http://schemas.microsoft.com/office/powerpoint/2010/main" val="21796055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youtu.be/AwTpsw-ufDA" TargetMode="External"/><Relationship Id="rId2" Type="http://schemas.openxmlformats.org/officeDocument/2006/relationships/hyperlink" Target="https://youtu.be/wBjgFt6lVH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youtu.be/aTzMsPqssOY"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ocr.org.uk/Images/421658-academic-ideas-and-arguments-factsheet.pdf" TargetMode="External"/><Relationship Id="rId2" Type="http://schemas.openxmlformats.org/officeDocument/2006/relationships/hyperlink" Target="https://www.ocr.org.uk/Images/316672-specification-accredited-a-level-gce-media-studies-h409.pdf"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youtu.be/Bo7o2LYATDc"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www.ofcom.org.uk/about-ofcom/latest/media/media-releases/2018/streaming-overtakes-pay-tv" TargetMode="External"/><Relationship Id="rId2" Type="http://schemas.openxmlformats.org/officeDocument/2006/relationships/hyperlink" Target="https://www.radiotimes.com/news/2018-05-04/how-is-the-watershed-changing-in-the-modern-tv-world/"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youtu.be/zerCK0lRjp8"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youtu.be/ZCKoLB1kUsY"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goo.gl/g3KE73"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youtu.be/ASZJE15E0SY" TargetMode="External"/><Relationship Id="rId2" Type="http://schemas.openxmlformats.org/officeDocument/2006/relationships/hyperlink" Target="https://strangerthings.fandom.com/wiki/Stranger_Things"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mailto:resources.feedback@ocr.org.uk" TargetMode="External"/><Relationship Id="rId7" Type="http://schemas.openxmlformats.org/officeDocument/2006/relationships/hyperlink" Target="http://www.ocr.org.uk/i-want-to/find-resources/" TargetMode="External"/><Relationship Id="rId2" Type="http://schemas.openxmlformats.org/officeDocument/2006/relationships/hyperlink" Target="../2016_Templates/resources.feedback@ocr.org.uk" TargetMode="External"/><Relationship Id="rId1" Type="http://schemas.openxmlformats.org/officeDocument/2006/relationships/slideLayout" Target="../slideLayouts/slideLayout2.xml"/><Relationship Id="rId6" Type="http://schemas.openxmlformats.org/officeDocument/2006/relationships/hyperlink" Target="http://www.ocr.org.uk/expression-of-interest" TargetMode="External"/><Relationship Id="rId5" Type="http://schemas.openxmlformats.org/officeDocument/2006/relationships/hyperlink" Target="mailto:resources.feedback@ocr.org.uk?subject=I%20disliked%20the%20A%20Level%20Media%20Studies%20Teacher%20Guide:%20Applying%20academic%20ideas%20to%20long%20form%20TV%20drama" TargetMode="External"/><Relationship Id="rId4" Type="http://schemas.openxmlformats.org/officeDocument/2006/relationships/hyperlink" Target="mailto:resources.feedback@ocr.org.uk?subject=I%20liked%20the%20A%20Level%20Media%20Studies%20Teacher%20Guide:%20Applying%20academic%20ideas%20to%20long%20form%20TV%20drama"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dirty="0"/>
          </a:p>
        </p:txBody>
      </p:sp>
      <p:sp>
        <p:nvSpPr>
          <p:cNvPr id="3" name="Subtitle 2"/>
          <p:cNvSpPr>
            <a:spLocks noGrp="1"/>
          </p:cNvSpPr>
          <p:nvPr>
            <p:ph type="subTitle" idx="1"/>
          </p:nvPr>
        </p:nvSpPr>
        <p:spPr/>
        <p:txBody>
          <a:bodyPr/>
          <a:lstStyle/>
          <a:p>
            <a:endParaRPr lang="en-GB" dirty="0"/>
          </a:p>
        </p:txBody>
      </p:sp>
      <p:pic>
        <p:nvPicPr>
          <p:cNvPr id="4" name="Picture 3" descr="Front page"/>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345"/>
            <a:ext cx="9144000" cy="6857309"/>
          </a:xfrm>
          <a:prstGeom prst="rect">
            <a:avLst/>
          </a:prstGeom>
        </p:spPr>
      </p:pic>
      <p:sp>
        <p:nvSpPr>
          <p:cNvPr id="5" name="TextBox 4"/>
          <p:cNvSpPr txBox="1"/>
          <p:nvPr/>
        </p:nvSpPr>
        <p:spPr>
          <a:xfrm>
            <a:off x="395536" y="3645024"/>
            <a:ext cx="5328592" cy="1368965"/>
          </a:xfrm>
          <a:prstGeom prst="rect">
            <a:avLst/>
          </a:prstGeom>
          <a:noFill/>
        </p:spPr>
        <p:txBody>
          <a:bodyPr wrap="square" rtlCol="0">
            <a:spAutoFit/>
          </a:bodyPr>
          <a:lstStyle/>
          <a:p>
            <a:pPr>
              <a:lnSpc>
                <a:spcPct val="114000"/>
              </a:lnSpc>
              <a:spcAft>
                <a:spcPts val="1200"/>
              </a:spcAft>
            </a:pPr>
            <a:r>
              <a:rPr lang="en-US" altLang="en-US" sz="2400" b="1" dirty="0" smtClean="0">
                <a:latin typeface="Arial" panose="020B0604020202020204" pitchFamily="34" charset="0"/>
                <a:cs typeface="Arial" panose="020B0604020202020204" pitchFamily="34" charset="0"/>
              </a:rPr>
              <a:t>Applying Academic Ideas to Long Form Television Drama</a:t>
            </a:r>
            <a:endParaRPr lang="en-US" altLang="en-US" sz="1600" b="1" dirty="0" smtClean="0">
              <a:latin typeface="Arial" panose="020B0604020202020204" pitchFamily="34" charset="0"/>
              <a:cs typeface="Arial" panose="020B0604020202020204" pitchFamily="34" charset="0"/>
            </a:endParaRPr>
          </a:p>
          <a:p>
            <a:pPr>
              <a:lnSpc>
                <a:spcPct val="114000"/>
              </a:lnSpc>
              <a:spcAft>
                <a:spcPts val="1200"/>
              </a:spcAft>
            </a:pPr>
            <a:r>
              <a:rPr lang="en-GB" altLang="en-US" sz="1600" b="1" dirty="0" smtClean="0">
                <a:solidFill>
                  <a:srgbClr val="2C6350"/>
                </a:solidFill>
                <a:latin typeface="Arial" panose="020B0604020202020204" pitchFamily="34" charset="0"/>
                <a:cs typeface="Arial" panose="020B0604020202020204" pitchFamily="34" charset="0"/>
              </a:rPr>
              <a:t>Evolving Media H409/02</a:t>
            </a:r>
          </a:p>
        </p:txBody>
      </p:sp>
    </p:spTree>
    <p:extLst>
      <p:ext uri="{BB962C8B-B14F-4D97-AF65-F5344CB8AC3E}">
        <p14:creationId xmlns:p14="http://schemas.microsoft.com/office/powerpoint/2010/main" val="39286372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7504" y="-243408"/>
            <a:ext cx="8382000" cy="1080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R="0" lvl="0" algn="l" defTabSz="4572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Applying </a:t>
            </a:r>
            <a:r>
              <a:rPr lang="en-US" sz="3200" b="1" dirty="0" smtClean="0">
                <a:solidFill>
                  <a:srgbClr val="2C6350"/>
                </a:solidFill>
                <a:latin typeface="Arial" panose="020B0604020202020204" pitchFamily="34" charset="0"/>
                <a:cs typeface="Arial" panose="020B0604020202020204" pitchFamily="34" charset="0"/>
              </a:rPr>
              <a:t>Neale </a:t>
            </a:r>
            <a:r>
              <a:rPr kumimoji="0" lang="en-US" sz="3200" b="1" i="0"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to </a:t>
            </a:r>
            <a:r>
              <a:rPr kumimoji="0" lang="en-US" sz="3200" b="1" i="1"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Stranger Things</a:t>
            </a:r>
            <a:endParaRPr kumimoji="0" lang="en-US" sz="3200" b="1" i="0" u="none" strike="noStrike" kern="1200" cap="none" spc="0" normalizeH="0" baseline="0" noProof="0" dirty="0">
              <a:ln>
                <a:noFill/>
              </a:ln>
              <a:solidFill>
                <a:srgbClr val="2C6350"/>
              </a:solidFill>
              <a:effectLst/>
              <a:uLnTx/>
              <a:uFillTx/>
              <a:latin typeface="Arial" panose="020B0604020202020204" pitchFamily="34" charset="0"/>
              <a:cs typeface="Arial" panose="020B0604020202020204" pitchFamily="34" charset="0"/>
            </a:endParaRPr>
          </a:p>
        </p:txBody>
      </p:sp>
      <p:sp>
        <p:nvSpPr>
          <p:cNvPr id="7" name="Content Placeholder 2"/>
          <p:cNvSpPr txBox="1">
            <a:spLocks/>
          </p:cNvSpPr>
          <p:nvPr/>
        </p:nvSpPr>
        <p:spPr>
          <a:xfrm>
            <a:off x="107504" y="725666"/>
            <a:ext cx="8928992" cy="5112567"/>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GB" sz="3600" dirty="0"/>
          </a:p>
        </p:txBody>
      </p:sp>
      <p:cxnSp>
        <p:nvCxnSpPr>
          <p:cNvPr id="3" name="Straight Connector 2"/>
          <p:cNvCxnSpPr/>
          <p:nvPr/>
        </p:nvCxnSpPr>
        <p:spPr>
          <a:xfrm>
            <a:off x="0" y="692696"/>
            <a:ext cx="6300192" cy="0"/>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5" name="Content Placeholder 2"/>
          <p:cNvSpPr txBox="1">
            <a:spLocks/>
          </p:cNvSpPr>
          <p:nvPr/>
        </p:nvSpPr>
        <p:spPr>
          <a:xfrm>
            <a:off x="0" y="818699"/>
            <a:ext cx="8928992" cy="4785497"/>
          </a:xfrm>
          <a:prstGeom prst="rect">
            <a:avLst/>
          </a:prstGeom>
        </p:spPr>
        <p:txBody>
          <a:bodyPr vert="horz" lIns="91440" tIns="45720" rIns="91440" bIns="45720" rtlCol="0">
            <a:normAutofit fontScale="70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600" b="1" dirty="0"/>
              <a:t>What genre or genres do you think </a:t>
            </a:r>
            <a:r>
              <a:rPr lang="en-US" sz="2600" b="1" i="1" dirty="0"/>
              <a:t>Stranger Things </a:t>
            </a:r>
            <a:r>
              <a:rPr lang="en-US" sz="2600" b="1" dirty="0"/>
              <a:t>belongs to?</a:t>
            </a:r>
          </a:p>
          <a:p>
            <a:r>
              <a:rPr lang="en-US" sz="2600" b="1" dirty="0"/>
              <a:t>Does </a:t>
            </a:r>
            <a:r>
              <a:rPr lang="en-US" sz="2600" b="1" i="1" dirty="0"/>
              <a:t>Stranger Things </a:t>
            </a:r>
            <a:r>
              <a:rPr lang="en-US" sz="2600" b="1" dirty="0"/>
              <a:t>suggest that genres change over time? </a:t>
            </a:r>
          </a:p>
          <a:p>
            <a:r>
              <a:rPr lang="en-US" sz="2600" b="1" dirty="0"/>
              <a:t>How are the conventions of LFTV Drama used within </a:t>
            </a:r>
            <a:r>
              <a:rPr lang="en-US" sz="2600" b="1" i="1" dirty="0"/>
              <a:t>Stranger Things</a:t>
            </a:r>
            <a:r>
              <a:rPr lang="en-US" sz="2600" b="1" dirty="0"/>
              <a:t>?</a:t>
            </a:r>
          </a:p>
          <a:p>
            <a:r>
              <a:rPr lang="en-US" sz="2600" b="1" dirty="0"/>
              <a:t>What evidence is there that genre expectations are shaped by marketing or reviews of </a:t>
            </a:r>
            <a:r>
              <a:rPr lang="en-US" sz="2600" b="1" i="1" dirty="0"/>
              <a:t>Stranger Things</a:t>
            </a:r>
            <a:r>
              <a:rPr lang="en-US" sz="2600" b="1" dirty="0" smtClean="0"/>
              <a:t>?</a:t>
            </a:r>
          </a:p>
          <a:p>
            <a:endParaRPr lang="en-US" sz="2600" b="1" dirty="0"/>
          </a:p>
          <a:p>
            <a:pPr marL="0" indent="0">
              <a:buNone/>
            </a:pPr>
            <a:r>
              <a:rPr lang="en-US" sz="2600" i="1" dirty="0"/>
              <a:t>Stranger Things </a:t>
            </a:r>
            <a:r>
              <a:rPr lang="en-US" sz="2600" dirty="0"/>
              <a:t>demonstrates </a:t>
            </a:r>
            <a:r>
              <a:rPr lang="en-US" sz="2600" b="1" dirty="0"/>
              <a:t>generic </a:t>
            </a:r>
            <a:r>
              <a:rPr lang="en-US" sz="2600" b="1" dirty="0" smtClean="0"/>
              <a:t>hybridity</a:t>
            </a:r>
            <a:r>
              <a:rPr lang="en-US" sz="2600" dirty="0" smtClean="0"/>
              <a:t>,</a:t>
            </a:r>
            <a:r>
              <a:rPr lang="en-US" sz="2600" b="1" dirty="0" smtClean="0"/>
              <a:t> </a:t>
            </a:r>
            <a:r>
              <a:rPr lang="en-US" sz="2600" dirty="0"/>
              <a:t>blending a range of elements from genres such as horror and science fiction.  Arguably this blending of genres helps it appeal to a broad audience.  A range of </a:t>
            </a:r>
            <a:r>
              <a:rPr lang="en-US" sz="2600" b="1" dirty="0"/>
              <a:t>generic conventions </a:t>
            </a:r>
            <a:r>
              <a:rPr lang="en-US" sz="2600" dirty="0"/>
              <a:t>are used including character types, settings, and lighting and sound codes.  </a:t>
            </a:r>
          </a:p>
          <a:p>
            <a:pPr marL="0" indent="0">
              <a:buNone/>
            </a:pPr>
            <a:r>
              <a:rPr lang="en-US" sz="2600" dirty="0"/>
              <a:t>Neale’s theory is useful for identifying the </a:t>
            </a:r>
            <a:r>
              <a:rPr lang="en-US" sz="2600" dirty="0" smtClean="0"/>
              <a:t>ways </a:t>
            </a:r>
            <a:r>
              <a:rPr lang="en-US" sz="2600" dirty="0"/>
              <a:t>in which genre influences narrative, characters, representations, and the use of technical codes in </a:t>
            </a:r>
            <a:r>
              <a:rPr lang="en-US" sz="2600" i="1" dirty="0"/>
              <a:t>Stranger Things</a:t>
            </a:r>
            <a:r>
              <a:rPr lang="en-US" sz="2600" dirty="0"/>
              <a:t>.  It also draws attention to the importance of genre to audience appeal.</a:t>
            </a:r>
          </a:p>
          <a:p>
            <a:pPr marL="0" indent="0">
              <a:buNone/>
            </a:pPr>
            <a:r>
              <a:rPr lang="en-US" sz="2600" dirty="0"/>
              <a:t>Genre codes in </a:t>
            </a:r>
            <a:r>
              <a:rPr lang="en-US" sz="2600" i="1" dirty="0"/>
              <a:t>Stranger Things </a:t>
            </a:r>
            <a:r>
              <a:rPr lang="en-US" sz="2600" dirty="0"/>
              <a:t>are potentially less important than its use of </a:t>
            </a:r>
            <a:r>
              <a:rPr lang="en-US" sz="2600" b="1" dirty="0"/>
              <a:t>intertextuality</a:t>
            </a:r>
            <a:r>
              <a:rPr lang="en-US" sz="2600" dirty="0"/>
              <a:t> and narrative to address the audience.</a:t>
            </a:r>
          </a:p>
          <a:p>
            <a:pPr marL="0" indent="0">
              <a:buNone/>
            </a:pPr>
            <a:r>
              <a:rPr lang="en-US" sz="2600" dirty="0"/>
              <a:t>It could be argued that the </a:t>
            </a:r>
            <a:r>
              <a:rPr lang="en-US" sz="2600" b="1" dirty="0"/>
              <a:t>distribution</a:t>
            </a:r>
            <a:r>
              <a:rPr lang="en-US" sz="2600" dirty="0"/>
              <a:t> of </a:t>
            </a:r>
            <a:r>
              <a:rPr lang="en-US" sz="2600" i="1" dirty="0"/>
              <a:t>Stranger Things </a:t>
            </a:r>
            <a:r>
              <a:rPr lang="en-US" sz="2600" dirty="0"/>
              <a:t>limits the importance of </a:t>
            </a:r>
            <a:r>
              <a:rPr lang="en-US" sz="2600" b="1" dirty="0"/>
              <a:t>intertextual relay </a:t>
            </a:r>
            <a:r>
              <a:rPr lang="en-US" sz="2600" dirty="0"/>
              <a:t>in constructing genre expectations.  As Netflix released all episodes of season one simultaneously reviews and marketing may have had less influence on shaping audience </a:t>
            </a:r>
            <a:r>
              <a:rPr lang="en-US" sz="2600" dirty="0" smtClean="0"/>
              <a:t>expectations in relation to genre.</a:t>
            </a:r>
            <a:endParaRPr lang="en-US" sz="2600" dirty="0"/>
          </a:p>
          <a:p>
            <a:endParaRPr lang="en-GB" sz="2600" dirty="0" smtClean="0"/>
          </a:p>
        </p:txBody>
      </p:sp>
    </p:spTree>
    <p:extLst>
      <p:ext uri="{BB962C8B-B14F-4D97-AF65-F5344CB8AC3E}">
        <p14:creationId xmlns:p14="http://schemas.microsoft.com/office/powerpoint/2010/main" val="4386616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7504" y="-243408"/>
            <a:ext cx="8382000" cy="1080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R="0" lvl="0" algn="l" defTabSz="4572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Structuralism</a:t>
            </a:r>
            <a:r>
              <a:rPr kumimoji="0" lang="en-US" sz="3200" b="1" i="0" u="none" strike="noStrike" kern="1200" cap="none" spc="0" normalizeH="0" noProof="0" dirty="0" smtClean="0">
                <a:ln>
                  <a:noFill/>
                </a:ln>
                <a:solidFill>
                  <a:srgbClr val="2C6350"/>
                </a:solidFill>
                <a:effectLst/>
                <a:uLnTx/>
                <a:uFillTx/>
                <a:latin typeface="Arial" panose="020B0604020202020204" pitchFamily="34" charset="0"/>
                <a:cs typeface="Arial" panose="020B0604020202020204" pitchFamily="34" charset="0"/>
              </a:rPr>
              <a:t> – Levi-Strauss</a:t>
            </a:r>
            <a:endParaRPr kumimoji="0" lang="en-US" sz="3200" b="1" i="0" u="none" strike="noStrike" kern="1200" cap="none" spc="0" normalizeH="0" baseline="0" noProof="0" dirty="0">
              <a:ln>
                <a:noFill/>
              </a:ln>
              <a:solidFill>
                <a:srgbClr val="2C6350"/>
              </a:solidFill>
              <a:effectLst/>
              <a:uLnTx/>
              <a:uFillTx/>
              <a:latin typeface="Arial" panose="020B0604020202020204" pitchFamily="34" charset="0"/>
              <a:cs typeface="Arial" panose="020B0604020202020204" pitchFamily="34" charset="0"/>
            </a:endParaRPr>
          </a:p>
        </p:txBody>
      </p:sp>
      <p:sp>
        <p:nvSpPr>
          <p:cNvPr id="7" name="Content Placeholder 2"/>
          <p:cNvSpPr txBox="1">
            <a:spLocks/>
          </p:cNvSpPr>
          <p:nvPr/>
        </p:nvSpPr>
        <p:spPr>
          <a:xfrm>
            <a:off x="107504" y="1052736"/>
            <a:ext cx="8928992" cy="4785497"/>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GB" sz="2800" dirty="0" smtClean="0"/>
          </a:p>
          <a:p>
            <a:r>
              <a:rPr lang="en-GB" sz="2800" dirty="0"/>
              <a:t>Levi-Strauss emphasises the importance of </a:t>
            </a:r>
            <a:r>
              <a:rPr lang="en-GB" sz="2800" b="1" dirty="0"/>
              <a:t>binary </a:t>
            </a:r>
            <a:r>
              <a:rPr lang="en-GB" sz="2800" b="1" dirty="0" smtClean="0"/>
              <a:t>oppositions</a:t>
            </a:r>
            <a:r>
              <a:rPr lang="en-GB" sz="2800" dirty="0" smtClean="0"/>
              <a:t> </a:t>
            </a:r>
            <a:r>
              <a:rPr lang="en-GB" sz="2800" dirty="0"/>
              <a:t>in narratives.</a:t>
            </a:r>
          </a:p>
          <a:p>
            <a:r>
              <a:rPr lang="en-GB" sz="2800" dirty="0"/>
              <a:t>Binary oppositions are pairs of opposed, </a:t>
            </a:r>
            <a:r>
              <a:rPr lang="en-GB" sz="2800" dirty="0" smtClean="0"/>
              <a:t>conflicting forces.</a:t>
            </a:r>
            <a:endParaRPr lang="en-GB" sz="2800" dirty="0"/>
          </a:p>
          <a:p>
            <a:r>
              <a:rPr lang="en-GB" sz="2800" dirty="0"/>
              <a:t>Identifying the pairs of binary oppositions which structure narratives can be used to determine the </a:t>
            </a:r>
            <a:r>
              <a:rPr lang="en-GB" sz="2800" b="1" dirty="0"/>
              <a:t>ideological messages</a:t>
            </a:r>
            <a:r>
              <a:rPr lang="en-GB" sz="2800" dirty="0"/>
              <a:t> within a text. </a:t>
            </a:r>
          </a:p>
        </p:txBody>
      </p:sp>
      <p:cxnSp>
        <p:nvCxnSpPr>
          <p:cNvPr id="3" name="Straight Connector 2"/>
          <p:cNvCxnSpPr/>
          <p:nvPr/>
        </p:nvCxnSpPr>
        <p:spPr>
          <a:xfrm>
            <a:off x="0" y="692696"/>
            <a:ext cx="6300192" cy="0"/>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5" name="Rounded Rectangle 4"/>
          <p:cNvSpPr/>
          <p:nvPr/>
        </p:nvSpPr>
        <p:spPr>
          <a:xfrm>
            <a:off x="107504" y="754736"/>
            <a:ext cx="1986844" cy="648000"/>
          </a:xfrm>
          <a:prstGeom prst="roundRect">
            <a:avLst/>
          </a:prstGeom>
          <a:solidFill>
            <a:srgbClr val="9AD2BD"/>
          </a:solidFill>
          <a:ln w="19050" cap="flat" cmpd="sng" algn="ctr">
            <a:solidFill>
              <a:srgbClr val="2C635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Key Ideas</a:t>
            </a:r>
            <a:endParaRPr kumimoji="0" lang="en-US"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8" name="Rounded Rectangle 7"/>
          <p:cNvSpPr/>
          <p:nvPr/>
        </p:nvSpPr>
        <p:spPr>
          <a:xfrm>
            <a:off x="107504" y="5301160"/>
            <a:ext cx="1986844" cy="648000"/>
          </a:xfrm>
          <a:prstGeom prst="roundRect">
            <a:avLst/>
          </a:prstGeom>
          <a:solidFill>
            <a:srgbClr val="78C2A6"/>
          </a:solidFill>
          <a:ln w="19050" cap="flat" cmpd="sng" algn="ctr">
            <a:solidFill>
              <a:srgbClr val="2C635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One</a:t>
            </a:r>
            <a:r>
              <a:rPr kumimoji="0" lang="en-US" sz="2000" b="0" i="0" u="none" strike="noStrike" kern="0" cap="none" spc="0" normalizeH="0" noProof="0" dirty="0" smtClean="0">
                <a:ln>
                  <a:noFill/>
                </a:ln>
                <a:solidFill>
                  <a:prstClr val="black"/>
                </a:solidFill>
                <a:effectLst/>
                <a:uLnTx/>
                <a:uFillTx/>
                <a:latin typeface="Arial" panose="020B0604020202020204" pitchFamily="34" charset="0"/>
                <a:cs typeface="Arial" panose="020B0604020202020204" pitchFamily="34" charset="0"/>
              </a:rPr>
              <a:t> Sentence Summary</a:t>
            </a:r>
            <a:endParaRPr kumimoji="0" lang="en-US"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2" name="TextBox 1"/>
          <p:cNvSpPr txBox="1"/>
          <p:nvPr/>
        </p:nvSpPr>
        <p:spPr>
          <a:xfrm>
            <a:off x="2112272" y="5302829"/>
            <a:ext cx="6552728" cy="646331"/>
          </a:xfrm>
          <a:prstGeom prst="rect">
            <a:avLst/>
          </a:prstGeom>
          <a:noFill/>
        </p:spPr>
        <p:txBody>
          <a:bodyPr wrap="square" rtlCol="0">
            <a:spAutoFit/>
          </a:bodyPr>
          <a:lstStyle/>
          <a:p>
            <a:r>
              <a:rPr lang="en-US" dirty="0"/>
              <a:t>Identifying </a:t>
            </a:r>
            <a:r>
              <a:rPr lang="en-US" dirty="0" smtClean="0"/>
              <a:t>binary </a:t>
            </a:r>
            <a:r>
              <a:rPr lang="en-US" dirty="0"/>
              <a:t>oppositions (pairs of opposed forces) can </a:t>
            </a:r>
            <a:r>
              <a:rPr lang="en-US" dirty="0" smtClean="0"/>
              <a:t>suggest </a:t>
            </a:r>
            <a:r>
              <a:rPr lang="en-US" dirty="0"/>
              <a:t>the ideology of a text.</a:t>
            </a:r>
          </a:p>
        </p:txBody>
      </p:sp>
    </p:spTree>
    <p:extLst>
      <p:ext uri="{BB962C8B-B14F-4D97-AF65-F5344CB8AC3E}">
        <p14:creationId xmlns:p14="http://schemas.microsoft.com/office/powerpoint/2010/main" val="25554787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7504" y="-243408"/>
            <a:ext cx="8382000" cy="1080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R="0" lvl="0" algn="l" defTabSz="4572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Applying </a:t>
            </a:r>
            <a:r>
              <a:rPr lang="en-US" sz="3200" b="1" dirty="0" smtClean="0">
                <a:solidFill>
                  <a:srgbClr val="2C6350"/>
                </a:solidFill>
                <a:latin typeface="Arial" panose="020B0604020202020204" pitchFamily="34" charset="0"/>
                <a:cs typeface="Arial" panose="020B0604020202020204" pitchFamily="34" charset="0"/>
              </a:rPr>
              <a:t>Levi-Strauss </a:t>
            </a:r>
            <a:r>
              <a:rPr kumimoji="0" lang="en-US" sz="3200" b="1" i="0"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to </a:t>
            </a:r>
            <a:r>
              <a:rPr kumimoji="0" lang="en-US" sz="3200" b="1" i="1"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Stranger Things</a:t>
            </a:r>
            <a:endParaRPr kumimoji="0" lang="en-US" sz="3200" b="1" i="0" u="none" strike="noStrike" kern="1200" cap="none" spc="0" normalizeH="0" baseline="0" noProof="0" dirty="0">
              <a:ln>
                <a:noFill/>
              </a:ln>
              <a:solidFill>
                <a:srgbClr val="2C6350"/>
              </a:solidFill>
              <a:effectLst/>
              <a:uLnTx/>
              <a:uFillTx/>
              <a:latin typeface="Arial" panose="020B0604020202020204" pitchFamily="34" charset="0"/>
              <a:cs typeface="Arial" panose="020B0604020202020204" pitchFamily="34" charset="0"/>
            </a:endParaRPr>
          </a:p>
        </p:txBody>
      </p:sp>
      <p:sp>
        <p:nvSpPr>
          <p:cNvPr id="7" name="Content Placeholder 2"/>
          <p:cNvSpPr txBox="1">
            <a:spLocks/>
          </p:cNvSpPr>
          <p:nvPr/>
        </p:nvSpPr>
        <p:spPr>
          <a:xfrm>
            <a:off x="107504" y="725666"/>
            <a:ext cx="8928992" cy="5112567"/>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GB" sz="3600" dirty="0"/>
          </a:p>
        </p:txBody>
      </p:sp>
      <p:cxnSp>
        <p:nvCxnSpPr>
          <p:cNvPr id="3" name="Straight Connector 2"/>
          <p:cNvCxnSpPr/>
          <p:nvPr/>
        </p:nvCxnSpPr>
        <p:spPr>
          <a:xfrm>
            <a:off x="0" y="692696"/>
            <a:ext cx="6300192" cy="0"/>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5" name="Content Placeholder 2"/>
          <p:cNvSpPr txBox="1">
            <a:spLocks/>
          </p:cNvSpPr>
          <p:nvPr/>
        </p:nvSpPr>
        <p:spPr>
          <a:xfrm>
            <a:off x="0" y="818699"/>
            <a:ext cx="8928992" cy="5130581"/>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400" b="1" dirty="0"/>
              <a:t>What pairs of opposing forces can you identify in the episode?</a:t>
            </a:r>
          </a:p>
          <a:p>
            <a:r>
              <a:rPr lang="en-US" sz="1400" b="1" dirty="0"/>
              <a:t>What key conflicts are suggested by the binary oppositions?</a:t>
            </a:r>
          </a:p>
          <a:p>
            <a:r>
              <a:rPr lang="en-US" sz="1400" b="1" dirty="0"/>
              <a:t>Does one half of a pair seem more powerful than the other?</a:t>
            </a:r>
          </a:p>
          <a:p>
            <a:r>
              <a:rPr lang="en-US" sz="1400" b="1" dirty="0"/>
              <a:t>How is the audience intended to respond to the opposing forces?</a:t>
            </a:r>
          </a:p>
          <a:p>
            <a:r>
              <a:rPr lang="en-US" sz="1400" b="1" dirty="0"/>
              <a:t>Do the binary oppositions suggest any ideological messages</a:t>
            </a:r>
            <a:r>
              <a:rPr lang="en-US" sz="1400" b="1" dirty="0" smtClean="0"/>
              <a:t>?</a:t>
            </a:r>
          </a:p>
          <a:p>
            <a:endParaRPr lang="en-US" sz="1400" dirty="0" smtClean="0"/>
          </a:p>
          <a:p>
            <a:pPr marL="0" indent="0">
              <a:buNone/>
            </a:pPr>
            <a:r>
              <a:rPr lang="en-GB" sz="1400" dirty="0"/>
              <a:t>A range of </a:t>
            </a:r>
            <a:r>
              <a:rPr lang="en-GB" sz="1400" b="1" dirty="0"/>
              <a:t>binary oppositions </a:t>
            </a:r>
            <a:r>
              <a:rPr lang="en-GB" sz="1400" dirty="0"/>
              <a:t>can be identified in </a:t>
            </a:r>
            <a:r>
              <a:rPr lang="en-GB" sz="1400" i="1" dirty="0"/>
              <a:t>Stranger Things</a:t>
            </a:r>
            <a:r>
              <a:rPr lang="en-GB" sz="1400" dirty="0"/>
              <a:t> including:</a:t>
            </a:r>
          </a:p>
          <a:p>
            <a:pPr marL="0" indent="0">
              <a:buNone/>
            </a:pPr>
            <a:r>
              <a:rPr lang="en-GB" sz="1400" dirty="0"/>
              <a:t>adult/child; safety/vulnerability; male/female; masculine/feminine; power/weakness; authority/powerlessness; bully/nerd; popular/outsider; known/unknown; science/paranormal; middle class/working class; nuclear family/single parent family.</a:t>
            </a:r>
          </a:p>
          <a:p>
            <a:pPr marL="0" indent="0">
              <a:buNone/>
            </a:pPr>
            <a:endParaRPr lang="en-GB" sz="1400" dirty="0"/>
          </a:p>
          <a:p>
            <a:pPr marL="0" indent="0">
              <a:buNone/>
            </a:pPr>
            <a:r>
              <a:rPr lang="en-GB" sz="1400" dirty="0"/>
              <a:t>Generally within the episode the first half of each pair of opposing forces </a:t>
            </a:r>
            <a:r>
              <a:rPr lang="en-GB" sz="1400" dirty="0" smtClean="0"/>
              <a:t>above is </a:t>
            </a:r>
            <a:r>
              <a:rPr lang="en-GB" sz="1400" dirty="0"/>
              <a:t>seen as more powerful </a:t>
            </a:r>
            <a:r>
              <a:rPr lang="en-GB" sz="1400" dirty="0" smtClean="0"/>
              <a:t>or </a:t>
            </a:r>
            <a:r>
              <a:rPr lang="en-GB" sz="1400" dirty="0"/>
              <a:t>dominant, however the narrative is arguably more sympathetic to the weaker second half of the pairing.  This suggests a more liberal </a:t>
            </a:r>
            <a:r>
              <a:rPr lang="en-GB" sz="1400" b="1" dirty="0"/>
              <a:t>ideological position </a:t>
            </a:r>
            <a:r>
              <a:rPr lang="en-GB" sz="1400" dirty="0"/>
              <a:t>which is sympathetic to those without social power.  Whilst </a:t>
            </a:r>
            <a:r>
              <a:rPr lang="en-GB" sz="1400" i="1" dirty="0"/>
              <a:t>Stranger Things</a:t>
            </a:r>
            <a:r>
              <a:rPr lang="en-GB" sz="1400" dirty="0"/>
              <a:t> represents a </a:t>
            </a:r>
            <a:r>
              <a:rPr lang="en-GB" sz="1400" b="1" dirty="0"/>
              <a:t>patriarchal</a:t>
            </a:r>
            <a:r>
              <a:rPr lang="en-GB" sz="1400" dirty="0"/>
              <a:t> society, analysis of the use of </a:t>
            </a:r>
            <a:r>
              <a:rPr lang="en-GB" sz="1400" b="1" dirty="0"/>
              <a:t>binary oppositions </a:t>
            </a:r>
            <a:r>
              <a:rPr lang="en-GB" sz="1400" dirty="0"/>
              <a:t>suggests a degree of critique at </a:t>
            </a:r>
            <a:r>
              <a:rPr lang="en-GB" sz="1400" dirty="0" smtClean="0"/>
              <a:t>work.  </a:t>
            </a:r>
            <a:r>
              <a:rPr lang="en-GB" sz="1400" dirty="0"/>
              <a:t>Similarly the sympathetic depiction of Will (and to an extent the other three boys) indicates a critique of </a:t>
            </a:r>
            <a:r>
              <a:rPr lang="en-GB" sz="1400" b="1" dirty="0"/>
              <a:t>hegemonic masculinity</a:t>
            </a:r>
            <a:r>
              <a:rPr lang="en-GB" sz="1400" dirty="0"/>
              <a:t>.  The character of Eleven arguably disrupts several of the </a:t>
            </a:r>
            <a:r>
              <a:rPr lang="en-GB" sz="1400" b="1" dirty="0"/>
              <a:t>binary oppositions </a:t>
            </a:r>
            <a:r>
              <a:rPr lang="en-GB" sz="1400" dirty="0"/>
              <a:t>in relation to both power and gender.</a:t>
            </a:r>
          </a:p>
          <a:p>
            <a:pPr marL="0" indent="0">
              <a:buNone/>
            </a:pPr>
            <a:r>
              <a:rPr lang="en-GB" sz="1400" dirty="0"/>
              <a:t>Applying Strauss’ ideas can be a useful way of identifying key conflicts and values within LFTV drama as well as suggesting intended audience response.  This can help to identify </a:t>
            </a:r>
            <a:r>
              <a:rPr lang="en-GB" sz="1400" b="1" dirty="0"/>
              <a:t>ideological messages </a:t>
            </a:r>
            <a:r>
              <a:rPr lang="en-GB" sz="1400" dirty="0"/>
              <a:t>communicated.  Application of Strauss’ ideas may lead to assumptions about audience response, and does not consider the influence of other elements such as technical or genre codes on audience response.  </a:t>
            </a:r>
          </a:p>
          <a:p>
            <a:endParaRPr lang="en-US" sz="1400" dirty="0"/>
          </a:p>
          <a:p>
            <a:pPr marL="0" indent="0">
              <a:buNone/>
            </a:pPr>
            <a:endParaRPr lang="en-US" sz="1400" dirty="0" smtClean="0"/>
          </a:p>
          <a:p>
            <a:pPr marL="0" indent="0">
              <a:buNone/>
            </a:pPr>
            <a:endParaRPr lang="en-US" sz="1400" dirty="0"/>
          </a:p>
          <a:p>
            <a:endParaRPr lang="en-GB" sz="1400" dirty="0" smtClean="0"/>
          </a:p>
        </p:txBody>
      </p:sp>
    </p:spTree>
    <p:extLst>
      <p:ext uri="{BB962C8B-B14F-4D97-AF65-F5344CB8AC3E}">
        <p14:creationId xmlns:p14="http://schemas.microsoft.com/office/powerpoint/2010/main" val="12564482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7504" y="-243408"/>
            <a:ext cx="8382000" cy="1080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R="0" lvl="0" algn="l" defTabSz="4572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Postmodernism - Baudrillard</a:t>
            </a:r>
            <a:endParaRPr kumimoji="0" lang="en-US" sz="3200" b="1" i="0" u="none" strike="noStrike" kern="1200" cap="none" spc="0" normalizeH="0" baseline="0" noProof="0" dirty="0">
              <a:ln>
                <a:noFill/>
              </a:ln>
              <a:solidFill>
                <a:srgbClr val="2C6350"/>
              </a:solidFill>
              <a:effectLst/>
              <a:uLnTx/>
              <a:uFillTx/>
              <a:latin typeface="Arial" panose="020B0604020202020204" pitchFamily="34" charset="0"/>
              <a:cs typeface="Arial" panose="020B0604020202020204" pitchFamily="34" charset="0"/>
            </a:endParaRPr>
          </a:p>
        </p:txBody>
      </p:sp>
      <p:sp>
        <p:nvSpPr>
          <p:cNvPr id="7" name="Content Placeholder 2"/>
          <p:cNvSpPr txBox="1">
            <a:spLocks/>
          </p:cNvSpPr>
          <p:nvPr/>
        </p:nvSpPr>
        <p:spPr>
          <a:xfrm>
            <a:off x="107504" y="1052736"/>
            <a:ext cx="8928992" cy="4785497"/>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GB" sz="2800" dirty="0" smtClean="0"/>
          </a:p>
          <a:p>
            <a:r>
              <a:rPr lang="en-GB" sz="2800" dirty="0"/>
              <a:t>Images and signs are now the key feature of our society.</a:t>
            </a:r>
          </a:p>
          <a:p>
            <a:r>
              <a:rPr lang="en-GB" sz="2800" dirty="0"/>
              <a:t>Postmodernism challenges the established order and calls into question fixed ideas about identity.</a:t>
            </a:r>
          </a:p>
          <a:p>
            <a:r>
              <a:rPr lang="en-GB" sz="2800" b="1" dirty="0"/>
              <a:t>Hyperreality</a:t>
            </a:r>
            <a:r>
              <a:rPr lang="en-GB" sz="2800" dirty="0"/>
              <a:t> is the idea that representations are now more powerful and ‘real’ than reality.</a:t>
            </a:r>
          </a:p>
          <a:p>
            <a:r>
              <a:rPr lang="en-GB" sz="2800" b="1" dirty="0"/>
              <a:t>Hyperreal</a:t>
            </a:r>
            <a:r>
              <a:rPr lang="en-GB" sz="2800" dirty="0"/>
              <a:t> representations </a:t>
            </a:r>
            <a:r>
              <a:rPr lang="en-GB" sz="2800" dirty="0" smtClean="0"/>
              <a:t>don’t represent reality, </a:t>
            </a:r>
            <a:r>
              <a:rPr lang="en-GB" sz="2800" dirty="0"/>
              <a:t>instead they are representations of representations.</a:t>
            </a:r>
          </a:p>
          <a:p>
            <a:pPr marL="0" indent="0">
              <a:buNone/>
            </a:pPr>
            <a:r>
              <a:rPr lang="en-GB" sz="2800" dirty="0" smtClean="0"/>
              <a:t> </a:t>
            </a:r>
            <a:endParaRPr lang="en-GB" sz="2800" dirty="0"/>
          </a:p>
        </p:txBody>
      </p:sp>
      <p:cxnSp>
        <p:nvCxnSpPr>
          <p:cNvPr id="3" name="Straight Connector 2"/>
          <p:cNvCxnSpPr/>
          <p:nvPr/>
        </p:nvCxnSpPr>
        <p:spPr>
          <a:xfrm>
            <a:off x="0" y="692696"/>
            <a:ext cx="6300192" cy="0"/>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5" name="Rounded Rectangle 4"/>
          <p:cNvSpPr/>
          <p:nvPr/>
        </p:nvSpPr>
        <p:spPr>
          <a:xfrm>
            <a:off x="107504" y="754736"/>
            <a:ext cx="1986844" cy="648000"/>
          </a:xfrm>
          <a:prstGeom prst="roundRect">
            <a:avLst/>
          </a:prstGeom>
          <a:solidFill>
            <a:srgbClr val="9AD2BD"/>
          </a:solidFill>
          <a:ln w="19050" cap="flat" cmpd="sng" algn="ctr">
            <a:solidFill>
              <a:srgbClr val="2C635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Key Ideas</a:t>
            </a:r>
            <a:endParaRPr kumimoji="0" lang="en-US"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8" name="Rounded Rectangle 7"/>
          <p:cNvSpPr/>
          <p:nvPr/>
        </p:nvSpPr>
        <p:spPr>
          <a:xfrm>
            <a:off x="107504" y="5301160"/>
            <a:ext cx="1986844" cy="648000"/>
          </a:xfrm>
          <a:prstGeom prst="roundRect">
            <a:avLst/>
          </a:prstGeom>
          <a:solidFill>
            <a:srgbClr val="78C2A6"/>
          </a:solidFill>
          <a:ln w="19050" cap="flat" cmpd="sng" algn="ctr">
            <a:solidFill>
              <a:srgbClr val="2C635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One</a:t>
            </a:r>
            <a:r>
              <a:rPr kumimoji="0" lang="en-US" sz="2000" b="0" i="0" u="none" strike="noStrike" kern="0" cap="none" spc="0" normalizeH="0" noProof="0" dirty="0" smtClean="0">
                <a:ln>
                  <a:noFill/>
                </a:ln>
                <a:solidFill>
                  <a:prstClr val="black"/>
                </a:solidFill>
                <a:effectLst/>
                <a:uLnTx/>
                <a:uFillTx/>
                <a:latin typeface="Arial" panose="020B0604020202020204" pitchFamily="34" charset="0"/>
                <a:cs typeface="Arial" panose="020B0604020202020204" pitchFamily="34" charset="0"/>
              </a:rPr>
              <a:t> Sentence Summary</a:t>
            </a:r>
            <a:endParaRPr kumimoji="0" lang="en-US"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2" name="TextBox 1"/>
          <p:cNvSpPr txBox="1"/>
          <p:nvPr/>
        </p:nvSpPr>
        <p:spPr>
          <a:xfrm>
            <a:off x="2094904" y="5302829"/>
            <a:ext cx="6552728" cy="646331"/>
          </a:xfrm>
          <a:prstGeom prst="rect">
            <a:avLst/>
          </a:prstGeom>
          <a:noFill/>
        </p:spPr>
        <p:txBody>
          <a:bodyPr wrap="square" rtlCol="0">
            <a:spAutoFit/>
          </a:bodyPr>
          <a:lstStyle/>
          <a:p>
            <a:r>
              <a:rPr lang="en-US" dirty="0"/>
              <a:t>In postmodern cultures representations are more powerful than reality, and representations themselves </a:t>
            </a:r>
            <a:r>
              <a:rPr lang="en-US" dirty="0" smtClean="0"/>
              <a:t>no longer relate to reality</a:t>
            </a:r>
            <a:r>
              <a:rPr lang="en-US" dirty="0"/>
              <a:t>.</a:t>
            </a:r>
          </a:p>
        </p:txBody>
      </p:sp>
    </p:spTree>
    <p:extLst>
      <p:ext uri="{BB962C8B-B14F-4D97-AF65-F5344CB8AC3E}">
        <p14:creationId xmlns:p14="http://schemas.microsoft.com/office/powerpoint/2010/main" val="30668390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7504" y="-243408"/>
            <a:ext cx="8382000" cy="1080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R="0" lvl="0" algn="l" defTabSz="4572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Applying </a:t>
            </a:r>
            <a:r>
              <a:rPr lang="en-US" sz="3200" b="1" dirty="0" smtClean="0">
                <a:solidFill>
                  <a:srgbClr val="2C6350"/>
                </a:solidFill>
                <a:latin typeface="Arial" panose="020B0604020202020204" pitchFamily="34" charset="0"/>
                <a:cs typeface="Arial" panose="020B0604020202020204" pitchFamily="34" charset="0"/>
              </a:rPr>
              <a:t>Baudrillard </a:t>
            </a:r>
            <a:r>
              <a:rPr kumimoji="0" lang="en-US" sz="3200" b="1" i="0"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to </a:t>
            </a:r>
            <a:r>
              <a:rPr kumimoji="0" lang="en-US" sz="3200" b="1" i="1"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Stranger Things</a:t>
            </a:r>
            <a:endParaRPr kumimoji="0" lang="en-US" sz="3200" b="1" i="0" u="none" strike="noStrike" kern="1200" cap="none" spc="0" normalizeH="0" baseline="0" noProof="0" dirty="0">
              <a:ln>
                <a:noFill/>
              </a:ln>
              <a:solidFill>
                <a:srgbClr val="2C6350"/>
              </a:solidFill>
              <a:effectLst/>
              <a:uLnTx/>
              <a:uFillTx/>
              <a:latin typeface="Arial" panose="020B0604020202020204" pitchFamily="34" charset="0"/>
              <a:cs typeface="Arial" panose="020B0604020202020204" pitchFamily="34" charset="0"/>
            </a:endParaRPr>
          </a:p>
        </p:txBody>
      </p:sp>
      <p:sp>
        <p:nvSpPr>
          <p:cNvPr id="7" name="Content Placeholder 2"/>
          <p:cNvSpPr txBox="1">
            <a:spLocks/>
          </p:cNvSpPr>
          <p:nvPr/>
        </p:nvSpPr>
        <p:spPr>
          <a:xfrm>
            <a:off x="107504" y="725666"/>
            <a:ext cx="8928992" cy="5112567"/>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GB" sz="3600" dirty="0"/>
          </a:p>
        </p:txBody>
      </p:sp>
      <p:cxnSp>
        <p:nvCxnSpPr>
          <p:cNvPr id="3" name="Straight Connector 2"/>
          <p:cNvCxnSpPr/>
          <p:nvPr/>
        </p:nvCxnSpPr>
        <p:spPr>
          <a:xfrm>
            <a:off x="0" y="692696"/>
            <a:ext cx="6300192" cy="0"/>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5" name="Content Placeholder 2"/>
          <p:cNvSpPr txBox="1">
            <a:spLocks/>
          </p:cNvSpPr>
          <p:nvPr/>
        </p:nvSpPr>
        <p:spPr>
          <a:xfrm>
            <a:off x="0" y="818699"/>
            <a:ext cx="8928992" cy="4785497"/>
          </a:xfrm>
          <a:prstGeom prst="rect">
            <a:avLst/>
          </a:prstGeom>
        </p:spPr>
        <p:txBody>
          <a:bodyPr vert="horz" lIns="91440" tIns="45720" rIns="91440" bIns="45720" rtlCol="0">
            <a:normAutofit fontScale="625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600" b="1" dirty="0"/>
              <a:t>To what extent does </a:t>
            </a:r>
            <a:r>
              <a:rPr lang="en-US" sz="2600" b="1" i="1" dirty="0"/>
              <a:t>Stranger Things </a:t>
            </a:r>
            <a:r>
              <a:rPr lang="en-US" sz="2600" b="1" dirty="0"/>
              <a:t>rely on signifiers (props, costume, music) of the 1980s to represent the time period?</a:t>
            </a:r>
          </a:p>
          <a:p>
            <a:r>
              <a:rPr lang="en-US" sz="2600" b="1" dirty="0"/>
              <a:t>In what ways does </a:t>
            </a:r>
            <a:r>
              <a:rPr lang="en-US" sz="2600" b="1" i="1" dirty="0"/>
              <a:t>Stranger Things </a:t>
            </a:r>
            <a:r>
              <a:rPr lang="en-US" sz="2600" b="1" dirty="0"/>
              <a:t>challenge fixed ideas about identity?</a:t>
            </a:r>
          </a:p>
          <a:p>
            <a:r>
              <a:rPr lang="en-US" sz="2600" b="1" dirty="0"/>
              <a:t>How important are other media texts to the representations in </a:t>
            </a:r>
            <a:r>
              <a:rPr lang="en-US" sz="2600" b="1" i="1" dirty="0"/>
              <a:t>Stranger Things</a:t>
            </a:r>
            <a:r>
              <a:rPr lang="en-US" sz="2600" b="1" dirty="0"/>
              <a:t>?</a:t>
            </a:r>
          </a:p>
          <a:p>
            <a:pPr marL="0" indent="0">
              <a:buNone/>
            </a:pPr>
            <a:r>
              <a:rPr lang="en-GB" sz="2800" i="1" dirty="0"/>
              <a:t>Stranger Things</a:t>
            </a:r>
            <a:r>
              <a:rPr lang="en-GB" sz="2800" dirty="0"/>
              <a:t> can be described as </a:t>
            </a:r>
            <a:r>
              <a:rPr lang="en-GB" sz="2800" b="1" dirty="0"/>
              <a:t>hyperreal</a:t>
            </a:r>
            <a:r>
              <a:rPr lang="en-GB" sz="2800" dirty="0"/>
              <a:t>.  It is a representation that is based on other media representations.  The density of </a:t>
            </a:r>
            <a:r>
              <a:rPr lang="en-GB" sz="2800" b="1" dirty="0"/>
              <a:t>intertextuality</a:t>
            </a:r>
            <a:r>
              <a:rPr lang="en-GB" sz="2800" dirty="0"/>
              <a:t> that underpins </a:t>
            </a:r>
            <a:r>
              <a:rPr lang="en-GB" sz="2800" i="1" dirty="0"/>
              <a:t>Stranger Things</a:t>
            </a:r>
            <a:r>
              <a:rPr lang="en-GB" sz="2800" dirty="0"/>
              <a:t> results in a representation of small town America in the 1980s that is based on media texts of that era.</a:t>
            </a:r>
          </a:p>
          <a:p>
            <a:pPr marL="0" indent="0">
              <a:buNone/>
            </a:pPr>
            <a:endParaRPr lang="en-GB" sz="2800" i="1" dirty="0"/>
          </a:p>
          <a:p>
            <a:pPr marL="0" indent="0">
              <a:buNone/>
            </a:pPr>
            <a:r>
              <a:rPr lang="en-GB" sz="2800" dirty="0"/>
              <a:t>The representation of the 1980s in </a:t>
            </a:r>
            <a:r>
              <a:rPr lang="en-GB" sz="2800" i="1" dirty="0"/>
              <a:t>Stranger Things</a:t>
            </a:r>
            <a:r>
              <a:rPr lang="en-GB" sz="2800" dirty="0"/>
              <a:t> depends on </a:t>
            </a:r>
            <a:r>
              <a:rPr lang="en-GB" sz="2800" b="1" dirty="0"/>
              <a:t>signs</a:t>
            </a:r>
            <a:r>
              <a:rPr lang="en-GB" sz="2800" dirty="0"/>
              <a:t> – costumes, hair styles, props, set design, music, pop culture references – creating a </a:t>
            </a:r>
            <a:r>
              <a:rPr lang="en-GB" sz="2800" b="1" dirty="0"/>
              <a:t>hyperreal</a:t>
            </a:r>
            <a:r>
              <a:rPr lang="en-GB" sz="2800" dirty="0"/>
              <a:t> version of the 1980s.  There is no attempt to represent the lived reality of 1980s America.</a:t>
            </a:r>
          </a:p>
          <a:p>
            <a:pPr marL="0" indent="0">
              <a:buNone/>
            </a:pPr>
            <a:endParaRPr lang="en-GB" sz="2800" dirty="0"/>
          </a:p>
          <a:p>
            <a:pPr marL="0" indent="0">
              <a:buNone/>
            </a:pPr>
            <a:r>
              <a:rPr lang="en-GB" sz="2800" dirty="0"/>
              <a:t>Baudrillard’s ideas are a very useful way to analyse how representations are constructed and the way meaning is made in a media text such as </a:t>
            </a:r>
            <a:r>
              <a:rPr lang="en-GB" sz="2800" i="1" dirty="0"/>
              <a:t>Stranger Things</a:t>
            </a:r>
            <a:r>
              <a:rPr lang="en-GB" sz="2800" dirty="0"/>
              <a:t> due to its extensive use of </a:t>
            </a:r>
            <a:r>
              <a:rPr lang="en-GB" sz="2800" b="1" dirty="0"/>
              <a:t>intertextuality</a:t>
            </a:r>
            <a:r>
              <a:rPr lang="en-GB" sz="2800" dirty="0"/>
              <a:t> and the predominance of </a:t>
            </a:r>
            <a:r>
              <a:rPr lang="en-GB" sz="2800" b="1" dirty="0"/>
              <a:t>signifiers</a:t>
            </a:r>
            <a:r>
              <a:rPr lang="en-GB" sz="2800" dirty="0"/>
              <a:t> to represent a historical time period.  It does not help to consider LFTV drama specifically as a media form, and it does not consider the pleasures of </a:t>
            </a:r>
            <a:r>
              <a:rPr lang="en-GB" sz="2800" b="1" dirty="0"/>
              <a:t>hyperreal</a:t>
            </a:r>
            <a:r>
              <a:rPr lang="en-GB" sz="2800" dirty="0"/>
              <a:t> media texts for audiences.</a:t>
            </a:r>
          </a:p>
          <a:p>
            <a:endParaRPr lang="en-GB" sz="2600" dirty="0" smtClean="0"/>
          </a:p>
        </p:txBody>
      </p:sp>
      <p:sp>
        <p:nvSpPr>
          <p:cNvPr id="10" name="Rectangle 9"/>
          <p:cNvSpPr/>
          <p:nvPr/>
        </p:nvSpPr>
        <p:spPr>
          <a:xfrm>
            <a:off x="0" y="5229065"/>
            <a:ext cx="3275856" cy="781752"/>
          </a:xfrm>
          <a:prstGeom prst="rect">
            <a:avLst/>
          </a:prstGeom>
        </p:spPr>
        <p:txBody>
          <a:bodyPr wrap="square">
            <a:spAutoFit/>
          </a:bodyPr>
          <a:lstStyle/>
          <a:p>
            <a:pPr lvl="0">
              <a:spcBef>
                <a:spcPct val="20000"/>
              </a:spcBef>
            </a:pPr>
            <a:r>
              <a:rPr lang="en-US" sz="1400" b="1" dirty="0" smtClean="0">
                <a:solidFill>
                  <a:srgbClr val="2C6350"/>
                </a:solidFill>
                <a:latin typeface="Arial" panose="020B0604020202020204" pitchFamily="34" charset="0"/>
                <a:cs typeface="Arial" panose="020B0604020202020204" pitchFamily="34" charset="0"/>
              </a:rPr>
              <a:t>Intertextuality in </a:t>
            </a:r>
            <a:r>
              <a:rPr lang="en-US" sz="1400" b="1" i="1" dirty="0" smtClean="0">
                <a:solidFill>
                  <a:srgbClr val="2C6350"/>
                </a:solidFill>
                <a:latin typeface="Arial" panose="020B0604020202020204" pitchFamily="34" charset="0"/>
                <a:cs typeface="Arial" panose="020B0604020202020204" pitchFamily="34" charset="0"/>
              </a:rPr>
              <a:t>Stranger Things</a:t>
            </a:r>
            <a:r>
              <a:rPr lang="en-US" sz="1400" b="1" dirty="0" smtClean="0">
                <a:solidFill>
                  <a:srgbClr val="2C6350"/>
                </a:solidFill>
                <a:latin typeface="Arial" panose="020B0604020202020204" pitchFamily="34" charset="0"/>
                <a:cs typeface="Arial" panose="020B0604020202020204" pitchFamily="34" charset="0"/>
              </a:rPr>
              <a:t> </a:t>
            </a:r>
            <a:r>
              <a:rPr lang="en-GB" sz="1400" dirty="0" smtClean="0">
                <a:hlinkClick r:id="rId2"/>
              </a:rPr>
              <a:t>https</a:t>
            </a:r>
            <a:r>
              <a:rPr lang="en-GB" sz="1400" dirty="0">
                <a:hlinkClick r:id="rId2"/>
              </a:rPr>
              <a:t>://youtu.be/wBjgFt6lVHM</a:t>
            </a:r>
            <a:r>
              <a:rPr lang="en-GB" sz="1400" dirty="0"/>
              <a:t> </a:t>
            </a:r>
          </a:p>
          <a:p>
            <a:pPr>
              <a:spcBef>
                <a:spcPct val="20000"/>
              </a:spcBef>
            </a:pPr>
            <a:r>
              <a:rPr lang="en-GB" sz="1400" dirty="0" smtClean="0">
                <a:hlinkClick r:id="rId3"/>
              </a:rPr>
              <a:t>https</a:t>
            </a:r>
            <a:r>
              <a:rPr lang="en-GB" sz="1400" dirty="0">
                <a:hlinkClick r:id="rId3"/>
              </a:rPr>
              <a:t>://youtu.be/AwTpsw-ufDA</a:t>
            </a:r>
            <a:r>
              <a:rPr lang="en-GB" sz="1400" dirty="0"/>
              <a:t> </a:t>
            </a:r>
            <a:r>
              <a:rPr lang="en-GB" sz="1400" b="1" dirty="0" smtClean="0">
                <a:solidFill>
                  <a:srgbClr val="1F224E"/>
                </a:solidFill>
                <a:latin typeface="Myriad Pro" charset="0"/>
              </a:rPr>
              <a:t> </a:t>
            </a:r>
            <a:endParaRPr lang="en-GB" sz="1400" b="1" dirty="0">
              <a:solidFill>
                <a:srgbClr val="1F224E"/>
              </a:solidFill>
              <a:latin typeface="Myriad Pro" charset="0"/>
            </a:endParaRPr>
          </a:p>
        </p:txBody>
      </p:sp>
    </p:spTree>
    <p:extLst>
      <p:ext uri="{BB962C8B-B14F-4D97-AF65-F5344CB8AC3E}">
        <p14:creationId xmlns:p14="http://schemas.microsoft.com/office/powerpoint/2010/main" val="13933070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7504" y="-243408"/>
            <a:ext cx="8382000" cy="1080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R="0" lvl="0" algn="l" defTabSz="4572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Media Representation Academic Ideas</a:t>
            </a:r>
            <a:endParaRPr kumimoji="0" lang="en-US" sz="3200" b="1" i="0" u="none" strike="noStrike" kern="1200" cap="none" spc="0" normalizeH="0" baseline="0" noProof="0" dirty="0">
              <a:ln>
                <a:noFill/>
              </a:ln>
              <a:solidFill>
                <a:srgbClr val="2C6350"/>
              </a:solidFill>
              <a:effectLst/>
              <a:uLnTx/>
              <a:uFillTx/>
              <a:latin typeface="Arial" panose="020B0604020202020204" pitchFamily="34" charset="0"/>
              <a:cs typeface="Arial" panose="020B0604020202020204" pitchFamily="34" charset="0"/>
            </a:endParaRPr>
          </a:p>
        </p:txBody>
      </p:sp>
      <p:sp>
        <p:nvSpPr>
          <p:cNvPr id="7" name="Content Placeholder 2"/>
          <p:cNvSpPr txBox="1">
            <a:spLocks/>
          </p:cNvSpPr>
          <p:nvPr/>
        </p:nvSpPr>
        <p:spPr>
          <a:xfrm>
            <a:off x="107504" y="725666"/>
            <a:ext cx="8928992" cy="5112567"/>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sz="3600" dirty="0"/>
              <a:t>Theories of Representation – Hall</a:t>
            </a:r>
          </a:p>
          <a:p>
            <a:r>
              <a:rPr lang="en-GB" sz="3600" dirty="0"/>
              <a:t>Theories of Identity – </a:t>
            </a:r>
            <a:r>
              <a:rPr lang="en-GB" sz="3600" dirty="0" smtClean="0"/>
              <a:t>Gauntlett</a:t>
            </a:r>
          </a:p>
          <a:p>
            <a:r>
              <a:rPr lang="en-GB" sz="3600" dirty="0" smtClean="0"/>
              <a:t>Feminist Theory – van Zoonen</a:t>
            </a:r>
            <a:endParaRPr lang="en-GB" sz="3600" dirty="0"/>
          </a:p>
          <a:p>
            <a:r>
              <a:rPr lang="en-GB" sz="3600" dirty="0"/>
              <a:t>Feminist Theory – hooks</a:t>
            </a:r>
          </a:p>
          <a:p>
            <a:r>
              <a:rPr lang="en-GB" sz="3600" dirty="0"/>
              <a:t>Theories of Gender Performativity – Butler</a:t>
            </a:r>
          </a:p>
          <a:p>
            <a:r>
              <a:rPr lang="en-GB" sz="3600" dirty="0"/>
              <a:t>Theories Around Ethnicity, and Post-Colonial Theory - Gilroy</a:t>
            </a:r>
          </a:p>
        </p:txBody>
      </p:sp>
      <p:cxnSp>
        <p:nvCxnSpPr>
          <p:cNvPr id="3" name="Straight Connector 2"/>
          <p:cNvCxnSpPr/>
          <p:nvPr/>
        </p:nvCxnSpPr>
        <p:spPr>
          <a:xfrm>
            <a:off x="0" y="692696"/>
            <a:ext cx="6300192" cy="0"/>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04027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7504" y="-243408"/>
            <a:ext cx="8382000" cy="1080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R="0" lvl="0" algn="l" defTabSz="4572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Theories</a:t>
            </a:r>
            <a:r>
              <a:rPr kumimoji="0" lang="en-US" sz="3200" b="1" i="0" u="none" strike="noStrike" kern="1200" cap="none" spc="0" normalizeH="0" noProof="0" dirty="0" smtClean="0">
                <a:ln>
                  <a:noFill/>
                </a:ln>
                <a:solidFill>
                  <a:srgbClr val="2C6350"/>
                </a:solidFill>
                <a:effectLst/>
                <a:uLnTx/>
                <a:uFillTx/>
                <a:latin typeface="Arial" panose="020B0604020202020204" pitchFamily="34" charset="0"/>
                <a:cs typeface="Arial" panose="020B0604020202020204" pitchFamily="34" charset="0"/>
              </a:rPr>
              <a:t> of Representation - Hall</a:t>
            </a:r>
            <a:endParaRPr kumimoji="0" lang="en-US" sz="3200" b="1" i="0" u="none" strike="noStrike" kern="1200" cap="none" spc="0" normalizeH="0" baseline="0" noProof="0" dirty="0">
              <a:ln>
                <a:noFill/>
              </a:ln>
              <a:solidFill>
                <a:srgbClr val="2C6350"/>
              </a:solidFill>
              <a:effectLst/>
              <a:uLnTx/>
              <a:uFillTx/>
              <a:latin typeface="Arial" panose="020B0604020202020204" pitchFamily="34" charset="0"/>
              <a:cs typeface="Arial" panose="020B0604020202020204" pitchFamily="34" charset="0"/>
            </a:endParaRPr>
          </a:p>
        </p:txBody>
      </p:sp>
      <p:sp>
        <p:nvSpPr>
          <p:cNvPr id="7" name="Content Placeholder 2"/>
          <p:cNvSpPr txBox="1">
            <a:spLocks/>
          </p:cNvSpPr>
          <p:nvPr/>
        </p:nvSpPr>
        <p:spPr>
          <a:xfrm>
            <a:off x="107504" y="1052736"/>
            <a:ext cx="8928992" cy="4785497"/>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GB" sz="2800" dirty="0" smtClean="0"/>
          </a:p>
          <a:p>
            <a:r>
              <a:rPr lang="en-GB" sz="2800" dirty="0"/>
              <a:t>Hall suggests that when analysing representation the focus should not be on the relationship between representation and ‘reality’ but on the potential meanings constructed.</a:t>
            </a:r>
          </a:p>
          <a:p>
            <a:r>
              <a:rPr lang="en-GB" sz="2800" dirty="0"/>
              <a:t>A key focus for representation analysis should be on who or what is represented, who or what </a:t>
            </a:r>
            <a:r>
              <a:rPr lang="en-GB" sz="2800" dirty="0" smtClean="0"/>
              <a:t>is not </a:t>
            </a:r>
            <a:r>
              <a:rPr lang="en-GB" sz="2800" dirty="0"/>
              <a:t>represented, and suggestions of difference.</a:t>
            </a:r>
          </a:p>
          <a:p>
            <a:r>
              <a:rPr lang="en-GB" sz="2800" dirty="0"/>
              <a:t>Representations may intend to fix meanings in a ‘</a:t>
            </a:r>
            <a:r>
              <a:rPr lang="en-GB" sz="2800" b="1" dirty="0"/>
              <a:t>preferred reading</a:t>
            </a:r>
            <a:r>
              <a:rPr lang="en-GB" sz="2800" dirty="0"/>
              <a:t>’, but audiences can contest meanings. </a:t>
            </a:r>
          </a:p>
          <a:p>
            <a:pPr marL="0" indent="0">
              <a:buNone/>
            </a:pPr>
            <a:r>
              <a:rPr lang="en-GB" sz="2800" dirty="0" smtClean="0"/>
              <a:t> </a:t>
            </a:r>
            <a:endParaRPr lang="en-GB" sz="2800" dirty="0"/>
          </a:p>
        </p:txBody>
      </p:sp>
      <p:cxnSp>
        <p:nvCxnSpPr>
          <p:cNvPr id="3" name="Straight Connector 2"/>
          <p:cNvCxnSpPr/>
          <p:nvPr/>
        </p:nvCxnSpPr>
        <p:spPr>
          <a:xfrm>
            <a:off x="0" y="692696"/>
            <a:ext cx="6300192" cy="0"/>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5" name="Rounded Rectangle 4"/>
          <p:cNvSpPr/>
          <p:nvPr/>
        </p:nvSpPr>
        <p:spPr>
          <a:xfrm>
            <a:off x="107504" y="754736"/>
            <a:ext cx="1986844" cy="648000"/>
          </a:xfrm>
          <a:prstGeom prst="roundRect">
            <a:avLst/>
          </a:prstGeom>
          <a:solidFill>
            <a:srgbClr val="9AD2BD"/>
          </a:solidFill>
          <a:ln w="19050" cap="flat" cmpd="sng" algn="ctr">
            <a:solidFill>
              <a:srgbClr val="2C635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Key Ideas</a:t>
            </a:r>
            <a:endParaRPr kumimoji="0" lang="en-US"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8" name="Rounded Rectangle 7"/>
          <p:cNvSpPr/>
          <p:nvPr/>
        </p:nvSpPr>
        <p:spPr>
          <a:xfrm>
            <a:off x="107504" y="5301160"/>
            <a:ext cx="1986844" cy="648000"/>
          </a:xfrm>
          <a:prstGeom prst="roundRect">
            <a:avLst/>
          </a:prstGeom>
          <a:solidFill>
            <a:srgbClr val="78C2A6"/>
          </a:solidFill>
          <a:ln w="19050" cap="flat" cmpd="sng" algn="ctr">
            <a:solidFill>
              <a:srgbClr val="2C635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One</a:t>
            </a:r>
            <a:r>
              <a:rPr kumimoji="0" lang="en-US" sz="2000" b="0" i="0" u="none" strike="noStrike" kern="0" cap="none" spc="0" normalizeH="0" noProof="0" dirty="0" smtClean="0">
                <a:ln>
                  <a:noFill/>
                </a:ln>
                <a:solidFill>
                  <a:prstClr val="black"/>
                </a:solidFill>
                <a:effectLst/>
                <a:uLnTx/>
                <a:uFillTx/>
                <a:latin typeface="Arial" panose="020B0604020202020204" pitchFamily="34" charset="0"/>
                <a:cs typeface="Arial" panose="020B0604020202020204" pitchFamily="34" charset="0"/>
              </a:rPr>
              <a:t> Sentence Summary</a:t>
            </a:r>
            <a:endParaRPr kumimoji="0" lang="en-US"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2" name="TextBox 1"/>
          <p:cNvSpPr txBox="1"/>
          <p:nvPr/>
        </p:nvSpPr>
        <p:spPr>
          <a:xfrm>
            <a:off x="2195736" y="5301160"/>
            <a:ext cx="6552728" cy="646331"/>
          </a:xfrm>
          <a:prstGeom prst="rect">
            <a:avLst/>
          </a:prstGeom>
          <a:noFill/>
        </p:spPr>
        <p:txBody>
          <a:bodyPr wrap="square" rtlCol="0">
            <a:spAutoFit/>
          </a:bodyPr>
          <a:lstStyle/>
          <a:p>
            <a:r>
              <a:rPr lang="en-US" dirty="0"/>
              <a:t>Representation is the process of creating </a:t>
            </a:r>
            <a:r>
              <a:rPr lang="en-US" dirty="0" smtClean="0"/>
              <a:t>meaning; </a:t>
            </a:r>
            <a:r>
              <a:rPr lang="en-US" dirty="0"/>
              <a:t>whilst producers may try to fix </a:t>
            </a:r>
            <a:r>
              <a:rPr lang="en-US" dirty="0" smtClean="0"/>
              <a:t>meanings, </a:t>
            </a:r>
            <a:r>
              <a:rPr lang="en-US" dirty="0"/>
              <a:t>audiences can resist this.</a:t>
            </a:r>
          </a:p>
        </p:txBody>
      </p:sp>
    </p:spTree>
    <p:extLst>
      <p:ext uri="{BB962C8B-B14F-4D97-AF65-F5344CB8AC3E}">
        <p14:creationId xmlns:p14="http://schemas.microsoft.com/office/powerpoint/2010/main" val="41818223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7504" y="-243408"/>
            <a:ext cx="8382000" cy="1080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R="0" lvl="0" algn="l" defTabSz="4572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Applying </a:t>
            </a:r>
            <a:r>
              <a:rPr lang="en-US" sz="3200" b="1" dirty="0" smtClean="0">
                <a:solidFill>
                  <a:srgbClr val="2C6350"/>
                </a:solidFill>
                <a:latin typeface="Arial" panose="020B0604020202020204" pitchFamily="34" charset="0"/>
                <a:cs typeface="Arial" panose="020B0604020202020204" pitchFamily="34" charset="0"/>
              </a:rPr>
              <a:t>Hall </a:t>
            </a:r>
            <a:r>
              <a:rPr kumimoji="0" lang="en-US" sz="3200" b="1" i="0"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to </a:t>
            </a:r>
            <a:r>
              <a:rPr kumimoji="0" lang="en-US" sz="3200" b="1" i="1"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Stranger Things</a:t>
            </a:r>
            <a:endParaRPr kumimoji="0" lang="en-US" sz="3200" b="1" i="0" u="none" strike="noStrike" kern="1200" cap="none" spc="0" normalizeH="0" baseline="0" noProof="0" dirty="0">
              <a:ln>
                <a:noFill/>
              </a:ln>
              <a:solidFill>
                <a:srgbClr val="2C6350"/>
              </a:solidFill>
              <a:effectLst/>
              <a:uLnTx/>
              <a:uFillTx/>
              <a:latin typeface="Arial" panose="020B0604020202020204" pitchFamily="34" charset="0"/>
              <a:cs typeface="Arial" panose="020B0604020202020204" pitchFamily="34" charset="0"/>
            </a:endParaRPr>
          </a:p>
        </p:txBody>
      </p:sp>
      <p:sp>
        <p:nvSpPr>
          <p:cNvPr id="7" name="Content Placeholder 2"/>
          <p:cNvSpPr txBox="1">
            <a:spLocks/>
          </p:cNvSpPr>
          <p:nvPr/>
        </p:nvSpPr>
        <p:spPr>
          <a:xfrm>
            <a:off x="107504" y="725666"/>
            <a:ext cx="8928992" cy="5112567"/>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GB" sz="3600" dirty="0"/>
          </a:p>
        </p:txBody>
      </p:sp>
      <p:cxnSp>
        <p:nvCxnSpPr>
          <p:cNvPr id="3" name="Straight Connector 2"/>
          <p:cNvCxnSpPr/>
          <p:nvPr/>
        </p:nvCxnSpPr>
        <p:spPr>
          <a:xfrm>
            <a:off x="0" y="692696"/>
            <a:ext cx="6300192" cy="0"/>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5" name="Content Placeholder 2"/>
          <p:cNvSpPr txBox="1">
            <a:spLocks/>
          </p:cNvSpPr>
          <p:nvPr/>
        </p:nvSpPr>
        <p:spPr>
          <a:xfrm>
            <a:off x="0" y="818699"/>
            <a:ext cx="8928992" cy="4785497"/>
          </a:xfrm>
          <a:prstGeom prst="rect">
            <a:avLst/>
          </a:prstGeom>
        </p:spPr>
        <p:txBody>
          <a:bodyPr vert="horz" lIns="91440" tIns="45720" rIns="91440" bIns="45720" rtlCol="0">
            <a:normAutofit fontScale="5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900" b="1" dirty="0" smtClean="0"/>
              <a:t>Who </a:t>
            </a:r>
            <a:r>
              <a:rPr lang="en-US" sz="2900" b="1" dirty="0"/>
              <a:t>is represented and </a:t>
            </a:r>
            <a:r>
              <a:rPr lang="en-US" sz="2900" b="1" dirty="0" smtClean="0"/>
              <a:t>who </a:t>
            </a:r>
            <a:r>
              <a:rPr lang="en-US" sz="2900" b="1" dirty="0"/>
              <a:t>is not represented?  </a:t>
            </a:r>
          </a:p>
          <a:p>
            <a:r>
              <a:rPr lang="en-US" sz="2900" b="1" dirty="0"/>
              <a:t>How are social groups represented differently?</a:t>
            </a:r>
          </a:p>
          <a:p>
            <a:r>
              <a:rPr lang="en-US" sz="2900" b="1" dirty="0"/>
              <a:t>Can you identify a preferred reading?</a:t>
            </a:r>
          </a:p>
          <a:p>
            <a:r>
              <a:rPr lang="en-US" sz="2900" b="1" dirty="0"/>
              <a:t>How have producers attempted to fix meanings in relation to representation (e.g. through stereotypes or ideology</a:t>
            </a:r>
            <a:r>
              <a:rPr lang="en-US" sz="2900" b="1" dirty="0" smtClean="0"/>
              <a:t>)?</a:t>
            </a:r>
          </a:p>
          <a:p>
            <a:endParaRPr lang="en-US" sz="2900" b="1" dirty="0" smtClean="0"/>
          </a:p>
          <a:p>
            <a:pPr marL="0" indent="0">
              <a:buNone/>
            </a:pPr>
            <a:r>
              <a:rPr lang="en-GB" sz="2900" dirty="0"/>
              <a:t>The social groups represented in </a:t>
            </a:r>
            <a:r>
              <a:rPr lang="en-GB" sz="2900" i="1" dirty="0"/>
              <a:t>Stranger Things</a:t>
            </a:r>
            <a:r>
              <a:rPr lang="en-GB" sz="2900" dirty="0"/>
              <a:t> construct a representation of a predominantly white, </a:t>
            </a:r>
            <a:r>
              <a:rPr lang="en-GB" sz="2900" b="1" dirty="0"/>
              <a:t>patriarchal</a:t>
            </a:r>
            <a:r>
              <a:rPr lang="en-GB" sz="2900" dirty="0"/>
              <a:t>, </a:t>
            </a:r>
            <a:r>
              <a:rPr lang="en-GB" sz="2900" b="1" dirty="0"/>
              <a:t>heteronormative</a:t>
            </a:r>
            <a:r>
              <a:rPr lang="en-GB" sz="2900" dirty="0"/>
              <a:t> society.  Considering the social groups absent from the representation (e.g. gay characters, female characters in positions of social power) is a useful way </a:t>
            </a:r>
            <a:r>
              <a:rPr lang="en-GB" sz="2900" dirty="0" smtClean="0"/>
              <a:t>to identify </a:t>
            </a:r>
            <a:r>
              <a:rPr lang="en-GB" sz="2900" dirty="0"/>
              <a:t>the </a:t>
            </a:r>
            <a:r>
              <a:rPr lang="en-GB" sz="2900" b="1" dirty="0"/>
              <a:t>ideologies</a:t>
            </a:r>
            <a:r>
              <a:rPr lang="en-GB" sz="2900" dirty="0"/>
              <a:t> at work – although </a:t>
            </a:r>
            <a:r>
              <a:rPr lang="en-GB" sz="2900" dirty="0" smtClean="0"/>
              <a:t>some of these </a:t>
            </a:r>
            <a:r>
              <a:rPr lang="en-GB" sz="2900" dirty="0"/>
              <a:t>ideologies are arguably challenged to a degree across the narrative of season one.</a:t>
            </a:r>
          </a:p>
          <a:p>
            <a:endParaRPr lang="en-GB" sz="2900" dirty="0"/>
          </a:p>
          <a:p>
            <a:pPr marL="0" indent="0">
              <a:buNone/>
            </a:pPr>
            <a:r>
              <a:rPr lang="en-GB" sz="2900" dirty="0"/>
              <a:t>A range of </a:t>
            </a:r>
            <a:r>
              <a:rPr lang="en-GB" sz="2900" b="1" dirty="0"/>
              <a:t>preferred readings </a:t>
            </a:r>
            <a:r>
              <a:rPr lang="en-GB" sz="2900" dirty="0"/>
              <a:t>can be identified in episode one, often with </a:t>
            </a:r>
            <a:r>
              <a:rPr lang="en-GB" sz="2900" b="1" dirty="0"/>
              <a:t>stereotypes</a:t>
            </a:r>
            <a:r>
              <a:rPr lang="en-GB" sz="2900" dirty="0"/>
              <a:t> being used as an attempt to fix meaning, e.g. vulnerable child, harassed single mother, emotionally repressed male.  However, the audience may respond in a range of ways to these representations.</a:t>
            </a:r>
          </a:p>
          <a:p>
            <a:endParaRPr lang="en-GB" sz="2900" dirty="0"/>
          </a:p>
          <a:p>
            <a:pPr marL="0" indent="0">
              <a:buNone/>
            </a:pPr>
            <a:r>
              <a:rPr lang="en-GB" sz="2900" dirty="0"/>
              <a:t>Hall’s approach is useful in analysing the processes of representation in a media product.  It draws attention to the way in which the </a:t>
            </a:r>
            <a:r>
              <a:rPr lang="en-GB" sz="2900" b="1" dirty="0"/>
              <a:t>preferred reading </a:t>
            </a:r>
            <a:r>
              <a:rPr lang="en-GB" sz="2900" dirty="0"/>
              <a:t>of the representation is fixed, and how that reading may be resisted or challenged by audiences.  Applying Hall to one episode of a LFTV drama may neglect the ways in which characters develop and evolve across the course of the more complex narratives of LFTV drama.</a:t>
            </a:r>
          </a:p>
          <a:p>
            <a:endParaRPr lang="en-US" sz="2600" dirty="0"/>
          </a:p>
          <a:p>
            <a:pPr marL="0" indent="0">
              <a:buNone/>
            </a:pPr>
            <a:endParaRPr lang="en-US" sz="2600" dirty="0" smtClean="0"/>
          </a:p>
          <a:p>
            <a:pPr marL="0" indent="0">
              <a:buNone/>
            </a:pPr>
            <a:endParaRPr lang="en-US" sz="2600" dirty="0"/>
          </a:p>
          <a:p>
            <a:endParaRPr lang="en-GB" sz="2600" dirty="0" smtClean="0"/>
          </a:p>
        </p:txBody>
      </p:sp>
      <p:sp>
        <p:nvSpPr>
          <p:cNvPr id="2" name="Rectangle 1"/>
          <p:cNvSpPr/>
          <p:nvPr/>
        </p:nvSpPr>
        <p:spPr>
          <a:xfrm>
            <a:off x="28600" y="5428827"/>
            <a:ext cx="4572000" cy="584775"/>
          </a:xfrm>
          <a:prstGeom prst="rect">
            <a:avLst/>
          </a:prstGeom>
        </p:spPr>
        <p:txBody>
          <a:bodyPr>
            <a:spAutoFit/>
          </a:bodyPr>
          <a:lstStyle/>
          <a:p>
            <a:r>
              <a:rPr lang="en-US" sz="1600" b="1" dirty="0" smtClean="0">
                <a:solidFill>
                  <a:srgbClr val="2C6350"/>
                </a:solidFill>
                <a:latin typeface="Arial" panose="020B0604020202020204" pitchFamily="34" charset="0"/>
                <a:cs typeface="Arial" panose="020B0604020202020204" pitchFamily="34" charset="0"/>
              </a:rPr>
              <a:t>Hall on Representation</a:t>
            </a:r>
          </a:p>
          <a:p>
            <a:r>
              <a:rPr lang="en-GB" sz="1600" dirty="0" smtClean="0">
                <a:hlinkClick r:id="rId2"/>
              </a:rPr>
              <a:t>https</a:t>
            </a:r>
            <a:r>
              <a:rPr lang="en-GB" sz="1600" dirty="0">
                <a:hlinkClick r:id="rId2"/>
              </a:rPr>
              <a:t>://youtu.be/aTzMsPqssOY</a:t>
            </a:r>
            <a:r>
              <a:rPr lang="en-GB" sz="1600" dirty="0"/>
              <a:t> </a:t>
            </a:r>
          </a:p>
        </p:txBody>
      </p:sp>
    </p:spTree>
    <p:extLst>
      <p:ext uri="{BB962C8B-B14F-4D97-AF65-F5344CB8AC3E}">
        <p14:creationId xmlns:p14="http://schemas.microsoft.com/office/powerpoint/2010/main" val="25722271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7504" y="-243408"/>
            <a:ext cx="8382000" cy="1080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R="0" lvl="0" algn="l" defTabSz="4572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Theories</a:t>
            </a:r>
            <a:r>
              <a:rPr kumimoji="0" lang="en-US" sz="3200" b="1" i="0" u="none" strike="noStrike" kern="1200" cap="none" spc="0" normalizeH="0" noProof="0" dirty="0" smtClean="0">
                <a:ln>
                  <a:noFill/>
                </a:ln>
                <a:solidFill>
                  <a:srgbClr val="2C6350"/>
                </a:solidFill>
                <a:effectLst/>
                <a:uLnTx/>
                <a:uFillTx/>
                <a:latin typeface="Arial" panose="020B0604020202020204" pitchFamily="34" charset="0"/>
                <a:cs typeface="Arial" panose="020B0604020202020204" pitchFamily="34" charset="0"/>
              </a:rPr>
              <a:t> of Identity - Gauntlett</a:t>
            </a:r>
            <a:endParaRPr kumimoji="0" lang="en-US" sz="3200" b="1" i="0" u="none" strike="noStrike" kern="1200" cap="none" spc="0" normalizeH="0" baseline="0" noProof="0" dirty="0">
              <a:ln>
                <a:noFill/>
              </a:ln>
              <a:solidFill>
                <a:srgbClr val="2C6350"/>
              </a:solidFill>
              <a:effectLst/>
              <a:uLnTx/>
              <a:uFillTx/>
              <a:latin typeface="Arial" panose="020B0604020202020204" pitchFamily="34" charset="0"/>
              <a:cs typeface="Arial" panose="020B0604020202020204" pitchFamily="34" charset="0"/>
            </a:endParaRPr>
          </a:p>
        </p:txBody>
      </p:sp>
      <p:sp>
        <p:nvSpPr>
          <p:cNvPr id="7" name="Content Placeholder 2"/>
          <p:cNvSpPr txBox="1">
            <a:spLocks/>
          </p:cNvSpPr>
          <p:nvPr/>
        </p:nvSpPr>
        <p:spPr>
          <a:xfrm>
            <a:off x="107504" y="1052736"/>
            <a:ext cx="8928992" cy="4785497"/>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GB" sz="2800" dirty="0" smtClean="0"/>
          </a:p>
          <a:p>
            <a:r>
              <a:rPr lang="en-GB" sz="2800" dirty="0"/>
              <a:t>Media representations portray a wide range of different and </a:t>
            </a:r>
            <a:r>
              <a:rPr lang="en-GB" sz="2800" dirty="0" smtClean="0"/>
              <a:t>contradictory </a:t>
            </a:r>
            <a:r>
              <a:rPr lang="en-GB" sz="2800" dirty="0"/>
              <a:t>messages about </a:t>
            </a:r>
            <a:r>
              <a:rPr lang="en-GB" sz="2800" dirty="0" smtClean="0"/>
              <a:t>identity, which can be used by audiences to think through their own identities.</a:t>
            </a:r>
            <a:endParaRPr lang="en-GB" sz="2800" dirty="0"/>
          </a:p>
          <a:p>
            <a:r>
              <a:rPr lang="en-GB" sz="2800" dirty="0"/>
              <a:t>Identities including gender and sexuality are now seen as less fixed than they were in the past.</a:t>
            </a:r>
          </a:p>
          <a:p>
            <a:r>
              <a:rPr lang="en-GB" sz="2800" dirty="0"/>
              <a:t>Online media allow people to express and explore their </a:t>
            </a:r>
            <a:r>
              <a:rPr lang="en-GB" sz="2800" dirty="0" smtClean="0"/>
              <a:t>identities. </a:t>
            </a:r>
            <a:endParaRPr lang="en-GB" sz="2800" dirty="0"/>
          </a:p>
          <a:p>
            <a:pPr marL="0" indent="0">
              <a:buNone/>
            </a:pPr>
            <a:r>
              <a:rPr lang="en-GB" sz="2800" dirty="0" smtClean="0"/>
              <a:t> </a:t>
            </a:r>
            <a:endParaRPr lang="en-GB" sz="2800" dirty="0"/>
          </a:p>
        </p:txBody>
      </p:sp>
      <p:cxnSp>
        <p:nvCxnSpPr>
          <p:cNvPr id="3" name="Straight Connector 2"/>
          <p:cNvCxnSpPr/>
          <p:nvPr/>
        </p:nvCxnSpPr>
        <p:spPr>
          <a:xfrm>
            <a:off x="0" y="692696"/>
            <a:ext cx="6300192" cy="0"/>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5" name="Rounded Rectangle 4"/>
          <p:cNvSpPr/>
          <p:nvPr/>
        </p:nvSpPr>
        <p:spPr>
          <a:xfrm>
            <a:off x="107504" y="754736"/>
            <a:ext cx="1986844" cy="648000"/>
          </a:xfrm>
          <a:prstGeom prst="roundRect">
            <a:avLst/>
          </a:prstGeom>
          <a:solidFill>
            <a:srgbClr val="9AD2BD"/>
          </a:solidFill>
          <a:ln w="19050" cap="flat" cmpd="sng" algn="ctr">
            <a:solidFill>
              <a:srgbClr val="2C635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Key Ideas</a:t>
            </a:r>
            <a:endParaRPr kumimoji="0" lang="en-US"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8" name="Rounded Rectangle 7"/>
          <p:cNvSpPr/>
          <p:nvPr/>
        </p:nvSpPr>
        <p:spPr>
          <a:xfrm>
            <a:off x="107504" y="5301160"/>
            <a:ext cx="1986844" cy="648000"/>
          </a:xfrm>
          <a:prstGeom prst="roundRect">
            <a:avLst/>
          </a:prstGeom>
          <a:solidFill>
            <a:srgbClr val="78C2A6"/>
          </a:solidFill>
          <a:ln w="19050" cap="flat" cmpd="sng" algn="ctr">
            <a:solidFill>
              <a:srgbClr val="2C635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One</a:t>
            </a:r>
            <a:r>
              <a:rPr kumimoji="0" lang="en-US" sz="2000" b="0" i="0" u="none" strike="noStrike" kern="0" cap="none" spc="0" normalizeH="0" noProof="0" dirty="0" smtClean="0">
                <a:ln>
                  <a:noFill/>
                </a:ln>
                <a:solidFill>
                  <a:prstClr val="black"/>
                </a:solidFill>
                <a:effectLst/>
                <a:uLnTx/>
                <a:uFillTx/>
                <a:latin typeface="Arial" panose="020B0604020202020204" pitchFamily="34" charset="0"/>
                <a:cs typeface="Arial" panose="020B0604020202020204" pitchFamily="34" charset="0"/>
              </a:rPr>
              <a:t> Sentence Summary</a:t>
            </a:r>
            <a:endParaRPr kumimoji="0" lang="en-US"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2" name="TextBox 1"/>
          <p:cNvSpPr txBox="1"/>
          <p:nvPr/>
        </p:nvSpPr>
        <p:spPr>
          <a:xfrm>
            <a:off x="2205461" y="5163495"/>
            <a:ext cx="6768752" cy="923330"/>
          </a:xfrm>
          <a:prstGeom prst="rect">
            <a:avLst/>
          </a:prstGeom>
          <a:noFill/>
        </p:spPr>
        <p:txBody>
          <a:bodyPr wrap="square" rtlCol="0">
            <a:spAutoFit/>
          </a:bodyPr>
          <a:lstStyle/>
          <a:p>
            <a:r>
              <a:rPr lang="en-US" dirty="0"/>
              <a:t>Media representations offer us a range of diverse and </a:t>
            </a:r>
            <a:r>
              <a:rPr lang="en-US" dirty="0" smtClean="0"/>
              <a:t>contradictory </a:t>
            </a:r>
            <a:r>
              <a:rPr lang="en-US" dirty="0"/>
              <a:t>messages about identity, with the media being used by audiences to explore and express their identities.</a:t>
            </a:r>
          </a:p>
        </p:txBody>
      </p:sp>
    </p:spTree>
    <p:extLst>
      <p:ext uri="{BB962C8B-B14F-4D97-AF65-F5344CB8AC3E}">
        <p14:creationId xmlns:p14="http://schemas.microsoft.com/office/powerpoint/2010/main" val="37123494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7504" y="-243408"/>
            <a:ext cx="8382000" cy="1080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R="0" lvl="0" algn="l" defTabSz="4572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Applying </a:t>
            </a:r>
            <a:r>
              <a:rPr lang="en-US" sz="3200" b="1" dirty="0" smtClean="0">
                <a:solidFill>
                  <a:srgbClr val="2C6350"/>
                </a:solidFill>
                <a:latin typeface="Arial" panose="020B0604020202020204" pitchFamily="34" charset="0"/>
                <a:cs typeface="Arial" panose="020B0604020202020204" pitchFamily="34" charset="0"/>
              </a:rPr>
              <a:t>Gauntlett </a:t>
            </a:r>
            <a:r>
              <a:rPr kumimoji="0" lang="en-US" sz="3200" b="1" i="0"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to </a:t>
            </a:r>
            <a:r>
              <a:rPr kumimoji="0" lang="en-US" sz="3200" b="1" i="1"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Stranger Things</a:t>
            </a:r>
            <a:endParaRPr kumimoji="0" lang="en-US" sz="3200" b="1" i="0" u="none" strike="noStrike" kern="1200" cap="none" spc="0" normalizeH="0" baseline="0" noProof="0" dirty="0">
              <a:ln>
                <a:noFill/>
              </a:ln>
              <a:solidFill>
                <a:srgbClr val="2C6350"/>
              </a:solidFill>
              <a:effectLst/>
              <a:uLnTx/>
              <a:uFillTx/>
              <a:latin typeface="Arial" panose="020B0604020202020204" pitchFamily="34" charset="0"/>
              <a:cs typeface="Arial" panose="020B0604020202020204" pitchFamily="34" charset="0"/>
            </a:endParaRPr>
          </a:p>
        </p:txBody>
      </p:sp>
      <p:sp>
        <p:nvSpPr>
          <p:cNvPr id="7" name="Content Placeholder 2"/>
          <p:cNvSpPr txBox="1">
            <a:spLocks/>
          </p:cNvSpPr>
          <p:nvPr/>
        </p:nvSpPr>
        <p:spPr>
          <a:xfrm>
            <a:off x="107504" y="725666"/>
            <a:ext cx="8928992" cy="5112567"/>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GB" sz="3600" dirty="0"/>
          </a:p>
        </p:txBody>
      </p:sp>
      <p:cxnSp>
        <p:nvCxnSpPr>
          <p:cNvPr id="3" name="Straight Connector 2"/>
          <p:cNvCxnSpPr/>
          <p:nvPr/>
        </p:nvCxnSpPr>
        <p:spPr>
          <a:xfrm>
            <a:off x="0" y="692696"/>
            <a:ext cx="6300192" cy="0"/>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5" name="Content Placeholder 2"/>
          <p:cNvSpPr txBox="1">
            <a:spLocks/>
          </p:cNvSpPr>
          <p:nvPr/>
        </p:nvSpPr>
        <p:spPr>
          <a:xfrm>
            <a:off x="0" y="818699"/>
            <a:ext cx="8928992" cy="5202589"/>
          </a:xfrm>
          <a:prstGeom prst="rect">
            <a:avLst/>
          </a:prstGeom>
        </p:spPr>
        <p:txBody>
          <a:bodyPr vert="horz" lIns="91440" tIns="45720" rIns="91440" bIns="45720" rtlCol="0">
            <a:normAutofit fontScale="5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900" b="1" dirty="0"/>
              <a:t>What messages are suggested about different identities (e.g. </a:t>
            </a:r>
            <a:r>
              <a:rPr lang="en-US" sz="2900" b="1" dirty="0" smtClean="0"/>
              <a:t>gender</a:t>
            </a:r>
            <a:r>
              <a:rPr lang="en-US" sz="2900" b="1" dirty="0"/>
              <a:t>, social class, </a:t>
            </a:r>
            <a:r>
              <a:rPr lang="en-US" sz="2900" b="1" dirty="0" smtClean="0"/>
              <a:t>sexuality</a:t>
            </a:r>
            <a:r>
              <a:rPr lang="en-US" sz="2900" b="1" dirty="0"/>
              <a:t>)?</a:t>
            </a:r>
          </a:p>
          <a:p>
            <a:r>
              <a:rPr lang="en-US" sz="2900" b="1" dirty="0"/>
              <a:t>Are some social groups represented in contradictory ways (e.g. are there representations of different male identities?)?</a:t>
            </a:r>
          </a:p>
          <a:p>
            <a:r>
              <a:rPr lang="en-US" sz="2900" b="1" dirty="0"/>
              <a:t>What evidence is there to suggest that identities are not fixed?</a:t>
            </a:r>
          </a:p>
          <a:p>
            <a:r>
              <a:rPr lang="en-US" sz="2900" b="1" dirty="0"/>
              <a:t>Given its historical setting does the representation of the past suggest that identities were more fixed in the 1980s than they are now?</a:t>
            </a:r>
          </a:p>
          <a:p>
            <a:r>
              <a:rPr lang="en-US" sz="2900" b="1" dirty="0"/>
              <a:t>Does online fan culture for </a:t>
            </a:r>
            <a:r>
              <a:rPr lang="en-US" sz="2900" b="1" i="1" dirty="0"/>
              <a:t>Stranger Things </a:t>
            </a:r>
            <a:r>
              <a:rPr lang="en-US" sz="2900" b="1" dirty="0"/>
              <a:t>offer self-expression to audiences</a:t>
            </a:r>
            <a:r>
              <a:rPr lang="en-US" sz="2900" b="1" dirty="0" smtClean="0"/>
              <a:t>?</a:t>
            </a:r>
          </a:p>
          <a:p>
            <a:endParaRPr lang="en-US" sz="2900" b="1" dirty="0"/>
          </a:p>
          <a:p>
            <a:pPr marL="0" indent="0">
              <a:buNone/>
            </a:pPr>
            <a:r>
              <a:rPr lang="en-GB" sz="2900" dirty="0"/>
              <a:t>The representation of 1980s society may suggest that identities were more fixed in the past than they are in contemporary society.  The first episode depicts a world of </a:t>
            </a:r>
            <a:r>
              <a:rPr lang="en-GB" sz="2900" b="1" dirty="0"/>
              <a:t>patriarchal</a:t>
            </a:r>
            <a:r>
              <a:rPr lang="en-GB" sz="2900" dirty="0"/>
              <a:t> power and entrenched </a:t>
            </a:r>
            <a:r>
              <a:rPr lang="en-GB" sz="2900" b="1" dirty="0"/>
              <a:t>gender </a:t>
            </a:r>
            <a:r>
              <a:rPr lang="en-GB" sz="2900" b="1" dirty="0" smtClean="0"/>
              <a:t>roles</a:t>
            </a:r>
            <a:r>
              <a:rPr lang="en-GB" sz="2900" dirty="0" smtClean="0"/>
              <a:t>, </a:t>
            </a:r>
            <a:r>
              <a:rPr lang="en-GB" sz="2900" dirty="0"/>
              <a:t>which can be contrasted to an extent </a:t>
            </a:r>
            <a:r>
              <a:rPr lang="en-GB" sz="2900" dirty="0" smtClean="0"/>
              <a:t>with </a:t>
            </a:r>
            <a:r>
              <a:rPr lang="en-GB" sz="2900" dirty="0"/>
              <a:t>contemporary society.</a:t>
            </a:r>
          </a:p>
          <a:p>
            <a:pPr marL="0" indent="0">
              <a:buNone/>
            </a:pPr>
            <a:r>
              <a:rPr lang="en-GB" sz="2900" dirty="0"/>
              <a:t>Despite this the representation of some social groups suggests identities are less fixed and communicates contradictory ideas about identity.  Consider the contrasting representations of </a:t>
            </a:r>
            <a:r>
              <a:rPr lang="en-GB" sz="2900" b="1" dirty="0"/>
              <a:t>masculinity</a:t>
            </a:r>
            <a:r>
              <a:rPr lang="en-GB" sz="2900" dirty="0"/>
              <a:t> and </a:t>
            </a:r>
            <a:r>
              <a:rPr lang="en-GB" sz="2900" b="1" dirty="0"/>
              <a:t>male identity </a:t>
            </a:r>
            <a:r>
              <a:rPr lang="en-GB" sz="2900" dirty="0"/>
              <a:t>through characters such as Hopper, Mr Wheeler, Mr Clark, Jonathan, Steve, and Will. </a:t>
            </a:r>
          </a:p>
          <a:p>
            <a:pPr marL="0" indent="0">
              <a:buNone/>
            </a:pPr>
            <a:r>
              <a:rPr lang="en-GB" sz="2900" dirty="0"/>
              <a:t>Online </a:t>
            </a:r>
            <a:r>
              <a:rPr lang="en-GB" sz="2900" i="1" dirty="0"/>
              <a:t>Stranger Things </a:t>
            </a:r>
            <a:r>
              <a:rPr lang="en-GB" sz="2900" dirty="0"/>
              <a:t>fan culture has allowed self-expression and identification with characters (itself a way of expressing identity).  The vast amount of online fan culture including fan art, fan fiction, and memes demonstrates the way </a:t>
            </a:r>
            <a:r>
              <a:rPr lang="en-GB" sz="2900" dirty="0" smtClean="0"/>
              <a:t>in which </a:t>
            </a:r>
            <a:r>
              <a:rPr lang="en-GB" sz="2900" dirty="0"/>
              <a:t>online media allows audiences to participate in popular culture, and to express their own identities</a:t>
            </a:r>
            <a:r>
              <a:rPr lang="en-GB" sz="2900" dirty="0" smtClean="0"/>
              <a:t>. </a:t>
            </a:r>
            <a:endParaRPr lang="en-GB" sz="2900" dirty="0"/>
          </a:p>
          <a:p>
            <a:pPr marL="0" indent="0">
              <a:buNone/>
            </a:pPr>
            <a:r>
              <a:rPr lang="en-GB" sz="2900" dirty="0"/>
              <a:t>This perspective is useful for identifying the different ways in which LFTV drama represents social groups, and considering the relationship between audiences, identities, and media products.  It emphasises the power of the audience and so does not take into account the importance of media </a:t>
            </a:r>
            <a:r>
              <a:rPr lang="en-GB" sz="2900" dirty="0" smtClean="0"/>
              <a:t>producers, or existing genres and narratives, </a:t>
            </a:r>
            <a:r>
              <a:rPr lang="en-GB" sz="2900" dirty="0"/>
              <a:t>in constructing representations of identity.</a:t>
            </a:r>
          </a:p>
          <a:p>
            <a:pPr marL="0" indent="0">
              <a:buNone/>
            </a:pPr>
            <a:endParaRPr lang="en-US" sz="2600" dirty="0" smtClean="0"/>
          </a:p>
          <a:p>
            <a:pPr marL="0" indent="0">
              <a:buNone/>
            </a:pPr>
            <a:endParaRPr lang="en-US" sz="2600" dirty="0"/>
          </a:p>
          <a:p>
            <a:endParaRPr lang="en-GB" sz="2600" dirty="0" smtClean="0"/>
          </a:p>
        </p:txBody>
      </p:sp>
    </p:spTree>
    <p:extLst>
      <p:ext uri="{BB962C8B-B14F-4D97-AF65-F5344CB8AC3E}">
        <p14:creationId xmlns:p14="http://schemas.microsoft.com/office/powerpoint/2010/main" val="4614468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7504" y="-243408"/>
            <a:ext cx="8382000" cy="1080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R="0" lvl="0" algn="l" defTabSz="4572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Academic Ideas and Arguments</a:t>
            </a:r>
            <a:endParaRPr kumimoji="0" lang="en-US" sz="3200" b="1" i="0" u="none" strike="noStrike" kern="1200" cap="none" spc="0" normalizeH="0" baseline="0" noProof="0" dirty="0">
              <a:ln>
                <a:noFill/>
              </a:ln>
              <a:solidFill>
                <a:srgbClr val="2C6350"/>
              </a:solidFill>
              <a:effectLst/>
              <a:uLnTx/>
              <a:uFillTx/>
              <a:latin typeface="Arial" panose="020B0604020202020204" pitchFamily="34" charset="0"/>
              <a:cs typeface="Arial" panose="020B0604020202020204" pitchFamily="34" charset="0"/>
            </a:endParaRPr>
          </a:p>
        </p:txBody>
      </p:sp>
      <p:sp>
        <p:nvSpPr>
          <p:cNvPr id="7" name="Content Placeholder 2"/>
          <p:cNvSpPr txBox="1">
            <a:spLocks/>
          </p:cNvSpPr>
          <p:nvPr/>
        </p:nvSpPr>
        <p:spPr>
          <a:xfrm>
            <a:off x="107504" y="725666"/>
            <a:ext cx="8928992" cy="5112567"/>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GB" sz="2200" dirty="0"/>
              <a:t>The set academic ideas and arguments for A Level Media Studies are outlined in section 5e of the specification. </a:t>
            </a:r>
            <a:r>
              <a:rPr lang="en-GB" sz="2200" dirty="0">
                <a:hlinkClick r:id="rId2"/>
              </a:rPr>
              <a:t>https://www.ocr.org.uk/Images/316672-specification-accredited-a-level-gce-media-studies-h409.pdf</a:t>
            </a:r>
            <a:r>
              <a:rPr lang="en-GB" sz="2200" dirty="0"/>
              <a:t> </a:t>
            </a:r>
          </a:p>
          <a:p>
            <a:pPr marL="0" indent="0">
              <a:buNone/>
            </a:pPr>
            <a:endParaRPr lang="en-GB" sz="2200" dirty="0"/>
          </a:p>
          <a:p>
            <a:pPr marL="0" indent="0">
              <a:buNone/>
            </a:pPr>
            <a:r>
              <a:rPr lang="en-GB" sz="2200" dirty="0"/>
              <a:t>Academic ideas and arguments only need to be taught in relation to the </a:t>
            </a:r>
            <a:r>
              <a:rPr lang="en-GB" sz="2200" b="1" dirty="0"/>
              <a:t>in-depth studies</a:t>
            </a:r>
            <a:r>
              <a:rPr lang="en-GB" sz="2200" dirty="0"/>
              <a:t> on </a:t>
            </a:r>
            <a:r>
              <a:rPr lang="en-GB" sz="2200" b="1" dirty="0"/>
              <a:t>News and Online Media</a:t>
            </a:r>
            <a:r>
              <a:rPr lang="en-GB" sz="2200" dirty="0"/>
              <a:t> and </a:t>
            </a:r>
            <a:r>
              <a:rPr lang="en-GB" sz="2200" b="1" dirty="0"/>
              <a:t>Long Form Television Drama</a:t>
            </a:r>
            <a:r>
              <a:rPr lang="en-GB" sz="2200" dirty="0"/>
              <a:t>.</a:t>
            </a:r>
          </a:p>
          <a:p>
            <a:pPr marL="0" indent="0">
              <a:buNone/>
            </a:pPr>
            <a:endParaRPr lang="en-GB" sz="2200" dirty="0"/>
          </a:p>
          <a:p>
            <a:pPr marL="0" indent="0">
              <a:buNone/>
            </a:pPr>
            <a:r>
              <a:rPr lang="en-GB" sz="2200" dirty="0"/>
              <a:t>Students need to be able to </a:t>
            </a:r>
            <a:r>
              <a:rPr lang="en-GB" sz="2200" b="1" dirty="0"/>
              <a:t>apply</a:t>
            </a:r>
            <a:r>
              <a:rPr lang="en-GB" sz="2200" dirty="0"/>
              <a:t> and </a:t>
            </a:r>
            <a:r>
              <a:rPr lang="en-GB" sz="2200" b="1" dirty="0"/>
              <a:t>evaluate</a:t>
            </a:r>
            <a:r>
              <a:rPr lang="en-GB" sz="2200" dirty="0"/>
              <a:t> the academic ideas in relation to the relevant media products and forms.  </a:t>
            </a:r>
          </a:p>
          <a:p>
            <a:pPr marL="0" indent="0">
              <a:buNone/>
            </a:pPr>
            <a:endParaRPr lang="en-GB" sz="2200" dirty="0"/>
          </a:p>
          <a:p>
            <a:pPr marL="0" indent="0">
              <a:buNone/>
            </a:pPr>
            <a:r>
              <a:rPr lang="en-GB" sz="2200" dirty="0"/>
              <a:t>Further guidance on applying and evaluating academic ideas can be found in the factsheet on our website. </a:t>
            </a:r>
            <a:r>
              <a:rPr lang="en-GB" sz="2200" dirty="0">
                <a:hlinkClick r:id="rId3"/>
              </a:rPr>
              <a:t>https://www.ocr.org.uk/Images/421658-academic-ideas-and-arguments-factsheet.pdf</a:t>
            </a:r>
            <a:r>
              <a:rPr lang="en-GB" sz="2200" dirty="0"/>
              <a:t> </a:t>
            </a:r>
          </a:p>
        </p:txBody>
      </p:sp>
      <p:cxnSp>
        <p:nvCxnSpPr>
          <p:cNvPr id="3" name="Straight Connector 2"/>
          <p:cNvCxnSpPr/>
          <p:nvPr/>
        </p:nvCxnSpPr>
        <p:spPr>
          <a:xfrm>
            <a:off x="0" y="692696"/>
            <a:ext cx="6300192" cy="0"/>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68332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7504" y="-243408"/>
            <a:ext cx="8382000" cy="1080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R="0" lvl="0" algn="l" defTabSz="4572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Feminist Theory</a:t>
            </a:r>
            <a:r>
              <a:rPr kumimoji="0" lang="en-US" sz="3200" b="1" i="0" u="none" strike="noStrike" kern="1200" cap="none" spc="0" normalizeH="0" noProof="0" dirty="0" smtClean="0">
                <a:ln>
                  <a:noFill/>
                </a:ln>
                <a:solidFill>
                  <a:srgbClr val="2C6350"/>
                </a:solidFill>
                <a:effectLst/>
                <a:uLnTx/>
                <a:uFillTx/>
                <a:latin typeface="Arial" panose="020B0604020202020204" pitchFamily="34" charset="0"/>
                <a:cs typeface="Arial" panose="020B0604020202020204" pitchFamily="34" charset="0"/>
              </a:rPr>
              <a:t> – van Zoonen</a:t>
            </a:r>
            <a:endParaRPr kumimoji="0" lang="en-US" sz="3200" b="1" i="0" u="none" strike="noStrike" kern="1200" cap="none" spc="0" normalizeH="0" baseline="0" noProof="0" dirty="0">
              <a:ln>
                <a:noFill/>
              </a:ln>
              <a:solidFill>
                <a:srgbClr val="2C6350"/>
              </a:solidFill>
              <a:effectLst/>
              <a:uLnTx/>
              <a:uFillTx/>
              <a:latin typeface="Arial" panose="020B0604020202020204" pitchFamily="34" charset="0"/>
              <a:cs typeface="Arial" panose="020B0604020202020204" pitchFamily="34" charset="0"/>
            </a:endParaRPr>
          </a:p>
        </p:txBody>
      </p:sp>
      <p:sp>
        <p:nvSpPr>
          <p:cNvPr id="7" name="Content Placeholder 2"/>
          <p:cNvSpPr txBox="1">
            <a:spLocks/>
          </p:cNvSpPr>
          <p:nvPr/>
        </p:nvSpPr>
        <p:spPr>
          <a:xfrm>
            <a:off x="107504" y="1052736"/>
            <a:ext cx="8928992" cy="4785497"/>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GB" sz="2800" dirty="0" smtClean="0"/>
          </a:p>
          <a:p>
            <a:r>
              <a:rPr lang="en-GB" sz="2800" dirty="0"/>
              <a:t>Women are often </a:t>
            </a:r>
            <a:r>
              <a:rPr lang="en-GB" sz="2800" b="1" dirty="0"/>
              <a:t>objectified</a:t>
            </a:r>
            <a:r>
              <a:rPr lang="en-GB" sz="2800" dirty="0"/>
              <a:t> (viewed as sexual objects) in media representations.</a:t>
            </a:r>
          </a:p>
          <a:p>
            <a:r>
              <a:rPr lang="en-GB" sz="2800" dirty="0"/>
              <a:t>Van Zoonen emphasises the importance of gender being seen as socially and culturally constructed, as a result gender can vary depending on cultural and historical contexts</a:t>
            </a:r>
            <a:r>
              <a:rPr lang="en-GB" sz="2800" dirty="0" smtClean="0"/>
              <a:t>.</a:t>
            </a:r>
          </a:p>
          <a:p>
            <a:r>
              <a:rPr lang="en-GB" sz="2800" dirty="0" smtClean="0"/>
              <a:t>Gender is expressed in a diverse range of ways on the internet. </a:t>
            </a:r>
            <a:endParaRPr lang="en-GB" sz="2800" dirty="0"/>
          </a:p>
        </p:txBody>
      </p:sp>
      <p:cxnSp>
        <p:nvCxnSpPr>
          <p:cNvPr id="3" name="Straight Connector 2"/>
          <p:cNvCxnSpPr/>
          <p:nvPr/>
        </p:nvCxnSpPr>
        <p:spPr>
          <a:xfrm>
            <a:off x="0" y="692696"/>
            <a:ext cx="6300192" cy="0"/>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5" name="Rounded Rectangle 4"/>
          <p:cNvSpPr/>
          <p:nvPr/>
        </p:nvSpPr>
        <p:spPr>
          <a:xfrm>
            <a:off x="107504" y="754736"/>
            <a:ext cx="1986844" cy="648000"/>
          </a:xfrm>
          <a:prstGeom prst="roundRect">
            <a:avLst/>
          </a:prstGeom>
          <a:solidFill>
            <a:srgbClr val="9AD2BD"/>
          </a:solidFill>
          <a:ln w="19050" cap="flat" cmpd="sng" algn="ctr">
            <a:solidFill>
              <a:srgbClr val="2C635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Key Ideas</a:t>
            </a:r>
            <a:endParaRPr kumimoji="0" lang="en-US"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8" name="Rounded Rectangle 7"/>
          <p:cNvSpPr/>
          <p:nvPr/>
        </p:nvSpPr>
        <p:spPr>
          <a:xfrm>
            <a:off x="107504" y="5301160"/>
            <a:ext cx="1986844" cy="648000"/>
          </a:xfrm>
          <a:prstGeom prst="roundRect">
            <a:avLst/>
          </a:prstGeom>
          <a:solidFill>
            <a:srgbClr val="78C2A6"/>
          </a:solidFill>
          <a:ln w="19050" cap="flat" cmpd="sng" algn="ctr">
            <a:solidFill>
              <a:srgbClr val="2C635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One</a:t>
            </a:r>
            <a:r>
              <a:rPr kumimoji="0" lang="en-US" sz="2000" b="0" i="0" u="none" strike="noStrike" kern="0" cap="none" spc="0" normalizeH="0" noProof="0" dirty="0" smtClean="0">
                <a:ln>
                  <a:noFill/>
                </a:ln>
                <a:solidFill>
                  <a:prstClr val="black"/>
                </a:solidFill>
                <a:effectLst/>
                <a:uLnTx/>
                <a:uFillTx/>
                <a:latin typeface="Arial" panose="020B0604020202020204" pitchFamily="34" charset="0"/>
                <a:cs typeface="Arial" panose="020B0604020202020204" pitchFamily="34" charset="0"/>
              </a:rPr>
              <a:t> Sentence Summary</a:t>
            </a:r>
            <a:endParaRPr kumimoji="0" lang="en-US"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2" name="TextBox 1"/>
          <p:cNvSpPr txBox="1"/>
          <p:nvPr/>
        </p:nvSpPr>
        <p:spPr>
          <a:xfrm>
            <a:off x="2181046" y="5302829"/>
            <a:ext cx="6768752" cy="646331"/>
          </a:xfrm>
          <a:prstGeom prst="rect">
            <a:avLst/>
          </a:prstGeom>
          <a:noFill/>
        </p:spPr>
        <p:txBody>
          <a:bodyPr wrap="square" rtlCol="0">
            <a:spAutoFit/>
          </a:bodyPr>
          <a:lstStyle/>
          <a:p>
            <a:r>
              <a:rPr lang="en-US" dirty="0"/>
              <a:t>Women are objectified in media representations in patriarchal culture; gender identity is determined by cultural and historical contexts. </a:t>
            </a:r>
          </a:p>
        </p:txBody>
      </p:sp>
    </p:spTree>
    <p:extLst>
      <p:ext uri="{BB962C8B-B14F-4D97-AF65-F5344CB8AC3E}">
        <p14:creationId xmlns:p14="http://schemas.microsoft.com/office/powerpoint/2010/main" val="38103220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7504" y="-243408"/>
            <a:ext cx="8382000" cy="1080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R="0" lvl="0" algn="l" defTabSz="4572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Applying </a:t>
            </a:r>
            <a:r>
              <a:rPr lang="en-US" sz="3200" b="1" dirty="0" smtClean="0">
                <a:solidFill>
                  <a:srgbClr val="2C6350"/>
                </a:solidFill>
                <a:latin typeface="Arial" panose="020B0604020202020204" pitchFamily="34" charset="0"/>
                <a:cs typeface="Arial" panose="020B0604020202020204" pitchFamily="34" charset="0"/>
              </a:rPr>
              <a:t>van Zoonen </a:t>
            </a:r>
            <a:r>
              <a:rPr kumimoji="0" lang="en-US" sz="3200" b="1" i="0"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to </a:t>
            </a:r>
            <a:r>
              <a:rPr kumimoji="0" lang="en-US" sz="3200" b="1" i="1"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Stranger Things</a:t>
            </a:r>
            <a:endParaRPr kumimoji="0" lang="en-US" sz="3200" b="1" i="0" u="none" strike="noStrike" kern="1200" cap="none" spc="0" normalizeH="0" baseline="0" noProof="0" dirty="0">
              <a:ln>
                <a:noFill/>
              </a:ln>
              <a:solidFill>
                <a:srgbClr val="2C6350"/>
              </a:solidFill>
              <a:effectLst/>
              <a:uLnTx/>
              <a:uFillTx/>
              <a:latin typeface="Arial" panose="020B0604020202020204" pitchFamily="34" charset="0"/>
              <a:cs typeface="Arial" panose="020B0604020202020204" pitchFamily="34" charset="0"/>
            </a:endParaRPr>
          </a:p>
        </p:txBody>
      </p:sp>
      <p:sp>
        <p:nvSpPr>
          <p:cNvPr id="7" name="Content Placeholder 2"/>
          <p:cNvSpPr txBox="1">
            <a:spLocks/>
          </p:cNvSpPr>
          <p:nvPr/>
        </p:nvSpPr>
        <p:spPr>
          <a:xfrm>
            <a:off x="107504" y="725666"/>
            <a:ext cx="8928992" cy="5112567"/>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GB" sz="3600" dirty="0"/>
          </a:p>
        </p:txBody>
      </p:sp>
      <p:cxnSp>
        <p:nvCxnSpPr>
          <p:cNvPr id="3" name="Straight Connector 2"/>
          <p:cNvCxnSpPr/>
          <p:nvPr/>
        </p:nvCxnSpPr>
        <p:spPr>
          <a:xfrm>
            <a:off x="0" y="692696"/>
            <a:ext cx="6300192" cy="0"/>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5" name="Content Placeholder 2"/>
          <p:cNvSpPr txBox="1">
            <a:spLocks/>
          </p:cNvSpPr>
          <p:nvPr/>
        </p:nvSpPr>
        <p:spPr>
          <a:xfrm>
            <a:off x="0" y="818699"/>
            <a:ext cx="8928992" cy="5052503"/>
          </a:xfrm>
          <a:prstGeom prst="rect">
            <a:avLst/>
          </a:prstGeom>
        </p:spPr>
        <p:txBody>
          <a:bodyPr vert="horz" lIns="91440" tIns="45720" rIns="91440" bIns="45720" rtlCol="0">
            <a:normAutofit fontScale="625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600" b="1" dirty="0"/>
              <a:t>Is there a difference between the way male and female characters are represented?</a:t>
            </a:r>
          </a:p>
          <a:p>
            <a:r>
              <a:rPr lang="en-US" sz="2600" b="1" dirty="0"/>
              <a:t>How does </a:t>
            </a:r>
            <a:r>
              <a:rPr lang="en-US" sz="2600" b="1" i="1" dirty="0"/>
              <a:t>Stranger Things </a:t>
            </a:r>
            <a:r>
              <a:rPr lang="en-US" sz="2600" b="1" dirty="0"/>
              <a:t>represent the social position of female characters in 1980s America?</a:t>
            </a:r>
          </a:p>
          <a:p>
            <a:pPr marL="0" indent="0">
              <a:buNone/>
            </a:pPr>
            <a:endParaRPr lang="en-GB" sz="2800" dirty="0" smtClean="0"/>
          </a:p>
          <a:p>
            <a:pPr marL="0" indent="0">
              <a:buNone/>
            </a:pPr>
            <a:r>
              <a:rPr lang="en-GB" sz="2800" dirty="0" smtClean="0"/>
              <a:t>The </a:t>
            </a:r>
            <a:r>
              <a:rPr lang="en-GB" sz="2800" dirty="0"/>
              <a:t>representation of gender in </a:t>
            </a:r>
            <a:r>
              <a:rPr lang="en-GB" sz="2800" i="1" dirty="0"/>
              <a:t>Stranger Things</a:t>
            </a:r>
            <a:r>
              <a:rPr lang="en-GB" sz="2800" dirty="0"/>
              <a:t> arguably reflects the </a:t>
            </a:r>
            <a:r>
              <a:rPr lang="en-GB" sz="2800" b="1" dirty="0"/>
              <a:t>patriarchal</a:t>
            </a:r>
            <a:r>
              <a:rPr lang="en-GB" sz="2800" dirty="0"/>
              <a:t> nature of 1980s America and </a:t>
            </a:r>
            <a:r>
              <a:rPr lang="en-GB" sz="2800" dirty="0" smtClean="0"/>
              <a:t>the 1980s </a:t>
            </a:r>
            <a:r>
              <a:rPr lang="en-GB" sz="2800" dirty="0"/>
              <a:t>media </a:t>
            </a:r>
            <a:r>
              <a:rPr lang="en-GB" sz="2800" dirty="0" smtClean="0"/>
              <a:t>representations which influenced </a:t>
            </a:r>
            <a:r>
              <a:rPr lang="en-GB" sz="2800" i="1" dirty="0" smtClean="0"/>
              <a:t>Stranger Things</a:t>
            </a:r>
            <a:r>
              <a:rPr lang="en-GB" sz="2800" dirty="0" smtClean="0"/>
              <a:t>.  </a:t>
            </a:r>
            <a:r>
              <a:rPr lang="en-GB" sz="2800" dirty="0"/>
              <a:t>A number of female characters are represented in subordinate or stereotypically female roles such as Florence (Hawkins Police secretary), Mrs Wheeler (housewife), Joyce (single mother in a low paid job), and Eleven (during her time held in the Hawkins National Laboratory).</a:t>
            </a:r>
          </a:p>
          <a:p>
            <a:endParaRPr lang="en-GB" sz="2800" dirty="0"/>
          </a:p>
          <a:p>
            <a:pPr marL="0" indent="0">
              <a:buNone/>
            </a:pPr>
            <a:r>
              <a:rPr lang="en-GB" sz="2800" dirty="0"/>
              <a:t>The more </a:t>
            </a:r>
            <a:r>
              <a:rPr lang="en-GB" sz="2800" b="1" dirty="0"/>
              <a:t>empowered</a:t>
            </a:r>
            <a:r>
              <a:rPr lang="en-GB" sz="2800" dirty="0"/>
              <a:t> representation of Eleven (such as when she escapes capture at the end of the episode), </a:t>
            </a:r>
            <a:r>
              <a:rPr lang="en-GB" sz="2800" dirty="0" smtClean="0"/>
              <a:t>the </a:t>
            </a:r>
            <a:r>
              <a:rPr lang="en-GB" sz="2800" dirty="0"/>
              <a:t>representation of Nancy as </a:t>
            </a:r>
            <a:r>
              <a:rPr lang="en-GB" sz="2800" dirty="0" smtClean="0"/>
              <a:t>good at science, </a:t>
            </a:r>
            <a:r>
              <a:rPr lang="en-GB" sz="2800" dirty="0"/>
              <a:t>and the ways in which Nancy, Eleven, and Joyce become more empowered across the </a:t>
            </a:r>
            <a:r>
              <a:rPr lang="en-GB" sz="2800" b="1" dirty="0"/>
              <a:t>narrative arcs </a:t>
            </a:r>
            <a:r>
              <a:rPr lang="en-GB" sz="2800" dirty="0"/>
              <a:t>of the first season can be seen as reflecting the contemporary </a:t>
            </a:r>
            <a:r>
              <a:rPr lang="en-GB" sz="2800" b="1" dirty="0"/>
              <a:t>cultural context </a:t>
            </a:r>
            <a:r>
              <a:rPr lang="en-GB" sz="2800" dirty="0"/>
              <a:t>in which representations of </a:t>
            </a:r>
            <a:r>
              <a:rPr lang="en-GB" sz="2800" b="1" dirty="0"/>
              <a:t>female empowerment</a:t>
            </a:r>
            <a:r>
              <a:rPr lang="en-GB" sz="2800" dirty="0"/>
              <a:t> are in demand.  The representation of female characters in </a:t>
            </a:r>
            <a:r>
              <a:rPr lang="en-GB" sz="2800" i="1" dirty="0"/>
              <a:t>Stranger Things </a:t>
            </a:r>
            <a:r>
              <a:rPr lang="en-GB" sz="2800" dirty="0"/>
              <a:t>does not rely on the </a:t>
            </a:r>
            <a:r>
              <a:rPr lang="en-GB" sz="2800" b="1" dirty="0"/>
              <a:t>objectification</a:t>
            </a:r>
            <a:r>
              <a:rPr lang="en-GB" sz="2800" dirty="0"/>
              <a:t> of female characters.  This could reflect an attempt to construct a more progressive representation. </a:t>
            </a:r>
          </a:p>
          <a:p>
            <a:endParaRPr lang="en-GB" sz="2800" dirty="0"/>
          </a:p>
          <a:p>
            <a:pPr marL="0" indent="0">
              <a:buNone/>
            </a:pPr>
            <a:r>
              <a:rPr lang="en-GB" sz="2800" dirty="0"/>
              <a:t>This approach is useful for considering gender roles within specific </a:t>
            </a:r>
            <a:r>
              <a:rPr lang="en-GB" sz="2800" b="1" dirty="0"/>
              <a:t>social</a:t>
            </a:r>
            <a:r>
              <a:rPr lang="en-GB" sz="2800" dirty="0"/>
              <a:t> and </a:t>
            </a:r>
            <a:r>
              <a:rPr lang="en-GB" sz="2800" b="1" dirty="0"/>
              <a:t>historical contexts</a:t>
            </a:r>
            <a:r>
              <a:rPr lang="en-GB" sz="2800" dirty="0"/>
              <a:t>.  The focus solely on gender neglects the significance of other factors, such as social class, on representations of </a:t>
            </a:r>
            <a:r>
              <a:rPr lang="en-GB" sz="2800" b="1" dirty="0"/>
              <a:t>power relations </a:t>
            </a:r>
            <a:r>
              <a:rPr lang="en-GB" sz="2800" dirty="0"/>
              <a:t>within television drama.   </a:t>
            </a:r>
          </a:p>
          <a:p>
            <a:pPr marL="0" indent="0">
              <a:buNone/>
            </a:pPr>
            <a:endParaRPr lang="en-GB" sz="2600" dirty="0" smtClean="0"/>
          </a:p>
        </p:txBody>
      </p:sp>
    </p:spTree>
    <p:extLst>
      <p:ext uri="{BB962C8B-B14F-4D97-AF65-F5344CB8AC3E}">
        <p14:creationId xmlns:p14="http://schemas.microsoft.com/office/powerpoint/2010/main" val="36036801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7504" y="-243408"/>
            <a:ext cx="8382000" cy="1080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lvl="0" algn="l">
              <a:defRPr/>
            </a:pPr>
            <a:r>
              <a:rPr lang="en-US" sz="3200" b="1" dirty="0">
                <a:solidFill>
                  <a:srgbClr val="2C6350"/>
                </a:solidFill>
                <a:latin typeface="Arial" panose="020B0604020202020204" pitchFamily="34" charset="0"/>
                <a:cs typeface="Arial" panose="020B0604020202020204" pitchFamily="34" charset="0"/>
              </a:rPr>
              <a:t>Feminist Theory </a:t>
            </a:r>
            <a:r>
              <a:rPr lang="en-US" sz="3200" b="1" dirty="0" smtClean="0">
                <a:solidFill>
                  <a:srgbClr val="2C6350"/>
                </a:solidFill>
                <a:latin typeface="Arial" panose="020B0604020202020204" pitchFamily="34" charset="0"/>
                <a:cs typeface="Arial" panose="020B0604020202020204" pitchFamily="34" charset="0"/>
              </a:rPr>
              <a:t>– hooks</a:t>
            </a:r>
            <a:endParaRPr kumimoji="0" lang="en-US" sz="3200" b="1" i="0" u="none" strike="noStrike" kern="1200" cap="none" spc="0" normalizeH="0" baseline="0" noProof="0" dirty="0">
              <a:ln>
                <a:noFill/>
              </a:ln>
              <a:solidFill>
                <a:srgbClr val="2C6350"/>
              </a:solidFill>
              <a:effectLst/>
              <a:uLnTx/>
              <a:uFillTx/>
              <a:latin typeface="Arial" panose="020B0604020202020204" pitchFamily="34" charset="0"/>
              <a:cs typeface="Arial" panose="020B0604020202020204" pitchFamily="34" charset="0"/>
            </a:endParaRPr>
          </a:p>
        </p:txBody>
      </p:sp>
      <p:sp>
        <p:nvSpPr>
          <p:cNvPr id="7" name="Content Placeholder 2"/>
          <p:cNvSpPr txBox="1">
            <a:spLocks/>
          </p:cNvSpPr>
          <p:nvPr/>
        </p:nvSpPr>
        <p:spPr>
          <a:xfrm>
            <a:off x="107504" y="1052736"/>
            <a:ext cx="8928992" cy="4785497"/>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GB" sz="2000" dirty="0" smtClean="0"/>
          </a:p>
          <a:p>
            <a:endParaRPr lang="en-GB" sz="2000" dirty="0"/>
          </a:p>
          <a:p>
            <a:r>
              <a:rPr lang="en-GB" sz="2200" dirty="0"/>
              <a:t>Feminist critiques of the media focus on challenging </a:t>
            </a:r>
            <a:r>
              <a:rPr lang="en-GB" sz="2200" b="1" dirty="0"/>
              <a:t>patriarchal</a:t>
            </a:r>
            <a:r>
              <a:rPr lang="en-GB" sz="2200" dirty="0"/>
              <a:t> and sexist representations.</a:t>
            </a:r>
          </a:p>
          <a:p>
            <a:r>
              <a:rPr lang="en-GB" sz="2200" b="1" dirty="0"/>
              <a:t>Intersectionality</a:t>
            </a:r>
            <a:r>
              <a:rPr lang="en-GB" sz="2200" dirty="0"/>
              <a:t> considers the ways in which multiple identities and systems of oppression overlap, e.g. in relation to the multiple identities that create an individual identity (gender, race, social class, sexuality, etc</a:t>
            </a:r>
            <a:r>
              <a:rPr lang="en-GB" sz="2200" dirty="0" smtClean="0"/>
              <a:t>.).  </a:t>
            </a:r>
          </a:p>
          <a:p>
            <a:r>
              <a:rPr lang="en-GB" sz="2200" dirty="0" smtClean="0"/>
              <a:t>Intersectional </a:t>
            </a:r>
            <a:r>
              <a:rPr lang="en-GB" sz="2200" dirty="0"/>
              <a:t>approaches to feminism draw attention to the importance of considering how the interactions of </a:t>
            </a:r>
            <a:r>
              <a:rPr lang="en-GB" sz="2200" dirty="0" smtClean="0"/>
              <a:t>identities </a:t>
            </a:r>
            <a:r>
              <a:rPr lang="en-GB" sz="2200" dirty="0"/>
              <a:t>results in </a:t>
            </a:r>
            <a:r>
              <a:rPr lang="en-GB" sz="2200" dirty="0" smtClean="0"/>
              <a:t>oppression.</a:t>
            </a:r>
          </a:p>
          <a:p>
            <a:r>
              <a:rPr lang="en-GB" sz="2200" dirty="0"/>
              <a:t>hooks argues media representations </a:t>
            </a:r>
            <a:r>
              <a:rPr lang="en-GB" sz="2200" dirty="0" smtClean="0"/>
              <a:t>often reflect these oppressive ideologies. </a:t>
            </a:r>
            <a:endParaRPr lang="en-GB" sz="2200" dirty="0"/>
          </a:p>
          <a:p>
            <a:endParaRPr lang="en-GB" sz="2000" dirty="0"/>
          </a:p>
          <a:p>
            <a:endParaRPr lang="en-GB" sz="2000" dirty="0"/>
          </a:p>
          <a:p>
            <a:pPr marL="0" indent="0">
              <a:buNone/>
            </a:pPr>
            <a:r>
              <a:rPr lang="en-GB" sz="2000" dirty="0" smtClean="0"/>
              <a:t> </a:t>
            </a:r>
            <a:endParaRPr lang="en-GB" sz="2000" dirty="0"/>
          </a:p>
        </p:txBody>
      </p:sp>
      <p:cxnSp>
        <p:nvCxnSpPr>
          <p:cNvPr id="3" name="Straight Connector 2"/>
          <p:cNvCxnSpPr/>
          <p:nvPr/>
        </p:nvCxnSpPr>
        <p:spPr>
          <a:xfrm>
            <a:off x="0" y="692696"/>
            <a:ext cx="6300192" cy="0"/>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5" name="Rounded Rectangle 4"/>
          <p:cNvSpPr/>
          <p:nvPr/>
        </p:nvSpPr>
        <p:spPr>
          <a:xfrm>
            <a:off x="107504" y="754736"/>
            <a:ext cx="1986844" cy="648000"/>
          </a:xfrm>
          <a:prstGeom prst="roundRect">
            <a:avLst/>
          </a:prstGeom>
          <a:solidFill>
            <a:srgbClr val="9AD2BD"/>
          </a:solidFill>
          <a:ln w="19050" cap="flat" cmpd="sng" algn="ctr">
            <a:solidFill>
              <a:srgbClr val="2C635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Key Ideas</a:t>
            </a:r>
            <a:endParaRPr kumimoji="0" lang="en-US"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8" name="Rounded Rectangle 7"/>
          <p:cNvSpPr/>
          <p:nvPr/>
        </p:nvSpPr>
        <p:spPr>
          <a:xfrm>
            <a:off x="107504" y="5301160"/>
            <a:ext cx="1986844" cy="648000"/>
          </a:xfrm>
          <a:prstGeom prst="roundRect">
            <a:avLst/>
          </a:prstGeom>
          <a:solidFill>
            <a:srgbClr val="78C2A6"/>
          </a:solidFill>
          <a:ln w="19050" cap="flat" cmpd="sng" algn="ctr">
            <a:solidFill>
              <a:srgbClr val="2C635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One</a:t>
            </a:r>
            <a:r>
              <a:rPr kumimoji="0" lang="en-US" sz="2000" b="0" i="0" u="none" strike="noStrike" kern="0" cap="none" spc="0" normalizeH="0" noProof="0" dirty="0" smtClean="0">
                <a:ln>
                  <a:noFill/>
                </a:ln>
                <a:solidFill>
                  <a:prstClr val="black"/>
                </a:solidFill>
                <a:effectLst/>
                <a:uLnTx/>
                <a:uFillTx/>
                <a:latin typeface="Arial" panose="020B0604020202020204" pitchFamily="34" charset="0"/>
                <a:cs typeface="Arial" panose="020B0604020202020204" pitchFamily="34" charset="0"/>
              </a:rPr>
              <a:t> Sentence Summary</a:t>
            </a:r>
            <a:endParaRPr kumimoji="0" lang="en-US"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2" name="TextBox 1"/>
          <p:cNvSpPr txBox="1"/>
          <p:nvPr/>
        </p:nvSpPr>
        <p:spPr>
          <a:xfrm>
            <a:off x="2181046" y="5236103"/>
            <a:ext cx="6768752" cy="830997"/>
          </a:xfrm>
          <a:prstGeom prst="rect">
            <a:avLst/>
          </a:prstGeom>
          <a:noFill/>
        </p:spPr>
        <p:txBody>
          <a:bodyPr wrap="square" rtlCol="0">
            <a:spAutoFit/>
          </a:bodyPr>
          <a:lstStyle/>
          <a:p>
            <a:r>
              <a:rPr lang="en-US" sz="1600" dirty="0"/>
              <a:t>Feminism challenges </a:t>
            </a:r>
            <a:r>
              <a:rPr lang="en-US" sz="1600" dirty="0" smtClean="0"/>
              <a:t>patriarchy, with hooks arguing </a:t>
            </a:r>
            <a:r>
              <a:rPr lang="en-US" sz="1600" dirty="0"/>
              <a:t>for an intersectional approach considering </a:t>
            </a:r>
            <a:r>
              <a:rPr lang="en-US" sz="1600" dirty="0" smtClean="0"/>
              <a:t>how identities such as race, class and sexuality contribute to oppression alongside gender.</a:t>
            </a:r>
            <a:endParaRPr lang="en-US" sz="1600" dirty="0"/>
          </a:p>
        </p:txBody>
      </p:sp>
    </p:spTree>
    <p:extLst>
      <p:ext uri="{BB962C8B-B14F-4D97-AF65-F5344CB8AC3E}">
        <p14:creationId xmlns:p14="http://schemas.microsoft.com/office/powerpoint/2010/main" val="23946261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7504" y="-243408"/>
            <a:ext cx="8382000" cy="1080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R="0" lvl="0" algn="l" defTabSz="4572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Applying </a:t>
            </a:r>
            <a:r>
              <a:rPr lang="en-US" sz="3200" b="1" dirty="0" smtClean="0">
                <a:solidFill>
                  <a:srgbClr val="2C6350"/>
                </a:solidFill>
                <a:latin typeface="Arial" panose="020B0604020202020204" pitchFamily="34" charset="0"/>
                <a:cs typeface="Arial" panose="020B0604020202020204" pitchFamily="34" charset="0"/>
              </a:rPr>
              <a:t>hooks </a:t>
            </a:r>
            <a:r>
              <a:rPr kumimoji="0" lang="en-US" sz="3200" b="1" i="0"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to </a:t>
            </a:r>
            <a:r>
              <a:rPr kumimoji="0" lang="en-US" sz="3200" b="1" i="1"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Stranger Things</a:t>
            </a:r>
            <a:endParaRPr kumimoji="0" lang="en-US" sz="3200" b="1" i="0" u="none" strike="noStrike" kern="1200" cap="none" spc="0" normalizeH="0" baseline="0" noProof="0" dirty="0">
              <a:ln>
                <a:noFill/>
              </a:ln>
              <a:solidFill>
                <a:srgbClr val="2C6350"/>
              </a:solidFill>
              <a:effectLst/>
              <a:uLnTx/>
              <a:uFillTx/>
              <a:latin typeface="Arial" panose="020B0604020202020204" pitchFamily="34" charset="0"/>
              <a:cs typeface="Arial" panose="020B0604020202020204" pitchFamily="34" charset="0"/>
            </a:endParaRPr>
          </a:p>
        </p:txBody>
      </p:sp>
      <p:sp>
        <p:nvSpPr>
          <p:cNvPr id="7" name="Content Placeholder 2"/>
          <p:cNvSpPr txBox="1">
            <a:spLocks/>
          </p:cNvSpPr>
          <p:nvPr/>
        </p:nvSpPr>
        <p:spPr>
          <a:xfrm>
            <a:off x="107504" y="725666"/>
            <a:ext cx="8928992" cy="5112567"/>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GB" sz="3600" dirty="0"/>
          </a:p>
        </p:txBody>
      </p:sp>
      <p:cxnSp>
        <p:nvCxnSpPr>
          <p:cNvPr id="3" name="Straight Connector 2"/>
          <p:cNvCxnSpPr/>
          <p:nvPr/>
        </p:nvCxnSpPr>
        <p:spPr>
          <a:xfrm>
            <a:off x="0" y="692696"/>
            <a:ext cx="6300192" cy="0"/>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5" name="Content Placeholder 2"/>
          <p:cNvSpPr txBox="1">
            <a:spLocks/>
          </p:cNvSpPr>
          <p:nvPr/>
        </p:nvSpPr>
        <p:spPr>
          <a:xfrm>
            <a:off x="0" y="818698"/>
            <a:ext cx="8928992" cy="5850661"/>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320" b="1" dirty="0"/>
              <a:t>How is gender represented in </a:t>
            </a:r>
            <a:r>
              <a:rPr lang="en-US" sz="1320" b="1" i="1" dirty="0"/>
              <a:t>Stranger Things</a:t>
            </a:r>
            <a:r>
              <a:rPr lang="en-US" sz="1320" b="1" dirty="0"/>
              <a:t>?  </a:t>
            </a:r>
          </a:p>
          <a:p>
            <a:r>
              <a:rPr lang="en-US" sz="1320" b="1" dirty="0"/>
              <a:t>Does </a:t>
            </a:r>
            <a:r>
              <a:rPr lang="en-US" sz="1320" b="1" i="1" dirty="0"/>
              <a:t>Stranger Things </a:t>
            </a:r>
            <a:r>
              <a:rPr lang="en-US" sz="1320" b="1" dirty="0"/>
              <a:t>depict a patriarchal society</a:t>
            </a:r>
            <a:r>
              <a:rPr lang="en-US" sz="1320" b="1" dirty="0" smtClean="0"/>
              <a:t>?</a:t>
            </a:r>
          </a:p>
          <a:p>
            <a:r>
              <a:rPr lang="en-US" sz="1320" b="1" dirty="0" smtClean="0"/>
              <a:t>How </a:t>
            </a:r>
            <a:r>
              <a:rPr lang="en-US" sz="1320" b="1" dirty="0"/>
              <a:t>do identities other than gender (e.g. social class, ethnicity) impact on the social position of the female characters</a:t>
            </a:r>
            <a:r>
              <a:rPr lang="en-US" sz="1320" b="1" dirty="0" smtClean="0"/>
              <a:t>?</a:t>
            </a:r>
          </a:p>
          <a:p>
            <a:pPr marL="0" indent="0">
              <a:buNone/>
            </a:pPr>
            <a:endParaRPr lang="en-GB" sz="1320" i="1" dirty="0" smtClean="0"/>
          </a:p>
          <a:p>
            <a:pPr marL="0" indent="0">
              <a:buNone/>
            </a:pPr>
            <a:r>
              <a:rPr lang="en-GB" sz="1320" i="1" dirty="0" smtClean="0"/>
              <a:t>Stranger </a:t>
            </a:r>
            <a:r>
              <a:rPr lang="en-GB" sz="1320" i="1" dirty="0"/>
              <a:t>Things </a:t>
            </a:r>
            <a:r>
              <a:rPr lang="en-GB" sz="1320" dirty="0"/>
              <a:t>represents a </a:t>
            </a:r>
            <a:r>
              <a:rPr lang="en-GB" sz="1320" b="1" dirty="0"/>
              <a:t>patriarchal social order </a:t>
            </a:r>
            <a:r>
              <a:rPr lang="en-GB" sz="1320" dirty="0"/>
              <a:t>with a range of male characters shown in positions of power and authority (Hopper, Dr Brennan, Principal Coleman, Joyce’s boss).  Female characters are often shown in less powerful social positions.  Arguably the patriarchal nature of the representation results from the 1980s setting reflecting the more rigid </a:t>
            </a:r>
            <a:r>
              <a:rPr lang="en-GB" sz="1320" b="1" dirty="0"/>
              <a:t>social structure </a:t>
            </a:r>
            <a:r>
              <a:rPr lang="en-GB" sz="1320" dirty="0"/>
              <a:t>and </a:t>
            </a:r>
            <a:r>
              <a:rPr lang="en-GB" sz="1320" b="1" dirty="0"/>
              <a:t>gender roles </a:t>
            </a:r>
            <a:r>
              <a:rPr lang="en-GB" sz="1320" dirty="0"/>
              <a:t>of the time period.  Whilst episode one establishes the patriarchal nature of the society </a:t>
            </a:r>
            <a:r>
              <a:rPr lang="en-GB" sz="1320" i="1" dirty="0"/>
              <a:t>Stranger Things</a:t>
            </a:r>
            <a:r>
              <a:rPr lang="en-GB" sz="1320" dirty="0"/>
              <a:t> is set in, over the course of season one the narrative often subverts this through the increasingly </a:t>
            </a:r>
            <a:r>
              <a:rPr lang="en-GB" sz="1320" b="1" dirty="0"/>
              <a:t>empowered</a:t>
            </a:r>
            <a:r>
              <a:rPr lang="en-GB" sz="1320" dirty="0"/>
              <a:t> representation of female characters such as Nancy, Joyce and Eleven.</a:t>
            </a:r>
          </a:p>
          <a:p>
            <a:endParaRPr lang="en-GB" sz="1320" dirty="0"/>
          </a:p>
          <a:p>
            <a:pPr marL="0" indent="0">
              <a:buNone/>
            </a:pPr>
            <a:r>
              <a:rPr lang="en-GB" sz="1320" dirty="0"/>
              <a:t>An </a:t>
            </a:r>
            <a:r>
              <a:rPr lang="en-GB" sz="1320" b="1" dirty="0"/>
              <a:t>intersectional</a:t>
            </a:r>
            <a:r>
              <a:rPr lang="en-GB" sz="1320" dirty="0"/>
              <a:t> approach to </a:t>
            </a:r>
            <a:r>
              <a:rPr lang="en-GB" sz="1320" i="1" dirty="0"/>
              <a:t>Stranger Things</a:t>
            </a:r>
            <a:r>
              <a:rPr lang="en-GB" sz="1320" dirty="0"/>
              <a:t> may draw attention to the impact of </a:t>
            </a:r>
            <a:r>
              <a:rPr lang="en-GB" sz="1320" b="1" dirty="0"/>
              <a:t>social class</a:t>
            </a:r>
            <a:r>
              <a:rPr lang="en-GB" sz="1320" dirty="0"/>
              <a:t>, allowing for a consideration of the differences between Joyce as a working class single mother and Mrs Wheeler as a middle class housewife.  </a:t>
            </a:r>
          </a:p>
          <a:p>
            <a:endParaRPr lang="en-GB" sz="1320" dirty="0"/>
          </a:p>
          <a:p>
            <a:pPr marL="0" indent="0">
              <a:buNone/>
            </a:pPr>
            <a:r>
              <a:rPr lang="en-GB" sz="1320" dirty="0" smtClean="0"/>
              <a:t>hooks’ approach </a:t>
            </a:r>
            <a:r>
              <a:rPr lang="en-GB" sz="1320" dirty="0"/>
              <a:t>may also draw attention to the focus on representations of white woman and the absence of any significant female characters from other ethnicities.  Whilst </a:t>
            </a:r>
            <a:r>
              <a:rPr lang="en-GB" sz="1320" i="1" dirty="0"/>
              <a:t>Stranger Things</a:t>
            </a:r>
            <a:r>
              <a:rPr lang="en-GB" sz="1320" dirty="0"/>
              <a:t> may develop a narrative of female empowerment it is focused solely on the empowerment of white female characters. </a:t>
            </a:r>
            <a:endParaRPr lang="en-GB" sz="1320" dirty="0" smtClean="0"/>
          </a:p>
          <a:p>
            <a:endParaRPr lang="en-GB" sz="1320" i="1" dirty="0"/>
          </a:p>
          <a:p>
            <a:pPr marL="0" indent="0">
              <a:buNone/>
            </a:pPr>
            <a:r>
              <a:rPr lang="en-GB" sz="1320" dirty="0" smtClean="0"/>
              <a:t>Applying hooks to the analysis of representation in LFTV drama helps to identify the </a:t>
            </a:r>
            <a:r>
              <a:rPr lang="en-GB" sz="1320" b="1" dirty="0" smtClean="0"/>
              <a:t>ideological messages </a:t>
            </a:r>
            <a:r>
              <a:rPr lang="en-GB" sz="1320" dirty="0" smtClean="0"/>
              <a:t>communicated in relation to gender, whilst encouraging a focus on the inequalities suggested by the representations in relation to identities such as ethnicity and social class.  Whilst this is a useful approach to analyse representation it does not consider the ways in which representations are constructed within LFTV drama, or consider how audiences may respond or be expected to respond to representations of social inequality.</a:t>
            </a:r>
          </a:p>
          <a:p>
            <a:pPr marL="0" indent="0">
              <a:buNone/>
            </a:pPr>
            <a:endParaRPr lang="en-GB" sz="1320" dirty="0"/>
          </a:p>
          <a:p>
            <a:pPr marL="0" indent="0">
              <a:buNone/>
            </a:pPr>
            <a:endParaRPr lang="en-US" sz="1320" dirty="0"/>
          </a:p>
          <a:p>
            <a:pPr marL="0" indent="0">
              <a:buNone/>
            </a:pPr>
            <a:endParaRPr lang="en-GB" sz="1320" dirty="0" smtClean="0"/>
          </a:p>
        </p:txBody>
      </p:sp>
    </p:spTree>
    <p:extLst>
      <p:ext uri="{BB962C8B-B14F-4D97-AF65-F5344CB8AC3E}">
        <p14:creationId xmlns:p14="http://schemas.microsoft.com/office/powerpoint/2010/main" val="9085236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7504" y="-243408"/>
            <a:ext cx="8382000" cy="1080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lvl="0" algn="l">
              <a:defRPr/>
            </a:pPr>
            <a:r>
              <a:rPr lang="en-US" sz="3200" b="1" dirty="0">
                <a:solidFill>
                  <a:srgbClr val="2C6350"/>
                </a:solidFill>
                <a:latin typeface="Arial" panose="020B0604020202020204" pitchFamily="34" charset="0"/>
                <a:cs typeface="Arial" panose="020B0604020202020204" pitchFamily="34" charset="0"/>
              </a:rPr>
              <a:t>Theories of Gender Performativity - Butler</a:t>
            </a:r>
            <a:endParaRPr kumimoji="0" lang="en-US" sz="3200" b="1" i="0" u="none" strike="noStrike" kern="1200" cap="none" spc="0" normalizeH="0" baseline="0" noProof="0" dirty="0">
              <a:ln>
                <a:noFill/>
              </a:ln>
              <a:solidFill>
                <a:srgbClr val="2C6350"/>
              </a:solidFill>
              <a:effectLst/>
              <a:uLnTx/>
              <a:uFillTx/>
              <a:latin typeface="Arial" panose="020B0604020202020204" pitchFamily="34" charset="0"/>
              <a:cs typeface="Arial" panose="020B0604020202020204" pitchFamily="34" charset="0"/>
            </a:endParaRPr>
          </a:p>
        </p:txBody>
      </p:sp>
      <p:sp>
        <p:nvSpPr>
          <p:cNvPr id="7" name="Content Placeholder 2"/>
          <p:cNvSpPr txBox="1">
            <a:spLocks/>
          </p:cNvSpPr>
          <p:nvPr/>
        </p:nvSpPr>
        <p:spPr>
          <a:xfrm>
            <a:off x="107504" y="1052736"/>
            <a:ext cx="8928992" cy="4785497"/>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GB" sz="2800" dirty="0" smtClean="0"/>
          </a:p>
          <a:p>
            <a:endParaRPr lang="en-GB" sz="2800" dirty="0"/>
          </a:p>
          <a:p>
            <a:r>
              <a:rPr lang="en-GB" sz="2800" dirty="0"/>
              <a:t>Butler argues that </a:t>
            </a:r>
            <a:r>
              <a:rPr lang="en-GB" sz="2800" b="1" dirty="0"/>
              <a:t>gender identity </a:t>
            </a:r>
            <a:r>
              <a:rPr lang="en-GB" sz="2800" dirty="0" smtClean="0"/>
              <a:t>is </a:t>
            </a:r>
            <a:r>
              <a:rPr lang="en-GB" sz="2800" dirty="0"/>
              <a:t>not something we are born </a:t>
            </a:r>
            <a:r>
              <a:rPr lang="en-GB" sz="2800" dirty="0" smtClean="0"/>
              <a:t>with, it is something expressed through the </a:t>
            </a:r>
            <a:r>
              <a:rPr lang="en-GB" sz="2800" b="1" dirty="0" smtClean="0"/>
              <a:t>performance</a:t>
            </a:r>
            <a:r>
              <a:rPr lang="en-GB" sz="2800" dirty="0" smtClean="0"/>
              <a:t> of gender roles.</a:t>
            </a:r>
            <a:endParaRPr lang="en-GB" sz="2800" dirty="0"/>
          </a:p>
          <a:p>
            <a:r>
              <a:rPr lang="en-GB" sz="2800" dirty="0"/>
              <a:t>Gender is constructed through the performance of socially learned behaviours rather than expressed by them.</a:t>
            </a:r>
          </a:p>
          <a:p>
            <a:r>
              <a:rPr lang="en-GB" sz="2800" dirty="0"/>
              <a:t>Butler believes that gender and sexual identity cannot be categorised into simple </a:t>
            </a:r>
            <a:r>
              <a:rPr lang="en-GB" sz="2800" b="1" dirty="0"/>
              <a:t>binary systems</a:t>
            </a:r>
            <a:r>
              <a:rPr lang="en-GB" sz="2800" dirty="0"/>
              <a:t>.</a:t>
            </a:r>
          </a:p>
          <a:p>
            <a:endParaRPr lang="en-GB" sz="2800" dirty="0"/>
          </a:p>
          <a:p>
            <a:pPr marL="0" indent="0">
              <a:buNone/>
            </a:pPr>
            <a:r>
              <a:rPr lang="en-GB" sz="2800" dirty="0" smtClean="0"/>
              <a:t> </a:t>
            </a:r>
            <a:endParaRPr lang="en-GB" sz="2800" dirty="0"/>
          </a:p>
        </p:txBody>
      </p:sp>
      <p:cxnSp>
        <p:nvCxnSpPr>
          <p:cNvPr id="3" name="Straight Connector 2"/>
          <p:cNvCxnSpPr/>
          <p:nvPr/>
        </p:nvCxnSpPr>
        <p:spPr>
          <a:xfrm>
            <a:off x="0" y="692696"/>
            <a:ext cx="6300192" cy="0"/>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5" name="Rounded Rectangle 4"/>
          <p:cNvSpPr/>
          <p:nvPr/>
        </p:nvSpPr>
        <p:spPr>
          <a:xfrm>
            <a:off x="107504" y="754736"/>
            <a:ext cx="1986844" cy="648000"/>
          </a:xfrm>
          <a:prstGeom prst="roundRect">
            <a:avLst/>
          </a:prstGeom>
          <a:solidFill>
            <a:srgbClr val="9AD2BD"/>
          </a:solidFill>
          <a:ln w="19050" cap="flat" cmpd="sng" algn="ctr">
            <a:solidFill>
              <a:srgbClr val="2C635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Key Ideas</a:t>
            </a:r>
            <a:endParaRPr kumimoji="0" lang="en-US"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8" name="Rounded Rectangle 7"/>
          <p:cNvSpPr/>
          <p:nvPr/>
        </p:nvSpPr>
        <p:spPr>
          <a:xfrm>
            <a:off x="107504" y="5301160"/>
            <a:ext cx="1986844" cy="648000"/>
          </a:xfrm>
          <a:prstGeom prst="roundRect">
            <a:avLst/>
          </a:prstGeom>
          <a:solidFill>
            <a:srgbClr val="78C2A6"/>
          </a:solidFill>
          <a:ln w="19050" cap="flat" cmpd="sng" algn="ctr">
            <a:solidFill>
              <a:srgbClr val="2C635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One</a:t>
            </a:r>
            <a:r>
              <a:rPr kumimoji="0" lang="en-US" sz="2000" b="0" i="0" u="none" strike="noStrike" kern="0" cap="none" spc="0" normalizeH="0" noProof="0" dirty="0" smtClean="0">
                <a:ln>
                  <a:noFill/>
                </a:ln>
                <a:solidFill>
                  <a:prstClr val="black"/>
                </a:solidFill>
                <a:effectLst/>
                <a:uLnTx/>
                <a:uFillTx/>
                <a:latin typeface="Arial" panose="020B0604020202020204" pitchFamily="34" charset="0"/>
                <a:cs typeface="Arial" panose="020B0604020202020204" pitchFamily="34" charset="0"/>
              </a:rPr>
              <a:t> Sentence Summary</a:t>
            </a:r>
            <a:endParaRPr kumimoji="0" lang="en-US"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2" name="TextBox 1"/>
          <p:cNvSpPr txBox="1"/>
          <p:nvPr/>
        </p:nvSpPr>
        <p:spPr>
          <a:xfrm>
            <a:off x="2234208" y="5119978"/>
            <a:ext cx="6768752" cy="923330"/>
          </a:xfrm>
          <a:prstGeom prst="rect">
            <a:avLst/>
          </a:prstGeom>
          <a:noFill/>
        </p:spPr>
        <p:txBody>
          <a:bodyPr wrap="square" rtlCol="0">
            <a:spAutoFit/>
          </a:bodyPr>
          <a:lstStyle/>
          <a:p>
            <a:r>
              <a:rPr lang="en-US" dirty="0"/>
              <a:t>Gender identity is not something we are born with but something we express through the performance of it; Butler challenges the notion of fixed binary identities of sexuality and gender. </a:t>
            </a:r>
          </a:p>
        </p:txBody>
      </p:sp>
    </p:spTree>
    <p:extLst>
      <p:ext uri="{BB962C8B-B14F-4D97-AF65-F5344CB8AC3E}">
        <p14:creationId xmlns:p14="http://schemas.microsoft.com/office/powerpoint/2010/main" val="385425032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7504" y="-243408"/>
            <a:ext cx="8382000" cy="1080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R="0" lvl="0" algn="l" defTabSz="4572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Applying </a:t>
            </a:r>
            <a:r>
              <a:rPr lang="en-US" sz="3200" b="1" dirty="0" smtClean="0">
                <a:solidFill>
                  <a:srgbClr val="2C6350"/>
                </a:solidFill>
                <a:latin typeface="Arial" panose="020B0604020202020204" pitchFamily="34" charset="0"/>
                <a:cs typeface="Arial" panose="020B0604020202020204" pitchFamily="34" charset="0"/>
              </a:rPr>
              <a:t>Butler </a:t>
            </a:r>
            <a:r>
              <a:rPr kumimoji="0" lang="en-US" sz="3200" b="1" i="0"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to </a:t>
            </a:r>
            <a:r>
              <a:rPr kumimoji="0" lang="en-US" sz="3200" b="1" i="1"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Stranger Things</a:t>
            </a:r>
            <a:endParaRPr kumimoji="0" lang="en-US" sz="3200" b="1" i="0" u="none" strike="noStrike" kern="1200" cap="none" spc="0" normalizeH="0" baseline="0" noProof="0" dirty="0">
              <a:ln>
                <a:noFill/>
              </a:ln>
              <a:solidFill>
                <a:srgbClr val="2C6350"/>
              </a:solidFill>
              <a:effectLst/>
              <a:uLnTx/>
              <a:uFillTx/>
              <a:latin typeface="Arial" panose="020B0604020202020204" pitchFamily="34" charset="0"/>
              <a:cs typeface="Arial" panose="020B0604020202020204" pitchFamily="34" charset="0"/>
            </a:endParaRPr>
          </a:p>
        </p:txBody>
      </p:sp>
      <p:sp>
        <p:nvSpPr>
          <p:cNvPr id="7" name="Content Placeholder 2"/>
          <p:cNvSpPr txBox="1">
            <a:spLocks/>
          </p:cNvSpPr>
          <p:nvPr/>
        </p:nvSpPr>
        <p:spPr>
          <a:xfrm>
            <a:off x="107504" y="725666"/>
            <a:ext cx="8928992" cy="5112567"/>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GB" sz="3600" dirty="0"/>
          </a:p>
        </p:txBody>
      </p:sp>
      <p:cxnSp>
        <p:nvCxnSpPr>
          <p:cNvPr id="3" name="Straight Connector 2"/>
          <p:cNvCxnSpPr/>
          <p:nvPr/>
        </p:nvCxnSpPr>
        <p:spPr>
          <a:xfrm>
            <a:off x="0" y="692696"/>
            <a:ext cx="6300192" cy="0"/>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5" name="Content Placeholder 2"/>
          <p:cNvSpPr txBox="1">
            <a:spLocks/>
          </p:cNvSpPr>
          <p:nvPr/>
        </p:nvSpPr>
        <p:spPr>
          <a:xfrm>
            <a:off x="0" y="818699"/>
            <a:ext cx="8928992" cy="4785497"/>
          </a:xfrm>
          <a:prstGeom prst="rect">
            <a:avLst/>
          </a:prstGeom>
        </p:spPr>
        <p:txBody>
          <a:bodyPr vert="horz" lIns="91440" tIns="45720" rIns="91440" bIns="45720" rtlCol="0">
            <a:normAutofit fontScale="775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400" b="1" dirty="0"/>
              <a:t>Which characters’ performance of gender roles conform to social expectations?</a:t>
            </a:r>
          </a:p>
          <a:p>
            <a:r>
              <a:rPr lang="en-US" sz="2400" b="1" dirty="0"/>
              <a:t>Which characters challenge normative gender roles?</a:t>
            </a:r>
          </a:p>
          <a:p>
            <a:r>
              <a:rPr lang="en-US" sz="2400" b="1" dirty="0"/>
              <a:t>Are characters treated differently based on how they perform gender roles?</a:t>
            </a:r>
          </a:p>
          <a:p>
            <a:pPr marL="0" indent="0">
              <a:buNone/>
            </a:pPr>
            <a:r>
              <a:rPr lang="en-GB" sz="2400" dirty="0"/>
              <a:t>The character of Eleven does not conform to </a:t>
            </a:r>
            <a:r>
              <a:rPr lang="en-GB" sz="2400" b="1" dirty="0"/>
              <a:t>gender norms</a:t>
            </a:r>
            <a:r>
              <a:rPr lang="en-GB" sz="2400" dirty="0"/>
              <a:t>, and is mistaken for a boy by Benny the diner owner.  Because Eleven has been raised in isolation she has not learned how to perform a </a:t>
            </a:r>
            <a:r>
              <a:rPr lang="en-GB" sz="2400" b="1" dirty="0"/>
              <a:t>normative gender role</a:t>
            </a:r>
            <a:r>
              <a:rPr lang="en-GB" sz="2400" dirty="0"/>
              <a:t>.  This supports Butler’s idea that there is no essential gender identity.  As Eleven becomes more </a:t>
            </a:r>
            <a:r>
              <a:rPr lang="en-GB" sz="2400" b="1" dirty="0"/>
              <a:t>socialised</a:t>
            </a:r>
            <a:r>
              <a:rPr lang="en-GB" sz="2400" dirty="0"/>
              <a:t> across the narrative of season one her performance of gender norms increasingly conforms to </a:t>
            </a:r>
            <a:r>
              <a:rPr lang="en-GB" sz="2400" b="1" dirty="0"/>
              <a:t>social norms</a:t>
            </a:r>
            <a:r>
              <a:rPr lang="en-GB" sz="2400" dirty="0"/>
              <a:t>.</a:t>
            </a:r>
          </a:p>
          <a:p>
            <a:pPr marL="0" indent="0">
              <a:buNone/>
            </a:pPr>
            <a:r>
              <a:rPr lang="en-GB" sz="2400" dirty="0"/>
              <a:t>Will is also represented as not conforming to masculine gender roles as he is described by Joyce as being more sensitive and feminine.</a:t>
            </a:r>
          </a:p>
          <a:p>
            <a:pPr marL="0" indent="0">
              <a:buNone/>
            </a:pPr>
            <a:r>
              <a:rPr lang="en-GB" sz="2400" dirty="0"/>
              <a:t>Both characters can be seen as examples of what Butler calls ‘</a:t>
            </a:r>
            <a:r>
              <a:rPr lang="en-GB" sz="2400" b="1" dirty="0"/>
              <a:t>gender trouble</a:t>
            </a:r>
            <a:r>
              <a:rPr lang="en-GB" sz="2400" dirty="0"/>
              <a:t>’ as they do not conform to </a:t>
            </a:r>
            <a:r>
              <a:rPr lang="en-GB" sz="2400" b="1" dirty="0"/>
              <a:t>gender norms</a:t>
            </a:r>
            <a:r>
              <a:rPr lang="en-GB" sz="2400" dirty="0"/>
              <a:t>.  The way other characters react to them shows how gender norms are </a:t>
            </a:r>
            <a:r>
              <a:rPr lang="en-GB" sz="2400" b="1" dirty="0" smtClean="0"/>
              <a:t>policed</a:t>
            </a:r>
            <a:r>
              <a:rPr lang="en-GB" sz="2400" dirty="0" smtClean="0"/>
              <a:t> and reinforced </a:t>
            </a:r>
            <a:r>
              <a:rPr lang="en-GB" sz="2400" dirty="0"/>
              <a:t>(e.g. Will being </a:t>
            </a:r>
            <a:r>
              <a:rPr lang="en-GB" sz="2400" dirty="0" smtClean="0"/>
              <a:t>bullied).  </a:t>
            </a:r>
            <a:endParaRPr lang="en-GB" sz="2400" dirty="0"/>
          </a:p>
          <a:p>
            <a:pPr marL="0" indent="0">
              <a:buNone/>
            </a:pPr>
            <a:r>
              <a:rPr lang="en-GB" sz="2400" dirty="0" smtClean="0"/>
              <a:t>Butler’s approach is useful for considering how gender roles are performed and subverted by characters in LFTV drama, however Butler’s </a:t>
            </a:r>
            <a:r>
              <a:rPr lang="en-GB" sz="2400" dirty="0"/>
              <a:t>theory applies to how people experience gender rather than how representations of gender are constructed within media products such as LFTV dramas.</a:t>
            </a:r>
          </a:p>
          <a:p>
            <a:pPr marL="0" indent="0">
              <a:buNone/>
            </a:pPr>
            <a:endParaRPr lang="en-US" sz="2600" dirty="0" smtClean="0"/>
          </a:p>
          <a:p>
            <a:pPr marL="0" indent="0">
              <a:buNone/>
            </a:pPr>
            <a:endParaRPr lang="en-US" sz="2600" dirty="0"/>
          </a:p>
          <a:p>
            <a:endParaRPr lang="en-GB" sz="2600" dirty="0" smtClean="0"/>
          </a:p>
        </p:txBody>
      </p:sp>
      <p:sp>
        <p:nvSpPr>
          <p:cNvPr id="2" name="Rectangle 1"/>
          <p:cNvSpPr/>
          <p:nvPr/>
        </p:nvSpPr>
        <p:spPr>
          <a:xfrm>
            <a:off x="25797" y="5284935"/>
            <a:ext cx="4572000" cy="646331"/>
          </a:xfrm>
          <a:prstGeom prst="rect">
            <a:avLst/>
          </a:prstGeom>
        </p:spPr>
        <p:txBody>
          <a:bodyPr>
            <a:spAutoFit/>
          </a:bodyPr>
          <a:lstStyle/>
          <a:p>
            <a:r>
              <a:rPr lang="en-US" b="1" dirty="0">
                <a:solidFill>
                  <a:srgbClr val="2C6350"/>
                </a:solidFill>
                <a:latin typeface="Arial" panose="020B0604020202020204" pitchFamily="34" charset="0"/>
                <a:cs typeface="Arial" panose="020B0604020202020204" pitchFamily="34" charset="0"/>
              </a:rPr>
              <a:t>B</a:t>
            </a:r>
            <a:r>
              <a:rPr lang="en-US" b="1" dirty="0" smtClean="0">
                <a:solidFill>
                  <a:srgbClr val="2C6350"/>
                </a:solidFill>
                <a:latin typeface="Arial" panose="020B0604020202020204" pitchFamily="34" charset="0"/>
                <a:cs typeface="Arial" panose="020B0604020202020204" pitchFamily="34" charset="0"/>
              </a:rPr>
              <a:t>utler on Gender Performativity</a:t>
            </a:r>
          </a:p>
          <a:p>
            <a:r>
              <a:rPr lang="en-GB" dirty="0" smtClean="0">
                <a:hlinkClick r:id="rId2"/>
              </a:rPr>
              <a:t>https://youtu.be/Bo7o2LYATDc</a:t>
            </a:r>
            <a:r>
              <a:rPr lang="en-GB" dirty="0" smtClean="0"/>
              <a:t> </a:t>
            </a:r>
            <a:endParaRPr lang="en-GB" dirty="0"/>
          </a:p>
        </p:txBody>
      </p:sp>
    </p:spTree>
    <p:extLst>
      <p:ext uri="{BB962C8B-B14F-4D97-AF65-F5344CB8AC3E}">
        <p14:creationId xmlns:p14="http://schemas.microsoft.com/office/powerpoint/2010/main" val="34938495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7504" y="-243408"/>
            <a:ext cx="9036496" cy="1080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lvl="0" algn="l">
              <a:defRPr/>
            </a:pPr>
            <a:r>
              <a:rPr lang="en-US" sz="2400" b="1" dirty="0">
                <a:solidFill>
                  <a:srgbClr val="2C6350"/>
                </a:solidFill>
                <a:latin typeface="Arial" panose="020B0604020202020204" pitchFamily="34" charset="0"/>
                <a:cs typeface="Arial" panose="020B0604020202020204" pitchFamily="34" charset="0"/>
              </a:rPr>
              <a:t>Theories around Ethnicity and Post-Colonial Theory – Gilroy </a:t>
            </a:r>
            <a:endParaRPr kumimoji="0" lang="en-US" sz="2400" b="1" i="0" u="none" strike="noStrike" kern="1200" cap="none" spc="0" normalizeH="0" baseline="0" noProof="0" dirty="0">
              <a:ln>
                <a:noFill/>
              </a:ln>
              <a:solidFill>
                <a:srgbClr val="2C6350"/>
              </a:solidFill>
              <a:effectLst/>
              <a:uLnTx/>
              <a:uFillTx/>
              <a:latin typeface="Arial" panose="020B0604020202020204" pitchFamily="34" charset="0"/>
              <a:cs typeface="Arial" panose="020B0604020202020204" pitchFamily="34" charset="0"/>
            </a:endParaRPr>
          </a:p>
        </p:txBody>
      </p:sp>
      <p:sp>
        <p:nvSpPr>
          <p:cNvPr id="7" name="Content Placeholder 2"/>
          <p:cNvSpPr txBox="1">
            <a:spLocks/>
          </p:cNvSpPr>
          <p:nvPr/>
        </p:nvSpPr>
        <p:spPr>
          <a:xfrm>
            <a:off x="107504" y="1052736"/>
            <a:ext cx="8928992" cy="4785497"/>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GB" sz="2800" dirty="0" smtClean="0"/>
          </a:p>
          <a:p>
            <a:endParaRPr lang="en-GB" sz="2800" dirty="0"/>
          </a:p>
          <a:p>
            <a:r>
              <a:rPr lang="en-GB" sz="2800" dirty="0"/>
              <a:t>The Black Atlantic suggests the way in which black cultures blend elements of different African, American, Caribbean, and European cultures.</a:t>
            </a:r>
          </a:p>
          <a:p>
            <a:r>
              <a:rPr lang="en-GB" sz="2800" dirty="0" smtClean="0"/>
              <a:t>Postcolonialism suggests the ways in which colonial history continues to influence </a:t>
            </a:r>
            <a:r>
              <a:rPr lang="en-GB" sz="2800" dirty="0"/>
              <a:t>attitudes to ethnicity with an assumption of the superiority of white western </a:t>
            </a:r>
            <a:r>
              <a:rPr lang="en-GB" sz="2800" dirty="0" smtClean="0"/>
              <a:t>cultures.</a:t>
            </a:r>
            <a:endParaRPr lang="en-GB" sz="2800" dirty="0"/>
          </a:p>
          <a:p>
            <a:endParaRPr lang="en-GB" sz="2800" dirty="0"/>
          </a:p>
          <a:p>
            <a:pPr marL="0" indent="0">
              <a:buNone/>
            </a:pPr>
            <a:r>
              <a:rPr lang="en-GB" sz="2800" dirty="0" smtClean="0"/>
              <a:t> </a:t>
            </a:r>
            <a:endParaRPr lang="en-GB" sz="2800" dirty="0"/>
          </a:p>
        </p:txBody>
      </p:sp>
      <p:cxnSp>
        <p:nvCxnSpPr>
          <p:cNvPr id="3" name="Straight Connector 2"/>
          <p:cNvCxnSpPr/>
          <p:nvPr/>
        </p:nvCxnSpPr>
        <p:spPr>
          <a:xfrm>
            <a:off x="0" y="692696"/>
            <a:ext cx="6300192" cy="0"/>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5" name="Rounded Rectangle 4"/>
          <p:cNvSpPr/>
          <p:nvPr/>
        </p:nvSpPr>
        <p:spPr>
          <a:xfrm>
            <a:off x="107504" y="754736"/>
            <a:ext cx="1986844" cy="648000"/>
          </a:xfrm>
          <a:prstGeom prst="roundRect">
            <a:avLst/>
          </a:prstGeom>
          <a:solidFill>
            <a:srgbClr val="9AD2BD"/>
          </a:solidFill>
          <a:ln w="19050" cap="flat" cmpd="sng" algn="ctr">
            <a:solidFill>
              <a:srgbClr val="2C635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Key Ideas</a:t>
            </a:r>
            <a:endParaRPr kumimoji="0" lang="en-US"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8" name="Rounded Rectangle 7"/>
          <p:cNvSpPr/>
          <p:nvPr/>
        </p:nvSpPr>
        <p:spPr>
          <a:xfrm>
            <a:off x="107504" y="5301160"/>
            <a:ext cx="1986844" cy="648000"/>
          </a:xfrm>
          <a:prstGeom prst="roundRect">
            <a:avLst/>
          </a:prstGeom>
          <a:solidFill>
            <a:srgbClr val="78C2A6"/>
          </a:solidFill>
          <a:ln w="19050" cap="flat" cmpd="sng" algn="ctr">
            <a:solidFill>
              <a:srgbClr val="2C635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One</a:t>
            </a:r>
            <a:r>
              <a:rPr kumimoji="0" lang="en-US" sz="2000" b="0" i="0" u="none" strike="noStrike" kern="0" cap="none" spc="0" normalizeH="0" noProof="0" dirty="0" smtClean="0">
                <a:ln>
                  <a:noFill/>
                </a:ln>
                <a:solidFill>
                  <a:prstClr val="black"/>
                </a:solidFill>
                <a:effectLst/>
                <a:uLnTx/>
                <a:uFillTx/>
                <a:latin typeface="Arial" panose="020B0604020202020204" pitchFamily="34" charset="0"/>
                <a:cs typeface="Arial" panose="020B0604020202020204" pitchFamily="34" charset="0"/>
              </a:rPr>
              <a:t> Sentence Summary</a:t>
            </a:r>
            <a:endParaRPr kumimoji="0" lang="en-US"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2" name="TextBox 1"/>
          <p:cNvSpPr txBox="1"/>
          <p:nvPr/>
        </p:nvSpPr>
        <p:spPr>
          <a:xfrm>
            <a:off x="2181046" y="5302829"/>
            <a:ext cx="6768752" cy="646331"/>
          </a:xfrm>
          <a:prstGeom prst="rect">
            <a:avLst/>
          </a:prstGeom>
          <a:noFill/>
        </p:spPr>
        <p:txBody>
          <a:bodyPr wrap="square" rtlCol="0">
            <a:spAutoFit/>
          </a:bodyPr>
          <a:lstStyle/>
          <a:p>
            <a:r>
              <a:rPr lang="en-US" dirty="0"/>
              <a:t>The history of colonialism continues to influence attitudes to ethnicity in western societies.</a:t>
            </a:r>
          </a:p>
        </p:txBody>
      </p:sp>
    </p:spTree>
    <p:extLst>
      <p:ext uri="{BB962C8B-B14F-4D97-AF65-F5344CB8AC3E}">
        <p14:creationId xmlns:p14="http://schemas.microsoft.com/office/powerpoint/2010/main" val="378921821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7504" y="-243408"/>
            <a:ext cx="8382000" cy="1080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R="0" lvl="0" algn="l" defTabSz="4572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Applying </a:t>
            </a:r>
            <a:r>
              <a:rPr lang="en-US" sz="3200" b="1" dirty="0" smtClean="0">
                <a:solidFill>
                  <a:srgbClr val="2C6350"/>
                </a:solidFill>
                <a:latin typeface="Arial" panose="020B0604020202020204" pitchFamily="34" charset="0"/>
                <a:cs typeface="Arial" panose="020B0604020202020204" pitchFamily="34" charset="0"/>
              </a:rPr>
              <a:t>Gilroy </a:t>
            </a:r>
            <a:r>
              <a:rPr kumimoji="0" lang="en-US" sz="3200" b="1" i="0"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to </a:t>
            </a:r>
            <a:r>
              <a:rPr kumimoji="0" lang="en-US" sz="3200" b="1" i="1"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Stranger Things</a:t>
            </a:r>
            <a:endParaRPr kumimoji="0" lang="en-US" sz="3200" b="1" i="0" u="none" strike="noStrike" kern="1200" cap="none" spc="0" normalizeH="0" baseline="0" noProof="0" dirty="0">
              <a:ln>
                <a:noFill/>
              </a:ln>
              <a:solidFill>
                <a:srgbClr val="2C6350"/>
              </a:solidFill>
              <a:effectLst/>
              <a:uLnTx/>
              <a:uFillTx/>
              <a:latin typeface="Arial" panose="020B0604020202020204" pitchFamily="34" charset="0"/>
              <a:cs typeface="Arial" panose="020B0604020202020204" pitchFamily="34" charset="0"/>
            </a:endParaRPr>
          </a:p>
        </p:txBody>
      </p:sp>
      <p:sp>
        <p:nvSpPr>
          <p:cNvPr id="7" name="Content Placeholder 2"/>
          <p:cNvSpPr txBox="1">
            <a:spLocks/>
          </p:cNvSpPr>
          <p:nvPr/>
        </p:nvSpPr>
        <p:spPr>
          <a:xfrm>
            <a:off x="107504" y="725666"/>
            <a:ext cx="8928992" cy="5112567"/>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GB" sz="3600" dirty="0"/>
          </a:p>
        </p:txBody>
      </p:sp>
      <p:cxnSp>
        <p:nvCxnSpPr>
          <p:cNvPr id="3" name="Straight Connector 2"/>
          <p:cNvCxnSpPr/>
          <p:nvPr/>
        </p:nvCxnSpPr>
        <p:spPr>
          <a:xfrm>
            <a:off x="0" y="692696"/>
            <a:ext cx="6300192" cy="0"/>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5" name="Content Placeholder 2"/>
          <p:cNvSpPr txBox="1">
            <a:spLocks/>
          </p:cNvSpPr>
          <p:nvPr/>
        </p:nvSpPr>
        <p:spPr>
          <a:xfrm>
            <a:off x="0" y="818699"/>
            <a:ext cx="8928992" cy="5562629"/>
          </a:xfrm>
          <a:prstGeom prst="rect">
            <a:avLst/>
          </a:prstGeom>
        </p:spPr>
        <p:txBody>
          <a:bodyPr vert="horz" lIns="91440" tIns="45720" rIns="91440" bIns="45720" rtlCol="0">
            <a:normAutofit fontScale="5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3500" b="1" dirty="0"/>
              <a:t>How is ethnicity represented in </a:t>
            </a:r>
            <a:r>
              <a:rPr lang="en-US" sz="3500" b="1" i="1" dirty="0"/>
              <a:t>Stranger Things</a:t>
            </a:r>
            <a:r>
              <a:rPr lang="en-US" sz="3500" b="1" dirty="0"/>
              <a:t>?</a:t>
            </a:r>
          </a:p>
          <a:p>
            <a:r>
              <a:rPr lang="en-US" sz="3500" b="1" dirty="0"/>
              <a:t>What attitudes to ethnicity are evident? </a:t>
            </a:r>
            <a:endParaRPr lang="en-US" sz="3500" b="1" dirty="0" smtClean="0"/>
          </a:p>
          <a:p>
            <a:endParaRPr lang="en-US" sz="3500" b="1" dirty="0"/>
          </a:p>
          <a:p>
            <a:pPr marL="0" indent="0">
              <a:buNone/>
            </a:pPr>
            <a:r>
              <a:rPr lang="en-GB" sz="3500" dirty="0"/>
              <a:t>Gilroy’s view that </a:t>
            </a:r>
            <a:r>
              <a:rPr lang="en-GB" sz="3500" b="1" dirty="0"/>
              <a:t>colonialism</a:t>
            </a:r>
            <a:r>
              <a:rPr lang="en-GB" sz="3500" dirty="0"/>
              <a:t> continues to influence attitudes to ethnicity can arguably be seen in </a:t>
            </a:r>
            <a:r>
              <a:rPr lang="en-GB" sz="3500" i="1" dirty="0"/>
              <a:t>Stranger Things</a:t>
            </a:r>
            <a:r>
              <a:rPr lang="en-GB" sz="3500" dirty="0"/>
              <a:t> which focuses on a social world which is predominantly white.  Whilst there are a small number of black characters (Lucas, Officer Callahan, Principal Coleman) who can be seen as broadly positive </a:t>
            </a:r>
            <a:r>
              <a:rPr lang="en-GB" sz="3500" dirty="0" smtClean="0"/>
              <a:t>representations, </a:t>
            </a:r>
            <a:r>
              <a:rPr lang="en-GB" sz="3500" dirty="0"/>
              <a:t>they are generally supporting or minor characters.  The narrative is focused on and driven by white characters.</a:t>
            </a:r>
          </a:p>
          <a:p>
            <a:pPr marL="0" indent="0">
              <a:buNone/>
            </a:pPr>
            <a:endParaRPr lang="en-GB" sz="3500" dirty="0"/>
          </a:p>
          <a:p>
            <a:pPr marL="0" indent="0">
              <a:buNone/>
            </a:pPr>
            <a:r>
              <a:rPr lang="en-GB" sz="3500" dirty="0"/>
              <a:t>Gilroy’s approach is helpful in identifying issues around the representation of ethnicity in LFTV dramas and drawing attention to the way in which media representations are often addressed to a white audience and as a result marginalise other ethnicities. </a:t>
            </a:r>
          </a:p>
          <a:p>
            <a:pPr marL="0" indent="0">
              <a:buNone/>
            </a:pPr>
            <a:endParaRPr lang="en-GB" sz="3500" dirty="0"/>
          </a:p>
          <a:p>
            <a:pPr marL="0" indent="0">
              <a:buNone/>
            </a:pPr>
            <a:r>
              <a:rPr lang="en-GB" sz="3500" dirty="0"/>
              <a:t>Whilst this approach is useful for identifying messages and values communicated in relation to ethnicity it doesn’t help to consider the ways in which those messages are constructed or interpreted by the audience.  The focus solely on ethnicity does not consider the significance of the representation of other social groups such as gender, sexuality, or social class.</a:t>
            </a:r>
          </a:p>
          <a:p>
            <a:pPr marL="0" indent="0">
              <a:buNone/>
            </a:pPr>
            <a:endParaRPr lang="en-US" sz="2600" dirty="0" smtClean="0"/>
          </a:p>
          <a:p>
            <a:pPr marL="0" indent="0">
              <a:buNone/>
            </a:pPr>
            <a:endParaRPr lang="en-US" sz="2600" dirty="0"/>
          </a:p>
          <a:p>
            <a:endParaRPr lang="en-GB" sz="2600" dirty="0" smtClean="0"/>
          </a:p>
        </p:txBody>
      </p:sp>
    </p:spTree>
    <p:extLst>
      <p:ext uri="{BB962C8B-B14F-4D97-AF65-F5344CB8AC3E}">
        <p14:creationId xmlns:p14="http://schemas.microsoft.com/office/powerpoint/2010/main" val="378796173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7504" y="-243408"/>
            <a:ext cx="8382000" cy="1080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R="0" lvl="0" algn="l" defTabSz="4572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Media Industries Academic Ideas</a:t>
            </a:r>
            <a:endParaRPr kumimoji="0" lang="en-US" sz="3200" b="1" i="0" u="none" strike="noStrike" kern="1200" cap="none" spc="0" normalizeH="0" baseline="0" noProof="0" dirty="0">
              <a:ln>
                <a:noFill/>
              </a:ln>
              <a:solidFill>
                <a:srgbClr val="2C6350"/>
              </a:solidFill>
              <a:effectLst/>
              <a:uLnTx/>
              <a:uFillTx/>
              <a:latin typeface="Arial" panose="020B0604020202020204" pitchFamily="34" charset="0"/>
              <a:cs typeface="Arial" panose="020B0604020202020204" pitchFamily="34" charset="0"/>
            </a:endParaRPr>
          </a:p>
        </p:txBody>
      </p:sp>
      <p:sp>
        <p:nvSpPr>
          <p:cNvPr id="7" name="Content Placeholder 2"/>
          <p:cNvSpPr txBox="1">
            <a:spLocks/>
          </p:cNvSpPr>
          <p:nvPr/>
        </p:nvSpPr>
        <p:spPr>
          <a:xfrm>
            <a:off x="107504" y="725666"/>
            <a:ext cx="8928992" cy="5112567"/>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sz="3600" dirty="0" smtClean="0"/>
              <a:t>Power and Media Industries – Curran and Seaton</a:t>
            </a:r>
          </a:p>
          <a:p>
            <a:r>
              <a:rPr lang="en-GB" sz="3600" dirty="0" smtClean="0"/>
              <a:t>Regulation – Livingstone and Lunt</a:t>
            </a:r>
          </a:p>
          <a:p>
            <a:r>
              <a:rPr lang="en-GB" sz="3600" dirty="0" smtClean="0"/>
              <a:t>Cultural Industries - Hesmondhalgh</a:t>
            </a:r>
            <a:endParaRPr lang="en-GB" sz="3600" dirty="0"/>
          </a:p>
        </p:txBody>
      </p:sp>
      <p:cxnSp>
        <p:nvCxnSpPr>
          <p:cNvPr id="3" name="Straight Connector 2"/>
          <p:cNvCxnSpPr/>
          <p:nvPr/>
        </p:nvCxnSpPr>
        <p:spPr>
          <a:xfrm>
            <a:off x="0" y="692696"/>
            <a:ext cx="6300192" cy="0"/>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468270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7504" y="-243408"/>
            <a:ext cx="9036496" cy="1080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lvl="0" algn="l">
              <a:defRPr/>
            </a:pPr>
            <a:r>
              <a:rPr lang="en-US" sz="2800" b="1" dirty="0">
                <a:solidFill>
                  <a:srgbClr val="2C6350"/>
                </a:solidFill>
                <a:latin typeface="Arial" panose="020B0604020202020204" pitchFamily="34" charset="0"/>
                <a:cs typeface="Arial" panose="020B0604020202020204" pitchFamily="34" charset="0"/>
              </a:rPr>
              <a:t>Power and Media Industries – Curran and Seaton</a:t>
            </a:r>
            <a:endParaRPr kumimoji="0" lang="en-US" sz="2800" b="1" i="0" u="none" strike="noStrike" kern="1200" cap="none" spc="0" normalizeH="0" baseline="0" noProof="0" dirty="0">
              <a:ln>
                <a:noFill/>
              </a:ln>
              <a:solidFill>
                <a:srgbClr val="2C6350"/>
              </a:solidFill>
              <a:effectLst/>
              <a:uLnTx/>
              <a:uFillTx/>
              <a:latin typeface="Arial" panose="020B0604020202020204" pitchFamily="34" charset="0"/>
              <a:cs typeface="Arial" panose="020B0604020202020204" pitchFamily="34" charset="0"/>
            </a:endParaRPr>
          </a:p>
        </p:txBody>
      </p:sp>
      <p:sp>
        <p:nvSpPr>
          <p:cNvPr id="7" name="Content Placeholder 2"/>
          <p:cNvSpPr txBox="1">
            <a:spLocks/>
          </p:cNvSpPr>
          <p:nvPr/>
        </p:nvSpPr>
        <p:spPr>
          <a:xfrm>
            <a:off x="107504" y="1052736"/>
            <a:ext cx="8928992" cy="4785497"/>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GB" sz="2800" dirty="0" smtClean="0"/>
          </a:p>
          <a:p>
            <a:endParaRPr lang="en-GB" sz="2800" dirty="0"/>
          </a:p>
          <a:p>
            <a:r>
              <a:rPr lang="en-GB" sz="2800" dirty="0"/>
              <a:t>Media </a:t>
            </a:r>
            <a:r>
              <a:rPr lang="en-GB" sz="2800" b="1" dirty="0"/>
              <a:t>ownership</a:t>
            </a:r>
            <a:r>
              <a:rPr lang="en-GB" sz="2800" dirty="0"/>
              <a:t> is the most significant factor in the way media industries work.</a:t>
            </a:r>
          </a:p>
          <a:p>
            <a:r>
              <a:rPr lang="en-GB" sz="2800" dirty="0"/>
              <a:t>The </a:t>
            </a:r>
            <a:r>
              <a:rPr lang="en-GB" sz="2800" b="1" dirty="0"/>
              <a:t>concentration of media ownership </a:t>
            </a:r>
            <a:r>
              <a:rPr lang="en-GB" sz="2800" dirty="0"/>
              <a:t>means the media industry is dominated by a small number of </a:t>
            </a:r>
            <a:r>
              <a:rPr lang="en-GB" sz="2800" b="1" dirty="0"/>
              <a:t>conglomerates</a:t>
            </a:r>
            <a:r>
              <a:rPr lang="en-GB" sz="2800" dirty="0"/>
              <a:t>, which </a:t>
            </a:r>
            <a:r>
              <a:rPr lang="en-GB" sz="2800" dirty="0" smtClean="0"/>
              <a:t>limits </a:t>
            </a:r>
            <a:r>
              <a:rPr lang="en-GB" sz="2800" dirty="0"/>
              <a:t>the viewpoints represented.</a:t>
            </a:r>
          </a:p>
          <a:p>
            <a:r>
              <a:rPr lang="en-GB" sz="2800" dirty="0"/>
              <a:t>Despite the development of online media the established major media </a:t>
            </a:r>
            <a:r>
              <a:rPr lang="en-GB" sz="2800" dirty="0" smtClean="0"/>
              <a:t>organisations </a:t>
            </a:r>
            <a:r>
              <a:rPr lang="en-GB" sz="2800" dirty="0"/>
              <a:t>continue to be dominant.</a:t>
            </a:r>
          </a:p>
          <a:p>
            <a:endParaRPr lang="en-GB" sz="2800" dirty="0"/>
          </a:p>
          <a:p>
            <a:pPr marL="0" indent="0">
              <a:buNone/>
            </a:pPr>
            <a:r>
              <a:rPr lang="en-GB" sz="2800" dirty="0" smtClean="0"/>
              <a:t> </a:t>
            </a:r>
            <a:endParaRPr lang="en-GB" sz="2800" dirty="0"/>
          </a:p>
        </p:txBody>
      </p:sp>
      <p:cxnSp>
        <p:nvCxnSpPr>
          <p:cNvPr id="3" name="Straight Connector 2"/>
          <p:cNvCxnSpPr/>
          <p:nvPr/>
        </p:nvCxnSpPr>
        <p:spPr>
          <a:xfrm>
            <a:off x="0" y="692696"/>
            <a:ext cx="6300192" cy="0"/>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5" name="Rounded Rectangle 4"/>
          <p:cNvSpPr/>
          <p:nvPr/>
        </p:nvSpPr>
        <p:spPr>
          <a:xfrm>
            <a:off x="107504" y="754736"/>
            <a:ext cx="1986844" cy="648000"/>
          </a:xfrm>
          <a:prstGeom prst="roundRect">
            <a:avLst/>
          </a:prstGeom>
          <a:solidFill>
            <a:srgbClr val="9AD2BD"/>
          </a:solidFill>
          <a:ln w="19050" cap="flat" cmpd="sng" algn="ctr">
            <a:solidFill>
              <a:srgbClr val="2C635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Key Ideas</a:t>
            </a:r>
            <a:endParaRPr kumimoji="0" lang="en-US"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8" name="Rounded Rectangle 7"/>
          <p:cNvSpPr/>
          <p:nvPr/>
        </p:nvSpPr>
        <p:spPr>
          <a:xfrm>
            <a:off x="107504" y="5301160"/>
            <a:ext cx="1986844" cy="648000"/>
          </a:xfrm>
          <a:prstGeom prst="roundRect">
            <a:avLst/>
          </a:prstGeom>
          <a:solidFill>
            <a:srgbClr val="78C2A6"/>
          </a:solidFill>
          <a:ln w="19050" cap="flat" cmpd="sng" algn="ctr">
            <a:solidFill>
              <a:srgbClr val="2C635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One</a:t>
            </a:r>
            <a:r>
              <a:rPr kumimoji="0" lang="en-US" sz="2000" b="0" i="0" u="none" strike="noStrike" kern="0" cap="none" spc="0" normalizeH="0" noProof="0" dirty="0" smtClean="0">
                <a:ln>
                  <a:noFill/>
                </a:ln>
                <a:solidFill>
                  <a:prstClr val="black"/>
                </a:solidFill>
                <a:effectLst/>
                <a:uLnTx/>
                <a:uFillTx/>
                <a:latin typeface="Arial" panose="020B0604020202020204" pitchFamily="34" charset="0"/>
                <a:cs typeface="Arial" panose="020B0604020202020204" pitchFamily="34" charset="0"/>
              </a:rPr>
              <a:t> Sentence Summary</a:t>
            </a:r>
            <a:endParaRPr kumimoji="0" lang="en-US"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2" name="TextBox 1"/>
          <p:cNvSpPr txBox="1"/>
          <p:nvPr/>
        </p:nvSpPr>
        <p:spPr>
          <a:xfrm>
            <a:off x="2207821" y="5131047"/>
            <a:ext cx="6768752" cy="923330"/>
          </a:xfrm>
          <a:prstGeom prst="rect">
            <a:avLst/>
          </a:prstGeom>
          <a:noFill/>
        </p:spPr>
        <p:txBody>
          <a:bodyPr wrap="square" rtlCol="0">
            <a:spAutoFit/>
          </a:bodyPr>
          <a:lstStyle/>
          <a:p>
            <a:r>
              <a:rPr lang="en-US" dirty="0"/>
              <a:t>Media ownership is the most important influence on the media, with a small number of major conglomerates continuing to dominate the media industry despite the emergence of the internet.</a:t>
            </a:r>
          </a:p>
        </p:txBody>
      </p:sp>
    </p:spTree>
    <p:extLst>
      <p:ext uri="{BB962C8B-B14F-4D97-AF65-F5344CB8AC3E}">
        <p14:creationId xmlns:p14="http://schemas.microsoft.com/office/powerpoint/2010/main" val="31772134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7504" y="-243408"/>
            <a:ext cx="8382000" cy="1080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R="0" lvl="0" algn="l" defTabSz="4572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Applying Academic</a:t>
            </a:r>
            <a:r>
              <a:rPr kumimoji="0" lang="en-US" sz="3200" b="1" i="0" u="none" strike="noStrike" kern="1200" cap="none" spc="0" normalizeH="0" noProof="0" dirty="0" smtClean="0">
                <a:ln>
                  <a:noFill/>
                </a:ln>
                <a:solidFill>
                  <a:srgbClr val="2C6350"/>
                </a:solidFill>
                <a:effectLst/>
                <a:uLnTx/>
                <a:uFillTx/>
                <a:latin typeface="Arial" panose="020B0604020202020204" pitchFamily="34" charset="0"/>
                <a:cs typeface="Arial" panose="020B0604020202020204" pitchFamily="34" charset="0"/>
              </a:rPr>
              <a:t> Ideas to LFTV Drama</a:t>
            </a:r>
            <a:endParaRPr kumimoji="0" lang="en-US" sz="3200" b="1" i="0" u="none" strike="noStrike" kern="1200" cap="none" spc="0" normalizeH="0" baseline="0" noProof="0" dirty="0">
              <a:ln>
                <a:noFill/>
              </a:ln>
              <a:solidFill>
                <a:srgbClr val="2C6350"/>
              </a:solidFill>
              <a:effectLst/>
              <a:uLnTx/>
              <a:uFillTx/>
              <a:latin typeface="Arial" panose="020B0604020202020204" pitchFamily="34" charset="0"/>
              <a:cs typeface="Arial" panose="020B0604020202020204" pitchFamily="34" charset="0"/>
            </a:endParaRPr>
          </a:p>
        </p:txBody>
      </p:sp>
      <p:sp>
        <p:nvSpPr>
          <p:cNvPr id="7" name="Content Placeholder 2"/>
          <p:cNvSpPr txBox="1">
            <a:spLocks/>
          </p:cNvSpPr>
          <p:nvPr/>
        </p:nvSpPr>
        <p:spPr>
          <a:xfrm>
            <a:off x="107504" y="725666"/>
            <a:ext cx="8928992" cy="5112567"/>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GB" sz="2800" dirty="0"/>
              <a:t>This resource explores the application of the set academic ideas and arguments in relation to Long Form Television Drama, exemplified through the set text of </a:t>
            </a:r>
            <a:r>
              <a:rPr lang="en-GB" sz="2800" i="1" dirty="0"/>
              <a:t>Stranger Things </a:t>
            </a:r>
            <a:r>
              <a:rPr lang="en-GB" sz="2800" dirty="0"/>
              <a:t>(Season 1, Episode 1</a:t>
            </a:r>
            <a:r>
              <a:rPr lang="en-GB" sz="2800" dirty="0" smtClean="0"/>
              <a:t>).  It provides suggested prompt questions for analysis, and examples of application and evaluation.</a:t>
            </a:r>
            <a:endParaRPr lang="en-GB" sz="2800" dirty="0"/>
          </a:p>
          <a:p>
            <a:pPr marL="0" indent="0">
              <a:buNone/>
            </a:pPr>
            <a:endParaRPr lang="en-GB" sz="2800" dirty="0"/>
          </a:p>
          <a:p>
            <a:pPr marL="0" indent="0">
              <a:buNone/>
            </a:pPr>
            <a:r>
              <a:rPr lang="en-GB" sz="2800" dirty="0"/>
              <a:t>Students will need to </a:t>
            </a:r>
            <a:r>
              <a:rPr lang="en-GB" sz="2800" b="1" dirty="0"/>
              <a:t>apply</a:t>
            </a:r>
            <a:r>
              <a:rPr lang="en-GB" sz="2800" dirty="0"/>
              <a:t> relevant academic ideas and arguments to the chosen LFTV dramas in </a:t>
            </a:r>
            <a:r>
              <a:rPr lang="en-GB" sz="2800" b="1" dirty="0"/>
              <a:t>Question 3</a:t>
            </a:r>
            <a:r>
              <a:rPr lang="en-GB" sz="2800" dirty="0"/>
              <a:t>, and </a:t>
            </a:r>
            <a:r>
              <a:rPr lang="en-GB" sz="2800" b="1" dirty="0"/>
              <a:t>evaluate</a:t>
            </a:r>
            <a:r>
              <a:rPr lang="en-GB" sz="2800" dirty="0"/>
              <a:t> the ideas of one specific theorist in </a:t>
            </a:r>
            <a:r>
              <a:rPr lang="en-GB" sz="2800" b="1" dirty="0"/>
              <a:t>Question 4</a:t>
            </a:r>
            <a:r>
              <a:rPr lang="en-GB" sz="2800" dirty="0"/>
              <a:t>.</a:t>
            </a:r>
          </a:p>
        </p:txBody>
      </p:sp>
      <p:cxnSp>
        <p:nvCxnSpPr>
          <p:cNvPr id="3" name="Straight Connector 2"/>
          <p:cNvCxnSpPr/>
          <p:nvPr/>
        </p:nvCxnSpPr>
        <p:spPr>
          <a:xfrm>
            <a:off x="0" y="692696"/>
            <a:ext cx="6300192" cy="0"/>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333297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7504" y="-243408"/>
            <a:ext cx="8382000" cy="1080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R="0" lvl="0" algn="l" defTabSz="4572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Applying </a:t>
            </a:r>
            <a:r>
              <a:rPr lang="en-US" sz="2800" b="1" dirty="0" smtClean="0">
                <a:solidFill>
                  <a:srgbClr val="2C6350"/>
                </a:solidFill>
                <a:latin typeface="Arial" panose="020B0604020202020204" pitchFamily="34" charset="0"/>
                <a:cs typeface="Arial" panose="020B0604020202020204" pitchFamily="34" charset="0"/>
              </a:rPr>
              <a:t>Curran and Seaton </a:t>
            </a:r>
            <a:r>
              <a:rPr kumimoji="0" lang="en-US" sz="2800" b="1" i="0"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to </a:t>
            </a:r>
            <a:r>
              <a:rPr kumimoji="0" lang="en-US" sz="2800" b="1" i="1"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Stranger Things</a:t>
            </a:r>
            <a:endParaRPr kumimoji="0" lang="en-US" sz="2800" b="1" i="0" u="none" strike="noStrike" kern="1200" cap="none" spc="0" normalizeH="0" baseline="0" noProof="0" dirty="0">
              <a:ln>
                <a:noFill/>
              </a:ln>
              <a:solidFill>
                <a:srgbClr val="2C6350"/>
              </a:solidFill>
              <a:effectLst/>
              <a:uLnTx/>
              <a:uFillTx/>
              <a:latin typeface="Arial" panose="020B0604020202020204" pitchFamily="34" charset="0"/>
              <a:cs typeface="Arial" panose="020B0604020202020204" pitchFamily="34" charset="0"/>
            </a:endParaRPr>
          </a:p>
        </p:txBody>
      </p:sp>
      <p:sp>
        <p:nvSpPr>
          <p:cNvPr id="7" name="Content Placeholder 2"/>
          <p:cNvSpPr txBox="1">
            <a:spLocks/>
          </p:cNvSpPr>
          <p:nvPr/>
        </p:nvSpPr>
        <p:spPr>
          <a:xfrm>
            <a:off x="107504" y="725666"/>
            <a:ext cx="8928992" cy="5112567"/>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GB" sz="3600" dirty="0"/>
          </a:p>
        </p:txBody>
      </p:sp>
      <p:cxnSp>
        <p:nvCxnSpPr>
          <p:cNvPr id="3" name="Straight Connector 2"/>
          <p:cNvCxnSpPr/>
          <p:nvPr/>
        </p:nvCxnSpPr>
        <p:spPr>
          <a:xfrm>
            <a:off x="0" y="692696"/>
            <a:ext cx="6300192" cy="0"/>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5" name="Content Placeholder 2"/>
          <p:cNvSpPr txBox="1">
            <a:spLocks/>
          </p:cNvSpPr>
          <p:nvPr/>
        </p:nvSpPr>
        <p:spPr>
          <a:xfrm>
            <a:off x="0" y="818699"/>
            <a:ext cx="8928992" cy="5130581"/>
          </a:xfrm>
          <a:prstGeom prst="rect">
            <a:avLst/>
          </a:prstGeom>
        </p:spPr>
        <p:txBody>
          <a:bodyPr vert="horz" lIns="91440" tIns="45720" rIns="91440" bIns="45720" rtlCol="0">
            <a:normAutofit fontScale="475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3600" b="1" dirty="0" smtClean="0"/>
              <a:t>What is the ownership structure of Netflix?</a:t>
            </a:r>
          </a:p>
          <a:p>
            <a:r>
              <a:rPr lang="en-US" sz="3600" b="1" dirty="0" smtClean="0"/>
              <a:t>What evidence is there that Netflix either restricts or encourages access to a diverse range of content?</a:t>
            </a:r>
          </a:p>
          <a:p>
            <a:pPr marL="0" indent="0">
              <a:buNone/>
            </a:pPr>
            <a:endParaRPr lang="en-US" sz="3600" b="1" dirty="0" smtClean="0"/>
          </a:p>
          <a:p>
            <a:pPr marL="0" indent="0">
              <a:buNone/>
            </a:pPr>
            <a:r>
              <a:rPr lang="en-GB" sz="3600" dirty="0" smtClean="0"/>
              <a:t>The </a:t>
            </a:r>
            <a:r>
              <a:rPr lang="en-GB" sz="3600" dirty="0"/>
              <a:t>success of Netflix may undermine Curran and Seaton’s view that the internet does not challenge the dominance of established media institutions, as Netflix has emerged as a significant competitor in the television market.  Similarly the process of the </a:t>
            </a:r>
            <a:r>
              <a:rPr lang="en-GB" sz="3600" b="1" dirty="0"/>
              <a:t>concentration of media ownership</a:t>
            </a:r>
            <a:r>
              <a:rPr lang="en-GB" sz="3600" dirty="0"/>
              <a:t> cannot be applied at this time to Netflix.  However </a:t>
            </a:r>
            <a:r>
              <a:rPr lang="en-GB" sz="3600" b="1" dirty="0"/>
              <a:t>streaming</a:t>
            </a:r>
            <a:r>
              <a:rPr lang="en-GB" sz="3600" dirty="0"/>
              <a:t> television is dominated by a small number of companies such as Netflix and </a:t>
            </a:r>
            <a:r>
              <a:rPr lang="en-GB" sz="3600" dirty="0" smtClean="0"/>
              <a:t>Amazon, resulting in an </a:t>
            </a:r>
            <a:r>
              <a:rPr lang="en-GB" sz="3600" b="1" dirty="0" smtClean="0"/>
              <a:t>oligopoly </a:t>
            </a:r>
            <a:r>
              <a:rPr lang="en-GB" sz="3600" dirty="0" smtClean="0"/>
              <a:t>which arguably limits audience choice.  </a:t>
            </a:r>
            <a:endParaRPr lang="en-GB" sz="3600" dirty="0"/>
          </a:p>
          <a:p>
            <a:pPr marL="0" indent="0">
              <a:buNone/>
            </a:pPr>
            <a:endParaRPr lang="en-GB" sz="3600" dirty="0"/>
          </a:p>
          <a:p>
            <a:pPr marL="0" indent="0">
              <a:buNone/>
            </a:pPr>
            <a:r>
              <a:rPr lang="en-GB" sz="3600" dirty="0"/>
              <a:t>Whilst Netflix does still act as a </a:t>
            </a:r>
            <a:r>
              <a:rPr lang="en-GB" sz="3600" b="1" dirty="0"/>
              <a:t>gatekeeper</a:t>
            </a:r>
            <a:r>
              <a:rPr lang="en-GB" sz="3600" dirty="0"/>
              <a:t> for content it could be argued that it does offer a platform for media products from diverse cultures.  The massive investment in original content by Netflix can also be seen to challenge Curran and Seaton’s arguments, with the production of prestige content a key strategy for growth.  However, the success of </a:t>
            </a:r>
            <a:r>
              <a:rPr lang="en-GB" sz="3600" i="1" dirty="0"/>
              <a:t>Stranger Things</a:t>
            </a:r>
            <a:r>
              <a:rPr lang="en-GB" sz="3600" dirty="0"/>
              <a:t> can be seen to result from its reliance on commercially successful genres and narratives, and </a:t>
            </a:r>
            <a:r>
              <a:rPr lang="en-GB" sz="3600" dirty="0" smtClean="0"/>
              <a:t>it is </a:t>
            </a:r>
            <a:r>
              <a:rPr lang="en-GB" sz="3600" dirty="0"/>
              <a:t>produced by </a:t>
            </a:r>
            <a:r>
              <a:rPr lang="en-GB" sz="3600" dirty="0" smtClean="0"/>
              <a:t>established industry producers such as Shawn Levy. </a:t>
            </a:r>
          </a:p>
          <a:p>
            <a:pPr marL="0" indent="0">
              <a:buNone/>
            </a:pPr>
            <a:endParaRPr lang="en-GB" sz="3600" dirty="0"/>
          </a:p>
          <a:p>
            <a:pPr marL="0" indent="0">
              <a:buNone/>
            </a:pPr>
            <a:r>
              <a:rPr lang="en-GB" sz="3600" dirty="0" smtClean="0"/>
              <a:t>Applying Curran and Seaton to LFTV drama is useful for considering the ways in which media ownership can impact upon production and distribution of television content, however it does not consider the ways in which media productions are shaped by audience demand and it arguably underestimates the impact of online media.</a:t>
            </a:r>
          </a:p>
          <a:p>
            <a:pPr marL="0" indent="0">
              <a:buNone/>
            </a:pPr>
            <a:endParaRPr lang="en-GB" sz="2800" dirty="0"/>
          </a:p>
          <a:p>
            <a:pPr marL="0" indent="0">
              <a:buNone/>
            </a:pPr>
            <a:endParaRPr lang="en-US" sz="2600" dirty="0" smtClean="0"/>
          </a:p>
          <a:p>
            <a:pPr marL="0" indent="0">
              <a:buNone/>
            </a:pPr>
            <a:endParaRPr lang="en-US" sz="2600" dirty="0"/>
          </a:p>
          <a:p>
            <a:endParaRPr lang="en-GB" sz="2600" dirty="0" smtClean="0"/>
          </a:p>
        </p:txBody>
      </p:sp>
    </p:spTree>
    <p:extLst>
      <p:ext uri="{BB962C8B-B14F-4D97-AF65-F5344CB8AC3E}">
        <p14:creationId xmlns:p14="http://schemas.microsoft.com/office/powerpoint/2010/main" val="223879552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7504" y="-243408"/>
            <a:ext cx="9036496" cy="1080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lvl="0" algn="l">
              <a:defRPr/>
            </a:pPr>
            <a:r>
              <a:rPr lang="en-US" sz="3200" b="1" dirty="0">
                <a:solidFill>
                  <a:srgbClr val="2C6350"/>
                </a:solidFill>
                <a:latin typeface="Arial" panose="020B0604020202020204" pitchFamily="34" charset="0"/>
                <a:cs typeface="Arial" panose="020B0604020202020204" pitchFamily="34" charset="0"/>
              </a:rPr>
              <a:t>Regulation – Livingstone and Lunt</a:t>
            </a:r>
            <a:endParaRPr kumimoji="0" lang="en-US" sz="3200" b="1" i="0" u="none" strike="noStrike" kern="1200" cap="none" spc="0" normalizeH="0" baseline="0" noProof="0" dirty="0">
              <a:ln>
                <a:noFill/>
              </a:ln>
              <a:solidFill>
                <a:srgbClr val="2C6350"/>
              </a:solidFill>
              <a:effectLst/>
              <a:uLnTx/>
              <a:uFillTx/>
              <a:latin typeface="Arial" panose="020B0604020202020204" pitchFamily="34" charset="0"/>
              <a:cs typeface="Arial" panose="020B0604020202020204" pitchFamily="34" charset="0"/>
            </a:endParaRPr>
          </a:p>
        </p:txBody>
      </p:sp>
      <p:sp>
        <p:nvSpPr>
          <p:cNvPr id="7" name="Content Placeholder 2"/>
          <p:cNvSpPr txBox="1">
            <a:spLocks/>
          </p:cNvSpPr>
          <p:nvPr/>
        </p:nvSpPr>
        <p:spPr>
          <a:xfrm>
            <a:off x="107504" y="1052736"/>
            <a:ext cx="8928992" cy="4785497"/>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GB" sz="2800" dirty="0" smtClean="0"/>
          </a:p>
          <a:p>
            <a:endParaRPr lang="en-GB" sz="2800" dirty="0"/>
          </a:p>
          <a:p>
            <a:r>
              <a:rPr lang="en-GB" sz="2800" dirty="0"/>
              <a:t>Media </a:t>
            </a:r>
            <a:r>
              <a:rPr lang="en-GB" sz="2800" b="1" dirty="0"/>
              <a:t>regulation</a:t>
            </a:r>
            <a:r>
              <a:rPr lang="en-GB" sz="2800" dirty="0"/>
              <a:t> serves a variety of purposes and must balance a range of </a:t>
            </a:r>
            <a:r>
              <a:rPr lang="en-GB" sz="2800" dirty="0" smtClean="0"/>
              <a:t>consumer/citizen needs.</a:t>
            </a:r>
            <a:endParaRPr lang="en-GB" sz="2800" dirty="0"/>
          </a:p>
          <a:p>
            <a:r>
              <a:rPr lang="en-GB" sz="2800" dirty="0"/>
              <a:t>Regulation is needed to make sure the media promotes public </a:t>
            </a:r>
            <a:r>
              <a:rPr lang="en-GB" sz="2800" dirty="0" smtClean="0"/>
              <a:t>interests.</a:t>
            </a:r>
            <a:endParaRPr lang="en-GB" sz="2800" dirty="0"/>
          </a:p>
          <a:p>
            <a:r>
              <a:rPr lang="en-GB" sz="2800" dirty="0"/>
              <a:t>Traditional forms of media regulation are being challenged by </a:t>
            </a:r>
            <a:r>
              <a:rPr lang="en-GB" sz="2800" dirty="0" smtClean="0"/>
              <a:t>the online </a:t>
            </a:r>
            <a:r>
              <a:rPr lang="en-GB" sz="2800" dirty="0"/>
              <a:t>and </a:t>
            </a:r>
            <a:r>
              <a:rPr lang="en-GB" sz="2800" b="1" dirty="0"/>
              <a:t>globalised</a:t>
            </a:r>
            <a:r>
              <a:rPr lang="en-GB" sz="2800" dirty="0"/>
              <a:t> media culture resulting from technological developments such as the </a:t>
            </a:r>
            <a:r>
              <a:rPr lang="en-GB" sz="2800" dirty="0" smtClean="0"/>
              <a:t>internet.</a:t>
            </a:r>
            <a:endParaRPr lang="en-GB" sz="2800" dirty="0"/>
          </a:p>
          <a:p>
            <a:endParaRPr lang="en-GB" sz="2800" dirty="0"/>
          </a:p>
          <a:p>
            <a:pPr marL="0" indent="0">
              <a:buNone/>
            </a:pPr>
            <a:r>
              <a:rPr lang="en-GB" sz="2800" dirty="0" smtClean="0"/>
              <a:t> </a:t>
            </a:r>
            <a:endParaRPr lang="en-GB" sz="2800" dirty="0"/>
          </a:p>
        </p:txBody>
      </p:sp>
      <p:cxnSp>
        <p:nvCxnSpPr>
          <p:cNvPr id="3" name="Straight Connector 2"/>
          <p:cNvCxnSpPr/>
          <p:nvPr/>
        </p:nvCxnSpPr>
        <p:spPr>
          <a:xfrm>
            <a:off x="0" y="692696"/>
            <a:ext cx="6300192" cy="0"/>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5" name="Rounded Rectangle 4"/>
          <p:cNvSpPr/>
          <p:nvPr/>
        </p:nvSpPr>
        <p:spPr>
          <a:xfrm>
            <a:off x="107504" y="754736"/>
            <a:ext cx="1986844" cy="648000"/>
          </a:xfrm>
          <a:prstGeom prst="roundRect">
            <a:avLst/>
          </a:prstGeom>
          <a:solidFill>
            <a:srgbClr val="9AD2BD"/>
          </a:solidFill>
          <a:ln w="19050" cap="flat" cmpd="sng" algn="ctr">
            <a:solidFill>
              <a:srgbClr val="2C635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Key Ideas</a:t>
            </a:r>
            <a:endParaRPr kumimoji="0" lang="en-US"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8" name="Rounded Rectangle 7"/>
          <p:cNvSpPr/>
          <p:nvPr/>
        </p:nvSpPr>
        <p:spPr>
          <a:xfrm>
            <a:off x="107504" y="5301160"/>
            <a:ext cx="1986844" cy="648000"/>
          </a:xfrm>
          <a:prstGeom prst="roundRect">
            <a:avLst/>
          </a:prstGeom>
          <a:solidFill>
            <a:srgbClr val="78C2A6"/>
          </a:solidFill>
          <a:ln w="19050" cap="flat" cmpd="sng" algn="ctr">
            <a:solidFill>
              <a:srgbClr val="2C635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One</a:t>
            </a:r>
            <a:r>
              <a:rPr kumimoji="0" lang="en-US" sz="2000" b="0" i="0" u="none" strike="noStrike" kern="0" cap="none" spc="0" normalizeH="0" noProof="0" dirty="0" smtClean="0">
                <a:ln>
                  <a:noFill/>
                </a:ln>
                <a:solidFill>
                  <a:prstClr val="black"/>
                </a:solidFill>
                <a:effectLst/>
                <a:uLnTx/>
                <a:uFillTx/>
                <a:latin typeface="Arial" panose="020B0604020202020204" pitchFamily="34" charset="0"/>
                <a:cs typeface="Arial" panose="020B0604020202020204" pitchFamily="34" charset="0"/>
              </a:rPr>
              <a:t> Sentence Summary</a:t>
            </a:r>
            <a:endParaRPr kumimoji="0" lang="en-US"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2" name="TextBox 1"/>
          <p:cNvSpPr txBox="1"/>
          <p:nvPr/>
        </p:nvSpPr>
        <p:spPr>
          <a:xfrm>
            <a:off x="2210390" y="5163495"/>
            <a:ext cx="6768752" cy="923330"/>
          </a:xfrm>
          <a:prstGeom prst="rect">
            <a:avLst/>
          </a:prstGeom>
          <a:noFill/>
        </p:spPr>
        <p:txBody>
          <a:bodyPr wrap="square" rtlCol="0">
            <a:spAutoFit/>
          </a:bodyPr>
          <a:lstStyle/>
          <a:p>
            <a:r>
              <a:rPr lang="en-US" dirty="0"/>
              <a:t>Media regulation is necessary to protect consumers and make sure media industries act in the public interest, however this is being undermined by the development of </a:t>
            </a:r>
            <a:r>
              <a:rPr lang="en-US" dirty="0" smtClean="0"/>
              <a:t>a global online media culture</a:t>
            </a:r>
            <a:r>
              <a:rPr lang="en-US" dirty="0"/>
              <a:t>.</a:t>
            </a:r>
          </a:p>
        </p:txBody>
      </p:sp>
    </p:spTree>
    <p:extLst>
      <p:ext uri="{BB962C8B-B14F-4D97-AF65-F5344CB8AC3E}">
        <p14:creationId xmlns:p14="http://schemas.microsoft.com/office/powerpoint/2010/main" val="11721745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7504" y="-243408"/>
            <a:ext cx="8382000" cy="1080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R="0" lvl="0" algn="l" defTabSz="4572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Applying </a:t>
            </a:r>
            <a:r>
              <a:rPr lang="en-US" sz="2400" b="1" dirty="0" smtClean="0">
                <a:solidFill>
                  <a:srgbClr val="2C6350"/>
                </a:solidFill>
                <a:latin typeface="Arial" panose="020B0604020202020204" pitchFamily="34" charset="0"/>
                <a:cs typeface="Arial" panose="020B0604020202020204" pitchFamily="34" charset="0"/>
              </a:rPr>
              <a:t>Livingstone and Lunt </a:t>
            </a:r>
            <a:r>
              <a:rPr kumimoji="0" lang="en-US" sz="2400" b="1" i="0"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to </a:t>
            </a:r>
            <a:r>
              <a:rPr kumimoji="0" lang="en-US" sz="2400" b="1" i="1"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Stranger Things</a:t>
            </a:r>
            <a:endParaRPr kumimoji="0" lang="en-US" sz="2400" b="1" i="0" u="none" strike="noStrike" kern="1200" cap="none" spc="0" normalizeH="0" baseline="0" noProof="0" dirty="0">
              <a:ln>
                <a:noFill/>
              </a:ln>
              <a:solidFill>
                <a:srgbClr val="2C6350"/>
              </a:solidFill>
              <a:effectLst/>
              <a:uLnTx/>
              <a:uFillTx/>
              <a:latin typeface="Arial" panose="020B0604020202020204" pitchFamily="34" charset="0"/>
              <a:cs typeface="Arial" panose="020B0604020202020204" pitchFamily="34" charset="0"/>
            </a:endParaRPr>
          </a:p>
        </p:txBody>
      </p:sp>
      <p:sp>
        <p:nvSpPr>
          <p:cNvPr id="7" name="Content Placeholder 2"/>
          <p:cNvSpPr txBox="1">
            <a:spLocks/>
          </p:cNvSpPr>
          <p:nvPr/>
        </p:nvSpPr>
        <p:spPr>
          <a:xfrm>
            <a:off x="107504" y="725666"/>
            <a:ext cx="8928992" cy="5112567"/>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GB" sz="3600" dirty="0"/>
          </a:p>
        </p:txBody>
      </p:sp>
      <p:cxnSp>
        <p:nvCxnSpPr>
          <p:cNvPr id="3" name="Straight Connector 2"/>
          <p:cNvCxnSpPr/>
          <p:nvPr/>
        </p:nvCxnSpPr>
        <p:spPr>
          <a:xfrm>
            <a:off x="0" y="692696"/>
            <a:ext cx="6300192" cy="0"/>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5" name="Content Placeholder 2"/>
          <p:cNvSpPr txBox="1">
            <a:spLocks/>
          </p:cNvSpPr>
          <p:nvPr/>
        </p:nvSpPr>
        <p:spPr>
          <a:xfrm>
            <a:off x="0" y="818699"/>
            <a:ext cx="8928992" cy="5052503"/>
          </a:xfrm>
          <a:prstGeom prst="rect">
            <a:avLst/>
          </a:prstGeom>
        </p:spPr>
        <p:txBody>
          <a:bodyPr vert="horz" lIns="91440" tIns="45720" rIns="91440" bIns="45720" rtlCol="0">
            <a:normAutofit fontScale="5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900" b="1" dirty="0"/>
              <a:t>What are the differences between the regulation of broadcast and streaming television?</a:t>
            </a:r>
          </a:p>
          <a:p>
            <a:r>
              <a:rPr lang="en-US" sz="2900" b="1" dirty="0"/>
              <a:t>What does Netflix suggest about the challenges to regulation posed by the rise of online media</a:t>
            </a:r>
            <a:r>
              <a:rPr lang="en-US" sz="2900" b="1" dirty="0" smtClean="0"/>
              <a:t>?</a:t>
            </a:r>
          </a:p>
          <a:p>
            <a:pPr marL="0" indent="0">
              <a:buNone/>
            </a:pPr>
            <a:endParaRPr lang="en-US" sz="2900" b="1" dirty="0" smtClean="0"/>
          </a:p>
          <a:p>
            <a:pPr marL="0" indent="0">
              <a:buNone/>
            </a:pPr>
            <a:r>
              <a:rPr lang="en-GB" sz="2900" dirty="0"/>
              <a:t>Netflix has to abide by EU </a:t>
            </a:r>
            <a:r>
              <a:rPr lang="en-GB" sz="2900" b="1" dirty="0"/>
              <a:t>regulations</a:t>
            </a:r>
            <a:r>
              <a:rPr lang="en-GB" sz="2900" dirty="0"/>
              <a:t>, but is outside the scope of the UK regulator for television, </a:t>
            </a:r>
            <a:r>
              <a:rPr lang="en-GB" sz="2900" b="1" dirty="0"/>
              <a:t>Ofcom</a:t>
            </a:r>
            <a:r>
              <a:rPr lang="en-GB" sz="2900" dirty="0"/>
              <a:t>.  This illustrates the challenges for regulators posed by global and online media </a:t>
            </a:r>
            <a:r>
              <a:rPr lang="en-GB" sz="2900" b="1" dirty="0"/>
              <a:t>distribution</a:t>
            </a:r>
            <a:r>
              <a:rPr lang="en-GB" sz="2900" dirty="0"/>
              <a:t>. </a:t>
            </a:r>
          </a:p>
          <a:p>
            <a:pPr marL="0" indent="0">
              <a:buNone/>
            </a:pPr>
            <a:endParaRPr lang="en-GB" sz="2900" dirty="0"/>
          </a:p>
          <a:p>
            <a:pPr marL="0" indent="0">
              <a:buNone/>
            </a:pPr>
            <a:r>
              <a:rPr lang="en-GB" sz="2900" dirty="0"/>
              <a:t>As a result regulations which apply to UK television broadcasters do not apply to Netflix, and some regulations (such as the </a:t>
            </a:r>
            <a:r>
              <a:rPr lang="en-GB" sz="2900" b="1" dirty="0"/>
              <a:t>watershed</a:t>
            </a:r>
            <a:r>
              <a:rPr lang="en-GB" sz="2900" dirty="0"/>
              <a:t>) are only suitable for </a:t>
            </a:r>
            <a:r>
              <a:rPr lang="en-GB" sz="2900" b="1" dirty="0"/>
              <a:t>broadcast television </a:t>
            </a:r>
            <a:r>
              <a:rPr lang="en-GB" sz="2900" dirty="0"/>
              <a:t>rather than </a:t>
            </a:r>
            <a:r>
              <a:rPr lang="en-GB" sz="2900" b="1" dirty="0"/>
              <a:t>streaming</a:t>
            </a:r>
            <a:r>
              <a:rPr lang="en-GB" sz="2900" dirty="0"/>
              <a:t> </a:t>
            </a:r>
            <a:r>
              <a:rPr lang="en-GB" sz="2900" dirty="0" smtClean="0"/>
              <a:t>services.  </a:t>
            </a:r>
            <a:r>
              <a:rPr lang="en-GB" sz="2900" i="1" dirty="0" smtClean="0"/>
              <a:t>Stranger Things</a:t>
            </a:r>
            <a:r>
              <a:rPr lang="en-GB" sz="2900" dirty="0" smtClean="0"/>
              <a:t> contains scenes which could potentially be distressing to young audiences (e.g. the opening sequence, the shooting of Benny), but Netflix does not restrict access to this content leaving it to the account holder to manage access to their account or make use of parental controls.</a:t>
            </a:r>
          </a:p>
          <a:p>
            <a:pPr marL="0" indent="0">
              <a:buNone/>
            </a:pPr>
            <a:r>
              <a:rPr lang="en-GB" sz="2900" dirty="0">
                <a:hlinkClick r:id="rId2"/>
              </a:rPr>
              <a:t>https://www.radiotimes.com/news/2018-05-04/how-is-the-watershed-changing-in-the-modern-tv-world</a:t>
            </a:r>
            <a:r>
              <a:rPr lang="en-GB" sz="2900" dirty="0" smtClean="0">
                <a:hlinkClick r:id="rId2"/>
              </a:rPr>
              <a:t>/</a:t>
            </a:r>
            <a:r>
              <a:rPr lang="en-GB" sz="2900" dirty="0" smtClean="0"/>
              <a:t> </a:t>
            </a:r>
            <a:endParaRPr lang="en-GB" sz="2900" dirty="0"/>
          </a:p>
          <a:p>
            <a:pPr marL="0" indent="0">
              <a:buNone/>
            </a:pPr>
            <a:endParaRPr lang="en-GB" sz="2900" dirty="0"/>
          </a:p>
          <a:p>
            <a:pPr marL="0" indent="0">
              <a:buNone/>
            </a:pPr>
            <a:r>
              <a:rPr lang="en-GB" sz="2900" dirty="0"/>
              <a:t>Ofcom have identified that ‘</a:t>
            </a:r>
            <a:r>
              <a:rPr lang="en-GB" sz="2900" i="1" dirty="0"/>
              <a:t>changing technology, audience fragmentation and global </a:t>
            </a:r>
            <a:r>
              <a:rPr lang="en-GB" sz="2900" i="1" dirty="0" smtClean="0"/>
              <a:t>competition</a:t>
            </a:r>
            <a:r>
              <a:rPr lang="en-GB" sz="2900" dirty="0" smtClean="0"/>
              <a:t>’ </a:t>
            </a:r>
            <a:r>
              <a:rPr lang="en-GB" sz="2900" dirty="0"/>
              <a:t>pose risks to </a:t>
            </a:r>
            <a:r>
              <a:rPr lang="en-GB" sz="2900" b="1" dirty="0"/>
              <a:t>public service broadcasters </a:t>
            </a:r>
            <a:r>
              <a:rPr lang="en-GB" sz="2900" dirty="0"/>
              <a:t>such as the BBC.  In order to protect the public interest served by public service broadcasting Ofcom want UK broadcasters to work together to compete with streaming services and to continue to adapt to the challenges of the digital age by ‘finding new ways to distribute programmes; capture younger audiences; and make world-class content that reflects life in the UK’. </a:t>
            </a:r>
          </a:p>
          <a:p>
            <a:pPr marL="0" indent="0">
              <a:buNone/>
            </a:pPr>
            <a:r>
              <a:rPr lang="en-GB" sz="2900" dirty="0">
                <a:hlinkClick r:id="rId3"/>
              </a:rPr>
              <a:t>https://www.ofcom.org.uk/about-ofcom/latest/media/media-releases/2018/streaming-overtakes-pay-tv</a:t>
            </a:r>
            <a:r>
              <a:rPr lang="en-GB" sz="2900" dirty="0"/>
              <a:t> </a:t>
            </a:r>
            <a:endParaRPr lang="en-GB" sz="2900" dirty="0" smtClean="0"/>
          </a:p>
          <a:p>
            <a:pPr marL="0" indent="0">
              <a:buNone/>
            </a:pPr>
            <a:r>
              <a:rPr lang="en-GB" sz="2900" dirty="0" smtClean="0"/>
              <a:t>Applying Livingstone and Lunt is a useful way of considering the impact of technological developments on television broadcasters and audiences however it does not suggest anything about how audiences engage with media products, nor about the impact of ownership on the content produced.</a:t>
            </a:r>
            <a:endParaRPr lang="en-US" sz="2600" dirty="0" smtClean="0"/>
          </a:p>
          <a:p>
            <a:pPr marL="0" indent="0">
              <a:buNone/>
            </a:pPr>
            <a:endParaRPr lang="en-US" sz="2600" dirty="0"/>
          </a:p>
          <a:p>
            <a:endParaRPr lang="en-GB" sz="2600" dirty="0" smtClean="0"/>
          </a:p>
        </p:txBody>
      </p:sp>
    </p:spTree>
    <p:extLst>
      <p:ext uri="{BB962C8B-B14F-4D97-AF65-F5344CB8AC3E}">
        <p14:creationId xmlns:p14="http://schemas.microsoft.com/office/powerpoint/2010/main" val="293515380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7504" y="-243408"/>
            <a:ext cx="9036496" cy="1080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lvl="0" algn="l">
              <a:defRPr/>
            </a:pPr>
            <a:r>
              <a:rPr lang="en-US" sz="3200" b="1" dirty="0">
                <a:solidFill>
                  <a:srgbClr val="2C6350"/>
                </a:solidFill>
                <a:latin typeface="Arial" panose="020B0604020202020204" pitchFamily="34" charset="0"/>
                <a:cs typeface="Arial" panose="020B0604020202020204" pitchFamily="34" charset="0"/>
              </a:rPr>
              <a:t>Cultural Industries – Hesmondhalgh </a:t>
            </a:r>
            <a:endParaRPr kumimoji="0" lang="en-US" sz="3200" b="1" i="0" u="none" strike="noStrike" kern="1200" cap="none" spc="0" normalizeH="0" baseline="0" noProof="0" dirty="0">
              <a:ln>
                <a:noFill/>
              </a:ln>
              <a:solidFill>
                <a:srgbClr val="2C6350"/>
              </a:solidFill>
              <a:effectLst/>
              <a:uLnTx/>
              <a:uFillTx/>
              <a:latin typeface="Arial" panose="020B0604020202020204" pitchFamily="34" charset="0"/>
              <a:cs typeface="Arial" panose="020B0604020202020204" pitchFamily="34" charset="0"/>
            </a:endParaRPr>
          </a:p>
        </p:txBody>
      </p:sp>
      <p:sp>
        <p:nvSpPr>
          <p:cNvPr id="7" name="Content Placeholder 2"/>
          <p:cNvSpPr txBox="1">
            <a:spLocks/>
          </p:cNvSpPr>
          <p:nvPr/>
        </p:nvSpPr>
        <p:spPr>
          <a:xfrm>
            <a:off x="107504" y="1052736"/>
            <a:ext cx="8928992" cy="4785497"/>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GB" sz="2800" dirty="0" smtClean="0"/>
          </a:p>
          <a:p>
            <a:endParaRPr lang="en-GB" sz="2800" dirty="0"/>
          </a:p>
          <a:p>
            <a:r>
              <a:rPr lang="en-GB" sz="2800" dirty="0"/>
              <a:t>Similarly to Curran and Seaton, Hesmondhalgh sees media industries as being dominated by a small number of </a:t>
            </a:r>
            <a:r>
              <a:rPr lang="en-GB" sz="2800" b="1" dirty="0"/>
              <a:t>conglomerates</a:t>
            </a:r>
            <a:r>
              <a:rPr lang="en-GB" sz="2800" dirty="0"/>
              <a:t>.</a:t>
            </a:r>
          </a:p>
          <a:p>
            <a:r>
              <a:rPr lang="en-GB" sz="2800" dirty="0"/>
              <a:t>The high production costs and ease of reproduction and sharing of media products means media industries use a number of methods to reduce risk.  These include </a:t>
            </a:r>
            <a:r>
              <a:rPr lang="en-GB" sz="2800" b="1" dirty="0"/>
              <a:t>vertical integration</a:t>
            </a:r>
            <a:r>
              <a:rPr lang="en-GB" sz="2800" dirty="0"/>
              <a:t>, and the reliance on established genres, stars and narratives.</a:t>
            </a:r>
          </a:p>
          <a:p>
            <a:endParaRPr lang="en-GB" sz="2800" dirty="0"/>
          </a:p>
          <a:p>
            <a:pPr marL="0" indent="0">
              <a:buNone/>
            </a:pPr>
            <a:r>
              <a:rPr lang="en-GB" sz="2800" dirty="0" smtClean="0"/>
              <a:t> </a:t>
            </a:r>
            <a:endParaRPr lang="en-GB" sz="2800" dirty="0"/>
          </a:p>
        </p:txBody>
      </p:sp>
      <p:cxnSp>
        <p:nvCxnSpPr>
          <p:cNvPr id="3" name="Straight Connector 2"/>
          <p:cNvCxnSpPr/>
          <p:nvPr/>
        </p:nvCxnSpPr>
        <p:spPr>
          <a:xfrm>
            <a:off x="0" y="692696"/>
            <a:ext cx="6300192" cy="0"/>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5" name="Rounded Rectangle 4"/>
          <p:cNvSpPr/>
          <p:nvPr/>
        </p:nvSpPr>
        <p:spPr>
          <a:xfrm>
            <a:off x="107504" y="754736"/>
            <a:ext cx="1986844" cy="648000"/>
          </a:xfrm>
          <a:prstGeom prst="roundRect">
            <a:avLst/>
          </a:prstGeom>
          <a:solidFill>
            <a:srgbClr val="9AD2BD"/>
          </a:solidFill>
          <a:ln w="19050" cap="flat" cmpd="sng" algn="ctr">
            <a:solidFill>
              <a:srgbClr val="2C635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Key Ideas</a:t>
            </a:r>
            <a:endParaRPr kumimoji="0" lang="en-US"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8" name="Rounded Rectangle 7"/>
          <p:cNvSpPr/>
          <p:nvPr/>
        </p:nvSpPr>
        <p:spPr>
          <a:xfrm>
            <a:off x="107504" y="5301160"/>
            <a:ext cx="1986844" cy="648000"/>
          </a:xfrm>
          <a:prstGeom prst="roundRect">
            <a:avLst/>
          </a:prstGeom>
          <a:solidFill>
            <a:srgbClr val="78C2A6"/>
          </a:solidFill>
          <a:ln w="19050" cap="flat" cmpd="sng" algn="ctr">
            <a:solidFill>
              <a:srgbClr val="2C635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One</a:t>
            </a:r>
            <a:r>
              <a:rPr kumimoji="0" lang="en-US" sz="2000" b="0" i="0" u="none" strike="noStrike" kern="0" cap="none" spc="0" normalizeH="0" noProof="0" dirty="0" smtClean="0">
                <a:ln>
                  <a:noFill/>
                </a:ln>
                <a:solidFill>
                  <a:prstClr val="black"/>
                </a:solidFill>
                <a:effectLst/>
                <a:uLnTx/>
                <a:uFillTx/>
                <a:latin typeface="Arial" panose="020B0604020202020204" pitchFamily="34" charset="0"/>
                <a:cs typeface="Arial" panose="020B0604020202020204" pitchFamily="34" charset="0"/>
              </a:rPr>
              <a:t> Sentence Summary</a:t>
            </a:r>
            <a:endParaRPr kumimoji="0" lang="en-US"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2" name="TextBox 1"/>
          <p:cNvSpPr txBox="1"/>
          <p:nvPr/>
        </p:nvSpPr>
        <p:spPr>
          <a:xfrm>
            <a:off x="2210390" y="5163495"/>
            <a:ext cx="6768752" cy="923330"/>
          </a:xfrm>
          <a:prstGeom prst="rect">
            <a:avLst/>
          </a:prstGeom>
          <a:noFill/>
        </p:spPr>
        <p:txBody>
          <a:bodyPr wrap="square" rtlCol="0">
            <a:spAutoFit/>
          </a:bodyPr>
          <a:lstStyle/>
          <a:p>
            <a:r>
              <a:rPr lang="en-US" dirty="0"/>
              <a:t>Media industries are dominated by a small number of media conglomerates, who rely on the repetition of popular genres, stars and narratives to reduce risk.</a:t>
            </a:r>
          </a:p>
        </p:txBody>
      </p:sp>
    </p:spTree>
    <p:extLst>
      <p:ext uri="{BB962C8B-B14F-4D97-AF65-F5344CB8AC3E}">
        <p14:creationId xmlns:p14="http://schemas.microsoft.com/office/powerpoint/2010/main" val="267026875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7504" y="-243408"/>
            <a:ext cx="8382000" cy="1080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R="0" lvl="0" algn="l" defTabSz="4572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Applying </a:t>
            </a:r>
            <a:r>
              <a:rPr lang="en-US" sz="2800" b="1" dirty="0" smtClean="0">
                <a:solidFill>
                  <a:srgbClr val="2C6350"/>
                </a:solidFill>
                <a:latin typeface="Arial" panose="020B0604020202020204" pitchFamily="34" charset="0"/>
                <a:cs typeface="Arial" panose="020B0604020202020204" pitchFamily="34" charset="0"/>
              </a:rPr>
              <a:t>Hesmondhalgh </a:t>
            </a:r>
            <a:r>
              <a:rPr kumimoji="0" lang="en-US" sz="2800" b="1" i="0"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to </a:t>
            </a:r>
            <a:r>
              <a:rPr kumimoji="0" lang="en-US" sz="2800" b="1" i="1"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Stranger Things</a:t>
            </a:r>
            <a:endParaRPr kumimoji="0" lang="en-US" sz="2800" b="1" i="0" u="none" strike="noStrike" kern="1200" cap="none" spc="0" normalizeH="0" baseline="0" noProof="0" dirty="0">
              <a:ln>
                <a:noFill/>
              </a:ln>
              <a:solidFill>
                <a:srgbClr val="2C6350"/>
              </a:solidFill>
              <a:effectLst/>
              <a:uLnTx/>
              <a:uFillTx/>
              <a:latin typeface="Arial" panose="020B0604020202020204" pitchFamily="34" charset="0"/>
              <a:cs typeface="Arial" panose="020B0604020202020204" pitchFamily="34" charset="0"/>
            </a:endParaRPr>
          </a:p>
        </p:txBody>
      </p:sp>
      <p:sp>
        <p:nvSpPr>
          <p:cNvPr id="7" name="Content Placeholder 2"/>
          <p:cNvSpPr txBox="1">
            <a:spLocks/>
          </p:cNvSpPr>
          <p:nvPr/>
        </p:nvSpPr>
        <p:spPr>
          <a:xfrm>
            <a:off x="107504" y="725666"/>
            <a:ext cx="8928992" cy="5112567"/>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GB" sz="3600" dirty="0"/>
          </a:p>
        </p:txBody>
      </p:sp>
      <p:cxnSp>
        <p:nvCxnSpPr>
          <p:cNvPr id="3" name="Straight Connector 2"/>
          <p:cNvCxnSpPr/>
          <p:nvPr/>
        </p:nvCxnSpPr>
        <p:spPr>
          <a:xfrm>
            <a:off x="0" y="692696"/>
            <a:ext cx="6300192" cy="0"/>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5" name="Content Placeholder 2"/>
          <p:cNvSpPr txBox="1">
            <a:spLocks/>
          </p:cNvSpPr>
          <p:nvPr/>
        </p:nvSpPr>
        <p:spPr>
          <a:xfrm>
            <a:off x="0" y="818699"/>
            <a:ext cx="8928992" cy="5346605"/>
          </a:xfrm>
          <a:prstGeom prst="rect">
            <a:avLst/>
          </a:prstGeom>
        </p:spPr>
        <p:txBody>
          <a:bodyPr vert="horz" lIns="91440" tIns="45720" rIns="91440" bIns="45720" rtlCol="0">
            <a:normAutofit fontScale="625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600" b="1" dirty="0"/>
              <a:t>Who produced </a:t>
            </a:r>
            <a:r>
              <a:rPr lang="en-US" sz="2600" b="1" i="1" dirty="0"/>
              <a:t>Stranger Things</a:t>
            </a:r>
            <a:r>
              <a:rPr lang="en-US" sz="2600" b="1" dirty="0"/>
              <a:t>?  What does this tell us about media ownership?</a:t>
            </a:r>
          </a:p>
          <a:p>
            <a:r>
              <a:rPr lang="en-US" sz="2600" b="1" dirty="0"/>
              <a:t>To what extent have the producers of </a:t>
            </a:r>
            <a:r>
              <a:rPr lang="en-US" sz="2600" b="1" i="1" dirty="0"/>
              <a:t>Stranger Things </a:t>
            </a:r>
            <a:r>
              <a:rPr lang="en-US" sz="2600" b="1" dirty="0"/>
              <a:t>used </a:t>
            </a:r>
            <a:r>
              <a:rPr lang="en-US" sz="2600" b="1" dirty="0" smtClean="0"/>
              <a:t>established </a:t>
            </a:r>
            <a:r>
              <a:rPr lang="en-US" sz="2600" b="1" dirty="0"/>
              <a:t>genres, stars and narratives in order to appeal to the audience</a:t>
            </a:r>
            <a:r>
              <a:rPr lang="en-US" sz="2600" b="1" dirty="0" smtClean="0"/>
              <a:t>?</a:t>
            </a:r>
          </a:p>
          <a:p>
            <a:endParaRPr lang="en-US" sz="2600" b="1" dirty="0"/>
          </a:p>
          <a:p>
            <a:pPr marL="0" indent="0">
              <a:buNone/>
            </a:pPr>
            <a:r>
              <a:rPr lang="en-GB" sz="2800" dirty="0"/>
              <a:t>Hesmondhalgh is useful for considering the ways in which </a:t>
            </a:r>
            <a:r>
              <a:rPr lang="en-GB" sz="2800" i="1" dirty="0"/>
              <a:t>Stranger Things</a:t>
            </a:r>
            <a:r>
              <a:rPr lang="en-GB" sz="2800" dirty="0"/>
              <a:t> is designed to appeal to a broad audience.  A range of strategies including the use of popular </a:t>
            </a:r>
            <a:r>
              <a:rPr lang="en-GB" sz="2800" b="1" dirty="0"/>
              <a:t>genres</a:t>
            </a:r>
            <a:r>
              <a:rPr lang="en-GB" sz="2800" dirty="0"/>
              <a:t> such as horror and </a:t>
            </a:r>
            <a:r>
              <a:rPr lang="en-GB" sz="2800" dirty="0" smtClean="0"/>
              <a:t>sci-fi</a:t>
            </a:r>
            <a:r>
              <a:rPr lang="en-GB" sz="2800" dirty="0"/>
              <a:t>, the use of </a:t>
            </a:r>
            <a:r>
              <a:rPr lang="en-GB" sz="2800" dirty="0" smtClean="0"/>
              <a:t>well-known </a:t>
            </a:r>
            <a:r>
              <a:rPr lang="en-GB" sz="2800" dirty="0"/>
              <a:t>actors such as Winona Ryder, the influence of popular films on the </a:t>
            </a:r>
            <a:r>
              <a:rPr lang="en-GB" sz="2800" b="1" dirty="0"/>
              <a:t>narrative</a:t>
            </a:r>
            <a:r>
              <a:rPr lang="en-GB" sz="2800" dirty="0"/>
              <a:t> and characters (e.g. </a:t>
            </a:r>
            <a:r>
              <a:rPr lang="en-GB" sz="2800" i="1" dirty="0"/>
              <a:t>E.T.</a:t>
            </a:r>
            <a:r>
              <a:rPr lang="en-GB" sz="2800" dirty="0"/>
              <a:t>), 1980s nostalgia, and the mix of young and </a:t>
            </a:r>
            <a:r>
              <a:rPr lang="en-GB" sz="2800" dirty="0" smtClean="0"/>
              <a:t>adult </a:t>
            </a:r>
            <a:r>
              <a:rPr lang="en-GB" sz="2800" dirty="0"/>
              <a:t>characters all help </a:t>
            </a:r>
            <a:r>
              <a:rPr lang="en-GB" sz="2800" i="1" dirty="0"/>
              <a:t>Stranger Things</a:t>
            </a:r>
            <a:r>
              <a:rPr lang="en-GB" sz="2800" dirty="0"/>
              <a:t> to have broad audience appeal.  </a:t>
            </a:r>
          </a:p>
          <a:p>
            <a:pPr marL="0" indent="0">
              <a:buNone/>
            </a:pPr>
            <a:endParaRPr lang="en-GB" sz="2800" dirty="0"/>
          </a:p>
          <a:p>
            <a:pPr marL="0" indent="0">
              <a:buNone/>
            </a:pPr>
            <a:r>
              <a:rPr lang="en-GB" sz="2800" dirty="0"/>
              <a:t>The use of data and </a:t>
            </a:r>
            <a:r>
              <a:rPr lang="en-GB" sz="2800" b="1" dirty="0"/>
              <a:t>algorithms</a:t>
            </a:r>
            <a:r>
              <a:rPr lang="en-GB" sz="2800" dirty="0"/>
              <a:t> by Netflix to engineer </a:t>
            </a:r>
            <a:r>
              <a:rPr lang="en-GB" sz="2800" dirty="0" smtClean="0"/>
              <a:t>original productions </a:t>
            </a:r>
            <a:r>
              <a:rPr lang="en-GB" sz="2800" dirty="0"/>
              <a:t>to appeal to its audience is another way in which it can avoid risk, and links to Hesmondhalgh’s view that digital technology has led to increased </a:t>
            </a:r>
            <a:r>
              <a:rPr lang="en-GB" sz="2800" b="1" dirty="0"/>
              <a:t>surveillance</a:t>
            </a:r>
            <a:r>
              <a:rPr lang="en-GB" sz="2800" dirty="0"/>
              <a:t> of audiences by companies.</a:t>
            </a:r>
          </a:p>
          <a:p>
            <a:pPr marL="0" indent="0">
              <a:buNone/>
            </a:pPr>
            <a:endParaRPr lang="en-GB" sz="2800" dirty="0"/>
          </a:p>
          <a:p>
            <a:pPr marL="0" indent="0">
              <a:buNone/>
            </a:pPr>
            <a:r>
              <a:rPr lang="en-GB" sz="2800" dirty="0"/>
              <a:t>Hesmondhalgh’s focus on </a:t>
            </a:r>
            <a:r>
              <a:rPr lang="en-GB" sz="2800" b="1" dirty="0"/>
              <a:t>ownership</a:t>
            </a:r>
            <a:r>
              <a:rPr lang="en-GB" sz="2800" dirty="0"/>
              <a:t> does not take into account the active role of audience interaction with media products, and does not consider the cultural or ideological elements at work in media products such as LFTV drama.</a:t>
            </a:r>
          </a:p>
          <a:p>
            <a:pPr marL="0" indent="0">
              <a:buNone/>
            </a:pPr>
            <a:endParaRPr lang="en-GB" sz="2800" dirty="0"/>
          </a:p>
          <a:p>
            <a:pPr marL="0" indent="0">
              <a:buNone/>
            </a:pPr>
            <a:r>
              <a:rPr lang="en-GB" sz="2800" dirty="0"/>
              <a:t>Netflix can be seen as a challenger to established media </a:t>
            </a:r>
            <a:r>
              <a:rPr lang="en-GB" sz="2800" dirty="0" smtClean="0"/>
              <a:t>organisations, disrupting the dominance of a small number of media </a:t>
            </a:r>
            <a:r>
              <a:rPr lang="en-GB" sz="2800" b="1" dirty="0" smtClean="0"/>
              <a:t>conglomerates</a:t>
            </a:r>
            <a:r>
              <a:rPr lang="en-GB" sz="2800" dirty="0" smtClean="0"/>
              <a:t>, although it is one of a small number of companies dominating the market for streaming services.</a:t>
            </a:r>
            <a:endParaRPr lang="en-GB" sz="2800" dirty="0"/>
          </a:p>
          <a:p>
            <a:pPr marL="0" indent="0">
              <a:buNone/>
            </a:pPr>
            <a:endParaRPr lang="en-US" sz="2600" dirty="0" smtClean="0"/>
          </a:p>
          <a:p>
            <a:pPr marL="0" indent="0">
              <a:buNone/>
            </a:pPr>
            <a:endParaRPr lang="en-US" sz="2600" dirty="0"/>
          </a:p>
          <a:p>
            <a:endParaRPr lang="en-GB" sz="2600" dirty="0" smtClean="0"/>
          </a:p>
        </p:txBody>
      </p:sp>
    </p:spTree>
    <p:extLst>
      <p:ext uri="{BB962C8B-B14F-4D97-AF65-F5344CB8AC3E}">
        <p14:creationId xmlns:p14="http://schemas.microsoft.com/office/powerpoint/2010/main" val="321298483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7504" y="-243408"/>
            <a:ext cx="8382000" cy="1080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R="0" lvl="0" algn="l" defTabSz="4572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Media </a:t>
            </a:r>
            <a:r>
              <a:rPr lang="en-US" sz="3200" b="1" dirty="0" smtClean="0">
                <a:solidFill>
                  <a:srgbClr val="2C6350"/>
                </a:solidFill>
                <a:latin typeface="Arial" panose="020B0604020202020204" pitchFamily="34" charset="0"/>
                <a:cs typeface="Arial" panose="020B0604020202020204" pitchFamily="34" charset="0"/>
              </a:rPr>
              <a:t>Audiences</a:t>
            </a:r>
            <a:r>
              <a:rPr kumimoji="0" lang="en-US" sz="3200" b="1" i="0"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 Academic Ideas</a:t>
            </a:r>
            <a:endParaRPr kumimoji="0" lang="en-US" sz="3200" b="1" i="0" u="none" strike="noStrike" kern="1200" cap="none" spc="0" normalizeH="0" baseline="0" noProof="0" dirty="0">
              <a:ln>
                <a:noFill/>
              </a:ln>
              <a:solidFill>
                <a:srgbClr val="2C6350"/>
              </a:solidFill>
              <a:effectLst/>
              <a:uLnTx/>
              <a:uFillTx/>
              <a:latin typeface="Arial" panose="020B0604020202020204" pitchFamily="34" charset="0"/>
              <a:cs typeface="Arial" panose="020B0604020202020204" pitchFamily="34" charset="0"/>
            </a:endParaRPr>
          </a:p>
        </p:txBody>
      </p:sp>
      <p:sp>
        <p:nvSpPr>
          <p:cNvPr id="7" name="Content Placeholder 2"/>
          <p:cNvSpPr txBox="1">
            <a:spLocks/>
          </p:cNvSpPr>
          <p:nvPr/>
        </p:nvSpPr>
        <p:spPr>
          <a:xfrm>
            <a:off x="107504" y="725666"/>
            <a:ext cx="8928992" cy="5112567"/>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sz="3600" dirty="0" smtClean="0"/>
              <a:t>Media Effects – Bandura</a:t>
            </a:r>
          </a:p>
          <a:p>
            <a:r>
              <a:rPr lang="en-GB" sz="3600" dirty="0" smtClean="0"/>
              <a:t>Cultivation Theory – Gerbner</a:t>
            </a:r>
          </a:p>
          <a:p>
            <a:r>
              <a:rPr lang="en-GB" sz="3600" dirty="0" smtClean="0"/>
              <a:t>Reception Theory – Hall</a:t>
            </a:r>
          </a:p>
          <a:p>
            <a:r>
              <a:rPr lang="en-GB" sz="3600" dirty="0" smtClean="0"/>
              <a:t>Fandom – Jenkins</a:t>
            </a:r>
          </a:p>
          <a:p>
            <a:r>
              <a:rPr lang="en-GB" sz="3600" dirty="0" smtClean="0"/>
              <a:t>‘End of Audience’ Theories - Shirky</a:t>
            </a:r>
            <a:endParaRPr lang="en-GB" sz="3600" dirty="0"/>
          </a:p>
        </p:txBody>
      </p:sp>
      <p:cxnSp>
        <p:nvCxnSpPr>
          <p:cNvPr id="3" name="Straight Connector 2"/>
          <p:cNvCxnSpPr/>
          <p:nvPr/>
        </p:nvCxnSpPr>
        <p:spPr>
          <a:xfrm>
            <a:off x="0" y="692696"/>
            <a:ext cx="6300192" cy="0"/>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457003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7504" y="-243408"/>
            <a:ext cx="9036496" cy="1080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lvl="0" algn="l">
              <a:defRPr/>
            </a:pPr>
            <a:r>
              <a:rPr lang="en-US" sz="3200" b="1" dirty="0">
                <a:solidFill>
                  <a:srgbClr val="2C6350"/>
                </a:solidFill>
                <a:latin typeface="Arial" panose="020B0604020202020204" pitchFamily="34" charset="0"/>
                <a:cs typeface="Arial" panose="020B0604020202020204" pitchFamily="34" charset="0"/>
              </a:rPr>
              <a:t>Media Effects - Bandura</a:t>
            </a:r>
            <a:endParaRPr kumimoji="0" lang="en-US" sz="3200" b="1" i="0" u="none" strike="noStrike" kern="1200" cap="none" spc="0" normalizeH="0" baseline="0" noProof="0" dirty="0">
              <a:ln>
                <a:noFill/>
              </a:ln>
              <a:solidFill>
                <a:srgbClr val="2C6350"/>
              </a:solidFill>
              <a:effectLst/>
              <a:uLnTx/>
              <a:uFillTx/>
              <a:latin typeface="Arial" panose="020B0604020202020204" pitchFamily="34" charset="0"/>
              <a:cs typeface="Arial" panose="020B0604020202020204" pitchFamily="34" charset="0"/>
            </a:endParaRPr>
          </a:p>
        </p:txBody>
      </p:sp>
      <p:sp>
        <p:nvSpPr>
          <p:cNvPr id="7" name="Content Placeholder 2"/>
          <p:cNvSpPr txBox="1">
            <a:spLocks/>
          </p:cNvSpPr>
          <p:nvPr/>
        </p:nvSpPr>
        <p:spPr>
          <a:xfrm>
            <a:off x="107504" y="1052736"/>
            <a:ext cx="8928992" cy="4785497"/>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GB" sz="2800" dirty="0" smtClean="0"/>
          </a:p>
          <a:p>
            <a:endParaRPr lang="en-GB" sz="2800" dirty="0"/>
          </a:p>
          <a:p>
            <a:r>
              <a:rPr lang="en-GB" sz="2800" dirty="0"/>
              <a:t>Bandura believes that the media can have a direct influence on the values and behaviour of audience members</a:t>
            </a:r>
            <a:r>
              <a:rPr lang="en-GB" sz="2800" dirty="0" smtClean="0"/>
              <a:t>.  The media can also have an indirect influence through social networks.</a:t>
            </a:r>
            <a:endParaRPr lang="en-GB" sz="2800" dirty="0"/>
          </a:p>
          <a:p>
            <a:r>
              <a:rPr lang="en-GB" sz="2800" dirty="0"/>
              <a:t>He argues that audiences may imitate behaviours they see represented in the media.</a:t>
            </a:r>
          </a:p>
          <a:p>
            <a:endParaRPr lang="en-GB" sz="2800" dirty="0"/>
          </a:p>
          <a:p>
            <a:pPr marL="0" indent="0">
              <a:buNone/>
            </a:pPr>
            <a:r>
              <a:rPr lang="en-GB" sz="2800" dirty="0" smtClean="0"/>
              <a:t> </a:t>
            </a:r>
            <a:endParaRPr lang="en-GB" sz="2800" dirty="0"/>
          </a:p>
        </p:txBody>
      </p:sp>
      <p:cxnSp>
        <p:nvCxnSpPr>
          <p:cNvPr id="3" name="Straight Connector 2"/>
          <p:cNvCxnSpPr/>
          <p:nvPr/>
        </p:nvCxnSpPr>
        <p:spPr>
          <a:xfrm>
            <a:off x="0" y="692696"/>
            <a:ext cx="6300192" cy="0"/>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5" name="Rounded Rectangle 4"/>
          <p:cNvSpPr/>
          <p:nvPr/>
        </p:nvSpPr>
        <p:spPr>
          <a:xfrm>
            <a:off x="107504" y="754736"/>
            <a:ext cx="1986844" cy="648000"/>
          </a:xfrm>
          <a:prstGeom prst="roundRect">
            <a:avLst/>
          </a:prstGeom>
          <a:solidFill>
            <a:srgbClr val="9AD2BD"/>
          </a:solidFill>
          <a:ln w="19050" cap="flat" cmpd="sng" algn="ctr">
            <a:solidFill>
              <a:srgbClr val="2C635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Key Ideas</a:t>
            </a:r>
            <a:endParaRPr kumimoji="0" lang="en-US"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8" name="Rounded Rectangle 7"/>
          <p:cNvSpPr/>
          <p:nvPr/>
        </p:nvSpPr>
        <p:spPr>
          <a:xfrm>
            <a:off x="107504" y="5301160"/>
            <a:ext cx="1986844" cy="648000"/>
          </a:xfrm>
          <a:prstGeom prst="roundRect">
            <a:avLst/>
          </a:prstGeom>
          <a:solidFill>
            <a:srgbClr val="78C2A6"/>
          </a:solidFill>
          <a:ln w="19050" cap="flat" cmpd="sng" algn="ctr">
            <a:solidFill>
              <a:srgbClr val="2C635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One</a:t>
            </a:r>
            <a:r>
              <a:rPr kumimoji="0" lang="en-US" sz="2000" b="0" i="0" u="none" strike="noStrike" kern="0" cap="none" spc="0" normalizeH="0" noProof="0" dirty="0" smtClean="0">
                <a:ln>
                  <a:noFill/>
                </a:ln>
                <a:solidFill>
                  <a:prstClr val="black"/>
                </a:solidFill>
                <a:effectLst/>
                <a:uLnTx/>
                <a:uFillTx/>
                <a:latin typeface="Arial" panose="020B0604020202020204" pitchFamily="34" charset="0"/>
                <a:cs typeface="Arial" panose="020B0604020202020204" pitchFamily="34" charset="0"/>
              </a:rPr>
              <a:t> Sentence Summary</a:t>
            </a:r>
            <a:endParaRPr kumimoji="0" lang="en-US"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2" name="TextBox 1"/>
          <p:cNvSpPr txBox="1"/>
          <p:nvPr/>
        </p:nvSpPr>
        <p:spPr>
          <a:xfrm>
            <a:off x="2181046" y="5302829"/>
            <a:ext cx="6768752" cy="646331"/>
          </a:xfrm>
          <a:prstGeom prst="rect">
            <a:avLst/>
          </a:prstGeom>
          <a:noFill/>
        </p:spPr>
        <p:txBody>
          <a:bodyPr wrap="square" rtlCol="0">
            <a:spAutoFit/>
          </a:bodyPr>
          <a:lstStyle/>
          <a:p>
            <a:r>
              <a:rPr lang="en-US" dirty="0"/>
              <a:t>Media representations can directly </a:t>
            </a:r>
            <a:r>
              <a:rPr lang="en-US" dirty="0" smtClean="0"/>
              <a:t>and indirectly influence </a:t>
            </a:r>
            <a:r>
              <a:rPr lang="en-US" dirty="0"/>
              <a:t>audience values and behaviours.</a:t>
            </a:r>
          </a:p>
        </p:txBody>
      </p:sp>
    </p:spTree>
    <p:extLst>
      <p:ext uri="{BB962C8B-B14F-4D97-AF65-F5344CB8AC3E}">
        <p14:creationId xmlns:p14="http://schemas.microsoft.com/office/powerpoint/2010/main" val="398424534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7504" y="-243408"/>
            <a:ext cx="8382000" cy="1080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R="0" lvl="0" algn="l" defTabSz="4572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Applying </a:t>
            </a:r>
            <a:r>
              <a:rPr lang="en-US" sz="3200" b="1" dirty="0" smtClean="0">
                <a:solidFill>
                  <a:srgbClr val="2C6350"/>
                </a:solidFill>
                <a:latin typeface="Arial" panose="020B0604020202020204" pitchFamily="34" charset="0"/>
                <a:cs typeface="Arial" panose="020B0604020202020204" pitchFamily="34" charset="0"/>
              </a:rPr>
              <a:t>Bandura </a:t>
            </a:r>
            <a:r>
              <a:rPr kumimoji="0" lang="en-US" sz="3200" b="1" i="0"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to </a:t>
            </a:r>
            <a:r>
              <a:rPr kumimoji="0" lang="en-US" sz="3200" b="1" i="1"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Stranger Things</a:t>
            </a:r>
            <a:endParaRPr kumimoji="0" lang="en-US" sz="3200" b="1" i="0" u="none" strike="noStrike" kern="1200" cap="none" spc="0" normalizeH="0" baseline="0" noProof="0" dirty="0">
              <a:ln>
                <a:noFill/>
              </a:ln>
              <a:solidFill>
                <a:srgbClr val="2C6350"/>
              </a:solidFill>
              <a:effectLst/>
              <a:uLnTx/>
              <a:uFillTx/>
              <a:latin typeface="Arial" panose="020B0604020202020204" pitchFamily="34" charset="0"/>
              <a:cs typeface="Arial" panose="020B0604020202020204" pitchFamily="34" charset="0"/>
            </a:endParaRPr>
          </a:p>
        </p:txBody>
      </p:sp>
      <p:sp>
        <p:nvSpPr>
          <p:cNvPr id="7" name="Content Placeholder 2"/>
          <p:cNvSpPr txBox="1">
            <a:spLocks/>
          </p:cNvSpPr>
          <p:nvPr/>
        </p:nvSpPr>
        <p:spPr>
          <a:xfrm>
            <a:off x="107504" y="725666"/>
            <a:ext cx="8928992" cy="5112567"/>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GB" sz="3600" dirty="0"/>
          </a:p>
        </p:txBody>
      </p:sp>
      <p:cxnSp>
        <p:nvCxnSpPr>
          <p:cNvPr id="3" name="Straight Connector 2"/>
          <p:cNvCxnSpPr/>
          <p:nvPr/>
        </p:nvCxnSpPr>
        <p:spPr>
          <a:xfrm>
            <a:off x="0" y="692696"/>
            <a:ext cx="6300192" cy="0"/>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5" name="Content Placeholder 2"/>
          <p:cNvSpPr txBox="1">
            <a:spLocks/>
          </p:cNvSpPr>
          <p:nvPr/>
        </p:nvSpPr>
        <p:spPr>
          <a:xfrm>
            <a:off x="0" y="818699"/>
            <a:ext cx="8928992" cy="4785497"/>
          </a:xfrm>
          <a:prstGeom prst="rect">
            <a:avLst/>
          </a:prstGeom>
        </p:spPr>
        <p:txBody>
          <a:bodyPr vert="horz" lIns="91440" tIns="45720" rIns="91440" bIns="45720" rtlCol="0">
            <a:normAutofit fontScale="70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600" b="1" dirty="0"/>
              <a:t>What messages about society are communicated in </a:t>
            </a:r>
            <a:r>
              <a:rPr lang="en-US" sz="2600" b="1" i="1" dirty="0"/>
              <a:t>Stranger Things</a:t>
            </a:r>
            <a:r>
              <a:rPr lang="en-US" sz="2600" b="1" dirty="0"/>
              <a:t>?</a:t>
            </a:r>
          </a:p>
          <a:p>
            <a:r>
              <a:rPr lang="en-US" sz="2600" b="1" dirty="0"/>
              <a:t>How could </a:t>
            </a:r>
            <a:r>
              <a:rPr lang="en-US" sz="2600" b="1" i="1" dirty="0"/>
              <a:t>Stranger Things </a:t>
            </a:r>
            <a:r>
              <a:rPr lang="en-US" sz="2600" b="1" dirty="0"/>
              <a:t>influence audience </a:t>
            </a:r>
            <a:r>
              <a:rPr lang="en-US" sz="2600" b="1" dirty="0" smtClean="0"/>
              <a:t>values or behaviours?</a:t>
            </a:r>
          </a:p>
          <a:p>
            <a:pPr marL="0" indent="0">
              <a:buNone/>
            </a:pPr>
            <a:r>
              <a:rPr lang="en-GB" sz="2800" dirty="0"/>
              <a:t>The representations in </a:t>
            </a:r>
            <a:r>
              <a:rPr lang="en-GB" sz="2800" i="1" dirty="0"/>
              <a:t>Stranger Things</a:t>
            </a:r>
            <a:r>
              <a:rPr lang="en-GB" sz="2800" dirty="0"/>
              <a:t> could influence people’s beliefs and attitudes, e.g. towards different social groups such as gender, social class, ethnicity.  For example the representation of male characters in positions of authority may reinforce </a:t>
            </a:r>
            <a:r>
              <a:rPr lang="en-GB" sz="2800" b="1" dirty="0"/>
              <a:t>patriarchal</a:t>
            </a:r>
            <a:r>
              <a:rPr lang="en-GB" sz="2800" dirty="0"/>
              <a:t> ideas about gender </a:t>
            </a:r>
            <a:r>
              <a:rPr lang="en-GB" sz="2800" dirty="0" smtClean="0"/>
              <a:t>roles.</a:t>
            </a:r>
            <a:endParaRPr lang="en-GB" sz="2800" dirty="0"/>
          </a:p>
          <a:p>
            <a:pPr marL="0" indent="0">
              <a:buNone/>
            </a:pPr>
            <a:endParaRPr lang="en-GB" sz="2800" dirty="0"/>
          </a:p>
          <a:p>
            <a:pPr marL="0" indent="0">
              <a:buNone/>
            </a:pPr>
            <a:r>
              <a:rPr lang="en-GB" sz="2800" i="1" dirty="0"/>
              <a:t>Stranger Things</a:t>
            </a:r>
            <a:r>
              <a:rPr lang="en-GB" sz="2800" dirty="0"/>
              <a:t> features some scenes of violence and aggressive behaviour (e.g. bullying) which could influence people’s behaviour.  </a:t>
            </a:r>
            <a:endParaRPr lang="en-GB" sz="2800" dirty="0" smtClean="0"/>
          </a:p>
          <a:p>
            <a:pPr marL="0" indent="0">
              <a:buNone/>
            </a:pPr>
            <a:endParaRPr lang="en-GB" sz="2800" dirty="0"/>
          </a:p>
          <a:p>
            <a:pPr marL="0" indent="0">
              <a:buNone/>
            </a:pPr>
            <a:r>
              <a:rPr lang="en-GB" sz="2800" dirty="0" smtClean="0"/>
              <a:t>The </a:t>
            </a:r>
            <a:r>
              <a:rPr lang="en-GB" sz="2800" dirty="0"/>
              <a:t>application of Bandura’s ideas draws attention to the importance of </a:t>
            </a:r>
            <a:r>
              <a:rPr lang="en-GB" sz="2800" b="1" dirty="0"/>
              <a:t>regulation</a:t>
            </a:r>
            <a:r>
              <a:rPr lang="en-GB" sz="2800" dirty="0"/>
              <a:t>, however it may result in simplistic assumptions about the impact of media representations.  </a:t>
            </a:r>
          </a:p>
          <a:p>
            <a:pPr marL="0" indent="0">
              <a:buNone/>
            </a:pPr>
            <a:endParaRPr lang="en-GB" sz="2800" dirty="0"/>
          </a:p>
          <a:p>
            <a:pPr marL="0" indent="0">
              <a:buNone/>
            </a:pPr>
            <a:r>
              <a:rPr lang="en-GB" sz="2800" dirty="0" smtClean="0"/>
              <a:t>Application </a:t>
            </a:r>
            <a:r>
              <a:rPr lang="en-GB" sz="2800" dirty="0"/>
              <a:t>of Bandura’s theories to LFTV drama may ignore the ways in which </a:t>
            </a:r>
            <a:r>
              <a:rPr lang="en-GB" sz="2800" dirty="0" smtClean="0"/>
              <a:t>behaviours and values are framed critically within media texts, and the different ways in which audience members may engage with the meanings communicated.</a:t>
            </a:r>
            <a:endParaRPr lang="en-GB" sz="2800" dirty="0"/>
          </a:p>
          <a:p>
            <a:endParaRPr lang="en-US" sz="2600" dirty="0"/>
          </a:p>
          <a:p>
            <a:pPr marL="0" indent="0">
              <a:buNone/>
            </a:pPr>
            <a:endParaRPr lang="en-US" sz="2600" dirty="0" smtClean="0"/>
          </a:p>
          <a:p>
            <a:pPr marL="0" indent="0">
              <a:buNone/>
            </a:pPr>
            <a:endParaRPr lang="en-US" sz="2600" dirty="0"/>
          </a:p>
          <a:p>
            <a:endParaRPr lang="en-GB" sz="2600" dirty="0" smtClean="0"/>
          </a:p>
        </p:txBody>
      </p:sp>
      <p:sp>
        <p:nvSpPr>
          <p:cNvPr id="8" name="Rectangle 7"/>
          <p:cNvSpPr/>
          <p:nvPr/>
        </p:nvSpPr>
        <p:spPr>
          <a:xfrm>
            <a:off x="0" y="5407032"/>
            <a:ext cx="4572000" cy="646331"/>
          </a:xfrm>
          <a:prstGeom prst="rect">
            <a:avLst/>
          </a:prstGeom>
        </p:spPr>
        <p:txBody>
          <a:bodyPr>
            <a:spAutoFit/>
          </a:bodyPr>
          <a:lstStyle/>
          <a:p>
            <a:r>
              <a:rPr lang="en-US" b="1" dirty="0" smtClean="0">
                <a:solidFill>
                  <a:srgbClr val="2C6350"/>
                </a:solidFill>
                <a:latin typeface="Arial" panose="020B0604020202020204" pitchFamily="34" charset="0"/>
                <a:cs typeface="Arial" panose="020B0604020202020204" pitchFamily="34" charset="0"/>
              </a:rPr>
              <a:t>Bandura and Social Learning Theory</a:t>
            </a:r>
            <a:endParaRPr lang="en-GB" dirty="0"/>
          </a:p>
          <a:p>
            <a:r>
              <a:rPr lang="en-GB" dirty="0">
                <a:hlinkClick r:id="rId2"/>
              </a:rPr>
              <a:t>https://youtu.be/zerCK0lRjp8</a:t>
            </a:r>
            <a:r>
              <a:rPr lang="en-GB" dirty="0"/>
              <a:t> </a:t>
            </a:r>
          </a:p>
        </p:txBody>
      </p:sp>
    </p:spTree>
    <p:extLst>
      <p:ext uri="{BB962C8B-B14F-4D97-AF65-F5344CB8AC3E}">
        <p14:creationId xmlns:p14="http://schemas.microsoft.com/office/powerpoint/2010/main" val="355221137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7504" y="-243408"/>
            <a:ext cx="9036496" cy="1080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lvl="0" algn="l">
              <a:defRPr/>
            </a:pPr>
            <a:r>
              <a:rPr lang="en-US" sz="3200" b="1" dirty="0">
                <a:solidFill>
                  <a:srgbClr val="2C6350"/>
                </a:solidFill>
                <a:latin typeface="Arial" panose="020B0604020202020204" pitchFamily="34" charset="0"/>
                <a:cs typeface="Arial" panose="020B0604020202020204" pitchFamily="34" charset="0"/>
              </a:rPr>
              <a:t>Cultivation Theory - Gerbner</a:t>
            </a:r>
            <a:endParaRPr kumimoji="0" lang="en-US" sz="3200" b="1" i="0" u="none" strike="noStrike" kern="1200" cap="none" spc="0" normalizeH="0" baseline="0" noProof="0" dirty="0">
              <a:ln>
                <a:noFill/>
              </a:ln>
              <a:solidFill>
                <a:srgbClr val="2C6350"/>
              </a:solidFill>
              <a:effectLst/>
              <a:uLnTx/>
              <a:uFillTx/>
              <a:latin typeface="Arial" panose="020B0604020202020204" pitchFamily="34" charset="0"/>
              <a:cs typeface="Arial" panose="020B0604020202020204" pitchFamily="34" charset="0"/>
            </a:endParaRPr>
          </a:p>
        </p:txBody>
      </p:sp>
      <p:sp>
        <p:nvSpPr>
          <p:cNvPr id="7" name="Content Placeholder 2"/>
          <p:cNvSpPr txBox="1">
            <a:spLocks/>
          </p:cNvSpPr>
          <p:nvPr/>
        </p:nvSpPr>
        <p:spPr>
          <a:xfrm>
            <a:off x="107504" y="1052736"/>
            <a:ext cx="8928992" cy="4785497"/>
          </a:xfrm>
          <a:prstGeom prst="rect">
            <a:avLst/>
          </a:prstGeom>
        </p:spPr>
        <p:txBody>
          <a:bodyPr vert="horz" lIns="91440" tIns="45720" rIns="91440" bIns="45720" rtlCol="0">
            <a:normAutofit fontScale="925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GB" sz="2800" dirty="0" smtClean="0"/>
          </a:p>
          <a:p>
            <a:endParaRPr lang="en-GB" sz="2800" dirty="0"/>
          </a:p>
          <a:p>
            <a:r>
              <a:rPr lang="en-GB" sz="2800" dirty="0"/>
              <a:t>Gerbner suggests that the media can influence the audience over a long period.  </a:t>
            </a:r>
          </a:p>
          <a:p>
            <a:r>
              <a:rPr lang="en-GB" sz="2800" dirty="0"/>
              <a:t>Gerbner found that people who watched a lot of television were likely to have </a:t>
            </a:r>
            <a:r>
              <a:rPr lang="en-GB" sz="2800" dirty="0" smtClean="0"/>
              <a:t>a more negative view of </a:t>
            </a:r>
            <a:r>
              <a:rPr lang="en-GB" sz="2800" dirty="0"/>
              <a:t>the </a:t>
            </a:r>
            <a:r>
              <a:rPr lang="en-GB" sz="2800" dirty="0" smtClean="0"/>
              <a:t>world (</a:t>
            </a:r>
            <a:r>
              <a:rPr lang="en-GB" sz="2800" b="1" dirty="0" smtClean="0"/>
              <a:t>mean world syndrome</a:t>
            </a:r>
            <a:r>
              <a:rPr lang="en-GB" sz="2800" dirty="0" smtClean="0"/>
              <a:t>) than </a:t>
            </a:r>
            <a:r>
              <a:rPr lang="en-GB" sz="2800" dirty="0"/>
              <a:t>people who did not watch a lot of television.</a:t>
            </a:r>
          </a:p>
          <a:p>
            <a:r>
              <a:rPr lang="en-GB" sz="2800" dirty="0"/>
              <a:t>People who watched a lot of television were likely to have similar views – something he called ‘</a:t>
            </a:r>
            <a:r>
              <a:rPr lang="en-GB" sz="2800" b="1" dirty="0"/>
              <a:t>mainstreaming</a:t>
            </a:r>
            <a:r>
              <a:rPr lang="en-GB" sz="2800" dirty="0"/>
              <a:t>’.</a:t>
            </a:r>
          </a:p>
          <a:p>
            <a:endParaRPr lang="en-GB" sz="2800" dirty="0"/>
          </a:p>
          <a:p>
            <a:pPr marL="0" indent="0">
              <a:buNone/>
            </a:pPr>
            <a:r>
              <a:rPr lang="en-GB" sz="2800" dirty="0" smtClean="0"/>
              <a:t> </a:t>
            </a:r>
            <a:endParaRPr lang="en-GB" sz="2800" dirty="0"/>
          </a:p>
        </p:txBody>
      </p:sp>
      <p:cxnSp>
        <p:nvCxnSpPr>
          <p:cNvPr id="3" name="Straight Connector 2"/>
          <p:cNvCxnSpPr/>
          <p:nvPr/>
        </p:nvCxnSpPr>
        <p:spPr>
          <a:xfrm>
            <a:off x="0" y="692696"/>
            <a:ext cx="6300192" cy="0"/>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5" name="Rounded Rectangle 4"/>
          <p:cNvSpPr/>
          <p:nvPr/>
        </p:nvSpPr>
        <p:spPr>
          <a:xfrm>
            <a:off x="107504" y="754736"/>
            <a:ext cx="1986844" cy="648000"/>
          </a:xfrm>
          <a:prstGeom prst="roundRect">
            <a:avLst/>
          </a:prstGeom>
          <a:solidFill>
            <a:srgbClr val="9AD2BD"/>
          </a:solidFill>
          <a:ln w="19050" cap="flat" cmpd="sng" algn="ctr">
            <a:solidFill>
              <a:srgbClr val="2C635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Key Ideas</a:t>
            </a:r>
            <a:endParaRPr kumimoji="0" lang="en-US"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8" name="Rounded Rectangle 7"/>
          <p:cNvSpPr/>
          <p:nvPr/>
        </p:nvSpPr>
        <p:spPr>
          <a:xfrm>
            <a:off x="107504" y="5301160"/>
            <a:ext cx="1986844" cy="648000"/>
          </a:xfrm>
          <a:prstGeom prst="roundRect">
            <a:avLst/>
          </a:prstGeom>
          <a:solidFill>
            <a:srgbClr val="78C2A6"/>
          </a:solidFill>
          <a:ln w="19050" cap="flat" cmpd="sng" algn="ctr">
            <a:solidFill>
              <a:srgbClr val="2C635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One</a:t>
            </a:r>
            <a:r>
              <a:rPr kumimoji="0" lang="en-US" sz="2000" b="0" i="0" u="none" strike="noStrike" kern="0" cap="none" spc="0" normalizeH="0" noProof="0" dirty="0" smtClean="0">
                <a:ln>
                  <a:noFill/>
                </a:ln>
                <a:solidFill>
                  <a:prstClr val="black"/>
                </a:solidFill>
                <a:effectLst/>
                <a:uLnTx/>
                <a:uFillTx/>
                <a:latin typeface="Arial" panose="020B0604020202020204" pitchFamily="34" charset="0"/>
                <a:cs typeface="Arial" panose="020B0604020202020204" pitchFamily="34" charset="0"/>
              </a:rPr>
              <a:t> Sentence Summary</a:t>
            </a:r>
            <a:endParaRPr kumimoji="0" lang="en-US"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2" name="TextBox 1"/>
          <p:cNvSpPr txBox="1"/>
          <p:nvPr/>
        </p:nvSpPr>
        <p:spPr>
          <a:xfrm>
            <a:off x="2181046" y="5302829"/>
            <a:ext cx="6768752" cy="978729"/>
          </a:xfrm>
          <a:prstGeom prst="rect">
            <a:avLst/>
          </a:prstGeom>
          <a:noFill/>
        </p:spPr>
        <p:txBody>
          <a:bodyPr wrap="square" rtlCol="0">
            <a:spAutoFit/>
          </a:bodyPr>
          <a:lstStyle/>
          <a:p>
            <a:pPr lvl="0">
              <a:spcBef>
                <a:spcPct val="20000"/>
              </a:spcBef>
            </a:pPr>
            <a:r>
              <a:rPr lang="en-US" dirty="0"/>
              <a:t>The media can influence audience perceptions of the world over a long period of </a:t>
            </a:r>
            <a:r>
              <a:rPr lang="en-US" dirty="0" smtClean="0"/>
              <a:t>time through the repetition of similar messages. </a:t>
            </a:r>
            <a:endParaRPr lang="en-US" dirty="0"/>
          </a:p>
          <a:p>
            <a:pPr marL="342900" lvl="0" indent="-342900">
              <a:spcBef>
                <a:spcPct val="20000"/>
              </a:spcBef>
              <a:buFont typeface="Arial" panose="020B0604020202020204" pitchFamily="34" charset="0"/>
              <a:buChar char="•"/>
            </a:pPr>
            <a:endParaRPr lang="en-GB" dirty="0"/>
          </a:p>
        </p:txBody>
      </p:sp>
    </p:spTree>
    <p:extLst>
      <p:ext uri="{BB962C8B-B14F-4D97-AF65-F5344CB8AC3E}">
        <p14:creationId xmlns:p14="http://schemas.microsoft.com/office/powerpoint/2010/main" val="269902436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7504" y="-243408"/>
            <a:ext cx="8382000" cy="1080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R="0" lvl="0" algn="l" defTabSz="4572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Applying </a:t>
            </a:r>
            <a:r>
              <a:rPr lang="en-US" sz="3200" b="1" dirty="0" smtClean="0">
                <a:solidFill>
                  <a:srgbClr val="2C6350"/>
                </a:solidFill>
                <a:latin typeface="Arial" panose="020B0604020202020204" pitchFamily="34" charset="0"/>
                <a:cs typeface="Arial" panose="020B0604020202020204" pitchFamily="34" charset="0"/>
              </a:rPr>
              <a:t>Gerbner </a:t>
            </a:r>
            <a:r>
              <a:rPr kumimoji="0" lang="en-US" sz="3200" b="1" i="0"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to </a:t>
            </a:r>
            <a:r>
              <a:rPr kumimoji="0" lang="en-US" sz="3200" b="1" i="1"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Stranger Things</a:t>
            </a:r>
            <a:endParaRPr kumimoji="0" lang="en-US" sz="3200" b="1" i="0" u="none" strike="noStrike" kern="1200" cap="none" spc="0" normalizeH="0" baseline="0" noProof="0" dirty="0">
              <a:ln>
                <a:noFill/>
              </a:ln>
              <a:solidFill>
                <a:srgbClr val="2C6350"/>
              </a:solidFill>
              <a:effectLst/>
              <a:uLnTx/>
              <a:uFillTx/>
              <a:latin typeface="Arial" panose="020B0604020202020204" pitchFamily="34" charset="0"/>
              <a:cs typeface="Arial" panose="020B0604020202020204" pitchFamily="34" charset="0"/>
            </a:endParaRPr>
          </a:p>
        </p:txBody>
      </p:sp>
      <p:sp>
        <p:nvSpPr>
          <p:cNvPr id="7" name="Content Placeholder 2"/>
          <p:cNvSpPr txBox="1">
            <a:spLocks/>
          </p:cNvSpPr>
          <p:nvPr/>
        </p:nvSpPr>
        <p:spPr>
          <a:xfrm>
            <a:off x="107504" y="725666"/>
            <a:ext cx="8928992" cy="5112567"/>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GB" sz="3600" dirty="0"/>
          </a:p>
        </p:txBody>
      </p:sp>
      <p:cxnSp>
        <p:nvCxnSpPr>
          <p:cNvPr id="3" name="Straight Connector 2"/>
          <p:cNvCxnSpPr/>
          <p:nvPr/>
        </p:nvCxnSpPr>
        <p:spPr>
          <a:xfrm>
            <a:off x="0" y="692696"/>
            <a:ext cx="6300192" cy="0"/>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5" name="Content Placeholder 2"/>
          <p:cNvSpPr txBox="1">
            <a:spLocks/>
          </p:cNvSpPr>
          <p:nvPr/>
        </p:nvSpPr>
        <p:spPr>
          <a:xfrm>
            <a:off x="0" y="818699"/>
            <a:ext cx="8928992" cy="4785497"/>
          </a:xfrm>
          <a:prstGeom prst="rect">
            <a:avLst/>
          </a:prstGeom>
        </p:spPr>
        <p:txBody>
          <a:bodyPr vert="horz" lIns="91440" tIns="45720" rIns="91440" bIns="45720" rtlCol="0">
            <a:normAutofit fontScale="925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800" b="1" dirty="0"/>
              <a:t>What messages about society are communicated in Stranger Things?</a:t>
            </a:r>
          </a:p>
          <a:p>
            <a:r>
              <a:rPr lang="en-US" sz="1800" b="1" dirty="0"/>
              <a:t>Is </a:t>
            </a:r>
            <a:r>
              <a:rPr lang="en-US" sz="1800" b="1" i="1" dirty="0"/>
              <a:t>Stranger Things </a:t>
            </a:r>
            <a:r>
              <a:rPr lang="en-US" sz="1800" b="1" dirty="0"/>
              <a:t>likely to reinforce existing values or beliefs?</a:t>
            </a:r>
          </a:p>
          <a:p>
            <a:pPr marL="0" indent="0">
              <a:buNone/>
            </a:pPr>
            <a:endParaRPr lang="en-US" sz="1800" dirty="0" smtClean="0"/>
          </a:p>
          <a:p>
            <a:pPr marL="0" indent="0">
              <a:buNone/>
            </a:pPr>
            <a:r>
              <a:rPr lang="en-US" sz="1800" i="1" dirty="0" smtClean="0"/>
              <a:t>Stranger Things</a:t>
            </a:r>
            <a:r>
              <a:rPr lang="en-US" sz="1800" dirty="0" smtClean="0"/>
              <a:t> reflects a range of social values in relation to areas such as </a:t>
            </a:r>
            <a:r>
              <a:rPr lang="en-US" sz="1800" b="1" dirty="0" smtClean="0"/>
              <a:t>gender roles</a:t>
            </a:r>
            <a:r>
              <a:rPr lang="en-US" sz="1800" dirty="0"/>
              <a:t> </a:t>
            </a:r>
            <a:r>
              <a:rPr lang="en-US" sz="1800" dirty="0" smtClean="0"/>
              <a:t>and the </a:t>
            </a:r>
            <a:r>
              <a:rPr lang="en-US" sz="1800" b="1" dirty="0" smtClean="0"/>
              <a:t>family</a:t>
            </a:r>
            <a:r>
              <a:rPr lang="en-US" sz="1800" dirty="0" smtClean="0"/>
              <a:t>.  Its depiction of </a:t>
            </a:r>
            <a:r>
              <a:rPr lang="en-US" sz="1800" b="1" dirty="0" smtClean="0"/>
              <a:t>social norms</a:t>
            </a:r>
            <a:r>
              <a:rPr lang="en-US" sz="1800" dirty="0" smtClean="0"/>
              <a:t> can be seen as an example of </a:t>
            </a:r>
            <a:r>
              <a:rPr lang="en-US" sz="1800" b="1" dirty="0" smtClean="0"/>
              <a:t>mainstreaming</a:t>
            </a:r>
            <a:r>
              <a:rPr lang="en-US" sz="1800" dirty="0"/>
              <a:t> </a:t>
            </a:r>
            <a:r>
              <a:rPr lang="en-US" sz="1800" dirty="0" smtClean="0"/>
              <a:t>although the complexity of representations and the different ways in which audiences may engage with these representations would arguably limit their impact upon the audience.  </a:t>
            </a:r>
            <a:r>
              <a:rPr lang="en-US" sz="1800" i="1" dirty="0" smtClean="0"/>
              <a:t>Stranger Things</a:t>
            </a:r>
            <a:r>
              <a:rPr lang="en-US" sz="1800" dirty="0" smtClean="0"/>
              <a:t> potentially contributes to </a:t>
            </a:r>
            <a:r>
              <a:rPr lang="en-US" sz="1800" b="1" dirty="0" smtClean="0"/>
              <a:t>mean world syndrome</a:t>
            </a:r>
            <a:r>
              <a:rPr lang="en-US" sz="1800" b="1" i="1" dirty="0" smtClean="0"/>
              <a:t> </a:t>
            </a:r>
            <a:r>
              <a:rPr lang="en-US" sz="1800" dirty="0" smtClean="0"/>
              <a:t>through its depiction of the vulnerability of children, and its representation of sinister government conspiracies.</a:t>
            </a:r>
          </a:p>
          <a:p>
            <a:pPr marL="0" indent="0">
              <a:buNone/>
            </a:pPr>
            <a:endParaRPr lang="en-US" sz="1800" i="1" dirty="0" smtClean="0"/>
          </a:p>
          <a:p>
            <a:pPr marL="0" indent="0">
              <a:buNone/>
            </a:pPr>
            <a:r>
              <a:rPr lang="en-US" sz="1800" dirty="0" smtClean="0"/>
              <a:t>Gerbner’s perspective is useful for considering the ways in which media products may shape audience attitudes over a period of time, and draws attention to the </a:t>
            </a:r>
            <a:r>
              <a:rPr lang="en-US" sz="1800" b="1" dirty="0" smtClean="0"/>
              <a:t>mainstreaming</a:t>
            </a:r>
            <a:r>
              <a:rPr lang="en-US" sz="1800" dirty="0" smtClean="0"/>
              <a:t> of values and attitudes.</a:t>
            </a:r>
          </a:p>
          <a:p>
            <a:pPr marL="0" indent="0">
              <a:buNone/>
            </a:pPr>
            <a:endParaRPr lang="en-US" sz="1800" dirty="0" smtClean="0"/>
          </a:p>
          <a:p>
            <a:pPr marL="0" indent="0">
              <a:buNone/>
            </a:pPr>
            <a:r>
              <a:rPr lang="en-US" sz="1800" dirty="0" smtClean="0"/>
              <a:t>Television viewing is now much more fragmented than in the 1970s when Gerbner’s studies took place, as a result the ability of television to </a:t>
            </a:r>
            <a:r>
              <a:rPr lang="en-US" sz="1800" b="1" dirty="0" smtClean="0"/>
              <a:t>cultivate</a:t>
            </a:r>
            <a:r>
              <a:rPr lang="en-US" sz="1800" dirty="0" smtClean="0"/>
              <a:t> attitudes and values through the repetition of similar messages to mass audiences has arguably been lessened.  Gerbner’s views underestimate the diverse and contradictory nature of media representations, and does not consider the ways in which audience members (especially in the online age) can actively engage with media texts and reject the values and beliefs communicated.</a:t>
            </a:r>
            <a:endParaRPr lang="en-US" sz="1800" dirty="0"/>
          </a:p>
          <a:p>
            <a:endParaRPr lang="en-GB" sz="2000" dirty="0" smtClean="0"/>
          </a:p>
        </p:txBody>
      </p:sp>
    </p:spTree>
    <p:extLst>
      <p:ext uri="{BB962C8B-B14F-4D97-AF65-F5344CB8AC3E}">
        <p14:creationId xmlns:p14="http://schemas.microsoft.com/office/powerpoint/2010/main" val="12699044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7504" y="-243408"/>
            <a:ext cx="8382000" cy="1080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R="0" lvl="0" algn="l" defTabSz="4572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Media Language Academic Ideas</a:t>
            </a:r>
            <a:endParaRPr kumimoji="0" lang="en-US" sz="3200" b="1" i="0" u="none" strike="noStrike" kern="1200" cap="none" spc="0" normalizeH="0" baseline="0" noProof="0" dirty="0">
              <a:ln>
                <a:noFill/>
              </a:ln>
              <a:solidFill>
                <a:srgbClr val="2C6350"/>
              </a:solidFill>
              <a:effectLst/>
              <a:uLnTx/>
              <a:uFillTx/>
              <a:latin typeface="Arial" panose="020B0604020202020204" pitchFamily="34" charset="0"/>
              <a:cs typeface="Arial" panose="020B0604020202020204" pitchFamily="34" charset="0"/>
            </a:endParaRPr>
          </a:p>
        </p:txBody>
      </p:sp>
      <p:sp>
        <p:nvSpPr>
          <p:cNvPr id="7" name="Content Placeholder 2"/>
          <p:cNvSpPr txBox="1">
            <a:spLocks/>
          </p:cNvSpPr>
          <p:nvPr/>
        </p:nvSpPr>
        <p:spPr>
          <a:xfrm>
            <a:off x="107504" y="725666"/>
            <a:ext cx="8928992" cy="5112567"/>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sz="3600" dirty="0"/>
              <a:t>Semiology – Barthes</a:t>
            </a:r>
          </a:p>
          <a:p>
            <a:r>
              <a:rPr lang="en-GB" sz="3600" dirty="0"/>
              <a:t>Narratology – Todorov</a:t>
            </a:r>
          </a:p>
          <a:p>
            <a:r>
              <a:rPr lang="en-GB" sz="3600" dirty="0"/>
              <a:t>Genre Theory – Neale</a:t>
            </a:r>
          </a:p>
          <a:p>
            <a:r>
              <a:rPr lang="en-GB" sz="3600" dirty="0"/>
              <a:t>Structuralism – Levi-Strauss</a:t>
            </a:r>
          </a:p>
          <a:p>
            <a:r>
              <a:rPr lang="en-GB" sz="3600" dirty="0"/>
              <a:t>Postmodernism - Baudrillard</a:t>
            </a:r>
          </a:p>
        </p:txBody>
      </p:sp>
      <p:cxnSp>
        <p:nvCxnSpPr>
          <p:cNvPr id="3" name="Straight Connector 2"/>
          <p:cNvCxnSpPr/>
          <p:nvPr/>
        </p:nvCxnSpPr>
        <p:spPr>
          <a:xfrm>
            <a:off x="0" y="692696"/>
            <a:ext cx="6300192" cy="0"/>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511983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7504" y="-243408"/>
            <a:ext cx="9036496" cy="1080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lvl="0" algn="l">
              <a:defRPr/>
            </a:pPr>
            <a:r>
              <a:rPr lang="en-US" sz="3200" b="1" dirty="0" smtClean="0">
                <a:solidFill>
                  <a:srgbClr val="2C6350"/>
                </a:solidFill>
                <a:latin typeface="Arial" panose="020B0604020202020204" pitchFamily="34" charset="0"/>
                <a:cs typeface="Arial" panose="020B0604020202020204" pitchFamily="34" charset="0"/>
              </a:rPr>
              <a:t>Reception Theory - Hall</a:t>
            </a:r>
            <a:endParaRPr kumimoji="0" lang="en-US" sz="3200" b="1" i="0" u="none" strike="noStrike" kern="1200" cap="none" spc="0" normalizeH="0" baseline="0" noProof="0" dirty="0">
              <a:ln>
                <a:noFill/>
              </a:ln>
              <a:solidFill>
                <a:srgbClr val="2C6350"/>
              </a:solidFill>
              <a:effectLst/>
              <a:uLnTx/>
              <a:uFillTx/>
              <a:latin typeface="Arial" panose="020B0604020202020204" pitchFamily="34" charset="0"/>
              <a:cs typeface="Arial" panose="020B0604020202020204" pitchFamily="34" charset="0"/>
            </a:endParaRPr>
          </a:p>
        </p:txBody>
      </p:sp>
      <p:sp>
        <p:nvSpPr>
          <p:cNvPr id="7" name="Content Placeholder 2"/>
          <p:cNvSpPr txBox="1">
            <a:spLocks/>
          </p:cNvSpPr>
          <p:nvPr/>
        </p:nvSpPr>
        <p:spPr>
          <a:xfrm>
            <a:off x="107504" y="1052736"/>
            <a:ext cx="8928992" cy="4785497"/>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GB" sz="2800" dirty="0" smtClean="0"/>
          </a:p>
          <a:p>
            <a:endParaRPr lang="en-GB" sz="2800" dirty="0"/>
          </a:p>
          <a:p>
            <a:r>
              <a:rPr lang="en-GB" sz="2800" dirty="0"/>
              <a:t>Producers </a:t>
            </a:r>
            <a:r>
              <a:rPr lang="en-GB" sz="2800" b="1" dirty="0"/>
              <a:t>encode</a:t>
            </a:r>
            <a:r>
              <a:rPr lang="en-GB" sz="2800" dirty="0"/>
              <a:t> meaning (the </a:t>
            </a:r>
            <a:r>
              <a:rPr lang="en-GB" sz="2800" b="1" dirty="0"/>
              <a:t>preferred reading</a:t>
            </a:r>
            <a:r>
              <a:rPr lang="en-GB" sz="2800" dirty="0"/>
              <a:t>) through shared codes (such as technical codes and genres).</a:t>
            </a:r>
          </a:p>
          <a:p>
            <a:r>
              <a:rPr lang="en-GB" sz="2800" dirty="0"/>
              <a:t>Hall argues audiences respond to the preferred reading in one of three different ways.  Audiences either accept the preferred reading (the </a:t>
            </a:r>
            <a:r>
              <a:rPr lang="en-GB" sz="2800" b="1" dirty="0"/>
              <a:t>dominant</a:t>
            </a:r>
            <a:r>
              <a:rPr lang="en-GB" sz="2800" dirty="0"/>
              <a:t> position), reject it (the </a:t>
            </a:r>
            <a:r>
              <a:rPr lang="en-GB" sz="2800" b="1" dirty="0"/>
              <a:t>oppositional</a:t>
            </a:r>
            <a:r>
              <a:rPr lang="en-GB" sz="2800" dirty="0"/>
              <a:t> </a:t>
            </a:r>
            <a:r>
              <a:rPr lang="en-GB" sz="2800" dirty="0" smtClean="0"/>
              <a:t>position), </a:t>
            </a:r>
            <a:r>
              <a:rPr lang="en-GB" sz="2800" dirty="0"/>
              <a:t>or accept some elements but modify aspects to fit their </a:t>
            </a:r>
            <a:r>
              <a:rPr lang="en-GB" sz="2800" dirty="0" smtClean="0"/>
              <a:t>own views or </a:t>
            </a:r>
            <a:r>
              <a:rPr lang="en-GB" sz="2800" dirty="0"/>
              <a:t>experiences (</a:t>
            </a:r>
            <a:r>
              <a:rPr lang="en-GB" sz="2800" b="1" dirty="0"/>
              <a:t>negotiated</a:t>
            </a:r>
            <a:r>
              <a:rPr lang="en-GB" sz="2800" dirty="0"/>
              <a:t> position).</a:t>
            </a:r>
          </a:p>
          <a:p>
            <a:endParaRPr lang="en-GB" sz="2800" dirty="0"/>
          </a:p>
          <a:p>
            <a:pPr marL="0" indent="0">
              <a:buNone/>
            </a:pPr>
            <a:r>
              <a:rPr lang="en-GB" sz="2800" dirty="0" smtClean="0"/>
              <a:t> </a:t>
            </a:r>
            <a:endParaRPr lang="en-GB" sz="2800" dirty="0"/>
          </a:p>
        </p:txBody>
      </p:sp>
      <p:cxnSp>
        <p:nvCxnSpPr>
          <p:cNvPr id="3" name="Straight Connector 2"/>
          <p:cNvCxnSpPr/>
          <p:nvPr/>
        </p:nvCxnSpPr>
        <p:spPr>
          <a:xfrm>
            <a:off x="0" y="692696"/>
            <a:ext cx="6300192" cy="0"/>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5" name="Rounded Rectangle 4"/>
          <p:cNvSpPr/>
          <p:nvPr/>
        </p:nvSpPr>
        <p:spPr>
          <a:xfrm>
            <a:off x="107504" y="754736"/>
            <a:ext cx="1986844" cy="648000"/>
          </a:xfrm>
          <a:prstGeom prst="roundRect">
            <a:avLst/>
          </a:prstGeom>
          <a:solidFill>
            <a:srgbClr val="9AD2BD"/>
          </a:solidFill>
          <a:ln w="19050" cap="flat" cmpd="sng" algn="ctr">
            <a:solidFill>
              <a:srgbClr val="2C635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Key Ideas</a:t>
            </a:r>
            <a:endParaRPr kumimoji="0" lang="en-US"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8" name="Rounded Rectangle 7"/>
          <p:cNvSpPr/>
          <p:nvPr/>
        </p:nvSpPr>
        <p:spPr>
          <a:xfrm>
            <a:off x="107504" y="5301160"/>
            <a:ext cx="1986844" cy="648000"/>
          </a:xfrm>
          <a:prstGeom prst="roundRect">
            <a:avLst/>
          </a:prstGeom>
          <a:solidFill>
            <a:srgbClr val="78C2A6"/>
          </a:solidFill>
          <a:ln w="19050" cap="flat" cmpd="sng" algn="ctr">
            <a:solidFill>
              <a:srgbClr val="2C635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One</a:t>
            </a:r>
            <a:r>
              <a:rPr kumimoji="0" lang="en-US" sz="2000" b="0" i="0" u="none" strike="noStrike" kern="0" cap="none" spc="0" normalizeH="0" noProof="0" dirty="0" smtClean="0">
                <a:ln>
                  <a:noFill/>
                </a:ln>
                <a:solidFill>
                  <a:prstClr val="black"/>
                </a:solidFill>
                <a:effectLst/>
                <a:uLnTx/>
                <a:uFillTx/>
                <a:latin typeface="Arial" panose="020B0604020202020204" pitchFamily="34" charset="0"/>
                <a:cs typeface="Arial" panose="020B0604020202020204" pitchFamily="34" charset="0"/>
              </a:rPr>
              <a:t> Sentence Summary</a:t>
            </a:r>
            <a:endParaRPr kumimoji="0" lang="en-US"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2" name="TextBox 1"/>
          <p:cNvSpPr txBox="1"/>
          <p:nvPr/>
        </p:nvSpPr>
        <p:spPr>
          <a:xfrm>
            <a:off x="2181046" y="5302829"/>
            <a:ext cx="6768752" cy="978729"/>
          </a:xfrm>
          <a:prstGeom prst="rect">
            <a:avLst/>
          </a:prstGeom>
          <a:noFill/>
        </p:spPr>
        <p:txBody>
          <a:bodyPr wrap="square" rtlCol="0">
            <a:spAutoFit/>
          </a:bodyPr>
          <a:lstStyle/>
          <a:p>
            <a:pPr lvl="0">
              <a:spcBef>
                <a:spcPct val="20000"/>
              </a:spcBef>
            </a:pPr>
            <a:r>
              <a:rPr lang="en-US" dirty="0"/>
              <a:t>Producers encode preferred meanings into media texts, which audiences respond to in one of three ways.</a:t>
            </a:r>
          </a:p>
          <a:p>
            <a:pPr marL="342900" lvl="0" indent="-342900">
              <a:spcBef>
                <a:spcPct val="20000"/>
              </a:spcBef>
              <a:buFont typeface="Arial" panose="020B0604020202020204" pitchFamily="34" charset="0"/>
              <a:buChar char="•"/>
            </a:pPr>
            <a:endParaRPr lang="en-GB" dirty="0"/>
          </a:p>
        </p:txBody>
      </p:sp>
    </p:spTree>
    <p:extLst>
      <p:ext uri="{BB962C8B-B14F-4D97-AF65-F5344CB8AC3E}">
        <p14:creationId xmlns:p14="http://schemas.microsoft.com/office/powerpoint/2010/main" val="398484028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7504" y="-243408"/>
            <a:ext cx="8382000" cy="1080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R="0" lvl="0" algn="l" defTabSz="4572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Applying </a:t>
            </a:r>
            <a:r>
              <a:rPr lang="en-US" sz="3200" b="1" dirty="0" smtClean="0">
                <a:solidFill>
                  <a:srgbClr val="2C6350"/>
                </a:solidFill>
                <a:latin typeface="Arial" panose="020B0604020202020204" pitchFamily="34" charset="0"/>
                <a:cs typeface="Arial" panose="020B0604020202020204" pitchFamily="34" charset="0"/>
              </a:rPr>
              <a:t>Hall </a:t>
            </a:r>
            <a:r>
              <a:rPr kumimoji="0" lang="en-US" sz="3200" b="1" i="0"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to </a:t>
            </a:r>
            <a:r>
              <a:rPr kumimoji="0" lang="en-US" sz="3200" b="1" i="1"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Stranger Things</a:t>
            </a:r>
            <a:endParaRPr kumimoji="0" lang="en-US" sz="3200" b="1" i="0" u="none" strike="noStrike" kern="1200" cap="none" spc="0" normalizeH="0" baseline="0" noProof="0" dirty="0">
              <a:ln>
                <a:noFill/>
              </a:ln>
              <a:solidFill>
                <a:srgbClr val="2C6350"/>
              </a:solidFill>
              <a:effectLst/>
              <a:uLnTx/>
              <a:uFillTx/>
              <a:latin typeface="Arial" panose="020B0604020202020204" pitchFamily="34" charset="0"/>
              <a:cs typeface="Arial" panose="020B0604020202020204" pitchFamily="34" charset="0"/>
            </a:endParaRPr>
          </a:p>
        </p:txBody>
      </p:sp>
      <p:sp>
        <p:nvSpPr>
          <p:cNvPr id="7" name="Content Placeholder 2"/>
          <p:cNvSpPr txBox="1">
            <a:spLocks/>
          </p:cNvSpPr>
          <p:nvPr/>
        </p:nvSpPr>
        <p:spPr>
          <a:xfrm>
            <a:off x="107504" y="725666"/>
            <a:ext cx="8928992" cy="5112567"/>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GB" sz="3600" dirty="0"/>
          </a:p>
        </p:txBody>
      </p:sp>
      <p:cxnSp>
        <p:nvCxnSpPr>
          <p:cNvPr id="3" name="Straight Connector 2"/>
          <p:cNvCxnSpPr/>
          <p:nvPr/>
        </p:nvCxnSpPr>
        <p:spPr>
          <a:xfrm>
            <a:off x="0" y="692696"/>
            <a:ext cx="6300192" cy="0"/>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5" name="Content Placeholder 2"/>
          <p:cNvSpPr txBox="1">
            <a:spLocks/>
          </p:cNvSpPr>
          <p:nvPr/>
        </p:nvSpPr>
        <p:spPr>
          <a:xfrm>
            <a:off x="0" y="818699"/>
            <a:ext cx="8928992" cy="5130581"/>
          </a:xfrm>
          <a:prstGeom prst="rect">
            <a:avLst/>
          </a:prstGeom>
        </p:spPr>
        <p:txBody>
          <a:bodyPr vert="horz" lIns="91440" tIns="45720" rIns="91440" bIns="45720" rtlCol="0">
            <a:normAutofit fontScale="925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800" b="1" dirty="0"/>
              <a:t>What preferred readings can you identify in </a:t>
            </a:r>
            <a:r>
              <a:rPr lang="en-US" sz="1800" b="1" i="1" dirty="0"/>
              <a:t>Stranger Things</a:t>
            </a:r>
            <a:r>
              <a:rPr lang="en-US" sz="1800" b="1" dirty="0"/>
              <a:t>?</a:t>
            </a:r>
          </a:p>
          <a:p>
            <a:r>
              <a:rPr lang="en-US" sz="1800" b="1" dirty="0"/>
              <a:t>How have these meanings </a:t>
            </a:r>
            <a:r>
              <a:rPr lang="en-US" sz="1800" b="1" dirty="0" smtClean="0"/>
              <a:t>been </a:t>
            </a:r>
            <a:r>
              <a:rPr lang="en-US" sz="1800" b="1" dirty="0"/>
              <a:t>encoded?</a:t>
            </a:r>
          </a:p>
          <a:p>
            <a:r>
              <a:rPr lang="en-US" sz="1800" b="1" dirty="0"/>
              <a:t>In what different ways could audiences respond to these </a:t>
            </a:r>
            <a:r>
              <a:rPr lang="en-US" sz="1800" b="1" dirty="0" smtClean="0"/>
              <a:t>meanings?</a:t>
            </a:r>
          </a:p>
          <a:p>
            <a:pPr marL="0" indent="0">
              <a:buNone/>
            </a:pPr>
            <a:endParaRPr lang="en-US" sz="1800" b="1" dirty="0" smtClean="0"/>
          </a:p>
          <a:p>
            <a:pPr marL="0" indent="0">
              <a:buNone/>
            </a:pPr>
            <a:r>
              <a:rPr lang="en-US" sz="1800" dirty="0" smtClean="0"/>
              <a:t>A range of </a:t>
            </a:r>
            <a:r>
              <a:rPr lang="en-US" sz="1800" b="1" dirty="0" smtClean="0"/>
              <a:t>preferred readings</a:t>
            </a:r>
            <a:r>
              <a:rPr lang="en-US" sz="1800" dirty="0" smtClean="0"/>
              <a:t> can be identified in </a:t>
            </a:r>
            <a:r>
              <a:rPr lang="en-US" sz="1800" i="1" dirty="0" smtClean="0"/>
              <a:t>Stranger Things</a:t>
            </a:r>
            <a:r>
              <a:rPr lang="en-US" sz="1800" dirty="0" smtClean="0"/>
              <a:t>.  Consider the sequence which introduces the four boys followed by Will’s disappearance.  What elements are used to encourage the audience to sympathise with Will and fear for his safety?  What different ways could the audience respond to this?</a:t>
            </a:r>
          </a:p>
          <a:p>
            <a:pPr marL="0" indent="0">
              <a:buNone/>
            </a:pPr>
            <a:r>
              <a:rPr lang="en-US" sz="1800" dirty="0" smtClean="0"/>
              <a:t>  </a:t>
            </a:r>
          </a:p>
          <a:p>
            <a:pPr marL="0" indent="0">
              <a:buNone/>
            </a:pPr>
            <a:r>
              <a:rPr lang="en-US" sz="1800" dirty="0" smtClean="0"/>
              <a:t>The </a:t>
            </a:r>
            <a:r>
              <a:rPr lang="en-US" sz="1800" b="1" dirty="0" smtClean="0"/>
              <a:t>encoding/decoding</a:t>
            </a:r>
            <a:r>
              <a:rPr lang="en-US" sz="1800" dirty="0" smtClean="0"/>
              <a:t> model is a useful way to break down how meaning is constructed in LFTV dramas, and the ways in which those meanings are decoded and interpreted by audiences.  It draws attention to the importance of identifying the ways in which elements such as technical codes and genre conventions are used by producers to construct specific meanings and effects, and also highlights the active ways in which audiences engage with these meanings and accept, reject or modify them. </a:t>
            </a:r>
            <a:endParaRPr lang="en-US" sz="1800" dirty="0"/>
          </a:p>
          <a:p>
            <a:pPr marL="0" indent="0">
              <a:buNone/>
            </a:pPr>
            <a:r>
              <a:rPr lang="en-US" sz="1800" dirty="0" smtClean="0"/>
              <a:t>Hall’s perspective focused on the communication of one </a:t>
            </a:r>
            <a:r>
              <a:rPr lang="en-US" sz="1800" b="1" dirty="0" smtClean="0"/>
              <a:t>preferred reading, </a:t>
            </a:r>
            <a:r>
              <a:rPr lang="en-US" sz="1800" dirty="0" smtClean="0"/>
              <a:t>neglecting the possibility that the messages communicated by a media text may contain multiple or contradictory meanings.  For example the representation of </a:t>
            </a:r>
            <a:r>
              <a:rPr lang="en-US" sz="1800" b="1" dirty="0" smtClean="0"/>
              <a:t>gender roles</a:t>
            </a:r>
            <a:r>
              <a:rPr lang="en-US" sz="1800" dirty="0" smtClean="0"/>
              <a:t> in episode one depicts a patriarchal society, however it is one in which the power of male authority figures (such as Hopper and Mr Wheeler) is arguably subverted.  As a result there is not a single </a:t>
            </a:r>
            <a:r>
              <a:rPr lang="en-US" sz="1800" b="1" dirty="0" smtClean="0"/>
              <a:t>preferred reading </a:t>
            </a:r>
            <a:r>
              <a:rPr lang="en-US" sz="1800" dirty="0" smtClean="0"/>
              <a:t>in relation to gender, but multiple meanings which could be interpreted in multiple ways by the audience.</a:t>
            </a:r>
            <a:endParaRPr lang="en-US" sz="1800" dirty="0"/>
          </a:p>
          <a:p>
            <a:pPr marL="0" indent="0">
              <a:buNone/>
            </a:pPr>
            <a:endParaRPr lang="en-US" sz="1800" dirty="0" smtClean="0"/>
          </a:p>
          <a:p>
            <a:pPr marL="0" indent="0">
              <a:buNone/>
            </a:pPr>
            <a:endParaRPr lang="en-GB" sz="2000" dirty="0" smtClean="0"/>
          </a:p>
        </p:txBody>
      </p:sp>
    </p:spTree>
    <p:extLst>
      <p:ext uri="{BB962C8B-B14F-4D97-AF65-F5344CB8AC3E}">
        <p14:creationId xmlns:p14="http://schemas.microsoft.com/office/powerpoint/2010/main" val="19257796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7504" y="-243408"/>
            <a:ext cx="9036496" cy="1080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lvl="0" algn="l">
              <a:defRPr/>
            </a:pPr>
            <a:r>
              <a:rPr lang="en-US" sz="3200" b="1" dirty="0">
                <a:solidFill>
                  <a:srgbClr val="2C6350"/>
                </a:solidFill>
                <a:latin typeface="Arial" panose="020B0604020202020204" pitchFamily="34" charset="0"/>
                <a:cs typeface="Arial" panose="020B0604020202020204" pitchFamily="34" charset="0"/>
              </a:rPr>
              <a:t>Fandom - Jenkins</a:t>
            </a:r>
            <a:endParaRPr kumimoji="0" lang="en-US" sz="3200" b="1" i="0" u="none" strike="noStrike" kern="1200" cap="none" spc="0" normalizeH="0" baseline="0" noProof="0" dirty="0">
              <a:ln>
                <a:noFill/>
              </a:ln>
              <a:solidFill>
                <a:srgbClr val="2C6350"/>
              </a:solidFill>
              <a:effectLst/>
              <a:uLnTx/>
              <a:uFillTx/>
              <a:latin typeface="Arial" panose="020B0604020202020204" pitchFamily="34" charset="0"/>
              <a:cs typeface="Arial" panose="020B0604020202020204" pitchFamily="34" charset="0"/>
            </a:endParaRPr>
          </a:p>
        </p:txBody>
      </p:sp>
      <p:sp>
        <p:nvSpPr>
          <p:cNvPr id="7" name="Content Placeholder 2"/>
          <p:cNvSpPr txBox="1">
            <a:spLocks/>
          </p:cNvSpPr>
          <p:nvPr/>
        </p:nvSpPr>
        <p:spPr>
          <a:xfrm>
            <a:off x="107504" y="1052736"/>
            <a:ext cx="8928992" cy="4785497"/>
          </a:xfrm>
          <a:prstGeom prst="rect">
            <a:avLst/>
          </a:prstGeom>
        </p:spPr>
        <p:txBody>
          <a:bodyPr vert="horz" lIns="91440" tIns="45720" rIns="91440" bIns="45720" rtlCol="0">
            <a:normAutofit fontScale="925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GB" sz="2800" dirty="0" smtClean="0"/>
          </a:p>
          <a:p>
            <a:endParaRPr lang="en-GB" sz="2800" dirty="0"/>
          </a:p>
          <a:p>
            <a:r>
              <a:rPr lang="en-US" sz="2800" b="1" dirty="0"/>
              <a:t>Participatory culture</a:t>
            </a:r>
            <a:r>
              <a:rPr lang="en-US" sz="2800" dirty="0"/>
              <a:t> is the idea that the development of new media allows the audience to be active and creative participants rather than simply passive consumers.</a:t>
            </a:r>
            <a:endParaRPr lang="en-US" sz="1800" dirty="0"/>
          </a:p>
          <a:p>
            <a:r>
              <a:rPr lang="en-US" sz="2800" dirty="0"/>
              <a:t>Audience members become </a:t>
            </a:r>
            <a:r>
              <a:rPr lang="en-US" sz="2800" b="1" dirty="0"/>
              <a:t>textual poachers</a:t>
            </a:r>
            <a:r>
              <a:rPr lang="en-US" sz="2800" dirty="0"/>
              <a:t> taking aspects from media texts to create their own content.</a:t>
            </a:r>
            <a:endParaRPr lang="en-US" sz="1800" dirty="0"/>
          </a:p>
          <a:p>
            <a:r>
              <a:rPr lang="en-US" sz="2800" b="1" dirty="0"/>
              <a:t>Convergence culture</a:t>
            </a:r>
            <a:r>
              <a:rPr lang="en-US" sz="2800" dirty="0"/>
              <a:t> - media is shared, adapted, and consumed constantly on a range of different platforms.</a:t>
            </a:r>
            <a:endParaRPr lang="en-US" sz="1800" dirty="0"/>
          </a:p>
          <a:p>
            <a:r>
              <a:rPr lang="en-US" sz="2800" b="1" dirty="0"/>
              <a:t>Spreadable media</a:t>
            </a:r>
            <a:r>
              <a:rPr lang="en-US" sz="2800" dirty="0"/>
              <a:t> - content that is adapted by audience members for their own purpose and shared with others.</a:t>
            </a:r>
            <a:endParaRPr lang="en-US" sz="1800" dirty="0"/>
          </a:p>
          <a:p>
            <a:endParaRPr lang="en-GB" sz="2800" dirty="0"/>
          </a:p>
          <a:p>
            <a:pPr marL="0" indent="0">
              <a:buNone/>
            </a:pPr>
            <a:r>
              <a:rPr lang="en-GB" sz="2800" dirty="0" smtClean="0"/>
              <a:t> </a:t>
            </a:r>
            <a:endParaRPr lang="en-GB" sz="2800" dirty="0"/>
          </a:p>
        </p:txBody>
      </p:sp>
      <p:cxnSp>
        <p:nvCxnSpPr>
          <p:cNvPr id="3" name="Straight Connector 2"/>
          <p:cNvCxnSpPr/>
          <p:nvPr/>
        </p:nvCxnSpPr>
        <p:spPr>
          <a:xfrm>
            <a:off x="0" y="692696"/>
            <a:ext cx="6300192" cy="0"/>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5" name="Rounded Rectangle 4"/>
          <p:cNvSpPr/>
          <p:nvPr/>
        </p:nvSpPr>
        <p:spPr>
          <a:xfrm>
            <a:off x="107504" y="754736"/>
            <a:ext cx="1986844" cy="648000"/>
          </a:xfrm>
          <a:prstGeom prst="roundRect">
            <a:avLst/>
          </a:prstGeom>
          <a:solidFill>
            <a:srgbClr val="9AD2BD"/>
          </a:solidFill>
          <a:ln w="19050" cap="flat" cmpd="sng" algn="ctr">
            <a:solidFill>
              <a:srgbClr val="2C635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Key Ideas</a:t>
            </a:r>
            <a:endParaRPr kumimoji="0" lang="en-US"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8" name="Rounded Rectangle 7"/>
          <p:cNvSpPr/>
          <p:nvPr/>
        </p:nvSpPr>
        <p:spPr>
          <a:xfrm>
            <a:off x="107504" y="5301160"/>
            <a:ext cx="1986844" cy="648000"/>
          </a:xfrm>
          <a:prstGeom prst="roundRect">
            <a:avLst/>
          </a:prstGeom>
          <a:solidFill>
            <a:srgbClr val="78C2A6"/>
          </a:solidFill>
          <a:ln w="19050" cap="flat" cmpd="sng" algn="ctr">
            <a:solidFill>
              <a:srgbClr val="2C635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One</a:t>
            </a:r>
            <a:r>
              <a:rPr kumimoji="0" lang="en-US" sz="2000" b="0" i="0" u="none" strike="noStrike" kern="0" cap="none" spc="0" normalizeH="0" noProof="0" dirty="0" smtClean="0">
                <a:ln>
                  <a:noFill/>
                </a:ln>
                <a:solidFill>
                  <a:prstClr val="black"/>
                </a:solidFill>
                <a:effectLst/>
                <a:uLnTx/>
                <a:uFillTx/>
                <a:latin typeface="Arial" panose="020B0604020202020204" pitchFamily="34" charset="0"/>
                <a:cs typeface="Arial" panose="020B0604020202020204" pitchFamily="34" charset="0"/>
              </a:rPr>
              <a:t> Sentence Summary</a:t>
            </a:r>
            <a:endParaRPr kumimoji="0" lang="en-US"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2" name="TextBox 1"/>
          <p:cNvSpPr txBox="1"/>
          <p:nvPr/>
        </p:nvSpPr>
        <p:spPr>
          <a:xfrm>
            <a:off x="2181046" y="5085184"/>
            <a:ext cx="6768752" cy="1255728"/>
          </a:xfrm>
          <a:prstGeom prst="rect">
            <a:avLst/>
          </a:prstGeom>
          <a:noFill/>
        </p:spPr>
        <p:txBody>
          <a:bodyPr wrap="square" rtlCol="0">
            <a:spAutoFit/>
          </a:bodyPr>
          <a:lstStyle/>
          <a:p>
            <a:pPr lvl="0">
              <a:spcBef>
                <a:spcPct val="20000"/>
              </a:spcBef>
            </a:pPr>
            <a:r>
              <a:rPr lang="en-US" dirty="0"/>
              <a:t>The development of online media has allowed audiences to participate in media culture, adapting media products to create their own content which is shared with online audiences.</a:t>
            </a:r>
          </a:p>
          <a:p>
            <a:pPr marL="342900" lvl="0" indent="-342900">
              <a:spcBef>
                <a:spcPct val="20000"/>
              </a:spcBef>
              <a:buFont typeface="Arial" panose="020B0604020202020204" pitchFamily="34" charset="0"/>
              <a:buChar char="•"/>
            </a:pPr>
            <a:endParaRPr lang="en-GB" dirty="0"/>
          </a:p>
        </p:txBody>
      </p:sp>
      <p:sp>
        <p:nvSpPr>
          <p:cNvPr id="9" name="Rectangle 8"/>
          <p:cNvSpPr/>
          <p:nvPr/>
        </p:nvSpPr>
        <p:spPr>
          <a:xfrm>
            <a:off x="5150039" y="764766"/>
            <a:ext cx="4022714" cy="646331"/>
          </a:xfrm>
          <a:prstGeom prst="rect">
            <a:avLst/>
          </a:prstGeom>
        </p:spPr>
        <p:txBody>
          <a:bodyPr wrap="square">
            <a:spAutoFit/>
          </a:bodyPr>
          <a:lstStyle/>
          <a:p>
            <a:r>
              <a:rPr lang="en-US" b="1" dirty="0" smtClean="0">
                <a:solidFill>
                  <a:srgbClr val="2C6350"/>
                </a:solidFill>
                <a:latin typeface="Arial" panose="020B0604020202020204" pitchFamily="34" charset="0"/>
                <a:cs typeface="Arial" panose="020B0604020202020204" pitchFamily="34" charset="0"/>
              </a:rPr>
              <a:t>Jenkins and Participatory Culture</a:t>
            </a:r>
            <a:r>
              <a:rPr lang="en-GB" b="1" dirty="0" smtClean="0"/>
              <a:t> </a:t>
            </a:r>
            <a:endParaRPr lang="en-GB" b="1" dirty="0"/>
          </a:p>
          <a:p>
            <a:r>
              <a:rPr lang="en-GB" dirty="0">
                <a:hlinkClick r:id="rId2"/>
              </a:rPr>
              <a:t>youtu.be/ZCKoLB1kUsY</a:t>
            </a:r>
            <a:r>
              <a:rPr lang="en-GB" dirty="0"/>
              <a:t> </a:t>
            </a:r>
          </a:p>
        </p:txBody>
      </p:sp>
    </p:spTree>
    <p:extLst>
      <p:ext uri="{BB962C8B-B14F-4D97-AF65-F5344CB8AC3E}">
        <p14:creationId xmlns:p14="http://schemas.microsoft.com/office/powerpoint/2010/main" val="34683198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7504" y="-243408"/>
            <a:ext cx="8382000" cy="1080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R="0" lvl="0" algn="l" defTabSz="4572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Applying </a:t>
            </a:r>
            <a:r>
              <a:rPr lang="en-US" sz="3200" b="1" dirty="0" smtClean="0">
                <a:solidFill>
                  <a:srgbClr val="2C6350"/>
                </a:solidFill>
                <a:latin typeface="Arial" panose="020B0604020202020204" pitchFamily="34" charset="0"/>
                <a:cs typeface="Arial" panose="020B0604020202020204" pitchFamily="34" charset="0"/>
              </a:rPr>
              <a:t>Jenkins </a:t>
            </a:r>
            <a:r>
              <a:rPr kumimoji="0" lang="en-US" sz="3200" b="1" i="0"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to </a:t>
            </a:r>
            <a:r>
              <a:rPr kumimoji="0" lang="en-US" sz="3200" b="1" i="1"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Stranger Things</a:t>
            </a:r>
            <a:endParaRPr kumimoji="0" lang="en-US" sz="3200" b="1" i="0" u="none" strike="noStrike" kern="1200" cap="none" spc="0" normalizeH="0" baseline="0" noProof="0" dirty="0">
              <a:ln>
                <a:noFill/>
              </a:ln>
              <a:solidFill>
                <a:srgbClr val="2C6350"/>
              </a:solidFill>
              <a:effectLst/>
              <a:uLnTx/>
              <a:uFillTx/>
              <a:latin typeface="Arial" panose="020B0604020202020204" pitchFamily="34" charset="0"/>
              <a:cs typeface="Arial" panose="020B0604020202020204" pitchFamily="34" charset="0"/>
            </a:endParaRPr>
          </a:p>
        </p:txBody>
      </p:sp>
      <p:sp>
        <p:nvSpPr>
          <p:cNvPr id="7" name="Content Placeholder 2"/>
          <p:cNvSpPr txBox="1">
            <a:spLocks/>
          </p:cNvSpPr>
          <p:nvPr/>
        </p:nvSpPr>
        <p:spPr>
          <a:xfrm>
            <a:off x="107504" y="725666"/>
            <a:ext cx="8928992" cy="5112567"/>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GB" sz="3600" dirty="0"/>
          </a:p>
        </p:txBody>
      </p:sp>
      <p:cxnSp>
        <p:nvCxnSpPr>
          <p:cNvPr id="3" name="Straight Connector 2"/>
          <p:cNvCxnSpPr/>
          <p:nvPr/>
        </p:nvCxnSpPr>
        <p:spPr>
          <a:xfrm>
            <a:off x="0" y="692696"/>
            <a:ext cx="6300192" cy="0"/>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5" name="Content Placeholder 2"/>
          <p:cNvSpPr txBox="1">
            <a:spLocks/>
          </p:cNvSpPr>
          <p:nvPr/>
        </p:nvSpPr>
        <p:spPr>
          <a:xfrm>
            <a:off x="0" y="818699"/>
            <a:ext cx="8928992" cy="5019534"/>
          </a:xfrm>
          <a:prstGeom prst="rect">
            <a:avLst/>
          </a:prstGeom>
        </p:spPr>
        <p:txBody>
          <a:bodyPr vert="horz" lIns="91440" tIns="45720" rIns="91440" bIns="45720" rtlCol="0">
            <a:normAutofit fontScale="625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600" b="1" dirty="0"/>
              <a:t>What examples can you find of textual poaching and convergence culture in relation to </a:t>
            </a:r>
            <a:r>
              <a:rPr lang="en-US" sz="2600" b="1" i="1" dirty="0"/>
              <a:t>Stranger</a:t>
            </a:r>
            <a:r>
              <a:rPr lang="en-US" sz="2600" b="1" dirty="0"/>
              <a:t> </a:t>
            </a:r>
            <a:r>
              <a:rPr lang="en-US" sz="2600" b="1" i="1" dirty="0"/>
              <a:t>Things</a:t>
            </a:r>
            <a:r>
              <a:rPr lang="en-US" sz="2600" b="1" dirty="0"/>
              <a:t>?</a:t>
            </a:r>
          </a:p>
          <a:p>
            <a:r>
              <a:rPr lang="en-US" sz="2600" b="1" dirty="0"/>
              <a:t>How does </a:t>
            </a:r>
            <a:r>
              <a:rPr lang="en-US" sz="2600" b="1" i="1" dirty="0"/>
              <a:t>Stranger</a:t>
            </a:r>
            <a:r>
              <a:rPr lang="en-US" sz="2600" b="1" dirty="0"/>
              <a:t> </a:t>
            </a:r>
            <a:r>
              <a:rPr lang="en-US" sz="2600" b="1" i="1" dirty="0"/>
              <a:t>Things</a:t>
            </a:r>
            <a:r>
              <a:rPr lang="en-US" sz="2600" b="1" dirty="0"/>
              <a:t> demonstrate the idea of spreadable media?</a:t>
            </a:r>
          </a:p>
          <a:p>
            <a:r>
              <a:rPr lang="en-US" sz="2600" b="1" dirty="0"/>
              <a:t>What do Jenkins’s ideas suggest about the way audiences engages with LFTV drama?</a:t>
            </a:r>
          </a:p>
          <a:p>
            <a:r>
              <a:rPr lang="en-US" sz="2600" b="1" dirty="0"/>
              <a:t>How important is spreadable media to the success of a media product? </a:t>
            </a:r>
          </a:p>
          <a:p>
            <a:pPr marL="0" indent="0">
              <a:buNone/>
            </a:pPr>
            <a:r>
              <a:rPr lang="en-GB" sz="2800" i="1" dirty="0"/>
              <a:t>Stranger Things</a:t>
            </a:r>
            <a:r>
              <a:rPr lang="en-GB" sz="2800" dirty="0"/>
              <a:t> demonstrates the </a:t>
            </a:r>
            <a:r>
              <a:rPr lang="en-GB" sz="2800" b="1" dirty="0"/>
              <a:t>participatory</a:t>
            </a:r>
            <a:r>
              <a:rPr lang="en-GB" sz="2800" dirty="0"/>
              <a:t> nature of media audiences and the use of </a:t>
            </a:r>
            <a:r>
              <a:rPr lang="en-GB" sz="2800" b="1" dirty="0"/>
              <a:t>textual poaching</a:t>
            </a:r>
            <a:r>
              <a:rPr lang="en-GB" sz="2800" dirty="0"/>
              <a:t>.  There is extensive evidence of fan culture for </a:t>
            </a:r>
            <a:r>
              <a:rPr lang="en-GB" sz="2800" i="1" dirty="0"/>
              <a:t>Stranger Things</a:t>
            </a:r>
            <a:r>
              <a:rPr lang="en-GB" sz="2800" dirty="0"/>
              <a:t> including fan art, fan fiction, memes, and social media posts and interactions.</a:t>
            </a:r>
          </a:p>
          <a:p>
            <a:pPr marL="0" indent="0">
              <a:buNone/>
            </a:pPr>
            <a:r>
              <a:rPr lang="en-GB" sz="2800" dirty="0"/>
              <a:t>The ‘Justice for Barb’ meme is a good example of </a:t>
            </a:r>
            <a:r>
              <a:rPr lang="en-GB" sz="2800" b="1" dirty="0"/>
              <a:t>convergence culture </a:t>
            </a:r>
            <a:r>
              <a:rPr lang="en-GB" sz="2800" dirty="0"/>
              <a:t>as something which emerged from the audience.  It arguably suggests the way in which fan culture can interact with media production, demonstrated in the season two storyline focused on Barb’s parents which was a </a:t>
            </a:r>
            <a:r>
              <a:rPr lang="en-GB" sz="2800" dirty="0" smtClean="0"/>
              <a:t>response to audience reaction to the character of Barb. </a:t>
            </a:r>
            <a:endParaRPr lang="en-GB" sz="2800" dirty="0"/>
          </a:p>
          <a:p>
            <a:pPr marL="0" indent="0">
              <a:buNone/>
            </a:pPr>
            <a:r>
              <a:rPr lang="en-GB" sz="2800" dirty="0"/>
              <a:t>Social media also allows audiences to interact with actors, writers, and producers.  An example of this is the actor who plays Will Byers using Instagram to respond to online fan discussions about the character’s sexuality. </a:t>
            </a:r>
            <a:r>
              <a:rPr lang="en-GB" sz="2800" dirty="0">
                <a:hlinkClick r:id="rId2"/>
              </a:rPr>
              <a:t>https://goo.gl/g3KE73</a:t>
            </a:r>
            <a:r>
              <a:rPr lang="en-GB" sz="2800" dirty="0"/>
              <a:t> </a:t>
            </a:r>
          </a:p>
          <a:p>
            <a:pPr marL="0" indent="0">
              <a:buNone/>
            </a:pPr>
            <a:r>
              <a:rPr lang="en-GB" sz="2800" dirty="0"/>
              <a:t>The success of </a:t>
            </a:r>
            <a:r>
              <a:rPr lang="en-GB" sz="2800" i="1" dirty="0"/>
              <a:t>Stranger Things</a:t>
            </a:r>
            <a:r>
              <a:rPr lang="en-GB" sz="2800" dirty="0"/>
              <a:t> may be partly </a:t>
            </a:r>
            <a:r>
              <a:rPr lang="en-GB" sz="2800" dirty="0" smtClean="0"/>
              <a:t>down </a:t>
            </a:r>
            <a:r>
              <a:rPr lang="en-GB" sz="2800" dirty="0"/>
              <a:t>to its </a:t>
            </a:r>
            <a:r>
              <a:rPr lang="en-GB" sz="2800" b="1" dirty="0"/>
              <a:t>spreadability</a:t>
            </a:r>
            <a:r>
              <a:rPr lang="en-GB" sz="2800" dirty="0"/>
              <a:t>.  The use of intertextuality, retro styles, appealing characters, and cast members active on social media all make it suited to the creation of shareable </a:t>
            </a:r>
            <a:r>
              <a:rPr lang="en-GB" sz="2800" dirty="0" smtClean="0"/>
              <a:t>content</a:t>
            </a:r>
            <a:r>
              <a:rPr lang="en-GB" sz="2800" dirty="0"/>
              <a:t>.  </a:t>
            </a:r>
          </a:p>
          <a:p>
            <a:pPr marL="0" indent="0">
              <a:buNone/>
            </a:pPr>
            <a:r>
              <a:rPr lang="en-GB" sz="2800" dirty="0"/>
              <a:t>Jenkins’ ideas are useful for considering </a:t>
            </a:r>
            <a:r>
              <a:rPr lang="en-GB" sz="2800" dirty="0" smtClean="0"/>
              <a:t>how audiences actively engage </a:t>
            </a:r>
            <a:r>
              <a:rPr lang="en-GB" sz="2800" dirty="0"/>
              <a:t>with media products across different </a:t>
            </a:r>
            <a:r>
              <a:rPr lang="en-GB" sz="2800" dirty="0" smtClean="0"/>
              <a:t>platforms, but does not support discussion of the ways in which meanings are constructed by producers within LFTV drama.  </a:t>
            </a:r>
            <a:endParaRPr lang="en-GB" sz="2800" dirty="0"/>
          </a:p>
          <a:p>
            <a:pPr marL="0" indent="0">
              <a:buNone/>
            </a:pPr>
            <a:endParaRPr lang="en-US" sz="2600" dirty="0" smtClean="0"/>
          </a:p>
          <a:p>
            <a:pPr marL="0" indent="0">
              <a:buNone/>
            </a:pPr>
            <a:endParaRPr lang="en-US" sz="2600" dirty="0"/>
          </a:p>
          <a:p>
            <a:endParaRPr lang="en-GB" sz="2600" dirty="0" smtClean="0"/>
          </a:p>
        </p:txBody>
      </p:sp>
    </p:spTree>
    <p:extLst>
      <p:ext uri="{BB962C8B-B14F-4D97-AF65-F5344CB8AC3E}">
        <p14:creationId xmlns:p14="http://schemas.microsoft.com/office/powerpoint/2010/main" val="164625368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7504" y="-243408"/>
            <a:ext cx="9036496" cy="1080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lvl="0" algn="l">
              <a:defRPr/>
            </a:pPr>
            <a:r>
              <a:rPr lang="en-US" sz="3200" b="1" dirty="0">
                <a:solidFill>
                  <a:srgbClr val="2C6350"/>
                </a:solidFill>
                <a:latin typeface="Arial" panose="020B0604020202020204" pitchFamily="34" charset="0"/>
                <a:cs typeface="Arial" panose="020B0604020202020204" pitchFamily="34" charset="0"/>
              </a:rPr>
              <a:t>‘End of Audience’ Theories - Shirky</a:t>
            </a:r>
            <a:endParaRPr kumimoji="0" lang="en-US" sz="3200" b="1" i="0" u="none" strike="noStrike" kern="1200" cap="none" spc="0" normalizeH="0" baseline="0" noProof="0" dirty="0">
              <a:ln>
                <a:noFill/>
              </a:ln>
              <a:solidFill>
                <a:srgbClr val="2C6350"/>
              </a:solidFill>
              <a:effectLst/>
              <a:uLnTx/>
              <a:uFillTx/>
              <a:latin typeface="Arial" panose="020B0604020202020204" pitchFamily="34" charset="0"/>
              <a:cs typeface="Arial" panose="020B0604020202020204" pitchFamily="34" charset="0"/>
            </a:endParaRPr>
          </a:p>
        </p:txBody>
      </p:sp>
      <p:sp>
        <p:nvSpPr>
          <p:cNvPr id="7" name="Content Placeholder 2"/>
          <p:cNvSpPr txBox="1">
            <a:spLocks/>
          </p:cNvSpPr>
          <p:nvPr/>
        </p:nvSpPr>
        <p:spPr>
          <a:xfrm>
            <a:off x="107504" y="1052736"/>
            <a:ext cx="8928992" cy="4785497"/>
          </a:xfrm>
          <a:prstGeom prst="rect">
            <a:avLst/>
          </a:prstGeom>
        </p:spPr>
        <p:txBody>
          <a:bodyPr vert="horz" lIns="91440" tIns="45720" rIns="91440" bIns="45720" rtlCol="0">
            <a:normAutofit fontScale="775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GB" sz="2800" dirty="0" smtClean="0"/>
          </a:p>
          <a:p>
            <a:endParaRPr lang="en-GB" sz="2800" dirty="0"/>
          </a:p>
          <a:p>
            <a:r>
              <a:rPr lang="en-GB" sz="2800" dirty="0"/>
              <a:t>Technological developments have changed the relationship between media producers and audiences.</a:t>
            </a:r>
          </a:p>
          <a:p>
            <a:r>
              <a:rPr lang="en-GB" sz="2800" dirty="0"/>
              <a:t>In the past media producers created content for audiences, now content can be created by audiences.</a:t>
            </a:r>
          </a:p>
          <a:p>
            <a:r>
              <a:rPr lang="en-GB" sz="2800" b="1" dirty="0"/>
              <a:t>Prosumers</a:t>
            </a:r>
            <a:r>
              <a:rPr lang="en-GB" sz="2800" dirty="0"/>
              <a:t> have different motivations to professional media producers.</a:t>
            </a:r>
          </a:p>
          <a:p>
            <a:r>
              <a:rPr lang="en-GB" sz="2800" dirty="0"/>
              <a:t>This can create </a:t>
            </a:r>
            <a:r>
              <a:rPr lang="en-GB" sz="2800" b="1" dirty="0"/>
              <a:t>cognitive surplus</a:t>
            </a:r>
            <a:r>
              <a:rPr lang="en-GB" sz="2800" dirty="0"/>
              <a:t>, where potentially large numbers of people give their time and expertise to create something (e.g. Wikipedia).</a:t>
            </a:r>
          </a:p>
          <a:p>
            <a:r>
              <a:rPr lang="en-GB" sz="2800" dirty="0"/>
              <a:t>Audiences can no longer be seen as a single mass of people.  Audiences engage differently with media products across different platforms, with some audience members now creating or adapting media products themselves.</a:t>
            </a:r>
          </a:p>
          <a:p>
            <a:pPr marL="0" indent="0">
              <a:buNone/>
            </a:pPr>
            <a:r>
              <a:rPr lang="en-GB" sz="2800" dirty="0" smtClean="0"/>
              <a:t> </a:t>
            </a:r>
            <a:endParaRPr lang="en-GB" sz="2800" dirty="0"/>
          </a:p>
        </p:txBody>
      </p:sp>
      <p:cxnSp>
        <p:nvCxnSpPr>
          <p:cNvPr id="3" name="Straight Connector 2"/>
          <p:cNvCxnSpPr/>
          <p:nvPr/>
        </p:nvCxnSpPr>
        <p:spPr>
          <a:xfrm>
            <a:off x="0" y="692696"/>
            <a:ext cx="6300192" cy="0"/>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5" name="Rounded Rectangle 4"/>
          <p:cNvSpPr/>
          <p:nvPr/>
        </p:nvSpPr>
        <p:spPr>
          <a:xfrm>
            <a:off x="107504" y="754736"/>
            <a:ext cx="1986844" cy="648000"/>
          </a:xfrm>
          <a:prstGeom prst="roundRect">
            <a:avLst/>
          </a:prstGeom>
          <a:solidFill>
            <a:srgbClr val="9AD2BD"/>
          </a:solidFill>
          <a:ln w="19050" cap="flat" cmpd="sng" algn="ctr">
            <a:solidFill>
              <a:srgbClr val="2C635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Key Ideas</a:t>
            </a:r>
            <a:endParaRPr kumimoji="0" lang="en-US"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8" name="Rounded Rectangle 7"/>
          <p:cNvSpPr/>
          <p:nvPr/>
        </p:nvSpPr>
        <p:spPr>
          <a:xfrm>
            <a:off x="107504" y="5301160"/>
            <a:ext cx="1986844" cy="648000"/>
          </a:xfrm>
          <a:prstGeom prst="roundRect">
            <a:avLst/>
          </a:prstGeom>
          <a:solidFill>
            <a:srgbClr val="78C2A6"/>
          </a:solidFill>
          <a:ln w="19050" cap="flat" cmpd="sng" algn="ctr">
            <a:solidFill>
              <a:srgbClr val="2C635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One</a:t>
            </a:r>
            <a:r>
              <a:rPr kumimoji="0" lang="en-US" sz="2000" b="0" i="0" u="none" strike="noStrike" kern="0" cap="none" spc="0" normalizeH="0" noProof="0" dirty="0" smtClean="0">
                <a:ln>
                  <a:noFill/>
                </a:ln>
                <a:solidFill>
                  <a:prstClr val="black"/>
                </a:solidFill>
                <a:effectLst/>
                <a:uLnTx/>
                <a:uFillTx/>
                <a:latin typeface="Arial" panose="020B0604020202020204" pitchFamily="34" charset="0"/>
                <a:cs typeface="Arial" panose="020B0604020202020204" pitchFamily="34" charset="0"/>
              </a:rPr>
              <a:t> Sentence Summary</a:t>
            </a:r>
            <a:endParaRPr kumimoji="0" lang="en-US"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2" name="TextBox 1"/>
          <p:cNvSpPr txBox="1"/>
          <p:nvPr/>
        </p:nvSpPr>
        <p:spPr>
          <a:xfrm>
            <a:off x="2108766" y="5157192"/>
            <a:ext cx="6768752" cy="1191095"/>
          </a:xfrm>
          <a:prstGeom prst="rect">
            <a:avLst/>
          </a:prstGeom>
          <a:noFill/>
        </p:spPr>
        <p:txBody>
          <a:bodyPr wrap="square" rtlCol="0">
            <a:spAutoFit/>
          </a:bodyPr>
          <a:lstStyle/>
          <a:p>
            <a:pPr lvl="0">
              <a:spcBef>
                <a:spcPct val="20000"/>
              </a:spcBef>
            </a:pPr>
            <a:r>
              <a:rPr lang="en-US" sz="1700" dirty="0"/>
              <a:t>Technological developments have changed the ways in which audiences engage with media culture, </a:t>
            </a:r>
            <a:r>
              <a:rPr lang="en-US" sz="1700" dirty="0" smtClean="0"/>
              <a:t>leading to the rise of user generated content and reducing the power of media producers to act as gatekeepers.</a:t>
            </a:r>
            <a:endParaRPr lang="en-US" sz="1700" dirty="0"/>
          </a:p>
          <a:p>
            <a:pPr marL="342900" lvl="0" indent="-342900">
              <a:spcBef>
                <a:spcPct val="20000"/>
              </a:spcBef>
              <a:buFont typeface="Arial" panose="020B0604020202020204" pitchFamily="34" charset="0"/>
              <a:buChar char="•"/>
            </a:pPr>
            <a:endParaRPr lang="en-GB" sz="1700" dirty="0"/>
          </a:p>
        </p:txBody>
      </p:sp>
    </p:spTree>
    <p:extLst>
      <p:ext uri="{BB962C8B-B14F-4D97-AF65-F5344CB8AC3E}">
        <p14:creationId xmlns:p14="http://schemas.microsoft.com/office/powerpoint/2010/main" val="405498101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7504" y="-243408"/>
            <a:ext cx="8382000" cy="1080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R="0" lvl="0" algn="l" defTabSz="4572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Applying </a:t>
            </a:r>
            <a:r>
              <a:rPr lang="en-US" sz="3200" b="1" dirty="0" smtClean="0">
                <a:solidFill>
                  <a:srgbClr val="2C6350"/>
                </a:solidFill>
                <a:latin typeface="Arial" panose="020B0604020202020204" pitchFamily="34" charset="0"/>
                <a:cs typeface="Arial" panose="020B0604020202020204" pitchFamily="34" charset="0"/>
              </a:rPr>
              <a:t>Shirky </a:t>
            </a:r>
            <a:r>
              <a:rPr kumimoji="0" lang="en-US" sz="3200" b="1" i="0"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to </a:t>
            </a:r>
            <a:r>
              <a:rPr kumimoji="0" lang="en-US" sz="3200" b="1" i="1"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Stranger Things</a:t>
            </a:r>
            <a:endParaRPr kumimoji="0" lang="en-US" sz="3200" b="1" i="0" u="none" strike="noStrike" kern="1200" cap="none" spc="0" normalizeH="0" baseline="0" noProof="0" dirty="0">
              <a:ln>
                <a:noFill/>
              </a:ln>
              <a:solidFill>
                <a:srgbClr val="2C6350"/>
              </a:solidFill>
              <a:effectLst/>
              <a:uLnTx/>
              <a:uFillTx/>
              <a:latin typeface="Arial" panose="020B0604020202020204" pitchFamily="34" charset="0"/>
              <a:cs typeface="Arial" panose="020B0604020202020204" pitchFamily="34" charset="0"/>
            </a:endParaRPr>
          </a:p>
        </p:txBody>
      </p:sp>
      <p:sp>
        <p:nvSpPr>
          <p:cNvPr id="7" name="Content Placeholder 2"/>
          <p:cNvSpPr txBox="1">
            <a:spLocks/>
          </p:cNvSpPr>
          <p:nvPr/>
        </p:nvSpPr>
        <p:spPr>
          <a:xfrm>
            <a:off x="107504" y="725666"/>
            <a:ext cx="8928992" cy="5112567"/>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GB" sz="3600" dirty="0"/>
          </a:p>
        </p:txBody>
      </p:sp>
      <p:cxnSp>
        <p:nvCxnSpPr>
          <p:cNvPr id="3" name="Straight Connector 2"/>
          <p:cNvCxnSpPr/>
          <p:nvPr/>
        </p:nvCxnSpPr>
        <p:spPr>
          <a:xfrm>
            <a:off x="0" y="692696"/>
            <a:ext cx="6300192" cy="0"/>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5" name="Content Placeholder 2"/>
          <p:cNvSpPr txBox="1">
            <a:spLocks/>
          </p:cNvSpPr>
          <p:nvPr/>
        </p:nvSpPr>
        <p:spPr>
          <a:xfrm>
            <a:off x="0" y="818699"/>
            <a:ext cx="8928992" cy="4785497"/>
          </a:xfrm>
          <a:prstGeom prst="rect">
            <a:avLst/>
          </a:prstGeom>
        </p:spPr>
        <p:txBody>
          <a:bodyPr vert="horz" lIns="91440" tIns="45720" rIns="91440" bIns="45720" rtlCol="0">
            <a:normAutofit fontScale="70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600" b="1" dirty="0"/>
              <a:t>How does </a:t>
            </a:r>
            <a:r>
              <a:rPr lang="en-US" sz="2600" b="1" i="1" dirty="0"/>
              <a:t>Stranger Things </a:t>
            </a:r>
            <a:r>
              <a:rPr lang="en-US" sz="2600" b="1" dirty="0"/>
              <a:t>suggest that audiences engage with media products in different ways across different platforms?</a:t>
            </a:r>
          </a:p>
          <a:p>
            <a:r>
              <a:rPr lang="en-US" sz="2600" b="1" dirty="0"/>
              <a:t> What evidence is there of user-generated content in relation to </a:t>
            </a:r>
            <a:r>
              <a:rPr lang="en-US" sz="2600" b="1" i="1" dirty="0"/>
              <a:t>Stranger Things</a:t>
            </a:r>
            <a:r>
              <a:rPr lang="en-US" sz="2600" b="1" dirty="0"/>
              <a:t>?</a:t>
            </a:r>
          </a:p>
          <a:p>
            <a:pPr marL="0" indent="0">
              <a:buNone/>
            </a:pPr>
            <a:r>
              <a:rPr lang="en-GB" sz="2800" i="1" dirty="0" smtClean="0"/>
              <a:t>Stranger </a:t>
            </a:r>
            <a:r>
              <a:rPr lang="en-GB" sz="2800" i="1" dirty="0"/>
              <a:t>Things</a:t>
            </a:r>
            <a:r>
              <a:rPr lang="en-GB" sz="2800" dirty="0"/>
              <a:t> fan culture demonstrates the different ways in which audiences engage actively with media products.  The ‘Justice for Barb’ meme is an example of media audiences who ‘</a:t>
            </a:r>
            <a:r>
              <a:rPr lang="en-GB" sz="2800" b="1" dirty="0"/>
              <a:t>speak back</a:t>
            </a:r>
            <a:r>
              <a:rPr lang="en-GB" sz="2800" dirty="0"/>
              <a:t>’ to the media.  The </a:t>
            </a:r>
            <a:r>
              <a:rPr lang="en-GB" sz="2800" i="1" dirty="0"/>
              <a:t>Stranger Things</a:t>
            </a:r>
            <a:r>
              <a:rPr lang="en-GB" sz="2800" dirty="0"/>
              <a:t> fan wiki is an example of </a:t>
            </a:r>
            <a:r>
              <a:rPr lang="en-GB" sz="2800" b="1" dirty="0"/>
              <a:t>cognitive surplus</a:t>
            </a:r>
            <a:r>
              <a:rPr lang="en-GB" sz="2800" dirty="0"/>
              <a:t> – people using their free time creatively to produce content. </a:t>
            </a:r>
            <a:r>
              <a:rPr lang="en-GB" sz="2800" dirty="0">
                <a:hlinkClick r:id="rId2"/>
              </a:rPr>
              <a:t>https://strangerthings.fandom.com/wiki/Stranger_Things</a:t>
            </a:r>
            <a:r>
              <a:rPr lang="en-GB" sz="2800" dirty="0"/>
              <a:t> </a:t>
            </a:r>
          </a:p>
          <a:p>
            <a:pPr marL="0" indent="0">
              <a:buNone/>
            </a:pPr>
            <a:endParaRPr lang="en-GB" sz="2800" dirty="0"/>
          </a:p>
          <a:p>
            <a:pPr marL="0" indent="0">
              <a:buNone/>
            </a:pPr>
            <a:r>
              <a:rPr lang="en-GB" sz="2800" dirty="0"/>
              <a:t>To an extent the Netflix model is a shift away from the restricted nature of television production, distribution and consumption. </a:t>
            </a:r>
          </a:p>
          <a:p>
            <a:pPr marL="0" indent="0">
              <a:buNone/>
            </a:pPr>
            <a:endParaRPr lang="en-GB" sz="2800" dirty="0"/>
          </a:p>
          <a:p>
            <a:pPr marL="0" indent="0">
              <a:buNone/>
            </a:pPr>
            <a:r>
              <a:rPr lang="en-GB" sz="2800" dirty="0"/>
              <a:t>Shirky’s ideas are useful for identifying how new media technologies have changed the ways audiences engage with media products, and can become active producers themselves.  It also draws attention to the different ways audience consume and interact with media products.  However Netflix, and other distributors of LFTV drama, still act as </a:t>
            </a:r>
            <a:r>
              <a:rPr lang="en-GB" sz="2800" b="1" dirty="0"/>
              <a:t>gatekeepers</a:t>
            </a:r>
            <a:r>
              <a:rPr lang="en-GB" sz="2800" dirty="0"/>
              <a:t> following the ‘</a:t>
            </a:r>
            <a:r>
              <a:rPr lang="en-GB" sz="2800" b="1" dirty="0"/>
              <a:t>filter</a:t>
            </a:r>
            <a:r>
              <a:rPr lang="en-GB" sz="2800" dirty="0"/>
              <a:t> </a:t>
            </a:r>
            <a:r>
              <a:rPr lang="en-GB" sz="2800" b="1" dirty="0"/>
              <a:t>then</a:t>
            </a:r>
            <a:r>
              <a:rPr lang="en-GB" sz="2800" dirty="0"/>
              <a:t> </a:t>
            </a:r>
            <a:r>
              <a:rPr lang="en-GB" sz="2800" b="1" dirty="0"/>
              <a:t>publish</a:t>
            </a:r>
            <a:r>
              <a:rPr lang="en-GB" sz="2800" dirty="0"/>
              <a:t>’ model.  </a:t>
            </a:r>
          </a:p>
          <a:p>
            <a:pPr marL="0" indent="0">
              <a:buNone/>
            </a:pPr>
            <a:endParaRPr lang="en-US" sz="2600" dirty="0" smtClean="0"/>
          </a:p>
          <a:p>
            <a:pPr marL="0" indent="0">
              <a:buNone/>
            </a:pPr>
            <a:endParaRPr lang="en-US" sz="2600" dirty="0"/>
          </a:p>
          <a:p>
            <a:endParaRPr lang="en-GB" sz="2600" dirty="0" smtClean="0"/>
          </a:p>
        </p:txBody>
      </p:sp>
      <p:sp>
        <p:nvSpPr>
          <p:cNvPr id="8" name="Rectangle 7"/>
          <p:cNvSpPr/>
          <p:nvPr/>
        </p:nvSpPr>
        <p:spPr>
          <a:xfrm>
            <a:off x="0" y="5376568"/>
            <a:ext cx="4572000" cy="923330"/>
          </a:xfrm>
          <a:prstGeom prst="rect">
            <a:avLst/>
          </a:prstGeom>
        </p:spPr>
        <p:txBody>
          <a:bodyPr>
            <a:spAutoFit/>
          </a:bodyPr>
          <a:lstStyle/>
          <a:p>
            <a:r>
              <a:rPr lang="en-US" b="1" dirty="0">
                <a:solidFill>
                  <a:srgbClr val="2C6350"/>
                </a:solidFill>
                <a:latin typeface="Arial" panose="020B0604020202020204" pitchFamily="34" charset="0"/>
                <a:cs typeface="Arial" panose="020B0604020202020204" pitchFamily="34" charset="0"/>
              </a:rPr>
              <a:t>Shirky and </a:t>
            </a:r>
            <a:r>
              <a:rPr lang="en-US" b="1" dirty="0" smtClean="0">
                <a:solidFill>
                  <a:srgbClr val="2C6350"/>
                </a:solidFill>
                <a:latin typeface="Arial" panose="020B0604020202020204" pitchFamily="34" charset="0"/>
                <a:cs typeface="Arial" panose="020B0604020202020204" pitchFamily="34" charset="0"/>
              </a:rPr>
              <a:t>Social Media</a:t>
            </a:r>
          </a:p>
          <a:p>
            <a:r>
              <a:rPr lang="en-GB" dirty="0" smtClean="0">
                <a:hlinkClick r:id="rId3"/>
              </a:rPr>
              <a:t>https</a:t>
            </a:r>
            <a:r>
              <a:rPr lang="en-GB" dirty="0">
                <a:hlinkClick r:id="rId3"/>
              </a:rPr>
              <a:t>://</a:t>
            </a:r>
            <a:r>
              <a:rPr lang="en-GB" dirty="0" smtClean="0">
                <a:hlinkClick r:id="rId3"/>
              </a:rPr>
              <a:t>youtu.be/ASZJE15E0SY</a:t>
            </a:r>
            <a:r>
              <a:rPr lang="en-GB" dirty="0" smtClean="0"/>
              <a:t> </a:t>
            </a:r>
            <a:endParaRPr lang="en-GB" dirty="0"/>
          </a:p>
          <a:p>
            <a:endParaRPr lang="en-US" b="1" dirty="0">
              <a:solidFill>
                <a:srgbClr val="2C635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456565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descr="Title: OCR Resources: the small print - Description: OCR Resources: the small print&#10;OCR’s resources are provided to support the teaching of OCR specifications, but in no way constitute an endorsed teaching method that is required by the Board, and the decision to use them lies with the individual teacher.   Whilst every effort is made to ensure the accuracy of the content, OCR cannot be held responsible for any errors or omissions within these resources. &#10;© OCR 2014 - This resource may be freely copied and distributed, as long as the OCR logo and this message remain intact and OCR is acknowledged as the originator of this work.&#10;&#10;OCR acknowledges the use of the following content:&#10;Maths and English icons: Air0ne/Shutterstock.con">
            <a:extLst>
              <a:ext uri="{FF2B5EF4-FFF2-40B4-BE49-F238E27FC236}">
                <a16:creationId xmlns:a16="http://schemas.microsoft.com/office/drawing/2014/main" xmlns="" xmlns:lc="http://schemas.openxmlformats.org/drawingml/2006/lockedCanvas" id="{69A33ADA-CAA0-A941-8AB7-2E90F82F6B00}"/>
              </a:ext>
            </a:extLst>
          </p:cNvPr>
          <p:cNvSpPr>
            <a:spLocks noChangeAspect="1" noEditPoints="1" noChangeArrowheads="1" noChangeShapeType="1" noTextEdit="1"/>
          </p:cNvSpPr>
          <p:nvPr/>
        </p:nvSpPr>
        <p:spPr bwMode="auto">
          <a:xfrm>
            <a:off x="329142" y="4725144"/>
            <a:ext cx="8424545" cy="1268095"/>
          </a:xfrm>
          <a:prstGeom prst="roundRect">
            <a:avLst>
              <a:gd name="adj" fmla="val 16667"/>
            </a:avLst>
          </a:prstGeom>
          <a:solidFill>
            <a:srgbClr val="D8D8D8"/>
          </a:solidFill>
          <a:ln>
            <a:noFill/>
          </a:ln>
          <a:extLst>
            <a:ext uri="{91240B29-F687-4F45-9708-019B960494DF}">
              <a14:hiddenLine xmlns:a14="http://schemas.microsoft.com/office/drawing/2010/main" w="25400">
                <a:solidFill>
                  <a:srgbClr val="000000"/>
                </a:solidFill>
                <a:round/>
                <a:headEnd/>
                <a:tailEnd/>
              </a14:hiddenLine>
            </a:ext>
          </a:extLst>
        </p:spPr>
        <p:txBody>
          <a:bodyPr rot="0" vert="horz" wrap="square" lIns="91440" tIns="45720" rIns="91440" bIns="45720" anchor="ctr" anchorCtr="0" upright="1">
            <a:noAutofit/>
          </a:bodyPr>
          <a:lstStyle/>
          <a:p>
            <a:pPr>
              <a:lnSpc>
                <a:spcPct val="115000"/>
              </a:lnSpc>
              <a:spcAft>
                <a:spcPts val="0"/>
              </a:spcAft>
            </a:pPr>
            <a:r>
              <a:rPr lang="en-GB" sz="800" b="1" kern="1200" dirty="0">
                <a:solidFill>
                  <a:srgbClr val="000000"/>
                </a:solidFill>
                <a:effectLst/>
                <a:latin typeface="Arial"/>
                <a:ea typeface="Calibri"/>
                <a:cs typeface="Times New Roman"/>
              </a:rPr>
              <a:t>OCR Resources</a:t>
            </a:r>
            <a:r>
              <a:rPr lang="en-GB" sz="800" kern="1200" dirty="0">
                <a:solidFill>
                  <a:srgbClr val="000000"/>
                </a:solidFill>
                <a:effectLst/>
                <a:latin typeface="Arial"/>
                <a:ea typeface="Calibri"/>
                <a:cs typeface="Times New Roman"/>
              </a:rPr>
              <a:t>:</a:t>
            </a:r>
            <a:r>
              <a:rPr lang="en-GB" sz="800" kern="1200" dirty="0">
                <a:solidFill>
                  <a:srgbClr val="000000"/>
                </a:solidFill>
                <a:effectLst/>
                <a:latin typeface="Calibri"/>
                <a:ea typeface="Calibri"/>
                <a:cs typeface="Arial"/>
              </a:rPr>
              <a:t> </a:t>
            </a:r>
            <a:r>
              <a:rPr lang="en-GB" sz="800" i="1" kern="1200" dirty="0">
                <a:solidFill>
                  <a:srgbClr val="000000"/>
                </a:solidFill>
                <a:effectLst/>
                <a:latin typeface="Arial"/>
                <a:ea typeface="Calibri"/>
                <a:cs typeface="Times New Roman"/>
              </a:rPr>
              <a:t>the small print</a:t>
            </a:r>
            <a:r>
              <a:rPr lang="en-GB" sz="800" i="1" kern="1200" dirty="0">
                <a:solidFill>
                  <a:srgbClr val="000000"/>
                </a:solidFill>
                <a:effectLst/>
                <a:latin typeface="Calibri"/>
                <a:ea typeface="Calibri"/>
                <a:cs typeface="Arial"/>
              </a:rPr>
              <a:t/>
            </a:r>
            <a:br>
              <a:rPr lang="en-GB" sz="800" i="1" kern="1200" dirty="0">
                <a:solidFill>
                  <a:srgbClr val="000000"/>
                </a:solidFill>
                <a:effectLst/>
                <a:latin typeface="Calibri"/>
                <a:ea typeface="Calibri"/>
                <a:cs typeface="Arial"/>
              </a:rPr>
            </a:br>
            <a:r>
              <a:rPr lang="en-GB" sz="600" kern="1200" dirty="0">
                <a:solidFill>
                  <a:srgbClr val="000000"/>
                </a:solidFill>
                <a:effectLst/>
                <a:latin typeface="Arial"/>
                <a:ea typeface="Calibri"/>
                <a:cs typeface="Times New Roman"/>
              </a:rPr>
              <a:t>OCR’s </a:t>
            </a:r>
            <a:r>
              <a:rPr lang="en-GB" sz="600" kern="1200" dirty="0">
                <a:solidFill>
                  <a:srgbClr val="000000"/>
                </a:solidFill>
                <a:effectLst/>
                <a:latin typeface="Arial"/>
                <a:ea typeface="Calibri"/>
              </a:rPr>
              <a:t>resources</a:t>
            </a:r>
            <a:r>
              <a:rPr lang="en-GB" sz="600" kern="1200" dirty="0">
                <a:solidFill>
                  <a:srgbClr val="000000"/>
                </a:solidFill>
                <a:effectLst/>
                <a:latin typeface="Arial"/>
                <a:ea typeface="Calibri"/>
                <a:cs typeface="Times New Roman"/>
              </a:rPr>
              <a:t> are provided to support the delivery of OCR qualifications, but in no way constitute an endorsed teaching method that is required by the Board, and the decision to use them lies with the individual teacher.   Whilst every effort is made to ensure the accuracy of the content, OCR cannot be held responsible for any errors or omissions within these resources. </a:t>
            </a:r>
            <a:endParaRPr lang="en-GB" sz="1200" dirty="0">
              <a:effectLst/>
              <a:latin typeface="Times New Roman"/>
              <a:ea typeface="Times New Roman"/>
            </a:endParaRPr>
          </a:p>
          <a:p>
            <a:pPr>
              <a:lnSpc>
                <a:spcPct val="115000"/>
              </a:lnSpc>
              <a:spcAft>
                <a:spcPts val="0"/>
              </a:spcAft>
            </a:pPr>
            <a:r>
              <a:rPr lang="en-GB" sz="600" kern="1200" dirty="0">
                <a:solidFill>
                  <a:srgbClr val="000000"/>
                </a:solidFill>
                <a:effectLst/>
                <a:latin typeface="Arial"/>
                <a:ea typeface="Calibri"/>
                <a:cs typeface="Times New Roman"/>
              </a:rPr>
              <a:t> </a:t>
            </a:r>
            <a:endParaRPr lang="en-GB" sz="1200" dirty="0">
              <a:effectLst/>
              <a:latin typeface="Times New Roman"/>
              <a:ea typeface="Times New Roman"/>
            </a:endParaRPr>
          </a:p>
          <a:p>
            <a:pPr>
              <a:lnSpc>
                <a:spcPct val="115000"/>
              </a:lnSpc>
              <a:spcAft>
                <a:spcPts val="0"/>
              </a:spcAft>
            </a:pPr>
            <a:r>
              <a:rPr lang="en-GB" sz="600" kern="1200" dirty="0">
                <a:solidFill>
                  <a:srgbClr val="000000"/>
                </a:solidFill>
                <a:effectLst/>
                <a:latin typeface="Arial"/>
                <a:ea typeface="Calibri"/>
                <a:cs typeface="Times New Roman"/>
              </a:rPr>
              <a:t>Our documents are updated over time. Whilst every effort is made to check all documents, there may be contradictions between published support and the specification, therefore please use the information on the latest specification at all times. Where changes are made to specifications these will be indicated within the document, there will be a new version number indicated, and a summary of the changes. If you do notice a discrepancy between the specification and a resource please contact us at: </a:t>
            </a:r>
            <a:r>
              <a:rPr lang="en-GB" sz="600" u="sng" kern="1200" dirty="0">
                <a:solidFill>
                  <a:srgbClr val="0000FF"/>
                </a:solidFill>
                <a:effectLst/>
                <a:latin typeface="Arial"/>
                <a:ea typeface="Calibri"/>
                <a:cs typeface="Times New Roman"/>
                <a:hlinkClick r:id="rId2"/>
              </a:rPr>
              <a:t>resources.feedback@ocr.org.uk</a:t>
            </a:r>
            <a:r>
              <a:rPr lang="en-GB" sz="600" kern="1200" dirty="0">
                <a:solidFill>
                  <a:srgbClr val="000000"/>
                </a:solidFill>
                <a:effectLst/>
                <a:latin typeface="Arial"/>
                <a:ea typeface="Calibri"/>
                <a:cs typeface="Times New Roman"/>
              </a:rPr>
              <a:t>.</a:t>
            </a:r>
            <a:endParaRPr lang="en-GB" sz="1200" dirty="0">
              <a:effectLst/>
              <a:latin typeface="Times New Roman"/>
              <a:ea typeface="Times New Roman"/>
            </a:endParaRPr>
          </a:p>
          <a:p>
            <a:pPr>
              <a:lnSpc>
                <a:spcPct val="115000"/>
              </a:lnSpc>
              <a:spcAft>
                <a:spcPts val="0"/>
              </a:spcAft>
            </a:pPr>
            <a:r>
              <a:rPr lang="en-GB" sz="600" kern="1200" dirty="0">
                <a:solidFill>
                  <a:srgbClr val="000000"/>
                </a:solidFill>
                <a:effectLst/>
                <a:latin typeface="Arial"/>
                <a:ea typeface="Calibri"/>
                <a:cs typeface="Times New Roman"/>
              </a:rPr>
              <a:t/>
            </a:r>
            <a:br>
              <a:rPr lang="en-GB" sz="600" kern="1200" dirty="0">
                <a:solidFill>
                  <a:srgbClr val="000000"/>
                </a:solidFill>
                <a:effectLst/>
                <a:latin typeface="Arial"/>
                <a:ea typeface="Calibri"/>
                <a:cs typeface="Times New Roman"/>
              </a:rPr>
            </a:br>
            <a:r>
              <a:rPr lang="en-GB" sz="600" kern="1200" dirty="0">
                <a:solidFill>
                  <a:srgbClr val="000000"/>
                </a:solidFill>
                <a:effectLst/>
                <a:latin typeface="Arial"/>
                <a:ea typeface="Calibri"/>
                <a:cs typeface="Times New Roman"/>
              </a:rPr>
              <a:t>© OCR 2019 - This resource may be freely copied and distributed, as long as the OCR logo and this message remain intact and OCR is acknowledged as the originator of this work. OCR acknowledges the use of the following content: n/a</a:t>
            </a:r>
            <a:endParaRPr lang="en-GB" sz="1200" dirty="0">
              <a:effectLst/>
              <a:latin typeface="Times New Roman"/>
              <a:ea typeface="Times New Roman"/>
            </a:endParaRPr>
          </a:p>
          <a:p>
            <a:pPr marR="73025" fontAlgn="ctr">
              <a:lnSpc>
                <a:spcPct val="120000"/>
              </a:lnSpc>
              <a:spcAft>
                <a:spcPts val="0"/>
              </a:spcAft>
            </a:pPr>
            <a:r>
              <a:rPr lang="en-GB" sz="600" kern="1200" dirty="0">
                <a:solidFill>
                  <a:srgbClr val="000000"/>
                </a:solidFill>
                <a:effectLst/>
                <a:latin typeface="Arial"/>
                <a:ea typeface="Calibri"/>
                <a:cs typeface="Times New Roman"/>
              </a:rPr>
              <a:t>Please get in touch if you want to discuss the accessibility of resources we offer to support delivery of our qualifications: </a:t>
            </a:r>
            <a:r>
              <a:rPr lang="en-GB" sz="600" u="sng" kern="1200" dirty="0">
                <a:solidFill>
                  <a:srgbClr val="0000FF"/>
                </a:solidFill>
                <a:effectLst/>
                <a:latin typeface="Arial"/>
                <a:ea typeface="Calibri"/>
                <a:cs typeface="Times New Roman"/>
                <a:hlinkClick r:id="rId3"/>
              </a:rPr>
              <a:t>resources.feedback@ocr.org.uk</a:t>
            </a:r>
            <a:endParaRPr lang="en-GB" sz="1200" dirty="0">
              <a:effectLst/>
              <a:latin typeface="Times New Roman"/>
              <a:ea typeface="Times New Roman"/>
            </a:endParaRPr>
          </a:p>
        </p:txBody>
      </p:sp>
      <p:sp>
        <p:nvSpPr>
          <p:cNvPr id="2" name="Rectangle 1"/>
          <p:cNvSpPr/>
          <p:nvPr/>
        </p:nvSpPr>
        <p:spPr>
          <a:xfrm>
            <a:off x="329142" y="548680"/>
            <a:ext cx="8563337" cy="769441"/>
          </a:xfrm>
          <a:prstGeom prst="rect">
            <a:avLst/>
          </a:prstGeom>
        </p:spPr>
        <p:txBody>
          <a:bodyPr wrap="square">
            <a:spAutoFit/>
          </a:bodyPr>
          <a:lstStyle/>
          <a:p>
            <a:r>
              <a:rPr lang="en-GB" sz="1100" b="1" i="1" dirty="0" smtClean="0"/>
              <a:t>DISCLAIMER</a:t>
            </a:r>
            <a:endParaRPr lang="en-GB" sz="1100" dirty="0"/>
          </a:p>
          <a:p>
            <a:r>
              <a:rPr lang="en-GB" sz="1100" dirty="0"/>
              <a:t>This resource was designed using the most up to date information from the specification at the time it was published. Specifications are updated over time, which means there may be contradictions between the resource and the specification, therefore please use the information on the latest specification at all times.</a:t>
            </a:r>
            <a:r>
              <a:rPr lang="en-GB" sz="1100" i="1" dirty="0"/>
              <a:t> </a:t>
            </a:r>
            <a:r>
              <a:rPr lang="en-GB" sz="1100" dirty="0"/>
              <a:t>If you do notice a discrepancy please contact us on the following email address: </a:t>
            </a:r>
            <a:r>
              <a:rPr lang="en-GB" sz="1100" u="sng" dirty="0">
                <a:hlinkClick r:id="rId3"/>
              </a:rPr>
              <a:t>resources.feedback@ocr.org.uk</a:t>
            </a:r>
            <a:endParaRPr lang="en-GB" sz="1100" dirty="0"/>
          </a:p>
        </p:txBody>
      </p:sp>
      <p:sp>
        <p:nvSpPr>
          <p:cNvPr id="6" name="Rectangle 5"/>
          <p:cNvSpPr/>
          <p:nvPr/>
        </p:nvSpPr>
        <p:spPr>
          <a:xfrm>
            <a:off x="398342" y="3717032"/>
            <a:ext cx="8286144" cy="830997"/>
          </a:xfrm>
          <a:prstGeom prst="rect">
            <a:avLst/>
          </a:prstGeom>
        </p:spPr>
        <p:txBody>
          <a:bodyPr wrap="square">
            <a:spAutoFit/>
          </a:bodyPr>
          <a:lstStyle/>
          <a:p>
            <a:r>
              <a:rPr lang="en-GB" sz="800" dirty="0">
                <a:latin typeface="Arial" panose="020B0604020202020204" pitchFamily="34" charset="0"/>
                <a:cs typeface="Arial" panose="020B0604020202020204" pitchFamily="34" charset="0"/>
              </a:rPr>
              <a:t>We’d like to know your view on the resources we produce. By clicking on ‘</a:t>
            </a:r>
            <a:r>
              <a:rPr lang="en-GB" sz="800" u="sng" dirty="0">
                <a:latin typeface="Arial" panose="020B0604020202020204" pitchFamily="34" charset="0"/>
                <a:cs typeface="Arial" panose="020B0604020202020204" pitchFamily="34" charset="0"/>
                <a:hlinkClick r:id="rId4"/>
              </a:rPr>
              <a:t>Like</a:t>
            </a:r>
            <a:r>
              <a:rPr lang="en-GB" sz="800" dirty="0">
                <a:latin typeface="Arial" panose="020B0604020202020204" pitchFamily="34" charset="0"/>
                <a:cs typeface="Arial" panose="020B0604020202020204" pitchFamily="34" charset="0"/>
                <a:hlinkClick r:id="rId4"/>
              </a:rPr>
              <a:t>’</a:t>
            </a:r>
            <a:r>
              <a:rPr lang="en-GB" sz="800" dirty="0">
                <a:latin typeface="Arial" panose="020B0604020202020204" pitchFamily="34" charset="0"/>
                <a:cs typeface="Arial" panose="020B0604020202020204" pitchFamily="34" charset="0"/>
              </a:rPr>
              <a:t> or ‘</a:t>
            </a:r>
            <a:r>
              <a:rPr lang="en-GB" sz="800" u="sng" dirty="0">
                <a:latin typeface="Arial" panose="020B0604020202020204" pitchFamily="34" charset="0"/>
                <a:cs typeface="Arial" panose="020B0604020202020204" pitchFamily="34" charset="0"/>
                <a:hlinkClick r:id="rId5"/>
              </a:rPr>
              <a:t>Dislike</a:t>
            </a:r>
            <a:r>
              <a:rPr lang="en-GB" sz="800" dirty="0">
                <a:latin typeface="Arial" panose="020B0604020202020204" pitchFamily="34" charset="0"/>
                <a:cs typeface="Arial" panose="020B0604020202020204" pitchFamily="34" charset="0"/>
              </a:rPr>
              <a:t>’ you can help us to ensure that our resources work for you. When the email template </a:t>
            </a:r>
            <a:r>
              <a:rPr lang="en-GB" sz="800" dirty="0" smtClean="0">
                <a:latin typeface="Arial" panose="020B0604020202020204" pitchFamily="34" charset="0"/>
                <a:cs typeface="Arial" panose="020B0604020202020204" pitchFamily="34" charset="0"/>
              </a:rPr>
              <a:t>pops </a:t>
            </a:r>
            <a:r>
              <a:rPr lang="en-GB" sz="800" dirty="0">
                <a:latin typeface="Arial" panose="020B0604020202020204" pitchFamily="34" charset="0"/>
                <a:cs typeface="Arial" panose="020B0604020202020204" pitchFamily="34" charset="0"/>
              </a:rPr>
              <a:t>up please add additional comments if you wish and then just click ‘Send’. Thank you.</a:t>
            </a:r>
          </a:p>
          <a:p>
            <a:r>
              <a:rPr lang="en-GB" sz="800" dirty="0">
                <a:latin typeface="Arial" panose="020B0604020202020204" pitchFamily="34" charset="0"/>
                <a:cs typeface="Arial" panose="020B0604020202020204" pitchFamily="34" charset="0"/>
              </a:rPr>
              <a:t>Whether you already offer OCR qualifications, are </a:t>
            </a:r>
            <a:r>
              <a:rPr lang="en-GB" sz="800" dirty="0">
                <a:latin typeface="Arial" panose="020B0604020202020204" pitchFamily="34" charset="0"/>
                <a:cs typeface="Arial" panose="020B0604020202020204" pitchFamily="34" charset="0"/>
              </a:rPr>
              <a:t>ew</a:t>
            </a:r>
            <a:r>
              <a:rPr lang="en-GB" sz="800" dirty="0">
                <a:latin typeface="Arial" panose="020B0604020202020204" pitchFamily="34" charset="0"/>
                <a:cs typeface="Arial" panose="020B0604020202020204" pitchFamily="34" charset="0"/>
              </a:rPr>
              <a:t> to OCR, or are considering switching from your current provider/awarding organisation, you can request more information by completing the Expression of Interest form which can be found here: </a:t>
            </a:r>
            <a:r>
              <a:rPr lang="en-GB" sz="800" u="sng" dirty="0">
                <a:latin typeface="Arial" panose="020B0604020202020204" pitchFamily="34" charset="0"/>
                <a:cs typeface="Arial" panose="020B0604020202020204" pitchFamily="34" charset="0"/>
                <a:hlinkClick r:id="rId6"/>
              </a:rPr>
              <a:t>www.ocr.org.uk/expression-of-interest</a:t>
            </a:r>
            <a:endParaRPr lang="en-GB" sz="800" dirty="0">
              <a:latin typeface="Arial" panose="020B0604020202020204" pitchFamily="34" charset="0"/>
              <a:cs typeface="Arial" panose="020B0604020202020204" pitchFamily="34" charset="0"/>
            </a:endParaRPr>
          </a:p>
          <a:p>
            <a:r>
              <a:rPr lang="en-GB" sz="800" dirty="0">
                <a:latin typeface="Arial" panose="020B0604020202020204" pitchFamily="34" charset="0"/>
                <a:cs typeface="Arial" panose="020B0604020202020204" pitchFamily="34" charset="0"/>
              </a:rPr>
              <a:t>Looking for a resource? There is now a quick and easy search tool to help find free resources for your qualification: </a:t>
            </a:r>
            <a:br>
              <a:rPr lang="en-GB" sz="800" dirty="0">
                <a:latin typeface="Arial" panose="020B0604020202020204" pitchFamily="34" charset="0"/>
                <a:cs typeface="Arial" panose="020B0604020202020204" pitchFamily="34" charset="0"/>
              </a:rPr>
            </a:br>
            <a:r>
              <a:rPr lang="en-GB" sz="800" u="heavy" dirty="0">
                <a:latin typeface="Arial" panose="020B0604020202020204" pitchFamily="34" charset="0"/>
                <a:cs typeface="Arial" panose="020B0604020202020204" pitchFamily="34" charset="0"/>
                <a:hlinkClick r:id="rId7"/>
              </a:rPr>
              <a:t>www.ocr.org.uk/i-want-to/find-resources/</a:t>
            </a:r>
            <a:endParaRPr lang="en-GB" sz="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616955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7504" y="-243408"/>
            <a:ext cx="8382000" cy="1080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R="0" lvl="0" algn="l" defTabSz="457200" rtl="0" eaLnBrk="1" fontAlgn="auto" latinLnBrk="0" hangingPunct="1">
              <a:lnSpc>
                <a:spcPct val="100000"/>
              </a:lnSpc>
              <a:spcBef>
                <a:spcPct val="0"/>
              </a:spcBef>
              <a:spcAft>
                <a:spcPts val="0"/>
              </a:spcAft>
              <a:buClrTx/>
              <a:buSzTx/>
              <a:buFontTx/>
              <a:buNone/>
              <a:tabLst/>
              <a:defRPr/>
            </a:pPr>
            <a:r>
              <a:rPr lang="en-US" sz="3200" b="1" dirty="0" smtClean="0">
                <a:solidFill>
                  <a:srgbClr val="2C6350"/>
                </a:solidFill>
                <a:latin typeface="Arial" panose="020B0604020202020204" pitchFamily="34" charset="0"/>
                <a:cs typeface="Arial" panose="020B0604020202020204" pitchFamily="34" charset="0"/>
              </a:rPr>
              <a:t>Semiology - Barthes</a:t>
            </a:r>
            <a:endParaRPr kumimoji="0" lang="en-US" sz="3200" b="1" i="0" u="none" strike="noStrike" kern="1200" cap="none" spc="0" normalizeH="0" baseline="0" noProof="0" dirty="0">
              <a:ln>
                <a:noFill/>
              </a:ln>
              <a:solidFill>
                <a:srgbClr val="2C6350"/>
              </a:solidFill>
              <a:effectLst/>
              <a:uLnTx/>
              <a:uFillTx/>
              <a:latin typeface="Arial" panose="020B0604020202020204" pitchFamily="34" charset="0"/>
              <a:cs typeface="Arial" panose="020B0604020202020204" pitchFamily="34" charset="0"/>
            </a:endParaRPr>
          </a:p>
        </p:txBody>
      </p:sp>
      <p:sp>
        <p:nvSpPr>
          <p:cNvPr id="7" name="Content Placeholder 2"/>
          <p:cNvSpPr txBox="1">
            <a:spLocks/>
          </p:cNvSpPr>
          <p:nvPr/>
        </p:nvSpPr>
        <p:spPr>
          <a:xfrm>
            <a:off x="107504" y="1052736"/>
            <a:ext cx="8928992" cy="4785497"/>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GB" sz="2600" dirty="0" smtClean="0"/>
          </a:p>
          <a:p>
            <a:r>
              <a:rPr lang="en-GB" sz="2600" dirty="0"/>
              <a:t>Meaning is communicated through </a:t>
            </a:r>
            <a:r>
              <a:rPr lang="en-GB" sz="2600" b="1" dirty="0"/>
              <a:t>signs </a:t>
            </a:r>
            <a:r>
              <a:rPr lang="en-GB" sz="2600" dirty="0"/>
              <a:t>which are made up of the </a:t>
            </a:r>
            <a:r>
              <a:rPr lang="en-GB" sz="2600" b="1" dirty="0"/>
              <a:t>signifier </a:t>
            </a:r>
            <a:r>
              <a:rPr lang="en-GB" sz="2600" dirty="0"/>
              <a:t>(the thing itself) and the </a:t>
            </a:r>
            <a:r>
              <a:rPr lang="en-GB" sz="2600" b="1" dirty="0"/>
              <a:t>signified</a:t>
            </a:r>
            <a:r>
              <a:rPr lang="en-GB" sz="2600" dirty="0"/>
              <a:t> (the meaning).  This process depends on the </a:t>
            </a:r>
            <a:r>
              <a:rPr lang="en-GB" sz="2600" b="1" dirty="0"/>
              <a:t>connotations</a:t>
            </a:r>
            <a:r>
              <a:rPr lang="en-GB" sz="2600" dirty="0"/>
              <a:t> of a sign.</a:t>
            </a:r>
          </a:p>
          <a:p>
            <a:r>
              <a:rPr lang="en-GB" sz="2600" dirty="0"/>
              <a:t>Barthes uses the word </a:t>
            </a:r>
            <a:r>
              <a:rPr lang="en-GB" sz="2600" b="1" dirty="0"/>
              <a:t>myths</a:t>
            </a:r>
            <a:r>
              <a:rPr lang="en-GB" sz="2600" dirty="0"/>
              <a:t> to describe the way the connotations suggested by a sign have come to be seen as normal and </a:t>
            </a:r>
            <a:r>
              <a:rPr lang="en-GB" sz="2600" dirty="0" smtClean="0"/>
              <a:t>natural.</a:t>
            </a:r>
            <a:endParaRPr lang="en-GB" sz="2600" dirty="0"/>
          </a:p>
          <a:p>
            <a:r>
              <a:rPr lang="en-GB" sz="2600" dirty="0"/>
              <a:t>The meanings created by these myths often reflect dominant values and </a:t>
            </a:r>
            <a:r>
              <a:rPr lang="en-GB" sz="2600" b="1" dirty="0"/>
              <a:t>ideologies</a:t>
            </a:r>
            <a:r>
              <a:rPr lang="en-GB" sz="2600" dirty="0" smtClean="0"/>
              <a:t>.</a:t>
            </a:r>
          </a:p>
          <a:p>
            <a:r>
              <a:rPr lang="en-GB" sz="2600" dirty="0"/>
              <a:t> </a:t>
            </a:r>
            <a:r>
              <a:rPr lang="en-GB" sz="2600" dirty="0" smtClean="0"/>
              <a:t>                      </a:t>
            </a:r>
            <a:endParaRPr lang="en-GB" sz="2600" dirty="0"/>
          </a:p>
          <a:p>
            <a:pPr marL="0" indent="0">
              <a:buNone/>
            </a:pPr>
            <a:endParaRPr lang="en-US" sz="2600" dirty="0" smtClean="0"/>
          </a:p>
          <a:p>
            <a:pPr marL="0" indent="0">
              <a:buNone/>
            </a:pPr>
            <a:endParaRPr lang="en-US" sz="2600" dirty="0"/>
          </a:p>
          <a:p>
            <a:endParaRPr lang="en-GB" sz="2600" dirty="0" smtClean="0"/>
          </a:p>
        </p:txBody>
      </p:sp>
      <p:cxnSp>
        <p:nvCxnSpPr>
          <p:cNvPr id="3" name="Straight Connector 2"/>
          <p:cNvCxnSpPr/>
          <p:nvPr/>
        </p:nvCxnSpPr>
        <p:spPr>
          <a:xfrm>
            <a:off x="0" y="692696"/>
            <a:ext cx="6300192" cy="0"/>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5" name="Rounded Rectangle 4"/>
          <p:cNvSpPr/>
          <p:nvPr/>
        </p:nvSpPr>
        <p:spPr>
          <a:xfrm>
            <a:off x="107504" y="754736"/>
            <a:ext cx="1986844" cy="648000"/>
          </a:xfrm>
          <a:prstGeom prst="roundRect">
            <a:avLst/>
          </a:prstGeom>
          <a:solidFill>
            <a:srgbClr val="9AD2BD"/>
          </a:solidFill>
          <a:ln w="19050" cap="flat" cmpd="sng" algn="ctr">
            <a:solidFill>
              <a:srgbClr val="2C635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Key Ideas</a:t>
            </a:r>
            <a:endParaRPr kumimoji="0" lang="en-US"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8" name="Rounded Rectangle 7"/>
          <p:cNvSpPr/>
          <p:nvPr/>
        </p:nvSpPr>
        <p:spPr>
          <a:xfrm>
            <a:off x="107504" y="5301160"/>
            <a:ext cx="1986844" cy="648000"/>
          </a:xfrm>
          <a:prstGeom prst="roundRect">
            <a:avLst/>
          </a:prstGeom>
          <a:solidFill>
            <a:srgbClr val="78C2A6"/>
          </a:solidFill>
          <a:ln w="19050" cap="flat" cmpd="sng" algn="ctr">
            <a:solidFill>
              <a:srgbClr val="2C635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One</a:t>
            </a:r>
            <a:r>
              <a:rPr kumimoji="0" lang="en-US" sz="2000" b="0" i="0" u="none" strike="noStrike" kern="0" cap="none" spc="0" normalizeH="0" noProof="0" dirty="0" smtClean="0">
                <a:ln>
                  <a:noFill/>
                </a:ln>
                <a:solidFill>
                  <a:prstClr val="black"/>
                </a:solidFill>
                <a:effectLst/>
                <a:uLnTx/>
                <a:uFillTx/>
                <a:latin typeface="Arial" panose="020B0604020202020204" pitchFamily="34" charset="0"/>
                <a:cs typeface="Arial" panose="020B0604020202020204" pitchFamily="34" charset="0"/>
              </a:rPr>
              <a:t> Sentence Summary</a:t>
            </a:r>
            <a:endParaRPr kumimoji="0" lang="en-US"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2" name="TextBox 1"/>
          <p:cNvSpPr txBox="1"/>
          <p:nvPr/>
        </p:nvSpPr>
        <p:spPr>
          <a:xfrm>
            <a:off x="2112272" y="5302829"/>
            <a:ext cx="6552728" cy="646331"/>
          </a:xfrm>
          <a:prstGeom prst="rect">
            <a:avLst/>
          </a:prstGeom>
          <a:noFill/>
        </p:spPr>
        <p:txBody>
          <a:bodyPr wrap="square" rtlCol="0">
            <a:spAutoFit/>
          </a:bodyPr>
          <a:lstStyle/>
          <a:p>
            <a:r>
              <a:rPr lang="en-US" dirty="0" smtClean="0"/>
              <a:t>Meaning is created by signs through connotation, which may naturalize dominant values and ideologies.</a:t>
            </a:r>
            <a:endParaRPr lang="en-US" dirty="0"/>
          </a:p>
        </p:txBody>
      </p:sp>
    </p:spTree>
    <p:extLst>
      <p:ext uri="{BB962C8B-B14F-4D97-AF65-F5344CB8AC3E}">
        <p14:creationId xmlns:p14="http://schemas.microsoft.com/office/powerpoint/2010/main" val="29507258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7504" y="-243408"/>
            <a:ext cx="8382000" cy="1080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R="0" lvl="0" algn="l" defTabSz="4572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Applying </a:t>
            </a:r>
            <a:r>
              <a:rPr lang="en-US" sz="3200" b="1" dirty="0" smtClean="0">
                <a:solidFill>
                  <a:srgbClr val="2C6350"/>
                </a:solidFill>
                <a:latin typeface="Arial" panose="020B0604020202020204" pitchFamily="34" charset="0"/>
                <a:cs typeface="Arial" panose="020B0604020202020204" pitchFamily="34" charset="0"/>
              </a:rPr>
              <a:t>Barthes </a:t>
            </a:r>
            <a:r>
              <a:rPr kumimoji="0" lang="en-US" sz="3200" b="1" i="0"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to </a:t>
            </a:r>
            <a:r>
              <a:rPr kumimoji="0" lang="en-US" sz="3200" b="1" i="1"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Stranger Things</a:t>
            </a:r>
            <a:endParaRPr kumimoji="0" lang="en-US" sz="3200" b="1" i="0" u="none" strike="noStrike" kern="1200" cap="none" spc="0" normalizeH="0" baseline="0" noProof="0" dirty="0">
              <a:ln>
                <a:noFill/>
              </a:ln>
              <a:solidFill>
                <a:srgbClr val="2C6350"/>
              </a:solidFill>
              <a:effectLst/>
              <a:uLnTx/>
              <a:uFillTx/>
              <a:latin typeface="Arial" panose="020B0604020202020204" pitchFamily="34" charset="0"/>
              <a:cs typeface="Arial" panose="020B0604020202020204" pitchFamily="34" charset="0"/>
            </a:endParaRPr>
          </a:p>
        </p:txBody>
      </p:sp>
      <p:sp>
        <p:nvSpPr>
          <p:cNvPr id="7" name="Content Placeholder 2"/>
          <p:cNvSpPr txBox="1">
            <a:spLocks/>
          </p:cNvSpPr>
          <p:nvPr/>
        </p:nvSpPr>
        <p:spPr>
          <a:xfrm>
            <a:off x="107504" y="725666"/>
            <a:ext cx="8928992" cy="5112567"/>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GB" sz="3600" dirty="0"/>
          </a:p>
        </p:txBody>
      </p:sp>
      <p:cxnSp>
        <p:nvCxnSpPr>
          <p:cNvPr id="3" name="Straight Connector 2"/>
          <p:cNvCxnSpPr/>
          <p:nvPr/>
        </p:nvCxnSpPr>
        <p:spPr>
          <a:xfrm>
            <a:off x="0" y="692696"/>
            <a:ext cx="6300192" cy="0"/>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5" name="Content Placeholder 2"/>
          <p:cNvSpPr txBox="1">
            <a:spLocks/>
          </p:cNvSpPr>
          <p:nvPr/>
        </p:nvSpPr>
        <p:spPr>
          <a:xfrm>
            <a:off x="0" y="818699"/>
            <a:ext cx="8928992" cy="5052503"/>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600" b="1" dirty="0" smtClean="0"/>
              <a:t>What </a:t>
            </a:r>
            <a:r>
              <a:rPr lang="en-US" sz="1600" b="1" dirty="0"/>
              <a:t>signs are used to communicate meaning?  Identify the signifier/signified and </a:t>
            </a:r>
            <a:r>
              <a:rPr lang="en-US" sz="1600" b="1" dirty="0" smtClean="0"/>
              <a:t>denotations/connotations</a:t>
            </a:r>
            <a:r>
              <a:rPr lang="en-US" sz="1600" b="1" dirty="0"/>
              <a:t>. </a:t>
            </a:r>
          </a:p>
          <a:p>
            <a:r>
              <a:rPr lang="en-US" sz="1600" b="1" dirty="0"/>
              <a:t>What values might the signs suggest to the audience?</a:t>
            </a:r>
          </a:p>
          <a:p>
            <a:endParaRPr lang="en-US" sz="1600" dirty="0" smtClean="0"/>
          </a:p>
          <a:p>
            <a:pPr marL="0" indent="0">
              <a:buNone/>
            </a:pPr>
            <a:r>
              <a:rPr lang="en-US" sz="1600" dirty="0" smtClean="0"/>
              <a:t>Consider </a:t>
            </a:r>
            <a:r>
              <a:rPr lang="en-US" sz="1600" dirty="0"/>
              <a:t>the </a:t>
            </a:r>
            <a:r>
              <a:rPr lang="en-US" sz="1600" b="1" dirty="0"/>
              <a:t>signs</a:t>
            </a:r>
            <a:r>
              <a:rPr lang="en-US" sz="1600" dirty="0"/>
              <a:t> used in the sequence which introduces Hopper.  </a:t>
            </a:r>
            <a:r>
              <a:rPr lang="en-US" sz="1600" b="1" dirty="0"/>
              <a:t>Signifiers</a:t>
            </a:r>
            <a:r>
              <a:rPr lang="en-US" sz="1600" dirty="0"/>
              <a:t> such as his badge, gun, uniform, and the empty beer cans all communicate meanings in relation to the character but they also suggest values and </a:t>
            </a:r>
            <a:r>
              <a:rPr lang="en-US" sz="1600" b="1" dirty="0"/>
              <a:t>ideological</a:t>
            </a:r>
            <a:r>
              <a:rPr lang="en-US" sz="1600" dirty="0"/>
              <a:t> </a:t>
            </a:r>
            <a:r>
              <a:rPr lang="en-US" sz="1600" b="1" dirty="0"/>
              <a:t>messages</a:t>
            </a:r>
            <a:r>
              <a:rPr lang="en-US" sz="1600" dirty="0"/>
              <a:t> around power and masculinity.  This demonstrates the way objects develop a social meaning which reflects </a:t>
            </a:r>
            <a:r>
              <a:rPr lang="en-US" sz="1600" b="1" dirty="0"/>
              <a:t>dominant ideology</a:t>
            </a:r>
            <a:r>
              <a:rPr lang="en-US" sz="1600" dirty="0"/>
              <a:t>.   </a:t>
            </a:r>
          </a:p>
          <a:p>
            <a:endParaRPr lang="en-US" sz="1600" dirty="0"/>
          </a:p>
          <a:p>
            <a:pPr marL="0" indent="0">
              <a:buNone/>
            </a:pPr>
            <a:r>
              <a:rPr lang="en-US" sz="1600" dirty="0"/>
              <a:t>The establishing shot of the Wheeler house in the opening sequence is another example of the way </a:t>
            </a:r>
            <a:r>
              <a:rPr lang="en-US" sz="1600" b="1" dirty="0"/>
              <a:t>signs</a:t>
            </a:r>
            <a:r>
              <a:rPr lang="en-US" sz="1600" dirty="0"/>
              <a:t> work as </a:t>
            </a:r>
            <a:r>
              <a:rPr lang="en-US" sz="1600" b="1" dirty="0"/>
              <a:t>myths</a:t>
            </a:r>
            <a:r>
              <a:rPr lang="en-US" sz="1600" dirty="0"/>
              <a:t>.  Whilst the house is just a physical </a:t>
            </a:r>
            <a:r>
              <a:rPr lang="en-US" sz="1600" dirty="0" smtClean="0"/>
              <a:t>object, </a:t>
            </a:r>
            <a:r>
              <a:rPr lang="en-US" sz="1600" dirty="0"/>
              <a:t>the meanings it suggests about ideas of family and home, and the way in which those ideas are viewed as the expected </a:t>
            </a:r>
            <a:r>
              <a:rPr lang="en-US" sz="1600" b="1" dirty="0"/>
              <a:t>social norm </a:t>
            </a:r>
            <a:r>
              <a:rPr lang="en-US" sz="1600" dirty="0" smtClean="0"/>
              <a:t>show </a:t>
            </a:r>
            <a:r>
              <a:rPr lang="en-US" sz="1600" dirty="0"/>
              <a:t>how signs accrue social meanings which </a:t>
            </a:r>
            <a:r>
              <a:rPr lang="en-US" sz="1600" dirty="0" smtClean="0"/>
              <a:t>can communicate </a:t>
            </a:r>
            <a:r>
              <a:rPr lang="en-US" sz="1600" b="1" dirty="0"/>
              <a:t>ideological messages</a:t>
            </a:r>
            <a:r>
              <a:rPr lang="en-US" sz="1600" dirty="0"/>
              <a:t>.  </a:t>
            </a:r>
          </a:p>
          <a:p>
            <a:endParaRPr lang="en-US" sz="1600" dirty="0"/>
          </a:p>
          <a:p>
            <a:pPr marL="0" indent="0">
              <a:buNone/>
            </a:pPr>
            <a:r>
              <a:rPr lang="en-US" sz="1600" b="1" dirty="0"/>
              <a:t>Semiology</a:t>
            </a:r>
            <a:r>
              <a:rPr lang="en-US" sz="1600" dirty="0"/>
              <a:t> is useful for identifying some of the ways in which meaning is communicated in LFTV drama, and for considering how those meanings might relate to </a:t>
            </a:r>
            <a:r>
              <a:rPr lang="en-US" sz="1600" b="1" dirty="0"/>
              <a:t>social values </a:t>
            </a:r>
            <a:r>
              <a:rPr lang="en-US" sz="1600" dirty="0"/>
              <a:t>and </a:t>
            </a:r>
            <a:r>
              <a:rPr lang="en-US" sz="1600" b="1" dirty="0"/>
              <a:t>ideology</a:t>
            </a:r>
            <a:r>
              <a:rPr lang="en-US" sz="1600" dirty="0"/>
              <a:t>.  A limitation in its application to LFTV drama </a:t>
            </a:r>
            <a:r>
              <a:rPr lang="en-US" sz="1600" dirty="0" smtClean="0"/>
              <a:t>is that </a:t>
            </a:r>
            <a:r>
              <a:rPr lang="en-US" sz="1600" dirty="0"/>
              <a:t>it does not account for the importance of other media language elements such as genre conventions or narrative structures in creating meaning.  It may result in readings which do not reflect the potentially diverse meanings and values audience members may construct. </a:t>
            </a:r>
            <a:r>
              <a:rPr lang="en-GB" sz="1600" dirty="0" smtClean="0"/>
              <a:t>                       </a:t>
            </a:r>
          </a:p>
          <a:p>
            <a:pPr marL="0" indent="0">
              <a:buNone/>
            </a:pPr>
            <a:endParaRPr lang="en-US" sz="1500" dirty="0" smtClean="0"/>
          </a:p>
          <a:p>
            <a:pPr marL="0" indent="0">
              <a:buNone/>
            </a:pPr>
            <a:endParaRPr lang="en-US" sz="1500" dirty="0"/>
          </a:p>
          <a:p>
            <a:endParaRPr lang="en-GB" sz="1500" dirty="0" smtClean="0"/>
          </a:p>
        </p:txBody>
      </p:sp>
    </p:spTree>
    <p:extLst>
      <p:ext uri="{BB962C8B-B14F-4D97-AF65-F5344CB8AC3E}">
        <p14:creationId xmlns:p14="http://schemas.microsoft.com/office/powerpoint/2010/main" val="14262664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7504" y="-243408"/>
            <a:ext cx="8382000" cy="1080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R="0" lvl="0" algn="l" defTabSz="4572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Narratology - Todorov</a:t>
            </a:r>
            <a:endParaRPr kumimoji="0" lang="en-US" sz="3200" b="1" i="0" u="none" strike="noStrike" kern="1200" cap="none" spc="0" normalizeH="0" baseline="0" noProof="0" dirty="0">
              <a:ln>
                <a:noFill/>
              </a:ln>
              <a:solidFill>
                <a:srgbClr val="2C6350"/>
              </a:solidFill>
              <a:effectLst/>
              <a:uLnTx/>
              <a:uFillTx/>
              <a:latin typeface="Arial" panose="020B0604020202020204" pitchFamily="34" charset="0"/>
              <a:cs typeface="Arial" panose="020B0604020202020204" pitchFamily="34" charset="0"/>
            </a:endParaRPr>
          </a:p>
        </p:txBody>
      </p:sp>
      <p:sp>
        <p:nvSpPr>
          <p:cNvPr id="7" name="Content Placeholder 2"/>
          <p:cNvSpPr txBox="1">
            <a:spLocks/>
          </p:cNvSpPr>
          <p:nvPr/>
        </p:nvSpPr>
        <p:spPr>
          <a:xfrm>
            <a:off x="107504" y="1052736"/>
            <a:ext cx="8928992" cy="4785497"/>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GB" sz="2600" dirty="0" smtClean="0"/>
          </a:p>
          <a:p>
            <a:r>
              <a:rPr lang="en-GB" sz="2800" dirty="0"/>
              <a:t>Todorov identifies the different stages of a narrative, moving from the </a:t>
            </a:r>
            <a:r>
              <a:rPr lang="en-GB" sz="2800" dirty="0" smtClean="0"/>
              <a:t>everyday life of the characters (</a:t>
            </a:r>
            <a:r>
              <a:rPr lang="en-GB" sz="2800" b="1" dirty="0" smtClean="0"/>
              <a:t>equilibrium</a:t>
            </a:r>
            <a:r>
              <a:rPr lang="en-GB" sz="2800" dirty="0"/>
              <a:t>), the disruption to that </a:t>
            </a:r>
            <a:r>
              <a:rPr lang="en-GB" sz="2800" dirty="0" smtClean="0"/>
              <a:t>(</a:t>
            </a:r>
            <a:r>
              <a:rPr lang="en-GB" sz="2800" b="1" dirty="0"/>
              <a:t>disequilibrium</a:t>
            </a:r>
            <a:r>
              <a:rPr lang="en-GB" sz="2800" dirty="0"/>
              <a:t>), and </a:t>
            </a:r>
            <a:r>
              <a:rPr lang="en-GB" sz="2800" dirty="0" smtClean="0"/>
              <a:t>the resolution of that disruption into a new </a:t>
            </a:r>
            <a:r>
              <a:rPr lang="en-GB" sz="2800" b="1" dirty="0" smtClean="0"/>
              <a:t>equilibrium</a:t>
            </a:r>
            <a:r>
              <a:rPr lang="en-GB" sz="2800" dirty="0" smtClean="0"/>
              <a:t>.</a:t>
            </a:r>
          </a:p>
          <a:p>
            <a:r>
              <a:rPr lang="en-GB" sz="2800" dirty="0" smtClean="0"/>
              <a:t>The </a:t>
            </a:r>
            <a:r>
              <a:rPr lang="en-GB" sz="2800" dirty="0"/>
              <a:t>key use of Todorov’s theory is in identifying the </a:t>
            </a:r>
            <a:r>
              <a:rPr lang="en-GB" sz="2800" b="1" dirty="0"/>
              <a:t>values</a:t>
            </a:r>
            <a:r>
              <a:rPr lang="en-GB" sz="2800" dirty="0"/>
              <a:t> and </a:t>
            </a:r>
            <a:r>
              <a:rPr lang="en-GB" sz="2800" b="1" dirty="0"/>
              <a:t>ideologies</a:t>
            </a:r>
            <a:r>
              <a:rPr lang="en-GB" sz="2800" dirty="0"/>
              <a:t> suggested by the narrative.</a:t>
            </a:r>
          </a:p>
          <a:p>
            <a:r>
              <a:rPr lang="en-GB" sz="2800" dirty="0"/>
              <a:t>What does the narrative view as everyday life (the </a:t>
            </a:r>
            <a:r>
              <a:rPr lang="en-GB" sz="2800" b="1" dirty="0"/>
              <a:t>equilibrium</a:t>
            </a:r>
            <a:r>
              <a:rPr lang="en-GB" sz="2800" dirty="0"/>
              <a:t>)?  What values or </a:t>
            </a:r>
            <a:r>
              <a:rPr lang="en-GB" sz="2800" b="1" dirty="0"/>
              <a:t>social norms </a:t>
            </a:r>
            <a:r>
              <a:rPr lang="en-GB" sz="2800" dirty="0"/>
              <a:t>does this suggest?</a:t>
            </a:r>
          </a:p>
          <a:p>
            <a:r>
              <a:rPr lang="en-GB" sz="2800" dirty="0"/>
              <a:t>How is the narrative resolved?  How might this relate to social values or </a:t>
            </a:r>
            <a:r>
              <a:rPr lang="en-GB" sz="2800" b="1" dirty="0"/>
              <a:t>ideologies</a:t>
            </a:r>
            <a:r>
              <a:rPr lang="en-GB" sz="2800" dirty="0"/>
              <a:t>? </a:t>
            </a:r>
          </a:p>
          <a:p>
            <a:r>
              <a:rPr lang="en-GB" sz="2600" dirty="0" smtClean="0"/>
              <a:t>                       </a:t>
            </a:r>
            <a:endParaRPr lang="en-GB" sz="2600" dirty="0"/>
          </a:p>
          <a:p>
            <a:pPr marL="0" indent="0">
              <a:buNone/>
            </a:pPr>
            <a:endParaRPr lang="en-US" sz="2600" dirty="0" smtClean="0"/>
          </a:p>
          <a:p>
            <a:pPr marL="0" indent="0">
              <a:buNone/>
            </a:pPr>
            <a:endParaRPr lang="en-US" sz="2600" dirty="0"/>
          </a:p>
          <a:p>
            <a:endParaRPr lang="en-GB" sz="2600" dirty="0" smtClean="0"/>
          </a:p>
        </p:txBody>
      </p:sp>
      <p:cxnSp>
        <p:nvCxnSpPr>
          <p:cNvPr id="3" name="Straight Connector 2"/>
          <p:cNvCxnSpPr/>
          <p:nvPr/>
        </p:nvCxnSpPr>
        <p:spPr>
          <a:xfrm>
            <a:off x="0" y="692696"/>
            <a:ext cx="6300192" cy="0"/>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5" name="Rounded Rectangle 4"/>
          <p:cNvSpPr/>
          <p:nvPr/>
        </p:nvSpPr>
        <p:spPr>
          <a:xfrm>
            <a:off x="107504" y="754736"/>
            <a:ext cx="1986844" cy="648000"/>
          </a:xfrm>
          <a:prstGeom prst="roundRect">
            <a:avLst/>
          </a:prstGeom>
          <a:solidFill>
            <a:srgbClr val="9AD2BD"/>
          </a:solidFill>
          <a:ln w="19050" cap="flat" cmpd="sng" algn="ctr">
            <a:solidFill>
              <a:srgbClr val="2C635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Key Ideas</a:t>
            </a:r>
            <a:endParaRPr kumimoji="0" lang="en-US"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8" name="Rounded Rectangle 7"/>
          <p:cNvSpPr/>
          <p:nvPr/>
        </p:nvSpPr>
        <p:spPr>
          <a:xfrm>
            <a:off x="107504" y="5301160"/>
            <a:ext cx="1986844" cy="648000"/>
          </a:xfrm>
          <a:prstGeom prst="roundRect">
            <a:avLst/>
          </a:prstGeom>
          <a:solidFill>
            <a:srgbClr val="78C2A6"/>
          </a:solidFill>
          <a:ln w="19050" cap="flat" cmpd="sng" algn="ctr">
            <a:solidFill>
              <a:srgbClr val="2C635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One</a:t>
            </a:r>
            <a:r>
              <a:rPr kumimoji="0" lang="en-US" sz="2000" b="0" i="0" u="none" strike="noStrike" kern="0" cap="none" spc="0" normalizeH="0" noProof="0" dirty="0" smtClean="0">
                <a:ln>
                  <a:noFill/>
                </a:ln>
                <a:solidFill>
                  <a:prstClr val="black"/>
                </a:solidFill>
                <a:effectLst/>
                <a:uLnTx/>
                <a:uFillTx/>
                <a:latin typeface="Arial" panose="020B0604020202020204" pitchFamily="34" charset="0"/>
                <a:cs typeface="Arial" panose="020B0604020202020204" pitchFamily="34" charset="0"/>
              </a:rPr>
              <a:t> Sentence Summary</a:t>
            </a:r>
            <a:endParaRPr kumimoji="0" lang="en-US"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2" name="TextBox 1"/>
          <p:cNvSpPr txBox="1"/>
          <p:nvPr/>
        </p:nvSpPr>
        <p:spPr>
          <a:xfrm>
            <a:off x="2112272" y="5302829"/>
            <a:ext cx="6552728" cy="646331"/>
          </a:xfrm>
          <a:prstGeom prst="rect">
            <a:avLst/>
          </a:prstGeom>
          <a:noFill/>
        </p:spPr>
        <p:txBody>
          <a:bodyPr wrap="square" rtlCol="0">
            <a:spAutoFit/>
          </a:bodyPr>
          <a:lstStyle/>
          <a:p>
            <a:r>
              <a:rPr lang="en-US" dirty="0"/>
              <a:t>Identifying the different stages of a narrative helps to reveal the values and </a:t>
            </a:r>
            <a:r>
              <a:rPr lang="en-US" dirty="0" smtClean="0"/>
              <a:t>ideological messages </a:t>
            </a:r>
            <a:r>
              <a:rPr lang="en-US" dirty="0"/>
              <a:t>it communicates.</a:t>
            </a:r>
          </a:p>
        </p:txBody>
      </p:sp>
    </p:spTree>
    <p:extLst>
      <p:ext uri="{BB962C8B-B14F-4D97-AF65-F5344CB8AC3E}">
        <p14:creationId xmlns:p14="http://schemas.microsoft.com/office/powerpoint/2010/main" val="23235877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7504" y="-243408"/>
            <a:ext cx="8382000" cy="1080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R="0" lvl="0" algn="l" defTabSz="4572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Applying </a:t>
            </a:r>
            <a:r>
              <a:rPr lang="en-US" sz="3200" b="1" dirty="0" smtClean="0">
                <a:solidFill>
                  <a:srgbClr val="2C6350"/>
                </a:solidFill>
                <a:latin typeface="Arial" panose="020B0604020202020204" pitchFamily="34" charset="0"/>
                <a:cs typeface="Arial" panose="020B0604020202020204" pitchFamily="34" charset="0"/>
              </a:rPr>
              <a:t>Todorov </a:t>
            </a:r>
            <a:r>
              <a:rPr kumimoji="0" lang="en-US" sz="3200" b="1" i="0"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to </a:t>
            </a:r>
            <a:r>
              <a:rPr kumimoji="0" lang="en-US" sz="3200" b="1" i="1"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Stranger Things</a:t>
            </a:r>
            <a:endParaRPr kumimoji="0" lang="en-US" sz="3200" b="1" i="0" u="none" strike="noStrike" kern="1200" cap="none" spc="0" normalizeH="0" baseline="0" noProof="0" dirty="0">
              <a:ln>
                <a:noFill/>
              </a:ln>
              <a:solidFill>
                <a:srgbClr val="2C6350"/>
              </a:solidFill>
              <a:effectLst/>
              <a:uLnTx/>
              <a:uFillTx/>
              <a:latin typeface="Arial" panose="020B0604020202020204" pitchFamily="34" charset="0"/>
              <a:cs typeface="Arial" panose="020B0604020202020204" pitchFamily="34" charset="0"/>
            </a:endParaRPr>
          </a:p>
        </p:txBody>
      </p:sp>
      <p:sp>
        <p:nvSpPr>
          <p:cNvPr id="7" name="Content Placeholder 2"/>
          <p:cNvSpPr txBox="1">
            <a:spLocks/>
          </p:cNvSpPr>
          <p:nvPr/>
        </p:nvSpPr>
        <p:spPr>
          <a:xfrm>
            <a:off x="0" y="692696"/>
            <a:ext cx="9144000" cy="5112567"/>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GB" sz="3600" dirty="0"/>
          </a:p>
        </p:txBody>
      </p:sp>
      <p:cxnSp>
        <p:nvCxnSpPr>
          <p:cNvPr id="3" name="Straight Connector 2"/>
          <p:cNvCxnSpPr/>
          <p:nvPr/>
        </p:nvCxnSpPr>
        <p:spPr>
          <a:xfrm>
            <a:off x="0" y="692696"/>
            <a:ext cx="6300192" cy="0"/>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5" name="Content Placeholder 2"/>
          <p:cNvSpPr txBox="1">
            <a:spLocks/>
          </p:cNvSpPr>
          <p:nvPr/>
        </p:nvSpPr>
        <p:spPr>
          <a:xfrm>
            <a:off x="0" y="818699"/>
            <a:ext cx="8928992" cy="5490621"/>
          </a:xfrm>
          <a:prstGeom prst="rect">
            <a:avLst/>
          </a:prstGeom>
        </p:spPr>
        <p:txBody>
          <a:bodyPr vert="horz" lIns="91440" tIns="45720" rIns="91440" bIns="45720" rtlCol="0">
            <a:normAutofit fontScale="40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4000" b="1" dirty="0"/>
              <a:t>What different stages of the narrative can be identified (equilibrium, disequilibrium, etc.)?</a:t>
            </a:r>
          </a:p>
          <a:p>
            <a:r>
              <a:rPr lang="en-US" sz="4000" b="1" dirty="0"/>
              <a:t>What values are suggested by the different stages of the narrative?</a:t>
            </a:r>
          </a:p>
          <a:p>
            <a:r>
              <a:rPr lang="en-US" sz="4000" b="1" dirty="0"/>
              <a:t>What is the significance of multi-strand narratives to Todorov’s ideas (e.g. does it create limitations?  Can different narrative stages be identified for the different narrative strands?)?</a:t>
            </a:r>
          </a:p>
          <a:p>
            <a:r>
              <a:rPr lang="en-US" sz="4000" b="1" dirty="0"/>
              <a:t>What are the limitations of Todorov’s ideas due to the use of narrative arcs across multiple episodes?</a:t>
            </a:r>
          </a:p>
          <a:p>
            <a:pPr marL="0" indent="0">
              <a:buNone/>
            </a:pPr>
            <a:r>
              <a:rPr lang="en-GB" sz="4000" dirty="0"/>
              <a:t>The </a:t>
            </a:r>
            <a:r>
              <a:rPr lang="en-GB" sz="4000" b="1" dirty="0"/>
              <a:t>equilibrium</a:t>
            </a:r>
            <a:r>
              <a:rPr lang="en-GB" sz="4000" dirty="0"/>
              <a:t> introduces the four boys playing inside a suburban family home – identifying the </a:t>
            </a:r>
            <a:r>
              <a:rPr lang="en-GB" sz="4000" b="1" dirty="0"/>
              <a:t>social norms </a:t>
            </a:r>
            <a:r>
              <a:rPr lang="en-GB" sz="4000" dirty="0"/>
              <a:t>suggested by the narrative.  This sequence focuses on the idea of the nuclear family living in a suburban home as the norm, with responsible parents caring for their children.  </a:t>
            </a:r>
          </a:p>
          <a:p>
            <a:pPr marL="0" indent="0">
              <a:buNone/>
            </a:pPr>
            <a:r>
              <a:rPr lang="en-GB" sz="4000" dirty="0"/>
              <a:t>The </a:t>
            </a:r>
            <a:r>
              <a:rPr lang="en-GB" sz="4000" b="1" dirty="0"/>
              <a:t>disequilibrium</a:t>
            </a:r>
            <a:r>
              <a:rPr lang="en-GB" sz="4000" dirty="0"/>
              <a:t> is Will’s disappearance – this suggests Will is more vulnerable as a latchkey kid, reinforcing </a:t>
            </a:r>
            <a:r>
              <a:rPr lang="en-GB" sz="4000" b="1" dirty="0"/>
              <a:t>social norms </a:t>
            </a:r>
            <a:r>
              <a:rPr lang="en-GB" sz="4000" dirty="0"/>
              <a:t>around the nuclear family.</a:t>
            </a:r>
          </a:p>
          <a:p>
            <a:pPr marL="0" indent="0">
              <a:buNone/>
            </a:pPr>
            <a:r>
              <a:rPr lang="en-GB" sz="4000" dirty="0"/>
              <a:t>There is no </a:t>
            </a:r>
            <a:r>
              <a:rPr lang="en-GB" sz="4000" b="1" dirty="0"/>
              <a:t>resolution</a:t>
            </a:r>
            <a:r>
              <a:rPr lang="en-GB" sz="4000" dirty="0"/>
              <a:t> of the main </a:t>
            </a:r>
            <a:r>
              <a:rPr lang="en-GB" sz="4000" b="1" dirty="0"/>
              <a:t>narrative arc</a:t>
            </a:r>
            <a:r>
              <a:rPr lang="en-GB" sz="4000" dirty="0"/>
              <a:t> in episode one.  Will’s disappearance is not resolved until the final episode of season one.</a:t>
            </a:r>
          </a:p>
          <a:p>
            <a:pPr marL="0" indent="0">
              <a:buNone/>
            </a:pPr>
            <a:r>
              <a:rPr lang="en-GB" sz="4000" dirty="0"/>
              <a:t>Applying </a:t>
            </a:r>
            <a:r>
              <a:rPr lang="en-GB" sz="4000" b="1" dirty="0"/>
              <a:t>narratology</a:t>
            </a:r>
            <a:r>
              <a:rPr lang="en-GB" sz="4000" dirty="0"/>
              <a:t> to only the first episode suggests a different set of </a:t>
            </a:r>
            <a:r>
              <a:rPr lang="en-GB" sz="4000" b="1" dirty="0" smtClean="0"/>
              <a:t>values</a:t>
            </a:r>
            <a:r>
              <a:rPr lang="en-GB" sz="4000" dirty="0" smtClean="0"/>
              <a:t> </a:t>
            </a:r>
            <a:r>
              <a:rPr lang="en-GB" sz="4000" dirty="0"/>
              <a:t>and </a:t>
            </a:r>
            <a:r>
              <a:rPr lang="en-GB" sz="4000" b="1" dirty="0"/>
              <a:t>ideologies</a:t>
            </a:r>
            <a:r>
              <a:rPr lang="en-GB" sz="4000" dirty="0"/>
              <a:t> than applying it across the whole of the first season.  The first episode suggests a socially conservative set of values which portrays the working class single-parent Byers family less positively than the two-parent middle class Wheeler family.  However the resolution of the first season sees Joyce Byers go into the Upside Down to rescue Will, whereas the Wheelers are oblivious to what is happening to Nancy and Mike, subverting the </a:t>
            </a:r>
            <a:r>
              <a:rPr lang="en-GB" sz="4000" b="1" dirty="0"/>
              <a:t>ideology</a:t>
            </a:r>
            <a:r>
              <a:rPr lang="en-GB" sz="4000" dirty="0"/>
              <a:t> established in episode one.  Similarly in the first episode the recognition of the </a:t>
            </a:r>
            <a:r>
              <a:rPr lang="en-GB" sz="4000" b="1" dirty="0"/>
              <a:t>disequilibrium</a:t>
            </a:r>
            <a:r>
              <a:rPr lang="en-GB" sz="4000" dirty="0"/>
              <a:t> and the attempt to repair it is focused around the masculine authority of Hopper and the police.  This </a:t>
            </a:r>
            <a:r>
              <a:rPr lang="en-GB" sz="4000" b="1" dirty="0"/>
              <a:t>patriarchal ideology </a:t>
            </a:r>
            <a:r>
              <a:rPr lang="en-GB" sz="4000" dirty="0"/>
              <a:t>is challenged over the course of the first season by the </a:t>
            </a:r>
            <a:r>
              <a:rPr lang="en-GB" sz="4000" b="1" dirty="0"/>
              <a:t>agency</a:t>
            </a:r>
            <a:r>
              <a:rPr lang="en-GB" sz="4000" dirty="0"/>
              <a:t> shown by female characters such as </a:t>
            </a:r>
            <a:r>
              <a:rPr lang="en-GB" sz="4000" dirty="0" smtClean="0"/>
              <a:t>Nancy, </a:t>
            </a:r>
            <a:r>
              <a:rPr lang="en-GB" sz="4000" dirty="0"/>
              <a:t>Joyce, and Eleven.</a:t>
            </a:r>
          </a:p>
          <a:p>
            <a:pPr marL="0" indent="0">
              <a:buNone/>
            </a:pPr>
            <a:r>
              <a:rPr lang="en-GB" sz="4000" dirty="0"/>
              <a:t>Todorov’s theory is useful in identifying values and ideologies suggested by a narrative, but is less applicable to the </a:t>
            </a:r>
            <a:r>
              <a:rPr lang="en-GB" sz="4000" b="1" dirty="0"/>
              <a:t>multi-strand narrative arcs </a:t>
            </a:r>
            <a:r>
              <a:rPr lang="en-GB" sz="4000" dirty="0"/>
              <a:t>of LFTV drama.</a:t>
            </a:r>
          </a:p>
          <a:p>
            <a:endParaRPr lang="en-GB" sz="2600" dirty="0" smtClean="0"/>
          </a:p>
        </p:txBody>
      </p:sp>
    </p:spTree>
    <p:extLst>
      <p:ext uri="{BB962C8B-B14F-4D97-AF65-F5344CB8AC3E}">
        <p14:creationId xmlns:p14="http://schemas.microsoft.com/office/powerpoint/2010/main" val="5141185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7504" y="-243408"/>
            <a:ext cx="8382000" cy="1080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R="0" lvl="0" algn="l" defTabSz="4572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rgbClr val="2C6350"/>
                </a:solidFill>
                <a:effectLst/>
                <a:uLnTx/>
                <a:uFillTx/>
                <a:latin typeface="Arial" panose="020B0604020202020204" pitchFamily="34" charset="0"/>
                <a:cs typeface="Arial" panose="020B0604020202020204" pitchFamily="34" charset="0"/>
              </a:rPr>
              <a:t>Genre Theory - Neale</a:t>
            </a:r>
            <a:endParaRPr kumimoji="0" lang="en-US" sz="3200" b="1" i="0" u="none" strike="noStrike" kern="1200" cap="none" spc="0" normalizeH="0" baseline="0" noProof="0" dirty="0">
              <a:ln>
                <a:noFill/>
              </a:ln>
              <a:solidFill>
                <a:srgbClr val="2C6350"/>
              </a:solidFill>
              <a:effectLst/>
              <a:uLnTx/>
              <a:uFillTx/>
              <a:latin typeface="Arial" panose="020B0604020202020204" pitchFamily="34" charset="0"/>
              <a:cs typeface="Arial" panose="020B0604020202020204" pitchFamily="34" charset="0"/>
            </a:endParaRPr>
          </a:p>
        </p:txBody>
      </p:sp>
      <p:sp>
        <p:nvSpPr>
          <p:cNvPr id="7" name="Content Placeholder 2"/>
          <p:cNvSpPr txBox="1">
            <a:spLocks/>
          </p:cNvSpPr>
          <p:nvPr/>
        </p:nvSpPr>
        <p:spPr>
          <a:xfrm>
            <a:off x="107504" y="1052736"/>
            <a:ext cx="8928992" cy="4785497"/>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GB" sz="2800" dirty="0" smtClean="0"/>
          </a:p>
          <a:p>
            <a:r>
              <a:rPr lang="en-GB" sz="2800" dirty="0" smtClean="0"/>
              <a:t>Genre </a:t>
            </a:r>
            <a:r>
              <a:rPr lang="en-GB" sz="2800" dirty="0"/>
              <a:t>depends on the repetition of </a:t>
            </a:r>
            <a:r>
              <a:rPr lang="en-GB" sz="2800" b="1" dirty="0"/>
              <a:t>codes and conventions</a:t>
            </a:r>
            <a:r>
              <a:rPr lang="en-GB" sz="2800" dirty="0"/>
              <a:t> in media products.</a:t>
            </a:r>
          </a:p>
          <a:p>
            <a:r>
              <a:rPr lang="en-GB" sz="2800" dirty="0"/>
              <a:t>Genre conventions are not </a:t>
            </a:r>
            <a:r>
              <a:rPr lang="en-GB" sz="2800" dirty="0" smtClean="0"/>
              <a:t>fixed, </a:t>
            </a:r>
            <a:r>
              <a:rPr lang="en-GB" sz="2800" dirty="0"/>
              <a:t>but evolve over time as producers subvert established conventions, or use </a:t>
            </a:r>
            <a:r>
              <a:rPr lang="en-GB" sz="2800" b="1" dirty="0"/>
              <a:t>hybridity</a:t>
            </a:r>
            <a:r>
              <a:rPr lang="en-GB" sz="2800" dirty="0"/>
              <a:t> with other </a:t>
            </a:r>
            <a:r>
              <a:rPr lang="en-GB" sz="2800" dirty="0" smtClean="0"/>
              <a:t>genres.</a:t>
            </a:r>
            <a:endParaRPr lang="en-GB" sz="2800" dirty="0"/>
          </a:p>
          <a:p>
            <a:r>
              <a:rPr lang="en-GB" sz="2800" dirty="0"/>
              <a:t>Genre codes are also established beyond media products themselves through sources such as reviews and marketing.</a:t>
            </a:r>
          </a:p>
        </p:txBody>
      </p:sp>
      <p:cxnSp>
        <p:nvCxnSpPr>
          <p:cNvPr id="3" name="Straight Connector 2"/>
          <p:cNvCxnSpPr/>
          <p:nvPr/>
        </p:nvCxnSpPr>
        <p:spPr>
          <a:xfrm>
            <a:off x="0" y="692696"/>
            <a:ext cx="6300192" cy="0"/>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5" name="Rounded Rectangle 4"/>
          <p:cNvSpPr/>
          <p:nvPr/>
        </p:nvSpPr>
        <p:spPr>
          <a:xfrm>
            <a:off x="107504" y="754736"/>
            <a:ext cx="1986844" cy="648000"/>
          </a:xfrm>
          <a:prstGeom prst="roundRect">
            <a:avLst/>
          </a:prstGeom>
          <a:solidFill>
            <a:srgbClr val="9AD2BD"/>
          </a:solidFill>
          <a:ln w="19050" cap="flat" cmpd="sng" algn="ctr">
            <a:solidFill>
              <a:srgbClr val="2C635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Key Ideas</a:t>
            </a:r>
            <a:endParaRPr kumimoji="0" lang="en-US"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8" name="Rounded Rectangle 7"/>
          <p:cNvSpPr/>
          <p:nvPr/>
        </p:nvSpPr>
        <p:spPr>
          <a:xfrm>
            <a:off x="107504" y="5301160"/>
            <a:ext cx="1986844" cy="648000"/>
          </a:xfrm>
          <a:prstGeom prst="roundRect">
            <a:avLst/>
          </a:prstGeom>
          <a:solidFill>
            <a:srgbClr val="78C2A6"/>
          </a:solidFill>
          <a:ln w="19050" cap="flat" cmpd="sng" algn="ctr">
            <a:solidFill>
              <a:srgbClr val="2C635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One</a:t>
            </a:r>
            <a:r>
              <a:rPr kumimoji="0" lang="en-US" sz="2000" b="0" i="0" u="none" strike="noStrike" kern="0" cap="none" spc="0" normalizeH="0" noProof="0" dirty="0" smtClean="0">
                <a:ln>
                  <a:noFill/>
                </a:ln>
                <a:solidFill>
                  <a:prstClr val="black"/>
                </a:solidFill>
                <a:effectLst/>
                <a:uLnTx/>
                <a:uFillTx/>
                <a:latin typeface="Arial" panose="020B0604020202020204" pitchFamily="34" charset="0"/>
                <a:cs typeface="Arial" panose="020B0604020202020204" pitchFamily="34" charset="0"/>
              </a:rPr>
              <a:t> Sentence Summary</a:t>
            </a:r>
            <a:endParaRPr kumimoji="0" lang="en-US"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2" name="TextBox 1"/>
          <p:cNvSpPr txBox="1"/>
          <p:nvPr/>
        </p:nvSpPr>
        <p:spPr>
          <a:xfrm>
            <a:off x="2112272" y="5302829"/>
            <a:ext cx="6552728" cy="646331"/>
          </a:xfrm>
          <a:prstGeom prst="rect">
            <a:avLst/>
          </a:prstGeom>
          <a:noFill/>
        </p:spPr>
        <p:txBody>
          <a:bodyPr wrap="square" rtlCol="0">
            <a:spAutoFit/>
          </a:bodyPr>
          <a:lstStyle/>
          <a:p>
            <a:r>
              <a:rPr lang="en-US" dirty="0"/>
              <a:t>Genre codes and conventions are established and evolve through repetition within media products and intertextual relay.</a:t>
            </a:r>
          </a:p>
        </p:txBody>
      </p:sp>
    </p:spTree>
    <p:extLst>
      <p:ext uri="{BB962C8B-B14F-4D97-AF65-F5344CB8AC3E}">
        <p14:creationId xmlns:p14="http://schemas.microsoft.com/office/powerpoint/2010/main" val="19978460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1852</TotalTime>
  <Words>7212</Words>
  <Application>Microsoft Office PowerPoint</Application>
  <PresentationFormat>On-screen Show (4:3)</PresentationFormat>
  <Paragraphs>458</Paragraphs>
  <Slides>46</Slides>
  <Notes>1</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Cambridge Assessment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Level Media Studies Guide: Applying academic ideas to long form television drama</dc:title>
  <dc:creator>OCR</dc:creator>
  <cp:keywords>A Level; Media; Studies; guide; long form, television drama, TV drama</cp:keywords>
  <cp:lastModifiedBy>Nicola Williams</cp:lastModifiedBy>
  <cp:revision>162</cp:revision>
  <dcterms:created xsi:type="dcterms:W3CDTF">2018-10-03T14:39:24Z</dcterms:created>
  <dcterms:modified xsi:type="dcterms:W3CDTF">2019-01-11T14:17:59Z</dcterms:modified>
</cp:coreProperties>
</file>