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8"/>
  </p:notesMasterIdLst>
  <p:handoutMasterIdLst>
    <p:handoutMasterId r:id="rId39"/>
  </p:handoutMasterIdLst>
  <p:sldIdLst>
    <p:sldId id="264" r:id="rId2"/>
    <p:sldId id="263" r:id="rId3"/>
    <p:sldId id="265" r:id="rId4"/>
    <p:sldId id="266" r:id="rId5"/>
    <p:sldId id="267" r:id="rId6"/>
    <p:sldId id="268" r:id="rId7"/>
    <p:sldId id="269" r:id="rId8"/>
    <p:sldId id="270" r:id="rId9"/>
    <p:sldId id="271" r:id="rId10"/>
    <p:sldId id="293" r:id="rId11"/>
    <p:sldId id="272" r:id="rId12"/>
    <p:sldId id="273" r:id="rId13"/>
    <p:sldId id="294" r:id="rId14"/>
    <p:sldId id="274" r:id="rId15"/>
    <p:sldId id="275" r:id="rId16"/>
    <p:sldId id="295" r:id="rId17"/>
    <p:sldId id="276" r:id="rId18"/>
    <p:sldId id="277" r:id="rId19"/>
    <p:sldId id="278" r:id="rId20"/>
    <p:sldId id="279" r:id="rId21"/>
    <p:sldId id="280" r:id="rId22"/>
    <p:sldId id="281" r:id="rId23"/>
    <p:sldId id="282" r:id="rId24"/>
    <p:sldId id="283" r:id="rId25"/>
    <p:sldId id="284" r:id="rId26"/>
    <p:sldId id="297" r:id="rId27"/>
    <p:sldId id="285" r:id="rId28"/>
    <p:sldId id="298" r:id="rId29"/>
    <p:sldId id="286" r:id="rId30"/>
    <p:sldId id="287" r:id="rId31"/>
    <p:sldId id="289" r:id="rId32"/>
    <p:sldId id="288" r:id="rId33"/>
    <p:sldId id="290" r:id="rId34"/>
    <p:sldId id="291" r:id="rId35"/>
    <p:sldId id="292" r:id="rId36"/>
    <p:sldId id="299" r:id="rId37"/>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1BE3D2F-5223-4A37-99B0-B84FB5B57417}">
          <p14:sldIdLst>
            <p14:sldId id="264"/>
            <p14:sldId id="263"/>
          </p14:sldIdLst>
        </p14:section>
        <p14:section name="Question 1" id="{9321BEEA-187B-4323-8F16-6FE1FA36670E}">
          <p14:sldIdLst>
            <p14:sldId id="265"/>
            <p14:sldId id="266"/>
            <p14:sldId id="267"/>
            <p14:sldId id="268"/>
            <p14:sldId id="269"/>
          </p14:sldIdLst>
        </p14:section>
        <p14:section name="Question 2" id="{269FE2DF-9BFA-43A2-8725-19463B554DE9}">
          <p14:sldIdLst>
            <p14:sldId id="270"/>
            <p14:sldId id="271"/>
            <p14:sldId id="293"/>
          </p14:sldIdLst>
        </p14:section>
        <p14:section name="Question 3" id="{8FCAABCA-A47C-4080-8075-7A4F7C81C92C}">
          <p14:sldIdLst>
            <p14:sldId id="272"/>
            <p14:sldId id="273"/>
            <p14:sldId id="294"/>
          </p14:sldIdLst>
        </p14:section>
        <p14:section name="Question 4" id="{F56F490A-1391-4D47-B0B4-056CE9C64F7C}">
          <p14:sldIdLst>
            <p14:sldId id="274"/>
            <p14:sldId id="275"/>
            <p14:sldId id="295"/>
          </p14:sldIdLst>
        </p14:section>
        <p14:section name="Question 5" id="{E3917837-A4C0-4BE4-ADF1-E2241C43CFE2}">
          <p14:sldIdLst>
            <p14:sldId id="276"/>
            <p14:sldId id="277"/>
            <p14:sldId id="278"/>
            <p14:sldId id="279"/>
            <p14:sldId id="280"/>
          </p14:sldIdLst>
        </p14:section>
        <p14:section name="Question 6" id="{E04B5E8F-146B-4FC9-A4CC-1A6734908909}">
          <p14:sldIdLst>
            <p14:sldId id="281"/>
            <p14:sldId id="282"/>
            <p14:sldId id="283"/>
            <p14:sldId id="284"/>
            <p14:sldId id="297"/>
          </p14:sldIdLst>
        </p14:section>
        <p14:section name="Question 7" id="{1F968BD0-F243-455A-B405-3B051D470C96}">
          <p14:sldIdLst>
            <p14:sldId id="285"/>
            <p14:sldId id="298"/>
            <p14:sldId id="286"/>
          </p14:sldIdLst>
        </p14:section>
        <p14:section name="Question 8" id="{383231C8-CBB2-4C98-8C21-D2B08604EA1C}">
          <p14:sldIdLst>
            <p14:sldId id="287"/>
            <p14:sldId id="289"/>
            <p14:sldId id="288"/>
            <p14:sldId id="290"/>
          </p14:sldIdLst>
        </p14:section>
        <p14:section name="Question 9" id="{97F7D94E-4AAE-4AE8-9136-0664F3455782}">
          <p14:sldIdLst>
            <p14:sldId id="291"/>
            <p14:sldId id="292"/>
            <p14:sldId id="29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x Boyes" initials="A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30010"/>
    <a:srgbClr val="00654E"/>
    <a:srgbClr val="22AA97"/>
    <a:srgbClr val="B7AA00"/>
    <a:srgbClr val="7BAF95"/>
    <a:srgbClr val="2A7F49"/>
    <a:srgbClr val="ABCDBC"/>
    <a:srgbClr val="3CB668"/>
    <a:srgbClr val="369D5C"/>
    <a:srgbClr val="9BD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p:scale>
          <a:sx n="98" d="100"/>
          <a:sy n="98" d="100"/>
        </p:scale>
        <p:origin x="-270"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17D84649-2D12-44A3-A388-0DFC5FDC0DF3}" type="datetimeFigureOut">
              <a:rPr lang="en-GB" smtClean="0"/>
              <a:t>04/04/2019</a:t>
            </a:fld>
            <a:endParaRPr lang="en-GB"/>
          </a:p>
        </p:txBody>
      </p:sp>
      <p:sp>
        <p:nvSpPr>
          <p:cNvPr id="4" name="Footer Placeholder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97EB8960-068C-498F-9A79-15F57BB0F772}" type="slidenum">
              <a:rPr lang="en-GB" smtClean="0"/>
              <a:t>‹#›</a:t>
            </a:fld>
            <a:endParaRPr lang="en-GB"/>
          </a:p>
        </p:txBody>
      </p:sp>
    </p:spTree>
    <p:extLst>
      <p:ext uri="{BB962C8B-B14F-4D97-AF65-F5344CB8AC3E}">
        <p14:creationId xmlns:p14="http://schemas.microsoft.com/office/powerpoint/2010/main" val="2180958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2C983B16-6C1A-4F33-8A10-7664C2B7B02E}" type="datetimeFigureOut">
              <a:rPr lang="en-GB" smtClean="0"/>
              <a:t>04/04/2019</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40363" cy="44688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4C43C671-43E9-42DC-998D-FC5C0C4A7C1B}" type="slidenum">
              <a:rPr lang="en-GB" smtClean="0"/>
              <a:t>‹#›</a:t>
            </a:fld>
            <a:endParaRPr lang="en-GB"/>
          </a:p>
        </p:txBody>
      </p:sp>
    </p:spTree>
    <p:extLst>
      <p:ext uri="{BB962C8B-B14F-4D97-AF65-F5344CB8AC3E}">
        <p14:creationId xmlns:p14="http://schemas.microsoft.com/office/powerpoint/2010/main" val="30118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C43C671-43E9-42DC-998D-FC5C0C4A7C1B}" type="slidenum">
              <a:rPr lang="en-GB" smtClean="0"/>
              <a:t>2</a:t>
            </a:fld>
            <a:endParaRPr lang="en-GB"/>
          </a:p>
        </p:txBody>
      </p:sp>
    </p:spTree>
    <p:extLst>
      <p:ext uri="{BB962C8B-B14F-4D97-AF65-F5344CB8AC3E}">
        <p14:creationId xmlns:p14="http://schemas.microsoft.com/office/powerpoint/2010/main" val="142711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04/04/2019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1922639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04/04/2019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92349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04/04/2019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27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30010"/>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4895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04/04/2019</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715221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04/04/2019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39271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04/04/2019</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314508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04/04/2019</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422716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04/04/2019</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238970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04/04/2019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412212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48CA66-A653-4008-9682-A2418F4E62C6}" type="datetimeFigureOut">
              <a:rPr lang="en-GB" smtClean="0"/>
              <a:t>04/04/2019</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B000E6B-4536-45D2-8197-CAE0F8DEEDE8}" type="slidenum">
              <a:rPr lang="en-GB" smtClean="0"/>
              <a:t>‹#›</a:t>
            </a:fld>
            <a:endParaRPr lang="en-GB"/>
          </a:p>
        </p:txBody>
      </p:sp>
    </p:spTree>
    <p:extLst>
      <p:ext uri="{BB962C8B-B14F-4D97-AF65-F5344CB8AC3E}">
        <p14:creationId xmlns:p14="http://schemas.microsoft.com/office/powerpoint/2010/main" val="95227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 OCR 2018</a:t>
            </a:r>
            <a:endParaRPr lang="en-GB" sz="800" dirty="0">
              <a:latin typeface="Arial" panose="020B0604020202020204" pitchFamily="34" charset="0"/>
              <a:cs typeface="Arial" panose="020B0604020202020204" pitchFamily="34" charset="0"/>
            </a:endParaRPr>
          </a:p>
        </p:txBody>
      </p:sp>
      <p:sp>
        <p:nvSpPr>
          <p:cNvPr id="4" name="Rectangle 3"/>
          <p:cNvSpPr/>
          <p:nvPr userDrawn="1"/>
        </p:nvSpPr>
        <p:spPr>
          <a:xfrm>
            <a:off x="8532440" y="5759098"/>
            <a:ext cx="720080" cy="261610"/>
          </a:xfrm>
          <a:prstGeom prst="rect">
            <a:avLst/>
          </a:prstGeom>
        </p:spPr>
        <p:txBody>
          <a:bodyPr wrap="square">
            <a:spAutoFit/>
          </a:bodyPr>
          <a:lstStyle/>
          <a:p>
            <a:r>
              <a:rPr lang="en-GB" sz="1100" b="1" dirty="0" smtClean="0">
                <a:solidFill>
                  <a:srgbClr val="530010"/>
                </a:solidFill>
                <a:latin typeface="Arial" panose="020B0604020202020204" pitchFamily="34" charset="0"/>
                <a:cs typeface="Arial" panose="020B0604020202020204" pitchFamily="34" charset="0"/>
              </a:rPr>
              <a:t>Y542</a:t>
            </a:r>
          </a:p>
        </p:txBody>
      </p:sp>
      <p:pic>
        <p:nvPicPr>
          <p:cNvPr id="6" name="Picture 5" descr="A Level Further Mathematics A - H245 Y542 Statistics" title="A Level Further Mathematics A - H245 Y542 Statistics"/>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99" y="6014715"/>
            <a:ext cx="9144000" cy="829513"/>
          </a:xfrm>
          <a:prstGeom prst="rect">
            <a:avLst/>
          </a:prstGeom>
        </p:spPr>
      </p:pic>
    </p:spTree>
    <p:extLst>
      <p:ext uri="{BB962C8B-B14F-4D97-AF65-F5344CB8AC3E}">
        <p14:creationId xmlns:p14="http://schemas.microsoft.com/office/powerpoint/2010/main" val="7776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53001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cr.org.uk/history"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evel Further Mathematics A - H245 Y542 Statistics" title="A Level Further Mathematics A - H245 Y542 Statistic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5"/>
            <a:ext cx="9144000" cy="6857309"/>
          </a:xfrm>
          <a:prstGeom prst="rect">
            <a:avLst/>
          </a:prstGeom>
        </p:spPr>
      </p:pic>
      <p:sp>
        <p:nvSpPr>
          <p:cNvPr id="5" name="TextBox 4"/>
          <p:cNvSpPr txBox="1"/>
          <p:nvPr/>
        </p:nvSpPr>
        <p:spPr>
          <a:xfrm>
            <a:off x="323528" y="4149080"/>
            <a:ext cx="6120680" cy="892552"/>
          </a:xfrm>
          <a:prstGeom prst="rect">
            <a:avLst/>
          </a:prstGeom>
          <a:noFill/>
        </p:spPr>
        <p:txBody>
          <a:bodyPr wrap="square" rtlCol="0">
            <a:spAutoFit/>
          </a:bodyPr>
          <a:lstStyle/>
          <a:p>
            <a:pPr lvl="0"/>
            <a:r>
              <a:rPr lang="en-GB" b="1" dirty="0" smtClean="0">
                <a:solidFill>
                  <a:prstClr val="black"/>
                </a:solidFill>
                <a:latin typeface="Arial" panose="020B0604020202020204" pitchFamily="34" charset="0"/>
                <a:cs typeface="Arial" panose="020B0604020202020204" pitchFamily="34" charset="0"/>
              </a:rPr>
              <a:t>Y542</a:t>
            </a:r>
            <a:endParaRPr lang="en-GB" b="1" dirty="0">
              <a:solidFill>
                <a:prstClr val="black"/>
              </a:solidFill>
              <a:latin typeface="Arial" panose="020B0604020202020204" pitchFamily="34" charset="0"/>
              <a:cs typeface="Arial" panose="020B0604020202020204" pitchFamily="34" charset="0"/>
            </a:endParaRPr>
          </a:p>
          <a:p>
            <a:pPr lvl="0"/>
            <a:r>
              <a:rPr lang="en-GB" b="1" dirty="0" smtClean="0">
                <a:solidFill>
                  <a:prstClr val="black"/>
                </a:solidFill>
                <a:latin typeface="Arial" panose="020B0604020202020204" pitchFamily="34" charset="0"/>
                <a:cs typeface="Arial" panose="020B0604020202020204" pitchFamily="34" charset="0"/>
              </a:rPr>
              <a:t>Statistics</a:t>
            </a:r>
            <a:endParaRPr lang="en-GB" b="1" dirty="0">
              <a:solidFill>
                <a:prstClr val="black"/>
              </a:solidFill>
              <a:latin typeface="Arial" panose="020B0604020202020204" pitchFamily="34" charset="0"/>
              <a:cs typeface="Arial" panose="020B0604020202020204" pitchFamily="34" charset="0"/>
            </a:endParaRPr>
          </a:p>
          <a:p>
            <a:pPr lvl="0"/>
            <a:r>
              <a:rPr lang="en-GB" sz="1600" dirty="0">
                <a:solidFill>
                  <a:prstClr val="black"/>
                </a:solidFill>
                <a:latin typeface="Arial" panose="020B0604020202020204" pitchFamily="34" charset="0"/>
                <a:cs typeface="Arial" panose="020B0604020202020204" pitchFamily="34" charset="0"/>
              </a:rPr>
              <a:t>Annotated </a:t>
            </a:r>
            <a:r>
              <a:rPr lang="en-GB" sz="1600" dirty="0" smtClean="0">
                <a:solidFill>
                  <a:prstClr val="black"/>
                </a:solidFill>
                <a:latin typeface="Arial" panose="020B0604020202020204" pitchFamily="34" charset="0"/>
                <a:cs typeface="Arial" panose="020B0604020202020204" pitchFamily="34" charset="0"/>
              </a:rPr>
              <a:t>sample </a:t>
            </a:r>
            <a:r>
              <a:rPr lang="en-GB" sz="1600" dirty="0">
                <a:solidFill>
                  <a:prstClr val="black"/>
                </a:solidFill>
                <a:latin typeface="Arial" panose="020B0604020202020204" pitchFamily="34" charset="0"/>
                <a:cs typeface="Arial" panose="020B0604020202020204" pitchFamily="34" charset="0"/>
              </a:rPr>
              <a:t>assessment materials</a:t>
            </a:r>
            <a:endParaRPr lang="en-GB" sz="1600" b="1" dirty="0">
              <a:solidFill>
                <a:prstClr val="black"/>
              </a:solidFill>
              <a:latin typeface="Arial" panose="020B0604020202020204" pitchFamily="34" charset="0"/>
              <a:cs typeface="Arial" panose="020B0604020202020204" pitchFamily="34" charset="0"/>
            </a:endParaRPr>
          </a:p>
        </p:txBody>
      </p:sp>
      <p:sp>
        <p:nvSpPr>
          <p:cNvPr id="3" name="TextBox 2">
            <a:hlinkClick r:id="rId3"/>
          </p:cNvPr>
          <p:cNvSpPr txBox="1"/>
          <p:nvPr/>
        </p:nvSpPr>
        <p:spPr>
          <a:xfrm>
            <a:off x="395536" y="5373216"/>
            <a:ext cx="1656184" cy="369332"/>
          </a:xfrm>
          <a:prstGeom prst="rect">
            <a:avLst/>
          </a:prstGeom>
          <a:noFill/>
        </p:spPr>
        <p:txBody>
          <a:bodyPr wrap="square" rtlCol="0">
            <a:spAutoFit/>
          </a:bodyPr>
          <a:lstStyle/>
          <a:p>
            <a:r>
              <a:rPr lang="en-GB" dirty="0" smtClean="0">
                <a:hlinkClick r:id="rId3"/>
              </a:rPr>
              <a:t>                             </a:t>
            </a:r>
            <a:endParaRPr lang="en-GB" dirty="0"/>
          </a:p>
        </p:txBody>
      </p:sp>
    </p:spTree>
    <p:extLst>
      <p:ext uri="{BB962C8B-B14F-4D97-AF65-F5344CB8AC3E}">
        <p14:creationId xmlns:p14="http://schemas.microsoft.com/office/powerpoint/2010/main" val="62175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67544" y="3850940"/>
            <a:ext cx="8529289" cy="1431404"/>
            <a:chOff x="-9526" y="3305175"/>
            <a:chExt cx="10315576" cy="1431404"/>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5175"/>
              <a:ext cx="103060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6" y="3536429"/>
              <a:ext cx="1031557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220" y="540321"/>
            <a:ext cx="72199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4384228" y="2377877"/>
            <a:ext cx="3538612" cy="13681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Find</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means that a correct answer will be given full credit. However, part marks can be scored only if correct working is seen, and candidates should indicate in particular the value of the standard deviation, using correct notation (calculator syntax such as </a:t>
            </a:r>
            <a:r>
              <a:rPr lang="en-US" sz="1100" dirty="0" smtClean="0">
                <a:latin typeface="Arial" panose="020B0604020202020204" pitchFamily="34" charset="0"/>
                <a:cs typeface="Arial" panose="020B0604020202020204" pitchFamily="34" charset="0"/>
              </a:rPr>
              <a:t>‘pdfnorm</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is not sufficient to obtain method marks if the answer is incorrect).</a:t>
            </a:r>
            <a:endParaRPr lang="en-GB" sz="1100" dirty="0">
              <a:latin typeface="Arial" panose="020B0604020202020204" pitchFamily="34" charset="0"/>
              <a:cs typeface="Arial" panose="020B0604020202020204" pitchFamily="34" charset="0"/>
            </a:endParaRPr>
          </a:p>
        </p:txBody>
      </p:sp>
      <p:sp>
        <p:nvSpPr>
          <p:cNvPr id="9" name="Rounded Rectangle 8"/>
          <p:cNvSpPr/>
          <p:nvPr/>
        </p:nvSpPr>
        <p:spPr>
          <a:xfrm>
            <a:off x="4644008" y="5085184"/>
            <a:ext cx="3960440" cy="79208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In the reformed specification, candidates can use the calculator to find </a:t>
            </a:r>
            <a:r>
              <a:rPr lang="en-US" sz="1100" dirty="0" smtClean="0">
                <a:latin typeface="Arial" panose="020B0604020202020204" pitchFamily="34" charset="0"/>
                <a:cs typeface="Arial" panose="020B0604020202020204" pitchFamily="34" charset="0"/>
              </a:rPr>
              <a:t>probabilities, </a:t>
            </a:r>
            <a:r>
              <a:rPr lang="en-US" sz="1100" dirty="0">
                <a:latin typeface="Arial" panose="020B0604020202020204" pitchFamily="34" charset="0"/>
                <a:cs typeface="Arial" panose="020B0604020202020204" pitchFamily="34" charset="0"/>
              </a:rPr>
              <a:t>hence BC, by calculator, in the mark scheme and the use of the command word </a:t>
            </a:r>
            <a:r>
              <a:rPr lang="en-US" sz="1100" dirty="0" smtClean="0">
                <a:latin typeface="Arial" panose="020B0604020202020204" pitchFamily="34" charset="0"/>
                <a:cs typeface="Arial" panose="020B0604020202020204" pitchFamily="34" charset="0"/>
              </a:rPr>
              <a:t>‘Find</a:t>
            </a:r>
            <a:r>
              <a:rPr lang="en-US" sz="1100" dirty="0">
                <a:latin typeface="Arial" panose="020B0604020202020204" pitchFamily="34" charset="0"/>
                <a:cs typeface="Arial" panose="020B0604020202020204" pitchFamily="34" charset="0"/>
              </a:rPr>
              <a:t>’ in this instance</a:t>
            </a:r>
            <a:r>
              <a:rPr lang="en-US"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
        <p:nvSpPr>
          <p:cNvPr id="10" name="Rounded Rectangle 9"/>
          <p:cNvSpPr/>
          <p:nvPr/>
        </p:nvSpPr>
        <p:spPr>
          <a:xfrm>
            <a:off x="1763688" y="5085184"/>
            <a:ext cx="1872208" cy="79208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3</a:t>
            </a:r>
            <a:r>
              <a:rPr lang="en-GB" sz="1100" dirty="0" smtClean="0">
                <a:latin typeface="Arial" panose="020B0604020202020204" pitchFamily="34" charset="0"/>
                <a:cs typeface="Arial" panose="020B0604020202020204" pitchFamily="34" charset="0"/>
              </a:rPr>
              <a:t> marks </a:t>
            </a:r>
            <a:r>
              <a:rPr lang="en-GB" sz="1100" dirty="0">
                <a:latin typeface="Arial" panose="020B0604020202020204" pitchFamily="34" charset="0"/>
                <a:cs typeface="Arial" panose="020B0604020202020204" pitchFamily="34" charset="0"/>
              </a:rPr>
              <a:t>AO1 for </a:t>
            </a:r>
            <a:r>
              <a:rPr lang="en-GB" sz="1100" dirty="0" smtClean="0">
                <a:latin typeface="Arial" panose="020B0604020202020204" pitchFamily="34" charset="0"/>
                <a:cs typeface="Arial" panose="020B0604020202020204" pitchFamily="34" charset="0"/>
              </a:rPr>
              <a:t>selecting and carrying </a:t>
            </a:r>
            <a:r>
              <a:rPr lang="en-GB" sz="1100" dirty="0">
                <a:latin typeface="Arial" panose="020B0604020202020204" pitchFamily="34" charset="0"/>
                <a:cs typeface="Arial" panose="020B0604020202020204" pitchFamily="34" charset="0"/>
              </a:rPr>
              <a:t>out a routine </a:t>
            </a:r>
            <a:r>
              <a:rPr lang="en-GB" sz="1100" dirty="0" smtClean="0">
                <a:latin typeface="Arial" panose="020B0604020202020204" pitchFamily="34" charset="0"/>
                <a:cs typeface="Arial" panose="020B0604020202020204" pitchFamily="34" charset="0"/>
              </a:rPr>
              <a:t>procedure.</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175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721" y="620688"/>
            <a:ext cx="724852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5508104" y="2564904"/>
            <a:ext cx="2477467" cy="6480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Specification content references covered</a:t>
            </a:r>
            <a:r>
              <a:rPr lang="en-GB" sz="1100" dirty="0" smtClean="0">
                <a:latin typeface="Arial" panose="020B0604020202020204" pitchFamily="34" charset="0"/>
                <a:cs typeface="Arial" panose="020B0604020202020204" pitchFamily="34" charset="0"/>
              </a:rPr>
              <a:t>: part (</a:t>
            </a:r>
            <a:r>
              <a:rPr lang="en-GB" sz="1100" dirty="0" err="1" smtClean="0">
                <a:latin typeface="Arial" panose="020B0604020202020204" pitchFamily="34" charset="0"/>
                <a:cs typeface="Arial" panose="020B0604020202020204" pitchFamily="34" charset="0"/>
              </a:rPr>
              <a:t>i</a:t>
            </a:r>
            <a:r>
              <a:rPr lang="en-GB" sz="1100" dirty="0" smtClean="0">
                <a:latin typeface="Arial" panose="020B0604020202020204" pitchFamily="34" charset="0"/>
                <a:cs typeface="Arial" panose="020B0604020202020204" pitchFamily="34" charset="0"/>
              </a:rPr>
              <a:t>) 5.02a</a:t>
            </a:r>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and part (ii) 5.02b and 5.02c. </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89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75" y="620688"/>
            <a:ext cx="7191375" cy="105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887432" y="1772816"/>
            <a:ext cx="2420871" cy="10081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The probability distribution should be given as a table, showing clearly the possible values of the variable and the corresponding probabilities.</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5728392" y="4797152"/>
            <a:ext cx="2016224" cy="108012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AO3 for translating a problem into a mathematical context, </a:t>
            </a:r>
            <a:r>
              <a:rPr lang="en-GB" sz="1100" dirty="0" smtClean="0">
                <a:latin typeface="Arial" panose="020B0604020202020204" pitchFamily="34" charset="0"/>
                <a:cs typeface="Arial" panose="020B0604020202020204" pitchFamily="34" charset="0"/>
              </a:rPr>
              <a:t>2 marks AO1 for </a:t>
            </a:r>
            <a:r>
              <a:rPr lang="en-GB" sz="1100" dirty="0">
                <a:latin typeface="Arial" panose="020B0604020202020204" pitchFamily="34" charset="0"/>
                <a:cs typeface="Arial" panose="020B0604020202020204" pitchFamily="34" charset="0"/>
              </a:rPr>
              <a:t>selecting and carrying out a routine procedure.</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068960"/>
            <a:ext cx="8208912"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762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95063"/>
            <a:ext cx="7248525"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899592" y="2090513"/>
            <a:ext cx="7344816" cy="3888432"/>
            <a:chOff x="-468560" y="3704599"/>
            <a:chExt cx="10325100" cy="5114782"/>
          </a:xfrm>
        </p:grpSpPr>
        <p:pic>
          <p:nvPicPr>
            <p:cNvPr id="112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0" y="3704599"/>
              <a:ext cx="103251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60" y="3933056"/>
              <a:ext cx="10325100" cy="488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Rounded Rectangle 12"/>
          <p:cNvSpPr/>
          <p:nvPr/>
        </p:nvSpPr>
        <p:spPr>
          <a:xfrm>
            <a:off x="5364088" y="395063"/>
            <a:ext cx="2232248" cy="140636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This question is intended to address AO2 and a properly worked solution is expected. Current questions addressing AO2 are more likely to use the command word </a:t>
            </a:r>
            <a:r>
              <a:rPr lang="en-US" sz="1100" dirty="0" smtClean="0">
                <a:latin typeface="Arial" panose="020B0604020202020204" pitchFamily="34" charset="0"/>
                <a:cs typeface="Arial" panose="020B0604020202020204" pitchFamily="34" charset="0"/>
              </a:rPr>
              <a:t>‘Determine</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rather than just </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Find’.</a:t>
            </a:r>
            <a:endParaRPr lang="en-GB" sz="1100" dirty="0">
              <a:latin typeface="Arial" panose="020B0604020202020204" pitchFamily="34" charset="0"/>
              <a:cs typeface="Arial" panose="020B0604020202020204" pitchFamily="34" charset="0"/>
            </a:endParaRPr>
          </a:p>
        </p:txBody>
      </p:sp>
      <p:sp>
        <p:nvSpPr>
          <p:cNvPr id="14" name="Rounded Rectangle 13"/>
          <p:cNvSpPr/>
          <p:nvPr/>
        </p:nvSpPr>
        <p:spPr>
          <a:xfrm>
            <a:off x="6240510" y="3717032"/>
            <a:ext cx="2016224" cy="8640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3 </a:t>
            </a:r>
            <a:r>
              <a:rPr lang="en-US" sz="1100" dirty="0">
                <a:latin typeface="Arial" panose="020B0604020202020204" pitchFamily="34" charset="0"/>
                <a:cs typeface="Arial" panose="020B0604020202020204" pitchFamily="34" charset="0"/>
              </a:rPr>
              <a:t>marks AO1 for carrying out routine procedures and </a:t>
            </a:r>
            <a:r>
              <a:rPr lang="en-US" sz="1100" dirty="0" smtClean="0">
                <a:latin typeface="Arial" panose="020B0604020202020204" pitchFamily="34" charset="0"/>
                <a:cs typeface="Arial" panose="020B0604020202020204" pitchFamily="34" charset="0"/>
              </a:rPr>
              <a:t>2 marks </a:t>
            </a:r>
            <a:r>
              <a:rPr lang="en-US" sz="1100" dirty="0">
                <a:latin typeface="Arial" panose="020B0604020202020204" pitchFamily="34" charset="0"/>
                <a:cs typeface="Arial" panose="020B0604020202020204" pitchFamily="34" charset="0"/>
              </a:rPr>
              <a:t>AO2 for </a:t>
            </a:r>
            <a:r>
              <a:rPr lang="en-US" sz="1100" dirty="0" smtClean="0">
                <a:latin typeface="Arial" panose="020B0604020202020204" pitchFamily="34" charset="0"/>
                <a:cs typeface="Arial" panose="020B0604020202020204" pitchFamily="34" charset="0"/>
              </a:rPr>
              <a:t>making deductions.</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03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2" y="476672"/>
            <a:ext cx="72675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5728320" y="2708920"/>
            <a:ext cx="2477467" cy="6480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Specification content references covered</a:t>
            </a:r>
            <a:r>
              <a:rPr lang="en-GB" sz="1100" dirty="0" smtClean="0">
                <a:latin typeface="Arial" panose="020B0604020202020204" pitchFamily="34" charset="0"/>
                <a:cs typeface="Arial" panose="020B0604020202020204" pitchFamily="34" charset="0"/>
              </a:rPr>
              <a:t>: part (</a:t>
            </a:r>
            <a:r>
              <a:rPr lang="en-GB" sz="1100" dirty="0" err="1" smtClean="0">
                <a:latin typeface="Arial" panose="020B0604020202020204" pitchFamily="34" charset="0"/>
                <a:cs typeface="Arial" panose="020B0604020202020204" pitchFamily="34" charset="0"/>
              </a:rPr>
              <a:t>i</a:t>
            </a:r>
            <a:r>
              <a:rPr lang="en-GB" sz="1100" dirty="0" smtClean="0">
                <a:latin typeface="Arial" panose="020B0604020202020204" pitchFamily="34" charset="0"/>
                <a:cs typeface="Arial" panose="020B0604020202020204" pitchFamily="34" charset="0"/>
              </a:rPr>
              <a:t>) 5.07a, 5.07d, 5.07e and part (ii) 5.07b. </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397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441" y="2348880"/>
            <a:ext cx="8318401" cy="338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916" y="476672"/>
            <a:ext cx="7172325"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499992" y="260648"/>
            <a:ext cx="4536504" cy="12241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Questions that require a hypothesis test to be carried out should always include statements of the hypotheses, unless these are given explicitly in the question. Conclusions should be stated in the context of the test (hence AO2.2), so that merely </a:t>
            </a:r>
            <a:r>
              <a:rPr lang="en-US" sz="1100" dirty="0" smtClean="0">
                <a:latin typeface="Arial" panose="020B0604020202020204" pitchFamily="34" charset="0"/>
                <a:cs typeface="Arial" panose="020B0604020202020204" pitchFamily="34" charset="0"/>
              </a:rPr>
              <a:t>‘There </a:t>
            </a:r>
            <a:r>
              <a:rPr lang="en-US" sz="1100" dirty="0">
                <a:latin typeface="Arial" panose="020B0604020202020204" pitchFamily="34" charset="0"/>
                <a:cs typeface="Arial" panose="020B0604020202020204" pitchFamily="34" charset="0"/>
              </a:rPr>
              <a:t>is insufficient evidence that the median has </a:t>
            </a:r>
            <a:r>
              <a:rPr lang="en-US" sz="1100" dirty="0" smtClean="0">
                <a:latin typeface="Arial" panose="020B0604020202020204" pitchFamily="34" charset="0"/>
                <a:cs typeface="Arial" panose="020B0604020202020204" pitchFamily="34" charset="0"/>
              </a:rPr>
              <a:t>changed’ </a:t>
            </a:r>
            <a:r>
              <a:rPr lang="en-US" sz="1100" dirty="0">
                <a:latin typeface="Arial" panose="020B0604020202020204" pitchFamily="34" charset="0"/>
                <a:cs typeface="Arial" panose="020B0604020202020204" pitchFamily="34" charset="0"/>
              </a:rPr>
              <a:t>would not gain the final mark. Nor should the conclusion be too assertive; </a:t>
            </a:r>
            <a:r>
              <a:rPr lang="en-US" sz="1100" dirty="0" smtClean="0">
                <a:latin typeface="Arial" panose="020B0604020202020204" pitchFamily="34" charset="0"/>
                <a:cs typeface="Arial" panose="020B0604020202020204" pitchFamily="34" charset="0"/>
              </a:rPr>
              <a:t>‘There </a:t>
            </a:r>
            <a:r>
              <a:rPr lang="en-US" sz="1100" dirty="0">
                <a:latin typeface="Arial" panose="020B0604020202020204" pitchFamily="34" charset="0"/>
                <a:cs typeface="Arial" panose="020B0604020202020204" pitchFamily="34" charset="0"/>
              </a:rPr>
              <a:t>is no difference in test </a:t>
            </a:r>
            <a:r>
              <a:rPr lang="en-US" sz="1100" dirty="0" smtClean="0">
                <a:latin typeface="Arial" panose="020B0604020202020204" pitchFamily="34" charset="0"/>
                <a:cs typeface="Arial" panose="020B0604020202020204" pitchFamily="34" charset="0"/>
              </a:rPr>
              <a:t>scores’ </a:t>
            </a:r>
            <a:r>
              <a:rPr lang="en-US" sz="1100" dirty="0">
                <a:latin typeface="Arial" panose="020B0604020202020204" pitchFamily="34" charset="0"/>
                <a:cs typeface="Arial" panose="020B0604020202020204" pitchFamily="34" charset="0"/>
              </a:rPr>
              <a:t>would not gain the final mark either.</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6896760" y="3573016"/>
            <a:ext cx="2139735" cy="194421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1 mark AO2 for </a:t>
            </a:r>
            <a:r>
              <a:rPr lang="en-GB" sz="1100" dirty="0">
                <a:latin typeface="Arial" panose="020B0604020202020204" pitchFamily="34" charset="0"/>
                <a:cs typeface="Arial" panose="020B0604020202020204" pitchFamily="34" charset="0"/>
              </a:rPr>
              <a:t>for using mathematical </a:t>
            </a:r>
            <a:r>
              <a:rPr lang="en-GB" sz="1100" dirty="0" smtClean="0">
                <a:latin typeface="Arial" panose="020B0604020202020204" pitchFamily="34" charset="0"/>
                <a:cs typeface="Arial" panose="020B0604020202020204" pitchFamily="34" charset="0"/>
              </a:rPr>
              <a:t>language, </a:t>
            </a:r>
            <a:r>
              <a:rPr lang="en-US" sz="1100" dirty="0" smtClean="0">
                <a:latin typeface="Arial" panose="020B0604020202020204" pitchFamily="34" charset="0"/>
                <a:cs typeface="Arial" panose="020B0604020202020204" pitchFamily="34" charset="0"/>
              </a:rPr>
              <a:t>1 </a:t>
            </a:r>
            <a:r>
              <a:rPr lang="en-US" sz="1100" dirty="0">
                <a:latin typeface="Arial" panose="020B0604020202020204" pitchFamily="34" charset="0"/>
                <a:cs typeface="Arial" panose="020B0604020202020204" pitchFamily="34" charset="0"/>
              </a:rPr>
              <a:t>mark A03 </a:t>
            </a:r>
            <a:r>
              <a:rPr lang="en-US" sz="1100" dirty="0" smtClean="0">
                <a:latin typeface="Arial" panose="020B0604020202020204" pitchFamily="34" charset="0"/>
                <a:cs typeface="Arial" panose="020B0604020202020204" pitchFamily="34" charset="0"/>
              </a:rPr>
              <a:t>for translating </a:t>
            </a:r>
            <a:r>
              <a:rPr lang="en-GB" sz="1100" dirty="0">
                <a:latin typeface="Arial" panose="020B0604020202020204" pitchFamily="34" charset="0"/>
                <a:cs typeface="Arial" panose="020B0604020202020204" pitchFamily="34" charset="0"/>
              </a:rPr>
              <a:t>a problem given in context into a mathematical </a:t>
            </a:r>
            <a:r>
              <a:rPr lang="en-GB" sz="1100" dirty="0" smtClean="0">
                <a:latin typeface="Arial" panose="020B0604020202020204" pitchFamily="34" charset="0"/>
                <a:cs typeface="Arial" panose="020B0604020202020204" pitchFamily="34" charset="0"/>
              </a:rPr>
              <a:t>model, </a:t>
            </a:r>
            <a:r>
              <a:rPr lang="en-US" sz="1100" dirty="0" smtClean="0">
                <a:latin typeface="Arial" panose="020B0604020202020204" pitchFamily="34" charset="0"/>
                <a:cs typeface="Arial" panose="020B0604020202020204" pitchFamily="34" charset="0"/>
              </a:rPr>
              <a:t> 1 mark AO3 for using </a:t>
            </a:r>
            <a:r>
              <a:rPr lang="en-US" sz="1100" dirty="0">
                <a:latin typeface="Arial" panose="020B0604020202020204" pitchFamily="34" charset="0"/>
                <a:cs typeface="Arial" panose="020B0604020202020204" pitchFamily="34" charset="0"/>
              </a:rPr>
              <a:t>a mathematical </a:t>
            </a:r>
            <a:r>
              <a:rPr lang="en-US" sz="1100" dirty="0" smtClean="0">
                <a:latin typeface="Arial" panose="020B0604020202020204" pitchFamily="34" charset="0"/>
                <a:cs typeface="Arial" panose="020B0604020202020204" pitchFamily="34" charset="0"/>
              </a:rPr>
              <a:t>model,</a:t>
            </a:r>
            <a:r>
              <a:rPr lang="en-GB" sz="1100" dirty="0" smtClean="0">
                <a:latin typeface="Arial" panose="020B0604020202020204" pitchFamily="34" charset="0"/>
                <a:cs typeface="Arial" panose="020B0604020202020204" pitchFamily="34" charset="0"/>
              </a:rPr>
              <a:t> 1 mark AO2 for making inferences</a:t>
            </a:r>
            <a:r>
              <a:rPr lang="en-US" sz="1100" dirty="0" smtClean="0">
                <a:latin typeface="Arial" panose="020B0604020202020204" pitchFamily="34" charset="0"/>
                <a:cs typeface="Arial" panose="020B0604020202020204" pitchFamily="34" charset="0"/>
              </a:rPr>
              <a:t> and 2 </a:t>
            </a:r>
            <a:r>
              <a:rPr lang="en-US" sz="1100" dirty="0">
                <a:latin typeface="Arial" panose="020B0604020202020204" pitchFamily="34" charset="0"/>
                <a:cs typeface="Arial" panose="020B0604020202020204" pitchFamily="34" charset="0"/>
              </a:rPr>
              <a:t>marks AO1 for carrying out routine procedures. </a:t>
            </a:r>
          </a:p>
        </p:txBody>
      </p:sp>
    </p:spTree>
    <p:extLst>
      <p:ext uri="{BB962C8B-B14F-4D97-AF65-F5344CB8AC3E}">
        <p14:creationId xmlns:p14="http://schemas.microsoft.com/office/powerpoint/2010/main" val="326409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2" y="476672"/>
            <a:ext cx="72675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611560" y="3573016"/>
            <a:ext cx="8280920" cy="695681"/>
            <a:chOff x="0" y="3324732"/>
            <a:chExt cx="10325100" cy="695681"/>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4732"/>
              <a:ext cx="103251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53688"/>
              <a:ext cx="1032510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5436096" y="2555003"/>
            <a:ext cx="2016224" cy="51395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Explain</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means that a clear reason should be given.</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5436096" y="4365104"/>
            <a:ext cx="2016224" cy="50637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AO3.5 refers to </a:t>
            </a:r>
            <a:r>
              <a:rPr lang="en-GB" sz="1100" dirty="0" smtClean="0">
                <a:latin typeface="Arial" panose="020B0604020202020204" pitchFamily="34" charset="0"/>
                <a:cs typeface="Arial" panose="020B0604020202020204" pitchFamily="34" charset="0"/>
              </a:rPr>
              <a:t>recognising </a:t>
            </a:r>
            <a:r>
              <a:rPr lang="en-GB" sz="1100" dirty="0">
                <a:latin typeface="Arial" panose="020B0604020202020204" pitchFamily="34" charset="0"/>
                <a:cs typeface="Arial" panose="020B0604020202020204" pitchFamily="34" charset="0"/>
              </a:rPr>
              <a:t>the limitations of modelling.</a:t>
            </a:r>
          </a:p>
        </p:txBody>
      </p:sp>
    </p:spTree>
    <p:extLst>
      <p:ext uri="{BB962C8B-B14F-4D97-AF65-F5344CB8AC3E}">
        <p14:creationId xmlns:p14="http://schemas.microsoft.com/office/powerpoint/2010/main" val="135946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196" y="620688"/>
            <a:ext cx="726757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5693907" y="3861048"/>
            <a:ext cx="2477467" cy="6480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Specification content references covered</a:t>
            </a:r>
            <a:r>
              <a:rPr lang="en-GB" sz="1100" dirty="0" smtClean="0">
                <a:latin typeface="Arial" panose="020B0604020202020204" pitchFamily="34" charset="0"/>
                <a:cs typeface="Arial" panose="020B0604020202020204" pitchFamily="34" charset="0"/>
              </a:rPr>
              <a:t>: part (</a:t>
            </a:r>
            <a:r>
              <a:rPr lang="en-GB" sz="1100" dirty="0" err="1" smtClean="0">
                <a:latin typeface="Arial" panose="020B0604020202020204" pitchFamily="34" charset="0"/>
                <a:cs typeface="Arial" panose="020B0604020202020204" pitchFamily="34" charset="0"/>
              </a:rPr>
              <a:t>i</a:t>
            </a:r>
            <a:r>
              <a:rPr lang="en-GB" sz="1100" dirty="0" smtClean="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5.02l, </a:t>
            </a:r>
            <a:r>
              <a:rPr lang="en-GB" sz="1100" dirty="0" smtClean="0">
                <a:latin typeface="Arial" panose="020B0604020202020204" pitchFamily="34" charset="0"/>
                <a:cs typeface="Arial" panose="020B0604020202020204" pitchFamily="34" charset="0"/>
              </a:rPr>
              <a:t>part (ii) 5.02j and part (iii) 5.02j. </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88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4496" y="3319969"/>
            <a:ext cx="8282844" cy="2386369"/>
            <a:chOff x="9464" y="3319969"/>
            <a:chExt cx="10325100" cy="2386369"/>
          </a:xfrm>
        </p:grpSpPr>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4" y="3319969"/>
              <a:ext cx="103155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4" y="3553688"/>
              <a:ext cx="1032510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683568" y="1628800"/>
            <a:ext cx="4680520" cy="12961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Candidates should state the two standard modelling </a:t>
            </a:r>
            <a:r>
              <a:rPr lang="en-US" sz="1100" dirty="0" smtClean="0">
                <a:latin typeface="Arial" panose="020B0604020202020204" pitchFamily="34" charset="0"/>
                <a:cs typeface="Arial" panose="020B0604020202020204" pitchFamily="34" charset="0"/>
              </a:rPr>
              <a:t>assumptions </a:t>
            </a:r>
            <a:r>
              <a:rPr lang="en-US" sz="1100" dirty="0">
                <a:latin typeface="Arial" panose="020B0604020202020204" pitchFamily="34" charset="0"/>
                <a:cs typeface="Arial" panose="020B0604020202020204" pitchFamily="34" charset="0"/>
              </a:rPr>
              <a:t>for the Poisson distribution. Answers should refer to the context of the question </a:t>
            </a:r>
            <a:r>
              <a:rPr lang="en-US" sz="1100" dirty="0" smtClean="0">
                <a:latin typeface="Arial" panose="020B0604020202020204" pitchFamily="34" charset="0"/>
                <a:cs typeface="Arial" panose="020B0604020202020204" pitchFamily="34" charset="0"/>
              </a:rPr>
              <a:t>(‘goals scored’), </a:t>
            </a:r>
            <a:r>
              <a:rPr lang="en-US" sz="1100" dirty="0">
                <a:latin typeface="Arial" panose="020B0604020202020204" pitchFamily="34" charset="0"/>
                <a:cs typeface="Arial" panose="020B0604020202020204" pitchFamily="34" charset="0"/>
              </a:rPr>
              <a:t>not just </a:t>
            </a:r>
            <a:r>
              <a:rPr lang="en-US" sz="1100" dirty="0" smtClean="0">
                <a:latin typeface="Arial" panose="020B0604020202020204" pitchFamily="34" charset="0"/>
                <a:cs typeface="Arial" panose="020B0604020202020204" pitchFamily="34" charset="0"/>
              </a:rPr>
              <a:t>‘events</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Goals </a:t>
            </a:r>
            <a:r>
              <a:rPr lang="en-US" sz="1100" dirty="0">
                <a:latin typeface="Arial" panose="020B0604020202020204" pitchFamily="34" charset="0"/>
                <a:cs typeface="Arial" panose="020B0604020202020204" pitchFamily="34" charset="0"/>
              </a:rPr>
              <a:t>must be scored </a:t>
            </a:r>
            <a:r>
              <a:rPr lang="en-US" sz="1100" dirty="0" smtClean="0">
                <a:latin typeface="Arial" panose="020B0604020202020204" pitchFamily="34" charset="0"/>
                <a:cs typeface="Arial" panose="020B0604020202020204" pitchFamily="34" charset="0"/>
              </a:rPr>
              <a:t>singly’ </a:t>
            </a:r>
            <a:r>
              <a:rPr lang="en-US" sz="1100" dirty="0">
                <a:latin typeface="Arial" panose="020B0604020202020204" pitchFamily="34" charset="0"/>
                <a:cs typeface="Arial" panose="020B0604020202020204" pitchFamily="34" charset="0"/>
              </a:rPr>
              <a:t>is not a correct assumption; as is almost always the case, the probability of two events happening simultaneously is zero (or at best vanishingly small). </a:t>
            </a:r>
            <a:r>
              <a:rPr lang="en-US" sz="1100" dirty="0" smtClean="0">
                <a:latin typeface="Arial" panose="020B0604020202020204" pitchFamily="34" charset="0"/>
                <a:cs typeface="Arial" panose="020B0604020202020204" pitchFamily="34" charset="0"/>
              </a:rPr>
              <a:t>‘Events </a:t>
            </a:r>
            <a:r>
              <a:rPr lang="en-US" sz="1100" dirty="0">
                <a:latin typeface="Arial" panose="020B0604020202020204" pitchFamily="34" charset="0"/>
                <a:cs typeface="Arial" panose="020B0604020202020204" pitchFamily="34" charset="0"/>
              </a:rPr>
              <a:t>occur </a:t>
            </a:r>
            <a:r>
              <a:rPr lang="en-US" sz="1100" dirty="0" smtClean="0">
                <a:latin typeface="Arial" panose="020B0604020202020204" pitchFamily="34" charset="0"/>
                <a:cs typeface="Arial" panose="020B0604020202020204" pitchFamily="34" charset="0"/>
              </a:rPr>
              <a:t>singly’ </a:t>
            </a:r>
            <a:r>
              <a:rPr lang="en-US" sz="1100" dirty="0">
                <a:latin typeface="Arial" panose="020B0604020202020204" pitchFamily="34" charset="0"/>
                <a:cs typeface="Arial" panose="020B0604020202020204" pitchFamily="34" charset="0"/>
              </a:rPr>
              <a:t>is not a necessary modelling assumption for the Poisson distribution.</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4788024" y="4221088"/>
            <a:ext cx="2016224" cy="61322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2 </a:t>
            </a:r>
            <a:r>
              <a:rPr lang="en-US" sz="1100" dirty="0">
                <a:latin typeface="Arial" panose="020B0604020202020204" pitchFamily="34" charset="0"/>
                <a:cs typeface="Arial" panose="020B0604020202020204" pitchFamily="34" charset="0"/>
              </a:rPr>
              <a:t>marks AO1 for </a:t>
            </a:r>
            <a:r>
              <a:rPr lang="en-US" sz="1100" dirty="0" smtClean="0">
                <a:latin typeface="Arial" panose="020B0604020202020204" pitchFamily="34" charset="0"/>
                <a:cs typeface="Arial" panose="020B0604020202020204" pitchFamily="34" charset="0"/>
              </a:rPr>
              <a:t>accurately recalling facts, terminology and definitions.</a:t>
            </a:r>
            <a:endParaRPr lang="en-GB" sz="1100" dirty="0">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943" y="453153"/>
            <a:ext cx="7219950"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07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54" y="4005064"/>
            <a:ext cx="8496944"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Rounded Rectangle 3"/>
              <p:cNvSpPr/>
              <p:nvPr/>
            </p:nvSpPr>
            <p:spPr>
              <a:xfrm>
                <a:off x="1835696" y="2708920"/>
                <a:ext cx="2592288"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Write </a:t>
                </a:r>
                <a:r>
                  <a:rPr lang="en-US" sz="1100" dirty="0">
                    <a:latin typeface="Arial" panose="020B0604020202020204" pitchFamily="34" charset="0"/>
                    <a:cs typeface="Arial" panose="020B0604020202020204" pitchFamily="34" charset="0"/>
                  </a:rPr>
                  <a:t>down an </a:t>
                </a:r>
                <a:r>
                  <a:rPr lang="en-US" sz="1100" dirty="0" smtClean="0">
                    <a:latin typeface="Arial" panose="020B0604020202020204" pitchFamily="34" charset="0"/>
                    <a:cs typeface="Arial" panose="020B0604020202020204" pitchFamily="34" charset="0"/>
                  </a:rPr>
                  <a:t>expression’ </a:t>
                </a:r>
                <a:r>
                  <a:rPr lang="en-US" sz="1100" dirty="0">
                    <a:latin typeface="Arial" panose="020B0604020202020204" pitchFamily="34" charset="0"/>
                    <a:cs typeface="Arial" panose="020B0604020202020204" pitchFamily="34" charset="0"/>
                  </a:rPr>
                  <a:t>means that a formula is required, with the value 1.9 substituted for </a:t>
                </a:r>
                <a14:m>
                  <m:oMath xmlns:m="http://schemas.openxmlformats.org/officeDocument/2006/math">
                    <m:r>
                      <a:rPr lang="en-US" sz="1100" i="1" smtClean="0">
                        <a:latin typeface="Cambria Math"/>
                        <a:ea typeface="Cambria Math"/>
                        <a:cs typeface="Arial" panose="020B0604020202020204" pitchFamily="34" charset="0"/>
                      </a:rPr>
                      <m:t>𝜆</m:t>
                    </m:r>
                  </m:oMath>
                </a14:m>
                <a:r>
                  <a:rPr lang="en-US"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mc:Choice>
        <mc:Fallback>
          <p:sp>
            <p:nvSpPr>
              <p:cNvPr id="4" name="Rounded Rectangle 3"/>
              <p:cNvSpPr>
                <a:spLocks noRot="1" noChangeAspect="1" noMove="1" noResize="1" noEditPoints="1" noAdjustHandles="1" noChangeArrowheads="1" noChangeShapeType="1" noTextEdit="1"/>
              </p:cNvSpPr>
              <p:nvPr/>
            </p:nvSpPr>
            <p:spPr>
              <a:xfrm>
                <a:off x="1835696" y="2708920"/>
                <a:ext cx="2592288" cy="720080"/>
              </a:xfrm>
              <a:prstGeom prst="roundRect">
                <a:avLst/>
              </a:prstGeom>
              <a:blipFill rotWithShape="1">
                <a:blip r:embed="rId3"/>
                <a:stretch>
                  <a:fillRect/>
                </a:stretch>
              </a:blipFill>
            </p:spPr>
            <p:txBody>
              <a:bodyPr/>
              <a:lstStyle/>
              <a:p>
                <a:r>
                  <a:rPr lang="en-GB">
                    <a:noFill/>
                  </a:rPr>
                  <a:t> </a:t>
                </a:r>
              </a:p>
            </p:txBody>
          </p:sp>
        </mc:Fallback>
      </mc:AlternateContent>
      <p:sp>
        <p:nvSpPr>
          <p:cNvPr id="5" name="Rounded Rectangle 4"/>
          <p:cNvSpPr/>
          <p:nvPr/>
        </p:nvSpPr>
        <p:spPr>
          <a:xfrm>
            <a:off x="5652120" y="4957564"/>
            <a:ext cx="1800200" cy="68465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1 mark </a:t>
            </a:r>
            <a:r>
              <a:rPr lang="en-US" sz="1100" dirty="0">
                <a:latin typeface="Arial" panose="020B0604020202020204" pitchFamily="34" charset="0"/>
                <a:cs typeface="Arial" panose="020B0604020202020204" pitchFamily="34" charset="0"/>
              </a:rPr>
              <a:t>AO1 for </a:t>
            </a:r>
            <a:r>
              <a:rPr lang="en-US" sz="1100" dirty="0" smtClean="0">
                <a:latin typeface="Arial" panose="020B0604020202020204" pitchFamily="34" charset="0"/>
                <a:cs typeface="Arial" panose="020B0604020202020204" pitchFamily="34" charset="0"/>
              </a:rPr>
              <a:t>selecting and carrying </a:t>
            </a:r>
            <a:r>
              <a:rPr lang="en-US" sz="1100" dirty="0">
                <a:latin typeface="Arial" panose="020B0604020202020204" pitchFamily="34" charset="0"/>
                <a:cs typeface="Arial" panose="020B0604020202020204" pitchFamily="34" charset="0"/>
              </a:rPr>
              <a:t>out routine </a:t>
            </a:r>
            <a:r>
              <a:rPr lang="en-US" sz="1100" dirty="0" smtClean="0">
                <a:latin typeface="Arial" panose="020B0604020202020204" pitchFamily="34" charset="0"/>
                <a:cs typeface="Arial" panose="020B0604020202020204" pitchFamily="34" charset="0"/>
              </a:rPr>
              <a:t>procedures.</a:t>
            </a:r>
            <a:endParaRPr lang="en-GB" sz="1100" dirty="0">
              <a:latin typeface="Arial" panose="020B0604020202020204" pitchFamily="34" charset="0"/>
              <a:cs typeface="Arial" panose="020B0604020202020204" pitchFamily="34" charset="0"/>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32656"/>
            <a:ext cx="72675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724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Guidance</a:t>
            </a:r>
            <a:endParaRPr lang="en-GB" dirty="0"/>
          </a:p>
        </p:txBody>
      </p:sp>
      <p:sp>
        <p:nvSpPr>
          <p:cNvPr id="3" name="Content Placeholder 2"/>
          <p:cNvSpPr>
            <a:spLocks noGrp="1"/>
          </p:cNvSpPr>
          <p:nvPr>
            <p:ph idx="1"/>
          </p:nvPr>
        </p:nvSpPr>
        <p:spPr/>
        <p:txBody>
          <a:bodyPr>
            <a:normAutofit/>
          </a:bodyPr>
          <a:lstStyle/>
          <a:p>
            <a:pPr marL="0" indent="0">
              <a:buNone/>
            </a:pPr>
            <a:r>
              <a:rPr lang="en-GB" sz="1400" dirty="0" smtClean="0"/>
              <a:t>This guide is designed to take you though the A Level Further Mathematics H245 Statistics optional paper, Y542.  Its aim is to explain how candidates should approach each paper and how marks are awarded to the different questions.  </a:t>
            </a:r>
          </a:p>
          <a:p>
            <a:pPr marL="0" indent="0">
              <a:buNone/>
            </a:pPr>
            <a:endParaRPr lang="en-GB" sz="1400" dirty="0" smtClean="0"/>
          </a:p>
          <a:p>
            <a:pPr marL="0" indent="0">
              <a:buNone/>
            </a:pPr>
            <a:r>
              <a:rPr lang="en-GB" sz="1400" dirty="0" smtClean="0"/>
              <a:t>The orange text boxes offer further explanation on the questions on the exam </a:t>
            </a:r>
          </a:p>
          <a:p>
            <a:pPr marL="0" indent="0">
              <a:buNone/>
            </a:pPr>
            <a:r>
              <a:rPr lang="en-GB" sz="1400" dirty="0" smtClean="0"/>
              <a:t>paper. They offer guidance on the wording of questions and what candidates </a:t>
            </a:r>
          </a:p>
          <a:p>
            <a:pPr marL="0" indent="0">
              <a:buNone/>
            </a:pPr>
            <a:r>
              <a:rPr lang="en-GB" sz="1400" dirty="0" smtClean="0"/>
              <a:t>should do in response to them.</a:t>
            </a:r>
          </a:p>
          <a:p>
            <a:pPr marL="0" indent="0">
              <a:buNone/>
            </a:pPr>
            <a:endParaRPr lang="en-GB" sz="1400" dirty="0" smtClean="0"/>
          </a:p>
          <a:p>
            <a:pPr marL="0" indent="0">
              <a:buNone/>
            </a:pPr>
            <a:r>
              <a:rPr lang="en-GB" sz="1400" dirty="0" smtClean="0"/>
              <a:t>The green text boxes focus on the awarding of marks for each question.</a:t>
            </a:r>
            <a:endParaRPr lang="en-GB" sz="1400" dirty="0"/>
          </a:p>
        </p:txBody>
      </p:sp>
      <p:sp>
        <p:nvSpPr>
          <p:cNvPr id="4" name="Rounded Rectangle 3"/>
          <p:cNvSpPr/>
          <p:nvPr/>
        </p:nvSpPr>
        <p:spPr>
          <a:xfrm>
            <a:off x="6994902" y="2132856"/>
            <a:ext cx="2016224"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000" dirty="0">
                <a:latin typeface="Arial" panose="020B0604020202020204" pitchFamily="34" charset="0"/>
                <a:cs typeface="Arial" panose="020B0604020202020204" pitchFamily="34" charset="0"/>
              </a:rPr>
              <a:t>This is a ‘show that’ question i.e. the answer has been given. A clear mathematical argument must be seen.</a:t>
            </a:r>
          </a:p>
          <a:p>
            <a:r>
              <a:rPr lang="en-GB" sz="1000" dirty="0">
                <a:latin typeface="Arial" panose="020B0604020202020204" pitchFamily="34" charset="0"/>
                <a:cs typeface="Arial" panose="020B0604020202020204" pitchFamily="34" charset="0"/>
              </a:rPr>
              <a:t>[this is an example]</a:t>
            </a:r>
          </a:p>
        </p:txBody>
      </p:sp>
      <p:cxnSp>
        <p:nvCxnSpPr>
          <p:cNvPr id="5" name="Straight Arrow Connector 4"/>
          <p:cNvCxnSpPr/>
          <p:nvPr/>
        </p:nvCxnSpPr>
        <p:spPr>
          <a:xfrm flipH="1">
            <a:off x="6565968" y="2924944"/>
            <a:ext cx="428934" cy="0"/>
          </a:xfrm>
          <a:prstGeom prst="straightConnector1">
            <a:avLst/>
          </a:prstGeom>
          <a:ln w="28575">
            <a:solidFill>
              <a:srgbClr val="F69240"/>
            </a:solidFill>
            <a:tailEnd type="arrow"/>
          </a:ln>
        </p:spPr>
        <p:style>
          <a:lnRef idx="1">
            <a:schemeClr val="accent6"/>
          </a:lnRef>
          <a:fillRef idx="2">
            <a:schemeClr val="accent6"/>
          </a:fillRef>
          <a:effectRef idx="1">
            <a:schemeClr val="accent6"/>
          </a:effectRef>
          <a:fontRef idx="minor">
            <a:schemeClr val="dk1"/>
          </a:fontRef>
        </p:style>
      </p:cxnSp>
      <p:sp>
        <p:nvSpPr>
          <p:cNvPr id="7" name="Rounded Rectangle 6"/>
          <p:cNvSpPr/>
          <p:nvPr/>
        </p:nvSpPr>
        <p:spPr>
          <a:xfrm>
            <a:off x="7039058" y="3858728"/>
            <a:ext cx="2016224" cy="79440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000" dirty="0">
                <a:latin typeface="Arial" panose="020B0604020202020204" pitchFamily="34" charset="0"/>
                <a:cs typeface="Arial" panose="020B0604020202020204" pitchFamily="34" charset="0"/>
              </a:rPr>
              <a:t>The examiner is looking for a clear method for rationalising the denominator. [this is an example]</a:t>
            </a:r>
          </a:p>
        </p:txBody>
      </p:sp>
      <p:cxnSp>
        <p:nvCxnSpPr>
          <p:cNvPr id="8" name="Straight Arrow Connector 7"/>
          <p:cNvCxnSpPr/>
          <p:nvPr/>
        </p:nvCxnSpPr>
        <p:spPr>
          <a:xfrm flipH="1" flipV="1">
            <a:off x="6156176" y="3717032"/>
            <a:ext cx="891594" cy="394884"/>
          </a:xfrm>
          <a:prstGeom prst="straightConnector1">
            <a:avLst/>
          </a:prstGeom>
          <a:ln w="28575">
            <a:solidFill>
              <a:srgbClr val="B7D44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13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91679" y="2852936"/>
            <a:ext cx="3096345"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Find</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would usually require only the answer, but </a:t>
            </a:r>
            <a:r>
              <a:rPr lang="en-US" sz="1100" dirty="0" smtClean="0">
                <a:latin typeface="Arial" panose="020B0604020202020204" pitchFamily="34" charset="0"/>
                <a:cs typeface="Arial" panose="020B0604020202020204" pitchFamily="34" charset="0"/>
              </a:rPr>
              <a:t>‘Hence</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requires </a:t>
            </a:r>
            <a:r>
              <a:rPr lang="en-US" sz="1100" dirty="0">
                <a:latin typeface="Arial" panose="020B0604020202020204" pitchFamily="34" charset="0"/>
                <a:cs typeface="Arial" panose="020B0604020202020204" pitchFamily="34" charset="0"/>
              </a:rPr>
              <a:t>the use of the answer to the previous part, so that candidates need to show the use of the formula</a:t>
            </a: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830" y="332656"/>
            <a:ext cx="72675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619043" y="4178511"/>
            <a:ext cx="8111883" cy="690438"/>
            <a:chOff x="-9525" y="3300413"/>
            <a:chExt cx="10325100" cy="690438"/>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0413"/>
              <a:ext cx="10315575"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 y="3486026"/>
              <a:ext cx="103251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ounded Rectangle 7"/>
          <p:cNvSpPr/>
          <p:nvPr/>
        </p:nvSpPr>
        <p:spPr>
          <a:xfrm>
            <a:off x="5652120" y="4883290"/>
            <a:ext cx="1800200" cy="68465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1 mark </a:t>
            </a:r>
            <a:r>
              <a:rPr lang="en-US" sz="1100" dirty="0">
                <a:latin typeface="Arial" panose="020B0604020202020204" pitchFamily="34" charset="0"/>
                <a:cs typeface="Arial" panose="020B0604020202020204" pitchFamily="34" charset="0"/>
              </a:rPr>
              <a:t>AO1 for </a:t>
            </a:r>
            <a:r>
              <a:rPr lang="en-US" sz="1100" dirty="0" smtClean="0">
                <a:latin typeface="Arial" panose="020B0604020202020204" pitchFamily="34" charset="0"/>
                <a:cs typeface="Arial" panose="020B0604020202020204" pitchFamily="34" charset="0"/>
              </a:rPr>
              <a:t>selecting and carrying </a:t>
            </a:r>
            <a:r>
              <a:rPr lang="en-US" sz="1100" dirty="0">
                <a:latin typeface="Arial" panose="020B0604020202020204" pitchFamily="34" charset="0"/>
                <a:cs typeface="Arial" panose="020B0604020202020204" pitchFamily="34" charset="0"/>
              </a:rPr>
              <a:t>out routine </a:t>
            </a:r>
            <a:r>
              <a:rPr lang="en-US" sz="1100" dirty="0" smtClean="0">
                <a:latin typeface="Arial" panose="020B0604020202020204" pitchFamily="34" charset="0"/>
                <a:cs typeface="Arial" panose="020B0604020202020204" pitchFamily="34" charset="0"/>
              </a:rPr>
              <a:t>procedures.</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391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11560" y="3717032"/>
            <a:ext cx="7992827" cy="1899676"/>
            <a:chOff x="-9526" y="3310241"/>
            <a:chExt cx="10342105" cy="1899676"/>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9" y="3310241"/>
              <a:ext cx="1032510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6" y="3533517"/>
              <a:ext cx="1033462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62205"/>
            <a:ext cx="7219950"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Rounded Rectangle 3"/>
              <p:cNvSpPr/>
              <p:nvPr/>
            </p:nvSpPr>
            <p:spPr>
              <a:xfrm>
                <a:off x="5436096" y="1196752"/>
                <a:ext cx="2376264" cy="12195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Find</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means that no particular working is needed, but the range of possible values of </a:t>
                </a:r>
                <a14:m>
                  <m:oMath xmlns:m="http://schemas.openxmlformats.org/officeDocument/2006/math">
                    <m:r>
                      <a:rPr lang="en-US" sz="1100" i="1" smtClean="0">
                        <a:latin typeface="Cambria Math"/>
                        <a:ea typeface="Cambria Math"/>
                        <a:cs typeface="Arial" panose="020B0604020202020204" pitchFamily="34" charset="0"/>
                      </a:rPr>
                      <m:t>𝜆</m:t>
                    </m:r>
                  </m:oMath>
                </a14:m>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makes this a more complicated question and it would clearly not be good practice to provide answers only. </a:t>
                </a:r>
                <a:endParaRPr lang="en-GB" sz="1100" dirty="0">
                  <a:latin typeface="Arial" panose="020B0604020202020204" pitchFamily="34" charset="0"/>
                  <a:cs typeface="Arial" panose="020B0604020202020204" pitchFamily="34" charset="0"/>
                </a:endParaRPr>
              </a:p>
            </p:txBody>
          </p:sp>
        </mc:Choice>
        <mc:Fallback>
          <p:sp>
            <p:nvSpPr>
              <p:cNvPr id="4" name="Rounded Rectangle 3"/>
              <p:cNvSpPr>
                <a:spLocks noRot="1" noChangeAspect="1" noMove="1" noResize="1" noEditPoints="1" noAdjustHandles="1" noChangeArrowheads="1" noChangeShapeType="1" noTextEdit="1"/>
              </p:cNvSpPr>
              <p:nvPr/>
            </p:nvSpPr>
            <p:spPr>
              <a:xfrm>
                <a:off x="5436096" y="1196752"/>
                <a:ext cx="2376264" cy="1219520"/>
              </a:xfrm>
              <a:prstGeom prst="roundRect">
                <a:avLst/>
              </a:prstGeom>
              <a:blipFill rotWithShape="1">
                <a:blip r:embed="rId5"/>
                <a:stretch>
                  <a:fillRect/>
                </a:stretch>
              </a:blipFill>
            </p:spPr>
            <p:txBody>
              <a:bodyPr/>
              <a:lstStyle/>
              <a:p>
                <a:r>
                  <a:rPr lang="en-GB">
                    <a:noFill/>
                  </a:rPr>
                  <a:t> </a:t>
                </a:r>
              </a:p>
            </p:txBody>
          </p:sp>
        </mc:Fallback>
      </mc:AlternateContent>
      <p:sp>
        <p:nvSpPr>
          <p:cNvPr id="5" name="Rounded Rectangle 4"/>
          <p:cNvSpPr/>
          <p:nvPr/>
        </p:nvSpPr>
        <p:spPr>
          <a:xfrm>
            <a:off x="5796136" y="4960140"/>
            <a:ext cx="2775853" cy="120516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1 mark AO2 </a:t>
            </a:r>
            <a:r>
              <a:rPr lang="en-US" sz="1100" dirty="0" smtClean="0">
                <a:latin typeface="Arial" panose="020B0604020202020204" pitchFamily="34" charset="0"/>
                <a:cs typeface="Arial" panose="020B0604020202020204" pitchFamily="34" charset="0"/>
              </a:rPr>
              <a:t>for </a:t>
            </a:r>
            <a:r>
              <a:rPr lang="en-US" sz="1100" dirty="0">
                <a:latin typeface="Arial" panose="020B0604020202020204" pitchFamily="34" charset="0"/>
                <a:cs typeface="Arial" panose="020B0604020202020204" pitchFamily="34" charset="0"/>
              </a:rPr>
              <a:t>making deductions, 1</a:t>
            </a:r>
            <a:r>
              <a:rPr lang="en-US" sz="1100" dirty="0" smtClean="0">
                <a:latin typeface="Arial" panose="020B0604020202020204" pitchFamily="34" charset="0"/>
                <a:cs typeface="Arial" panose="020B0604020202020204" pitchFamily="34" charset="0"/>
              </a:rPr>
              <a:t> mark </a:t>
            </a:r>
            <a:r>
              <a:rPr lang="en-US" sz="1100" dirty="0">
                <a:latin typeface="Arial" panose="020B0604020202020204" pitchFamily="34" charset="0"/>
                <a:cs typeface="Arial" panose="020B0604020202020204" pitchFamily="34" charset="0"/>
              </a:rPr>
              <a:t>AO3 for </a:t>
            </a:r>
            <a:r>
              <a:rPr lang="en-US" sz="1100" dirty="0" smtClean="0">
                <a:latin typeface="Arial" panose="020B0604020202020204" pitchFamily="34" charset="0"/>
                <a:cs typeface="Arial" panose="020B0604020202020204" pitchFamily="34" charset="0"/>
              </a:rPr>
              <a:t>translating a problem </a:t>
            </a:r>
            <a:r>
              <a:rPr lang="en-US" sz="1100" dirty="0">
                <a:latin typeface="Arial" panose="020B0604020202020204" pitchFamily="34" charset="0"/>
                <a:cs typeface="Arial" panose="020B0604020202020204" pitchFamily="34" charset="0"/>
              </a:rPr>
              <a:t>into a mathematical </a:t>
            </a:r>
            <a:r>
              <a:rPr lang="en-US" sz="1100" dirty="0" smtClean="0">
                <a:latin typeface="Arial" panose="020B0604020202020204" pitchFamily="34" charset="0"/>
                <a:cs typeface="Arial" panose="020B0604020202020204" pitchFamily="34" charset="0"/>
              </a:rPr>
              <a:t>context, </a:t>
            </a:r>
            <a:r>
              <a:rPr lang="en-US" sz="1100" dirty="0">
                <a:latin typeface="Arial" panose="020B0604020202020204" pitchFamily="34" charset="0"/>
                <a:cs typeface="Arial" panose="020B0604020202020204" pitchFamily="34" charset="0"/>
              </a:rPr>
              <a:t>1 mark AO1 for carrying out routine </a:t>
            </a:r>
            <a:r>
              <a:rPr lang="en-US" sz="1100" dirty="0" smtClean="0">
                <a:latin typeface="Arial" panose="020B0604020202020204" pitchFamily="34" charset="0"/>
                <a:cs typeface="Arial" panose="020B0604020202020204" pitchFamily="34" charset="0"/>
              </a:rPr>
              <a:t>procedures and 1 mark AO3 for interpreting solutions to problems in their original context.</a:t>
            </a:r>
            <a:endParaRPr lang="en-US" sz="1100" dirty="0">
              <a:latin typeface="Arial" panose="020B0604020202020204" pitchFamily="34" charset="0"/>
              <a:cs typeface="Arial" panose="020B0604020202020204" pitchFamily="34" charset="0"/>
            </a:endParaRPr>
          </a:p>
        </p:txBody>
      </p:sp>
      <p:sp>
        <p:nvSpPr>
          <p:cNvPr id="8" name="Rounded Rectangle 7"/>
          <p:cNvSpPr/>
          <p:nvPr/>
        </p:nvSpPr>
        <p:spPr>
          <a:xfrm>
            <a:off x="4251509" y="3260449"/>
            <a:ext cx="4320480" cy="64807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mark scheme has </a:t>
            </a:r>
            <a:r>
              <a:rPr lang="en-GB" sz="1100" dirty="0">
                <a:latin typeface="Arial" panose="020B0604020202020204" pitchFamily="34" charset="0"/>
                <a:cs typeface="Arial" panose="020B0604020202020204" pitchFamily="34" charset="0"/>
              </a:rPr>
              <a:t>BC, by calculator, </a:t>
            </a:r>
            <a:r>
              <a:rPr lang="en-GB" sz="1100" dirty="0" smtClean="0">
                <a:latin typeface="Arial" panose="020B0604020202020204" pitchFamily="34" charset="0"/>
                <a:cs typeface="Arial" panose="020B0604020202020204" pitchFamily="34" charset="0"/>
              </a:rPr>
              <a:t>and </a:t>
            </a:r>
            <a:r>
              <a:rPr lang="en-GB" sz="1100" dirty="0">
                <a:latin typeface="Arial" panose="020B0604020202020204" pitchFamily="34" charset="0"/>
                <a:cs typeface="Arial" panose="020B0604020202020204" pitchFamily="34" charset="0"/>
              </a:rPr>
              <a:t>the use of the command word </a:t>
            </a:r>
            <a:r>
              <a:rPr lang="en-GB" sz="1100" dirty="0" smtClean="0">
                <a:latin typeface="Arial" panose="020B0604020202020204" pitchFamily="34" charset="0"/>
                <a:cs typeface="Arial" panose="020B0604020202020204" pitchFamily="34" charset="0"/>
              </a:rPr>
              <a:t>‘</a:t>
            </a:r>
            <a:r>
              <a:rPr lang="en-GB" sz="1100" dirty="0" smtClean="0">
                <a:latin typeface="Arial" panose="020B0604020202020204" pitchFamily="34" charset="0"/>
                <a:cs typeface="Arial" panose="020B0604020202020204" pitchFamily="34" charset="0"/>
              </a:rPr>
              <a:t>Find</a:t>
            </a:r>
            <a:r>
              <a:rPr lang="en-GB" sz="1100" dirty="0" smtClean="0">
                <a:latin typeface="Arial" panose="020B0604020202020204" pitchFamily="34" charset="0"/>
                <a:cs typeface="Arial" panose="020B0604020202020204" pitchFamily="34" charset="0"/>
              </a:rPr>
              <a:t>’</a:t>
            </a:r>
            <a:r>
              <a:rPr lang="en-GB" sz="1100" dirty="0" smtClean="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in this </a:t>
            </a:r>
            <a:r>
              <a:rPr lang="en-GB" sz="1100" dirty="0" smtClean="0">
                <a:latin typeface="Arial" panose="020B0604020202020204" pitchFamily="34" charset="0"/>
                <a:cs typeface="Arial" panose="020B0604020202020204" pitchFamily="34" charset="0"/>
              </a:rPr>
              <a:t>instance means that a solution could be obtained from the efficient use of a calculator.</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44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09017"/>
            <a:ext cx="740092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190722" y="3573017"/>
            <a:ext cx="4016549"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Specification content references covered</a:t>
            </a:r>
            <a:r>
              <a:rPr lang="en-GB" sz="1100" dirty="0" smtClean="0">
                <a:latin typeface="Arial" panose="020B0604020202020204" pitchFamily="34" charset="0"/>
                <a:cs typeface="Arial" panose="020B0604020202020204" pitchFamily="34" charset="0"/>
              </a:rPr>
              <a:t>: part (</a:t>
            </a:r>
            <a:r>
              <a:rPr lang="en-GB" sz="1100" dirty="0" err="1" smtClean="0">
                <a:latin typeface="Arial" panose="020B0604020202020204" pitchFamily="34" charset="0"/>
                <a:cs typeface="Arial" panose="020B0604020202020204" pitchFamily="34" charset="0"/>
              </a:rPr>
              <a:t>i</a:t>
            </a:r>
            <a:r>
              <a:rPr lang="en-GB" sz="1100" dirty="0" smtClean="0">
                <a:latin typeface="Arial" panose="020B0604020202020204" pitchFamily="34" charset="0"/>
                <a:cs typeface="Arial" panose="020B0604020202020204" pitchFamily="34" charset="0"/>
              </a:rPr>
              <a:t>) (a) 5.02f, </a:t>
            </a:r>
            <a:r>
              <a:rPr lang="en-GB" sz="1100" dirty="0" smtClean="0">
                <a:latin typeface="Arial" panose="020B0604020202020204" pitchFamily="34" charset="0"/>
                <a:cs typeface="Arial" panose="020B0604020202020204" pitchFamily="34" charset="0"/>
              </a:rPr>
              <a:t>part (</a:t>
            </a:r>
            <a:r>
              <a:rPr lang="en-GB" sz="1100" dirty="0" err="1" smtClean="0">
                <a:latin typeface="Arial" panose="020B0604020202020204" pitchFamily="34" charset="0"/>
                <a:cs typeface="Arial" panose="020B0604020202020204" pitchFamily="34" charset="0"/>
              </a:rPr>
              <a:t>i</a:t>
            </a:r>
            <a:r>
              <a:rPr lang="en-GB" sz="1100" dirty="0" smtClean="0">
                <a:latin typeface="Arial" panose="020B0604020202020204" pitchFamily="34" charset="0"/>
                <a:cs typeface="Arial" panose="020B0604020202020204" pitchFamily="34" charset="0"/>
              </a:rPr>
              <a:t>) (b) 5.02g, part (ii) 5.02a </a:t>
            </a:r>
            <a:r>
              <a:rPr lang="en-GB" sz="1100" dirty="0" smtClean="0">
                <a:latin typeface="Arial" panose="020B0604020202020204" pitchFamily="34" charset="0"/>
                <a:cs typeface="Arial" panose="020B0604020202020204" pitchFamily="34" charset="0"/>
              </a:rPr>
              <a:t>and part (iii) </a:t>
            </a:r>
            <a:r>
              <a:rPr lang="en-GB" sz="1100" dirty="0" smtClean="0">
                <a:latin typeface="Arial" panose="020B0604020202020204" pitchFamily="34" charset="0"/>
                <a:cs typeface="Arial" panose="020B0604020202020204" pitchFamily="34" charset="0"/>
              </a:rPr>
              <a:t>5.02a and 5.02g. </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84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42201" y="2072749"/>
            <a:ext cx="2016224" cy="56416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‘Write down’ </a:t>
            </a:r>
            <a:r>
              <a:rPr lang="en-US" sz="1100" dirty="0">
                <a:latin typeface="Arial" panose="020B0604020202020204" pitchFamily="34" charset="0"/>
                <a:cs typeface="Arial" panose="020B0604020202020204" pitchFamily="34" charset="0"/>
              </a:rPr>
              <a:t>means that no justification is required.</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5508104" y="4941168"/>
            <a:ext cx="2016224" cy="57838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1 mark AO2 for using mathematical </a:t>
            </a:r>
            <a:r>
              <a:rPr lang="en-US" sz="1100" dirty="0" smtClean="0">
                <a:latin typeface="Arial" panose="020B0604020202020204" pitchFamily="34" charset="0"/>
                <a:cs typeface="Arial" panose="020B0604020202020204" pitchFamily="34" charset="0"/>
              </a:rPr>
              <a:t>language and notation correctly.</a:t>
            </a:r>
            <a:r>
              <a:rPr lang="en-GB" sz="1100" dirty="0" smtClean="0">
                <a:latin typeface="Arial" panose="020B0604020202020204" pitchFamily="34" charset="0"/>
                <a:cs typeface="Arial" panose="020B0604020202020204" pitchFamily="34" charset="0"/>
              </a:rPr>
              <a:t> </a:t>
            </a:r>
            <a:endParaRPr lang="en-GB" sz="11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192" y="548680"/>
            <a:ext cx="74485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Group 1"/>
          <p:cNvGrpSpPr/>
          <p:nvPr/>
        </p:nvGrpSpPr>
        <p:grpSpPr>
          <a:xfrm>
            <a:off x="391921" y="3717032"/>
            <a:ext cx="8496944" cy="1128003"/>
            <a:chOff x="-4497" y="3324935"/>
            <a:chExt cx="10567722" cy="1128003"/>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4935"/>
              <a:ext cx="105632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7" y="3567113"/>
              <a:ext cx="105632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0611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548680"/>
            <a:ext cx="73914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644008" y="2060848"/>
            <a:ext cx="2767036" cy="100811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‘Find’ </a:t>
            </a:r>
            <a:r>
              <a:rPr lang="en-US" sz="1100" dirty="0">
                <a:latin typeface="Arial" panose="020B0604020202020204" pitchFamily="34" charset="0"/>
                <a:cs typeface="Arial" panose="020B0604020202020204" pitchFamily="34" charset="0"/>
              </a:rPr>
              <a:t>means that only an answer is needed, though, as usual when there is more than 1 mark available, it is in the candidates’ interests to show some working.</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5508104" y="4986282"/>
            <a:ext cx="1902940" cy="564087"/>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2 marks </a:t>
            </a:r>
            <a:r>
              <a:rPr lang="en-US" sz="1100" dirty="0">
                <a:latin typeface="Arial" panose="020B0604020202020204" pitchFamily="34" charset="0"/>
                <a:cs typeface="Arial" panose="020B0604020202020204" pitchFamily="34" charset="0"/>
              </a:rPr>
              <a:t>AO1 for </a:t>
            </a:r>
            <a:r>
              <a:rPr lang="en-US" sz="1100" dirty="0" smtClean="0">
                <a:latin typeface="Arial" panose="020B0604020202020204" pitchFamily="34" charset="0"/>
                <a:cs typeface="Arial" panose="020B0604020202020204" pitchFamily="34" charset="0"/>
              </a:rPr>
              <a:t>selecting and carrying </a:t>
            </a:r>
            <a:r>
              <a:rPr lang="en-US" sz="1100" dirty="0">
                <a:latin typeface="Arial" panose="020B0604020202020204" pitchFamily="34" charset="0"/>
                <a:cs typeface="Arial" panose="020B0604020202020204" pitchFamily="34" charset="0"/>
              </a:rPr>
              <a:t>out a routine </a:t>
            </a:r>
            <a:r>
              <a:rPr lang="en-US" sz="1100" dirty="0" smtClean="0">
                <a:latin typeface="Arial" panose="020B0604020202020204" pitchFamily="34" charset="0"/>
                <a:cs typeface="Arial" panose="020B0604020202020204" pitchFamily="34" charset="0"/>
              </a:rPr>
              <a:t>procedure.</a:t>
            </a:r>
            <a:endParaRPr lang="en-GB" sz="1100" dirty="0">
              <a:latin typeface="Arial" panose="020B0604020202020204" pitchFamily="34" charset="0"/>
              <a:cs typeface="Arial" panose="020B0604020202020204" pitchFamily="34" charset="0"/>
            </a:endParaRPr>
          </a:p>
        </p:txBody>
      </p:sp>
      <p:grpSp>
        <p:nvGrpSpPr>
          <p:cNvPr id="2" name="Group 1"/>
          <p:cNvGrpSpPr/>
          <p:nvPr/>
        </p:nvGrpSpPr>
        <p:grpSpPr>
          <a:xfrm>
            <a:off x="539552" y="3417193"/>
            <a:ext cx="8208912" cy="1442329"/>
            <a:chOff x="-1" y="3324933"/>
            <a:chExt cx="10563226" cy="1442329"/>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324933"/>
              <a:ext cx="105632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67112"/>
              <a:ext cx="105632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6998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548680"/>
            <a:ext cx="742950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434314" y="2492896"/>
            <a:ext cx="2234030" cy="6480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‘Determine’ </a:t>
            </a:r>
            <a:r>
              <a:rPr lang="en-US" sz="1100" dirty="0">
                <a:latin typeface="Arial" panose="020B0604020202020204" pitchFamily="34" charset="0"/>
                <a:cs typeface="Arial" panose="020B0604020202020204" pitchFamily="34" charset="0"/>
              </a:rPr>
              <a:t>means that a full mathematical argument is </a:t>
            </a:r>
            <a:r>
              <a:rPr lang="en-US" sz="1100" dirty="0" smtClean="0">
                <a:latin typeface="Arial" panose="020B0604020202020204" pitchFamily="34" charset="0"/>
                <a:cs typeface="Arial" panose="020B0604020202020204" pitchFamily="34" charset="0"/>
              </a:rPr>
              <a:t>required for any results found.</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5148064" y="5085184"/>
            <a:ext cx="1512168" cy="50637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2 marks AO2 for making deductions.</a:t>
            </a:r>
          </a:p>
        </p:txBody>
      </p:sp>
      <p:grpSp>
        <p:nvGrpSpPr>
          <p:cNvPr id="2" name="Group 1"/>
          <p:cNvGrpSpPr/>
          <p:nvPr/>
        </p:nvGrpSpPr>
        <p:grpSpPr>
          <a:xfrm>
            <a:off x="395536" y="3967272"/>
            <a:ext cx="8568952" cy="1031290"/>
            <a:chOff x="0" y="3290888"/>
            <a:chExt cx="10563225" cy="103129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90888"/>
              <a:ext cx="105632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41128"/>
              <a:ext cx="1056322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7101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3487" y="3914852"/>
            <a:ext cx="8229117" cy="980731"/>
            <a:chOff x="18989" y="3290888"/>
            <a:chExt cx="10572750" cy="980731"/>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4" y="3290888"/>
              <a:ext cx="105632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9" y="3528669"/>
              <a:ext cx="1057275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509017"/>
            <a:ext cx="740092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076056" y="1196752"/>
            <a:ext cx="2808312" cy="15841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Although the command word is </a:t>
            </a:r>
            <a:r>
              <a:rPr lang="en-US" sz="1100" dirty="0" smtClean="0">
                <a:latin typeface="Arial" panose="020B0604020202020204" pitchFamily="34" charset="0"/>
                <a:cs typeface="Arial" panose="020B0604020202020204" pitchFamily="34" charset="0"/>
              </a:rPr>
              <a:t>‘Find’, </a:t>
            </a:r>
            <a:r>
              <a:rPr lang="en-US" sz="1100" dirty="0">
                <a:latin typeface="Arial" panose="020B0604020202020204" pitchFamily="34" charset="0"/>
                <a:cs typeface="Arial" panose="020B0604020202020204" pitchFamily="34" charset="0"/>
              </a:rPr>
              <a:t>it is clearly in the interests of candidates to give an indication of their method.</a:t>
            </a:r>
          </a:p>
          <a:p>
            <a:r>
              <a:rPr lang="en-US" sz="1100" dirty="0">
                <a:latin typeface="Arial" panose="020B0604020202020204" pitchFamily="34" charset="0"/>
                <a:cs typeface="Arial" panose="020B0604020202020204" pitchFamily="34" charset="0"/>
              </a:rPr>
              <a:t>This is a synoptic question involving general ability to handle probabilities, in the context of problem-solving, so AO3 is addressed. Candidates need to find their own method.</a:t>
            </a:r>
          </a:p>
        </p:txBody>
      </p:sp>
      <p:sp>
        <p:nvSpPr>
          <p:cNvPr id="5" name="Rounded Rectangle 4"/>
          <p:cNvSpPr/>
          <p:nvPr/>
        </p:nvSpPr>
        <p:spPr>
          <a:xfrm>
            <a:off x="5076056" y="4941168"/>
            <a:ext cx="2664295" cy="86409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1 mark </a:t>
            </a:r>
            <a:r>
              <a:rPr lang="en-US" sz="1100" dirty="0">
                <a:latin typeface="Arial" panose="020B0604020202020204" pitchFamily="34" charset="0"/>
                <a:cs typeface="Arial" panose="020B0604020202020204" pitchFamily="34" charset="0"/>
              </a:rPr>
              <a:t>AO3 for translating the problem into mathematical </a:t>
            </a:r>
            <a:r>
              <a:rPr lang="en-US" sz="1100" dirty="0" smtClean="0">
                <a:latin typeface="Arial" panose="020B0604020202020204" pitchFamily="34" charset="0"/>
                <a:cs typeface="Arial" panose="020B0604020202020204" pitchFamily="34" charset="0"/>
              </a:rPr>
              <a:t>processes and 1 mark AO1</a:t>
            </a:r>
            <a:r>
              <a:rPr lang="en-US" sz="1100" dirty="0">
                <a:latin typeface="Arial" panose="020B0604020202020204" pitchFamily="34" charset="0"/>
                <a:cs typeface="Arial" panose="020B0604020202020204" pitchFamily="34" charset="0"/>
              </a:rPr>
              <a:t> for carrying out a routine procedure</a:t>
            </a: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316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692696"/>
            <a:ext cx="74295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4593587" y="3069909"/>
            <a:ext cx="2304257"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Specification content references covered</a:t>
            </a:r>
            <a:r>
              <a:rPr lang="en-GB" sz="1100" dirty="0" smtClean="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5.05a, 5.05b and 5.05c. </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171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Rounded Rectangle 3"/>
              <p:cNvSpPr/>
              <p:nvPr/>
            </p:nvSpPr>
            <p:spPr>
              <a:xfrm>
                <a:off x="3779912" y="3068960"/>
                <a:ext cx="4506838" cy="1800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The requirement to carry out a hypothesis test for a population mean using an unbiased estimate </a:t>
                </a:r>
                <a:r>
                  <a:rPr lang="en-US" sz="1100" dirty="0" smtClean="0">
                    <a:latin typeface="Arial" panose="020B0604020202020204" pitchFamily="34" charset="0"/>
                    <a:cs typeface="Arial" panose="020B0604020202020204" pitchFamily="34" charset="0"/>
                  </a:rPr>
                  <a:t>for </a:t>
                </a:r>
                <a:r>
                  <a:rPr lang="en-US" sz="1100" dirty="0">
                    <a:latin typeface="Arial" panose="020B0604020202020204" pitchFamily="34" charset="0"/>
                    <a:cs typeface="Arial" panose="020B0604020202020204" pitchFamily="34" charset="0"/>
                  </a:rPr>
                  <a:t>the population variance is a standard requirement. As before, candidates should state the hypotheses clearly, in terms of </a:t>
                </a:r>
                <a14:m>
                  <m:oMath xmlns:m="http://schemas.openxmlformats.org/officeDocument/2006/math">
                    <m:r>
                      <a:rPr lang="en-US" sz="1100" i="1" smtClean="0">
                        <a:latin typeface="Cambria Math"/>
                        <a:ea typeface="Cambria Math"/>
                        <a:cs typeface="Arial" panose="020B0604020202020204" pitchFamily="34" charset="0"/>
                      </a:rPr>
                      <m:t>𝜇</m:t>
                    </m:r>
                  </m:oMath>
                </a14:m>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(and state what </a:t>
                </a:r>
                <a14:m>
                  <m:oMath xmlns:m="http://schemas.openxmlformats.org/officeDocument/2006/math">
                    <m:r>
                      <a:rPr lang="en-US" sz="1100" i="1" smtClean="0">
                        <a:latin typeface="Cambria Math"/>
                        <a:ea typeface="Cambria Math"/>
                        <a:cs typeface="Arial" panose="020B0604020202020204" pitchFamily="34" charset="0"/>
                      </a:rPr>
                      <m:t>𝜇</m:t>
                    </m:r>
                  </m:oMath>
                </a14:m>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represents, as a population parameter). They </a:t>
                </a:r>
                <a:r>
                  <a:rPr lang="en-US" sz="1100" dirty="0" smtClean="0">
                    <a:latin typeface="Arial" panose="020B0604020202020204" pitchFamily="34" charset="0"/>
                    <a:cs typeface="Arial" panose="020B0604020202020204" pitchFamily="34" charset="0"/>
                  </a:rPr>
                  <a:t>should </a:t>
                </a:r>
                <a:r>
                  <a:rPr lang="en-US" sz="1100" dirty="0">
                    <a:latin typeface="Arial" panose="020B0604020202020204" pitchFamily="34" charset="0"/>
                    <a:cs typeface="Arial" panose="020B0604020202020204" pitchFamily="34" charset="0"/>
                  </a:rPr>
                  <a:t>also state their conclusions in context and without being assertive. </a:t>
                </a:r>
              </a:p>
              <a:p>
                <a:r>
                  <a:rPr lang="en-US" sz="1100" dirty="0">
                    <a:latin typeface="Arial" panose="020B0604020202020204" pitchFamily="34" charset="0"/>
                    <a:cs typeface="Arial" panose="020B0604020202020204" pitchFamily="34" charset="0"/>
                  </a:rPr>
                  <a:t>As before, the use of correct mathematical notation is required if intermediate marks are to be given for a not-fully-correct answer, as is explained in the Guidance column of the mark scheme.</a:t>
                </a:r>
              </a:p>
            </p:txBody>
          </p:sp>
        </mc:Choice>
        <mc:Fallback>
          <p:sp>
            <p:nvSpPr>
              <p:cNvPr id="4" name="Rounded Rectangle 3"/>
              <p:cNvSpPr>
                <a:spLocks noRot="1" noChangeAspect="1" noMove="1" noResize="1" noEditPoints="1" noAdjustHandles="1" noChangeArrowheads="1" noChangeShapeType="1" noTextEdit="1"/>
              </p:cNvSpPr>
              <p:nvPr/>
            </p:nvSpPr>
            <p:spPr>
              <a:xfrm>
                <a:off x="3779912" y="3068960"/>
                <a:ext cx="4506838" cy="1800200"/>
              </a:xfrm>
              <a:prstGeom prst="roundRect">
                <a:avLst/>
              </a:prstGeom>
              <a:blipFill rotWithShape="1">
                <a:blip r:embed="rId2"/>
                <a:stretch>
                  <a:fillRect/>
                </a:stretch>
              </a:blipFill>
            </p:spPr>
            <p:txBody>
              <a:bodyPr/>
              <a:lstStyle/>
              <a:p>
                <a:r>
                  <a:rPr lang="en-GB">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692696"/>
            <a:ext cx="74295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724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33" y="236984"/>
            <a:ext cx="7920880" cy="5784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599933" y="3861048"/>
            <a:ext cx="3396003" cy="201622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1 </a:t>
            </a:r>
            <a:r>
              <a:rPr lang="en-GB" sz="1100" dirty="0">
                <a:latin typeface="Arial" panose="020B0604020202020204" pitchFamily="34" charset="0"/>
                <a:cs typeface="Arial" panose="020B0604020202020204" pitchFamily="34" charset="0"/>
              </a:rPr>
              <a:t>mark AO3 for translating a problem into a mathematical context </a:t>
            </a:r>
            <a:r>
              <a:rPr lang="en-GB" sz="1100" dirty="0" smtClean="0">
                <a:latin typeface="Arial" panose="020B0604020202020204" pitchFamily="34" charset="0"/>
                <a:cs typeface="Arial" panose="020B0604020202020204" pitchFamily="34" charset="0"/>
              </a:rPr>
              <a:t>and </a:t>
            </a:r>
            <a:r>
              <a:rPr lang="en-US" sz="1100" dirty="0" smtClean="0">
                <a:latin typeface="Arial" panose="020B0604020202020204" pitchFamily="34" charset="0"/>
                <a:cs typeface="Arial" panose="020B0604020202020204" pitchFamily="34" charset="0"/>
              </a:rPr>
              <a:t>1 </a:t>
            </a:r>
            <a:r>
              <a:rPr lang="en-US" sz="1100" dirty="0">
                <a:latin typeface="Arial" panose="020B0604020202020204" pitchFamily="34" charset="0"/>
                <a:cs typeface="Arial" panose="020B0604020202020204" pitchFamily="34" charset="0"/>
              </a:rPr>
              <a:t>mark A03 for translating a problem given in context into a mathematical </a:t>
            </a:r>
            <a:r>
              <a:rPr lang="en-US" sz="1100" dirty="0" smtClean="0">
                <a:latin typeface="Arial" panose="020B0604020202020204" pitchFamily="34" charset="0"/>
                <a:cs typeface="Arial" panose="020B0604020202020204" pitchFamily="34" charset="0"/>
              </a:rPr>
              <a:t>model.</a:t>
            </a:r>
          </a:p>
          <a:p>
            <a:r>
              <a:rPr lang="en-US" sz="1100" dirty="0" smtClean="0">
                <a:latin typeface="Arial" panose="020B0604020202020204" pitchFamily="34" charset="0"/>
                <a:cs typeface="Arial" panose="020B0604020202020204" pitchFamily="34" charset="0"/>
              </a:rPr>
              <a:t>1 mark AO2 for using mathematical language and notation correctly and 1 mark AO2 for constructing a rigorous mathematical argument.</a:t>
            </a:r>
          </a:p>
          <a:p>
            <a:r>
              <a:rPr lang="en-GB" sz="1100" dirty="0">
                <a:latin typeface="Arial" panose="020B0604020202020204" pitchFamily="34" charset="0"/>
                <a:cs typeface="Arial" panose="020B0604020202020204" pitchFamily="34" charset="0"/>
              </a:rPr>
              <a:t>1 mark AO3 for using a mathematical </a:t>
            </a:r>
            <a:r>
              <a:rPr lang="en-GB" sz="1100" dirty="0" smtClean="0">
                <a:latin typeface="Arial" panose="020B0604020202020204" pitchFamily="34" charset="0"/>
                <a:cs typeface="Arial" panose="020B0604020202020204" pitchFamily="34" charset="0"/>
              </a:rPr>
              <a:t>model.</a:t>
            </a:r>
            <a:endParaRPr lang="en-US" sz="1100" dirty="0">
              <a:latin typeface="Arial" panose="020B0604020202020204" pitchFamily="34" charset="0"/>
              <a:cs typeface="Arial" panose="020B0604020202020204" pitchFamily="34" charset="0"/>
            </a:endParaRPr>
          </a:p>
          <a:p>
            <a:r>
              <a:rPr lang="en-US" sz="1100" dirty="0" smtClean="0">
                <a:latin typeface="Arial" panose="020B0604020202020204" pitchFamily="34" charset="0"/>
                <a:cs typeface="Arial" panose="020B0604020202020204" pitchFamily="34" charset="0"/>
              </a:rPr>
              <a:t>3 </a:t>
            </a:r>
            <a:r>
              <a:rPr lang="en-US" sz="1100" dirty="0">
                <a:latin typeface="Arial" panose="020B0604020202020204" pitchFamily="34" charset="0"/>
                <a:cs typeface="Arial" panose="020B0604020202020204" pitchFamily="34" charset="0"/>
              </a:rPr>
              <a:t>marks AO1 for selecting and carrying out routine </a:t>
            </a:r>
            <a:r>
              <a:rPr lang="en-US" sz="1100" dirty="0" smtClean="0">
                <a:latin typeface="Arial" panose="020B0604020202020204" pitchFamily="34" charset="0"/>
                <a:cs typeface="Arial" panose="020B0604020202020204" pitchFamily="34" charset="0"/>
              </a:rPr>
              <a:t>procedures</a:t>
            </a:r>
            <a:r>
              <a:rPr lang="en-US" sz="1100" dirty="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and 1 mark AO2 for making inferences.</a:t>
            </a:r>
          </a:p>
        </p:txBody>
      </p:sp>
    </p:spTree>
    <p:extLst>
      <p:ext uri="{BB962C8B-B14F-4D97-AF65-F5344CB8AC3E}">
        <p14:creationId xmlns:p14="http://schemas.microsoft.com/office/powerpoint/2010/main" val="362417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23900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228184" y="1124744"/>
            <a:ext cx="2088232"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Specification content references covered: part (</a:t>
            </a:r>
            <a:r>
              <a:rPr lang="en-GB" sz="1100" dirty="0" err="1" smtClean="0">
                <a:latin typeface="Arial" panose="020B0604020202020204" pitchFamily="34" charset="0"/>
                <a:cs typeface="Arial" panose="020B0604020202020204" pitchFamily="34" charset="0"/>
              </a:rPr>
              <a:t>i</a:t>
            </a:r>
            <a:r>
              <a:rPr lang="en-GB" sz="1100" dirty="0" smtClean="0">
                <a:latin typeface="Arial" panose="020B0604020202020204" pitchFamily="34" charset="0"/>
                <a:cs typeface="Arial" panose="020B0604020202020204" pitchFamily="34" charset="0"/>
              </a:rPr>
              <a:t>) 5.09a, part </a:t>
            </a:r>
            <a:r>
              <a:rPr lang="en-GB" sz="1100" dirty="0">
                <a:latin typeface="Arial" panose="020B0604020202020204" pitchFamily="34" charset="0"/>
                <a:cs typeface="Arial" panose="020B0604020202020204" pitchFamily="34" charset="0"/>
              </a:rPr>
              <a:t>(</a:t>
            </a:r>
            <a:r>
              <a:rPr lang="en-GB" sz="1100" dirty="0" smtClean="0">
                <a:latin typeface="Arial" panose="020B0604020202020204" pitchFamily="34" charset="0"/>
                <a:cs typeface="Arial" panose="020B0604020202020204" pitchFamily="34" charset="0"/>
              </a:rPr>
              <a:t>ii) 5.09c, part (iii) 5.09e and part (iv) 5.09e. </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40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620688"/>
            <a:ext cx="7391400"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067944" y="4653136"/>
            <a:ext cx="3672407"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Specification content references covered</a:t>
            </a:r>
            <a:r>
              <a:rPr lang="en-GB" sz="1100" dirty="0" smtClean="0">
                <a:latin typeface="Arial" panose="020B0604020202020204" pitchFamily="34" charset="0"/>
                <a:cs typeface="Arial" panose="020B0604020202020204" pitchFamily="34" charset="0"/>
              </a:rPr>
              <a:t>: part (</a:t>
            </a:r>
            <a:r>
              <a:rPr lang="en-GB" sz="1100" dirty="0" err="1" smtClean="0">
                <a:latin typeface="Arial" panose="020B0604020202020204" pitchFamily="34" charset="0"/>
                <a:cs typeface="Arial" panose="020B0604020202020204" pitchFamily="34" charset="0"/>
              </a:rPr>
              <a:t>i</a:t>
            </a:r>
            <a:r>
              <a:rPr lang="en-GB" sz="1100" dirty="0" smtClean="0">
                <a:latin typeface="Arial" panose="020B0604020202020204" pitchFamily="34" charset="0"/>
                <a:cs typeface="Arial" panose="020B0604020202020204" pitchFamily="34" charset="0"/>
              </a:rPr>
              <a:t>) 5.03c, part (ii) 5.06c </a:t>
            </a:r>
            <a:r>
              <a:rPr lang="en-GB" sz="1100" dirty="0" smtClean="0">
                <a:latin typeface="Arial" panose="020B0604020202020204" pitchFamily="34" charset="0"/>
                <a:cs typeface="Arial" panose="020B0604020202020204" pitchFamily="34" charset="0"/>
              </a:rPr>
              <a:t>and part (iii) </a:t>
            </a:r>
            <a:r>
              <a:rPr lang="en-GB" sz="1100" dirty="0" smtClean="0">
                <a:latin typeface="Arial" panose="020B0604020202020204" pitchFamily="34" charset="0"/>
                <a:cs typeface="Arial" panose="020B0604020202020204" pitchFamily="34" charset="0"/>
              </a:rPr>
              <a:t>5.06d. </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14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15436"/>
            <a:ext cx="7400925" cy="140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860032" y="1916832"/>
            <a:ext cx="2448272"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Here </a:t>
            </a:r>
            <a:r>
              <a:rPr lang="en-US" sz="1100" dirty="0" smtClean="0">
                <a:latin typeface="Arial" panose="020B0604020202020204" pitchFamily="34" charset="0"/>
                <a:cs typeface="Arial" panose="020B0604020202020204" pitchFamily="34" charset="0"/>
              </a:rPr>
              <a:t>‘Find’ </a:t>
            </a:r>
            <a:r>
              <a:rPr lang="en-US" sz="1100" dirty="0">
                <a:latin typeface="Arial" panose="020B0604020202020204" pitchFamily="34" charset="0"/>
                <a:cs typeface="Arial" panose="020B0604020202020204" pitchFamily="34" charset="0"/>
              </a:rPr>
              <a:t>means that the values of the definite integrals can be obtained directly from a calculator, although candidates would be well advised to write down the integrals they are evaluating.</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5868144" y="5360292"/>
            <a:ext cx="1944216" cy="588987"/>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4 marks AO1 for selecting and correctly carrying out routine procedures.</a:t>
            </a:r>
            <a:endParaRPr lang="en-GB" sz="1100" dirty="0">
              <a:latin typeface="Arial" panose="020B0604020202020204" pitchFamily="34" charset="0"/>
              <a:cs typeface="Arial" panose="020B0604020202020204" pitchFamily="34"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80" y="3140968"/>
            <a:ext cx="828092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971600" y="5360292"/>
            <a:ext cx="3960440" cy="58898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mark scheme has </a:t>
            </a:r>
            <a:r>
              <a:rPr lang="en-GB" sz="1100" dirty="0">
                <a:latin typeface="Arial" panose="020B0604020202020204" pitchFamily="34" charset="0"/>
                <a:cs typeface="Arial" panose="020B0604020202020204" pitchFamily="34" charset="0"/>
              </a:rPr>
              <a:t>BC, by calculator, </a:t>
            </a:r>
            <a:r>
              <a:rPr lang="en-GB" sz="1100" dirty="0" smtClean="0">
                <a:latin typeface="Arial" panose="020B0604020202020204" pitchFamily="34" charset="0"/>
                <a:cs typeface="Arial" panose="020B0604020202020204" pitchFamily="34" charset="0"/>
              </a:rPr>
              <a:t>and </a:t>
            </a:r>
            <a:r>
              <a:rPr lang="en-GB" sz="1100" dirty="0">
                <a:latin typeface="Arial" panose="020B0604020202020204" pitchFamily="34" charset="0"/>
                <a:cs typeface="Arial" panose="020B0604020202020204" pitchFamily="34" charset="0"/>
              </a:rPr>
              <a:t>the use of the command word </a:t>
            </a:r>
            <a:r>
              <a:rPr lang="en-GB" sz="1100" dirty="0" smtClean="0">
                <a:latin typeface="Arial" panose="020B0604020202020204" pitchFamily="34" charset="0"/>
                <a:cs typeface="Arial" panose="020B0604020202020204" pitchFamily="34" charset="0"/>
              </a:rPr>
              <a:t>‘Find</a:t>
            </a:r>
            <a:r>
              <a:rPr lang="en-GB" sz="1100" dirty="0">
                <a:latin typeface="Arial" panose="020B0604020202020204" pitchFamily="34" charset="0"/>
                <a:cs typeface="Arial" panose="020B0604020202020204" pitchFamily="34" charset="0"/>
              </a:rPr>
              <a:t>’ in this </a:t>
            </a:r>
            <a:r>
              <a:rPr lang="en-GB" sz="1100" dirty="0" smtClean="0">
                <a:latin typeface="Arial" panose="020B0604020202020204" pitchFamily="34" charset="0"/>
                <a:cs typeface="Arial" panose="020B0604020202020204" pitchFamily="34" charset="0"/>
              </a:rPr>
              <a:t>instance means that there is no requirement to justify answers.</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5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5410" y="4221684"/>
            <a:ext cx="8297070" cy="1585203"/>
            <a:chOff x="251520" y="3484379"/>
            <a:chExt cx="10601326" cy="1585203"/>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84379"/>
              <a:ext cx="105727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717032"/>
              <a:ext cx="10601326"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23" y="620688"/>
            <a:ext cx="74104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067944" y="932223"/>
            <a:ext cx="3744416" cy="11521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‘Show’ </a:t>
            </a:r>
            <a:r>
              <a:rPr lang="en-US" sz="1100" dirty="0">
                <a:latin typeface="Arial" panose="020B0604020202020204" pitchFamily="34" charset="0"/>
                <a:cs typeface="Arial" panose="020B0604020202020204" pitchFamily="34" charset="0"/>
              </a:rPr>
              <a:t>requires a clear mathematical argument with all necessary intermediate </a:t>
            </a:r>
            <a:r>
              <a:rPr lang="en-US" sz="1100" dirty="0" smtClean="0">
                <a:latin typeface="Arial" panose="020B0604020202020204" pitchFamily="34" charset="0"/>
                <a:cs typeface="Arial" panose="020B0604020202020204" pitchFamily="34" charset="0"/>
              </a:rPr>
              <a:t>working. The result is given so </a:t>
            </a:r>
            <a:r>
              <a:rPr lang="en-US" sz="1100" dirty="0">
                <a:latin typeface="Arial" panose="020B0604020202020204" pitchFamily="34" charset="0"/>
                <a:cs typeface="Arial" panose="020B0604020202020204" pitchFamily="34" charset="0"/>
              </a:rPr>
              <a:t>the </a:t>
            </a:r>
            <a:r>
              <a:rPr lang="en-US" sz="1100" dirty="0" smtClean="0">
                <a:latin typeface="Arial" panose="020B0604020202020204" pitchFamily="34" charset="0"/>
                <a:cs typeface="Arial" panose="020B0604020202020204" pitchFamily="34" charset="0"/>
              </a:rPr>
              <a:t>explanation has </a:t>
            </a:r>
            <a:r>
              <a:rPr lang="en-US" sz="1100" dirty="0">
                <a:latin typeface="Arial" panose="020B0604020202020204" pitchFamily="34" charset="0"/>
                <a:cs typeface="Arial" panose="020B0604020202020204" pitchFamily="34" charset="0"/>
              </a:rPr>
              <a:t>to be sufficiently detailed to cover every step of their </a:t>
            </a:r>
            <a:r>
              <a:rPr lang="en-US" sz="1100" dirty="0" smtClean="0">
                <a:latin typeface="Arial" panose="020B0604020202020204" pitchFamily="34" charset="0"/>
                <a:cs typeface="Arial" panose="020B0604020202020204" pitchFamily="34" charset="0"/>
              </a:rPr>
              <a:t>working, </a:t>
            </a:r>
            <a:r>
              <a:rPr lang="en-US" sz="1100" dirty="0">
                <a:latin typeface="Arial" panose="020B0604020202020204" pitchFamily="34" charset="0"/>
                <a:cs typeface="Arial" panose="020B0604020202020204" pitchFamily="34" charset="0"/>
              </a:rPr>
              <a:t>although once again the value of the definite integral can be obtained directly from a </a:t>
            </a:r>
            <a:r>
              <a:rPr lang="en-US" sz="1100" dirty="0" smtClean="0">
                <a:latin typeface="Arial" panose="020B0604020202020204" pitchFamily="34" charset="0"/>
                <a:cs typeface="Arial" panose="020B0604020202020204" pitchFamily="34" charset="0"/>
              </a:rPr>
              <a:t>calculator. </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4932040" y="5593760"/>
            <a:ext cx="3168352" cy="93158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1 mark AO2 for constructing a rigorous  mathematical argument and 2 </a:t>
            </a:r>
            <a:r>
              <a:rPr lang="en-GB" sz="1100" dirty="0">
                <a:latin typeface="Arial" panose="020B0604020202020204" pitchFamily="34" charset="0"/>
                <a:cs typeface="Arial" panose="020B0604020202020204" pitchFamily="34" charset="0"/>
              </a:rPr>
              <a:t>marks AO1 for selecting and correctly carrying out routine procedures</a:t>
            </a:r>
            <a:r>
              <a:rPr lang="en-GB" sz="1100" dirty="0" smtClean="0">
                <a:latin typeface="Arial" panose="020B0604020202020204" pitchFamily="34" charset="0"/>
                <a:cs typeface="Arial" panose="020B0604020202020204" pitchFamily="34" charset="0"/>
              </a:rPr>
              <a:t>.</a:t>
            </a:r>
          </a:p>
          <a:p>
            <a:r>
              <a:rPr lang="en-US" sz="1100" dirty="0">
                <a:latin typeface="Arial" panose="020B0604020202020204" pitchFamily="34" charset="0"/>
                <a:cs typeface="Arial" panose="020B0604020202020204" pitchFamily="34" charset="0"/>
              </a:rPr>
              <a:t>1 mark AO2 for making </a:t>
            </a:r>
            <a:r>
              <a:rPr lang="en-US" sz="1100" dirty="0" smtClean="0">
                <a:latin typeface="Arial" panose="020B0604020202020204" pitchFamily="34" charset="0"/>
                <a:cs typeface="Arial" panose="020B0604020202020204" pitchFamily="34" charset="0"/>
              </a:rPr>
              <a:t>deductions</a:t>
            </a:r>
            <a:r>
              <a:rPr lang="en-US" sz="1100" dirty="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
        <p:nvSpPr>
          <p:cNvPr id="8" name="Rounded Rectangle 7"/>
          <p:cNvSpPr/>
          <p:nvPr/>
        </p:nvSpPr>
        <p:spPr>
          <a:xfrm>
            <a:off x="5724129" y="3394776"/>
            <a:ext cx="3168351" cy="654912"/>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mark scheme has </a:t>
            </a:r>
            <a:r>
              <a:rPr lang="en-GB" sz="1100" dirty="0">
                <a:latin typeface="Arial" panose="020B0604020202020204" pitchFamily="34" charset="0"/>
                <a:cs typeface="Arial" panose="020B0604020202020204" pitchFamily="34" charset="0"/>
              </a:rPr>
              <a:t>BC, by calculator, </a:t>
            </a:r>
            <a:r>
              <a:rPr lang="en-GB" sz="1100" dirty="0" smtClean="0">
                <a:latin typeface="Arial" panose="020B0604020202020204" pitchFamily="34" charset="0"/>
                <a:cs typeface="Arial" panose="020B0604020202020204" pitchFamily="34" charset="0"/>
              </a:rPr>
              <a:t>indicating that using the calculator to generate the value of the definite integral acceptable.</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12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5245" y="1774511"/>
            <a:ext cx="8743009" cy="3814729"/>
            <a:chOff x="876300" y="3365275"/>
            <a:chExt cx="10582275" cy="3594776"/>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3365275"/>
              <a:ext cx="10572750"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3588201"/>
              <a:ext cx="10582275" cy="337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620688"/>
            <a:ext cx="73723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508104" y="332656"/>
            <a:ext cx="2952328" cy="12613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Again a hypothesis test question requires clear statement of hypotheses and conclusions in a correct form. It is not essential to show intermediate values </a:t>
            </a:r>
            <a:r>
              <a:rPr lang="en-US" sz="1100" dirty="0" smtClean="0">
                <a:latin typeface="Arial" panose="020B0604020202020204" pitchFamily="34" charset="0"/>
                <a:cs typeface="Arial" panose="020B0604020202020204" pitchFamily="34" charset="0"/>
              </a:rPr>
              <a:t>such </a:t>
            </a:r>
            <a:r>
              <a:rPr lang="en-US" sz="1100" dirty="0">
                <a:latin typeface="Arial" panose="020B0604020202020204" pitchFamily="34" charset="0"/>
                <a:cs typeface="Arial" panose="020B0604020202020204" pitchFamily="34" charset="0"/>
              </a:rPr>
              <a:t>as those of (O – E)</a:t>
            </a:r>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/E but without them it would be impossible to award part marks for a wrong answer.</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6876256" y="4221088"/>
            <a:ext cx="1916682" cy="1789081"/>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1 mark AO2 for using mathematical language and notation </a:t>
            </a:r>
            <a:r>
              <a:rPr lang="en-US" sz="1100" dirty="0" smtClean="0">
                <a:latin typeface="Arial" panose="020B0604020202020204" pitchFamily="34" charset="0"/>
                <a:cs typeface="Arial" panose="020B0604020202020204" pitchFamily="34" charset="0"/>
              </a:rPr>
              <a:t>correctly.</a:t>
            </a:r>
          </a:p>
          <a:p>
            <a:r>
              <a:rPr lang="en-US" sz="1100" dirty="0" smtClean="0">
                <a:latin typeface="Arial" panose="020B0604020202020204" pitchFamily="34" charset="0"/>
                <a:cs typeface="Arial" panose="020B0604020202020204" pitchFamily="34" charset="0"/>
              </a:rPr>
              <a:t>4 </a:t>
            </a:r>
            <a:r>
              <a:rPr lang="en-US" sz="1100" dirty="0">
                <a:latin typeface="Arial" panose="020B0604020202020204" pitchFamily="34" charset="0"/>
                <a:cs typeface="Arial" panose="020B0604020202020204" pitchFamily="34" charset="0"/>
              </a:rPr>
              <a:t>marks AO1 for selecting and carrying out routine </a:t>
            </a:r>
            <a:r>
              <a:rPr lang="en-US" sz="1100" dirty="0" smtClean="0">
                <a:latin typeface="Arial" panose="020B0604020202020204" pitchFamily="34" charset="0"/>
                <a:cs typeface="Arial" panose="020B0604020202020204" pitchFamily="34" charset="0"/>
              </a:rPr>
              <a:t>procedures.</a:t>
            </a:r>
          </a:p>
          <a:p>
            <a:r>
              <a:rPr lang="en-GB" sz="1100" dirty="0" smtClean="0">
                <a:latin typeface="Arial" panose="020B0604020202020204" pitchFamily="34" charset="0"/>
                <a:cs typeface="Arial" panose="020B0604020202020204" pitchFamily="34" charset="0"/>
              </a:rPr>
              <a:t>1 </a:t>
            </a:r>
            <a:r>
              <a:rPr lang="en-GB" sz="1100" dirty="0">
                <a:latin typeface="Arial" panose="020B0604020202020204" pitchFamily="34" charset="0"/>
                <a:cs typeface="Arial" panose="020B0604020202020204" pitchFamily="34" charset="0"/>
              </a:rPr>
              <a:t>mark AO3 for using a mathematical </a:t>
            </a:r>
            <a:r>
              <a:rPr lang="en-GB" sz="1100" dirty="0" smtClean="0">
                <a:latin typeface="Arial" panose="020B0604020202020204" pitchFamily="34" charset="0"/>
                <a:cs typeface="Arial" panose="020B0604020202020204" pitchFamily="34" charset="0"/>
              </a:rPr>
              <a:t>model and 1 mark AO2 for </a:t>
            </a:r>
            <a:r>
              <a:rPr lang="en-US" sz="1100" dirty="0">
                <a:latin typeface="Arial" panose="020B0604020202020204" pitchFamily="34" charset="0"/>
                <a:cs typeface="Arial" panose="020B0604020202020204" pitchFamily="34" charset="0"/>
              </a:rPr>
              <a:t>making inferences</a:t>
            </a: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9" name="Rounded Rectangle 8"/>
          <p:cNvSpPr/>
          <p:nvPr/>
        </p:nvSpPr>
        <p:spPr>
          <a:xfrm>
            <a:off x="6876256" y="2011077"/>
            <a:ext cx="1916682" cy="188413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mark scheme has </a:t>
            </a:r>
            <a:r>
              <a:rPr lang="en-GB" sz="1100" dirty="0">
                <a:latin typeface="Arial" panose="020B0604020202020204" pitchFamily="34" charset="0"/>
                <a:cs typeface="Arial" panose="020B0604020202020204" pitchFamily="34" charset="0"/>
              </a:rPr>
              <a:t>BC, by calculator, </a:t>
            </a:r>
            <a:r>
              <a:rPr lang="en-GB" sz="1100" dirty="0" smtClean="0">
                <a:latin typeface="Arial" panose="020B0604020202020204" pitchFamily="34" charset="0"/>
                <a:cs typeface="Arial" panose="020B0604020202020204" pitchFamily="34" charset="0"/>
              </a:rPr>
              <a:t>indicating that using the calculator to generate the answer is acceptable. Al</a:t>
            </a:r>
            <a:r>
              <a:rPr lang="en-US" sz="1100" dirty="0" smtClean="0">
                <a:latin typeface="Arial" panose="020B0604020202020204" pitchFamily="34" charset="0"/>
                <a:cs typeface="Arial" panose="020B0604020202020204" pitchFamily="34" charset="0"/>
              </a:rPr>
              <a:t>though</a:t>
            </a:r>
            <a:r>
              <a:rPr lang="en-US" sz="1100" dirty="0">
                <a:latin typeface="Arial" panose="020B0604020202020204" pitchFamily="34" charset="0"/>
                <a:cs typeface="Arial" panose="020B0604020202020204" pitchFamily="34" charset="0"/>
              </a:rPr>
              <a:t>, as usual when there is more than 1 mark available, it is in the candidates’ interests to show some working</a:t>
            </a:r>
            <a:r>
              <a:rPr lang="en-US"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709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222" y="476672"/>
            <a:ext cx="73818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071975" y="2852936"/>
            <a:ext cx="3672407"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Specification content references covered</a:t>
            </a:r>
            <a:r>
              <a:rPr lang="en-GB" sz="1100" dirty="0" smtClean="0">
                <a:latin typeface="Arial" panose="020B0604020202020204" pitchFamily="34" charset="0"/>
                <a:cs typeface="Arial" panose="020B0604020202020204" pitchFamily="34" charset="0"/>
              </a:rPr>
              <a:t>: part (</a:t>
            </a:r>
            <a:r>
              <a:rPr lang="en-GB" sz="1100" dirty="0" err="1" smtClean="0">
                <a:latin typeface="Arial" panose="020B0604020202020204" pitchFamily="34" charset="0"/>
                <a:cs typeface="Arial" panose="020B0604020202020204" pitchFamily="34" charset="0"/>
              </a:rPr>
              <a:t>i</a:t>
            </a:r>
            <a:r>
              <a:rPr lang="en-GB" sz="1100" dirty="0" smtClean="0">
                <a:latin typeface="Arial" panose="020B0604020202020204" pitchFamily="34" charset="0"/>
                <a:cs typeface="Arial" panose="020B0604020202020204" pitchFamily="34" charset="0"/>
              </a:rPr>
              <a:t>) 5.03g, part (ii) 5.03c </a:t>
            </a:r>
            <a:r>
              <a:rPr lang="en-GB" sz="1100" dirty="0" smtClean="0">
                <a:latin typeface="Arial" panose="020B0604020202020204" pitchFamily="34" charset="0"/>
                <a:cs typeface="Arial" panose="020B0604020202020204" pitchFamily="34" charset="0"/>
              </a:rPr>
              <a:t>and </a:t>
            </a:r>
            <a:r>
              <a:rPr lang="en-GB" sz="1100" dirty="0" smtClean="0">
                <a:latin typeface="Arial" panose="020B0604020202020204" pitchFamily="34" charset="0"/>
                <a:cs typeface="Arial" panose="020B0604020202020204" pitchFamily="34" charset="0"/>
              </a:rPr>
              <a:t>5.03f. </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182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420888"/>
            <a:ext cx="8568952"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48680"/>
            <a:ext cx="735330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860032" y="908721"/>
            <a:ext cx="3312368"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This question could have involved the command word </a:t>
            </a:r>
            <a:r>
              <a:rPr lang="en-US" sz="1100" dirty="0" smtClean="0">
                <a:latin typeface="Arial" panose="020B0604020202020204" pitchFamily="34" charset="0"/>
                <a:cs typeface="Arial" panose="020B0604020202020204" pitchFamily="34" charset="0"/>
              </a:rPr>
              <a:t>‘determine’; </a:t>
            </a:r>
            <a:r>
              <a:rPr lang="en-US" sz="1100" dirty="0">
                <a:latin typeface="Arial" panose="020B0604020202020204" pitchFamily="34" charset="0"/>
                <a:cs typeface="Arial" panose="020B0604020202020204" pitchFamily="34" charset="0"/>
              </a:rPr>
              <a:t>it is clearly expected that the necessary algebra is shown, as required by AO2</a:t>
            </a: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5" name="Rounded Rectangle 4"/>
          <p:cNvSpPr/>
          <p:nvPr/>
        </p:nvSpPr>
        <p:spPr>
          <a:xfrm>
            <a:off x="6746814" y="2924944"/>
            <a:ext cx="2145665" cy="18002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1 </a:t>
            </a:r>
            <a:r>
              <a:rPr lang="en-US" sz="1100" dirty="0">
                <a:latin typeface="Arial" panose="020B0604020202020204" pitchFamily="34" charset="0"/>
                <a:cs typeface="Arial" panose="020B0604020202020204" pitchFamily="34" charset="0"/>
              </a:rPr>
              <a:t>marks AO1 for selecting </a:t>
            </a:r>
            <a:r>
              <a:rPr lang="en-US" sz="1100" dirty="0" smtClean="0">
                <a:latin typeface="Arial" panose="020B0604020202020204" pitchFamily="34" charset="0"/>
                <a:cs typeface="Arial" panose="020B0604020202020204" pitchFamily="34" charset="0"/>
              </a:rPr>
              <a:t>routine procedures and 2 marks AO2 for constructing rigorous mathematical arguments.</a:t>
            </a:r>
          </a:p>
          <a:p>
            <a:r>
              <a:rPr lang="en-US" sz="1100" dirty="0" smtClean="0">
                <a:latin typeface="Arial" panose="020B0604020202020204" pitchFamily="34" charset="0"/>
                <a:cs typeface="Arial" panose="020B0604020202020204" pitchFamily="34" charset="0"/>
              </a:rPr>
              <a:t>1 mark AO3 for translating problems into mathematical processes and 1 mark AO1 for carrying out routine procedures.</a:t>
            </a:r>
            <a:endParaRPr lang="en-US" sz="1100" dirty="0">
              <a:latin typeface="Arial" panose="020B0604020202020204" pitchFamily="34" charset="0"/>
              <a:cs typeface="Arial" panose="020B0604020202020204" pitchFamily="34" charset="0"/>
            </a:endParaRPr>
          </a:p>
        </p:txBody>
      </p:sp>
      <p:sp>
        <p:nvSpPr>
          <p:cNvPr id="6" name="Rounded Rectangle 5"/>
          <p:cNvSpPr/>
          <p:nvPr/>
        </p:nvSpPr>
        <p:spPr>
          <a:xfrm>
            <a:off x="395536" y="908720"/>
            <a:ext cx="2520280"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i="1" dirty="0" smtClean="0">
                <a:latin typeface="Arial" panose="020B0604020202020204" pitchFamily="34" charset="0"/>
                <a:cs typeface="Arial" panose="020B0604020202020204" pitchFamily="34" charset="0"/>
              </a:rPr>
              <a:t>Y</a:t>
            </a:r>
            <a:r>
              <a:rPr lang="en-US" sz="1100" dirty="0" smtClean="0">
                <a:latin typeface="Arial" panose="020B0604020202020204" pitchFamily="34" charset="0"/>
                <a:cs typeface="Arial" panose="020B0604020202020204" pitchFamily="34" charset="0"/>
              </a:rPr>
              <a:t> is </a:t>
            </a:r>
            <a:r>
              <a:rPr lang="en-US" sz="1100" dirty="0">
                <a:latin typeface="Arial" panose="020B0604020202020204" pitchFamily="34" charset="0"/>
                <a:cs typeface="Arial" panose="020B0604020202020204" pitchFamily="34" charset="0"/>
              </a:rPr>
              <a:t>a decreasing function of </a:t>
            </a:r>
            <a:r>
              <a:rPr lang="en-US" sz="1100" i="1" dirty="0">
                <a:latin typeface="Arial" panose="020B0604020202020204" pitchFamily="34" charset="0"/>
                <a:cs typeface="Arial" panose="020B0604020202020204" pitchFamily="34" charset="0"/>
              </a:rPr>
              <a:t>X</a:t>
            </a:r>
            <a:r>
              <a:rPr lang="en-US" sz="1100" dirty="0">
                <a:latin typeface="Arial" panose="020B0604020202020204" pitchFamily="34" charset="0"/>
                <a:cs typeface="Arial" panose="020B0604020202020204" pitchFamily="34" charset="0"/>
              </a:rPr>
              <a:t>, so it is necessary to take care with the inequalities defining the cumulative distribution functions.</a:t>
            </a:r>
          </a:p>
        </p:txBody>
      </p:sp>
    </p:spTree>
    <p:extLst>
      <p:ext uri="{BB962C8B-B14F-4D97-AF65-F5344CB8AC3E}">
        <p14:creationId xmlns:p14="http://schemas.microsoft.com/office/powerpoint/2010/main" val="235232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268" y="2381758"/>
            <a:ext cx="8395616" cy="3465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222" y="260648"/>
            <a:ext cx="73818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4889332" y="548680"/>
            <a:ext cx="2851020" cy="9361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‘Show that’ </a:t>
            </a:r>
            <a:r>
              <a:rPr lang="en-US" sz="1100" dirty="0">
                <a:latin typeface="Arial" panose="020B0604020202020204" pitchFamily="34" charset="0"/>
                <a:cs typeface="Arial" panose="020B0604020202020204" pitchFamily="34" charset="0"/>
              </a:rPr>
              <a:t>requires a proper mathematical justification. The question has elements of both rigorous argument and problem-solving, so it addresses both AO2 and AO3</a:t>
            </a:r>
            <a:r>
              <a:rPr lang="en-US" sz="1100" dirty="0" smtClean="0">
                <a:latin typeface="Arial" panose="020B0604020202020204" pitchFamily="34" charset="0"/>
                <a:cs typeface="Arial" panose="020B0604020202020204" pitchFamily="34" charset="0"/>
              </a:rPr>
              <a:t>.</a:t>
            </a:r>
            <a:endParaRPr lang="en-US" sz="1100" dirty="0">
              <a:latin typeface="Arial" panose="020B0604020202020204" pitchFamily="34" charset="0"/>
              <a:cs typeface="Arial" panose="020B0604020202020204" pitchFamily="34" charset="0"/>
            </a:endParaRPr>
          </a:p>
        </p:txBody>
      </p:sp>
      <p:sp>
        <p:nvSpPr>
          <p:cNvPr id="5" name="Rounded Rectangle 4"/>
          <p:cNvSpPr/>
          <p:nvPr/>
        </p:nvSpPr>
        <p:spPr>
          <a:xfrm>
            <a:off x="6732240" y="2780928"/>
            <a:ext cx="2152644" cy="216024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AO3 for translating a problem </a:t>
            </a:r>
            <a:r>
              <a:rPr lang="en-GB" sz="1100" dirty="0" smtClean="0">
                <a:latin typeface="Arial" panose="020B0604020202020204" pitchFamily="34" charset="0"/>
                <a:cs typeface="Arial" panose="020B0604020202020204" pitchFamily="34" charset="0"/>
              </a:rPr>
              <a:t>into </a:t>
            </a:r>
            <a:r>
              <a:rPr lang="en-GB" sz="1100" dirty="0">
                <a:latin typeface="Arial" panose="020B0604020202020204" pitchFamily="34" charset="0"/>
                <a:cs typeface="Arial" panose="020B0604020202020204" pitchFamily="34" charset="0"/>
              </a:rPr>
              <a:t>mathematical </a:t>
            </a:r>
            <a:r>
              <a:rPr lang="en-GB" sz="1100" dirty="0" smtClean="0">
                <a:latin typeface="Arial" panose="020B0604020202020204" pitchFamily="34" charset="0"/>
                <a:cs typeface="Arial" panose="020B0604020202020204" pitchFamily="34" charset="0"/>
              </a:rPr>
              <a:t>processes.</a:t>
            </a:r>
          </a:p>
          <a:p>
            <a:r>
              <a:rPr lang="en-GB" sz="1100" dirty="0" smtClean="0">
                <a:latin typeface="Arial" panose="020B0604020202020204" pitchFamily="34" charset="0"/>
                <a:cs typeface="Arial" panose="020B0604020202020204" pitchFamily="34" charset="0"/>
              </a:rPr>
              <a:t>1 mark AO1 for selecting and carrying out routine procedures.</a:t>
            </a:r>
          </a:p>
          <a:p>
            <a:r>
              <a:rPr lang="en-GB" sz="1100" dirty="0" smtClean="0">
                <a:latin typeface="Arial" panose="020B0604020202020204" pitchFamily="34" charset="0"/>
                <a:cs typeface="Arial" panose="020B0604020202020204" pitchFamily="34" charset="0"/>
              </a:rPr>
              <a:t>1 mark AO2 for constructing a rigorous mathematical argument and 1 mark AO3 for interpreting solutions to problems in their original context.</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202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69818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755576" y="2690664"/>
            <a:ext cx="2664296" cy="81034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State</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means that the candidate needs to write down only the specific words that apply (in this case, </a:t>
            </a:r>
            <a:r>
              <a:rPr lang="en-US" sz="1100" dirty="0" smtClean="0">
                <a:latin typeface="Arial" panose="020B0604020202020204" pitchFamily="34" charset="0"/>
                <a:cs typeface="Arial" panose="020B0604020202020204" pitchFamily="34" charset="0"/>
              </a:rPr>
              <a:t>‘independent</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and </a:t>
            </a:r>
            <a:r>
              <a:rPr lang="en-US" sz="1100" dirty="0" smtClean="0">
                <a:latin typeface="Arial" panose="020B0604020202020204" pitchFamily="34" charset="0"/>
                <a:cs typeface="Arial" panose="020B0604020202020204" pitchFamily="34" charset="0"/>
              </a:rPr>
              <a:t>‘controlled’).</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5868144" y="3737775"/>
            <a:ext cx="2016224" cy="50637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1 </a:t>
            </a:r>
            <a:r>
              <a:rPr lang="en-GB" sz="1100" dirty="0">
                <a:latin typeface="Arial" panose="020B0604020202020204" pitchFamily="34" charset="0"/>
                <a:cs typeface="Arial" panose="020B0604020202020204" pitchFamily="34" charset="0"/>
              </a:rPr>
              <a:t>AO1 </a:t>
            </a:r>
            <a:r>
              <a:rPr lang="en-GB" sz="1100" dirty="0" smtClean="0">
                <a:latin typeface="Arial" panose="020B0604020202020204" pitchFamily="34" charset="0"/>
                <a:cs typeface="Arial" panose="020B0604020202020204" pitchFamily="34" charset="0"/>
              </a:rPr>
              <a:t>mark </a:t>
            </a:r>
            <a:r>
              <a:rPr lang="en-GB" sz="1100" dirty="0">
                <a:latin typeface="Arial" panose="020B0604020202020204" pitchFamily="34" charset="0"/>
                <a:cs typeface="Arial" panose="020B0604020202020204" pitchFamily="34" charset="0"/>
              </a:rPr>
              <a:t>for </a:t>
            </a:r>
            <a:r>
              <a:rPr lang="en-GB" sz="1100" dirty="0" smtClean="0">
                <a:latin typeface="Arial" panose="020B0604020202020204" pitchFamily="34" charset="0"/>
                <a:cs typeface="Arial" panose="020B0604020202020204" pitchFamily="34" charset="0"/>
              </a:rPr>
              <a:t>accurately recalling facts, terminology and definitions.</a:t>
            </a:r>
            <a:endParaRPr lang="en-GB" sz="1100" dirty="0">
              <a:latin typeface="Arial" panose="020B0604020202020204" pitchFamily="34" charset="0"/>
              <a:cs typeface="Arial" panose="020B0604020202020204"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4" y="4509120"/>
            <a:ext cx="8240216"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8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296" y="260648"/>
            <a:ext cx="71913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1907704" y="2956223"/>
            <a:ext cx="2016224" cy="68880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A fully correct answer must obviously use the correct letters in the equation.</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4572000" y="5301208"/>
            <a:ext cx="3888432" cy="57606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1 mark </a:t>
            </a:r>
            <a:r>
              <a:rPr lang="en-GB" sz="1100" dirty="0" smtClean="0">
                <a:latin typeface="Arial" panose="020B0604020202020204" pitchFamily="34" charset="0"/>
                <a:cs typeface="Arial" panose="020B0604020202020204" pitchFamily="34" charset="0"/>
              </a:rPr>
              <a:t>A03 </a:t>
            </a:r>
            <a:r>
              <a:rPr lang="en-GB" sz="1100" dirty="0">
                <a:latin typeface="Arial" panose="020B0604020202020204" pitchFamily="34" charset="0"/>
                <a:cs typeface="Arial" panose="020B0604020202020204" pitchFamily="34" charset="0"/>
              </a:rPr>
              <a:t>for translating a problem given in context into a mathematical model and </a:t>
            </a:r>
            <a:r>
              <a:rPr lang="en-GB" sz="1100" dirty="0" smtClean="0">
                <a:latin typeface="Arial" panose="020B0604020202020204" pitchFamily="34" charset="0"/>
                <a:cs typeface="Arial" panose="020B0604020202020204" pitchFamily="34" charset="0"/>
              </a:rPr>
              <a:t>1 mark </a:t>
            </a:r>
            <a:r>
              <a:rPr lang="en-GB" sz="1100" dirty="0">
                <a:latin typeface="Arial" panose="020B0604020202020204" pitchFamily="34" charset="0"/>
                <a:cs typeface="Arial" panose="020B0604020202020204" pitchFamily="34" charset="0"/>
              </a:rPr>
              <a:t>AO1 for selecting and carrying out routine procedures.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933056"/>
            <a:ext cx="8171359"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6444207" y="764703"/>
            <a:ext cx="2338711" cy="273630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Calculate</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means that any valid method can be used. Candidates can write down the answer directly from their calculators with no working, but if they make any mistake they will not gain any credit. Candidates who demonstrate the use of the correct formulae can get partial credit even if they do not get the answer completely correct, though this may be a less efficient approach in terms of time and accuracy.</a:t>
            </a:r>
            <a:endParaRPr lang="en-GB" sz="1100" dirty="0">
              <a:latin typeface="Arial" panose="020B0604020202020204" pitchFamily="34" charset="0"/>
              <a:cs typeface="Arial" panose="020B0604020202020204" pitchFamily="34" charset="0"/>
            </a:endParaRPr>
          </a:p>
        </p:txBody>
      </p:sp>
      <p:sp>
        <p:nvSpPr>
          <p:cNvPr id="7" name="Rounded Rectangle 6"/>
          <p:cNvSpPr/>
          <p:nvPr/>
        </p:nvSpPr>
        <p:spPr>
          <a:xfrm>
            <a:off x="1043608" y="5310569"/>
            <a:ext cx="3160989" cy="57606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The mark scheme has </a:t>
            </a:r>
            <a:r>
              <a:rPr lang="en-GB" sz="1100" dirty="0">
                <a:latin typeface="Arial" panose="020B0604020202020204" pitchFamily="34" charset="0"/>
                <a:cs typeface="Arial" panose="020B0604020202020204" pitchFamily="34" charset="0"/>
              </a:rPr>
              <a:t>BC, by calculator, </a:t>
            </a:r>
            <a:r>
              <a:rPr lang="en-GB" sz="1100" dirty="0" smtClean="0">
                <a:latin typeface="Arial" panose="020B0604020202020204" pitchFamily="34" charset="0"/>
                <a:cs typeface="Arial" panose="020B0604020202020204" pitchFamily="34" charset="0"/>
              </a:rPr>
              <a:t>indicating that using the calculator to generate the answer is acceptable.</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06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742159"/>
            <a:ext cx="831907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322" y="332656"/>
            <a:ext cx="72771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372200" y="764705"/>
            <a:ext cx="2232248" cy="93610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Only the correct answer is required, though a suitable degree of accuracy should be </a:t>
            </a:r>
            <a:r>
              <a:rPr lang="en-US" sz="1100" dirty="0" smtClean="0">
                <a:latin typeface="Arial" panose="020B0604020202020204" pitchFamily="34" charset="0"/>
                <a:cs typeface="Arial" panose="020B0604020202020204" pitchFamily="34" charset="0"/>
              </a:rPr>
              <a:t>used, i.e. over-specification should be discouraged.</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6732240" y="5085184"/>
            <a:ext cx="1732756" cy="506376"/>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AO3.4 refers to using a mathematical model. </a:t>
            </a:r>
          </a:p>
        </p:txBody>
      </p:sp>
    </p:spTree>
    <p:extLst>
      <p:ext uri="{BB962C8B-B14F-4D97-AF65-F5344CB8AC3E}">
        <p14:creationId xmlns:p14="http://schemas.microsoft.com/office/powerpoint/2010/main" val="293493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57021" y="4843317"/>
            <a:ext cx="8162195" cy="907876"/>
            <a:chOff x="-425401" y="4707013"/>
            <a:chExt cx="9993264" cy="907876"/>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3" y="4707013"/>
              <a:ext cx="9991726"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01" y="4957664"/>
              <a:ext cx="9991726"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8320" y="166810"/>
            <a:ext cx="7038975" cy="410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5436096" y="3693086"/>
            <a:ext cx="2160240" cy="11172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Explain</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means that a verbal answer giving reasons is needed. The fact that there are two marks available suggests that probably two reasons are needed.</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6300192" y="5119542"/>
            <a:ext cx="2736304" cy="65333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smtClean="0">
                <a:latin typeface="Arial" panose="020B0604020202020204" pitchFamily="34" charset="0"/>
                <a:cs typeface="Arial" panose="020B0604020202020204" pitchFamily="34" charset="0"/>
              </a:rPr>
              <a:t>AO3.5 </a:t>
            </a:r>
            <a:r>
              <a:rPr lang="en-GB" sz="1100" dirty="0">
                <a:latin typeface="Arial" panose="020B0604020202020204" pitchFamily="34" charset="0"/>
                <a:cs typeface="Arial" panose="020B0604020202020204" pitchFamily="34" charset="0"/>
              </a:rPr>
              <a:t>refers to </a:t>
            </a:r>
            <a:r>
              <a:rPr lang="en-GB" sz="1100" dirty="0" smtClean="0">
                <a:latin typeface="Arial" panose="020B0604020202020204" pitchFamily="34" charset="0"/>
                <a:cs typeface="Arial" panose="020B0604020202020204" pitchFamily="34" charset="0"/>
              </a:rPr>
              <a:t>evaluating the outcomes of modelling in context and recognising the limitations of modelling. </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72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20" y="540321"/>
            <a:ext cx="7219950"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5724128" y="2564905"/>
            <a:ext cx="2261443"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Specification content references covered</a:t>
            </a:r>
            <a:r>
              <a:rPr lang="en-GB" sz="1100" dirty="0" smtClean="0">
                <a:latin typeface="Arial" panose="020B0604020202020204" pitchFamily="34" charset="0"/>
                <a:cs typeface="Arial" panose="020B0604020202020204" pitchFamily="34" charset="0"/>
              </a:rPr>
              <a:t>: 5.04a</a:t>
            </a:r>
            <a:r>
              <a:rPr lang="en-GB" sz="1100" dirty="0">
                <a:latin typeface="Arial" panose="020B0604020202020204" pitchFamily="34" charset="0"/>
                <a:cs typeface="Arial" panose="020B0604020202020204" pitchFamily="34" charset="0"/>
              </a:rPr>
              <a:t> </a:t>
            </a:r>
            <a:r>
              <a:rPr lang="en-GB" sz="1100" dirty="0" smtClean="0">
                <a:latin typeface="Arial" panose="020B0604020202020204" pitchFamily="34" charset="0"/>
                <a:cs typeface="Arial" panose="020B0604020202020204" pitchFamily="34" charset="0"/>
              </a:rPr>
              <a:t>and 5.04b. </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39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7544" y="3501008"/>
            <a:ext cx="8568952" cy="1295400"/>
            <a:chOff x="0" y="3343275"/>
            <a:chExt cx="10306050" cy="1295400"/>
          </a:xfrm>
        </p:grpSpPr>
        <p:pic>
          <p:nvPicPr>
            <p:cNvPr id="71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2825"/>
              <a:ext cx="10306050" cy="108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43275"/>
              <a:ext cx="1030605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Rounded Rectangle 3"/>
          <p:cNvSpPr/>
          <p:nvPr/>
        </p:nvSpPr>
        <p:spPr>
          <a:xfrm>
            <a:off x="4417764" y="1988840"/>
            <a:ext cx="3538612" cy="13681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Find</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means that a correct answer will be given full credit. However, part marks can be scored only if correct working is seen, and candidates should indicate in particular the value of the standard deviation, using correct notation (calculator syntax such as </a:t>
            </a:r>
            <a:r>
              <a:rPr lang="en-US" sz="1100" dirty="0" smtClean="0">
                <a:latin typeface="Arial" panose="020B0604020202020204" pitchFamily="34" charset="0"/>
                <a:cs typeface="Arial" panose="020B0604020202020204" pitchFamily="34" charset="0"/>
              </a:rPr>
              <a:t>‘pdfnorm</a:t>
            </a:r>
            <a:r>
              <a:rPr lang="en-US" sz="1100" dirty="0" smtClean="0">
                <a:latin typeface="Arial" panose="020B0604020202020204" pitchFamily="34" charset="0"/>
                <a:cs typeface="Arial" panose="020B0604020202020204" pitchFamily="34" charset="0"/>
              </a:rPr>
              <a:t>’</a:t>
            </a:r>
            <a:r>
              <a:rPr lang="en-US" sz="1100" dirty="0" smtClean="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is not sufficient to obtain method marks if the answer is incorrect).</a:t>
            </a:r>
            <a:endParaRPr lang="en-GB" sz="1100" dirty="0">
              <a:latin typeface="Arial" panose="020B0604020202020204" pitchFamily="34" charset="0"/>
              <a:cs typeface="Arial" panose="020B0604020202020204" pitchFamily="34" charset="0"/>
            </a:endParaRPr>
          </a:p>
        </p:txBody>
      </p:sp>
      <p:sp>
        <p:nvSpPr>
          <p:cNvPr id="5" name="Rounded Rectangle 4"/>
          <p:cNvSpPr/>
          <p:nvPr/>
        </p:nvSpPr>
        <p:spPr>
          <a:xfrm>
            <a:off x="4860032" y="4869160"/>
            <a:ext cx="3960440" cy="79208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US" sz="1100" dirty="0">
                <a:latin typeface="Arial" panose="020B0604020202020204" pitchFamily="34" charset="0"/>
                <a:cs typeface="Arial" panose="020B0604020202020204" pitchFamily="34" charset="0"/>
              </a:rPr>
              <a:t>In the reformed specification, candidates can use the calculator to find </a:t>
            </a:r>
            <a:r>
              <a:rPr lang="en-US" sz="1100" dirty="0" smtClean="0">
                <a:latin typeface="Arial" panose="020B0604020202020204" pitchFamily="34" charset="0"/>
                <a:cs typeface="Arial" panose="020B0604020202020204" pitchFamily="34" charset="0"/>
              </a:rPr>
              <a:t>probabilities, </a:t>
            </a:r>
            <a:r>
              <a:rPr lang="en-US" sz="1100" dirty="0">
                <a:latin typeface="Arial" panose="020B0604020202020204" pitchFamily="34" charset="0"/>
                <a:cs typeface="Arial" panose="020B0604020202020204" pitchFamily="34" charset="0"/>
              </a:rPr>
              <a:t>hence BC, by calculator, in the mark scheme and the use of the command word </a:t>
            </a:r>
            <a:r>
              <a:rPr lang="en-US" sz="1100" dirty="0" smtClean="0">
                <a:latin typeface="Arial" panose="020B0604020202020204" pitchFamily="34" charset="0"/>
                <a:cs typeface="Arial" panose="020B0604020202020204" pitchFamily="34" charset="0"/>
              </a:rPr>
              <a:t>‘Find</a:t>
            </a:r>
            <a:r>
              <a:rPr lang="en-US" sz="1100" dirty="0">
                <a:latin typeface="Arial" panose="020B0604020202020204" pitchFamily="34" charset="0"/>
                <a:cs typeface="Arial" panose="020B0604020202020204" pitchFamily="34" charset="0"/>
              </a:rPr>
              <a:t>’ in this instance</a:t>
            </a:r>
            <a:r>
              <a:rPr lang="en-US"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552" y="530846"/>
            <a:ext cx="721042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1547664" y="4869160"/>
            <a:ext cx="1872208" cy="79208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en-GB" sz="1100" dirty="0">
                <a:latin typeface="Arial" panose="020B0604020202020204" pitchFamily="34" charset="0"/>
                <a:cs typeface="Arial" panose="020B0604020202020204" pitchFamily="34" charset="0"/>
              </a:rPr>
              <a:t>3</a:t>
            </a:r>
            <a:r>
              <a:rPr lang="en-GB" sz="1100" dirty="0" smtClean="0">
                <a:latin typeface="Arial" panose="020B0604020202020204" pitchFamily="34" charset="0"/>
                <a:cs typeface="Arial" panose="020B0604020202020204" pitchFamily="34" charset="0"/>
              </a:rPr>
              <a:t> marks </a:t>
            </a:r>
            <a:r>
              <a:rPr lang="en-GB" sz="1100" dirty="0">
                <a:latin typeface="Arial" panose="020B0604020202020204" pitchFamily="34" charset="0"/>
                <a:cs typeface="Arial" panose="020B0604020202020204" pitchFamily="34" charset="0"/>
              </a:rPr>
              <a:t>AO1 for </a:t>
            </a:r>
            <a:r>
              <a:rPr lang="en-GB" sz="1100" dirty="0" smtClean="0">
                <a:latin typeface="Arial" panose="020B0604020202020204" pitchFamily="34" charset="0"/>
                <a:cs typeface="Arial" panose="020B0604020202020204" pitchFamily="34" charset="0"/>
              </a:rPr>
              <a:t>selecting and carrying </a:t>
            </a:r>
            <a:r>
              <a:rPr lang="en-GB" sz="1100" dirty="0">
                <a:latin typeface="Arial" panose="020B0604020202020204" pitchFamily="34" charset="0"/>
                <a:cs typeface="Arial" panose="020B0604020202020204" pitchFamily="34" charset="0"/>
              </a:rPr>
              <a:t>out a routine </a:t>
            </a:r>
            <a:r>
              <a:rPr lang="en-GB" sz="1100" dirty="0" smtClean="0">
                <a:latin typeface="Arial" panose="020B0604020202020204" pitchFamily="34" charset="0"/>
                <a:cs typeface="Arial" panose="020B0604020202020204" pitchFamily="34" charset="0"/>
              </a:rPr>
              <a:t>procedure.</a:t>
            </a: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958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2517</TotalTime>
  <Words>2193</Words>
  <Application>Microsoft Office PowerPoint</Application>
  <PresentationFormat>On-screen Show (4:3)</PresentationFormat>
  <Paragraphs>93</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1_Custom Design</vt:lpstr>
      <vt:lpstr>PowerPoint Presentation</vt:lpstr>
      <vt:lpstr>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Assessment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Further Mathematics Y542 Statistics</dc:title>
  <dc:subject>GCSE (9-1) History A (Explaining the Modern World)</dc:subject>
  <dc:creator>OCR</dc:creator>
  <cp:keywords>A Level; Further Maths; Further Mathematics; Statistics; Y542</cp:keywords>
  <cp:lastModifiedBy>Ruth Wroe</cp:lastModifiedBy>
  <cp:revision>177</cp:revision>
  <cp:lastPrinted>2016-05-10T10:26:50Z</cp:lastPrinted>
  <dcterms:created xsi:type="dcterms:W3CDTF">2015-10-07T12:54:48Z</dcterms:created>
  <dcterms:modified xsi:type="dcterms:W3CDTF">2019-04-04T10:46:36Z</dcterms:modified>
</cp:coreProperties>
</file>