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30"/>
  </p:notesMasterIdLst>
  <p:handoutMasterIdLst>
    <p:handoutMasterId r:id="rId31"/>
  </p:handoutMasterIdLst>
  <p:sldIdLst>
    <p:sldId id="264" r:id="rId2"/>
    <p:sldId id="266" r:id="rId3"/>
    <p:sldId id="267" r:id="rId4"/>
    <p:sldId id="283" r:id="rId5"/>
    <p:sldId id="287" r:id="rId6"/>
    <p:sldId id="288" r:id="rId7"/>
    <p:sldId id="269" r:id="rId8"/>
    <p:sldId id="284" r:id="rId9"/>
    <p:sldId id="289" r:id="rId10"/>
    <p:sldId id="290" r:id="rId11"/>
    <p:sldId id="270" r:id="rId12"/>
    <p:sldId id="285" r:id="rId13"/>
    <p:sldId id="291" r:id="rId14"/>
    <p:sldId id="271" r:id="rId15"/>
    <p:sldId id="292" r:id="rId16"/>
    <p:sldId id="293" r:id="rId17"/>
    <p:sldId id="294" r:id="rId18"/>
    <p:sldId id="272" r:id="rId19"/>
    <p:sldId id="295" r:id="rId20"/>
    <p:sldId id="296" r:id="rId21"/>
    <p:sldId id="286" r:id="rId22"/>
    <p:sldId id="273" r:id="rId23"/>
    <p:sldId id="297" r:id="rId24"/>
    <p:sldId id="298" r:id="rId25"/>
    <p:sldId id="274" r:id="rId26"/>
    <p:sldId id="299" r:id="rId27"/>
    <p:sldId id="300" r:id="rId28"/>
    <p:sldId id="301" r:id="rId29"/>
  </p:sldIdLst>
  <p:sldSz cx="9144000" cy="6858000" type="screen4x3"/>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97BAE4A-CBB3-4B0F-9DA7-A836AA3ABE59}">
          <p14:sldIdLst>
            <p14:sldId id="264"/>
            <p14:sldId id="266"/>
          </p14:sldIdLst>
        </p14:section>
        <p14:section name="Question 1" id="{9010861F-8040-4C11-9717-C36651A52D20}">
          <p14:sldIdLst>
            <p14:sldId id="267"/>
            <p14:sldId id="283"/>
            <p14:sldId id="287"/>
            <p14:sldId id="288"/>
          </p14:sldIdLst>
        </p14:section>
        <p14:section name="Question 2" id="{B818DF5F-A42F-4C14-8DF3-E8238083269D}">
          <p14:sldIdLst>
            <p14:sldId id="269"/>
            <p14:sldId id="284"/>
            <p14:sldId id="289"/>
            <p14:sldId id="290"/>
          </p14:sldIdLst>
        </p14:section>
        <p14:section name="Question 3" id="{FE2FD57E-093D-43DB-8923-3B965439BD46}">
          <p14:sldIdLst>
            <p14:sldId id="270"/>
            <p14:sldId id="285"/>
            <p14:sldId id="291"/>
          </p14:sldIdLst>
        </p14:section>
        <p14:section name="Question 4" id="{46194D39-E4C8-4F6A-A47C-D269E0F3D660}">
          <p14:sldIdLst>
            <p14:sldId id="271"/>
            <p14:sldId id="292"/>
            <p14:sldId id="293"/>
            <p14:sldId id="294"/>
          </p14:sldIdLst>
        </p14:section>
        <p14:section name="Question 5" id="{F70F4980-497D-4DA1-AA2D-11F5C9C36083}">
          <p14:sldIdLst>
            <p14:sldId id="272"/>
            <p14:sldId id="295"/>
            <p14:sldId id="296"/>
            <p14:sldId id="286"/>
          </p14:sldIdLst>
        </p14:section>
        <p14:section name="Question 6" id="{1961935B-C7AD-4BBF-A0C5-87A857EF7FED}">
          <p14:sldIdLst>
            <p14:sldId id="273"/>
            <p14:sldId id="297"/>
            <p14:sldId id="298"/>
          </p14:sldIdLst>
        </p14:section>
        <p14:section name="Question 7" id="{309A4A81-147A-4666-9672-76CAA07DA47F}">
          <p14:sldIdLst>
            <p14:sldId id="274"/>
            <p14:sldId id="299"/>
            <p14:sldId id="300"/>
            <p14:sldId id="301"/>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ix Boyes" initials="A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30010"/>
    <a:srgbClr val="00654E"/>
    <a:srgbClr val="22AA97"/>
    <a:srgbClr val="B7AA00"/>
    <a:srgbClr val="7BAF95"/>
    <a:srgbClr val="2A7F49"/>
    <a:srgbClr val="ABCDBC"/>
    <a:srgbClr val="3CB668"/>
    <a:srgbClr val="369D5C"/>
    <a:srgbClr val="9BD1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8" autoAdjust="0"/>
  </p:normalViewPr>
  <p:slideViewPr>
    <p:cSldViewPr>
      <p:cViewPr>
        <p:scale>
          <a:sx n="100" d="100"/>
          <a:sy n="100" d="100"/>
        </p:scale>
        <p:origin x="-294" y="-16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1342" y="0"/>
            <a:ext cx="2946347" cy="496491"/>
          </a:xfrm>
          <a:prstGeom prst="rect">
            <a:avLst/>
          </a:prstGeom>
        </p:spPr>
        <p:txBody>
          <a:bodyPr vert="horz" lIns="91440" tIns="45720" rIns="91440" bIns="45720" rtlCol="0"/>
          <a:lstStyle>
            <a:lvl1pPr algn="r">
              <a:defRPr sz="1200"/>
            </a:lvl1pPr>
          </a:lstStyle>
          <a:p>
            <a:fld id="{17D84649-2D12-44A3-A388-0DFC5FDC0DF3}" type="datetimeFigureOut">
              <a:rPr lang="en-GB" smtClean="0"/>
              <a:t>22/03/2019</a:t>
            </a:fld>
            <a:endParaRPr lang="en-GB"/>
          </a:p>
        </p:txBody>
      </p:sp>
      <p:sp>
        <p:nvSpPr>
          <p:cNvPr id="4" name="Footer Placeholder 3"/>
          <p:cNvSpPr>
            <a:spLocks noGrp="1"/>
          </p:cNvSpPr>
          <p:nvPr>
            <p:ph type="ftr" sz="quarter" idx="2"/>
          </p:nvPr>
        </p:nvSpPr>
        <p:spPr>
          <a:xfrm>
            <a:off x="0" y="9431599"/>
            <a:ext cx="2946347" cy="49649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1342" y="9431599"/>
            <a:ext cx="2946347" cy="496491"/>
          </a:xfrm>
          <a:prstGeom prst="rect">
            <a:avLst/>
          </a:prstGeom>
        </p:spPr>
        <p:txBody>
          <a:bodyPr vert="horz" lIns="91440" tIns="45720" rIns="91440" bIns="45720" rtlCol="0" anchor="b"/>
          <a:lstStyle>
            <a:lvl1pPr algn="r">
              <a:defRPr sz="1200"/>
            </a:lvl1pPr>
          </a:lstStyle>
          <a:p>
            <a:fld id="{97EB8960-068C-498F-9A79-15F57BB0F772}" type="slidenum">
              <a:rPr lang="en-GB" smtClean="0"/>
              <a:t>‹#›</a:t>
            </a:fld>
            <a:endParaRPr lang="en-GB"/>
          </a:p>
        </p:txBody>
      </p:sp>
    </p:spTree>
    <p:extLst>
      <p:ext uri="{BB962C8B-B14F-4D97-AF65-F5344CB8AC3E}">
        <p14:creationId xmlns:p14="http://schemas.microsoft.com/office/powerpoint/2010/main" val="21809580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1275" y="0"/>
            <a:ext cx="2946400" cy="496888"/>
          </a:xfrm>
          <a:prstGeom prst="rect">
            <a:avLst/>
          </a:prstGeom>
        </p:spPr>
        <p:txBody>
          <a:bodyPr vert="horz" lIns="91440" tIns="45720" rIns="91440" bIns="45720" rtlCol="0"/>
          <a:lstStyle>
            <a:lvl1pPr algn="r">
              <a:defRPr sz="1200"/>
            </a:lvl1pPr>
          </a:lstStyle>
          <a:p>
            <a:fld id="{2C983B16-6C1A-4F33-8A10-7664C2B7B02E}" type="datetimeFigureOut">
              <a:rPr lang="en-GB" smtClean="0"/>
              <a:t>22/03/2019</a:t>
            </a:fld>
            <a:endParaRPr lang="en-GB"/>
          </a:p>
        </p:txBody>
      </p:sp>
      <p:sp>
        <p:nvSpPr>
          <p:cNvPr id="4" name="Slide Image Placeholder 3"/>
          <p:cNvSpPr>
            <a:spLocks noGrp="1" noRot="1" noChangeAspect="1"/>
          </p:cNvSpPr>
          <p:nvPr>
            <p:ph type="sldImg" idx="2"/>
          </p:nvPr>
        </p:nvSpPr>
        <p:spPr>
          <a:xfrm>
            <a:off x="917575" y="744538"/>
            <a:ext cx="4964113" cy="37242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6463"/>
            <a:ext cx="5440363" cy="446881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1338"/>
            <a:ext cx="2946400" cy="4968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1275" y="9431338"/>
            <a:ext cx="2946400" cy="496887"/>
          </a:xfrm>
          <a:prstGeom prst="rect">
            <a:avLst/>
          </a:prstGeom>
        </p:spPr>
        <p:txBody>
          <a:bodyPr vert="horz" lIns="91440" tIns="45720" rIns="91440" bIns="45720" rtlCol="0" anchor="b"/>
          <a:lstStyle>
            <a:lvl1pPr algn="r">
              <a:defRPr sz="1200"/>
            </a:lvl1pPr>
          </a:lstStyle>
          <a:p>
            <a:fld id="{4C43C671-43E9-42DC-998D-FC5C0C4A7C1B}" type="slidenum">
              <a:rPr lang="en-GB" smtClean="0"/>
              <a:t>‹#›</a:t>
            </a:fld>
            <a:endParaRPr lang="en-GB"/>
          </a:p>
        </p:txBody>
      </p:sp>
    </p:spTree>
    <p:extLst>
      <p:ext uri="{BB962C8B-B14F-4D97-AF65-F5344CB8AC3E}">
        <p14:creationId xmlns:p14="http://schemas.microsoft.com/office/powerpoint/2010/main" val="301182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C43C671-43E9-42DC-998D-FC5C0C4A7C1B}" type="slidenum">
              <a:rPr lang="en-GB" smtClean="0"/>
              <a:t>2</a:t>
            </a:fld>
            <a:endParaRPr lang="en-GB"/>
          </a:p>
        </p:txBody>
      </p:sp>
    </p:spTree>
    <p:extLst>
      <p:ext uri="{BB962C8B-B14F-4D97-AF65-F5344CB8AC3E}">
        <p14:creationId xmlns:p14="http://schemas.microsoft.com/office/powerpoint/2010/main" val="36807791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C43C671-43E9-42DC-998D-FC5C0C4A7C1B}" type="slidenum">
              <a:rPr lang="en-GB" smtClean="0"/>
              <a:t>11</a:t>
            </a:fld>
            <a:endParaRPr lang="en-GB"/>
          </a:p>
        </p:txBody>
      </p:sp>
    </p:spTree>
    <p:extLst>
      <p:ext uri="{BB962C8B-B14F-4D97-AF65-F5344CB8AC3E}">
        <p14:creationId xmlns:p14="http://schemas.microsoft.com/office/powerpoint/2010/main" val="7448748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C43C671-43E9-42DC-998D-FC5C0C4A7C1B}" type="slidenum">
              <a:rPr lang="en-GB" smtClean="0"/>
              <a:t>12</a:t>
            </a:fld>
            <a:endParaRPr lang="en-GB"/>
          </a:p>
        </p:txBody>
      </p:sp>
    </p:spTree>
    <p:extLst>
      <p:ext uri="{BB962C8B-B14F-4D97-AF65-F5344CB8AC3E}">
        <p14:creationId xmlns:p14="http://schemas.microsoft.com/office/powerpoint/2010/main" val="12318350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C43C671-43E9-42DC-998D-FC5C0C4A7C1B}" type="slidenum">
              <a:rPr lang="en-GB" smtClean="0"/>
              <a:t>13</a:t>
            </a:fld>
            <a:endParaRPr lang="en-GB"/>
          </a:p>
        </p:txBody>
      </p:sp>
    </p:spTree>
    <p:extLst>
      <p:ext uri="{BB962C8B-B14F-4D97-AF65-F5344CB8AC3E}">
        <p14:creationId xmlns:p14="http://schemas.microsoft.com/office/powerpoint/2010/main" val="15230564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C43C671-43E9-42DC-998D-FC5C0C4A7C1B}" type="slidenum">
              <a:rPr lang="en-GB" smtClean="0"/>
              <a:t>14</a:t>
            </a:fld>
            <a:endParaRPr lang="en-GB"/>
          </a:p>
        </p:txBody>
      </p:sp>
    </p:spTree>
    <p:extLst>
      <p:ext uri="{BB962C8B-B14F-4D97-AF65-F5344CB8AC3E}">
        <p14:creationId xmlns:p14="http://schemas.microsoft.com/office/powerpoint/2010/main" val="650318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C43C671-43E9-42DC-998D-FC5C0C4A7C1B}" type="slidenum">
              <a:rPr lang="en-GB" smtClean="0"/>
              <a:t>15</a:t>
            </a:fld>
            <a:endParaRPr lang="en-GB"/>
          </a:p>
        </p:txBody>
      </p:sp>
    </p:spTree>
    <p:extLst>
      <p:ext uri="{BB962C8B-B14F-4D97-AF65-F5344CB8AC3E}">
        <p14:creationId xmlns:p14="http://schemas.microsoft.com/office/powerpoint/2010/main" val="21742694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C43C671-43E9-42DC-998D-FC5C0C4A7C1B}" type="slidenum">
              <a:rPr lang="en-GB" smtClean="0"/>
              <a:t>16</a:t>
            </a:fld>
            <a:endParaRPr lang="en-GB"/>
          </a:p>
        </p:txBody>
      </p:sp>
    </p:spTree>
    <p:extLst>
      <p:ext uri="{BB962C8B-B14F-4D97-AF65-F5344CB8AC3E}">
        <p14:creationId xmlns:p14="http://schemas.microsoft.com/office/powerpoint/2010/main" val="23831189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C43C671-43E9-42DC-998D-FC5C0C4A7C1B}" type="slidenum">
              <a:rPr lang="en-GB" smtClean="0"/>
              <a:t>17</a:t>
            </a:fld>
            <a:endParaRPr lang="en-GB"/>
          </a:p>
        </p:txBody>
      </p:sp>
    </p:spTree>
    <p:extLst>
      <p:ext uri="{BB962C8B-B14F-4D97-AF65-F5344CB8AC3E}">
        <p14:creationId xmlns:p14="http://schemas.microsoft.com/office/powerpoint/2010/main" val="25935189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C43C671-43E9-42DC-998D-FC5C0C4A7C1B}" type="slidenum">
              <a:rPr lang="en-GB" smtClean="0"/>
              <a:t>18</a:t>
            </a:fld>
            <a:endParaRPr lang="en-GB"/>
          </a:p>
        </p:txBody>
      </p:sp>
    </p:spTree>
    <p:extLst>
      <p:ext uri="{BB962C8B-B14F-4D97-AF65-F5344CB8AC3E}">
        <p14:creationId xmlns:p14="http://schemas.microsoft.com/office/powerpoint/2010/main" val="19312141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C43C671-43E9-42DC-998D-FC5C0C4A7C1B}" type="slidenum">
              <a:rPr lang="en-GB" smtClean="0"/>
              <a:t>19</a:t>
            </a:fld>
            <a:endParaRPr lang="en-GB"/>
          </a:p>
        </p:txBody>
      </p:sp>
    </p:spTree>
    <p:extLst>
      <p:ext uri="{BB962C8B-B14F-4D97-AF65-F5344CB8AC3E}">
        <p14:creationId xmlns:p14="http://schemas.microsoft.com/office/powerpoint/2010/main" val="41093898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C43C671-43E9-42DC-998D-FC5C0C4A7C1B}" type="slidenum">
              <a:rPr lang="en-GB" smtClean="0"/>
              <a:t>20</a:t>
            </a:fld>
            <a:endParaRPr lang="en-GB"/>
          </a:p>
        </p:txBody>
      </p:sp>
    </p:spTree>
    <p:extLst>
      <p:ext uri="{BB962C8B-B14F-4D97-AF65-F5344CB8AC3E}">
        <p14:creationId xmlns:p14="http://schemas.microsoft.com/office/powerpoint/2010/main" val="1429347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C43C671-43E9-42DC-998D-FC5C0C4A7C1B}" type="slidenum">
              <a:rPr lang="en-GB" smtClean="0"/>
              <a:t>3</a:t>
            </a:fld>
            <a:endParaRPr lang="en-GB"/>
          </a:p>
        </p:txBody>
      </p:sp>
    </p:spTree>
    <p:extLst>
      <p:ext uri="{BB962C8B-B14F-4D97-AF65-F5344CB8AC3E}">
        <p14:creationId xmlns:p14="http://schemas.microsoft.com/office/powerpoint/2010/main" val="10060365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C43C671-43E9-42DC-998D-FC5C0C4A7C1B}" type="slidenum">
              <a:rPr lang="en-GB" smtClean="0"/>
              <a:t>21</a:t>
            </a:fld>
            <a:endParaRPr lang="en-GB"/>
          </a:p>
        </p:txBody>
      </p:sp>
    </p:spTree>
    <p:extLst>
      <p:ext uri="{BB962C8B-B14F-4D97-AF65-F5344CB8AC3E}">
        <p14:creationId xmlns:p14="http://schemas.microsoft.com/office/powerpoint/2010/main" val="5200225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C43C671-43E9-42DC-998D-FC5C0C4A7C1B}" type="slidenum">
              <a:rPr lang="en-GB" smtClean="0"/>
              <a:t>22</a:t>
            </a:fld>
            <a:endParaRPr lang="en-GB"/>
          </a:p>
        </p:txBody>
      </p:sp>
    </p:spTree>
    <p:extLst>
      <p:ext uri="{BB962C8B-B14F-4D97-AF65-F5344CB8AC3E}">
        <p14:creationId xmlns:p14="http://schemas.microsoft.com/office/powerpoint/2010/main" val="21635563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C43C671-43E9-42DC-998D-FC5C0C4A7C1B}" type="slidenum">
              <a:rPr lang="en-GB" smtClean="0"/>
              <a:t>23</a:t>
            </a:fld>
            <a:endParaRPr lang="en-GB"/>
          </a:p>
        </p:txBody>
      </p:sp>
    </p:spTree>
    <p:extLst>
      <p:ext uri="{BB962C8B-B14F-4D97-AF65-F5344CB8AC3E}">
        <p14:creationId xmlns:p14="http://schemas.microsoft.com/office/powerpoint/2010/main" val="19462754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C43C671-43E9-42DC-998D-FC5C0C4A7C1B}" type="slidenum">
              <a:rPr lang="en-GB" smtClean="0"/>
              <a:t>24</a:t>
            </a:fld>
            <a:endParaRPr lang="en-GB"/>
          </a:p>
        </p:txBody>
      </p:sp>
    </p:spTree>
    <p:extLst>
      <p:ext uri="{BB962C8B-B14F-4D97-AF65-F5344CB8AC3E}">
        <p14:creationId xmlns:p14="http://schemas.microsoft.com/office/powerpoint/2010/main" val="17052515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C43C671-43E9-42DC-998D-FC5C0C4A7C1B}" type="slidenum">
              <a:rPr lang="en-GB" smtClean="0"/>
              <a:t>25</a:t>
            </a:fld>
            <a:endParaRPr lang="en-GB"/>
          </a:p>
        </p:txBody>
      </p:sp>
    </p:spTree>
    <p:extLst>
      <p:ext uri="{BB962C8B-B14F-4D97-AF65-F5344CB8AC3E}">
        <p14:creationId xmlns:p14="http://schemas.microsoft.com/office/powerpoint/2010/main" val="30033570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C43C671-43E9-42DC-998D-FC5C0C4A7C1B}" type="slidenum">
              <a:rPr lang="en-GB" smtClean="0"/>
              <a:t>26</a:t>
            </a:fld>
            <a:endParaRPr lang="en-GB"/>
          </a:p>
        </p:txBody>
      </p:sp>
    </p:spTree>
    <p:extLst>
      <p:ext uri="{BB962C8B-B14F-4D97-AF65-F5344CB8AC3E}">
        <p14:creationId xmlns:p14="http://schemas.microsoft.com/office/powerpoint/2010/main" val="41904651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C43C671-43E9-42DC-998D-FC5C0C4A7C1B}" type="slidenum">
              <a:rPr lang="en-GB" smtClean="0"/>
              <a:t>27</a:t>
            </a:fld>
            <a:endParaRPr lang="en-GB"/>
          </a:p>
        </p:txBody>
      </p:sp>
    </p:spTree>
    <p:extLst>
      <p:ext uri="{BB962C8B-B14F-4D97-AF65-F5344CB8AC3E}">
        <p14:creationId xmlns:p14="http://schemas.microsoft.com/office/powerpoint/2010/main" val="30720816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C43C671-43E9-42DC-998D-FC5C0C4A7C1B}" type="slidenum">
              <a:rPr lang="en-GB" smtClean="0"/>
              <a:t>28</a:t>
            </a:fld>
            <a:endParaRPr lang="en-GB"/>
          </a:p>
        </p:txBody>
      </p:sp>
    </p:spTree>
    <p:extLst>
      <p:ext uri="{BB962C8B-B14F-4D97-AF65-F5344CB8AC3E}">
        <p14:creationId xmlns:p14="http://schemas.microsoft.com/office/powerpoint/2010/main" val="2253153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C43C671-43E9-42DC-998D-FC5C0C4A7C1B}" type="slidenum">
              <a:rPr lang="en-GB" smtClean="0"/>
              <a:t>4</a:t>
            </a:fld>
            <a:endParaRPr lang="en-GB"/>
          </a:p>
        </p:txBody>
      </p:sp>
    </p:spTree>
    <p:extLst>
      <p:ext uri="{BB962C8B-B14F-4D97-AF65-F5344CB8AC3E}">
        <p14:creationId xmlns:p14="http://schemas.microsoft.com/office/powerpoint/2010/main" val="1542524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C43C671-43E9-42DC-998D-FC5C0C4A7C1B}" type="slidenum">
              <a:rPr lang="en-GB" smtClean="0"/>
              <a:t>5</a:t>
            </a:fld>
            <a:endParaRPr lang="en-GB"/>
          </a:p>
        </p:txBody>
      </p:sp>
    </p:spTree>
    <p:extLst>
      <p:ext uri="{BB962C8B-B14F-4D97-AF65-F5344CB8AC3E}">
        <p14:creationId xmlns:p14="http://schemas.microsoft.com/office/powerpoint/2010/main" val="346544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C43C671-43E9-42DC-998D-FC5C0C4A7C1B}" type="slidenum">
              <a:rPr lang="en-GB" smtClean="0"/>
              <a:t>6</a:t>
            </a:fld>
            <a:endParaRPr lang="en-GB"/>
          </a:p>
        </p:txBody>
      </p:sp>
    </p:spTree>
    <p:extLst>
      <p:ext uri="{BB962C8B-B14F-4D97-AF65-F5344CB8AC3E}">
        <p14:creationId xmlns:p14="http://schemas.microsoft.com/office/powerpoint/2010/main" val="38207984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C43C671-43E9-42DC-998D-FC5C0C4A7C1B}" type="slidenum">
              <a:rPr lang="en-GB" smtClean="0"/>
              <a:t>7</a:t>
            </a:fld>
            <a:endParaRPr lang="en-GB"/>
          </a:p>
        </p:txBody>
      </p:sp>
    </p:spTree>
    <p:extLst>
      <p:ext uri="{BB962C8B-B14F-4D97-AF65-F5344CB8AC3E}">
        <p14:creationId xmlns:p14="http://schemas.microsoft.com/office/powerpoint/2010/main" val="34452309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C43C671-43E9-42DC-998D-FC5C0C4A7C1B}" type="slidenum">
              <a:rPr lang="en-GB" smtClean="0"/>
              <a:t>8</a:t>
            </a:fld>
            <a:endParaRPr lang="en-GB"/>
          </a:p>
        </p:txBody>
      </p:sp>
    </p:spTree>
    <p:extLst>
      <p:ext uri="{BB962C8B-B14F-4D97-AF65-F5344CB8AC3E}">
        <p14:creationId xmlns:p14="http://schemas.microsoft.com/office/powerpoint/2010/main" val="37454471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C43C671-43E9-42DC-998D-FC5C0C4A7C1B}" type="slidenum">
              <a:rPr lang="en-GB" smtClean="0"/>
              <a:t>9</a:t>
            </a:fld>
            <a:endParaRPr lang="en-GB"/>
          </a:p>
        </p:txBody>
      </p:sp>
    </p:spTree>
    <p:extLst>
      <p:ext uri="{BB962C8B-B14F-4D97-AF65-F5344CB8AC3E}">
        <p14:creationId xmlns:p14="http://schemas.microsoft.com/office/powerpoint/2010/main" val="1664618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C43C671-43E9-42DC-998D-FC5C0C4A7C1B}" type="slidenum">
              <a:rPr lang="en-GB" smtClean="0"/>
              <a:t>10</a:t>
            </a:fld>
            <a:endParaRPr lang="en-GB"/>
          </a:p>
        </p:txBody>
      </p:sp>
    </p:spTree>
    <p:extLst>
      <p:ext uri="{BB962C8B-B14F-4D97-AF65-F5344CB8AC3E}">
        <p14:creationId xmlns:p14="http://schemas.microsoft.com/office/powerpoint/2010/main" val="3190388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448CA66-A653-4008-9682-A2418F4E62C6}" type="datetimeFigureOut">
              <a:rPr lang="en-GB" smtClean="0"/>
              <a:t>22/03/2019</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B000E6B-4536-45D2-8197-CAE0F8DEEDE8}" type="slidenum">
              <a:rPr lang="en-GB" smtClean="0"/>
              <a:t>‹#›</a:t>
            </a:fld>
            <a:endParaRPr lang="en-GB"/>
          </a:p>
        </p:txBody>
      </p:sp>
    </p:spTree>
    <p:extLst>
      <p:ext uri="{BB962C8B-B14F-4D97-AF65-F5344CB8AC3E}">
        <p14:creationId xmlns:p14="http://schemas.microsoft.com/office/powerpoint/2010/main" val="1922639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448CA66-A653-4008-9682-A2418F4E62C6}" type="datetimeFigureOut">
              <a:rPr lang="en-GB" smtClean="0"/>
              <a:t>22/03/2019</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B000E6B-4536-45D2-8197-CAE0F8DEEDE8}" type="slidenum">
              <a:rPr lang="en-GB" smtClean="0"/>
              <a:t>‹#›</a:t>
            </a:fld>
            <a:endParaRPr lang="en-GB"/>
          </a:p>
        </p:txBody>
      </p:sp>
    </p:spTree>
    <p:extLst>
      <p:ext uri="{BB962C8B-B14F-4D97-AF65-F5344CB8AC3E}">
        <p14:creationId xmlns:p14="http://schemas.microsoft.com/office/powerpoint/2010/main" val="3923492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448CA66-A653-4008-9682-A2418F4E62C6}" type="datetimeFigureOut">
              <a:rPr lang="en-GB" smtClean="0"/>
              <a:t>22/03/2019</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B000E6B-4536-45D2-8197-CAE0F8DEEDE8}" type="slidenum">
              <a:rPr lang="en-GB" smtClean="0"/>
              <a:t>‹#›</a:t>
            </a:fld>
            <a:endParaRPr lang="en-GB"/>
          </a:p>
        </p:txBody>
      </p:sp>
    </p:spTree>
    <p:extLst>
      <p:ext uri="{BB962C8B-B14F-4D97-AF65-F5344CB8AC3E}">
        <p14:creationId xmlns:p14="http://schemas.microsoft.com/office/powerpoint/2010/main" val="727400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30010"/>
                </a:solidFill>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84489538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448CA66-A653-4008-9682-A2418F4E62C6}" type="datetimeFigureOut">
              <a:rPr lang="en-GB" smtClean="0"/>
              <a:t>22/03/2019</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B000E6B-4536-45D2-8197-CAE0F8DEEDE8}" type="slidenum">
              <a:rPr lang="en-GB" smtClean="0"/>
              <a:t>‹#›</a:t>
            </a:fld>
            <a:endParaRPr lang="en-GB"/>
          </a:p>
        </p:txBody>
      </p:sp>
    </p:spTree>
    <p:extLst>
      <p:ext uri="{BB962C8B-B14F-4D97-AF65-F5344CB8AC3E}">
        <p14:creationId xmlns:p14="http://schemas.microsoft.com/office/powerpoint/2010/main" val="715221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448CA66-A653-4008-9682-A2418F4E62C6}" type="datetimeFigureOut">
              <a:rPr lang="en-GB" smtClean="0"/>
              <a:t>22/03/2019</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B000E6B-4536-45D2-8197-CAE0F8DEEDE8}" type="slidenum">
              <a:rPr lang="en-GB" smtClean="0"/>
              <a:t>‹#›</a:t>
            </a:fld>
            <a:endParaRPr lang="en-GB"/>
          </a:p>
        </p:txBody>
      </p:sp>
    </p:spTree>
    <p:extLst>
      <p:ext uri="{BB962C8B-B14F-4D97-AF65-F5344CB8AC3E}">
        <p14:creationId xmlns:p14="http://schemas.microsoft.com/office/powerpoint/2010/main" val="3392715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C448CA66-A653-4008-9682-A2418F4E62C6}" type="datetimeFigureOut">
              <a:rPr lang="en-GB" smtClean="0"/>
              <a:t>22/03/2019</a:t>
            </a:fld>
            <a:endParaRPr lang="en-GB"/>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B000E6B-4536-45D2-8197-CAE0F8DEEDE8}" type="slidenum">
              <a:rPr lang="en-GB" smtClean="0"/>
              <a:t>‹#›</a:t>
            </a:fld>
            <a:endParaRPr lang="en-GB"/>
          </a:p>
        </p:txBody>
      </p:sp>
    </p:spTree>
    <p:extLst>
      <p:ext uri="{BB962C8B-B14F-4D97-AF65-F5344CB8AC3E}">
        <p14:creationId xmlns:p14="http://schemas.microsoft.com/office/powerpoint/2010/main" val="3145087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C448CA66-A653-4008-9682-A2418F4E62C6}" type="datetimeFigureOut">
              <a:rPr lang="en-GB" smtClean="0"/>
              <a:t>22/03/2019</a:t>
            </a:fld>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B000E6B-4536-45D2-8197-CAE0F8DEEDE8}" type="slidenum">
              <a:rPr lang="en-GB" smtClean="0"/>
              <a:t>‹#›</a:t>
            </a:fld>
            <a:endParaRPr lang="en-GB"/>
          </a:p>
        </p:txBody>
      </p:sp>
    </p:spTree>
    <p:extLst>
      <p:ext uri="{BB962C8B-B14F-4D97-AF65-F5344CB8AC3E}">
        <p14:creationId xmlns:p14="http://schemas.microsoft.com/office/powerpoint/2010/main" val="4227166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C448CA66-A653-4008-9682-A2418F4E62C6}" type="datetimeFigureOut">
              <a:rPr lang="en-GB" smtClean="0"/>
              <a:t>22/03/2019</a:t>
            </a:fld>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B000E6B-4536-45D2-8197-CAE0F8DEEDE8}" type="slidenum">
              <a:rPr lang="en-GB" smtClean="0"/>
              <a:t>‹#›</a:t>
            </a:fld>
            <a:endParaRPr lang="en-GB"/>
          </a:p>
        </p:txBody>
      </p:sp>
    </p:spTree>
    <p:extLst>
      <p:ext uri="{BB962C8B-B14F-4D97-AF65-F5344CB8AC3E}">
        <p14:creationId xmlns:p14="http://schemas.microsoft.com/office/powerpoint/2010/main" val="2389701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448CA66-A653-4008-9682-A2418F4E62C6}" type="datetimeFigureOut">
              <a:rPr lang="en-GB" smtClean="0"/>
              <a:t>22/03/2019</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B000E6B-4536-45D2-8197-CAE0F8DEEDE8}" type="slidenum">
              <a:rPr lang="en-GB" smtClean="0"/>
              <a:t>‹#›</a:t>
            </a:fld>
            <a:endParaRPr lang="en-GB"/>
          </a:p>
        </p:txBody>
      </p:sp>
    </p:spTree>
    <p:extLst>
      <p:ext uri="{BB962C8B-B14F-4D97-AF65-F5344CB8AC3E}">
        <p14:creationId xmlns:p14="http://schemas.microsoft.com/office/powerpoint/2010/main" val="412212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448CA66-A653-4008-9682-A2418F4E62C6}" type="datetimeFigureOut">
              <a:rPr lang="en-GB" smtClean="0"/>
              <a:t>22/03/2019</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B000E6B-4536-45D2-8197-CAE0F8DEEDE8}" type="slidenum">
              <a:rPr lang="en-GB" smtClean="0"/>
              <a:t>‹#›</a:t>
            </a:fld>
            <a:endParaRPr lang="en-GB"/>
          </a:p>
        </p:txBody>
      </p:sp>
    </p:spTree>
    <p:extLst>
      <p:ext uri="{BB962C8B-B14F-4D97-AF65-F5344CB8AC3E}">
        <p14:creationId xmlns:p14="http://schemas.microsoft.com/office/powerpoint/2010/main" val="952277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1"/>
            <a:ext cx="8229600" cy="427765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TextBox 6"/>
          <p:cNvSpPr txBox="1"/>
          <p:nvPr userDrawn="1"/>
        </p:nvSpPr>
        <p:spPr>
          <a:xfrm>
            <a:off x="179512" y="5805264"/>
            <a:ext cx="1728192" cy="215444"/>
          </a:xfrm>
          <a:prstGeom prst="rect">
            <a:avLst/>
          </a:prstGeom>
          <a:noFill/>
        </p:spPr>
        <p:txBody>
          <a:bodyPr wrap="square" rtlCol="0">
            <a:spAutoFit/>
          </a:bodyPr>
          <a:lstStyle/>
          <a:p>
            <a:r>
              <a:rPr lang="en-GB" sz="800" dirty="0" smtClean="0">
                <a:latin typeface="Arial" panose="020B0604020202020204" pitchFamily="34" charset="0"/>
                <a:cs typeface="Arial" panose="020B0604020202020204" pitchFamily="34" charset="0"/>
              </a:rPr>
              <a:t>© OCR 2019</a:t>
            </a:r>
            <a:endParaRPr lang="en-GB" sz="800" dirty="0">
              <a:latin typeface="Arial" panose="020B0604020202020204" pitchFamily="34" charset="0"/>
              <a:cs typeface="Arial" panose="020B0604020202020204" pitchFamily="34" charset="0"/>
            </a:endParaRPr>
          </a:p>
        </p:txBody>
      </p:sp>
      <p:sp>
        <p:nvSpPr>
          <p:cNvPr id="4" name="Rectangle 3"/>
          <p:cNvSpPr/>
          <p:nvPr userDrawn="1"/>
        </p:nvSpPr>
        <p:spPr>
          <a:xfrm>
            <a:off x="8532440" y="5759098"/>
            <a:ext cx="720080" cy="261610"/>
          </a:xfrm>
          <a:prstGeom prst="rect">
            <a:avLst/>
          </a:prstGeom>
        </p:spPr>
        <p:txBody>
          <a:bodyPr wrap="square">
            <a:spAutoFit/>
          </a:bodyPr>
          <a:lstStyle/>
          <a:p>
            <a:r>
              <a:rPr lang="en-GB" sz="1100" b="1" dirty="0" smtClean="0">
                <a:solidFill>
                  <a:srgbClr val="530010"/>
                </a:solidFill>
                <a:latin typeface="Arial" panose="020B0604020202020204" pitchFamily="34" charset="0"/>
                <a:cs typeface="Arial" panose="020B0604020202020204" pitchFamily="34" charset="0"/>
              </a:rPr>
              <a:t>Y543</a:t>
            </a:r>
          </a:p>
        </p:txBody>
      </p:sp>
      <p:pic>
        <p:nvPicPr>
          <p:cNvPr id="6" name="Picture 5" descr="A Level Further Mathematics A - H245 Y543 Mechanics" title="A Level Further Mathematics A - H245 Y543 Mechanics"/>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99" y="6014715"/>
            <a:ext cx="9144000" cy="829513"/>
          </a:xfrm>
          <a:prstGeom prst="rect">
            <a:avLst/>
          </a:prstGeom>
        </p:spPr>
      </p:pic>
    </p:spTree>
    <p:extLst>
      <p:ext uri="{BB962C8B-B14F-4D97-AF65-F5344CB8AC3E}">
        <p14:creationId xmlns:p14="http://schemas.microsoft.com/office/powerpoint/2010/main" val="777633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rgbClr val="530010"/>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ocr.org.uk/history" TargetMode="External"/><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2.png"/><Relationship Id="rId5" Type="http://schemas.openxmlformats.org/officeDocument/2006/relationships/image" Target="../media/image11.w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Level Further Mathematics A - H245 Y543 Mechanics" title="A Level Further Mathematics A - H245 Y543 Mechanic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45"/>
            <a:ext cx="9144000" cy="6857309"/>
          </a:xfrm>
          <a:prstGeom prst="rect">
            <a:avLst/>
          </a:prstGeom>
        </p:spPr>
      </p:pic>
      <p:sp>
        <p:nvSpPr>
          <p:cNvPr id="5" name="TextBox 4"/>
          <p:cNvSpPr txBox="1"/>
          <p:nvPr/>
        </p:nvSpPr>
        <p:spPr>
          <a:xfrm>
            <a:off x="323528" y="4149080"/>
            <a:ext cx="6120680" cy="892552"/>
          </a:xfrm>
          <a:prstGeom prst="rect">
            <a:avLst/>
          </a:prstGeom>
          <a:noFill/>
        </p:spPr>
        <p:txBody>
          <a:bodyPr wrap="square" rtlCol="0">
            <a:spAutoFit/>
          </a:bodyPr>
          <a:lstStyle/>
          <a:p>
            <a:pPr lvl="0"/>
            <a:r>
              <a:rPr lang="en-GB" b="1" dirty="0" smtClean="0">
                <a:solidFill>
                  <a:prstClr val="black"/>
                </a:solidFill>
                <a:latin typeface="Arial" panose="020B0604020202020204" pitchFamily="34" charset="0"/>
                <a:cs typeface="Arial" panose="020B0604020202020204" pitchFamily="34" charset="0"/>
              </a:rPr>
              <a:t>Y543</a:t>
            </a:r>
            <a:endParaRPr lang="en-GB" b="1" dirty="0">
              <a:solidFill>
                <a:prstClr val="black"/>
              </a:solidFill>
              <a:latin typeface="Arial" panose="020B0604020202020204" pitchFamily="34" charset="0"/>
              <a:cs typeface="Arial" panose="020B0604020202020204" pitchFamily="34" charset="0"/>
            </a:endParaRPr>
          </a:p>
          <a:p>
            <a:pPr lvl="0"/>
            <a:r>
              <a:rPr lang="en-GB" b="1" dirty="0" smtClean="0">
                <a:solidFill>
                  <a:prstClr val="black"/>
                </a:solidFill>
                <a:latin typeface="Arial" panose="020B0604020202020204" pitchFamily="34" charset="0"/>
                <a:cs typeface="Arial" panose="020B0604020202020204" pitchFamily="34" charset="0"/>
              </a:rPr>
              <a:t>Mechanics</a:t>
            </a:r>
            <a:endParaRPr lang="en-GB" b="1" dirty="0">
              <a:solidFill>
                <a:prstClr val="black"/>
              </a:solidFill>
              <a:latin typeface="Arial" panose="020B0604020202020204" pitchFamily="34" charset="0"/>
              <a:cs typeface="Arial" panose="020B0604020202020204" pitchFamily="34" charset="0"/>
            </a:endParaRPr>
          </a:p>
          <a:p>
            <a:pPr lvl="0"/>
            <a:r>
              <a:rPr lang="en-GB" sz="1600" dirty="0">
                <a:solidFill>
                  <a:prstClr val="black"/>
                </a:solidFill>
                <a:latin typeface="Arial" panose="020B0604020202020204" pitchFamily="34" charset="0"/>
                <a:cs typeface="Arial" panose="020B0604020202020204" pitchFamily="34" charset="0"/>
              </a:rPr>
              <a:t>Annotated </a:t>
            </a:r>
            <a:r>
              <a:rPr lang="en-GB" sz="1600" dirty="0" smtClean="0">
                <a:solidFill>
                  <a:prstClr val="black"/>
                </a:solidFill>
                <a:latin typeface="Arial" panose="020B0604020202020204" pitchFamily="34" charset="0"/>
                <a:cs typeface="Arial" panose="020B0604020202020204" pitchFamily="34" charset="0"/>
              </a:rPr>
              <a:t>sample </a:t>
            </a:r>
            <a:r>
              <a:rPr lang="en-GB" sz="1600" dirty="0">
                <a:solidFill>
                  <a:prstClr val="black"/>
                </a:solidFill>
                <a:latin typeface="Arial" panose="020B0604020202020204" pitchFamily="34" charset="0"/>
                <a:cs typeface="Arial" panose="020B0604020202020204" pitchFamily="34" charset="0"/>
              </a:rPr>
              <a:t>assessment materials</a:t>
            </a:r>
            <a:endParaRPr lang="en-GB" sz="1600" b="1" dirty="0">
              <a:solidFill>
                <a:prstClr val="black"/>
              </a:solidFill>
              <a:latin typeface="Arial" panose="020B0604020202020204" pitchFamily="34" charset="0"/>
              <a:cs typeface="Arial" panose="020B0604020202020204" pitchFamily="34" charset="0"/>
            </a:endParaRPr>
          </a:p>
        </p:txBody>
      </p:sp>
      <p:sp>
        <p:nvSpPr>
          <p:cNvPr id="3" name="TextBox 2">
            <a:hlinkClick r:id="rId3"/>
          </p:cNvPr>
          <p:cNvSpPr txBox="1"/>
          <p:nvPr/>
        </p:nvSpPr>
        <p:spPr>
          <a:xfrm>
            <a:off x="395536" y="5373216"/>
            <a:ext cx="1656184" cy="369332"/>
          </a:xfrm>
          <a:prstGeom prst="rect">
            <a:avLst/>
          </a:prstGeom>
          <a:noFill/>
        </p:spPr>
        <p:txBody>
          <a:bodyPr wrap="square" rtlCol="0">
            <a:spAutoFit/>
          </a:bodyPr>
          <a:lstStyle/>
          <a:p>
            <a:r>
              <a:rPr lang="en-GB" dirty="0" smtClean="0">
                <a:hlinkClick r:id="rId3"/>
              </a:rPr>
              <a:t>               </a:t>
            </a:r>
            <a:endParaRPr lang="en-GB" dirty="0"/>
          </a:p>
        </p:txBody>
      </p:sp>
    </p:spTree>
    <p:extLst>
      <p:ext uri="{BB962C8B-B14F-4D97-AF65-F5344CB8AC3E}">
        <p14:creationId xmlns:p14="http://schemas.microsoft.com/office/powerpoint/2010/main" val="62175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55575" y="194148"/>
            <a:ext cx="7656561" cy="2978778"/>
          </a:xfrm>
          <a:prstGeom prst="rect">
            <a:avLst/>
          </a:prstGeom>
        </p:spPr>
      </p:pic>
      <p:sp>
        <p:nvSpPr>
          <p:cNvPr id="9" name="Rounded Rectangle 8"/>
          <p:cNvSpPr/>
          <p:nvPr/>
        </p:nvSpPr>
        <p:spPr>
          <a:xfrm>
            <a:off x="5580112" y="1412776"/>
            <a:ext cx="3168352" cy="177523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GB" sz="1100" dirty="0">
                <a:latin typeface="Arial" panose="020B0604020202020204" pitchFamily="34" charset="0"/>
                <a:cs typeface="Arial" panose="020B0604020202020204" pitchFamily="34" charset="0"/>
              </a:rPr>
              <a:t>The last part of this question is a modelling exercise</a:t>
            </a:r>
            <a:r>
              <a:rPr lang="en-GB" sz="1100" dirty="0" smtClean="0">
                <a:latin typeface="Arial" panose="020B0604020202020204" pitchFamily="34" charset="0"/>
                <a:cs typeface="Arial" panose="020B0604020202020204" pitchFamily="34" charset="0"/>
              </a:rPr>
              <a:t>. This </a:t>
            </a:r>
            <a:r>
              <a:rPr lang="en-GB" sz="1100" dirty="0">
                <a:latin typeface="Arial" panose="020B0604020202020204" pitchFamily="34" charset="0"/>
                <a:cs typeface="Arial" panose="020B0604020202020204" pitchFamily="34" charset="0"/>
              </a:rPr>
              <a:t>is looking at the factors that effect motion. The mat is not really a spring, the soldier is not a particle so air resistance and rotational motion come into play. Values given are rounded and not exact. Friction has been ignored as has the contact surface area. Energy has been assumed to be three types only with sound and heat being ignored.</a:t>
            </a:r>
          </a:p>
        </p:txBody>
      </p:sp>
      <p:pic>
        <p:nvPicPr>
          <p:cNvPr id="5" name="Picture 4"/>
          <p:cNvPicPr>
            <a:picLocks noChangeAspect="1"/>
          </p:cNvPicPr>
          <p:nvPr/>
        </p:nvPicPr>
        <p:blipFill>
          <a:blip r:embed="rId4"/>
          <a:stretch>
            <a:fillRect/>
          </a:stretch>
        </p:blipFill>
        <p:spPr>
          <a:xfrm>
            <a:off x="971600" y="3277789"/>
            <a:ext cx="6971985" cy="2599483"/>
          </a:xfrm>
          <a:prstGeom prst="rect">
            <a:avLst/>
          </a:prstGeom>
        </p:spPr>
      </p:pic>
      <p:sp>
        <p:nvSpPr>
          <p:cNvPr id="11" name="Rounded Rectangle 10"/>
          <p:cNvSpPr/>
          <p:nvPr/>
        </p:nvSpPr>
        <p:spPr>
          <a:xfrm>
            <a:off x="7020272" y="4581128"/>
            <a:ext cx="2016224" cy="72008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GB" sz="1100" dirty="0" smtClean="0">
                <a:latin typeface="Arial" panose="020B0604020202020204" pitchFamily="34" charset="0"/>
                <a:cs typeface="Arial" panose="020B0604020202020204" pitchFamily="34" charset="0"/>
              </a:rPr>
              <a:t>This focuses on AO3, recognising the limitations of the model and suggesting a refinement.</a:t>
            </a: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7819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467544" y="4312933"/>
            <a:ext cx="2592288" cy="536389"/>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GB" sz="1100" dirty="0">
                <a:latin typeface="Arial" panose="020B0604020202020204" pitchFamily="34" charset="0"/>
                <a:cs typeface="Arial" panose="020B0604020202020204" pitchFamily="34" charset="0"/>
              </a:rPr>
              <a:t>Question 3 </a:t>
            </a:r>
            <a:r>
              <a:rPr lang="en-GB" sz="1100" dirty="0" smtClean="0">
                <a:latin typeface="Arial" panose="020B0604020202020204" pitchFamily="34" charset="0"/>
                <a:cs typeface="Arial" panose="020B0604020202020204" pitchFamily="34" charset="0"/>
              </a:rPr>
              <a:t>focuses on variable </a:t>
            </a:r>
            <a:r>
              <a:rPr lang="en-GB" sz="1100" dirty="0">
                <a:latin typeface="Arial" panose="020B0604020202020204" pitchFamily="34" charset="0"/>
                <a:cs typeface="Arial" panose="020B0604020202020204" pitchFamily="34" charset="0"/>
              </a:rPr>
              <a:t>force. </a:t>
            </a:r>
          </a:p>
        </p:txBody>
      </p:sp>
      <p:sp>
        <p:nvSpPr>
          <p:cNvPr id="13" name="Rounded Rectangle 12"/>
          <p:cNvSpPr/>
          <p:nvPr/>
        </p:nvSpPr>
        <p:spPr>
          <a:xfrm>
            <a:off x="4572000" y="3789040"/>
            <a:ext cx="3960148" cy="158417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GB" sz="1100" dirty="0">
                <a:latin typeface="Arial" panose="020B0604020202020204" pitchFamily="34" charset="0"/>
                <a:cs typeface="Arial" panose="020B0604020202020204" pitchFamily="34" charset="0"/>
              </a:rPr>
              <a:t>Specification content references covered: </a:t>
            </a:r>
            <a:r>
              <a:rPr lang="en-GB" sz="1100" dirty="0" smtClean="0">
                <a:latin typeface="Arial" panose="020B0604020202020204" pitchFamily="34" charset="0"/>
                <a:cs typeface="Arial" panose="020B0604020202020204" pitchFamily="34" charset="0"/>
              </a:rPr>
              <a:t>6.03h </a:t>
            </a:r>
            <a:r>
              <a:rPr lang="en-GB" sz="1100" dirty="0">
                <a:latin typeface="Arial" panose="020B0604020202020204" pitchFamily="34" charset="0"/>
                <a:cs typeface="Arial" panose="020B0604020202020204" pitchFamily="34" charset="0"/>
              </a:rPr>
              <a:t>and 6.06a for part </a:t>
            </a:r>
            <a:r>
              <a:rPr lang="en-GB" sz="1100" dirty="0" smtClean="0">
                <a:latin typeface="Arial" panose="020B0604020202020204" pitchFamily="34" charset="0"/>
                <a:cs typeface="Arial" panose="020B0604020202020204" pitchFamily="34" charset="0"/>
              </a:rPr>
              <a:t>(</a:t>
            </a:r>
            <a:r>
              <a:rPr lang="en-GB" sz="1100" dirty="0" err="1" smtClean="0">
                <a:latin typeface="Arial" panose="020B0604020202020204" pitchFamily="34" charset="0"/>
                <a:cs typeface="Arial" panose="020B0604020202020204" pitchFamily="34" charset="0"/>
              </a:rPr>
              <a:t>i</a:t>
            </a:r>
            <a:r>
              <a:rPr lang="en-GB" sz="1100" dirty="0" smtClean="0">
                <a:latin typeface="Arial" panose="020B0604020202020204" pitchFamily="34" charset="0"/>
                <a:cs typeface="Arial" panose="020B0604020202020204" pitchFamily="34" charset="0"/>
              </a:rPr>
              <a:t>) and </a:t>
            </a:r>
            <a:r>
              <a:rPr lang="en-GB" sz="1100" dirty="0">
                <a:latin typeface="Arial" panose="020B0604020202020204" pitchFamily="34" charset="0"/>
                <a:cs typeface="Arial" panose="020B0604020202020204" pitchFamily="34" charset="0"/>
              </a:rPr>
              <a:t>6.03f for part </a:t>
            </a:r>
            <a:r>
              <a:rPr lang="en-GB" sz="1100" dirty="0" smtClean="0">
                <a:latin typeface="Arial" panose="020B0604020202020204" pitchFamily="34" charset="0"/>
                <a:cs typeface="Arial" panose="020B0604020202020204" pitchFamily="34" charset="0"/>
              </a:rPr>
              <a:t>(ii).</a:t>
            </a:r>
          </a:p>
          <a:p>
            <a:endParaRPr lang="en-GB" sz="1100" dirty="0">
              <a:latin typeface="Arial" panose="020B0604020202020204" pitchFamily="34" charset="0"/>
              <a:cs typeface="Arial" panose="020B0604020202020204" pitchFamily="34" charset="0"/>
            </a:endParaRPr>
          </a:p>
          <a:p>
            <a:r>
              <a:rPr lang="en-GB" sz="1100" dirty="0">
                <a:latin typeface="Arial" panose="020B0604020202020204" pitchFamily="34" charset="0"/>
                <a:cs typeface="Arial" panose="020B0604020202020204" pitchFamily="34" charset="0"/>
              </a:rPr>
              <a:t>The integral techniques here are taken from </a:t>
            </a:r>
            <a:r>
              <a:rPr lang="en-GB" sz="1100" dirty="0" smtClean="0">
                <a:latin typeface="Arial" panose="020B0604020202020204" pitchFamily="34" charset="0"/>
                <a:cs typeface="Arial" panose="020B0604020202020204" pitchFamily="34" charset="0"/>
              </a:rPr>
              <a:t>A Level Mathematics </a:t>
            </a:r>
            <a:r>
              <a:rPr lang="en-GB" sz="1100" dirty="0">
                <a:latin typeface="Arial" panose="020B0604020202020204" pitchFamily="34" charset="0"/>
                <a:cs typeface="Arial" panose="020B0604020202020204" pitchFamily="34" charset="0"/>
              </a:rPr>
              <a:t>and are mostly covered at AS level </a:t>
            </a:r>
            <a:r>
              <a:rPr lang="en-GB" sz="1100" dirty="0" smtClean="0">
                <a:latin typeface="Arial" panose="020B0604020202020204" pitchFamily="34" charset="0"/>
                <a:cs typeface="Arial" panose="020B0604020202020204" pitchFamily="34" charset="0"/>
              </a:rPr>
              <a:t>so </a:t>
            </a:r>
            <a:r>
              <a:rPr lang="en-GB" sz="1100" dirty="0">
                <a:latin typeface="Arial" panose="020B0604020202020204" pitchFamily="34" charset="0"/>
                <a:cs typeface="Arial" panose="020B0604020202020204" pitchFamily="34" charset="0"/>
              </a:rPr>
              <a:t>it is the understanding of its application to Mechanics that is being assessed here rather than specific mathematical skills.</a:t>
            </a:r>
          </a:p>
        </p:txBody>
      </p:sp>
      <p:pic>
        <p:nvPicPr>
          <p:cNvPr id="3" name="Picture 2"/>
          <p:cNvPicPr>
            <a:picLocks noChangeAspect="1"/>
          </p:cNvPicPr>
          <p:nvPr/>
        </p:nvPicPr>
        <p:blipFill>
          <a:blip r:embed="rId3"/>
          <a:stretch>
            <a:fillRect/>
          </a:stretch>
        </p:blipFill>
        <p:spPr>
          <a:xfrm>
            <a:off x="296492" y="692696"/>
            <a:ext cx="8551016" cy="2230164"/>
          </a:xfrm>
          <a:prstGeom prst="rect">
            <a:avLst/>
          </a:prstGeom>
        </p:spPr>
      </p:pic>
    </p:spTree>
    <p:extLst>
      <p:ext uri="{BB962C8B-B14F-4D97-AF65-F5344CB8AC3E}">
        <p14:creationId xmlns:p14="http://schemas.microsoft.com/office/powerpoint/2010/main" val="3417028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79512" y="302336"/>
            <a:ext cx="8568952" cy="1755831"/>
          </a:xfrm>
          <a:prstGeom prst="rect">
            <a:avLst/>
          </a:prstGeom>
        </p:spPr>
      </p:pic>
      <p:sp>
        <p:nvSpPr>
          <p:cNvPr id="9" name="Rounded Rectangle 8"/>
          <p:cNvSpPr/>
          <p:nvPr/>
        </p:nvSpPr>
        <p:spPr>
          <a:xfrm>
            <a:off x="5444606" y="2011243"/>
            <a:ext cx="3132867" cy="1105509"/>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GB" sz="1100" dirty="0">
                <a:latin typeface="Arial" panose="020B0604020202020204" pitchFamily="34" charset="0"/>
                <a:cs typeface="Arial" panose="020B0604020202020204" pitchFamily="34" charset="0"/>
              </a:rPr>
              <a:t>The impulse is calculated as force times time but in the case of variable force it is a summation process</a:t>
            </a:r>
            <a:r>
              <a:rPr lang="en-GB" sz="1100" dirty="0" smtClean="0">
                <a:latin typeface="Arial" panose="020B0604020202020204" pitchFamily="34" charset="0"/>
                <a:cs typeface="Arial" panose="020B0604020202020204" pitchFamily="34" charset="0"/>
              </a:rPr>
              <a:t>. This </a:t>
            </a:r>
            <a:r>
              <a:rPr lang="en-GB" sz="1100" dirty="0">
                <a:latin typeface="Arial" panose="020B0604020202020204" pitchFamily="34" charset="0"/>
                <a:cs typeface="Arial" panose="020B0604020202020204" pitchFamily="34" charset="0"/>
              </a:rPr>
              <a:t>means the integral of force per unit time. </a:t>
            </a:r>
            <a:r>
              <a:rPr lang="en-GB" sz="1100" dirty="0" smtClean="0">
                <a:latin typeface="Arial" panose="020B0604020202020204" pitchFamily="34" charset="0"/>
                <a:cs typeface="Arial" panose="020B0604020202020204" pitchFamily="34" charset="0"/>
              </a:rPr>
              <a:t>The </a:t>
            </a:r>
            <a:r>
              <a:rPr lang="en-GB" sz="1100" dirty="0">
                <a:latin typeface="Arial" panose="020B0604020202020204" pitchFamily="34" charset="0"/>
                <a:cs typeface="Arial" panose="020B0604020202020204" pitchFamily="34" charset="0"/>
              </a:rPr>
              <a:t>limits are given as 0</a:t>
            </a:r>
            <a:r>
              <a:rPr lang="en-GB" sz="1100" dirty="0" smtClean="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and </a:t>
            </a:r>
            <a:r>
              <a:rPr lang="en-GB" sz="1100" dirty="0" smtClean="0">
                <a:latin typeface="Arial" panose="020B0604020202020204" pitchFamily="34" charset="0"/>
                <a:cs typeface="Arial" panose="020B0604020202020204" pitchFamily="34" charset="0"/>
              </a:rPr>
              <a:t>4.</a:t>
            </a:r>
            <a:endParaRPr lang="en-GB" sz="11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4"/>
          <a:stretch>
            <a:fillRect/>
          </a:stretch>
        </p:blipFill>
        <p:spPr>
          <a:xfrm>
            <a:off x="395536" y="3307461"/>
            <a:ext cx="8181937" cy="919226"/>
          </a:xfrm>
          <a:prstGeom prst="rect">
            <a:avLst/>
          </a:prstGeom>
        </p:spPr>
      </p:pic>
      <p:grpSp>
        <p:nvGrpSpPr>
          <p:cNvPr id="7" name="Group 6"/>
          <p:cNvGrpSpPr/>
          <p:nvPr/>
        </p:nvGrpSpPr>
        <p:grpSpPr>
          <a:xfrm>
            <a:off x="5004048" y="3933056"/>
            <a:ext cx="3573831" cy="1728190"/>
            <a:chOff x="5030618" y="3645027"/>
            <a:chExt cx="3573831" cy="1728190"/>
          </a:xfrm>
        </p:grpSpPr>
        <p:cxnSp>
          <p:nvCxnSpPr>
            <p:cNvPr id="12" name="Straight Arrow Connector 11"/>
            <p:cNvCxnSpPr>
              <a:stCxn id="11" idx="1"/>
            </p:cNvCxnSpPr>
            <p:nvPr/>
          </p:nvCxnSpPr>
          <p:spPr>
            <a:xfrm flipH="1" flipV="1">
              <a:off x="5030618" y="3645027"/>
              <a:ext cx="1557607" cy="1044114"/>
            </a:xfrm>
            <a:prstGeom prst="straightConnector1">
              <a:avLst/>
            </a:prstGeom>
            <a:ln w="28575">
              <a:solidFill>
                <a:srgbClr val="B7D448"/>
              </a:solidFill>
              <a:tailEnd type="arrow"/>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6588225" y="4005065"/>
              <a:ext cx="2016224" cy="1368152"/>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GB" sz="1100" dirty="0" smtClean="0">
                  <a:latin typeface="Arial" panose="020B0604020202020204" pitchFamily="34" charset="0"/>
                  <a:cs typeface="Arial" panose="020B0604020202020204" pitchFamily="34" charset="0"/>
                </a:rPr>
                <a:t>Calculators have the </a:t>
              </a:r>
              <a:r>
                <a:rPr lang="en-GB" sz="1100" dirty="0">
                  <a:latin typeface="Arial" panose="020B0604020202020204" pitchFamily="34" charset="0"/>
                  <a:cs typeface="Arial" panose="020B0604020202020204" pitchFamily="34" charset="0"/>
                </a:rPr>
                <a:t>definite integral function </a:t>
              </a:r>
              <a:r>
                <a:rPr lang="en-GB" sz="1100" dirty="0" smtClean="0">
                  <a:latin typeface="Arial" panose="020B0604020202020204" pitchFamily="34" charset="0"/>
                  <a:cs typeface="Arial" panose="020B0604020202020204" pitchFamily="34" charset="0"/>
                </a:rPr>
                <a:t>so once </a:t>
              </a:r>
              <a:r>
                <a:rPr lang="en-GB" sz="1100" dirty="0">
                  <a:latin typeface="Arial" panose="020B0604020202020204" pitchFamily="34" charset="0"/>
                  <a:cs typeface="Arial" panose="020B0604020202020204" pitchFamily="34" charset="0"/>
                </a:rPr>
                <a:t>the integral is written down the calculator </a:t>
              </a:r>
              <a:r>
                <a:rPr lang="en-GB" sz="1100" dirty="0" smtClean="0">
                  <a:latin typeface="Arial" panose="020B0604020202020204" pitchFamily="34" charset="0"/>
                  <a:cs typeface="Arial" panose="020B0604020202020204" pitchFamily="34" charset="0"/>
                </a:rPr>
                <a:t>can </a:t>
              </a:r>
              <a:r>
                <a:rPr lang="en-GB" sz="1100" dirty="0">
                  <a:latin typeface="Arial" panose="020B0604020202020204" pitchFamily="34" charset="0"/>
                  <a:cs typeface="Arial" panose="020B0604020202020204" pitchFamily="34" charset="0"/>
                </a:rPr>
                <a:t>do all the rest – use </a:t>
              </a:r>
              <a:r>
                <a:rPr lang="en-GB" sz="1100" i="1" dirty="0">
                  <a:latin typeface="Arial" panose="020B0604020202020204" pitchFamily="34" charset="0"/>
                  <a:cs typeface="Arial" panose="020B0604020202020204" pitchFamily="34" charset="0"/>
                </a:rPr>
                <a:t>x</a:t>
              </a:r>
              <a:r>
                <a:rPr lang="en-GB" sz="1100" dirty="0">
                  <a:latin typeface="Arial" panose="020B0604020202020204" pitchFamily="34" charset="0"/>
                  <a:cs typeface="Arial" panose="020B0604020202020204" pitchFamily="34" charset="0"/>
                </a:rPr>
                <a:t> instead of </a:t>
              </a:r>
              <a:r>
                <a:rPr lang="en-GB" sz="1100" i="1" dirty="0">
                  <a:latin typeface="Arial" panose="020B0604020202020204" pitchFamily="34" charset="0"/>
                  <a:cs typeface="Arial" panose="020B0604020202020204" pitchFamily="34" charset="0"/>
                </a:rPr>
                <a:t>t</a:t>
              </a:r>
              <a:r>
                <a:rPr lang="en-GB" sz="1100" dirty="0">
                  <a:latin typeface="Arial" panose="020B0604020202020204" pitchFamily="34" charset="0"/>
                  <a:cs typeface="Arial" panose="020B0604020202020204" pitchFamily="34" charset="0"/>
                </a:rPr>
                <a:t> and put in limits of 0 and 4</a:t>
              </a:r>
              <a:r>
                <a:rPr lang="en-GB" sz="1100" dirty="0" smtClean="0">
                  <a:latin typeface="Arial" panose="020B0604020202020204" pitchFamily="34" charset="0"/>
                  <a:cs typeface="Arial" panose="020B0604020202020204" pitchFamily="34" charset="0"/>
                </a:rPr>
                <a:t>.</a:t>
              </a:r>
              <a:endParaRPr lang="en-GB" sz="11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397834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1331640" y="4509120"/>
            <a:ext cx="6048672" cy="120760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GB" sz="1100" dirty="0">
                <a:latin typeface="Arial" panose="020B0604020202020204" pitchFamily="34" charset="0"/>
                <a:cs typeface="Arial" panose="020B0604020202020204" pitchFamily="34" charset="0"/>
              </a:rPr>
              <a:t>To find velocity it is necessary to integrate acceleration which is force divided by the mass of </a:t>
            </a:r>
            <a:r>
              <a:rPr lang="en-GB" sz="1100" dirty="0" smtClean="0">
                <a:latin typeface="Arial" panose="020B0604020202020204" pitchFamily="34" charset="0"/>
                <a:cs typeface="Arial" panose="020B0604020202020204" pitchFamily="34" charset="0"/>
              </a:rPr>
              <a:t>2</a:t>
            </a:r>
            <a:r>
              <a:rPr lang="en-GB" sz="600" dirty="0" smtClean="0">
                <a:latin typeface="Arial" panose="020B0604020202020204" pitchFamily="34" charset="0"/>
                <a:cs typeface="Arial" panose="020B0604020202020204" pitchFamily="34" charset="0"/>
              </a:rPr>
              <a:t> </a:t>
            </a:r>
            <a:r>
              <a:rPr lang="en-GB" sz="1100" dirty="0" smtClean="0">
                <a:latin typeface="Arial" panose="020B0604020202020204" pitchFamily="34" charset="0"/>
                <a:cs typeface="Arial" panose="020B0604020202020204" pitchFamily="34" charset="0"/>
              </a:rPr>
              <a:t>kg</a:t>
            </a:r>
            <a:r>
              <a:rPr lang="en-GB" sz="1100" dirty="0">
                <a:latin typeface="Arial" panose="020B0604020202020204" pitchFamily="34" charset="0"/>
                <a:cs typeface="Arial" panose="020B0604020202020204" pitchFamily="34" charset="0"/>
              </a:rPr>
              <a:t>. </a:t>
            </a:r>
            <a:r>
              <a:rPr lang="en-GB" sz="1100" dirty="0" smtClean="0">
                <a:latin typeface="Arial" panose="020B0604020202020204" pitchFamily="34" charset="0"/>
                <a:cs typeface="Arial" panose="020B0604020202020204" pitchFamily="34" charset="0"/>
              </a:rPr>
              <a:t>The </a:t>
            </a:r>
            <a:r>
              <a:rPr lang="en-GB" sz="1100" dirty="0">
                <a:latin typeface="Arial" panose="020B0604020202020204" pitchFamily="34" charset="0"/>
                <a:cs typeface="Arial" panose="020B0604020202020204" pitchFamily="34" charset="0"/>
              </a:rPr>
              <a:t>constant C can be calculated using the initial conditions of </a:t>
            </a:r>
            <a:r>
              <a:rPr lang="en-GB" sz="1100" i="1" dirty="0">
                <a:latin typeface="Arial" panose="020B0604020202020204" pitchFamily="34" charset="0"/>
                <a:cs typeface="Arial" panose="020B0604020202020204" pitchFamily="34" charset="0"/>
              </a:rPr>
              <a:t>t</a:t>
            </a:r>
            <a:r>
              <a:rPr lang="en-GB" sz="1100" dirty="0">
                <a:latin typeface="Arial" panose="020B0604020202020204" pitchFamily="34" charset="0"/>
                <a:cs typeface="Arial" panose="020B0604020202020204" pitchFamily="34" charset="0"/>
              </a:rPr>
              <a:t> = 0 and </a:t>
            </a:r>
            <a:r>
              <a:rPr lang="en-GB" sz="1100" i="1" dirty="0">
                <a:latin typeface="Arial" panose="020B0604020202020204" pitchFamily="34" charset="0"/>
                <a:cs typeface="Arial" panose="020B0604020202020204" pitchFamily="34" charset="0"/>
              </a:rPr>
              <a:t>v</a:t>
            </a:r>
            <a:r>
              <a:rPr lang="en-GB" sz="1100" dirty="0">
                <a:latin typeface="Arial" panose="020B0604020202020204" pitchFamily="34" charset="0"/>
                <a:cs typeface="Arial" panose="020B0604020202020204" pitchFamily="34" charset="0"/>
              </a:rPr>
              <a:t> = 5. </a:t>
            </a:r>
            <a:r>
              <a:rPr lang="en-GB" sz="1100" dirty="0" smtClean="0">
                <a:latin typeface="Arial" panose="020B0604020202020204" pitchFamily="34" charset="0"/>
                <a:cs typeface="Arial" panose="020B0604020202020204" pitchFamily="34" charset="0"/>
              </a:rPr>
              <a:t>Then </a:t>
            </a:r>
            <a:r>
              <a:rPr lang="en-GB" sz="1100" dirty="0">
                <a:latin typeface="Arial" panose="020B0604020202020204" pitchFamily="34" charset="0"/>
                <a:cs typeface="Arial" panose="020B0604020202020204" pitchFamily="34" charset="0"/>
              </a:rPr>
              <a:t>it is a case of substituting </a:t>
            </a:r>
            <a:r>
              <a:rPr lang="en-GB" sz="1100" i="1" dirty="0" smtClean="0">
                <a:latin typeface="Arial" panose="020B0604020202020204" pitchFamily="34" charset="0"/>
                <a:cs typeface="Arial" panose="020B0604020202020204" pitchFamily="34" charset="0"/>
              </a:rPr>
              <a:t>t </a:t>
            </a:r>
            <a:r>
              <a:rPr lang="en-GB" sz="1100" dirty="0" smtClean="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4 into the equation.</a:t>
            </a:r>
          </a:p>
          <a:p>
            <a:r>
              <a:rPr lang="en-GB" sz="1100" dirty="0">
                <a:latin typeface="Arial" panose="020B0604020202020204" pitchFamily="34" charset="0"/>
                <a:cs typeface="Arial" panose="020B0604020202020204" pitchFamily="34" charset="0"/>
              </a:rPr>
              <a:t>It is possible to achieve this more easily as it is the same integral as part one. </a:t>
            </a:r>
            <a:r>
              <a:rPr lang="en-GB" sz="1100" dirty="0" smtClean="0">
                <a:latin typeface="Arial" panose="020B0604020202020204" pitchFamily="34" charset="0"/>
                <a:cs typeface="Arial" panose="020B0604020202020204" pitchFamily="34" charset="0"/>
              </a:rPr>
              <a:t>Halving </a:t>
            </a:r>
            <a:r>
              <a:rPr lang="en-GB" sz="1100" dirty="0">
                <a:latin typeface="Arial" panose="020B0604020202020204" pitchFamily="34" charset="0"/>
                <a:cs typeface="Arial" panose="020B0604020202020204" pitchFamily="34" charset="0"/>
              </a:rPr>
              <a:t>this (dividing by the mass) answer and adding the five for initial velocity gives the same solution, this is the use of </a:t>
            </a:r>
            <a:r>
              <a:rPr lang="en-GB" sz="1100" i="1" dirty="0">
                <a:latin typeface="Arial" panose="020B0604020202020204" pitchFamily="34" charset="0"/>
                <a:cs typeface="Arial" panose="020B0604020202020204" pitchFamily="34" charset="0"/>
              </a:rPr>
              <a:t>I</a:t>
            </a:r>
            <a:r>
              <a:rPr lang="en-GB" sz="1100" dirty="0">
                <a:latin typeface="Arial" panose="020B0604020202020204" pitchFamily="34" charset="0"/>
                <a:cs typeface="Arial" panose="020B0604020202020204" pitchFamily="34" charset="0"/>
              </a:rPr>
              <a:t> = </a:t>
            </a:r>
            <a:r>
              <a:rPr lang="en-GB" sz="1100" i="1" dirty="0">
                <a:latin typeface="Arial" panose="020B0604020202020204" pitchFamily="34" charset="0"/>
                <a:cs typeface="Arial" panose="020B0604020202020204" pitchFamily="34" charset="0"/>
              </a:rPr>
              <a:t>mv</a:t>
            </a:r>
            <a:r>
              <a:rPr lang="en-GB" sz="1100" dirty="0">
                <a:latin typeface="Arial" panose="020B0604020202020204" pitchFamily="34" charset="0"/>
                <a:cs typeface="Arial" panose="020B0604020202020204" pitchFamily="34" charset="0"/>
              </a:rPr>
              <a:t> - </a:t>
            </a:r>
            <a:r>
              <a:rPr lang="en-GB" sz="1100" i="1" dirty="0">
                <a:latin typeface="Arial" panose="020B0604020202020204" pitchFamily="34" charset="0"/>
                <a:cs typeface="Arial" panose="020B0604020202020204" pitchFamily="34" charset="0"/>
              </a:rPr>
              <a:t>mu</a:t>
            </a:r>
            <a:r>
              <a:rPr lang="en-GB" sz="1100" dirty="0">
                <a:latin typeface="Arial" panose="020B0604020202020204" pitchFamily="34" charset="0"/>
                <a:cs typeface="Arial" panose="020B0604020202020204" pitchFamily="34" charset="0"/>
              </a:rPr>
              <a:t>.</a:t>
            </a:r>
          </a:p>
        </p:txBody>
      </p:sp>
      <p:pic>
        <p:nvPicPr>
          <p:cNvPr id="4" name="Picture 3"/>
          <p:cNvPicPr>
            <a:picLocks noChangeAspect="1"/>
          </p:cNvPicPr>
          <p:nvPr/>
        </p:nvPicPr>
        <p:blipFill>
          <a:blip r:embed="rId3"/>
          <a:stretch>
            <a:fillRect/>
          </a:stretch>
        </p:blipFill>
        <p:spPr>
          <a:xfrm>
            <a:off x="539552" y="2924944"/>
            <a:ext cx="8136904" cy="1490668"/>
          </a:xfrm>
          <a:prstGeom prst="rect">
            <a:avLst/>
          </a:prstGeom>
        </p:spPr>
      </p:pic>
      <p:pic>
        <p:nvPicPr>
          <p:cNvPr id="5" name="Picture 4"/>
          <p:cNvPicPr>
            <a:picLocks noChangeAspect="1"/>
          </p:cNvPicPr>
          <p:nvPr/>
        </p:nvPicPr>
        <p:blipFill>
          <a:blip r:embed="rId4"/>
          <a:stretch>
            <a:fillRect/>
          </a:stretch>
        </p:blipFill>
        <p:spPr>
          <a:xfrm>
            <a:off x="107504" y="260648"/>
            <a:ext cx="8846610" cy="2285481"/>
          </a:xfrm>
          <a:prstGeom prst="rect">
            <a:avLst/>
          </a:prstGeom>
        </p:spPr>
      </p:pic>
    </p:spTree>
    <p:extLst>
      <p:ext uri="{BB962C8B-B14F-4D97-AF65-F5344CB8AC3E}">
        <p14:creationId xmlns:p14="http://schemas.microsoft.com/office/powerpoint/2010/main" val="546278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95536" y="4149080"/>
            <a:ext cx="4104456" cy="151216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GB" sz="1100" dirty="0">
                <a:latin typeface="Arial" panose="020B0604020202020204" pitchFamily="34" charset="0"/>
                <a:cs typeface="Arial" panose="020B0604020202020204" pitchFamily="34" charset="0"/>
              </a:rPr>
              <a:t>A light inextensible rope rules out elasticity in this case </a:t>
            </a:r>
            <a:r>
              <a:rPr lang="en-GB" sz="1100" dirty="0" smtClean="0">
                <a:latin typeface="Arial" panose="020B0604020202020204" pitchFamily="34" charset="0"/>
                <a:cs typeface="Arial" panose="020B0604020202020204" pitchFamily="34" charset="0"/>
              </a:rPr>
              <a:t>and given that </a:t>
            </a:r>
            <a:r>
              <a:rPr lang="en-GB" sz="1100" dirty="0">
                <a:latin typeface="Arial" panose="020B0604020202020204" pitchFamily="34" charset="0"/>
                <a:cs typeface="Arial" panose="020B0604020202020204" pitchFamily="34" charset="0"/>
              </a:rPr>
              <a:t>it is motion with a fixed radius it is circular motion. It is also in a vertical plane and so two key aspects come into play. One is force and acceleration towards the centre and the other is the transfer between potential and kinetic energy as it moves around the circle. As the string is attached to the ceiling it will not be complete circular motion.</a:t>
            </a:r>
          </a:p>
        </p:txBody>
      </p:sp>
      <p:sp>
        <p:nvSpPr>
          <p:cNvPr id="13" name="Rounded Rectangle 12"/>
          <p:cNvSpPr/>
          <p:nvPr/>
        </p:nvSpPr>
        <p:spPr>
          <a:xfrm>
            <a:off x="4572001" y="4273199"/>
            <a:ext cx="3960148" cy="1263929"/>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GB" sz="1100" dirty="0">
                <a:latin typeface="Arial" panose="020B0604020202020204" pitchFamily="34" charset="0"/>
                <a:cs typeface="Arial" panose="020B0604020202020204" pitchFamily="34" charset="0"/>
              </a:rPr>
              <a:t>Specification content references covered: </a:t>
            </a:r>
            <a:r>
              <a:rPr lang="en-GB" sz="1100" dirty="0" smtClean="0">
                <a:latin typeface="Arial" panose="020B0604020202020204" pitchFamily="34" charset="0"/>
                <a:cs typeface="Arial" panose="020B0604020202020204" pitchFamily="34" charset="0"/>
              </a:rPr>
              <a:t>6.02d</a:t>
            </a:r>
            <a:r>
              <a:rPr lang="en-GB" sz="1100" dirty="0">
                <a:latin typeface="Arial" panose="020B0604020202020204" pitchFamily="34" charset="0"/>
                <a:cs typeface="Arial" panose="020B0604020202020204" pitchFamily="34" charset="0"/>
              </a:rPr>
              <a:t>, 6.02e, 6.02i, 6.05a, 6.05d and 6.05f. </a:t>
            </a:r>
            <a:endParaRPr lang="en-GB" sz="1100" dirty="0" smtClean="0">
              <a:latin typeface="Arial" panose="020B0604020202020204" pitchFamily="34" charset="0"/>
              <a:cs typeface="Arial" panose="020B0604020202020204" pitchFamily="34" charset="0"/>
            </a:endParaRPr>
          </a:p>
          <a:p>
            <a:r>
              <a:rPr lang="en-GB" sz="1100" dirty="0" smtClean="0">
                <a:latin typeface="Arial" panose="020B0604020202020204" pitchFamily="34" charset="0"/>
                <a:cs typeface="Arial" panose="020B0604020202020204" pitchFamily="34" charset="0"/>
              </a:rPr>
              <a:t>These </a:t>
            </a:r>
            <a:r>
              <a:rPr lang="en-GB" sz="1100" dirty="0">
                <a:latin typeface="Arial" panose="020B0604020202020204" pitchFamily="34" charset="0"/>
                <a:cs typeface="Arial" panose="020B0604020202020204" pitchFamily="34" charset="0"/>
              </a:rPr>
              <a:t>relate to energy and motion in a circle. </a:t>
            </a:r>
            <a:endParaRPr lang="en-GB" sz="1100" dirty="0" smtClean="0">
              <a:latin typeface="Arial" panose="020B0604020202020204" pitchFamily="34" charset="0"/>
              <a:cs typeface="Arial" panose="020B0604020202020204" pitchFamily="34" charset="0"/>
            </a:endParaRPr>
          </a:p>
          <a:p>
            <a:endParaRPr lang="en-GB" sz="1100" dirty="0">
              <a:latin typeface="Arial" panose="020B0604020202020204" pitchFamily="34" charset="0"/>
              <a:cs typeface="Arial" panose="020B0604020202020204" pitchFamily="34" charset="0"/>
            </a:endParaRPr>
          </a:p>
          <a:p>
            <a:r>
              <a:rPr lang="en-GB" sz="1100" dirty="0">
                <a:latin typeface="Arial" panose="020B0604020202020204" pitchFamily="34" charset="0"/>
                <a:cs typeface="Arial" panose="020B0604020202020204" pitchFamily="34" charset="0"/>
              </a:rPr>
              <a:t>Note, it is only the latter objective that is not an AS level objective.</a:t>
            </a:r>
          </a:p>
        </p:txBody>
      </p:sp>
      <p:pic>
        <p:nvPicPr>
          <p:cNvPr id="3" name="Picture 2"/>
          <p:cNvPicPr>
            <a:picLocks noChangeAspect="1"/>
          </p:cNvPicPr>
          <p:nvPr/>
        </p:nvPicPr>
        <p:blipFill>
          <a:blip r:embed="rId3"/>
          <a:stretch>
            <a:fillRect/>
          </a:stretch>
        </p:blipFill>
        <p:spPr>
          <a:xfrm>
            <a:off x="252339" y="128480"/>
            <a:ext cx="8279810" cy="4020600"/>
          </a:xfrm>
          <a:prstGeom prst="rect">
            <a:avLst/>
          </a:prstGeom>
        </p:spPr>
      </p:pic>
    </p:spTree>
    <p:extLst>
      <p:ext uri="{BB962C8B-B14F-4D97-AF65-F5344CB8AC3E}">
        <p14:creationId xmlns:p14="http://schemas.microsoft.com/office/powerpoint/2010/main" val="2600942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51520" y="273272"/>
            <a:ext cx="8597223" cy="2220639"/>
          </a:xfrm>
          <a:prstGeom prst="rect">
            <a:avLst/>
          </a:prstGeom>
        </p:spPr>
      </p:pic>
      <p:sp>
        <p:nvSpPr>
          <p:cNvPr id="9" name="Rounded Rectangle 8"/>
          <p:cNvSpPr/>
          <p:nvPr/>
        </p:nvSpPr>
        <p:spPr>
          <a:xfrm>
            <a:off x="6342960" y="2183140"/>
            <a:ext cx="2016224" cy="146188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GB" sz="1100" dirty="0">
                <a:latin typeface="Arial" panose="020B0604020202020204" pitchFamily="34" charset="0"/>
                <a:cs typeface="Arial" panose="020B0604020202020204" pitchFamily="34" charset="0"/>
              </a:rPr>
              <a:t>Calculating the height of the child at the start in terms of the angle gives the potential energy at the start and this is then equal to the potential energy at a general angle combined with its kinetic energy.</a:t>
            </a:r>
          </a:p>
        </p:txBody>
      </p:sp>
      <p:pic>
        <p:nvPicPr>
          <p:cNvPr id="5" name="Picture 4"/>
          <p:cNvPicPr>
            <a:picLocks noChangeAspect="1"/>
          </p:cNvPicPr>
          <p:nvPr/>
        </p:nvPicPr>
        <p:blipFill>
          <a:blip r:embed="rId4"/>
          <a:stretch>
            <a:fillRect/>
          </a:stretch>
        </p:blipFill>
        <p:spPr>
          <a:xfrm>
            <a:off x="251520" y="3718262"/>
            <a:ext cx="7410450" cy="1638300"/>
          </a:xfrm>
          <a:prstGeom prst="rect">
            <a:avLst/>
          </a:prstGeom>
        </p:spPr>
      </p:pic>
      <p:sp>
        <p:nvSpPr>
          <p:cNvPr id="11" name="Rounded Rectangle 10"/>
          <p:cNvSpPr/>
          <p:nvPr/>
        </p:nvSpPr>
        <p:spPr>
          <a:xfrm>
            <a:off x="7020272" y="3933056"/>
            <a:ext cx="2016224" cy="822432"/>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GB" sz="1100" dirty="0" smtClean="0">
                <a:latin typeface="Arial" panose="020B0604020202020204" pitchFamily="34" charset="0"/>
                <a:cs typeface="Arial" panose="020B0604020202020204" pitchFamily="34" charset="0"/>
              </a:rPr>
              <a:t>The ‘Show that’ command, with answer given signals a clear progression of ideas needs to be seen.</a:t>
            </a: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1728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23528" y="4006178"/>
            <a:ext cx="7945710" cy="1576274"/>
          </a:xfrm>
          <a:prstGeom prst="rect">
            <a:avLst/>
          </a:prstGeom>
        </p:spPr>
      </p:pic>
      <p:sp>
        <p:nvSpPr>
          <p:cNvPr id="11" name="Rounded Rectangle 10"/>
          <p:cNvSpPr/>
          <p:nvPr/>
        </p:nvSpPr>
        <p:spPr>
          <a:xfrm>
            <a:off x="7380313" y="4431439"/>
            <a:ext cx="1656183" cy="725753"/>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GB" sz="1100" dirty="0" smtClean="0">
                <a:latin typeface="Arial" panose="020B0604020202020204" pitchFamily="34" charset="0"/>
                <a:cs typeface="Arial" panose="020B0604020202020204" pitchFamily="34" charset="0"/>
              </a:rPr>
              <a:t>AO3 marks are for use of a mathematical model.</a:t>
            </a:r>
            <a:endParaRPr lang="en-GB" sz="11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4"/>
          <a:stretch>
            <a:fillRect/>
          </a:stretch>
        </p:blipFill>
        <p:spPr>
          <a:xfrm>
            <a:off x="395536" y="237009"/>
            <a:ext cx="8178345" cy="3047975"/>
          </a:xfrm>
          <a:prstGeom prst="rect">
            <a:avLst/>
          </a:prstGeom>
        </p:spPr>
      </p:pic>
      <p:sp>
        <p:nvSpPr>
          <p:cNvPr id="13" name="Rounded Rectangle 12"/>
          <p:cNvSpPr/>
          <p:nvPr/>
        </p:nvSpPr>
        <p:spPr>
          <a:xfrm>
            <a:off x="2416293" y="3140968"/>
            <a:ext cx="5468075" cy="64807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GB" sz="1100" dirty="0">
                <a:latin typeface="Arial" panose="020B0604020202020204" pitchFamily="34" charset="0"/>
                <a:cs typeface="Arial" panose="020B0604020202020204" pitchFamily="34" charset="0"/>
              </a:rPr>
              <a:t>Part </a:t>
            </a:r>
            <a:r>
              <a:rPr lang="en-GB" sz="1100" dirty="0" smtClean="0">
                <a:latin typeface="Arial" panose="020B0604020202020204" pitchFamily="34" charset="0"/>
                <a:cs typeface="Arial" panose="020B0604020202020204" pitchFamily="34" charset="0"/>
              </a:rPr>
              <a:t>(ii) </a:t>
            </a:r>
            <a:r>
              <a:rPr lang="en-GB" sz="1100" dirty="0">
                <a:latin typeface="Arial" panose="020B0604020202020204" pitchFamily="34" charset="0"/>
                <a:cs typeface="Arial" panose="020B0604020202020204" pitchFamily="34" charset="0"/>
              </a:rPr>
              <a:t>has the child letting go at the lowest point. This means that all the motion is horizontal. The child is still 1</a:t>
            </a:r>
            <a:r>
              <a:rPr lang="en-GB" sz="600"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m from the floor so this then becomes projectile motion</a:t>
            </a:r>
            <a:r>
              <a:rPr lang="en-GB" sz="1100" dirty="0" smtClean="0">
                <a:latin typeface="Arial" panose="020B0604020202020204" pitchFamily="34" charset="0"/>
                <a:cs typeface="Arial" panose="020B0604020202020204" pitchFamily="34" charset="0"/>
              </a:rPr>
              <a:t>.</a:t>
            </a: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3356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7504" y="147067"/>
            <a:ext cx="7920880" cy="3846306"/>
          </a:xfrm>
          <a:prstGeom prst="rect">
            <a:avLst/>
          </a:prstGeom>
        </p:spPr>
      </p:pic>
      <p:sp>
        <p:nvSpPr>
          <p:cNvPr id="14" name="Rounded Rectangle 13"/>
          <p:cNvSpPr/>
          <p:nvPr/>
        </p:nvSpPr>
        <p:spPr>
          <a:xfrm>
            <a:off x="5940152" y="1916832"/>
            <a:ext cx="2947795" cy="130248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GB" sz="1100" dirty="0" smtClean="0">
                <a:latin typeface="Arial" panose="020B0604020202020204" pitchFamily="34" charset="0"/>
                <a:cs typeface="Arial" panose="020B0604020202020204" pitchFamily="34" charset="0"/>
              </a:rPr>
              <a:t>The </a:t>
            </a:r>
            <a:r>
              <a:rPr lang="en-GB" sz="1100" dirty="0">
                <a:latin typeface="Arial" panose="020B0604020202020204" pitchFamily="34" charset="0"/>
                <a:cs typeface="Arial" panose="020B0604020202020204" pitchFamily="34" charset="0"/>
              </a:rPr>
              <a:t>final part of this question returns the system to its start point and repeats the process using the forces equation rather than the energy equation. Calculating the tension at the start then gives the value needed for the second part and the angle can then be found.</a:t>
            </a:r>
          </a:p>
        </p:txBody>
      </p:sp>
      <p:pic>
        <p:nvPicPr>
          <p:cNvPr id="5" name="Picture 4"/>
          <p:cNvPicPr>
            <a:picLocks noChangeAspect="1"/>
          </p:cNvPicPr>
          <p:nvPr/>
        </p:nvPicPr>
        <p:blipFill>
          <a:blip r:embed="rId4"/>
          <a:stretch>
            <a:fillRect/>
          </a:stretch>
        </p:blipFill>
        <p:spPr>
          <a:xfrm>
            <a:off x="611560" y="4036080"/>
            <a:ext cx="7992888" cy="1697176"/>
          </a:xfrm>
          <a:prstGeom prst="rect">
            <a:avLst/>
          </a:prstGeom>
        </p:spPr>
      </p:pic>
    </p:spTree>
    <p:extLst>
      <p:ext uri="{BB962C8B-B14F-4D97-AF65-F5344CB8AC3E}">
        <p14:creationId xmlns:p14="http://schemas.microsoft.com/office/powerpoint/2010/main" val="3885880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51520" y="225060"/>
            <a:ext cx="8121398" cy="5652212"/>
          </a:xfrm>
          <a:prstGeom prst="rect">
            <a:avLst/>
          </a:prstGeom>
        </p:spPr>
      </p:pic>
      <p:sp>
        <p:nvSpPr>
          <p:cNvPr id="13" name="Rounded Rectangle 12"/>
          <p:cNvSpPr/>
          <p:nvPr/>
        </p:nvSpPr>
        <p:spPr>
          <a:xfrm>
            <a:off x="5580112" y="3861048"/>
            <a:ext cx="3384376" cy="129614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GB" sz="1100" dirty="0">
                <a:latin typeface="Arial" panose="020B0604020202020204" pitchFamily="34" charset="0"/>
                <a:cs typeface="Arial" panose="020B0604020202020204" pitchFamily="34" charset="0"/>
              </a:rPr>
              <a:t>Specification content </a:t>
            </a:r>
            <a:r>
              <a:rPr lang="en-GB" sz="1100" dirty="0" smtClean="0">
                <a:latin typeface="Arial" panose="020B0604020202020204" pitchFamily="34" charset="0"/>
                <a:cs typeface="Arial" panose="020B0604020202020204" pitchFamily="34" charset="0"/>
              </a:rPr>
              <a:t>reference covered is 6.06a. Most </a:t>
            </a:r>
            <a:r>
              <a:rPr lang="en-GB" sz="1100" dirty="0">
                <a:latin typeface="Arial" panose="020B0604020202020204" pitchFamily="34" charset="0"/>
                <a:cs typeface="Arial" panose="020B0604020202020204" pitchFamily="34" charset="0"/>
              </a:rPr>
              <a:t>of the question is focused on the techniques of creating the equation through the understanding of the forces. The other aspect of the question is clearly the integration techniques from the Further Pure and completing the square from </a:t>
            </a:r>
            <a:r>
              <a:rPr lang="en-GB" sz="1100" dirty="0" smtClean="0">
                <a:latin typeface="Arial" panose="020B0604020202020204" pitchFamily="34" charset="0"/>
                <a:cs typeface="Arial" panose="020B0604020202020204" pitchFamily="34" charset="0"/>
              </a:rPr>
              <a:t>AS Mathematics.</a:t>
            </a:r>
            <a:endParaRPr lang="en-GB" sz="1100" dirty="0">
              <a:latin typeface="Arial" panose="020B0604020202020204" pitchFamily="34" charset="0"/>
              <a:cs typeface="Arial" panose="020B0604020202020204" pitchFamily="34" charset="0"/>
            </a:endParaRPr>
          </a:p>
        </p:txBody>
      </p:sp>
      <p:sp>
        <p:nvSpPr>
          <p:cNvPr id="9" name="Rounded Rectangle 8"/>
          <p:cNvSpPr/>
          <p:nvPr/>
        </p:nvSpPr>
        <p:spPr>
          <a:xfrm>
            <a:off x="4928186" y="1916832"/>
            <a:ext cx="2884174" cy="72008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GB" sz="1100" dirty="0">
                <a:latin typeface="Arial" panose="020B0604020202020204" pitchFamily="34" charset="0"/>
                <a:cs typeface="Arial" panose="020B0604020202020204" pitchFamily="34" charset="0"/>
              </a:rPr>
              <a:t>The differential equation in the first part points to variable acceleration and motion under a variable force. </a:t>
            </a:r>
          </a:p>
        </p:txBody>
      </p:sp>
    </p:spTree>
    <p:extLst>
      <p:ext uri="{BB962C8B-B14F-4D97-AF65-F5344CB8AC3E}">
        <p14:creationId xmlns:p14="http://schemas.microsoft.com/office/powerpoint/2010/main" val="1898513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79512" y="137298"/>
            <a:ext cx="8491336" cy="2499614"/>
          </a:xfrm>
          <a:prstGeom prst="rect">
            <a:avLst/>
          </a:prstGeom>
        </p:spPr>
      </p:pic>
      <p:sp>
        <p:nvSpPr>
          <p:cNvPr id="9" name="Rounded Rectangle 8"/>
          <p:cNvSpPr/>
          <p:nvPr/>
        </p:nvSpPr>
        <p:spPr>
          <a:xfrm>
            <a:off x="4860032" y="1988841"/>
            <a:ext cx="3384376" cy="144016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GB" sz="1100" dirty="0">
                <a:latin typeface="Arial" panose="020B0604020202020204" pitchFamily="34" charset="0"/>
                <a:cs typeface="Arial" panose="020B0604020202020204" pitchFamily="34" charset="0"/>
              </a:rPr>
              <a:t>The resisting force is given as a function of </a:t>
            </a:r>
            <a:r>
              <a:rPr lang="en-GB" sz="1100" i="1" dirty="0">
                <a:latin typeface="Arial" panose="020B0604020202020204" pitchFamily="34" charset="0"/>
                <a:cs typeface="Arial" panose="020B0604020202020204" pitchFamily="34" charset="0"/>
              </a:rPr>
              <a:t>v</a:t>
            </a:r>
            <a:r>
              <a:rPr lang="en-GB" sz="1100" dirty="0">
                <a:latin typeface="Arial" panose="020B0604020202020204" pitchFamily="34" charset="0"/>
                <a:cs typeface="Arial" panose="020B0604020202020204" pitchFamily="34" charset="0"/>
              </a:rPr>
              <a:t> and this combined with the force due to gravity (its weight) gives the mass </a:t>
            </a:r>
            <a:r>
              <a:rPr lang="en-GB" sz="1100" dirty="0" smtClean="0">
                <a:latin typeface="Arial" panose="020B0604020202020204" pitchFamily="34" charset="0"/>
                <a:cs typeface="Arial" panose="020B0604020202020204" pitchFamily="34" charset="0"/>
              </a:rPr>
              <a:t>times </a:t>
            </a:r>
            <a:r>
              <a:rPr lang="en-GB" sz="1100" dirty="0">
                <a:latin typeface="Arial" panose="020B0604020202020204" pitchFamily="34" charset="0"/>
                <a:cs typeface="Arial" panose="020B0604020202020204" pitchFamily="34" charset="0"/>
              </a:rPr>
              <a:t>acceleration. However, the differential needs inverting to get it the right way round for the integration</a:t>
            </a:r>
            <a:r>
              <a:rPr lang="en-GB" sz="1100" dirty="0" smtClean="0">
                <a:latin typeface="Arial" panose="020B0604020202020204" pitchFamily="34" charset="0"/>
                <a:cs typeface="Arial" panose="020B0604020202020204" pitchFamily="34" charset="0"/>
              </a:rPr>
              <a:t>. This </a:t>
            </a:r>
            <a:r>
              <a:rPr lang="en-GB" sz="1100" dirty="0">
                <a:latin typeface="Arial" panose="020B0604020202020204" pitchFamily="34" charset="0"/>
                <a:cs typeface="Arial" panose="020B0604020202020204" pitchFamily="34" charset="0"/>
              </a:rPr>
              <a:t>leaves a quadratic in the denominator which can be tidied up by completing the square to give the desired formula.</a:t>
            </a:r>
          </a:p>
        </p:txBody>
      </p:sp>
      <p:pic>
        <p:nvPicPr>
          <p:cNvPr id="5" name="Picture 4"/>
          <p:cNvPicPr>
            <a:picLocks noChangeAspect="1"/>
          </p:cNvPicPr>
          <p:nvPr/>
        </p:nvPicPr>
        <p:blipFill>
          <a:blip r:embed="rId4"/>
          <a:stretch>
            <a:fillRect/>
          </a:stretch>
        </p:blipFill>
        <p:spPr>
          <a:xfrm>
            <a:off x="435463" y="3789040"/>
            <a:ext cx="6806331" cy="1415437"/>
          </a:xfrm>
          <a:prstGeom prst="rect">
            <a:avLst/>
          </a:prstGeom>
        </p:spPr>
      </p:pic>
      <p:sp>
        <p:nvSpPr>
          <p:cNvPr id="11" name="Rounded Rectangle 10"/>
          <p:cNvSpPr/>
          <p:nvPr/>
        </p:nvSpPr>
        <p:spPr>
          <a:xfrm>
            <a:off x="6983760" y="4120263"/>
            <a:ext cx="1620688" cy="75299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GB" sz="1100" dirty="0" smtClean="0">
                <a:latin typeface="Arial" panose="020B0604020202020204" pitchFamily="34" charset="0"/>
                <a:cs typeface="Arial" panose="020B0604020202020204" pitchFamily="34" charset="0"/>
              </a:rPr>
              <a:t>An AO3 for modelling and an AO2 for clear argument.</a:t>
            </a: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3142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Guidance</a:t>
            </a:r>
            <a:endParaRPr lang="en-GB" dirty="0"/>
          </a:p>
        </p:txBody>
      </p:sp>
      <p:sp>
        <p:nvSpPr>
          <p:cNvPr id="3" name="Content Placeholder 2"/>
          <p:cNvSpPr>
            <a:spLocks noGrp="1"/>
          </p:cNvSpPr>
          <p:nvPr>
            <p:ph idx="1"/>
          </p:nvPr>
        </p:nvSpPr>
        <p:spPr/>
        <p:txBody>
          <a:bodyPr>
            <a:normAutofit/>
          </a:bodyPr>
          <a:lstStyle/>
          <a:p>
            <a:pPr marL="0" indent="0">
              <a:buNone/>
            </a:pPr>
            <a:r>
              <a:rPr lang="en-GB" sz="1400" dirty="0" smtClean="0"/>
              <a:t>This guide is designed to take you though the A Level Further Mathematics H245 Mechanics optional paper, Y543</a:t>
            </a:r>
            <a:r>
              <a:rPr lang="en-GB" sz="1400" dirty="0" smtClean="0"/>
              <a:t>. Its </a:t>
            </a:r>
            <a:r>
              <a:rPr lang="en-GB" sz="1400" dirty="0" smtClean="0"/>
              <a:t>aim is to explain how candidates should approach each paper and how marks are awarded to the different questions</a:t>
            </a:r>
            <a:r>
              <a:rPr lang="en-GB" sz="1400" dirty="0" smtClean="0"/>
              <a:t>. </a:t>
            </a:r>
            <a:endParaRPr lang="en-GB" sz="1400" dirty="0" smtClean="0"/>
          </a:p>
          <a:p>
            <a:pPr marL="0" indent="0">
              <a:buNone/>
            </a:pPr>
            <a:endParaRPr lang="en-GB" sz="1400" dirty="0" smtClean="0"/>
          </a:p>
          <a:p>
            <a:pPr marL="0" indent="0">
              <a:buNone/>
            </a:pPr>
            <a:r>
              <a:rPr lang="en-GB" sz="1400" dirty="0" smtClean="0"/>
              <a:t>The orange text boxes offer further explanation on the questions on the exam </a:t>
            </a:r>
          </a:p>
          <a:p>
            <a:pPr marL="0" indent="0">
              <a:buNone/>
            </a:pPr>
            <a:r>
              <a:rPr lang="en-GB" sz="1400" dirty="0" smtClean="0"/>
              <a:t>paper. They offer guidance on the wording of questions and what candidates </a:t>
            </a:r>
          </a:p>
          <a:p>
            <a:pPr marL="0" indent="0">
              <a:buNone/>
            </a:pPr>
            <a:r>
              <a:rPr lang="en-GB" sz="1400" dirty="0" smtClean="0"/>
              <a:t>should do in response to them.</a:t>
            </a:r>
          </a:p>
          <a:p>
            <a:pPr marL="0" indent="0">
              <a:buNone/>
            </a:pPr>
            <a:endParaRPr lang="en-GB" sz="1400" dirty="0" smtClean="0"/>
          </a:p>
          <a:p>
            <a:pPr marL="0" indent="0">
              <a:buNone/>
            </a:pPr>
            <a:r>
              <a:rPr lang="en-GB" sz="1400" dirty="0" smtClean="0"/>
              <a:t>The green text boxes focus on the awarding of marks for each question</a:t>
            </a:r>
            <a:r>
              <a:rPr lang="en-GB" sz="1400" dirty="0" smtClean="0"/>
              <a:t>. </a:t>
            </a:r>
            <a:endParaRPr lang="en-GB" sz="1400" dirty="0"/>
          </a:p>
        </p:txBody>
      </p:sp>
      <p:sp>
        <p:nvSpPr>
          <p:cNvPr id="9" name="Rounded Rectangle 8"/>
          <p:cNvSpPr/>
          <p:nvPr/>
        </p:nvSpPr>
        <p:spPr>
          <a:xfrm>
            <a:off x="6994902" y="2281734"/>
            <a:ext cx="2016224" cy="96840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GB" sz="1000" dirty="0" smtClean="0">
                <a:latin typeface="Arial" panose="020B0604020202020204" pitchFamily="34" charset="0"/>
                <a:cs typeface="Arial" panose="020B0604020202020204" pitchFamily="34" charset="0"/>
              </a:rPr>
              <a:t>This is a ‘show that’ question i.e. the answer has been given. A clear mathematical argument must be seen.</a:t>
            </a:r>
          </a:p>
          <a:p>
            <a:r>
              <a:rPr lang="en-GB" sz="1000" dirty="0" smtClean="0">
                <a:latin typeface="Arial" panose="020B0604020202020204" pitchFamily="34" charset="0"/>
                <a:cs typeface="Arial" panose="020B0604020202020204" pitchFamily="34" charset="0"/>
              </a:rPr>
              <a:t>[this is an example]</a:t>
            </a:r>
            <a:endParaRPr lang="en-GB" sz="1000" dirty="0">
              <a:latin typeface="Arial" panose="020B0604020202020204" pitchFamily="34" charset="0"/>
              <a:cs typeface="Arial" panose="020B0604020202020204" pitchFamily="34" charset="0"/>
            </a:endParaRPr>
          </a:p>
        </p:txBody>
      </p:sp>
      <p:cxnSp>
        <p:nvCxnSpPr>
          <p:cNvPr id="10" name="Straight Arrow Connector 9"/>
          <p:cNvCxnSpPr/>
          <p:nvPr/>
        </p:nvCxnSpPr>
        <p:spPr>
          <a:xfrm flipH="1">
            <a:off x="6588224" y="2636912"/>
            <a:ext cx="406678" cy="288032"/>
          </a:xfrm>
          <a:prstGeom prst="straightConnector1">
            <a:avLst/>
          </a:prstGeom>
          <a:ln w="28575">
            <a:solidFill>
              <a:srgbClr val="F69240"/>
            </a:solidFill>
            <a:tailEnd type="arrow"/>
          </a:ln>
        </p:spPr>
        <p:style>
          <a:lnRef idx="1">
            <a:schemeClr val="accent6"/>
          </a:lnRef>
          <a:fillRef idx="2">
            <a:schemeClr val="accent6"/>
          </a:fillRef>
          <a:effectRef idx="1">
            <a:schemeClr val="accent6"/>
          </a:effectRef>
          <a:fontRef idx="minor">
            <a:schemeClr val="dk1"/>
          </a:fontRef>
        </p:style>
      </p:cxnSp>
      <p:sp>
        <p:nvSpPr>
          <p:cNvPr id="11" name="Rounded Rectangle 10"/>
          <p:cNvSpPr/>
          <p:nvPr/>
        </p:nvSpPr>
        <p:spPr>
          <a:xfrm>
            <a:off x="7039058" y="3858728"/>
            <a:ext cx="2016224" cy="72240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GB" sz="1000" dirty="0" smtClean="0">
                <a:latin typeface="Arial" panose="020B0604020202020204" pitchFamily="34" charset="0"/>
                <a:cs typeface="Arial" panose="020B0604020202020204" pitchFamily="34" charset="0"/>
              </a:rPr>
              <a:t>The examiner is looking for a clear method for rationalising the denominator. [this is an example]</a:t>
            </a:r>
            <a:endParaRPr lang="en-GB" sz="1000" dirty="0">
              <a:latin typeface="Arial" panose="020B0604020202020204" pitchFamily="34" charset="0"/>
              <a:cs typeface="Arial" panose="020B0604020202020204" pitchFamily="34" charset="0"/>
            </a:endParaRPr>
          </a:p>
        </p:txBody>
      </p:sp>
      <p:cxnSp>
        <p:nvCxnSpPr>
          <p:cNvPr id="12" name="Straight Arrow Connector 11"/>
          <p:cNvCxnSpPr/>
          <p:nvPr/>
        </p:nvCxnSpPr>
        <p:spPr>
          <a:xfrm flipH="1" flipV="1">
            <a:off x="6228184" y="3789040"/>
            <a:ext cx="819585" cy="322876"/>
          </a:xfrm>
          <a:prstGeom prst="straightConnector1">
            <a:avLst/>
          </a:prstGeom>
          <a:ln w="28575">
            <a:solidFill>
              <a:srgbClr val="B7D448"/>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0302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116621" y="2914127"/>
            <a:ext cx="2079116" cy="2819129"/>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GB" sz="1100" dirty="0">
                <a:latin typeface="Arial" panose="020B0604020202020204" pitchFamily="34" charset="0"/>
                <a:cs typeface="Arial" panose="020B0604020202020204" pitchFamily="34" charset="0"/>
              </a:rPr>
              <a:t>The second part of the question then requires the completion of this integral. This requires the use of Further Pure integration </a:t>
            </a:r>
            <a:r>
              <a:rPr lang="en-GB" sz="1100" dirty="0" smtClean="0">
                <a:latin typeface="Arial" panose="020B0604020202020204" pitchFamily="34" charset="0"/>
                <a:cs typeface="Arial" panose="020B0604020202020204" pitchFamily="34" charset="0"/>
              </a:rPr>
              <a:t>as it </a:t>
            </a:r>
            <a:r>
              <a:rPr lang="en-GB" sz="1100" dirty="0">
                <a:latin typeface="Arial" panose="020B0604020202020204" pitchFamily="34" charset="0"/>
                <a:cs typeface="Arial" panose="020B0604020202020204" pitchFamily="34" charset="0"/>
              </a:rPr>
              <a:t>is an </a:t>
            </a:r>
            <a:r>
              <a:rPr lang="en-GB" sz="1100" dirty="0" err="1">
                <a:latin typeface="Arial" panose="020B0604020202020204" pitchFamily="34" charset="0"/>
                <a:cs typeface="Arial" panose="020B0604020202020204" pitchFamily="34" charset="0"/>
              </a:rPr>
              <a:t>arctan</a:t>
            </a:r>
            <a:r>
              <a:rPr lang="en-GB" sz="1100" dirty="0">
                <a:latin typeface="Arial" panose="020B0604020202020204" pitchFamily="34" charset="0"/>
                <a:cs typeface="Arial" panose="020B0604020202020204" pitchFamily="34" charset="0"/>
              </a:rPr>
              <a:t> integral. Two sets of limits are required as there is a range of error given in the question. The first calculation is 0 to 8.25 and the </a:t>
            </a:r>
            <a:r>
              <a:rPr lang="en-GB" sz="1100" dirty="0" smtClean="0">
                <a:latin typeface="Arial" panose="020B0604020202020204" pitchFamily="34" charset="0"/>
                <a:cs typeface="Arial" panose="020B0604020202020204" pitchFamily="34" charset="0"/>
              </a:rPr>
              <a:t>second, </a:t>
            </a:r>
            <a:r>
              <a:rPr lang="en-GB" sz="1100" dirty="0">
                <a:latin typeface="Arial" panose="020B0604020202020204" pitchFamily="34" charset="0"/>
                <a:cs typeface="Arial" panose="020B0604020202020204" pitchFamily="34" charset="0"/>
              </a:rPr>
              <a:t>0 to 8.75. The solution gives values either side of 3 with most of the values being greater than 3</a:t>
            </a:r>
            <a:r>
              <a:rPr lang="en-GB" sz="1100" dirty="0" smtClean="0">
                <a:latin typeface="Arial" panose="020B0604020202020204" pitchFamily="34" charset="0"/>
                <a:cs typeface="Arial" panose="020B0604020202020204" pitchFamily="34" charset="0"/>
              </a:rPr>
              <a:t>. </a:t>
            </a:r>
            <a:endParaRPr lang="en-GB" sz="1100" dirty="0">
              <a:latin typeface="Arial" panose="020B0604020202020204" pitchFamily="34" charset="0"/>
              <a:cs typeface="Arial" panose="020B0604020202020204" pitchFamily="34" charset="0"/>
            </a:endParaRPr>
          </a:p>
        </p:txBody>
      </p:sp>
      <p:sp>
        <p:nvSpPr>
          <p:cNvPr id="11" name="Rounded Rectangle 10"/>
          <p:cNvSpPr/>
          <p:nvPr/>
        </p:nvSpPr>
        <p:spPr>
          <a:xfrm>
            <a:off x="7308304" y="3429038"/>
            <a:ext cx="1152128" cy="72240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GB" sz="1100" dirty="0" smtClean="0">
                <a:latin typeface="Arial" panose="020B0604020202020204" pitchFamily="34" charset="0"/>
                <a:cs typeface="Arial" panose="020B0604020202020204" pitchFamily="34" charset="0"/>
              </a:rPr>
              <a:t>Numerical Integration by calculator.</a:t>
            </a:r>
            <a:endParaRPr lang="en-GB" sz="1100" dirty="0">
              <a:latin typeface="Arial" panose="020B0604020202020204" pitchFamily="34" charset="0"/>
              <a:cs typeface="Arial" panose="020B0604020202020204" pitchFamily="34" charset="0"/>
            </a:endParaRPr>
          </a:p>
        </p:txBody>
      </p:sp>
      <p:cxnSp>
        <p:nvCxnSpPr>
          <p:cNvPr id="12" name="Straight Arrow Connector 11"/>
          <p:cNvCxnSpPr>
            <a:stCxn id="11" idx="1"/>
          </p:cNvCxnSpPr>
          <p:nvPr/>
        </p:nvCxnSpPr>
        <p:spPr>
          <a:xfrm flipH="1">
            <a:off x="5940154" y="3790238"/>
            <a:ext cx="1368150" cy="718882"/>
          </a:xfrm>
          <a:prstGeom prst="straightConnector1">
            <a:avLst/>
          </a:prstGeom>
          <a:ln w="28575">
            <a:solidFill>
              <a:srgbClr val="B7D448"/>
            </a:solidFill>
            <a:tailEnd type="arrow"/>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a:stretch>
            <a:fillRect/>
          </a:stretch>
        </p:blipFill>
        <p:spPr>
          <a:xfrm>
            <a:off x="2267744" y="2845098"/>
            <a:ext cx="6720914" cy="2888158"/>
          </a:xfrm>
          <a:prstGeom prst="rect">
            <a:avLst/>
          </a:prstGeom>
        </p:spPr>
      </p:pic>
      <p:sp>
        <p:nvSpPr>
          <p:cNvPr id="13" name="Rounded Rectangle 12"/>
          <p:cNvSpPr/>
          <p:nvPr/>
        </p:nvSpPr>
        <p:spPr>
          <a:xfrm>
            <a:off x="7542584" y="2060848"/>
            <a:ext cx="1446074" cy="1872209"/>
          </a:xfrm>
          <a:prstGeom prst="roundRect">
            <a:avLst/>
          </a:prstGeom>
          <a:solidFill>
            <a:schemeClr val="accent6">
              <a:lumMod val="40000"/>
              <a:lumOff val="60000"/>
            </a:schemeClr>
          </a:solidFill>
          <a:ln>
            <a:solidFill>
              <a:schemeClr val="accent6">
                <a:lumMod val="60000"/>
                <a:lumOff val="40000"/>
              </a:schemeClr>
            </a:solidFill>
          </a:ln>
        </p:spPr>
        <p:style>
          <a:lnRef idx="1">
            <a:schemeClr val="accent3"/>
          </a:lnRef>
          <a:fillRef idx="2">
            <a:schemeClr val="accent3"/>
          </a:fillRef>
          <a:effectRef idx="1">
            <a:schemeClr val="accent3"/>
          </a:effectRef>
          <a:fontRef idx="minor">
            <a:schemeClr val="dk1"/>
          </a:fontRef>
        </p:style>
        <p:txBody>
          <a:bodyPr rtlCol="0" anchor="ctr"/>
          <a:lstStyle/>
          <a:p>
            <a:r>
              <a:rPr lang="en-GB" sz="1100" dirty="0">
                <a:latin typeface="Arial" panose="020B0604020202020204" pitchFamily="34" charset="0"/>
                <a:cs typeface="Arial" panose="020B0604020202020204" pitchFamily="34" charset="0"/>
              </a:rPr>
              <a:t>Conclusions drawn here suggest that it is probably a good model but with some values falling below the limit it is possible there is some error in the initial assumptions.</a:t>
            </a:r>
          </a:p>
        </p:txBody>
      </p:sp>
      <p:pic>
        <p:nvPicPr>
          <p:cNvPr id="5" name="Picture 4"/>
          <p:cNvPicPr>
            <a:picLocks noChangeAspect="1"/>
          </p:cNvPicPr>
          <p:nvPr/>
        </p:nvPicPr>
        <p:blipFill>
          <a:blip r:embed="rId4"/>
          <a:stretch>
            <a:fillRect/>
          </a:stretch>
        </p:blipFill>
        <p:spPr>
          <a:xfrm>
            <a:off x="323528" y="188640"/>
            <a:ext cx="6619875" cy="2590800"/>
          </a:xfrm>
          <a:prstGeom prst="rect">
            <a:avLst/>
          </a:prstGeom>
        </p:spPr>
      </p:pic>
    </p:spTree>
    <p:extLst>
      <p:ext uri="{BB962C8B-B14F-4D97-AF65-F5344CB8AC3E}">
        <p14:creationId xmlns:p14="http://schemas.microsoft.com/office/powerpoint/2010/main" val="1815881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539552" y="392489"/>
            <a:ext cx="6696744" cy="1981586"/>
          </a:xfrm>
          <a:prstGeom prst="rect">
            <a:avLst/>
          </a:prstGeom>
        </p:spPr>
      </p:pic>
      <p:pic>
        <p:nvPicPr>
          <p:cNvPr id="5" name="Picture 4"/>
          <p:cNvPicPr>
            <a:picLocks noChangeAspect="1"/>
          </p:cNvPicPr>
          <p:nvPr/>
        </p:nvPicPr>
        <p:blipFill>
          <a:blip r:embed="rId4"/>
          <a:stretch>
            <a:fillRect/>
          </a:stretch>
        </p:blipFill>
        <p:spPr>
          <a:xfrm>
            <a:off x="251520" y="3068960"/>
            <a:ext cx="8430278" cy="2357403"/>
          </a:xfrm>
          <a:prstGeom prst="rect">
            <a:avLst/>
          </a:prstGeom>
        </p:spPr>
      </p:pic>
      <p:sp>
        <p:nvSpPr>
          <p:cNvPr id="9" name="Rounded Rectangle 8"/>
          <p:cNvSpPr/>
          <p:nvPr/>
        </p:nvSpPr>
        <p:spPr>
          <a:xfrm>
            <a:off x="6804248" y="2348880"/>
            <a:ext cx="2232248" cy="331236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GB" sz="1100" dirty="0">
                <a:latin typeface="Arial" panose="020B0604020202020204" pitchFamily="34" charset="0"/>
                <a:cs typeface="Arial" panose="020B0604020202020204" pitchFamily="34" charset="0"/>
              </a:rPr>
              <a:t>The last part of the question reverses the integral. </a:t>
            </a:r>
            <a:r>
              <a:rPr lang="en-GB" sz="1100" dirty="0" smtClean="0">
                <a:latin typeface="Arial" panose="020B0604020202020204" pitchFamily="34" charset="0"/>
                <a:cs typeface="Arial" panose="020B0604020202020204" pitchFamily="34" charset="0"/>
              </a:rPr>
              <a:t>However, </a:t>
            </a:r>
            <a:r>
              <a:rPr lang="en-GB" sz="1100" dirty="0">
                <a:latin typeface="Arial" panose="020B0604020202020204" pitchFamily="34" charset="0"/>
                <a:cs typeface="Arial" panose="020B0604020202020204" pitchFamily="34" charset="0"/>
              </a:rPr>
              <a:t>as part of the initial work involved the force due to gravity, reversing the function would have gravity acting upwards. The integral should only reverse the resisting force and not the weight </a:t>
            </a:r>
            <a:r>
              <a:rPr lang="en-GB" sz="1100" dirty="0" smtClean="0">
                <a:latin typeface="Arial" panose="020B0604020202020204" pitchFamily="34" charset="0"/>
                <a:cs typeface="Arial" panose="020B0604020202020204" pitchFamily="34" charset="0"/>
              </a:rPr>
              <a:t>force</a:t>
            </a:r>
            <a:r>
              <a:rPr lang="en-GB" sz="1100" dirty="0" smtClean="0">
                <a:latin typeface="Arial" panose="020B0604020202020204" pitchFamily="34" charset="0"/>
                <a:cs typeface="Arial" panose="020B0604020202020204" pitchFamily="34" charset="0"/>
              </a:rPr>
              <a:t>. The </a:t>
            </a:r>
            <a:r>
              <a:rPr lang="en-GB" sz="1100" dirty="0">
                <a:latin typeface="Arial" panose="020B0604020202020204" pitchFamily="34" charset="0"/>
                <a:cs typeface="Arial" panose="020B0604020202020204" pitchFamily="34" charset="0"/>
              </a:rPr>
              <a:t>adjustment then becomes straightforward to achieve. Start from the original equation and make the weight force positive, but leave the resisting force negative. </a:t>
            </a:r>
            <a:r>
              <a:rPr lang="en-GB" sz="1100" dirty="0" smtClean="0">
                <a:latin typeface="Arial" panose="020B0604020202020204" pitchFamily="34" charset="0"/>
                <a:cs typeface="Arial" panose="020B0604020202020204" pitchFamily="34" charset="0"/>
              </a:rPr>
              <a:t>Invert </a:t>
            </a:r>
            <a:r>
              <a:rPr lang="en-GB" sz="1100" dirty="0">
                <a:latin typeface="Arial" panose="020B0604020202020204" pitchFamily="34" charset="0"/>
                <a:cs typeface="Arial" panose="020B0604020202020204" pitchFamily="34" charset="0"/>
              </a:rPr>
              <a:t>it and once again complete the square to give the correct integral.</a:t>
            </a:r>
          </a:p>
        </p:txBody>
      </p:sp>
    </p:spTree>
    <p:extLst>
      <p:ext uri="{BB962C8B-B14F-4D97-AF65-F5344CB8AC3E}">
        <p14:creationId xmlns:p14="http://schemas.microsoft.com/office/powerpoint/2010/main" val="3072883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7020272" y="230928"/>
            <a:ext cx="2016224" cy="11098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GB" sz="1100" dirty="0">
                <a:latin typeface="Arial" panose="020B0604020202020204" pitchFamily="34" charset="0"/>
                <a:cs typeface="Arial" panose="020B0604020202020204" pitchFamily="34" charset="0"/>
              </a:rPr>
              <a:t>This questions focus is on oblique impact. This is indicated quite clearly through the diagrams that are given in the question. </a:t>
            </a:r>
          </a:p>
        </p:txBody>
      </p:sp>
      <p:sp>
        <p:nvSpPr>
          <p:cNvPr id="13" name="Rounded Rectangle 12"/>
          <p:cNvSpPr/>
          <p:nvPr/>
        </p:nvSpPr>
        <p:spPr>
          <a:xfrm>
            <a:off x="7020273" y="3789040"/>
            <a:ext cx="1512167" cy="64807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GB" sz="1100" dirty="0" smtClean="0">
                <a:latin typeface="Arial" panose="020B0604020202020204" pitchFamily="34" charset="0"/>
                <a:cs typeface="Arial" panose="020B0604020202020204" pitchFamily="34" charset="0"/>
              </a:rPr>
              <a:t>Four </a:t>
            </a:r>
            <a:r>
              <a:rPr lang="en-GB" sz="1100" dirty="0">
                <a:latin typeface="Arial" panose="020B0604020202020204" pitchFamily="34" charset="0"/>
                <a:cs typeface="Arial" panose="020B0604020202020204" pitchFamily="34" charset="0"/>
              </a:rPr>
              <a:t>equations </a:t>
            </a:r>
            <a:r>
              <a:rPr lang="en-GB" sz="1100" dirty="0" smtClean="0">
                <a:latin typeface="Arial" panose="020B0604020202020204" pitchFamily="34" charset="0"/>
                <a:cs typeface="Arial" panose="020B0604020202020204" pitchFamily="34" charset="0"/>
              </a:rPr>
              <a:t>can </a:t>
            </a:r>
            <a:r>
              <a:rPr lang="en-GB" sz="1100" dirty="0">
                <a:latin typeface="Arial" panose="020B0604020202020204" pitchFamily="34" charset="0"/>
                <a:cs typeface="Arial" panose="020B0604020202020204" pitchFamily="34" charset="0"/>
              </a:rPr>
              <a:t>be set up here.</a:t>
            </a:r>
          </a:p>
        </p:txBody>
      </p:sp>
      <p:pic>
        <p:nvPicPr>
          <p:cNvPr id="3" name="Picture 2"/>
          <p:cNvPicPr>
            <a:picLocks noChangeAspect="1"/>
          </p:cNvPicPr>
          <p:nvPr/>
        </p:nvPicPr>
        <p:blipFill>
          <a:blip r:embed="rId3"/>
          <a:stretch>
            <a:fillRect/>
          </a:stretch>
        </p:blipFill>
        <p:spPr>
          <a:xfrm>
            <a:off x="1259632" y="116632"/>
            <a:ext cx="5690393" cy="5826450"/>
          </a:xfrm>
          <a:prstGeom prst="rect">
            <a:avLst/>
          </a:prstGeom>
        </p:spPr>
      </p:pic>
      <p:sp>
        <p:nvSpPr>
          <p:cNvPr id="15" name="Rounded Rectangle 14"/>
          <p:cNvSpPr/>
          <p:nvPr/>
        </p:nvSpPr>
        <p:spPr>
          <a:xfrm>
            <a:off x="5724129" y="2060848"/>
            <a:ext cx="3312367" cy="154819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GB" sz="1100" dirty="0">
                <a:latin typeface="Arial" panose="020B0604020202020204" pitchFamily="34" charset="0"/>
                <a:cs typeface="Arial" panose="020B0604020202020204" pitchFamily="34" charset="0"/>
              </a:rPr>
              <a:t>Specification content </a:t>
            </a:r>
            <a:r>
              <a:rPr lang="en-GB" sz="1100" dirty="0" smtClean="0">
                <a:latin typeface="Arial" panose="020B0604020202020204" pitchFamily="34" charset="0"/>
                <a:cs typeface="Arial" panose="020B0604020202020204" pitchFamily="34" charset="0"/>
              </a:rPr>
              <a:t>references covered: </a:t>
            </a:r>
            <a:r>
              <a:rPr lang="en-GB" sz="1100" dirty="0">
                <a:latin typeface="Arial" panose="020B0604020202020204" pitchFamily="34" charset="0"/>
                <a:cs typeface="Arial" panose="020B0604020202020204" pitchFamily="34" charset="0"/>
              </a:rPr>
              <a:t>6.03a, 6.03b, 6.03c, 6.03d, 6.03i, 6.03j, 6.03k and 6.03l</a:t>
            </a:r>
            <a:r>
              <a:rPr lang="en-GB" sz="1100" dirty="0" smtClean="0">
                <a:latin typeface="Arial" panose="020B0604020202020204" pitchFamily="34" charset="0"/>
                <a:cs typeface="Arial" panose="020B0604020202020204" pitchFamily="34" charset="0"/>
              </a:rPr>
              <a:t>. </a:t>
            </a:r>
            <a:endParaRPr lang="en-GB" sz="1100" dirty="0" smtClean="0">
              <a:latin typeface="Arial" panose="020B0604020202020204" pitchFamily="34" charset="0"/>
              <a:cs typeface="Arial" panose="020B0604020202020204" pitchFamily="34" charset="0"/>
            </a:endParaRPr>
          </a:p>
          <a:p>
            <a:endParaRPr lang="en-GB" sz="1100" dirty="0">
              <a:latin typeface="Arial" panose="020B0604020202020204" pitchFamily="34" charset="0"/>
              <a:cs typeface="Arial" panose="020B0604020202020204" pitchFamily="34" charset="0"/>
            </a:endParaRPr>
          </a:p>
          <a:p>
            <a:r>
              <a:rPr lang="en-GB" sz="1100" dirty="0" smtClean="0">
                <a:latin typeface="Arial" panose="020B0604020202020204" pitchFamily="34" charset="0"/>
                <a:cs typeface="Arial" panose="020B0604020202020204" pitchFamily="34" charset="0"/>
              </a:rPr>
              <a:t>This </a:t>
            </a:r>
            <a:r>
              <a:rPr lang="en-GB" sz="1100" dirty="0">
                <a:latin typeface="Arial" panose="020B0604020202020204" pitchFamily="34" charset="0"/>
                <a:cs typeface="Arial" panose="020B0604020202020204" pitchFamily="34" charset="0"/>
              </a:rPr>
              <a:t>seems a lot </a:t>
            </a:r>
            <a:r>
              <a:rPr lang="en-GB" sz="1100" dirty="0" smtClean="0">
                <a:latin typeface="Arial" panose="020B0604020202020204" pitchFamily="34" charset="0"/>
                <a:cs typeface="Arial" panose="020B0604020202020204" pitchFamily="34" charset="0"/>
              </a:rPr>
              <a:t>of content coverage but </a:t>
            </a:r>
            <a:r>
              <a:rPr lang="en-GB" sz="1100" dirty="0">
                <a:latin typeface="Arial" panose="020B0604020202020204" pitchFamily="34" charset="0"/>
                <a:cs typeface="Arial" panose="020B0604020202020204" pitchFamily="34" charset="0"/>
              </a:rPr>
              <a:t>half of them are the basic work and the others are the extension into two-dimensional motion so it is perhaps not as much as it seems.</a:t>
            </a:r>
          </a:p>
        </p:txBody>
      </p:sp>
      <p:sp>
        <p:nvSpPr>
          <p:cNvPr id="8" name="Rounded Rectangle 7"/>
          <p:cNvSpPr/>
          <p:nvPr/>
        </p:nvSpPr>
        <p:spPr>
          <a:xfrm>
            <a:off x="395536" y="2060848"/>
            <a:ext cx="2016224" cy="154819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GB" sz="1100" dirty="0" smtClean="0">
                <a:latin typeface="Arial" panose="020B0604020202020204" pitchFamily="34" charset="0"/>
                <a:cs typeface="Arial" panose="020B0604020202020204" pitchFamily="34" charset="0"/>
              </a:rPr>
              <a:t>It </a:t>
            </a:r>
            <a:r>
              <a:rPr lang="en-GB" sz="1100" dirty="0">
                <a:latin typeface="Arial" panose="020B0604020202020204" pitchFamily="34" charset="0"/>
                <a:cs typeface="Arial" panose="020B0604020202020204" pitchFamily="34" charset="0"/>
              </a:rPr>
              <a:t>is advisable to annotate these with all the resolved velocities. </a:t>
            </a:r>
            <a:r>
              <a:rPr lang="en-GB" sz="1100" dirty="0" smtClean="0">
                <a:latin typeface="Arial" panose="020B0604020202020204" pitchFamily="34" charset="0"/>
                <a:cs typeface="Arial" panose="020B0604020202020204" pitchFamily="34" charset="0"/>
              </a:rPr>
              <a:t>Additionally, </a:t>
            </a:r>
            <a:r>
              <a:rPr lang="en-GB" sz="1100" dirty="0">
                <a:latin typeface="Arial" panose="020B0604020202020204" pitchFamily="34" charset="0"/>
                <a:cs typeface="Arial" panose="020B0604020202020204" pitchFamily="34" charset="0"/>
              </a:rPr>
              <a:t>an arrow indicating which direction is positive can help to avoid any confusion in setting up the equations</a:t>
            </a:r>
            <a:r>
              <a:rPr lang="en-GB" sz="1100" dirty="0" smtClean="0">
                <a:latin typeface="Arial" panose="020B0604020202020204" pitchFamily="34" charset="0"/>
                <a:cs typeface="Arial" panose="020B0604020202020204" pitchFamily="34" charset="0"/>
              </a:rPr>
              <a:t>.</a:t>
            </a: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8420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5"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5652120" y="159357"/>
            <a:ext cx="2016224" cy="1529375"/>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GB" sz="1100" dirty="0" smtClean="0">
                <a:latin typeface="Arial" panose="020B0604020202020204" pitchFamily="34" charset="0"/>
                <a:cs typeface="Arial" panose="020B0604020202020204" pitchFamily="34" charset="0"/>
              </a:rPr>
              <a:t>There is some use of mathematical modelling in this question (3 AO3 marks). As this is a ‘Show that’ question, with the answer given, there is an AO2 mark for a clear mathematical argument.</a:t>
            </a:r>
            <a:endParaRPr lang="en-GB" sz="11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157855" y="188640"/>
            <a:ext cx="4651826" cy="5112568"/>
          </a:xfrm>
          <a:prstGeom prst="rect">
            <a:avLst/>
          </a:prstGeom>
        </p:spPr>
      </p:pic>
      <p:sp>
        <p:nvSpPr>
          <p:cNvPr id="9" name="Rounded Rectangle 8"/>
          <p:cNvSpPr/>
          <p:nvPr/>
        </p:nvSpPr>
        <p:spPr>
          <a:xfrm>
            <a:off x="2904891" y="4365104"/>
            <a:ext cx="6141680" cy="129614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GB" sz="1100" dirty="0" smtClean="0">
                <a:latin typeface="Arial" panose="020B0604020202020204" pitchFamily="34" charset="0"/>
                <a:cs typeface="Arial" panose="020B0604020202020204" pitchFamily="34" charset="0"/>
              </a:rPr>
              <a:t>Firstly, </a:t>
            </a:r>
            <a:r>
              <a:rPr lang="en-GB" sz="1100" dirty="0">
                <a:latin typeface="Arial" panose="020B0604020202020204" pitchFamily="34" charset="0"/>
                <a:cs typeface="Arial" panose="020B0604020202020204" pitchFamily="34" charset="0"/>
              </a:rPr>
              <a:t>the conservation of momentum equation which uses the velocities along the line of impact (the dotted line on the </a:t>
            </a:r>
            <a:r>
              <a:rPr lang="en-GB" sz="1100" dirty="0" smtClean="0">
                <a:latin typeface="Arial" panose="020B0604020202020204" pitchFamily="34" charset="0"/>
                <a:cs typeface="Arial" panose="020B0604020202020204" pitchFamily="34" charset="0"/>
              </a:rPr>
              <a:t>diagram</a:t>
            </a:r>
            <a:r>
              <a:rPr lang="en-GB" sz="1100" dirty="0" smtClean="0">
                <a:latin typeface="Arial" panose="020B0604020202020204" pitchFamily="34" charset="0"/>
                <a:cs typeface="Arial" panose="020B0604020202020204" pitchFamily="34" charset="0"/>
              </a:rPr>
              <a:t>). </a:t>
            </a:r>
            <a:endParaRPr lang="en-GB" sz="1100" dirty="0">
              <a:latin typeface="Arial" panose="020B0604020202020204" pitchFamily="34" charset="0"/>
              <a:cs typeface="Arial" panose="020B0604020202020204" pitchFamily="34" charset="0"/>
            </a:endParaRPr>
          </a:p>
          <a:p>
            <a:r>
              <a:rPr lang="en-GB" sz="1100" dirty="0" smtClean="0">
                <a:latin typeface="Arial" panose="020B0604020202020204" pitchFamily="34" charset="0"/>
                <a:cs typeface="Arial" panose="020B0604020202020204" pitchFamily="34" charset="0"/>
              </a:rPr>
              <a:t>Secondly, </a:t>
            </a:r>
            <a:r>
              <a:rPr lang="en-GB" sz="1100" dirty="0">
                <a:latin typeface="Arial" panose="020B0604020202020204" pitchFamily="34" charset="0"/>
                <a:cs typeface="Arial" panose="020B0604020202020204" pitchFamily="34" charset="0"/>
              </a:rPr>
              <a:t>Newton's Law of restitution which also uses the velocities along the line of impact</a:t>
            </a:r>
            <a:r>
              <a:rPr lang="en-GB" sz="1100" dirty="0" smtClean="0">
                <a:latin typeface="Arial" panose="020B0604020202020204" pitchFamily="34" charset="0"/>
                <a:cs typeface="Arial" panose="020B0604020202020204" pitchFamily="34" charset="0"/>
              </a:rPr>
              <a:t>. </a:t>
            </a:r>
            <a:endParaRPr lang="en-GB" sz="1100" dirty="0">
              <a:latin typeface="Arial" panose="020B0604020202020204" pitchFamily="34" charset="0"/>
              <a:cs typeface="Arial" panose="020B0604020202020204" pitchFamily="34" charset="0"/>
            </a:endParaRPr>
          </a:p>
          <a:p>
            <a:r>
              <a:rPr lang="en-GB" sz="1100" dirty="0">
                <a:latin typeface="Arial" panose="020B0604020202020204" pitchFamily="34" charset="0"/>
                <a:cs typeface="Arial" panose="020B0604020202020204" pitchFamily="34" charset="0"/>
              </a:rPr>
              <a:t>Thirdly, the last two equations come from the fact that the velocity of each particle is unchanged perpendicular to the line of impact.</a:t>
            </a:r>
          </a:p>
          <a:p>
            <a:r>
              <a:rPr lang="en-GB" sz="1100" dirty="0">
                <a:latin typeface="Arial" panose="020B0604020202020204" pitchFamily="34" charset="0"/>
                <a:cs typeface="Arial" panose="020B0604020202020204" pitchFamily="34" charset="0"/>
              </a:rPr>
              <a:t>These four equations then need to be solved simultaneously to eliminate all but the unknown angles and </a:t>
            </a:r>
            <a:r>
              <a:rPr lang="en-GB" sz="1100" i="1" dirty="0">
                <a:latin typeface="Arial" panose="020B0604020202020204" pitchFamily="34" charset="0"/>
                <a:cs typeface="Arial" panose="020B0604020202020204" pitchFamily="34" charset="0"/>
              </a:rPr>
              <a:t>e</a:t>
            </a:r>
            <a:r>
              <a:rPr lang="en-GB" sz="1100" dirty="0">
                <a:latin typeface="Arial" panose="020B0604020202020204" pitchFamily="34" charset="0"/>
                <a:cs typeface="Arial" panose="020B0604020202020204" pitchFamily="34" charset="0"/>
              </a:rPr>
              <a:t> gives the required answer.</a:t>
            </a:r>
          </a:p>
        </p:txBody>
      </p:sp>
      <p:sp>
        <p:nvSpPr>
          <p:cNvPr id="13" name="Rounded Rectangle 12"/>
          <p:cNvSpPr/>
          <p:nvPr/>
        </p:nvSpPr>
        <p:spPr>
          <a:xfrm>
            <a:off x="97378" y="1772816"/>
            <a:ext cx="1234262" cy="259228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GB" sz="1100" dirty="0">
                <a:latin typeface="Arial" panose="020B0604020202020204" pitchFamily="34" charset="0"/>
                <a:cs typeface="Arial" panose="020B0604020202020204" pitchFamily="34" charset="0"/>
              </a:rPr>
              <a:t>Usually the biggest problem with these questions is not being careful with the directions of motion which is why an arrow indicating the positive direction is really helpful.</a:t>
            </a:r>
          </a:p>
        </p:txBody>
      </p:sp>
      <p:pic>
        <p:nvPicPr>
          <p:cNvPr id="5" name="Picture 4"/>
          <p:cNvPicPr>
            <a:picLocks noChangeAspect="1"/>
          </p:cNvPicPr>
          <p:nvPr/>
        </p:nvPicPr>
        <p:blipFill>
          <a:blip r:embed="rId4"/>
          <a:stretch>
            <a:fillRect/>
          </a:stretch>
        </p:blipFill>
        <p:spPr>
          <a:xfrm>
            <a:off x="3923928" y="1863279"/>
            <a:ext cx="4953630" cy="2285801"/>
          </a:xfrm>
          <a:prstGeom prst="rect">
            <a:avLst/>
          </a:prstGeom>
        </p:spPr>
      </p:pic>
    </p:spTree>
    <p:extLst>
      <p:ext uri="{BB962C8B-B14F-4D97-AF65-F5344CB8AC3E}">
        <p14:creationId xmlns:p14="http://schemas.microsoft.com/office/powerpoint/2010/main" val="1116289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188761" y="365450"/>
            <a:ext cx="4798925" cy="3279574"/>
          </a:xfrm>
          <a:prstGeom prst="rect">
            <a:avLst/>
          </a:prstGeom>
        </p:spPr>
      </p:pic>
      <p:sp>
        <p:nvSpPr>
          <p:cNvPr id="11" name="Rounded Rectangle 10"/>
          <p:cNvSpPr/>
          <p:nvPr/>
        </p:nvSpPr>
        <p:spPr>
          <a:xfrm>
            <a:off x="7913859" y="3573016"/>
            <a:ext cx="1119020" cy="977858"/>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GB" sz="1100" dirty="0" smtClean="0">
                <a:latin typeface="Arial" panose="020B0604020202020204" pitchFamily="34" charset="0"/>
                <a:cs typeface="Arial" panose="020B0604020202020204" pitchFamily="34" charset="0"/>
              </a:rPr>
              <a:t>There is an AO2 mark for the deductive process of reasoning.</a:t>
            </a:r>
            <a:endParaRPr lang="en-GB" sz="11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4"/>
          <a:stretch>
            <a:fillRect/>
          </a:stretch>
        </p:blipFill>
        <p:spPr>
          <a:xfrm>
            <a:off x="35496" y="365450"/>
            <a:ext cx="4069273" cy="4791742"/>
          </a:xfrm>
          <a:prstGeom prst="rect">
            <a:avLst/>
          </a:prstGeom>
        </p:spPr>
      </p:pic>
      <p:sp>
        <p:nvSpPr>
          <p:cNvPr id="9" name="Rounded Rectangle 8"/>
          <p:cNvSpPr/>
          <p:nvPr/>
        </p:nvSpPr>
        <p:spPr>
          <a:xfrm>
            <a:off x="4067944" y="4653136"/>
            <a:ext cx="4032448" cy="79208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GB" sz="1100" dirty="0">
                <a:latin typeface="Arial" panose="020B0604020202020204" pitchFamily="34" charset="0"/>
                <a:cs typeface="Arial" panose="020B0604020202020204" pitchFamily="34" charset="0"/>
              </a:rPr>
              <a:t>The second part of the question gives values for alpha and beta. If the latter is 90 then the denominator of the equation found in the first part is zero giving </a:t>
            </a:r>
            <a:r>
              <a:rPr lang="en-GB" sz="1100" i="1" dirty="0">
                <a:latin typeface="Arial" panose="020B0604020202020204" pitchFamily="34" charset="0"/>
                <a:cs typeface="Arial" panose="020B0604020202020204" pitchFamily="34" charset="0"/>
              </a:rPr>
              <a:t>e</a:t>
            </a:r>
            <a:r>
              <a:rPr lang="en-GB" sz="1100" dirty="0">
                <a:latin typeface="Arial" panose="020B0604020202020204" pitchFamily="34" charset="0"/>
                <a:cs typeface="Arial" panose="020B0604020202020204" pitchFamily="34" charset="0"/>
              </a:rPr>
              <a:t> as 0.1.</a:t>
            </a:r>
          </a:p>
          <a:p>
            <a:r>
              <a:rPr lang="en-GB" sz="1100" dirty="0">
                <a:latin typeface="Arial" panose="020B0604020202020204" pitchFamily="34" charset="0"/>
                <a:cs typeface="Arial" panose="020B0604020202020204" pitchFamily="34" charset="0"/>
              </a:rPr>
              <a:t>Finding theta from here should be relatively straightforward.</a:t>
            </a:r>
          </a:p>
        </p:txBody>
      </p:sp>
    </p:spTree>
    <p:extLst>
      <p:ext uri="{BB962C8B-B14F-4D97-AF65-F5344CB8AC3E}">
        <p14:creationId xmlns:p14="http://schemas.microsoft.com/office/powerpoint/2010/main" val="3101563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7503907" y="1484784"/>
            <a:ext cx="1440160" cy="280831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GB" sz="1100" dirty="0">
                <a:latin typeface="Arial" panose="020B0604020202020204" pitchFamily="34" charset="0"/>
                <a:cs typeface="Arial" panose="020B0604020202020204" pitchFamily="34" charset="0"/>
              </a:rPr>
              <a:t>Specification content references </a:t>
            </a:r>
            <a:r>
              <a:rPr lang="en-GB" sz="1100" dirty="0" smtClean="0">
                <a:latin typeface="Arial" panose="020B0604020202020204" pitchFamily="34" charset="0"/>
                <a:cs typeface="Arial" panose="020B0604020202020204" pitchFamily="34" charset="0"/>
              </a:rPr>
              <a:t>covered: </a:t>
            </a:r>
            <a:r>
              <a:rPr lang="en-GB" sz="1100" dirty="0">
                <a:latin typeface="Arial" panose="020B0604020202020204" pitchFamily="34" charset="0"/>
                <a:cs typeface="Arial" panose="020B0604020202020204" pitchFamily="34" charset="0"/>
              </a:rPr>
              <a:t>6.04a, 6.04b, 6.04c </a:t>
            </a:r>
            <a:r>
              <a:rPr lang="en-GB" sz="1100" dirty="0" smtClean="0">
                <a:latin typeface="Arial" panose="020B0604020202020204" pitchFamily="34" charset="0"/>
                <a:cs typeface="Arial" panose="020B0604020202020204" pitchFamily="34" charset="0"/>
              </a:rPr>
              <a:t>and particularly </a:t>
            </a:r>
            <a:r>
              <a:rPr lang="en-GB" sz="1100" dirty="0" smtClean="0">
                <a:latin typeface="Arial" panose="020B0604020202020204" pitchFamily="34" charset="0"/>
                <a:cs typeface="Arial" panose="020B0604020202020204" pitchFamily="34" charset="0"/>
              </a:rPr>
              <a:t>6.04d. </a:t>
            </a:r>
          </a:p>
          <a:p>
            <a:endParaRPr lang="en-GB" sz="1100" dirty="0">
              <a:latin typeface="Arial" panose="020B0604020202020204" pitchFamily="34" charset="0"/>
              <a:cs typeface="Arial" panose="020B0604020202020204" pitchFamily="34" charset="0"/>
            </a:endParaRPr>
          </a:p>
          <a:p>
            <a:r>
              <a:rPr lang="en-GB" sz="1100" dirty="0" smtClean="0">
                <a:latin typeface="Arial" panose="020B0604020202020204" pitchFamily="34" charset="0"/>
                <a:cs typeface="Arial" panose="020B0604020202020204" pitchFamily="34" charset="0"/>
              </a:rPr>
              <a:t>Alongside </a:t>
            </a:r>
            <a:r>
              <a:rPr lang="en-GB" sz="1100" dirty="0">
                <a:latin typeface="Arial" panose="020B0604020202020204" pitchFamily="34" charset="0"/>
                <a:cs typeface="Arial" panose="020B0604020202020204" pitchFamily="34" charset="0"/>
              </a:rPr>
              <a:t>that are the techniques required for integration, specifically integration by parts.</a:t>
            </a:r>
          </a:p>
        </p:txBody>
      </p:sp>
      <p:pic>
        <p:nvPicPr>
          <p:cNvPr id="3" name="Picture 2"/>
          <p:cNvPicPr>
            <a:picLocks noChangeAspect="1"/>
          </p:cNvPicPr>
          <p:nvPr/>
        </p:nvPicPr>
        <p:blipFill>
          <a:blip r:embed="rId3"/>
          <a:stretch>
            <a:fillRect/>
          </a:stretch>
        </p:blipFill>
        <p:spPr>
          <a:xfrm>
            <a:off x="1374576" y="264614"/>
            <a:ext cx="6116538" cy="5248651"/>
          </a:xfrm>
          <a:prstGeom prst="rect">
            <a:avLst/>
          </a:prstGeom>
        </p:spPr>
      </p:pic>
      <p:sp>
        <p:nvSpPr>
          <p:cNvPr id="9" name="Rounded Rectangle 8"/>
          <p:cNvSpPr/>
          <p:nvPr/>
        </p:nvSpPr>
        <p:spPr>
          <a:xfrm>
            <a:off x="107504" y="1484784"/>
            <a:ext cx="1440160" cy="345638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GB" sz="1100" dirty="0">
                <a:latin typeface="Arial" panose="020B0604020202020204" pitchFamily="34" charset="0"/>
                <a:cs typeface="Arial" panose="020B0604020202020204" pitchFamily="34" charset="0"/>
              </a:rPr>
              <a:t>This question introduces, mathematically, a uniform lamina which quite clearly points to centres of mass. Indeed the two key parts of the question ask for the centre of mass with </a:t>
            </a:r>
            <a:r>
              <a:rPr lang="en-GB" sz="1100" i="1" dirty="0">
                <a:latin typeface="Arial" panose="020B0604020202020204" pitchFamily="34" charset="0"/>
                <a:cs typeface="Arial" panose="020B0604020202020204" pitchFamily="34" charset="0"/>
              </a:rPr>
              <a:t>x</a:t>
            </a:r>
            <a:r>
              <a:rPr lang="en-GB" sz="1100" dirty="0">
                <a:latin typeface="Arial" panose="020B0604020202020204" pitchFamily="34" charset="0"/>
                <a:cs typeface="Arial" panose="020B0604020202020204" pitchFamily="34" charset="0"/>
              </a:rPr>
              <a:t> and </a:t>
            </a:r>
            <a:r>
              <a:rPr lang="en-GB" sz="1100" i="1" dirty="0">
                <a:latin typeface="Arial" panose="020B0604020202020204" pitchFamily="34" charset="0"/>
                <a:cs typeface="Arial" panose="020B0604020202020204" pitchFamily="34" charset="0"/>
              </a:rPr>
              <a:t>y</a:t>
            </a:r>
            <a:r>
              <a:rPr lang="en-GB" sz="1100" dirty="0">
                <a:latin typeface="Arial" panose="020B0604020202020204" pitchFamily="34" charset="0"/>
                <a:cs typeface="Arial" panose="020B0604020202020204" pitchFamily="34" charset="0"/>
              </a:rPr>
              <a:t> coordinates. Although not explicit in the </a:t>
            </a:r>
            <a:r>
              <a:rPr lang="en-GB" sz="1100" dirty="0" smtClean="0">
                <a:latin typeface="Arial" panose="020B0604020202020204" pitchFamily="34" charset="0"/>
                <a:cs typeface="Arial" panose="020B0604020202020204" pitchFamily="34" charset="0"/>
              </a:rPr>
              <a:t>question, </a:t>
            </a:r>
            <a:r>
              <a:rPr lang="en-GB" sz="1100" dirty="0">
                <a:latin typeface="Arial" panose="020B0604020202020204" pitchFamily="34" charset="0"/>
                <a:cs typeface="Arial" panose="020B0604020202020204" pitchFamily="34" charset="0"/>
              </a:rPr>
              <a:t>the key mathematical skill required here will be integration.</a:t>
            </a:r>
          </a:p>
        </p:txBody>
      </p:sp>
    </p:spTree>
    <p:extLst>
      <p:ext uri="{BB962C8B-B14F-4D97-AF65-F5344CB8AC3E}">
        <p14:creationId xmlns:p14="http://schemas.microsoft.com/office/powerpoint/2010/main" val="2106736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6286" y="130390"/>
            <a:ext cx="5235794" cy="3571153"/>
          </a:xfrm>
          <a:prstGeom prst="rect">
            <a:avLst/>
          </a:prstGeom>
        </p:spPr>
      </p:pic>
      <p:sp>
        <p:nvSpPr>
          <p:cNvPr id="9" name="Rounded Rectangle 8"/>
          <p:cNvSpPr/>
          <p:nvPr/>
        </p:nvSpPr>
        <p:spPr>
          <a:xfrm>
            <a:off x="5364088" y="908720"/>
            <a:ext cx="3676937" cy="144946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GB" sz="1100" dirty="0">
                <a:latin typeface="Arial" panose="020B0604020202020204" pitchFamily="34" charset="0"/>
                <a:cs typeface="Arial" panose="020B0604020202020204" pitchFamily="34" charset="0"/>
              </a:rPr>
              <a:t>The first calculation will be the area of the lamina found by integrating the function between 0 and ln32.</a:t>
            </a:r>
          </a:p>
          <a:p>
            <a:r>
              <a:rPr lang="en-GB" sz="1100" dirty="0" smtClean="0">
                <a:latin typeface="Arial" panose="020B0604020202020204" pitchFamily="34" charset="0"/>
                <a:cs typeface="Arial" panose="020B0604020202020204" pitchFamily="34" charset="0"/>
              </a:rPr>
              <a:t>New calculators have the definite </a:t>
            </a:r>
            <a:r>
              <a:rPr lang="en-GB" sz="1100" dirty="0">
                <a:latin typeface="Arial" panose="020B0604020202020204" pitchFamily="34" charset="0"/>
                <a:cs typeface="Arial" panose="020B0604020202020204" pitchFamily="34" charset="0"/>
              </a:rPr>
              <a:t>integral function built into </a:t>
            </a:r>
            <a:r>
              <a:rPr lang="en-GB" sz="1100" dirty="0" smtClean="0">
                <a:latin typeface="Arial" panose="020B0604020202020204" pitchFamily="34" charset="0"/>
                <a:cs typeface="Arial" panose="020B0604020202020204" pitchFamily="34" charset="0"/>
              </a:rPr>
              <a:t>them </a:t>
            </a:r>
            <a:r>
              <a:rPr lang="en-GB" sz="1100" dirty="0">
                <a:latin typeface="Arial" panose="020B0604020202020204" pitchFamily="34" charset="0"/>
                <a:cs typeface="Arial" panose="020B0604020202020204" pitchFamily="34" charset="0"/>
              </a:rPr>
              <a:t>so </a:t>
            </a:r>
            <a:r>
              <a:rPr lang="en-GB" sz="1100" dirty="0" smtClean="0">
                <a:latin typeface="Arial" panose="020B0604020202020204" pitchFamily="34" charset="0"/>
                <a:cs typeface="Arial" panose="020B0604020202020204" pitchFamily="34" charset="0"/>
              </a:rPr>
              <a:t>once </a:t>
            </a:r>
            <a:r>
              <a:rPr lang="en-GB" sz="1100" dirty="0">
                <a:latin typeface="Arial" panose="020B0604020202020204" pitchFamily="34" charset="0"/>
                <a:cs typeface="Arial" panose="020B0604020202020204" pitchFamily="34" charset="0"/>
              </a:rPr>
              <a:t>the integral is written down the calculator could do all the rest. </a:t>
            </a:r>
            <a:r>
              <a:rPr lang="en-GB" sz="1100" dirty="0" smtClean="0">
                <a:latin typeface="Arial" panose="020B0604020202020204" pitchFamily="34" charset="0"/>
                <a:cs typeface="Arial" panose="020B0604020202020204" pitchFamily="34" charset="0"/>
              </a:rPr>
              <a:t>Although not always the case, for the values used in this question, the calculator will give </a:t>
            </a:r>
            <a:r>
              <a:rPr lang="en-GB" sz="1100" dirty="0">
                <a:latin typeface="Arial" panose="020B0604020202020204" pitchFamily="34" charset="0"/>
                <a:cs typeface="Arial" panose="020B0604020202020204" pitchFamily="34" charset="0"/>
              </a:rPr>
              <a:t>an exact value for the answer which makes further calculations possible</a:t>
            </a:r>
            <a:r>
              <a:rPr lang="en-GB" sz="1100" dirty="0" smtClean="0">
                <a:latin typeface="Arial" panose="020B0604020202020204" pitchFamily="34" charset="0"/>
                <a:cs typeface="Arial" panose="020B0604020202020204" pitchFamily="34" charset="0"/>
              </a:rPr>
              <a:t>.</a:t>
            </a:r>
            <a:endParaRPr lang="en-GB" sz="11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4"/>
          <a:stretch>
            <a:fillRect/>
          </a:stretch>
        </p:blipFill>
        <p:spPr>
          <a:xfrm>
            <a:off x="179512" y="3933056"/>
            <a:ext cx="6727122" cy="1811148"/>
          </a:xfrm>
          <a:prstGeom prst="rect">
            <a:avLst/>
          </a:prstGeom>
        </p:spPr>
      </p:pic>
      <p:grpSp>
        <p:nvGrpSpPr>
          <p:cNvPr id="6" name="Group 5"/>
          <p:cNvGrpSpPr/>
          <p:nvPr/>
        </p:nvGrpSpPr>
        <p:grpSpPr>
          <a:xfrm>
            <a:off x="3995936" y="4177597"/>
            <a:ext cx="5036009" cy="1195619"/>
            <a:chOff x="3995936" y="4177597"/>
            <a:chExt cx="5036009" cy="1195619"/>
          </a:xfrm>
        </p:grpSpPr>
        <p:sp>
          <p:nvSpPr>
            <p:cNvPr id="11" name="Rounded Rectangle 10"/>
            <p:cNvSpPr/>
            <p:nvPr/>
          </p:nvSpPr>
          <p:spPr>
            <a:xfrm>
              <a:off x="7015721" y="4293096"/>
              <a:ext cx="2016224" cy="108012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GB" sz="1100" dirty="0" smtClean="0">
                  <a:latin typeface="Arial" panose="020B0604020202020204" pitchFamily="34" charset="0"/>
                  <a:cs typeface="Arial" panose="020B0604020202020204" pitchFamily="34" charset="0"/>
                </a:rPr>
                <a:t>As a ‘Show that’ question, a clear mathematical argument is needed, even if the individual calculated steps have been performed on a calculator.</a:t>
              </a:r>
              <a:endParaRPr lang="en-GB" sz="1100" dirty="0">
                <a:latin typeface="Arial" panose="020B0604020202020204" pitchFamily="34" charset="0"/>
                <a:cs typeface="Arial" panose="020B0604020202020204" pitchFamily="34" charset="0"/>
              </a:endParaRPr>
            </a:p>
          </p:txBody>
        </p:sp>
        <p:cxnSp>
          <p:nvCxnSpPr>
            <p:cNvPr id="12" name="Straight Arrow Connector 11"/>
            <p:cNvCxnSpPr/>
            <p:nvPr/>
          </p:nvCxnSpPr>
          <p:spPr>
            <a:xfrm flipH="1" flipV="1">
              <a:off x="3995936" y="4177597"/>
              <a:ext cx="3019785" cy="689424"/>
            </a:xfrm>
            <a:prstGeom prst="straightConnector1">
              <a:avLst/>
            </a:prstGeom>
            <a:ln w="28575">
              <a:solidFill>
                <a:srgbClr val="B7D448"/>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38808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5580112" y="1268760"/>
            <a:ext cx="3022458" cy="75608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GB" sz="1100" dirty="0">
                <a:latin typeface="Arial" panose="020B0604020202020204" pitchFamily="34" charset="0"/>
                <a:cs typeface="Arial" panose="020B0604020202020204" pitchFamily="34" charset="0"/>
              </a:rPr>
              <a:t>The second calculation is the moment whereby the original function is multiplied by </a:t>
            </a:r>
            <a:r>
              <a:rPr lang="en-GB" sz="1100" i="1" dirty="0">
                <a:latin typeface="Arial" panose="020B0604020202020204" pitchFamily="34" charset="0"/>
                <a:cs typeface="Arial" panose="020B0604020202020204" pitchFamily="34" charset="0"/>
              </a:rPr>
              <a:t>x</a:t>
            </a:r>
            <a:r>
              <a:rPr lang="en-GB" sz="1100" dirty="0">
                <a:latin typeface="Arial" panose="020B0604020202020204" pitchFamily="34" charset="0"/>
                <a:cs typeface="Arial" panose="020B0604020202020204" pitchFamily="34" charset="0"/>
              </a:rPr>
              <a:t> before integrating. This becomes an integration by parts exercise</a:t>
            </a:r>
            <a:r>
              <a:rPr lang="en-GB" sz="1100" dirty="0" smtClean="0">
                <a:latin typeface="Arial" panose="020B0604020202020204" pitchFamily="34" charset="0"/>
                <a:cs typeface="Arial" panose="020B0604020202020204" pitchFamily="34" charset="0"/>
              </a:rPr>
              <a:t>.</a:t>
            </a:r>
            <a:endParaRPr lang="en-GB" sz="11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stretch>
            <a:fillRect/>
          </a:stretch>
        </p:blipFill>
        <p:spPr>
          <a:xfrm>
            <a:off x="31548" y="260647"/>
            <a:ext cx="5404548" cy="4033245"/>
          </a:xfrm>
          <a:prstGeom prst="rect">
            <a:avLst/>
          </a:prstGeom>
        </p:spPr>
      </p:pic>
      <p:pic>
        <p:nvPicPr>
          <p:cNvPr id="6" name="Picture 5"/>
          <p:cNvPicPr>
            <a:picLocks noChangeAspect="1"/>
          </p:cNvPicPr>
          <p:nvPr/>
        </p:nvPicPr>
        <p:blipFill>
          <a:blip r:embed="rId4"/>
          <a:stretch>
            <a:fillRect/>
          </a:stretch>
        </p:blipFill>
        <p:spPr>
          <a:xfrm>
            <a:off x="1403648" y="4443385"/>
            <a:ext cx="7585670" cy="1289871"/>
          </a:xfrm>
          <a:prstGeom prst="rect">
            <a:avLst/>
          </a:prstGeom>
        </p:spPr>
      </p:pic>
    </p:spTree>
    <p:extLst>
      <p:ext uri="{BB962C8B-B14F-4D97-AF65-F5344CB8AC3E}">
        <p14:creationId xmlns:p14="http://schemas.microsoft.com/office/powerpoint/2010/main" val="3140221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5364088" y="1916832"/>
            <a:ext cx="3575353" cy="115212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GB" sz="1100" dirty="0" smtClean="0">
                <a:latin typeface="Arial" panose="020B0604020202020204" pitchFamily="34" charset="0"/>
                <a:cs typeface="Arial" panose="020B0604020202020204" pitchFamily="34" charset="0"/>
              </a:rPr>
              <a:t>The </a:t>
            </a:r>
            <a:r>
              <a:rPr lang="en-GB" sz="1100" dirty="0">
                <a:latin typeface="Arial" panose="020B0604020202020204" pitchFamily="34" charset="0"/>
                <a:cs typeface="Arial" panose="020B0604020202020204" pitchFamily="34" charset="0"/>
              </a:rPr>
              <a:t>final part of this question simply involves spotting that the second shape fits into the gap of the first one. This can then be treated as starting with a rectangle and removing the shape used in the first part</a:t>
            </a:r>
            <a:r>
              <a:rPr lang="en-GB" sz="1100" dirty="0" smtClean="0">
                <a:latin typeface="Arial" panose="020B0604020202020204" pitchFamily="34" charset="0"/>
                <a:cs typeface="Arial" panose="020B0604020202020204" pitchFamily="34" charset="0"/>
              </a:rPr>
              <a:t>. This </a:t>
            </a:r>
            <a:r>
              <a:rPr lang="en-GB" sz="1100" dirty="0">
                <a:latin typeface="Arial" panose="020B0604020202020204" pitchFamily="34" charset="0"/>
                <a:cs typeface="Arial" panose="020B0604020202020204" pitchFamily="34" charset="0"/>
              </a:rPr>
              <a:t>does not involve any further integration although it could be done that way.</a:t>
            </a:r>
          </a:p>
        </p:txBody>
      </p:sp>
      <p:pic>
        <p:nvPicPr>
          <p:cNvPr id="5" name="Picture 4"/>
          <p:cNvPicPr>
            <a:picLocks noChangeAspect="1"/>
          </p:cNvPicPr>
          <p:nvPr/>
        </p:nvPicPr>
        <p:blipFill>
          <a:blip r:embed="rId3"/>
          <a:stretch>
            <a:fillRect/>
          </a:stretch>
        </p:blipFill>
        <p:spPr>
          <a:xfrm>
            <a:off x="2483768" y="4436835"/>
            <a:ext cx="6120680" cy="1296421"/>
          </a:xfrm>
          <a:prstGeom prst="rect">
            <a:avLst/>
          </a:prstGeom>
        </p:spPr>
      </p:pic>
      <p:pic>
        <p:nvPicPr>
          <p:cNvPr id="6" name="Picture 5"/>
          <p:cNvPicPr>
            <a:picLocks noChangeAspect="1"/>
          </p:cNvPicPr>
          <p:nvPr/>
        </p:nvPicPr>
        <p:blipFill>
          <a:blip r:embed="rId4"/>
          <a:stretch>
            <a:fillRect/>
          </a:stretch>
        </p:blipFill>
        <p:spPr>
          <a:xfrm>
            <a:off x="94857" y="116632"/>
            <a:ext cx="5269231" cy="4248472"/>
          </a:xfrm>
          <a:prstGeom prst="rect">
            <a:avLst/>
          </a:prstGeom>
        </p:spPr>
      </p:pic>
    </p:spTree>
    <p:extLst>
      <p:ext uri="{BB962C8B-B14F-4D97-AF65-F5344CB8AC3E}">
        <p14:creationId xmlns:p14="http://schemas.microsoft.com/office/powerpoint/2010/main" val="3936714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395828" y="3573016"/>
            <a:ext cx="3960148" cy="172819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GB" sz="1100" dirty="0" smtClean="0">
                <a:latin typeface="Arial" panose="020B0604020202020204" pitchFamily="34" charset="0"/>
                <a:cs typeface="Arial" panose="020B0604020202020204" pitchFamily="34" charset="0"/>
              </a:rPr>
              <a:t>Question 1 </a:t>
            </a:r>
            <a:r>
              <a:rPr lang="en-GB" sz="1100" dirty="0">
                <a:latin typeface="Arial" panose="020B0604020202020204" pitchFamily="34" charset="0"/>
                <a:cs typeface="Arial" panose="020B0604020202020204" pitchFamily="34" charset="0"/>
              </a:rPr>
              <a:t>is a vectors question. </a:t>
            </a:r>
            <a:r>
              <a:rPr lang="en-GB" sz="1100" dirty="0" smtClean="0">
                <a:latin typeface="Arial" panose="020B0604020202020204" pitchFamily="34" charset="0"/>
                <a:cs typeface="Arial" panose="020B0604020202020204" pitchFamily="34" charset="0"/>
              </a:rPr>
              <a:t>This </a:t>
            </a:r>
            <a:r>
              <a:rPr lang="en-GB" sz="1100" dirty="0">
                <a:latin typeface="Arial" panose="020B0604020202020204" pitchFamily="34" charset="0"/>
                <a:cs typeface="Arial" panose="020B0604020202020204" pitchFamily="34" charset="0"/>
              </a:rPr>
              <a:t>is indicated by the use of </a:t>
            </a:r>
            <a:r>
              <a:rPr lang="en-GB" sz="1100" b="1" dirty="0" err="1">
                <a:latin typeface="Arial" panose="020B0604020202020204" pitchFamily="34" charset="0"/>
                <a:cs typeface="Arial" panose="020B0604020202020204" pitchFamily="34" charset="0"/>
              </a:rPr>
              <a:t>i</a:t>
            </a:r>
            <a:r>
              <a:rPr lang="en-GB" sz="1100" dirty="0">
                <a:latin typeface="Arial" panose="020B0604020202020204" pitchFamily="34" charset="0"/>
                <a:cs typeface="Arial" panose="020B0604020202020204" pitchFamily="34" charset="0"/>
              </a:rPr>
              <a:t> and </a:t>
            </a:r>
            <a:r>
              <a:rPr lang="en-GB" sz="1100" b="1" dirty="0">
                <a:latin typeface="Arial" panose="020B0604020202020204" pitchFamily="34" charset="0"/>
                <a:cs typeface="Arial" panose="020B0604020202020204" pitchFamily="34" charset="0"/>
              </a:rPr>
              <a:t>j </a:t>
            </a:r>
            <a:r>
              <a:rPr lang="en-GB" sz="1100" dirty="0">
                <a:latin typeface="Arial" panose="020B0604020202020204" pitchFamily="34" charset="0"/>
                <a:cs typeface="Arial" panose="020B0604020202020204" pitchFamily="34" charset="0"/>
              </a:rPr>
              <a:t>in the </a:t>
            </a:r>
            <a:r>
              <a:rPr lang="en-GB" sz="1100" dirty="0" smtClean="0">
                <a:latin typeface="Arial" panose="020B0604020202020204" pitchFamily="34" charset="0"/>
                <a:cs typeface="Arial" panose="020B0604020202020204" pitchFamily="34" charset="0"/>
              </a:rPr>
              <a:t>notation. The </a:t>
            </a:r>
            <a:r>
              <a:rPr lang="en-GB" sz="1100" dirty="0">
                <a:latin typeface="Arial" panose="020B0604020202020204" pitchFamily="34" charset="0"/>
                <a:cs typeface="Arial" panose="020B0604020202020204" pitchFamily="34" charset="0"/>
              </a:rPr>
              <a:t>advantage of this is that each part of the equation can be dealt with separately</a:t>
            </a:r>
            <a:r>
              <a:rPr lang="en-GB" sz="1100" dirty="0" smtClean="0">
                <a:latin typeface="Arial" panose="020B0604020202020204" pitchFamily="34" charset="0"/>
                <a:cs typeface="Arial" panose="020B0604020202020204" pitchFamily="34" charset="0"/>
              </a:rPr>
              <a:t>. </a:t>
            </a:r>
            <a:endParaRPr lang="en-GB" sz="1100" dirty="0">
              <a:latin typeface="Arial" panose="020B0604020202020204" pitchFamily="34" charset="0"/>
              <a:cs typeface="Arial" panose="020B0604020202020204" pitchFamily="34" charset="0"/>
            </a:endParaRPr>
          </a:p>
          <a:p>
            <a:r>
              <a:rPr lang="en-GB" sz="1100" dirty="0">
                <a:latin typeface="Arial" panose="020B0604020202020204" pitchFamily="34" charset="0"/>
                <a:cs typeface="Arial" panose="020B0604020202020204" pitchFamily="34" charset="0"/>
              </a:rPr>
              <a:t>It is an expression for velocity in terms of time and therefore indicates variable </a:t>
            </a:r>
            <a:r>
              <a:rPr lang="en-GB" sz="1100" dirty="0" smtClean="0">
                <a:latin typeface="Arial" panose="020B0604020202020204" pitchFamily="34" charset="0"/>
                <a:cs typeface="Arial" panose="020B0604020202020204" pitchFamily="34" charset="0"/>
              </a:rPr>
              <a:t>acceleration</a:t>
            </a:r>
            <a:r>
              <a:rPr lang="en-GB" sz="1100" dirty="0">
                <a:latin typeface="Arial" panose="020B0604020202020204" pitchFamily="34" charset="0"/>
                <a:cs typeface="Arial" panose="020B0604020202020204" pitchFamily="34" charset="0"/>
              </a:rPr>
              <a:t> </a:t>
            </a:r>
            <a:r>
              <a:rPr lang="en-GB" sz="1100" dirty="0" smtClean="0">
                <a:latin typeface="Arial" panose="020B0604020202020204" pitchFamily="34" charset="0"/>
                <a:cs typeface="Arial" panose="020B0604020202020204" pitchFamily="34" charset="0"/>
              </a:rPr>
              <a:t>which </a:t>
            </a:r>
            <a:r>
              <a:rPr lang="en-GB" sz="1100" dirty="0">
                <a:latin typeface="Arial" panose="020B0604020202020204" pitchFamily="34" charset="0"/>
                <a:cs typeface="Arial" panose="020B0604020202020204" pitchFamily="34" charset="0"/>
              </a:rPr>
              <a:t>implies the use of calculus to answer the question. </a:t>
            </a:r>
            <a:r>
              <a:rPr lang="en-GB" sz="1100" dirty="0" smtClean="0">
                <a:latin typeface="Arial" panose="020B0604020202020204" pitchFamily="34" charset="0"/>
                <a:cs typeface="Arial" panose="020B0604020202020204" pitchFamily="34" charset="0"/>
              </a:rPr>
              <a:t>Given </a:t>
            </a:r>
            <a:r>
              <a:rPr lang="en-GB" sz="1100" dirty="0">
                <a:latin typeface="Arial" panose="020B0604020202020204" pitchFamily="34" charset="0"/>
                <a:cs typeface="Arial" panose="020B0604020202020204" pitchFamily="34" charset="0"/>
              </a:rPr>
              <a:t>that the initial equation is velocity then differentiation gives acceleration and integration gives distance.</a:t>
            </a:r>
          </a:p>
        </p:txBody>
      </p:sp>
      <p:sp>
        <p:nvSpPr>
          <p:cNvPr id="13" name="Rounded Rectangle 12"/>
          <p:cNvSpPr/>
          <p:nvPr/>
        </p:nvSpPr>
        <p:spPr>
          <a:xfrm>
            <a:off x="4788024" y="3969060"/>
            <a:ext cx="3744416" cy="93610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GB" sz="1100" dirty="0" smtClean="0">
                <a:latin typeface="Arial" panose="020B0604020202020204" pitchFamily="34" charset="0"/>
                <a:cs typeface="Arial" panose="020B0604020202020204" pitchFamily="34" charset="0"/>
              </a:rPr>
              <a:t>Specification content references covered: part (ii) 6.02m and part (iii) 6.02f. </a:t>
            </a:r>
          </a:p>
          <a:p>
            <a:endParaRPr lang="en-GB" sz="1100" dirty="0">
              <a:latin typeface="Arial" panose="020B0604020202020204" pitchFamily="34" charset="0"/>
              <a:cs typeface="Arial" panose="020B0604020202020204" pitchFamily="34" charset="0"/>
            </a:endParaRPr>
          </a:p>
          <a:p>
            <a:r>
              <a:rPr lang="en-GB" sz="1100" dirty="0" smtClean="0">
                <a:latin typeface="Arial" panose="020B0604020202020204" pitchFamily="34" charset="0"/>
                <a:cs typeface="Arial" panose="020B0604020202020204" pitchFamily="34" charset="0"/>
              </a:rPr>
              <a:t>Part (</a:t>
            </a:r>
            <a:r>
              <a:rPr lang="en-GB" sz="1100" dirty="0" err="1" smtClean="0">
                <a:latin typeface="Arial" panose="020B0604020202020204" pitchFamily="34" charset="0"/>
                <a:cs typeface="Arial" panose="020B0604020202020204" pitchFamily="34" charset="0"/>
              </a:rPr>
              <a:t>i</a:t>
            </a:r>
            <a:r>
              <a:rPr lang="en-GB" sz="1100" dirty="0" smtClean="0">
                <a:latin typeface="Arial" panose="020B0604020202020204" pitchFamily="34" charset="0"/>
                <a:cs typeface="Arial" panose="020B0604020202020204" pitchFamily="34" charset="0"/>
              </a:rPr>
              <a:t>) is </a:t>
            </a:r>
            <a:r>
              <a:rPr lang="en-GB" sz="1100" dirty="0">
                <a:latin typeface="Arial" panose="020B0604020202020204" pitchFamily="34" charset="0"/>
                <a:cs typeface="Arial" panose="020B0604020202020204" pitchFamily="34" charset="0"/>
              </a:rPr>
              <a:t>linked to </a:t>
            </a:r>
            <a:r>
              <a:rPr lang="en-GB" sz="1100" dirty="0" smtClean="0">
                <a:latin typeface="Arial" panose="020B0604020202020204" pitchFamily="34" charset="0"/>
                <a:cs typeface="Arial" panose="020B0604020202020204" pitchFamily="34" charset="0"/>
              </a:rPr>
              <a:t>A Level Mathematics (3.03).</a:t>
            </a:r>
            <a:endParaRPr lang="en-GB" sz="11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409214" y="332656"/>
            <a:ext cx="8325572" cy="2769527"/>
          </a:xfrm>
          <a:prstGeom prst="rect">
            <a:avLst/>
          </a:prstGeom>
        </p:spPr>
      </p:pic>
    </p:spTree>
    <p:extLst>
      <p:ext uri="{BB962C8B-B14F-4D97-AF65-F5344CB8AC3E}">
        <p14:creationId xmlns:p14="http://schemas.microsoft.com/office/powerpoint/2010/main" val="2455420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6084168" y="4540568"/>
            <a:ext cx="2016224" cy="904655"/>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GB" sz="1100" dirty="0" smtClean="0">
                <a:latin typeface="Arial" panose="020B0604020202020204" pitchFamily="34" charset="0"/>
                <a:cs typeface="Arial" panose="020B0604020202020204" pitchFamily="34" charset="0"/>
              </a:rPr>
              <a:t>AO3.3 refers to translating into a mathematical model.</a:t>
            </a:r>
          </a:p>
          <a:p>
            <a:r>
              <a:rPr lang="en-GB" sz="1100" dirty="0" smtClean="0">
                <a:latin typeface="Arial" panose="020B0604020202020204" pitchFamily="34" charset="0"/>
                <a:cs typeface="Arial" panose="020B0604020202020204" pitchFamily="34" charset="0"/>
              </a:rPr>
              <a:t>2 AO1 marks for the routine application of calculus.</a:t>
            </a:r>
            <a:endParaRPr lang="en-GB" sz="11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107504" y="332656"/>
            <a:ext cx="8641977" cy="1731912"/>
          </a:xfrm>
          <a:prstGeom prst="rect">
            <a:avLst/>
          </a:prstGeom>
        </p:spPr>
      </p:pic>
      <p:sp>
        <p:nvSpPr>
          <p:cNvPr id="9" name="Rounded Rectangle 8"/>
          <p:cNvSpPr/>
          <p:nvPr/>
        </p:nvSpPr>
        <p:spPr>
          <a:xfrm>
            <a:off x="6012160" y="830371"/>
            <a:ext cx="2016224" cy="222657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GB" sz="1100" dirty="0">
                <a:latin typeface="Arial" panose="020B0604020202020204" pitchFamily="34" charset="0"/>
                <a:cs typeface="Arial" panose="020B0604020202020204" pitchFamily="34" charset="0"/>
              </a:rPr>
              <a:t>Within the opening sentence the mass is given and there is a reference to force so the equation </a:t>
            </a:r>
            <a:r>
              <a:rPr lang="en-GB" sz="1100" i="1" dirty="0">
                <a:latin typeface="Arial" panose="020B0604020202020204" pitchFamily="34" charset="0"/>
                <a:cs typeface="Arial" panose="020B0604020202020204" pitchFamily="34" charset="0"/>
              </a:rPr>
              <a:t>F</a:t>
            </a:r>
            <a:r>
              <a:rPr lang="en-GB" sz="1100" dirty="0">
                <a:latin typeface="Arial" panose="020B0604020202020204" pitchFamily="34" charset="0"/>
                <a:cs typeface="Arial" panose="020B0604020202020204" pitchFamily="34" charset="0"/>
              </a:rPr>
              <a:t> = </a:t>
            </a:r>
            <a:r>
              <a:rPr lang="en-GB" sz="1100" i="1" dirty="0">
                <a:latin typeface="Arial" panose="020B0604020202020204" pitchFamily="34" charset="0"/>
                <a:cs typeface="Arial" panose="020B0604020202020204" pitchFamily="34" charset="0"/>
              </a:rPr>
              <a:t>ma</a:t>
            </a:r>
            <a:r>
              <a:rPr lang="en-GB" sz="1100" dirty="0">
                <a:latin typeface="Arial" panose="020B0604020202020204" pitchFamily="34" charset="0"/>
                <a:cs typeface="Arial" panose="020B0604020202020204" pitchFamily="34" charset="0"/>
              </a:rPr>
              <a:t> becomes the obvious choice.</a:t>
            </a:r>
          </a:p>
          <a:p>
            <a:r>
              <a:rPr lang="en-GB" sz="1100" dirty="0">
                <a:latin typeface="Arial" panose="020B0604020202020204" pitchFamily="34" charset="0"/>
                <a:cs typeface="Arial" panose="020B0604020202020204" pitchFamily="34" charset="0"/>
              </a:rPr>
              <a:t>Given this </a:t>
            </a:r>
            <a:r>
              <a:rPr lang="en-GB" sz="1100" dirty="0" smtClean="0">
                <a:latin typeface="Arial" panose="020B0604020202020204" pitchFamily="34" charset="0"/>
                <a:cs typeface="Arial" panose="020B0604020202020204" pitchFamily="34" charset="0"/>
              </a:rPr>
              <a:t>information, </a:t>
            </a:r>
            <a:r>
              <a:rPr lang="en-GB" sz="1100" dirty="0">
                <a:latin typeface="Arial" panose="020B0604020202020204" pitchFamily="34" charset="0"/>
                <a:cs typeface="Arial" panose="020B0604020202020204" pitchFamily="34" charset="0"/>
              </a:rPr>
              <a:t>part </a:t>
            </a:r>
            <a:r>
              <a:rPr lang="en-GB" sz="1100" dirty="0" smtClean="0">
                <a:latin typeface="Arial" panose="020B0604020202020204" pitchFamily="34" charset="0"/>
                <a:cs typeface="Arial" panose="020B0604020202020204" pitchFamily="34" charset="0"/>
              </a:rPr>
              <a:t>(</a:t>
            </a:r>
            <a:r>
              <a:rPr lang="en-GB" sz="1100" dirty="0" err="1" smtClean="0">
                <a:latin typeface="Arial" panose="020B0604020202020204" pitchFamily="34" charset="0"/>
                <a:cs typeface="Arial" panose="020B0604020202020204" pitchFamily="34" charset="0"/>
              </a:rPr>
              <a:t>i</a:t>
            </a:r>
            <a:r>
              <a:rPr lang="en-GB" sz="1100" dirty="0" smtClean="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requires differentiation to find the acceleration and then </a:t>
            </a:r>
            <a:r>
              <a:rPr lang="en-GB" sz="1100" dirty="0" smtClean="0">
                <a:latin typeface="Arial" panose="020B0604020202020204" pitchFamily="34" charset="0"/>
                <a:cs typeface="Arial" panose="020B0604020202020204" pitchFamily="34" charset="0"/>
              </a:rPr>
              <a:t>it is multiplied by </a:t>
            </a:r>
            <a:r>
              <a:rPr lang="en-GB" sz="1100" dirty="0">
                <a:latin typeface="Arial" panose="020B0604020202020204" pitchFamily="34" charset="0"/>
                <a:cs typeface="Arial" panose="020B0604020202020204" pitchFamily="34" charset="0"/>
              </a:rPr>
              <a:t>the mass to give force.</a:t>
            </a:r>
          </a:p>
        </p:txBody>
      </p:sp>
      <p:pic>
        <p:nvPicPr>
          <p:cNvPr id="4" name="Picture 3"/>
          <p:cNvPicPr>
            <a:picLocks noChangeAspect="1"/>
          </p:cNvPicPr>
          <p:nvPr/>
        </p:nvPicPr>
        <p:blipFill>
          <a:blip r:embed="rId4"/>
          <a:stretch>
            <a:fillRect/>
          </a:stretch>
        </p:blipFill>
        <p:spPr>
          <a:xfrm>
            <a:off x="566415" y="3123660"/>
            <a:ext cx="7724154" cy="1350193"/>
          </a:xfrm>
          <a:prstGeom prst="rect">
            <a:avLst/>
          </a:prstGeom>
        </p:spPr>
      </p:pic>
    </p:spTree>
    <p:extLst>
      <p:ext uri="{BB962C8B-B14F-4D97-AF65-F5344CB8AC3E}">
        <p14:creationId xmlns:p14="http://schemas.microsoft.com/office/powerpoint/2010/main" val="1719070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785404" y="3212976"/>
            <a:ext cx="7513064" cy="2180232"/>
          </a:xfrm>
          <a:prstGeom prst="rect">
            <a:avLst/>
          </a:prstGeom>
        </p:spPr>
      </p:pic>
      <p:sp>
        <p:nvSpPr>
          <p:cNvPr id="11" name="Rounded Rectangle 10"/>
          <p:cNvSpPr/>
          <p:nvPr/>
        </p:nvSpPr>
        <p:spPr>
          <a:xfrm>
            <a:off x="7020272" y="4970297"/>
            <a:ext cx="1800200" cy="618943"/>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GB" sz="1100" dirty="0" smtClean="0">
                <a:latin typeface="Arial" panose="020B0604020202020204" pitchFamily="34" charset="0"/>
                <a:cs typeface="Arial" panose="020B0604020202020204" pitchFamily="34" charset="0"/>
              </a:rPr>
              <a:t>AO3.4 refers to using a mathematical model. </a:t>
            </a:r>
            <a:endParaRPr lang="en-GB" sz="1100" dirty="0">
              <a:latin typeface="Arial" panose="020B0604020202020204" pitchFamily="34" charset="0"/>
              <a:cs typeface="Arial" panose="020B0604020202020204" pitchFamily="34" charset="0"/>
            </a:endParaRPr>
          </a:p>
        </p:txBody>
      </p:sp>
      <p:sp>
        <p:nvSpPr>
          <p:cNvPr id="13" name="Rounded Rectangle 12"/>
          <p:cNvSpPr/>
          <p:nvPr/>
        </p:nvSpPr>
        <p:spPr>
          <a:xfrm>
            <a:off x="467544" y="5250352"/>
            <a:ext cx="3456384" cy="51548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GB" sz="1100" dirty="0" smtClean="0">
                <a:latin typeface="Arial" panose="020B0604020202020204" pitchFamily="34" charset="0"/>
                <a:cs typeface="Arial" panose="020B0604020202020204" pitchFamily="34" charset="0"/>
              </a:rPr>
              <a:t>The new calculators </a:t>
            </a:r>
            <a:r>
              <a:rPr lang="en-GB" sz="1100" dirty="0">
                <a:latin typeface="Arial" panose="020B0604020202020204" pitchFamily="34" charset="0"/>
                <a:cs typeface="Arial" panose="020B0604020202020204" pitchFamily="34" charset="0"/>
              </a:rPr>
              <a:t>have a vector mode in which the scalar product can be calculated automatically</a:t>
            </a:r>
            <a:r>
              <a:rPr lang="en-GB" sz="1100" dirty="0" smtClean="0">
                <a:latin typeface="Arial" panose="020B0604020202020204" pitchFamily="34" charset="0"/>
                <a:cs typeface="Arial" panose="020B0604020202020204" pitchFamily="34" charset="0"/>
              </a:rPr>
              <a:t>.</a:t>
            </a:r>
            <a:endParaRPr lang="en-GB" sz="11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4"/>
          <a:stretch>
            <a:fillRect/>
          </a:stretch>
        </p:blipFill>
        <p:spPr>
          <a:xfrm>
            <a:off x="620975" y="332656"/>
            <a:ext cx="7841922" cy="2095686"/>
          </a:xfrm>
          <a:prstGeom prst="rect">
            <a:avLst/>
          </a:prstGeom>
        </p:spPr>
      </p:pic>
      <p:sp>
        <p:nvSpPr>
          <p:cNvPr id="9" name="Rounded Rectangle 8"/>
          <p:cNvSpPr/>
          <p:nvPr/>
        </p:nvSpPr>
        <p:spPr>
          <a:xfrm>
            <a:off x="5940152" y="764704"/>
            <a:ext cx="2016224" cy="237626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GB" sz="1100" dirty="0">
                <a:latin typeface="Arial" panose="020B0604020202020204" pitchFamily="34" charset="0"/>
                <a:cs typeface="Arial" panose="020B0604020202020204" pitchFamily="34" charset="0"/>
              </a:rPr>
              <a:t>The rate of doing work is commonly known as power and the equation in this case is </a:t>
            </a:r>
            <a:r>
              <a:rPr lang="en-GB" sz="1100" i="1" dirty="0" err="1">
                <a:latin typeface="Arial" panose="020B0604020202020204" pitchFamily="34" charset="0"/>
                <a:cs typeface="Arial" panose="020B0604020202020204" pitchFamily="34" charset="0"/>
              </a:rPr>
              <a:t>Fv</a:t>
            </a:r>
            <a:r>
              <a:rPr lang="en-GB" sz="1100" dirty="0" smtClean="0">
                <a:latin typeface="Arial" panose="020B0604020202020204" pitchFamily="34" charset="0"/>
                <a:cs typeface="Arial" panose="020B0604020202020204" pitchFamily="34" charset="0"/>
              </a:rPr>
              <a:t>. Given </a:t>
            </a:r>
            <a:r>
              <a:rPr lang="en-GB" sz="1100" dirty="0">
                <a:latin typeface="Arial" panose="020B0604020202020204" pitchFamily="34" charset="0"/>
                <a:cs typeface="Arial" panose="020B0604020202020204" pitchFamily="34" charset="0"/>
              </a:rPr>
              <a:t>that this is a vector question this becomes </a:t>
            </a:r>
            <a:r>
              <a:rPr lang="en-GB" sz="1100" b="1" dirty="0" err="1">
                <a:latin typeface="Arial" panose="020B0604020202020204" pitchFamily="34" charset="0"/>
                <a:cs typeface="Arial" panose="020B0604020202020204" pitchFamily="34" charset="0"/>
              </a:rPr>
              <a:t>F.v</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and so requires the scalar product.</a:t>
            </a:r>
          </a:p>
          <a:p>
            <a:r>
              <a:rPr lang="en-GB" sz="1100" dirty="0">
                <a:latin typeface="Arial" panose="020B0604020202020204" pitchFamily="34" charset="0"/>
                <a:cs typeface="Arial" panose="020B0604020202020204" pitchFamily="34" charset="0"/>
              </a:rPr>
              <a:t>Part </a:t>
            </a:r>
            <a:r>
              <a:rPr lang="en-GB" sz="1100" dirty="0" smtClean="0">
                <a:latin typeface="Arial" panose="020B0604020202020204" pitchFamily="34" charset="0"/>
                <a:cs typeface="Arial" panose="020B0604020202020204" pitchFamily="34" charset="0"/>
              </a:rPr>
              <a:t>(ii) </a:t>
            </a:r>
            <a:r>
              <a:rPr lang="en-GB" sz="1100" dirty="0">
                <a:latin typeface="Arial" panose="020B0604020202020204" pitchFamily="34" charset="0"/>
                <a:cs typeface="Arial" panose="020B0604020202020204" pitchFamily="34" charset="0"/>
              </a:rPr>
              <a:t>then requires the input of </a:t>
            </a:r>
            <a:r>
              <a:rPr lang="en-GB" sz="1100" i="1" dirty="0">
                <a:latin typeface="Arial" panose="020B0604020202020204" pitchFamily="34" charset="0"/>
                <a:cs typeface="Arial" panose="020B0604020202020204" pitchFamily="34" charset="0"/>
              </a:rPr>
              <a:t>t</a:t>
            </a:r>
            <a:r>
              <a:rPr lang="en-GB" sz="1100" dirty="0">
                <a:latin typeface="Arial" panose="020B0604020202020204" pitchFamily="34" charset="0"/>
                <a:cs typeface="Arial" panose="020B0604020202020204" pitchFamily="34" charset="0"/>
              </a:rPr>
              <a:t> = 4 into both </a:t>
            </a:r>
            <a:r>
              <a:rPr lang="en-GB" sz="1100" b="1" dirty="0">
                <a:latin typeface="Arial" panose="020B0604020202020204" pitchFamily="34" charset="0"/>
                <a:cs typeface="Arial" panose="020B0604020202020204" pitchFamily="34" charset="0"/>
              </a:rPr>
              <a:t>F</a:t>
            </a:r>
            <a:r>
              <a:rPr lang="en-GB" sz="1100" dirty="0">
                <a:latin typeface="Arial" panose="020B0604020202020204" pitchFamily="34" charset="0"/>
                <a:cs typeface="Arial" panose="020B0604020202020204" pitchFamily="34" charset="0"/>
              </a:rPr>
              <a:t> and </a:t>
            </a:r>
            <a:r>
              <a:rPr lang="en-GB" sz="1100" b="1" dirty="0">
                <a:latin typeface="Arial" panose="020B0604020202020204" pitchFamily="34" charset="0"/>
                <a:cs typeface="Arial" panose="020B0604020202020204" pitchFamily="34" charset="0"/>
              </a:rPr>
              <a:t>v</a:t>
            </a:r>
            <a:r>
              <a:rPr lang="en-GB" sz="1100" dirty="0">
                <a:latin typeface="Arial" panose="020B0604020202020204" pitchFamily="34" charset="0"/>
                <a:cs typeface="Arial" panose="020B0604020202020204" pitchFamily="34" charset="0"/>
              </a:rPr>
              <a:t> and then the calculation of the scalar product.</a:t>
            </a:r>
          </a:p>
        </p:txBody>
      </p:sp>
    </p:spTree>
    <p:extLst>
      <p:ext uri="{BB962C8B-B14F-4D97-AF65-F5344CB8AC3E}">
        <p14:creationId xmlns:p14="http://schemas.microsoft.com/office/powerpoint/2010/main" val="843317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67544" y="183843"/>
            <a:ext cx="8319620" cy="2813109"/>
          </a:xfrm>
          <a:prstGeom prst="rect">
            <a:avLst/>
          </a:prstGeom>
        </p:spPr>
      </p:pic>
      <p:sp>
        <p:nvSpPr>
          <p:cNvPr id="9" name="Rounded Rectangle 8"/>
          <p:cNvSpPr/>
          <p:nvPr/>
        </p:nvSpPr>
        <p:spPr>
          <a:xfrm>
            <a:off x="4283968" y="1268760"/>
            <a:ext cx="4503196" cy="111728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GB" sz="1100" dirty="0">
                <a:latin typeface="Arial" panose="020B0604020202020204" pitchFamily="34" charset="0"/>
                <a:cs typeface="Arial" panose="020B0604020202020204" pitchFamily="34" charset="0"/>
              </a:rPr>
              <a:t>Kinetic energy requires the equation ½</a:t>
            </a:r>
            <a:r>
              <a:rPr lang="en-GB" sz="1100" i="1" dirty="0">
                <a:latin typeface="Arial" panose="020B0604020202020204" pitchFamily="34" charset="0"/>
                <a:cs typeface="Arial" panose="020B0604020202020204" pitchFamily="34" charset="0"/>
              </a:rPr>
              <a:t>mv</a:t>
            </a:r>
            <a:r>
              <a:rPr lang="en-GB" sz="1100" baseline="30000" dirty="0">
                <a:latin typeface="Arial" panose="020B0604020202020204" pitchFamily="34" charset="0"/>
                <a:cs typeface="Arial" panose="020B0604020202020204" pitchFamily="34" charset="0"/>
              </a:rPr>
              <a:t>2</a:t>
            </a:r>
            <a:r>
              <a:rPr lang="en-GB" sz="1100" dirty="0" smtClean="0">
                <a:latin typeface="Arial" panose="020B0604020202020204" pitchFamily="34" charset="0"/>
                <a:cs typeface="Arial" panose="020B0604020202020204" pitchFamily="34" charset="0"/>
              </a:rPr>
              <a:t>. In </a:t>
            </a:r>
            <a:r>
              <a:rPr lang="en-GB" sz="1100" dirty="0">
                <a:latin typeface="Arial" panose="020B0604020202020204" pitchFamily="34" charset="0"/>
                <a:cs typeface="Arial" panose="020B0604020202020204" pitchFamily="34" charset="0"/>
              </a:rPr>
              <a:t>vector form this becomes ½</a:t>
            </a:r>
            <a:r>
              <a:rPr lang="en-GB" sz="1100" i="1" dirty="0">
                <a:latin typeface="Arial" panose="020B0604020202020204" pitchFamily="34" charset="0"/>
                <a:cs typeface="Arial" panose="020B0604020202020204" pitchFamily="34" charset="0"/>
              </a:rPr>
              <a:t>m</a:t>
            </a:r>
            <a:r>
              <a:rPr lang="en-GB" sz="1100" b="1" dirty="0">
                <a:latin typeface="Arial" panose="020B0604020202020204" pitchFamily="34" charset="0"/>
                <a:cs typeface="Arial" panose="020B0604020202020204" pitchFamily="34" charset="0"/>
              </a:rPr>
              <a:t>v.v</a:t>
            </a:r>
            <a:endParaRPr lang="en-GB" sz="1100" dirty="0">
              <a:latin typeface="Arial" panose="020B0604020202020204" pitchFamily="34" charset="0"/>
              <a:cs typeface="Arial" panose="020B0604020202020204" pitchFamily="34" charset="0"/>
            </a:endParaRPr>
          </a:p>
          <a:p>
            <a:r>
              <a:rPr lang="en-GB" sz="1100" dirty="0">
                <a:latin typeface="Arial" panose="020B0604020202020204" pitchFamily="34" charset="0"/>
                <a:cs typeface="Arial" panose="020B0604020202020204" pitchFamily="34" charset="0"/>
              </a:rPr>
              <a:t>This requires no further alteration but the substituting in of values for </a:t>
            </a:r>
            <a:r>
              <a:rPr lang="en-GB" sz="1100" i="1" dirty="0">
                <a:latin typeface="Arial" panose="020B0604020202020204" pitchFamily="34" charset="0"/>
                <a:cs typeface="Arial" panose="020B0604020202020204" pitchFamily="34" charset="0"/>
              </a:rPr>
              <a:t>t</a:t>
            </a:r>
            <a:r>
              <a:rPr lang="en-GB" sz="1100" dirty="0">
                <a:latin typeface="Arial" panose="020B0604020202020204" pitchFamily="34" charset="0"/>
                <a:cs typeface="Arial" panose="020B0604020202020204" pitchFamily="34" charset="0"/>
              </a:rPr>
              <a:t> = 2 and </a:t>
            </a:r>
            <a:r>
              <a:rPr lang="en-GB" sz="1100" i="1" dirty="0">
                <a:latin typeface="Arial" panose="020B0604020202020204" pitchFamily="34" charset="0"/>
                <a:cs typeface="Arial" panose="020B0604020202020204" pitchFamily="34" charset="0"/>
              </a:rPr>
              <a:t>t</a:t>
            </a:r>
            <a:r>
              <a:rPr lang="en-GB" sz="1100" dirty="0">
                <a:latin typeface="Arial" panose="020B0604020202020204" pitchFamily="34" charset="0"/>
                <a:cs typeface="Arial" panose="020B0604020202020204" pitchFamily="34" charset="0"/>
              </a:rPr>
              <a:t> = </a:t>
            </a:r>
            <a:r>
              <a:rPr lang="en-GB" sz="1100" dirty="0" smtClean="0">
                <a:latin typeface="Arial" panose="020B0604020202020204" pitchFamily="34" charset="0"/>
                <a:cs typeface="Arial" panose="020B0604020202020204" pitchFamily="34" charset="0"/>
              </a:rPr>
              <a:t>4. This can </a:t>
            </a:r>
            <a:r>
              <a:rPr lang="en-GB" sz="1100" dirty="0">
                <a:latin typeface="Arial" panose="020B0604020202020204" pitchFamily="34" charset="0"/>
                <a:cs typeface="Arial" panose="020B0604020202020204" pitchFamily="34" charset="0"/>
              </a:rPr>
              <a:t>be done either algebraically first to find </a:t>
            </a:r>
            <a:r>
              <a:rPr lang="en-GB" sz="1100" b="1" dirty="0" err="1" smtClean="0">
                <a:latin typeface="Arial" panose="020B0604020202020204" pitchFamily="34" charset="0"/>
                <a:cs typeface="Arial" panose="020B0604020202020204" pitchFamily="34" charset="0"/>
              </a:rPr>
              <a:t>v.v</a:t>
            </a:r>
            <a:r>
              <a:rPr lang="en-GB" sz="1100" dirty="0" smtClean="0">
                <a:latin typeface="Arial" panose="020B0604020202020204" pitchFamily="34" charset="0"/>
                <a:cs typeface="Arial" panose="020B0604020202020204" pitchFamily="34" charset="0"/>
              </a:rPr>
              <a:t> and </a:t>
            </a:r>
            <a:r>
              <a:rPr lang="en-GB" sz="1100" dirty="0">
                <a:latin typeface="Arial" panose="020B0604020202020204" pitchFamily="34" charset="0"/>
                <a:cs typeface="Arial" panose="020B0604020202020204" pitchFamily="34" charset="0"/>
              </a:rPr>
              <a:t>then substituting in the numbers or by substituting the numbers in first and then finding </a:t>
            </a:r>
            <a:r>
              <a:rPr lang="en-GB" sz="1100" b="1" dirty="0">
                <a:latin typeface="Arial" panose="020B0604020202020204" pitchFamily="34" charset="0"/>
                <a:cs typeface="Arial" panose="020B0604020202020204" pitchFamily="34" charset="0"/>
              </a:rPr>
              <a:t>v.v.</a:t>
            </a:r>
            <a:endParaRPr lang="en-GB" sz="11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4"/>
          <a:stretch>
            <a:fillRect/>
          </a:stretch>
        </p:blipFill>
        <p:spPr>
          <a:xfrm>
            <a:off x="899592" y="2996952"/>
            <a:ext cx="6937598" cy="2801722"/>
          </a:xfrm>
          <a:prstGeom prst="rect">
            <a:avLst/>
          </a:prstGeom>
        </p:spPr>
      </p:pic>
      <p:sp>
        <p:nvSpPr>
          <p:cNvPr id="14" name="Rounded Rectangle 13"/>
          <p:cNvSpPr/>
          <p:nvPr/>
        </p:nvSpPr>
        <p:spPr>
          <a:xfrm>
            <a:off x="107504" y="4308799"/>
            <a:ext cx="1584176" cy="56036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GB" sz="1100" dirty="0" smtClean="0">
                <a:latin typeface="Arial" panose="020B0604020202020204" pitchFamily="34" charset="0"/>
                <a:cs typeface="Arial" panose="020B0604020202020204" pitchFamily="34" charset="0"/>
              </a:rPr>
              <a:t>As in part (ii), the dot product can be done on a calculator.</a:t>
            </a:r>
            <a:endParaRPr lang="en-GB" sz="1100" dirty="0">
              <a:latin typeface="Arial" panose="020B0604020202020204" pitchFamily="34" charset="0"/>
              <a:cs typeface="Arial" panose="020B0604020202020204" pitchFamily="34" charset="0"/>
            </a:endParaRPr>
          </a:p>
        </p:txBody>
      </p:sp>
      <p:sp>
        <p:nvSpPr>
          <p:cNvPr id="13" name="Rounded Rectangle 12"/>
          <p:cNvSpPr/>
          <p:nvPr/>
        </p:nvSpPr>
        <p:spPr>
          <a:xfrm>
            <a:off x="7308304" y="4581128"/>
            <a:ext cx="1681554" cy="432048"/>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GB" sz="1100" dirty="0" smtClean="0">
                <a:latin typeface="Arial" panose="020B0604020202020204" pitchFamily="34" charset="0"/>
                <a:cs typeface="Arial" panose="020B0604020202020204" pitchFamily="34" charset="0"/>
              </a:rPr>
              <a:t>AO3.4 refers to using a mathematical model. </a:t>
            </a: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1549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179512" y="4077072"/>
            <a:ext cx="3960148" cy="108012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GB" sz="1100" dirty="0">
                <a:latin typeface="Arial" panose="020B0604020202020204" pitchFamily="34" charset="0"/>
                <a:cs typeface="Arial" panose="020B0604020202020204" pitchFamily="34" charset="0"/>
              </a:rPr>
              <a:t>Modelling the mat as a spring leads to the work on Hooke's Law</a:t>
            </a:r>
            <a:r>
              <a:rPr lang="en-GB" sz="1100" dirty="0" smtClean="0">
                <a:latin typeface="Arial" panose="020B0604020202020204" pitchFamily="34" charset="0"/>
                <a:cs typeface="Arial" panose="020B0604020202020204" pitchFamily="34" charset="0"/>
              </a:rPr>
              <a:t>. The </a:t>
            </a:r>
            <a:r>
              <a:rPr lang="en-GB" sz="1100" dirty="0">
                <a:latin typeface="Arial" panose="020B0604020202020204" pitchFamily="34" charset="0"/>
                <a:cs typeface="Arial" panose="020B0604020202020204" pitchFamily="34" charset="0"/>
              </a:rPr>
              <a:t>quadratics equation given in part </a:t>
            </a:r>
            <a:r>
              <a:rPr lang="en-GB" sz="1100" dirty="0" smtClean="0">
                <a:latin typeface="Arial" panose="020B0604020202020204" pitchFamily="34" charset="0"/>
                <a:cs typeface="Arial" panose="020B0604020202020204" pitchFamily="34" charset="0"/>
              </a:rPr>
              <a:t>(i) </a:t>
            </a:r>
            <a:r>
              <a:rPr lang="en-GB" sz="1100" dirty="0">
                <a:latin typeface="Arial" panose="020B0604020202020204" pitchFamily="34" charset="0"/>
                <a:cs typeface="Arial" panose="020B0604020202020204" pitchFamily="34" charset="0"/>
              </a:rPr>
              <a:t>comes from the energy calculations</a:t>
            </a:r>
            <a:r>
              <a:rPr lang="en-GB" sz="1100" dirty="0" smtClean="0">
                <a:latin typeface="Arial" panose="020B0604020202020204" pitchFamily="34" charset="0"/>
                <a:cs typeface="Arial" panose="020B0604020202020204" pitchFamily="34" charset="0"/>
              </a:rPr>
              <a:t>. This </a:t>
            </a:r>
            <a:r>
              <a:rPr lang="en-GB" sz="1100" dirty="0">
                <a:latin typeface="Arial" panose="020B0604020202020204" pitchFamily="34" charset="0"/>
                <a:cs typeface="Arial" panose="020B0604020202020204" pitchFamily="34" charset="0"/>
              </a:rPr>
              <a:t>means combining gravitational potential energy </a:t>
            </a:r>
            <a:r>
              <a:rPr lang="en-GB" sz="1100" dirty="0" smtClean="0">
                <a:latin typeface="Arial" panose="020B0604020202020204" pitchFamily="34" charset="0"/>
                <a:cs typeface="Arial" panose="020B0604020202020204" pitchFamily="34" charset="0"/>
              </a:rPr>
              <a:t>alongside </a:t>
            </a:r>
            <a:r>
              <a:rPr lang="en-GB" sz="1100" dirty="0">
                <a:latin typeface="Arial" panose="020B0604020202020204" pitchFamily="34" charset="0"/>
                <a:cs typeface="Arial" panose="020B0604020202020204" pitchFamily="34" charset="0"/>
              </a:rPr>
              <a:t>kinetic </a:t>
            </a:r>
            <a:r>
              <a:rPr lang="en-GB" sz="1100" dirty="0" smtClean="0">
                <a:latin typeface="Arial" panose="020B0604020202020204" pitchFamily="34" charset="0"/>
                <a:cs typeface="Arial" panose="020B0604020202020204" pitchFamily="34" charset="0"/>
              </a:rPr>
              <a:t>energy. </a:t>
            </a:r>
            <a:endParaRPr lang="en-GB" sz="1100" dirty="0">
              <a:latin typeface="Arial" panose="020B0604020202020204" pitchFamily="34" charset="0"/>
              <a:cs typeface="Arial" panose="020B0604020202020204" pitchFamily="34" charset="0"/>
            </a:endParaRPr>
          </a:p>
        </p:txBody>
      </p:sp>
      <p:sp>
        <p:nvSpPr>
          <p:cNvPr id="13" name="Rounded Rectangle 12"/>
          <p:cNvSpPr/>
          <p:nvPr/>
        </p:nvSpPr>
        <p:spPr>
          <a:xfrm>
            <a:off x="4572000" y="4077072"/>
            <a:ext cx="3960148" cy="108012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GB" sz="1100" dirty="0">
                <a:latin typeface="Arial" panose="020B0604020202020204" pitchFamily="34" charset="0"/>
                <a:cs typeface="Arial" panose="020B0604020202020204" pitchFamily="34" charset="0"/>
              </a:rPr>
              <a:t>Specification content references </a:t>
            </a:r>
            <a:r>
              <a:rPr lang="en-GB" sz="1100" dirty="0" smtClean="0">
                <a:latin typeface="Arial" panose="020B0604020202020204" pitchFamily="34" charset="0"/>
                <a:cs typeface="Arial" panose="020B0604020202020204" pitchFamily="34" charset="0"/>
              </a:rPr>
              <a:t>covered: </a:t>
            </a:r>
            <a:r>
              <a:rPr lang="en-GB" sz="1100" dirty="0">
                <a:latin typeface="Arial" panose="020B0604020202020204" pitchFamily="34" charset="0"/>
                <a:cs typeface="Arial" panose="020B0604020202020204" pitchFamily="34" charset="0"/>
              </a:rPr>
              <a:t>6.02d, 6.02e, 6.02h, 60.2i and 6.02j</a:t>
            </a:r>
            <a:r>
              <a:rPr lang="en-GB" sz="1100" dirty="0" smtClean="0">
                <a:latin typeface="Arial" panose="020B0604020202020204" pitchFamily="34" charset="0"/>
                <a:cs typeface="Arial" panose="020B0604020202020204" pitchFamily="34" charset="0"/>
              </a:rPr>
              <a:t>.</a:t>
            </a:r>
          </a:p>
          <a:p>
            <a:endParaRPr lang="en-GB" sz="1100" dirty="0">
              <a:latin typeface="Arial" panose="020B0604020202020204" pitchFamily="34" charset="0"/>
              <a:cs typeface="Arial" panose="020B0604020202020204" pitchFamily="34" charset="0"/>
            </a:endParaRPr>
          </a:p>
          <a:p>
            <a:r>
              <a:rPr lang="en-GB" sz="1100" dirty="0">
                <a:latin typeface="Arial" panose="020B0604020202020204" pitchFamily="34" charset="0"/>
                <a:cs typeface="Arial" panose="020B0604020202020204" pitchFamily="34" charset="0"/>
              </a:rPr>
              <a:t>It is worth noting that much of this question is AS material.</a:t>
            </a:r>
          </a:p>
        </p:txBody>
      </p:sp>
      <p:pic>
        <p:nvPicPr>
          <p:cNvPr id="3" name="Picture 2"/>
          <p:cNvPicPr>
            <a:picLocks noChangeAspect="1"/>
          </p:cNvPicPr>
          <p:nvPr/>
        </p:nvPicPr>
        <p:blipFill>
          <a:blip r:embed="rId3"/>
          <a:stretch>
            <a:fillRect/>
          </a:stretch>
        </p:blipFill>
        <p:spPr>
          <a:xfrm>
            <a:off x="323528" y="404664"/>
            <a:ext cx="8227495" cy="3312368"/>
          </a:xfrm>
          <a:prstGeom prst="rect">
            <a:avLst/>
          </a:prstGeom>
        </p:spPr>
      </p:pic>
    </p:spTree>
    <p:extLst>
      <p:ext uri="{BB962C8B-B14F-4D97-AF65-F5344CB8AC3E}">
        <p14:creationId xmlns:p14="http://schemas.microsoft.com/office/powerpoint/2010/main" val="4071856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491880" y="2083388"/>
            <a:ext cx="5400600" cy="1431235"/>
            <a:chOff x="3491880" y="2213789"/>
            <a:chExt cx="5400600" cy="1431235"/>
          </a:xfrm>
        </p:grpSpPr>
        <p:sp>
          <p:nvSpPr>
            <p:cNvPr id="9" name="Rounded Rectangle 8"/>
            <p:cNvSpPr/>
            <p:nvPr/>
          </p:nvSpPr>
          <p:spPr>
            <a:xfrm>
              <a:off x="3491880" y="2213789"/>
              <a:ext cx="5400600" cy="143123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GB" sz="1100" dirty="0" smtClean="0">
                  <a:latin typeface="Arial" panose="020B0604020202020204" pitchFamily="34" charset="0"/>
                  <a:cs typeface="Arial" panose="020B0604020202020204" pitchFamily="34" charset="0"/>
                </a:rPr>
                <a:t>The quadratics equation given in part (</a:t>
              </a:r>
              <a:r>
                <a:rPr lang="en-GB" sz="1100" dirty="0" err="1" smtClean="0">
                  <a:latin typeface="Arial" panose="020B0604020202020204" pitchFamily="34" charset="0"/>
                  <a:cs typeface="Arial" panose="020B0604020202020204" pitchFamily="34" charset="0"/>
                </a:rPr>
                <a:t>i</a:t>
              </a:r>
              <a:r>
                <a:rPr lang="en-GB" sz="1100" dirty="0" smtClean="0">
                  <a:latin typeface="Arial" panose="020B0604020202020204" pitchFamily="34" charset="0"/>
                  <a:cs typeface="Arial" panose="020B0604020202020204" pitchFamily="34" charset="0"/>
                </a:rPr>
                <a:t>) comes from the energy calculations. This means combining gravitational potential energy (</a:t>
              </a:r>
              <a:r>
                <a:rPr lang="en-GB" sz="1100" i="1" dirty="0" err="1" smtClean="0">
                  <a:latin typeface="Arial" panose="020B0604020202020204" pitchFamily="34" charset="0"/>
                  <a:cs typeface="Arial" panose="020B0604020202020204" pitchFamily="34" charset="0"/>
                </a:rPr>
                <a:t>mgh</a:t>
              </a:r>
              <a:r>
                <a:rPr lang="en-GB" sz="1100" dirty="0" smtClean="0">
                  <a:latin typeface="Arial" panose="020B0604020202020204" pitchFamily="34" charset="0"/>
                  <a:cs typeface="Arial" panose="020B0604020202020204" pitchFamily="34" charset="0"/>
                </a:rPr>
                <a:t>) alongside kinetic energy </a:t>
              </a:r>
            </a:p>
            <a:p>
              <a:endParaRPr lang="en-GB" sz="1100" dirty="0">
                <a:latin typeface="Arial" panose="020B0604020202020204" pitchFamily="34" charset="0"/>
                <a:cs typeface="Arial" panose="020B0604020202020204" pitchFamily="34" charset="0"/>
              </a:endParaRPr>
            </a:p>
            <a:p>
              <a:r>
                <a:rPr lang="en-GB" sz="1100" dirty="0" smtClean="0">
                  <a:latin typeface="Arial" panose="020B0604020202020204" pitchFamily="34" charset="0"/>
                  <a:cs typeface="Arial" panose="020B0604020202020204" pitchFamily="34" charset="0"/>
                </a:rPr>
                <a:t>(½</a:t>
              </a:r>
              <a:r>
                <a:rPr lang="en-GB" sz="1100" i="1" dirty="0" smtClean="0">
                  <a:latin typeface="Arial" panose="020B0604020202020204" pitchFamily="34" charset="0"/>
                  <a:cs typeface="Arial" panose="020B0604020202020204" pitchFamily="34" charset="0"/>
                </a:rPr>
                <a:t>mv</a:t>
              </a:r>
              <a:r>
                <a:rPr lang="en-GB" sz="1100" baseline="30000" dirty="0" smtClean="0">
                  <a:latin typeface="Arial" panose="020B0604020202020204" pitchFamily="34" charset="0"/>
                  <a:cs typeface="Arial" panose="020B0604020202020204" pitchFamily="34" charset="0"/>
                </a:rPr>
                <a:t>2</a:t>
              </a:r>
              <a:r>
                <a:rPr lang="en-GB" sz="1100" dirty="0" smtClean="0">
                  <a:latin typeface="Arial" panose="020B0604020202020204" pitchFamily="34" charset="0"/>
                  <a:cs typeface="Arial" panose="020B0604020202020204" pitchFamily="34" charset="0"/>
                </a:rPr>
                <a:t>) and finally elastic potential </a:t>
              </a:r>
              <a:r>
                <a:rPr lang="en-GB" sz="1100" dirty="0" smtClean="0">
                  <a:latin typeface="Arial" panose="020B0604020202020204" pitchFamily="34" charset="0"/>
                  <a:cs typeface="Arial" panose="020B0604020202020204" pitchFamily="34" charset="0"/>
                </a:rPr>
                <a:t>energy         </a:t>
              </a:r>
              <a:r>
                <a:rPr lang="en-GB" sz="1100" smtClean="0">
                  <a:latin typeface="Arial" panose="020B0604020202020204" pitchFamily="34" charset="0"/>
                  <a:cs typeface="Arial" panose="020B0604020202020204" pitchFamily="34" charset="0"/>
                </a:rPr>
                <a:t>. The </a:t>
              </a:r>
              <a:r>
                <a:rPr lang="en-GB" sz="1100" dirty="0" smtClean="0">
                  <a:latin typeface="Arial" panose="020B0604020202020204" pitchFamily="34" charset="0"/>
                  <a:cs typeface="Arial" panose="020B0604020202020204" pitchFamily="34" charset="0"/>
                </a:rPr>
                <a:t>height fallen will be 5 + </a:t>
              </a:r>
              <a:r>
                <a:rPr lang="en-GB" sz="1100" i="1" dirty="0" smtClean="0">
                  <a:latin typeface="Arial" panose="020B0604020202020204" pitchFamily="34" charset="0"/>
                  <a:cs typeface="Arial" panose="020B0604020202020204" pitchFamily="34" charset="0"/>
                </a:rPr>
                <a:t>x</a:t>
              </a:r>
            </a:p>
            <a:p>
              <a:endParaRPr lang="en-GB" sz="1100" dirty="0">
                <a:latin typeface="Arial" panose="020B0604020202020204" pitchFamily="34" charset="0"/>
                <a:cs typeface="Arial" panose="020B0604020202020204" pitchFamily="34" charset="0"/>
              </a:endParaRPr>
            </a:p>
            <a:p>
              <a:r>
                <a:rPr lang="en-GB" sz="1100" dirty="0" smtClean="0">
                  <a:latin typeface="Arial" panose="020B0604020202020204" pitchFamily="34" charset="0"/>
                  <a:cs typeface="Arial" panose="020B0604020202020204" pitchFamily="34" charset="0"/>
                </a:rPr>
                <a:t>and this is combined with an initial velocity to give the starting energy. The final energy will all be elastic potential energy with distance </a:t>
              </a:r>
              <a:r>
                <a:rPr lang="en-GB" sz="1100" i="1" dirty="0" smtClean="0">
                  <a:latin typeface="Arial" panose="020B0604020202020204" pitchFamily="34" charset="0"/>
                  <a:cs typeface="Arial" panose="020B0604020202020204" pitchFamily="34" charset="0"/>
                </a:rPr>
                <a:t>x</a:t>
              </a:r>
              <a:r>
                <a:rPr lang="en-GB" sz="1100" dirty="0" smtClean="0">
                  <a:latin typeface="Arial" panose="020B0604020202020204" pitchFamily="34" charset="0"/>
                  <a:cs typeface="Arial" panose="020B0604020202020204" pitchFamily="34" charset="0"/>
                </a:rPr>
                <a:t>. Dividing all terms by 15 gives the correct solution.</a:t>
              </a:r>
              <a:endParaRPr lang="en-GB" sz="1100" dirty="0">
                <a:latin typeface="Arial" panose="020B0604020202020204" pitchFamily="34" charset="0"/>
                <a:cs typeface="Arial" panose="020B0604020202020204" pitchFamily="34"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1776142521"/>
                </p:ext>
              </p:extLst>
            </p:nvPr>
          </p:nvGraphicFramePr>
          <p:xfrm>
            <a:off x="6269572" y="2636912"/>
            <a:ext cx="317500" cy="419100"/>
          </p:xfrm>
          <a:graphic>
            <a:graphicData uri="http://schemas.openxmlformats.org/presentationml/2006/ole">
              <mc:AlternateContent xmlns:mc="http://schemas.openxmlformats.org/markup-compatibility/2006">
                <mc:Choice xmlns:v="urn:schemas-microsoft-com:vml" Requires="v">
                  <p:oleObj spid="_x0000_s1072" name="Equation" r:id="rId4" imgW="317160" imgH="419040" progId="Equation.DSMT4">
                    <p:embed/>
                  </p:oleObj>
                </mc:Choice>
                <mc:Fallback>
                  <p:oleObj name="Equation" r:id="rId4" imgW="317160" imgH="419040" progId="Equation.DSMT4">
                    <p:embed/>
                    <p:pic>
                      <p:nvPicPr>
                        <p:cNvPr id="0" name=""/>
                        <p:cNvPicPr/>
                        <p:nvPr/>
                      </p:nvPicPr>
                      <p:blipFill>
                        <a:blip r:embed="rId5"/>
                        <a:stretch>
                          <a:fillRect/>
                        </a:stretch>
                      </p:blipFill>
                      <p:spPr>
                        <a:xfrm>
                          <a:off x="6269572" y="2636912"/>
                          <a:ext cx="317500" cy="419100"/>
                        </a:xfrm>
                        <a:prstGeom prst="rect">
                          <a:avLst/>
                        </a:prstGeom>
                      </p:spPr>
                    </p:pic>
                  </p:oleObj>
                </mc:Fallback>
              </mc:AlternateContent>
            </a:graphicData>
          </a:graphic>
        </p:graphicFrame>
      </p:grpSp>
      <p:pic>
        <p:nvPicPr>
          <p:cNvPr id="6" name="Picture 5"/>
          <p:cNvPicPr>
            <a:picLocks noChangeAspect="1"/>
          </p:cNvPicPr>
          <p:nvPr/>
        </p:nvPicPr>
        <p:blipFill>
          <a:blip r:embed="rId6"/>
          <a:stretch>
            <a:fillRect/>
          </a:stretch>
        </p:blipFill>
        <p:spPr>
          <a:xfrm>
            <a:off x="706363" y="239965"/>
            <a:ext cx="7803282" cy="1763832"/>
          </a:xfrm>
          <a:prstGeom prst="rect">
            <a:avLst/>
          </a:prstGeom>
        </p:spPr>
      </p:pic>
      <p:pic>
        <p:nvPicPr>
          <p:cNvPr id="7" name="Picture 6"/>
          <p:cNvPicPr>
            <a:picLocks noChangeAspect="1"/>
          </p:cNvPicPr>
          <p:nvPr/>
        </p:nvPicPr>
        <p:blipFill>
          <a:blip r:embed="rId7"/>
          <a:stretch>
            <a:fillRect/>
          </a:stretch>
        </p:blipFill>
        <p:spPr>
          <a:xfrm>
            <a:off x="323528" y="3645024"/>
            <a:ext cx="8027243" cy="1321657"/>
          </a:xfrm>
          <a:prstGeom prst="rect">
            <a:avLst/>
          </a:prstGeom>
        </p:spPr>
      </p:pic>
      <p:sp>
        <p:nvSpPr>
          <p:cNvPr id="11" name="Rounded Rectangle 10"/>
          <p:cNvSpPr/>
          <p:nvPr/>
        </p:nvSpPr>
        <p:spPr>
          <a:xfrm>
            <a:off x="6269572" y="4653136"/>
            <a:ext cx="2622908" cy="1100365"/>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GB" sz="1100" dirty="0" smtClean="0">
                <a:latin typeface="Arial" panose="020B0604020202020204" pitchFamily="34" charset="0"/>
                <a:cs typeface="Arial" panose="020B0604020202020204" pitchFamily="34" charset="0"/>
              </a:rPr>
              <a:t>The answer has been given in this ‘show that’ question so a clear argument must be seen. An AO2 mark for clear logical steps.</a:t>
            </a:r>
          </a:p>
          <a:p>
            <a:r>
              <a:rPr lang="en-GB" sz="1100" dirty="0" smtClean="0">
                <a:latin typeface="Arial" panose="020B0604020202020204" pitchFamily="34" charset="0"/>
                <a:cs typeface="Arial" panose="020B0604020202020204" pitchFamily="34" charset="0"/>
              </a:rPr>
              <a:t>An AO3 mark for translation into a mathematical model.</a:t>
            </a: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9583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6614955" y="2642774"/>
            <a:ext cx="2421542" cy="41053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GB" sz="1100" dirty="0" smtClean="0">
                <a:latin typeface="Arial" panose="020B0604020202020204" pitchFamily="34" charset="0"/>
                <a:cs typeface="Arial" panose="020B0604020202020204" pitchFamily="34" charset="0"/>
              </a:rPr>
              <a:t>Part (ii) is for solving the quadratic.</a:t>
            </a:r>
            <a:endParaRPr lang="en-GB" sz="11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808025" y="3198995"/>
            <a:ext cx="7599957" cy="1855893"/>
          </a:xfrm>
          <a:prstGeom prst="rect">
            <a:avLst/>
          </a:prstGeom>
        </p:spPr>
      </p:pic>
      <p:sp>
        <p:nvSpPr>
          <p:cNvPr id="11" name="Rounded Rectangle 10"/>
          <p:cNvSpPr/>
          <p:nvPr/>
        </p:nvSpPr>
        <p:spPr>
          <a:xfrm>
            <a:off x="107504" y="3501008"/>
            <a:ext cx="1440160" cy="864096"/>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GB" sz="1100" dirty="0" smtClean="0">
                <a:latin typeface="Arial" panose="020B0604020202020204" pitchFamily="34" charset="0"/>
                <a:cs typeface="Arial" panose="020B0604020202020204" pitchFamily="34" charset="0"/>
              </a:rPr>
              <a:t>The quadratic can be solved using the ‘Quadratic solve’ function on a calculator.</a:t>
            </a:r>
            <a:endParaRPr lang="en-GB" sz="1100" dirty="0">
              <a:latin typeface="Arial" panose="020B0604020202020204" pitchFamily="34" charset="0"/>
              <a:cs typeface="Arial" panose="020B0604020202020204" pitchFamily="34" charset="0"/>
            </a:endParaRPr>
          </a:p>
        </p:txBody>
      </p:sp>
      <p:grpSp>
        <p:nvGrpSpPr>
          <p:cNvPr id="6" name="Group 5"/>
          <p:cNvGrpSpPr/>
          <p:nvPr/>
        </p:nvGrpSpPr>
        <p:grpSpPr>
          <a:xfrm>
            <a:off x="2699792" y="4581128"/>
            <a:ext cx="3096344" cy="1038408"/>
            <a:chOff x="2915816" y="4604349"/>
            <a:chExt cx="3096344" cy="1272923"/>
          </a:xfrm>
        </p:grpSpPr>
        <p:cxnSp>
          <p:nvCxnSpPr>
            <p:cNvPr id="12" name="Straight Arrow Connector 11"/>
            <p:cNvCxnSpPr/>
            <p:nvPr/>
          </p:nvCxnSpPr>
          <p:spPr>
            <a:xfrm flipH="1" flipV="1">
              <a:off x="2915816" y="4604349"/>
              <a:ext cx="1323642" cy="714283"/>
            </a:xfrm>
            <a:prstGeom prst="straightConnector1">
              <a:avLst/>
            </a:prstGeom>
            <a:ln w="28575">
              <a:solidFill>
                <a:srgbClr val="B7D448"/>
              </a:solidFill>
              <a:tailEnd type="arrow"/>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4107486" y="5240616"/>
              <a:ext cx="1904674" cy="636656"/>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GB" sz="1100" dirty="0" smtClean="0">
                  <a:latin typeface="Arial" panose="020B0604020202020204" pitchFamily="34" charset="0"/>
                  <a:cs typeface="Arial" panose="020B0604020202020204" pitchFamily="34" charset="0"/>
                </a:rPr>
                <a:t>Important to always justify the discarding of roots.</a:t>
              </a:r>
              <a:endParaRPr lang="en-GB" sz="1100" dirty="0">
                <a:latin typeface="Arial" panose="020B0604020202020204" pitchFamily="34" charset="0"/>
                <a:cs typeface="Arial" panose="020B0604020202020204" pitchFamily="34" charset="0"/>
              </a:endParaRPr>
            </a:p>
          </p:txBody>
        </p:sp>
      </p:grpSp>
      <p:pic>
        <p:nvPicPr>
          <p:cNvPr id="7" name="Picture 6"/>
          <p:cNvPicPr>
            <a:picLocks noChangeAspect="1"/>
          </p:cNvPicPr>
          <p:nvPr/>
        </p:nvPicPr>
        <p:blipFill>
          <a:blip r:embed="rId4"/>
          <a:stretch>
            <a:fillRect/>
          </a:stretch>
        </p:blipFill>
        <p:spPr>
          <a:xfrm>
            <a:off x="808025" y="340548"/>
            <a:ext cx="7708395" cy="2133773"/>
          </a:xfrm>
          <a:prstGeom prst="rect">
            <a:avLst/>
          </a:prstGeom>
        </p:spPr>
      </p:pic>
    </p:spTree>
    <p:extLst>
      <p:ext uri="{BB962C8B-B14F-4D97-AF65-F5344CB8AC3E}">
        <p14:creationId xmlns:p14="http://schemas.microsoft.com/office/powerpoint/2010/main" val="1607209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2792</TotalTime>
  <Words>2329</Words>
  <Application>Microsoft Office PowerPoint</Application>
  <PresentationFormat>On-screen Show (4:3)</PresentationFormat>
  <Paragraphs>125</Paragraphs>
  <Slides>28</Slides>
  <Notes>27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0" baseType="lpstr">
      <vt:lpstr>1_Custom Design</vt:lpstr>
      <vt:lpstr>Equation</vt:lpstr>
      <vt:lpstr>PowerPoint Presentation</vt:lpstr>
      <vt:lpstr>Guidance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Cambridge Assessment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Level Further Mathematics Y543 Mechanics</dc:title>
  <dc:subject>GCSE (9-1) History A (Explaining the Modern World)</dc:subject>
  <dc:creator>OCR</dc:creator>
  <cp:keywords>A Level; Further Maths; Further Mathematics; Mechanics; Y543</cp:keywords>
  <cp:lastModifiedBy>Nicola Williams</cp:lastModifiedBy>
  <cp:revision>191</cp:revision>
  <cp:lastPrinted>2016-05-10T10:26:50Z</cp:lastPrinted>
  <dcterms:created xsi:type="dcterms:W3CDTF">2015-10-07T12:54:48Z</dcterms:created>
  <dcterms:modified xsi:type="dcterms:W3CDTF">2019-03-22T11:37:09Z</dcterms:modified>
</cp:coreProperties>
</file>