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2"/>
  </p:notesMasterIdLst>
  <p:handoutMasterIdLst>
    <p:handoutMasterId r:id="rId23"/>
  </p:handoutMasterIdLst>
  <p:sldIdLst>
    <p:sldId id="256" r:id="rId3"/>
    <p:sldId id="263" r:id="rId4"/>
    <p:sldId id="271" r:id="rId5"/>
    <p:sldId id="272" r:id="rId6"/>
    <p:sldId id="273" r:id="rId7"/>
    <p:sldId id="274" r:id="rId8"/>
    <p:sldId id="264" r:id="rId9"/>
    <p:sldId id="268" r:id="rId10"/>
    <p:sldId id="278" r:id="rId11"/>
    <p:sldId id="277" r:id="rId12"/>
    <p:sldId id="257" r:id="rId13"/>
    <p:sldId id="269" r:id="rId14"/>
    <p:sldId id="262" r:id="rId15"/>
    <p:sldId id="275" r:id="rId16"/>
    <p:sldId id="279" r:id="rId17"/>
    <p:sldId id="265" r:id="rId18"/>
    <p:sldId id="280" r:id="rId19"/>
    <p:sldId id="276" r:id="rId20"/>
    <p:sldId id="281" r:id="rId21"/>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24E"/>
    <a:srgbClr val="202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00"/>
    <p:restoredTop sz="86439" autoAdjust="0"/>
  </p:normalViewPr>
  <p:slideViewPr>
    <p:cSldViewPr>
      <p:cViewPr varScale="1">
        <p:scale>
          <a:sx n="86" d="100"/>
          <a:sy n="86" d="100"/>
        </p:scale>
        <p:origin x="67" y="274"/>
      </p:cViewPr>
      <p:guideLst>
        <p:guide orient="horz" pos="2160"/>
        <p:guide pos="2880"/>
      </p:guideLst>
    </p:cSldViewPr>
  </p:slideViewPr>
  <p:notesTextViewPr>
    <p:cViewPr>
      <p:scale>
        <a:sx n="1" d="1"/>
        <a:sy n="1" d="1"/>
      </p:scale>
      <p:origin x="0" y="-23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D4FDD-30CF-4274-822B-637430F87FD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D79C788C-23AB-439E-808E-BDF0134C44DE}">
      <dgm:prSet phldrT="[Text]"/>
      <dgm:spPr/>
      <dgm:t>
        <a:bodyPr/>
        <a:lstStyle/>
        <a:p>
          <a:r>
            <a:rPr lang="en-GB" dirty="0" smtClean="0"/>
            <a:t>The investigation process </a:t>
          </a:r>
          <a:endParaRPr lang="en-GB" dirty="0"/>
        </a:p>
      </dgm:t>
    </dgm:pt>
    <dgm:pt modelId="{A6E5F68B-08F6-4E98-8AED-FAD34C02595E}" type="parTrans" cxnId="{F689ED85-74AF-49D3-9C41-2624E0422574}">
      <dgm:prSet/>
      <dgm:spPr/>
      <dgm:t>
        <a:bodyPr/>
        <a:lstStyle/>
        <a:p>
          <a:endParaRPr lang="en-GB"/>
        </a:p>
      </dgm:t>
    </dgm:pt>
    <dgm:pt modelId="{71440C42-5752-4190-8E23-58C00D814E82}" type="sibTrans" cxnId="{F689ED85-74AF-49D3-9C41-2624E0422574}">
      <dgm:prSet/>
      <dgm:spPr/>
      <dgm:t>
        <a:bodyPr/>
        <a:lstStyle/>
        <a:p>
          <a:endParaRPr lang="en-GB"/>
        </a:p>
      </dgm:t>
    </dgm:pt>
    <dgm:pt modelId="{72DC339B-0331-413E-9EFB-629A0C12EABF}">
      <dgm:prSet phldrT="[Text]"/>
      <dgm:spPr/>
      <dgm:t>
        <a:bodyPr/>
        <a:lstStyle/>
        <a:p>
          <a:r>
            <a:rPr lang="en-GB" b="1" dirty="0" smtClean="0"/>
            <a:t>What data can I collect and how?</a:t>
          </a:r>
          <a:endParaRPr lang="en-GB" b="1" dirty="0"/>
        </a:p>
      </dgm:t>
    </dgm:pt>
    <dgm:pt modelId="{7E2E9679-41A7-4C0E-B15D-B316B54F9364}" type="parTrans" cxnId="{F3FBF960-510B-4D90-8903-8D8BACE53A45}">
      <dgm:prSet/>
      <dgm:spPr/>
      <dgm:t>
        <a:bodyPr/>
        <a:lstStyle/>
        <a:p>
          <a:endParaRPr lang="en-GB"/>
        </a:p>
      </dgm:t>
    </dgm:pt>
    <dgm:pt modelId="{3819BD88-6E92-41C5-8BE0-1A2F02B604C0}" type="sibTrans" cxnId="{F3FBF960-510B-4D90-8903-8D8BACE53A45}">
      <dgm:prSet/>
      <dgm:spPr/>
      <dgm:t>
        <a:bodyPr/>
        <a:lstStyle/>
        <a:p>
          <a:endParaRPr lang="en-GB"/>
        </a:p>
      </dgm:t>
    </dgm:pt>
    <dgm:pt modelId="{4F700A60-16EC-4061-B406-2C3D6EACA15F}">
      <dgm:prSet phldrT="[Text]"/>
      <dgm:spPr/>
      <dgm:t>
        <a:bodyPr/>
        <a:lstStyle/>
        <a:p>
          <a:r>
            <a:rPr lang="en-GB" b="1" dirty="0" smtClean="0"/>
            <a:t>Can I find a study or concept that fits?</a:t>
          </a:r>
          <a:endParaRPr lang="en-GB" b="1" dirty="0"/>
        </a:p>
      </dgm:t>
    </dgm:pt>
    <dgm:pt modelId="{057CA18E-970A-40A7-A298-9F18AF83B449}" type="parTrans" cxnId="{8D6CCB67-5444-4B85-810C-B8FB01496C8C}">
      <dgm:prSet/>
      <dgm:spPr/>
      <dgm:t>
        <a:bodyPr/>
        <a:lstStyle/>
        <a:p>
          <a:endParaRPr lang="en-GB"/>
        </a:p>
      </dgm:t>
    </dgm:pt>
    <dgm:pt modelId="{55094334-0F0C-450F-8551-C4A141329AB7}" type="sibTrans" cxnId="{8D6CCB67-5444-4B85-810C-B8FB01496C8C}">
      <dgm:prSet/>
      <dgm:spPr/>
      <dgm:t>
        <a:bodyPr/>
        <a:lstStyle/>
        <a:p>
          <a:endParaRPr lang="en-GB"/>
        </a:p>
      </dgm:t>
    </dgm:pt>
    <dgm:pt modelId="{C93C9110-CBC8-4948-9C9B-910D6667D1D7}">
      <dgm:prSet phldrT="[Text]"/>
      <dgm:spPr/>
      <dgm:t>
        <a:bodyPr/>
        <a:lstStyle/>
        <a:p>
          <a:r>
            <a:rPr lang="en-GB" b="1" dirty="0" smtClean="0"/>
            <a:t>What data is relevant? How can I process it &amp; what does it show?</a:t>
          </a:r>
          <a:endParaRPr lang="en-GB" b="1" dirty="0"/>
        </a:p>
      </dgm:t>
    </dgm:pt>
    <dgm:pt modelId="{FE0B5DD9-9B1C-4B55-9F82-4637FC919CED}" type="parTrans" cxnId="{A8F47BAA-CF77-468C-B843-961E37E2FCA6}">
      <dgm:prSet/>
      <dgm:spPr/>
      <dgm:t>
        <a:bodyPr/>
        <a:lstStyle/>
        <a:p>
          <a:endParaRPr lang="en-GB"/>
        </a:p>
      </dgm:t>
    </dgm:pt>
    <dgm:pt modelId="{C9ECA805-E8AB-4FE7-8E7B-A83CA4C0C320}" type="sibTrans" cxnId="{A8F47BAA-CF77-468C-B843-961E37E2FCA6}">
      <dgm:prSet/>
      <dgm:spPr/>
      <dgm:t>
        <a:bodyPr/>
        <a:lstStyle/>
        <a:p>
          <a:endParaRPr lang="en-GB"/>
        </a:p>
      </dgm:t>
    </dgm:pt>
    <dgm:pt modelId="{259F8F4C-057B-4166-B254-7B86A039D32A}">
      <dgm:prSet phldrT="[Text]"/>
      <dgm:spPr/>
      <dgm:t>
        <a:bodyPr/>
        <a:lstStyle/>
        <a:p>
          <a:r>
            <a:rPr lang="en-GB" b="1" dirty="0" smtClean="0"/>
            <a:t>How valid and reliable are my findings?</a:t>
          </a:r>
          <a:endParaRPr lang="en-GB" b="1" dirty="0"/>
        </a:p>
      </dgm:t>
    </dgm:pt>
    <dgm:pt modelId="{BC92CC6A-3CC0-4752-88F7-027C08A86EEE}" type="parTrans" cxnId="{D924F58B-6A83-40AA-B0CE-3CAC3551068E}">
      <dgm:prSet/>
      <dgm:spPr/>
      <dgm:t>
        <a:bodyPr/>
        <a:lstStyle/>
        <a:p>
          <a:endParaRPr lang="en-GB"/>
        </a:p>
      </dgm:t>
    </dgm:pt>
    <dgm:pt modelId="{D81780B1-3DC4-4563-BF0E-F2F58F8DBF98}" type="sibTrans" cxnId="{D924F58B-6A83-40AA-B0CE-3CAC3551068E}">
      <dgm:prSet/>
      <dgm:spPr/>
      <dgm:t>
        <a:bodyPr/>
        <a:lstStyle/>
        <a:p>
          <a:endParaRPr lang="en-GB"/>
        </a:p>
      </dgm:t>
    </dgm:pt>
    <dgm:pt modelId="{399A433E-12ED-4E0D-A7EC-DA7B76FF6B38}" type="pres">
      <dgm:prSet presAssocID="{4D9D4FDD-30CF-4274-822B-637430F87FD1}" presName="Name0" presStyleCnt="0">
        <dgm:presLayoutVars>
          <dgm:chMax val="1"/>
          <dgm:dir/>
          <dgm:animLvl val="ctr"/>
          <dgm:resizeHandles val="exact"/>
        </dgm:presLayoutVars>
      </dgm:prSet>
      <dgm:spPr/>
      <dgm:t>
        <a:bodyPr/>
        <a:lstStyle/>
        <a:p>
          <a:endParaRPr lang="en-GB"/>
        </a:p>
      </dgm:t>
    </dgm:pt>
    <dgm:pt modelId="{91AA7519-C613-4C90-8034-CFFDBA19AB58}" type="pres">
      <dgm:prSet presAssocID="{D79C788C-23AB-439E-808E-BDF0134C44DE}" presName="centerShape" presStyleLbl="node0" presStyleIdx="0" presStyleCnt="1"/>
      <dgm:spPr/>
      <dgm:t>
        <a:bodyPr/>
        <a:lstStyle/>
        <a:p>
          <a:endParaRPr lang="en-GB"/>
        </a:p>
      </dgm:t>
    </dgm:pt>
    <dgm:pt modelId="{E7AC14B0-743D-4326-84F0-0C1D72770034}" type="pres">
      <dgm:prSet presAssocID="{72DC339B-0331-413E-9EFB-629A0C12EABF}" presName="node" presStyleLbl="node1" presStyleIdx="0" presStyleCnt="4">
        <dgm:presLayoutVars>
          <dgm:bulletEnabled val="1"/>
        </dgm:presLayoutVars>
      </dgm:prSet>
      <dgm:spPr/>
      <dgm:t>
        <a:bodyPr/>
        <a:lstStyle/>
        <a:p>
          <a:endParaRPr lang="en-GB"/>
        </a:p>
      </dgm:t>
    </dgm:pt>
    <dgm:pt modelId="{D01F1852-455C-425C-BC5E-00F4317B2521}" type="pres">
      <dgm:prSet presAssocID="{72DC339B-0331-413E-9EFB-629A0C12EABF}" presName="dummy" presStyleCnt="0"/>
      <dgm:spPr/>
    </dgm:pt>
    <dgm:pt modelId="{42A57D2B-5890-45AD-ADBF-6B51587EC709}" type="pres">
      <dgm:prSet presAssocID="{3819BD88-6E92-41C5-8BE0-1A2F02B604C0}" presName="sibTrans" presStyleLbl="sibTrans2D1" presStyleIdx="0" presStyleCnt="4"/>
      <dgm:spPr/>
      <dgm:t>
        <a:bodyPr/>
        <a:lstStyle/>
        <a:p>
          <a:endParaRPr lang="en-GB"/>
        </a:p>
      </dgm:t>
    </dgm:pt>
    <dgm:pt modelId="{E6B6AC2F-0AAE-4C9D-A42F-FF84B95DBA81}" type="pres">
      <dgm:prSet presAssocID="{4F700A60-16EC-4061-B406-2C3D6EACA15F}" presName="node" presStyleLbl="node1" presStyleIdx="1" presStyleCnt="4">
        <dgm:presLayoutVars>
          <dgm:bulletEnabled val="1"/>
        </dgm:presLayoutVars>
      </dgm:prSet>
      <dgm:spPr/>
      <dgm:t>
        <a:bodyPr/>
        <a:lstStyle/>
        <a:p>
          <a:endParaRPr lang="en-GB"/>
        </a:p>
      </dgm:t>
    </dgm:pt>
    <dgm:pt modelId="{9179E3F6-1B9B-407D-BE2F-A9E932F6F8D7}" type="pres">
      <dgm:prSet presAssocID="{4F700A60-16EC-4061-B406-2C3D6EACA15F}" presName="dummy" presStyleCnt="0"/>
      <dgm:spPr/>
    </dgm:pt>
    <dgm:pt modelId="{87595823-829B-43A2-B967-852E22EB636C}" type="pres">
      <dgm:prSet presAssocID="{55094334-0F0C-450F-8551-C4A141329AB7}" presName="sibTrans" presStyleLbl="sibTrans2D1" presStyleIdx="1" presStyleCnt="4"/>
      <dgm:spPr/>
      <dgm:t>
        <a:bodyPr/>
        <a:lstStyle/>
        <a:p>
          <a:endParaRPr lang="en-GB"/>
        </a:p>
      </dgm:t>
    </dgm:pt>
    <dgm:pt modelId="{4AC69EBA-68BE-48F9-BA2E-DB1869789953}" type="pres">
      <dgm:prSet presAssocID="{C93C9110-CBC8-4948-9C9B-910D6667D1D7}" presName="node" presStyleLbl="node1" presStyleIdx="2" presStyleCnt="4">
        <dgm:presLayoutVars>
          <dgm:bulletEnabled val="1"/>
        </dgm:presLayoutVars>
      </dgm:prSet>
      <dgm:spPr/>
      <dgm:t>
        <a:bodyPr/>
        <a:lstStyle/>
        <a:p>
          <a:endParaRPr lang="en-GB"/>
        </a:p>
      </dgm:t>
    </dgm:pt>
    <dgm:pt modelId="{33FA8513-0F6A-458D-9EE7-FF52F1BB1635}" type="pres">
      <dgm:prSet presAssocID="{C93C9110-CBC8-4948-9C9B-910D6667D1D7}" presName="dummy" presStyleCnt="0"/>
      <dgm:spPr/>
    </dgm:pt>
    <dgm:pt modelId="{CC7175DD-861E-4FCC-B4F3-A6CF0F1429EB}" type="pres">
      <dgm:prSet presAssocID="{C9ECA805-E8AB-4FE7-8E7B-A83CA4C0C320}" presName="sibTrans" presStyleLbl="sibTrans2D1" presStyleIdx="2" presStyleCnt="4"/>
      <dgm:spPr/>
      <dgm:t>
        <a:bodyPr/>
        <a:lstStyle/>
        <a:p>
          <a:endParaRPr lang="en-GB"/>
        </a:p>
      </dgm:t>
    </dgm:pt>
    <dgm:pt modelId="{D2F383AA-3EEA-4034-8848-781D409732B3}" type="pres">
      <dgm:prSet presAssocID="{259F8F4C-057B-4166-B254-7B86A039D32A}" presName="node" presStyleLbl="node1" presStyleIdx="3" presStyleCnt="4">
        <dgm:presLayoutVars>
          <dgm:bulletEnabled val="1"/>
        </dgm:presLayoutVars>
      </dgm:prSet>
      <dgm:spPr/>
      <dgm:t>
        <a:bodyPr/>
        <a:lstStyle/>
        <a:p>
          <a:endParaRPr lang="en-GB"/>
        </a:p>
      </dgm:t>
    </dgm:pt>
    <dgm:pt modelId="{A587E66C-B340-4E08-A71D-53F887B38B6F}" type="pres">
      <dgm:prSet presAssocID="{259F8F4C-057B-4166-B254-7B86A039D32A}" presName="dummy" presStyleCnt="0"/>
      <dgm:spPr/>
    </dgm:pt>
    <dgm:pt modelId="{D1864F68-F726-462B-A34F-D9C895C22DA4}" type="pres">
      <dgm:prSet presAssocID="{D81780B1-3DC4-4563-BF0E-F2F58F8DBF98}" presName="sibTrans" presStyleLbl="sibTrans2D1" presStyleIdx="3" presStyleCnt="4"/>
      <dgm:spPr/>
      <dgm:t>
        <a:bodyPr/>
        <a:lstStyle/>
        <a:p>
          <a:endParaRPr lang="en-GB"/>
        </a:p>
      </dgm:t>
    </dgm:pt>
  </dgm:ptLst>
  <dgm:cxnLst>
    <dgm:cxn modelId="{CA01F2D8-C9AF-48E2-B4E6-23B757C77D33}" type="presOf" srcId="{C93C9110-CBC8-4948-9C9B-910D6667D1D7}" destId="{4AC69EBA-68BE-48F9-BA2E-DB1869789953}" srcOrd="0" destOrd="0" presId="urn:microsoft.com/office/officeart/2005/8/layout/radial6"/>
    <dgm:cxn modelId="{759CF79A-8FD2-41E1-80EC-6B113149E204}" type="presOf" srcId="{4D9D4FDD-30CF-4274-822B-637430F87FD1}" destId="{399A433E-12ED-4E0D-A7EC-DA7B76FF6B38}" srcOrd="0" destOrd="0" presId="urn:microsoft.com/office/officeart/2005/8/layout/radial6"/>
    <dgm:cxn modelId="{8D6CCB67-5444-4B85-810C-B8FB01496C8C}" srcId="{D79C788C-23AB-439E-808E-BDF0134C44DE}" destId="{4F700A60-16EC-4061-B406-2C3D6EACA15F}" srcOrd="1" destOrd="0" parTransId="{057CA18E-970A-40A7-A298-9F18AF83B449}" sibTransId="{55094334-0F0C-450F-8551-C4A141329AB7}"/>
    <dgm:cxn modelId="{4557AA08-B070-481B-9935-29E516351D98}" type="presOf" srcId="{D79C788C-23AB-439E-808E-BDF0134C44DE}" destId="{91AA7519-C613-4C90-8034-CFFDBA19AB58}" srcOrd="0" destOrd="0" presId="urn:microsoft.com/office/officeart/2005/8/layout/radial6"/>
    <dgm:cxn modelId="{0CF4ECEC-A5D4-471F-A04A-692E1EE8B5F0}" type="presOf" srcId="{72DC339B-0331-413E-9EFB-629A0C12EABF}" destId="{E7AC14B0-743D-4326-84F0-0C1D72770034}" srcOrd="0" destOrd="0" presId="urn:microsoft.com/office/officeart/2005/8/layout/radial6"/>
    <dgm:cxn modelId="{D924F58B-6A83-40AA-B0CE-3CAC3551068E}" srcId="{D79C788C-23AB-439E-808E-BDF0134C44DE}" destId="{259F8F4C-057B-4166-B254-7B86A039D32A}" srcOrd="3" destOrd="0" parTransId="{BC92CC6A-3CC0-4752-88F7-027C08A86EEE}" sibTransId="{D81780B1-3DC4-4563-BF0E-F2F58F8DBF98}"/>
    <dgm:cxn modelId="{BE13FE29-C275-4D2B-8C24-743AE49AD175}" type="presOf" srcId="{3819BD88-6E92-41C5-8BE0-1A2F02B604C0}" destId="{42A57D2B-5890-45AD-ADBF-6B51587EC709}" srcOrd="0" destOrd="0" presId="urn:microsoft.com/office/officeart/2005/8/layout/radial6"/>
    <dgm:cxn modelId="{A8F47BAA-CF77-468C-B843-961E37E2FCA6}" srcId="{D79C788C-23AB-439E-808E-BDF0134C44DE}" destId="{C93C9110-CBC8-4948-9C9B-910D6667D1D7}" srcOrd="2" destOrd="0" parTransId="{FE0B5DD9-9B1C-4B55-9F82-4637FC919CED}" sibTransId="{C9ECA805-E8AB-4FE7-8E7B-A83CA4C0C320}"/>
    <dgm:cxn modelId="{4616B088-933F-46C3-A171-2A4C7CDCC7E2}" type="presOf" srcId="{D81780B1-3DC4-4563-BF0E-F2F58F8DBF98}" destId="{D1864F68-F726-462B-A34F-D9C895C22DA4}" srcOrd="0" destOrd="0" presId="urn:microsoft.com/office/officeart/2005/8/layout/radial6"/>
    <dgm:cxn modelId="{6B217243-1F5F-4158-B97E-5FBFAB70363A}" type="presOf" srcId="{C9ECA805-E8AB-4FE7-8E7B-A83CA4C0C320}" destId="{CC7175DD-861E-4FCC-B4F3-A6CF0F1429EB}" srcOrd="0" destOrd="0" presId="urn:microsoft.com/office/officeart/2005/8/layout/radial6"/>
    <dgm:cxn modelId="{BC6E0A6F-C651-4D32-955B-1F41A1FAEBCC}" type="presOf" srcId="{4F700A60-16EC-4061-B406-2C3D6EACA15F}" destId="{E6B6AC2F-0AAE-4C9D-A42F-FF84B95DBA81}" srcOrd="0" destOrd="0" presId="urn:microsoft.com/office/officeart/2005/8/layout/radial6"/>
    <dgm:cxn modelId="{3F897698-2A2B-4202-840C-A903B861A648}" type="presOf" srcId="{259F8F4C-057B-4166-B254-7B86A039D32A}" destId="{D2F383AA-3EEA-4034-8848-781D409732B3}" srcOrd="0" destOrd="0" presId="urn:microsoft.com/office/officeart/2005/8/layout/radial6"/>
    <dgm:cxn modelId="{F3FBF960-510B-4D90-8903-8D8BACE53A45}" srcId="{D79C788C-23AB-439E-808E-BDF0134C44DE}" destId="{72DC339B-0331-413E-9EFB-629A0C12EABF}" srcOrd="0" destOrd="0" parTransId="{7E2E9679-41A7-4C0E-B15D-B316B54F9364}" sibTransId="{3819BD88-6E92-41C5-8BE0-1A2F02B604C0}"/>
    <dgm:cxn modelId="{864206A4-79DF-43DA-9644-2B318CFFADF2}" type="presOf" srcId="{55094334-0F0C-450F-8551-C4A141329AB7}" destId="{87595823-829B-43A2-B967-852E22EB636C}" srcOrd="0" destOrd="0" presId="urn:microsoft.com/office/officeart/2005/8/layout/radial6"/>
    <dgm:cxn modelId="{F689ED85-74AF-49D3-9C41-2624E0422574}" srcId="{4D9D4FDD-30CF-4274-822B-637430F87FD1}" destId="{D79C788C-23AB-439E-808E-BDF0134C44DE}" srcOrd="0" destOrd="0" parTransId="{A6E5F68B-08F6-4E98-8AED-FAD34C02595E}" sibTransId="{71440C42-5752-4190-8E23-58C00D814E82}"/>
    <dgm:cxn modelId="{FE93A282-B322-4884-A46B-CD876AD243F9}" type="presParOf" srcId="{399A433E-12ED-4E0D-A7EC-DA7B76FF6B38}" destId="{91AA7519-C613-4C90-8034-CFFDBA19AB58}" srcOrd="0" destOrd="0" presId="urn:microsoft.com/office/officeart/2005/8/layout/radial6"/>
    <dgm:cxn modelId="{82076A80-BDBD-461C-82F6-F550472EA8C7}" type="presParOf" srcId="{399A433E-12ED-4E0D-A7EC-DA7B76FF6B38}" destId="{E7AC14B0-743D-4326-84F0-0C1D72770034}" srcOrd="1" destOrd="0" presId="urn:microsoft.com/office/officeart/2005/8/layout/radial6"/>
    <dgm:cxn modelId="{8B83DD7F-3DEC-4F64-B016-E01D43169DB9}" type="presParOf" srcId="{399A433E-12ED-4E0D-A7EC-DA7B76FF6B38}" destId="{D01F1852-455C-425C-BC5E-00F4317B2521}" srcOrd="2" destOrd="0" presId="urn:microsoft.com/office/officeart/2005/8/layout/radial6"/>
    <dgm:cxn modelId="{21221143-8FAD-45E4-9E3E-78C3ABCC602C}" type="presParOf" srcId="{399A433E-12ED-4E0D-A7EC-DA7B76FF6B38}" destId="{42A57D2B-5890-45AD-ADBF-6B51587EC709}" srcOrd="3" destOrd="0" presId="urn:microsoft.com/office/officeart/2005/8/layout/radial6"/>
    <dgm:cxn modelId="{B922D8FA-D3FB-4A02-A266-76475C283AB4}" type="presParOf" srcId="{399A433E-12ED-4E0D-A7EC-DA7B76FF6B38}" destId="{E6B6AC2F-0AAE-4C9D-A42F-FF84B95DBA81}" srcOrd="4" destOrd="0" presId="urn:microsoft.com/office/officeart/2005/8/layout/radial6"/>
    <dgm:cxn modelId="{D8DF0860-7F59-4A15-B58C-948C2D1EB9BD}" type="presParOf" srcId="{399A433E-12ED-4E0D-A7EC-DA7B76FF6B38}" destId="{9179E3F6-1B9B-407D-BE2F-A9E932F6F8D7}" srcOrd="5" destOrd="0" presId="urn:microsoft.com/office/officeart/2005/8/layout/radial6"/>
    <dgm:cxn modelId="{42D8E1C5-97D4-480D-A996-A9C0051BBBE3}" type="presParOf" srcId="{399A433E-12ED-4E0D-A7EC-DA7B76FF6B38}" destId="{87595823-829B-43A2-B967-852E22EB636C}" srcOrd="6" destOrd="0" presId="urn:microsoft.com/office/officeart/2005/8/layout/radial6"/>
    <dgm:cxn modelId="{D1870620-BD40-4837-8944-E6A1D82A4B28}" type="presParOf" srcId="{399A433E-12ED-4E0D-A7EC-DA7B76FF6B38}" destId="{4AC69EBA-68BE-48F9-BA2E-DB1869789953}" srcOrd="7" destOrd="0" presId="urn:microsoft.com/office/officeart/2005/8/layout/radial6"/>
    <dgm:cxn modelId="{5757E999-B804-40A1-AE7C-CD41440F648D}" type="presParOf" srcId="{399A433E-12ED-4E0D-A7EC-DA7B76FF6B38}" destId="{33FA8513-0F6A-458D-9EE7-FF52F1BB1635}" srcOrd="8" destOrd="0" presId="urn:microsoft.com/office/officeart/2005/8/layout/radial6"/>
    <dgm:cxn modelId="{5DA7EA86-73BB-4AC3-8BEF-D5288EB44818}" type="presParOf" srcId="{399A433E-12ED-4E0D-A7EC-DA7B76FF6B38}" destId="{CC7175DD-861E-4FCC-B4F3-A6CF0F1429EB}" srcOrd="9" destOrd="0" presId="urn:microsoft.com/office/officeart/2005/8/layout/radial6"/>
    <dgm:cxn modelId="{C1F82388-DA83-46C8-A20B-41878F4E9888}" type="presParOf" srcId="{399A433E-12ED-4E0D-A7EC-DA7B76FF6B38}" destId="{D2F383AA-3EEA-4034-8848-781D409732B3}" srcOrd="10" destOrd="0" presId="urn:microsoft.com/office/officeart/2005/8/layout/radial6"/>
    <dgm:cxn modelId="{7B6978F5-3C5A-4C5C-AA96-77B9DED2F5EA}" type="presParOf" srcId="{399A433E-12ED-4E0D-A7EC-DA7B76FF6B38}" destId="{A587E66C-B340-4E08-A71D-53F887B38B6F}" srcOrd="11" destOrd="0" presId="urn:microsoft.com/office/officeart/2005/8/layout/radial6"/>
    <dgm:cxn modelId="{0EA09345-7593-4222-8B6A-39424565ED12}" type="presParOf" srcId="{399A433E-12ED-4E0D-A7EC-DA7B76FF6B38}" destId="{D1864F68-F726-462B-A34F-D9C895C22DA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E20DBDCE-6869-4DB2-95BB-1FDCCDFE184A}" type="datetimeFigureOut">
              <a:rPr lang="en-GB" smtClean="0"/>
              <a:t>13/05/2019</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610A734C-0997-4F72-8523-5080DB173394}" type="slidenum">
              <a:rPr lang="en-GB" smtClean="0"/>
              <a:t>‹#›</a:t>
            </a:fld>
            <a:endParaRPr lang="en-GB"/>
          </a:p>
        </p:txBody>
      </p:sp>
    </p:spTree>
    <p:extLst>
      <p:ext uri="{BB962C8B-B14F-4D97-AF65-F5344CB8AC3E}">
        <p14:creationId xmlns:p14="http://schemas.microsoft.com/office/powerpoint/2010/main" val="257926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FD1B149D-02E2-47B0-AD36-30AC5B92B292}" type="datetimeFigureOut">
              <a:rPr lang="en-GB" smtClean="0"/>
              <a:t>13/05/2019</a:t>
            </a:fld>
            <a:endParaRPr lang="en-GB" dirty="0"/>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6EB3E05A-087A-4B2F-9194-01CE646FE26B}" type="slidenum">
              <a:rPr lang="en-GB" smtClean="0"/>
              <a:t>‹#›</a:t>
            </a:fld>
            <a:endParaRPr lang="en-GB" dirty="0"/>
          </a:p>
        </p:txBody>
      </p:sp>
    </p:spTree>
    <p:extLst>
      <p:ext uri="{BB962C8B-B14F-4D97-AF65-F5344CB8AC3E}">
        <p14:creationId xmlns:p14="http://schemas.microsoft.com/office/powerpoint/2010/main" val="93348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1</a:t>
            </a:fld>
            <a:endParaRPr lang="en-GB" dirty="0"/>
          </a:p>
        </p:txBody>
      </p:sp>
    </p:spTree>
    <p:extLst>
      <p:ext uri="{BB962C8B-B14F-4D97-AF65-F5344CB8AC3E}">
        <p14:creationId xmlns:p14="http://schemas.microsoft.com/office/powerpoint/2010/main" val="3595013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PEEL (Point, Explanation, Example , Link back to question)</a:t>
            </a:r>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17</a:t>
            </a:fld>
            <a:endParaRPr lang="en-GB"/>
          </a:p>
        </p:txBody>
      </p:sp>
    </p:spTree>
    <p:extLst>
      <p:ext uri="{BB962C8B-B14F-4D97-AF65-F5344CB8AC3E}">
        <p14:creationId xmlns:p14="http://schemas.microsoft.com/office/powerpoint/2010/main" val="395156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Diagram from </a:t>
            </a:r>
            <a:r>
              <a:rPr lang="en-GB" dirty="0" smtClean="0"/>
              <a:t>– Mentoring Minds https://www.mentoringminds.com/ </a:t>
            </a:r>
          </a:p>
          <a:p>
            <a:r>
              <a:rPr lang="en-GB" dirty="0" smtClean="0"/>
              <a:t>https://www.oecd.org/site/educeri21st/40756908.pdf </a:t>
            </a:r>
          </a:p>
          <a:p>
            <a:r>
              <a:rPr lang="en-GB" dirty="0" smtClean="0"/>
              <a:t>https://www.gse.harvard.edu/news/uk/16/11/how-thrive-21st-century </a:t>
            </a:r>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18</a:t>
            </a:fld>
            <a:endParaRPr lang="en-GB" dirty="0"/>
          </a:p>
        </p:txBody>
      </p:sp>
    </p:spTree>
    <p:extLst>
      <p:ext uri="{BB962C8B-B14F-4D97-AF65-F5344CB8AC3E}">
        <p14:creationId xmlns:p14="http://schemas.microsoft.com/office/powerpoint/2010/main" val="86137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19</a:t>
            </a:fld>
            <a:endParaRPr lang="en-GB"/>
          </a:p>
        </p:txBody>
      </p:sp>
    </p:spTree>
    <p:extLst>
      <p:ext uri="{BB962C8B-B14F-4D97-AF65-F5344CB8AC3E}">
        <p14:creationId xmlns:p14="http://schemas.microsoft.com/office/powerpoint/2010/main" val="394331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Diagram from- </a:t>
            </a:r>
            <a:r>
              <a:rPr lang="en-US" sz="1200" b="0" i="0" kern="1200" dirty="0" smtClean="0">
                <a:solidFill>
                  <a:schemeClr val="tx1"/>
                </a:solidFill>
                <a:effectLst/>
                <a:latin typeface="+mn-lt"/>
                <a:ea typeface="+mn-ea"/>
                <a:cs typeface="+mn-cs"/>
              </a:rPr>
              <a:t>Anderson, L. W., </a:t>
            </a:r>
            <a:r>
              <a:rPr lang="en-US" sz="1200" b="0" i="0" kern="1200" dirty="0" err="1" smtClean="0">
                <a:solidFill>
                  <a:schemeClr val="tx1"/>
                </a:solidFill>
                <a:effectLst/>
                <a:latin typeface="+mn-lt"/>
                <a:ea typeface="+mn-ea"/>
                <a:cs typeface="+mn-cs"/>
              </a:rPr>
              <a:t>Krathwohl</a:t>
            </a:r>
            <a:r>
              <a:rPr lang="en-US" sz="1200" b="0" i="0" kern="1200" dirty="0" smtClean="0">
                <a:solidFill>
                  <a:schemeClr val="tx1"/>
                </a:solidFill>
                <a:effectLst/>
                <a:latin typeface="+mn-lt"/>
                <a:ea typeface="+mn-ea"/>
                <a:cs typeface="+mn-cs"/>
              </a:rPr>
              <a:t>, D. R., &amp; Bloom, B. S. (2001). </a:t>
            </a:r>
            <a:r>
              <a:rPr lang="en-US" sz="1200" b="0" i="1" kern="1200" dirty="0" smtClean="0">
                <a:solidFill>
                  <a:schemeClr val="tx1"/>
                </a:solidFill>
                <a:effectLst/>
                <a:latin typeface="+mn-lt"/>
                <a:ea typeface="+mn-ea"/>
                <a:cs typeface="+mn-cs"/>
              </a:rPr>
              <a:t>A taxonomy for learning, teaching, and assessing: A revision of Bloom’s taxonomy of educational objectives</a:t>
            </a:r>
            <a:r>
              <a:rPr lang="en-US" sz="1200" b="0" i="0" kern="1200" dirty="0" smtClean="0">
                <a:solidFill>
                  <a:schemeClr val="tx1"/>
                </a:solidFill>
                <a:effectLst/>
                <a:latin typeface="+mn-lt"/>
                <a:ea typeface="+mn-ea"/>
                <a:cs typeface="+mn-cs"/>
              </a:rPr>
              <a:t>. Allyn &amp; Bacon.</a:t>
            </a:r>
          </a:p>
          <a:p>
            <a:endParaRPr lang="en-US" sz="1200" b="0" i="0" kern="1200" dirty="0" smtClean="0">
              <a:solidFill>
                <a:schemeClr val="tx1"/>
              </a:solidFill>
              <a:effectLst/>
              <a:latin typeface="+mn-lt"/>
              <a:ea typeface="+mn-ea"/>
              <a:cs typeface="+mn-cs"/>
            </a:endParaRPr>
          </a:p>
          <a:p>
            <a:r>
              <a:rPr lang="en-GB" dirty="0" smtClean="0"/>
              <a:t>https://tophat.com/blog/blooms-taxonomy-ultimate-guide/  </a:t>
            </a:r>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3</a:t>
            </a:fld>
            <a:endParaRPr lang="en-GB"/>
          </a:p>
        </p:txBody>
      </p:sp>
    </p:spTree>
    <p:extLst>
      <p:ext uri="{BB962C8B-B14F-4D97-AF65-F5344CB8AC3E}">
        <p14:creationId xmlns:p14="http://schemas.microsoft.com/office/powerpoint/2010/main" val="166204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Table from </a:t>
            </a:r>
            <a:r>
              <a:rPr lang="en-GB" dirty="0" smtClean="0"/>
              <a:t>- https://www.geography.org.uk/write/mediauploads/teacher%20education/ga_ite_sft_learning_theories.pdf</a:t>
            </a:r>
          </a:p>
          <a:p>
            <a:endParaRPr lang="en-GB" b="1" dirty="0" smtClean="0"/>
          </a:p>
          <a:p>
            <a:r>
              <a:rPr lang="en-GB" b="1" dirty="0" smtClean="0"/>
              <a:t>Mastery</a:t>
            </a:r>
            <a:r>
              <a:rPr lang="en-GB" b="1" baseline="0" dirty="0" smtClean="0"/>
              <a:t> learning in geography </a:t>
            </a:r>
            <a:r>
              <a:rPr lang="en-GB" baseline="0" dirty="0" smtClean="0"/>
              <a:t>https://www.geography.org.uk/write/MediaUploads/Teacher%20education/GA_ITE_SFT_Mastery_learning.pdf </a:t>
            </a:r>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4</a:t>
            </a:fld>
            <a:endParaRPr lang="en-GB"/>
          </a:p>
        </p:txBody>
      </p:sp>
    </p:spTree>
    <p:extLst>
      <p:ext uri="{BB962C8B-B14F-4D97-AF65-F5344CB8AC3E}">
        <p14:creationId xmlns:p14="http://schemas.microsoft.com/office/powerpoint/2010/main" val="192199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http://teachingasleadership.org/sites/default/files/Related-Readings/LT_Ch5_2011.pdf</a:t>
            </a:r>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5</a:t>
            </a:fld>
            <a:endParaRPr lang="en-GB"/>
          </a:p>
        </p:txBody>
      </p:sp>
    </p:spTree>
    <p:extLst>
      <p:ext uri="{BB962C8B-B14F-4D97-AF65-F5344CB8AC3E}">
        <p14:creationId xmlns:p14="http://schemas.microsoft.com/office/powerpoint/2010/main" val="74141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b="1" dirty="0" smtClean="0"/>
              <a:t>concepts</a:t>
            </a:r>
            <a:r>
              <a:rPr lang="en-GB" dirty="0" smtClean="0"/>
              <a:t> are listed</a:t>
            </a:r>
            <a:r>
              <a:rPr lang="en-GB" baseline="0" dirty="0" smtClean="0"/>
              <a:t> in the specification (p2) and they are embedded in the content. The concepts include: </a:t>
            </a:r>
            <a:r>
              <a:rPr lang="en-GB" dirty="0" smtClean="0"/>
              <a:t>causality, systems, equilibrium, feedback, inequality, representation, identity, globalisation, interdependence, mitigation and adaptation, sustainability, risk, resilience and thresholds.</a:t>
            </a:r>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7</a:t>
            </a:fld>
            <a:endParaRPr lang="en-GB" dirty="0"/>
          </a:p>
        </p:txBody>
      </p:sp>
    </p:spTree>
    <p:extLst>
      <p:ext uri="{BB962C8B-B14F-4D97-AF65-F5344CB8AC3E}">
        <p14:creationId xmlns:p14="http://schemas.microsoft.com/office/powerpoint/2010/main" val="1711072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and table from – </a:t>
            </a:r>
          </a:p>
          <a:p>
            <a:r>
              <a:rPr lang="en-US" b="1" dirty="0" smtClean="0"/>
              <a:t>Field Trips as Valuable Learning Experiences in Geography Courses (</a:t>
            </a:r>
            <a:r>
              <a:rPr lang="en-GB" b="1" dirty="0" smtClean="0"/>
              <a:t>Amy Richmond </a:t>
            </a:r>
            <a:r>
              <a:rPr lang="en-GB" b="1" dirty="0" err="1" smtClean="0"/>
              <a:t>Krakowka</a:t>
            </a:r>
            <a:r>
              <a:rPr lang="en-GB" b="1" dirty="0" smtClean="0"/>
              <a:t>)</a:t>
            </a:r>
          </a:p>
          <a:p>
            <a:r>
              <a:rPr lang="en-GB" dirty="0" smtClean="0"/>
              <a:t>https://www.tandfonline.com/doi/pdf/10.1080/00221341.2012.707674</a:t>
            </a:r>
          </a:p>
          <a:p>
            <a:r>
              <a:rPr lang="en-GB" b="1" dirty="0" smtClean="0"/>
              <a:t>Promoting</a:t>
            </a:r>
            <a:r>
              <a:rPr lang="en-GB" b="1" baseline="0" dirty="0" smtClean="0"/>
              <a:t> and Assessing ‘Deep Learning’ in geography fieldwork: An evaluation of reflective Fieldwork Diaries (</a:t>
            </a:r>
            <a:r>
              <a:rPr lang="en-GB" b="1" dirty="0" smtClean="0"/>
              <a:t>Trevor J. B. </a:t>
            </a:r>
            <a:r>
              <a:rPr lang="en-GB" b="1" dirty="0" err="1" smtClean="0"/>
              <a:t>Dummer</a:t>
            </a:r>
            <a:r>
              <a:rPr lang="en-GB" b="1" dirty="0" smtClean="0"/>
              <a:t> , Ian G. Cook , Sara L. Parker , Giles A. Barrett &amp; Andrew P. Hull) </a:t>
            </a:r>
          </a:p>
          <a:p>
            <a:r>
              <a:rPr lang="en-GB" dirty="0" smtClean="0"/>
              <a:t>https://www.tandfonline.com/doi/pdf/10.1080/03098260701728484</a:t>
            </a:r>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9</a:t>
            </a:fld>
            <a:endParaRPr lang="en-GB" dirty="0"/>
          </a:p>
        </p:txBody>
      </p:sp>
    </p:spTree>
    <p:extLst>
      <p:ext uri="{BB962C8B-B14F-4D97-AF65-F5344CB8AC3E}">
        <p14:creationId xmlns:p14="http://schemas.microsoft.com/office/powerpoint/2010/main" val="385583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Field</a:t>
            </a:r>
            <a:r>
              <a:rPr lang="en-GB" b="1" baseline="0" dirty="0" smtClean="0"/>
              <a:t> Studies Council </a:t>
            </a:r>
          </a:p>
          <a:p>
            <a:r>
              <a:rPr lang="en-GB" dirty="0" smtClean="0"/>
              <a:t>https://www.geography-fieldwork.org/media/16632/geographical-investigations-hi-res.pdf </a:t>
            </a:r>
          </a:p>
          <a:p>
            <a:r>
              <a:rPr lang="en-GB" dirty="0" smtClean="0"/>
              <a:t>https://www.geography-fieldwork.org/a-level/before-starting/ </a:t>
            </a:r>
          </a:p>
          <a:p>
            <a:endParaRPr lang="en-GB" dirty="0" smtClean="0"/>
          </a:p>
          <a:p>
            <a:r>
              <a:rPr lang="en-GB" b="1" dirty="0" smtClean="0"/>
              <a:t>Diagram from </a:t>
            </a:r>
            <a:r>
              <a:rPr lang="en-GB" u="sng" dirty="0" smtClean="0"/>
              <a:t>NST education travel experts </a:t>
            </a:r>
          </a:p>
          <a:p>
            <a:r>
              <a:rPr lang="en-GB" dirty="0" smtClean="0"/>
              <a:t>https://www.nstgroup.co.uk/?gclid=Cj0KCQjw4qvlBRDiARIsAHme6ouaoBjoGg1zGzQGqJ3-Gzn__pNitTf2A6LPV5oMh22jKesHbkXwxucaAugeEALw_wcB </a:t>
            </a:r>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10</a:t>
            </a:fld>
            <a:endParaRPr lang="en-GB" dirty="0"/>
          </a:p>
        </p:txBody>
      </p:sp>
    </p:spTree>
    <p:extLst>
      <p:ext uri="{BB962C8B-B14F-4D97-AF65-F5344CB8AC3E}">
        <p14:creationId xmlns:p14="http://schemas.microsoft.com/office/powerpoint/2010/main" val="301156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OCR Delivery Guide for the Changing Spaces:</a:t>
            </a:r>
            <a:r>
              <a:rPr lang="en-GB" baseline="0" dirty="0" smtClean="0"/>
              <a:t> Making Places topic. This includes teaching and learning ideas as well as </a:t>
            </a:r>
            <a:r>
              <a:rPr lang="en-GB" baseline="0" dirty="0" smtClean="0"/>
              <a:t>resources: </a:t>
            </a:r>
            <a:r>
              <a:rPr lang="en-GB" dirty="0" smtClean="0"/>
              <a:t>https</a:t>
            </a:r>
            <a:r>
              <a:rPr lang="en-GB" dirty="0" smtClean="0"/>
              <a:t>://</a:t>
            </a:r>
            <a:r>
              <a:rPr lang="en-GB" dirty="0" smtClean="0"/>
              <a:t>www.ocr.org.uk/qualifications/as-a-level-gce-geography-h081-h481-from-2016/delivery-guide/component-ge001-01-landscape-and-place/delivery-guide-asgedg003-changing-spaces-making-places-as    </a:t>
            </a:r>
          </a:p>
          <a:p>
            <a:endParaRPr lang="en-GB" dirty="0" smtClean="0"/>
          </a:p>
          <a:p>
            <a:r>
              <a:rPr lang="en-GB" b="1" u="sng" dirty="0" smtClean="0"/>
              <a:t>Mill Road Cambridge</a:t>
            </a:r>
          </a:p>
          <a:p>
            <a:r>
              <a:rPr lang="en-GB" b="0" u="none" dirty="0" smtClean="0"/>
              <a:t>https://www.cambridge-news.co.uk/news/cambridge-news/ridgeons-cromwell-road-cambridge-housing-14871229</a:t>
            </a:r>
          </a:p>
          <a:p>
            <a:r>
              <a:rPr lang="en-GB" b="0" u="none" dirty="0" smtClean="0"/>
              <a:t>‘Take me home,</a:t>
            </a:r>
            <a:r>
              <a:rPr lang="en-GB" b="0" u="none" baseline="0" dirty="0" smtClean="0"/>
              <a:t> Mill Road’    https://www.varsity.co.uk/features/16803 </a:t>
            </a:r>
            <a:endParaRPr lang="en-GB" b="0" u="none" dirty="0" smtClean="0"/>
          </a:p>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13</a:t>
            </a:fld>
            <a:endParaRPr lang="en-GB" dirty="0"/>
          </a:p>
        </p:txBody>
      </p:sp>
    </p:spTree>
    <p:extLst>
      <p:ext uri="{BB962C8B-B14F-4D97-AF65-F5344CB8AC3E}">
        <p14:creationId xmlns:p14="http://schemas.microsoft.com/office/powerpoint/2010/main" val="231824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cs typeface="Arial" pitchFamily="34" charset="0"/>
              </a:rPr>
              <a:t>Handling the 33</a:t>
            </a:r>
            <a:r>
              <a:rPr lang="en-GB" sz="1200" baseline="0" dirty="0" smtClean="0">
                <a:cs typeface="Arial" pitchFamily="34" charset="0"/>
              </a:rPr>
              <a:t> mark essay questions – ‘top tips’ </a:t>
            </a:r>
            <a:endParaRPr lang="en-GB" sz="1200" dirty="0" smtClean="0">
              <a:cs typeface="Arial" pitchFamily="34" charset="0"/>
            </a:endParaRPr>
          </a:p>
          <a:p>
            <a:r>
              <a:rPr lang="en-GB" sz="1200" dirty="0" smtClean="0">
                <a:cs typeface="Arial" pitchFamily="34" charset="0"/>
              </a:rPr>
              <a:t>Question is usually a </a:t>
            </a:r>
            <a:r>
              <a:rPr lang="en-GB" sz="1200" b="1" dirty="0" smtClean="0">
                <a:cs typeface="Arial" pitchFamily="34" charset="0"/>
              </a:rPr>
              <a:t>contentious statement</a:t>
            </a:r>
            <a:r>
              <a:rPr lang="en-GB" sz="1200" dirty="0" smtClean="0">
                <a:cs typeface="Arial" pitchFamily="34" charset="0"/>
              </a:rPr>
              <a:t>; it has a ‘</a:t>
            </a:r>
            <a:r>
              <a:rPr lang="en-GB" sz="1200" b="1" i="1" dirty="0" smtClean="0">
                <a:cs typeface="Arial" pitchFamily="34" charset="0"/>
              </a:rPr>
              <a:t>twist</a:t>
            </a:r>
            <a:r>
              <a:rPr lang="en-GB" sz="1200" dirty="0" smtClean="0">
                <a:cs typeface="Arial" pitchFamily="34" charset="0"/>
              </a:rPr>
              <a:t>’ in it.</a:t>
            </a:r>
            <a:endParaRPr lang="en-GB" sz="1200" dirty="0" smtClean="0"/>
          </a:p>
          <a:p>
            <a:r>
              <a:rPr lang="en-GB" sz="1200" dirty="0" smtClean="0">
                <a:cs typeface="Arial" pitchFamily="34" charset="0"/>
              </a:rPr>
              <a:t>Students needs to answer the question in front of them, not the one prepared in class.</a:t>
            </a:r>
          </a:p>
          <a:p>
            <a:r>
              <a:rPr lang="en-GB" sz="1200" i="1" dirty="0" smtClean="0">
                <a:cs typeface="Arial" pitchFamily="34" charset="0"/>
              </a:rPr>
              <a:t>The </a:t>
            </a:r>
            <a:r>
              <a:rPr lang="en-GB" sz="1200" b="1" i="1" dirty="0" smtClean="0">
                <a:cs typeface="Arial" pitchFamily="34" charset="0"/>
              </a:rPr>
              <a:t>introduction</a:t>
            </a:r>
            <a:r>
              <a:rPr lang="en-GB" sz="1200" i="1" dirty="0" smtClean="0">
                <a:cs typeface="Arial" pitchFamily="34" charset="0"/>
              </a:rPr>
              <a:t> should state the general </a:t>
            </a:r>
            <a:r>
              <a:rPr lang="en-GB" sz="1200" b="1" i="1" dirty="0" smtClean="0">
                <a:cs typeface="Arial" pitchFamily="34" charset="0"/>
              </a:rPr>
              <a:t>argument</a:t>
            </a:r>
            <a:r>
              <a:rPr lang="en-GB" sz="1200" i="1" dirty="0" smtClean="0">
                <a:cs typeface="Arial" pitchFamily="34" charset="0"/>
              </a:rPr>
              <a:t> – to give direction </a:t>
            </a:r>
          </a:p>
          <a:p>
            <a:r>
              <a:rPr lang="en-GB" sz="1200" b="1" i="1" dirty="0" smtClean="0">
                <a:cs typeface="Arial" pitchFamily="34" charset="0"/>
              </a:rPr>
              <a:t>Ongoing evaluation </a:t>
            </a:r>
            <a:r>
              <a:rPr lang="en-GB" sz="1200" i="1" dirty="0" smtClean="0">
                <a:cs typeface="Arial" pitchFamily="34" charset="0"/>
              </a:rPr>
              <a:t>is important</a:t>
            </a:r>
            <a:r>
              <a:rPr lang="en-GB" sz="1200" i="1" dirty="0" smtClean="0"/>
              <a:t> because it prevents wandering away from the focus.</a:t>
            </a:r>
          </a:p>
          <a:p>
            <a:pPr lvl="0"/>
            <a:r>
              <a:rPr lang="en-GB" sz="1200" dirty="0" smtClean="0"/>
              <a:t>Use evaluative / comparative language   -  </a:t>
            </a:r>
            <a:r>
              <a:rPr lang="en-GB" sz="1200" i="1" dirty="0" smtClean="0"/>
              <a:t>strongly, significance, importance, most vulnerable, relative importance </a:t>
            </a:r>
            <a:r>
              <a:rPr lang="en-GB" sz="1200" i="1" dirty="0" err="1" smtClean="0"/>
              <a:t>etc</a:t>
            </a:r>
            <a:endParaRPr lang="en-GB" sz="1200" dirty="0" smtClean="0"/>
          </a:p>
          <a:p>
            <a:r>
              <a:rPr lang="en-GB" sz="1200" i="1" dirty="0" smtClean="0"/>
              <a:t>‘Come to a view‘ about the question - try and </a:t>
            </a:r>
            <a:r>
              <a:rPr lang="en-GB" sz="1200" b="1" i="1" dirty="0" smtClean="0"/>
              <a:t>avoid sitting on the fence.</a:t>
            </a:r>
            <a:endParaRPr lang="en-GB" sz="1200" b="1" i="1" dirty="0" smtClean="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16</a:t>
            </a:fld>
            <a:endParaRPr lang="en-GB" dirty="0"/>
          </a:p>
        </p:txBody>
      </p:sp>
    </p:spTree>
    <p:extLst>
      <p:ext uri="{BB962C8B-B14F-4D97-AF65-F5344CB8AC3E}">
        <p14:creationId xmlns:p14="http://schemas.microsoft.com/office/powerpoint/2010/main" val="1060735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9144000" cy="6137275"/>
          </a:xfrm>
          <a:prstGeom prst="rect">
            <a:avLst/>
          </a:prstGeom>
        </p:spPr>
        <p:txBody>
          <a:bodyPr/>
          <a:lstStyle>
            <a:lvl1pPr>
              <a:defRPr>
                <a:solidFill>
                  <a:schemeClr val="tx2">
                    <a:lumMod val="40000"/>
                    <a:lumOff val="60000"/>
                  </a:schemeClr>
                </a:solidFill>
              </a:defRPr>
            </a:lvl1pPr>
          </a:lstStyle>
          <a:p>
            <a:endParaRPr lang="en-US" dirty="0"/>
          </a:p>
        </p:txBody>
      </p:sp>
      <p:sp>
        <p:nvSpPr>
          <p:cNvPr id="2" name="Title 1"/>
          <p:cNvSpPr>
            <a:spLocks noGrp="1"/>
          </p:cNvSpPr>
          <p:nvPr>
            <p:ph type="ctrTitle" hasCustomPrompt="1"/>
          </p:nvPr>
        </p:nvSpPr>
        <p:spPr>
          <a:xfrm>
            <a:off x="201347" y="2042779"/>
            <a:ext cx="7755030" cy="1932866"/>
          </a:xfrm>
          <a:prstGeom prst="rect">
            <a:avLst/>
          </a:prstGeom>
        </p:spPr>
        <p:txBody>
          <a:bodyPr/>
          <a:lstStyle>
            <a:lvl1pPr algn="l">
              <a:defRPr sz="4400" b="1" i="1">
                <a:solidFill>
                  <a:schemeClr val="bg1"/>
                </a:solidFill>
                <a:latin typeface="Myriad Pro" charset="0"/>
                <a:ea typeface="Myriad Pro" charset="0"/>
                <a:cs typeface="Myriad Pro"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98034" y="4112232"/>
            <a:ext cx="4950030" cy="900944"/>
          </a:xfrm>
          <a:prstGeom prst="rect">
            <a:avLst/>
          </a:prstGeom>
        </p:spPr>
        <p:txBody>
          <a:bodyPr>
            <a:normAutofit/>
          </a:bodyPr>
          <a:lstStyle>
            <a:lvl1pPr marL="0" indent="0" algn="l">
              <a:buNone/>
              <a:defRPr sz="1300" b="0">
                <a:solidFill>
                  <a:schemeClr val="bg1"/>
                </a:solidFill>
                <a:latin typeface="Myriad Pro" charset="0"/>
                <a:ea typeface="Myriad Pro" charset="0"/>
                <a:cs typeface="Myriad Pro"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1" name="Group 10"/>
          <p:cNvGrpSpPr/>
          <p:nvPr userDrawn="1"/>
        </p:nvGrpSpPr>
        <p:grpSpPr>
          <a:xfrm>
            <a:off x="0" y="3975645"/>
            <a:ext cx="4860032" cy="91058"/>
            <a:chOff x="0" y="3887527"/>
            <a:chExt cx="4932040" cy="91058"/>
          </a:xfrm>
        </p:grpSpPr>
        <p:cxnSp>
          <p:nvCxnSpPr>
            <p:cNvPr id="12" name="Straight Connector 11"/>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userDrawn="1"/>
        </p:nvGrpSpPr>
        <p:grpSpPr>
          <a:xfrm>
            <a:off x="0" y="6137240"/>
            <a:ext cx="9144000" cy="720760"/>
            <a:chOff x="0" y="6137240"/>
            <a:chExt cx="9144000" cy="720760"/>
          </a:xfrm>
        </p:grpSpPr>
        <p:sp>
          <p:nvSpPr>
            <p:cNvPr id="9" name="Rectangle 8"/>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17"/>
          <p:cNvSpPr>
            <a:spLocks noGrp="1"/>
          </p:cNvSpPr>
          <p:nvPr>
            <p:ph type="body" sz="quarter" idx="10"/>
          </p:nvPr>
        </p:nvSpPr>
        <p:spPr>
          <a:xfrm>
            <a:off x="198438" y="1689209"/>
            <a:ext cx="4660900" cy="431800"/>
          </a:xfrm>
          <a:prstGeom prst="rect">
            <a:avLst/>
          </a:prstGeom>
        </p:spPr>
        <p:txBody>
          <a:bodyPr>
            <a:noAutofit/>
          </a:bodyPr>
          <a:lstStyle>
            <a:lvl1pPr marL="0" indent="0">
              <a:buFontTx/>
              <a:buNone/>
              <a:defRPr sz="1300" b="1" i="1"/>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2087349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4454966"/>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830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93675" y="1147981"/>
            <a:ext cx="8698805" cy="4657507"/>
          </a:xfrm>
          <a:prstGeom prst="rect">
            <a:avLst/>
          </a:prstGeom>
          <a:solidFill>
            <a:srgbClr val="1F224E"/>
          </a:solidFill>
        </p:spPr>
        <p:txBody>
          <a:bodyPr>
            <a:noAutofit/>
          </a:bodyPr>
          <a:lstStyle>
            <a:lvl1pPr marL="0" indent="0">
              <a:buFontTx/>
              <a:buNone/>
              <a:defRPr>
                <a:solidFill>
                  <a:schemeClr val="bg1"/>
                </a:solidFill>
              </a:defRPr>
            </a:lvl1pPr>
          </a:lstStyle>
          <a:p>
            <a:endParaRPr lang="en-US" dirty="0"/>
          </a:p>
        </p:txBody>
      </p:sp>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343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1347" y="2042779"/>
            <a:ext cx="7755030" cy="1932866"/>
          </a:xfrm>
          <a:prstGeom prst="rect">
            <a:avLst/>
          </a:prstGeom>
        </p:spPr>
        <p:txBody>
          <a:bodyPr/>
          <a:lstStyle>
            <a:lvl1pPr algn="l">
              <a:defRPr sz="4400" b="1" i="1">
                <a:solidFill>
                  <a:schemeClr val="bg1"/>
                </a:solidFill>
                <a:latin typeface="Myriad Pro" charset="0"/>
                <a:ea typeface="Myriad Pro" charset="0"/>
                <a:cs typeface="Myriad Pro"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98034" y="4112232"/>
            <a:ext cx="4950030" cy="900944"/>
          </a:xfrm>
          <a:prstGeom prst="rect">
            <a:avLst/>
          </a:prstGeom>
        </p:spPr>
        <p:txBody>
          <a:bodyPr>
            <a:normAutofit/>
          </a:bodyPr>
          <a:lstStyle>
            <a:lvl1pPr marL="0" indent="0" algn="l">
              <a:buNone/>
              <a:defRPr sz="1300" b="0">
                <a:solidFill>
                  <a:schemeClr val="bg1"/>
                </a:solidFill>
                <a:latin typeface="Myriad Pro" charset="0"/>
                <a:ea typeface="Myriad Pro" charset="0"/>
                <a:cs typeface="Myriad Pro"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1" name="Group 10"/>
          <p:cNvGrpSpPr/>
          <p:nvPr userDrawn="1"/>
        </p:nvGrpSpPr>
        <p:grpSpPr>
          <a:xfrm>
            <a:off x="0" y="3975645"/>
            <a:ext cx="4860032" cy="91058"/>
            <a:chOff x="0" y="3887527"/>
            <a:chExt cx="4932040" cy="91058"/>
          </a:xfrm>
        </p:grpSpPr>
        <p:cxnSp>
          <p:nvCxnSpPr>
            <p:cNvPr id="12" name="Straight Connector 11"/>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userDrawn="1"/>
        </p:nvGrpSpPr>
        <p:grpSpPr>
          <a:xfrm>
            <a:off x="0" y="6137240"/>
            <a:ext cx="9144000" cy="720760"/>
            <a:chOff x="0" y="6137240"/>
            <a:chExt cx="9144000" cy="720760"/>
          </a:xfrm>
        </p:grpSpPr>
        <p:sp>
          <p:nvSpPr>
            <p:cNvPr id="9" name="Rectangle 8"/>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17"/>
          <p:cNvSpPr>
            <a:spLocks noGrp="1"/>
          </p:cNvSpPr>
          <p:nvPr>
            <p:ph type="body" sz="quarter" idx="10"/>
          </p:nvPr>
        </p:nvSpPr>
        <p:spPr>
          <a:xfrm>
            <a:off x="198438" y="1689209"/>
            <a:ext cx="4660900" cy="431800"/>
          </a:xfrm>
          <a:prstGeom prst="rect">
            <a:avLst/>
          </a:prstGeom>
        </p:spPr>
        <p:txBody>
          <a:bodyPr>
            <a:noAutofit/>
          </a:bodyPr>
          <a:lstStyle>
            <a:lvl1pPr marL="0" indent="0">
              <a:buFontTx/>
              <a:buNone/>
              <a:defRPr sz="1300" b="1" i="1"/>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13401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65605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95542C-C48E-4AA6-B18D-CE82D118621F}" type="datetimeFigureOut">
              <a:rPr lang="en-GB" smtClean="0"/>
              <a:t>13/05/2019</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DB8151-9A82-4C13-8A4F-CC73ABC49B1C}" type="slidenum">
              <a:rPr lang="en-GB" smtClean="0"/>
              <a:t>‹#›</a:t>
            </a:fld>
            <a:endParaRPr lang="en-GB" dirty="0"/>
          </a:p>
        </p:txBody>
      </p:sp>
    </p:spTree>
    <p:extLst>
      <p:ext uri="{BB962C8B-B14F-4D97-AF65-F5344CB8AC3E}">
        <p14:creationId xmlns:p14="http://schemas.microsoft.com/office/powerpoint/2010/main" val="171736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2870" r="168"/>
          <a:stretch/>
        </p:blipFill>
        <p:spPr>
          <a:xfrm>
            <a:off x="0" y="-15115"/>
            <a:ext cx="9144001" cy="6287029"/>
          </a:xfrm>
          <a:prstGeom prst="rect">
            <a:avLst/>
          </a:prstGeom>
        </p:spPr>
      </p:pic>
      <p:sp>
        <p:nvSpPr>
          <p:cNvPr id="2" name="Title 1"/>
          <p:cNvSpPr>
            <a:spLocks noGrp="1"/>
          </p:cNvSpPr>
          <p:nvPr>
            <p:ph type="ctrTitle" hasCustomPrompt="1"/>
          </p:nvPr>
        </p:nvSpPr>
        <p:spPr>
          <a:xfrm>
            <a:off x="201347" y="2042779"/>
            <a:ext cx="5594790" cy="1470025"/>
          </a:xfrm>
          <a:prstGeom prst="rect">
            <a:avLst/>
          </a:prstGeom>
        </p:spPr>
        <p:txBody>
          <a:bodyPr>
            <a:noAutofit/>
          </a:bodyPr>
          <a:lstStyle>
            <a:lvl1pPr algn="l">
              <a:defRPr b="1" i="1">
                <a:solidFill>
                  <a:srgbClr val="1F224E"/>
                </a:solidFill>
                <a:latin typeface="Myriad Pro" charset="0"/>
                <a:ea typeface="Myriad Pro" charset="0"/>
                <a:cs typeface="Myriad Pro"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98034" y="4112232"/>
            <a:ext cx="4950030" cy="900944"/>
          </a:xfrm>
          <a:prstGeom prst="rect">
            <a:avLst/>
          </a:prstGeom>
        </p:spPr>
        <p:txBody>
          <a:bodyPr>
            <a:noAutofit/>
          </a:bodyPr>
          <a:lstStyle>
            <a:lvl1pPr marL="0" indent="0" algn="l">
              <a:buNone/>
              <a:defRPr sz="1300" b="0">
                <a:solidFill>
                  <a:srgbClr val="1F224E"/>
                </a:solidFill>
                <a:latin typeface="Myriad Pro" charset="0"/>
                <a:ea typeface="Myriad Pro" charset="0"/>
                <a:cs typeface="Myriad Pro"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1" name="Group 10"/>
          <p:cNvGrpSpPr/>
          <p:nvPr userDrawn="1"/>
        </p:nvGrpSpPr>
        <p:grpSpPr>
          <a:xfrm>
            <a:off x="0" y="3975645"/>
            <a:ext cx="4860032" cy="91058"/>
            <a:chOff x="0" y="3887527"/>
            <a:chExt cx="4932040" cy="91058"/>
          </a:xfrm>
        </p:grpSpPr>
        <p:cxnSp>
          <p:nvCxnSpPr>
            <p:cNvPr id="12" name="Straight Connector 11"/>
            <p:cNvCxnSpPr/>
            <p:nvPr/>
          </p:nvCxnSpPr>
          <p:spPr>
            <a:xfrm>
              <a:off x="0" y="3933056"/>
              <a:ext cx="4932040" cy="0"/>
            </a:xfrm>
            <a:prstGeom prst="line">
              <a:avLst/>
            </a:prstGeom>
            <a:ln w="15875">
              <a:solidFill>
                <a:srgbClr val="1F22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32040" y="3887527"/>
              <a:ext cx="0" cy="91058"/>
            </a:xfrm>
            <a:prstGeom prst="line">
              <a:avLst/>
            </a:prstGeom>
            <a:ln w="15875">
              <a:solidFill>
                <a:srgbClr val="1F224E"/>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userDrawn="1"/>
        </p:nvGrpSpPr>
        <p:grpSpPr>
          <a:xfrm>
            <a:off x="0" y="6137240"/>
            <a:ext cx="9144000" cy="720760"/>
            <a:chOff x="0" y="6137240"/>
            <a:chExt cx="9144000" cy="720760"/>
          </a:xfrm>
        </p:grpSpPr>
        <p:sp>
          <p:nvSpPr>
            <p:cNvPr id="9" name="Rectangle 8"/>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descr="C:\Users\karanvir.shergill\Desktop\OCR_NEW_3D_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17"/>
          <p:cNvSpPr>
            <a:spLocks noGrp="1"/>
          </p:cNvSpPr>
          <p:nvPr>
            <p:ph type="body" sz="quarter" idx="10"/>
          </p:nvPr>
        </p:nvSpPr>
        <p:spPr>
          <a:xfrm>
            <a:off x="198438" y="1689209"/>
            <a:ext cx="4660900" cy="431800"/>
          </a:xfrm>
          <a:prstGeom prst="rect">
            <a:avLst/>
          </a:prstGeom>
        </p:spPr>
        <p:txBody>
          <a:bodyPr>
            <a:noAutofit/>
          </a:bodyPr>
          <a:lstStyle>
            <a:lvl1pPr marL="0" indent="0">
              <a:buFontTx/>
              <a:buNone/>
              <a:defRPr sz="1300" b="1" i="1">
                <a:solidFill>
                  <a:srgbClr val="1F224E"/>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29947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Picture Placeholder 26"/>
          <p:cNvSpPr>
            <a:spLocks noGrp="1"/>
          </p:cNvSpPr>
          <p:nvPr>
            <p:ph type="pic" sz="quarter" idx="13"/>
          </p:nvPr>
        </p:nvSpPr>
        <p:spPr>
          <a:xfrm>
            <a:off x="4500563" y="1328739"/>
            <a:ext cx="4338637" cy="1956246"/>
          </a:xfrm>
          <a:prstGeom prst="rect">
            <a:avLst/>
          </a:prstGeom>
          <a:solidFill>
            <a:srgbClr val="1F224E"/>
          </a:solidFill>
        </p:spPr>
        <p:txBody>
          <a:bodyPr/>
          <a:lstStyle>
            <a:lvl1pPr marL="0" indent="0">
              <a:buFontTx/>
              <a:buNone/>
              <a:defRPr>
                <a:solidFill>
                  <a:schemeClr val="bg1"/>
                </a:solidFill>
              </a:defRPr>
            </a:lvl1pPr>
          </a:lstStyle>
          <a:p>
            <a:endParaRPr lang="en-US" dirty="0"/>
          </a:p>
        </p:txBody>
      </p:sp>
      <p:sp>
        <p:nvSpPr>
          <p:cNvPr id="2" name="Title 1"/>
          <p:cNvSpPr>
            <a:spLocks noGrp="1"/>
          </p:cNvSpPr>
          <p:nvPr>
            <p:ph type="title" hasCustomPrompt="1"/>
          </p:nvPr>
        </p:nvSpPr>
        <p:spPr>
          <a:xfrm>
            <a:off x="193732" y="267929"/>
            <a:ext cx="8645467" cy="686320"/>
          </a:xfrm>
          <a:prstGeom prst="rect">
            <a:avLst/>
          </a:prstGeom>
        </p:spPr>
        <p:txBody>
          <a:bodyPr>
            <a:noAutofit/>
          </a:bodyPr>
          <a:lstStyle>
            <a:lvl1pPr>
              <a:defRPr sz="3200" b="1" i="1"/>
            </a:lvl1pPr>
          </a:lstStyle>
          <a:p>
            <a:r>
              <a:rPr lang="en-US" dirty="0" smtClean="0"/>
              <a:t>CLICK TO EDIT MASTER TITLE STYLE</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22" name="Content Placeholder 21"/>
          <p:cNvSpPr>
            <a:spLocks noGrp="1"/>
          </p:cNvSpPr>
          <p:nvPr>
            <p:ph sz="quarter" idx="11"/>
          </p:nvPr>
        </p:nvSpPr>
        <p:spPr>
          <a:xfrm>
            <a:off x="193733" y="1327967"/>
            <a:ext cx="4068705" cy="4569049"/>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Box 22"/>
          <p:cNvSpPr txBox="1"/>
          <p:nvPr userDrawn="1"/>
        </p:nvSpPr>
        <p:spPr>
          <a:xfrm>
            <a:off x="854439" y="1514007"/>
            <a:ext cx="914400" cy="914400"/>
          </a:xfrm>
          <a:prstGeom prst="rect">
            <a:avLst/>
          </a:prstGeom>
        </p:spPr>
        <p:txBody>
          <a:bodyPr wrap="none" rtlCol="0">
            <a:normAutofit/>
          </a:bodyPr>
          <a:lstStyle/>
          <a:p>
            <a:endParaRPr lang="en-US" dirty="0" smtClean="0"/>
          </a:p>
        </p:txBody>
      </p:sp>
      <p:sp>
        <p:nvSpPr>
          <p:cNvPr id="29" name="Picture Placeholder 28"/>
          <p:cNvSpPr>
            <a:spLocks noGrp="1"/>
          </p:cNvSpPr>
          <p:nvPr>
            <p:ph type="pic" sz="quarter" idx="14"/>
          </p:nvPr>
        </p:nvSpPr>
        <p:spPr>
          <a:xfrm>
            <a:off x="4500563" y="3478718"/>
            <a:ext cx="4338637" cy="2418846"/>
          </a:xfrm>
          <a:prstGeom prst="rect">
            <a:avLst/>
          </a:prstGeom>
          <a:solidFill>
            <a:srgbClr val="1F224E"/>
          </a:solidFill>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7711374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7" name="Picture Placeholder 26"/>
          <p:cNvSpPr>
            <a:spLocks noGrp="1"/>
          </p:cNvSpPr>
          <p:nvPr>
            <p:ph type="pic" sz="quarter" idx="13"/>
          </p:nvPr>
        </p:nvSpPr>
        <p:spPr>
          <a:xfrm>
            <a:off x="4500563" y="1328738"/>
            <a:ext cx="4338637" cy="4568825"/>
          </a:xfrm>
          <a:prstGeom prst="rect">
            <a:avLst/>
          </a:prstGeom>
          <a:solidFill>
            <a:srgbClr val="1F224E"/>
          </a:solidFill>
        </p:spPr>
        <p:txBody>
          <a:bodyPr wrap="square">
            <a:noAutofit/>
          </a:bodyPr>
          <a:lstStyle>
            <a:lvl1pPr marL="0" indent="0">
              <a:buFontTx/>
              <a:buNone/>
              <a:defRPr>
                <a:solidFill>
                  <a:schemeClr val="bg1"/>
                </a:solidFill>
              </a:defRPr>
            </a:lvl1pPr>
          </a:lstStyle>
          <a:p>
            <a:endParaRPr lang="en-US" dirty="0"/>
          </a:p>
        </p:txBody>
      </p:sp>
      <p:sp>
        <p:nvSpPr>
          <p:cNvPr id="2" name="Title 1"/>
          <p:cNvSpPr>
            <a:spLocks noGrp="1"/>
          </p:cNvSpPr>
          <p:nvPr>
            <p:ph type="title" hasCustomPrompt="1"/>
          </p:nvPr>
        </p:nvSpPr>
        <p:spPr>
          <a:xfrm>
            <a:off x="193732" y="267929"/>
            <a:ext cx="8645467" cy="686320"/>
          </a:xfrm>
          <a:prstGeom prst="rect">
            <a:avLst/>
          </a:prstGeom>
        </p:spPr>
        <p:txBody>
          <a:bodyPr wrap="square">
            <a:noAutofit/>
          </a:bodyPr>
          <a:lstStyle>
            <a:lvl1pPr>
              <a:defRPr sz="3200" b="1" i="1"/>
            </a:lvl1pPr>
          </a:lstStyle>
          <a:p>
            <a:r>
              <a:rPr lang="en-US" dirty="0" smtClean="0"/>
              <a:t>CLICK TO EDIT MASTER TITLE STYLE</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22" name="Content Placeholder 21"/>
          <p:cNvSpPr>
            <a:spLocks noGrp="1"/>
          </p:cNvSpPr>
          <p:nvPr>
            <p:ph sz="quarter" idx="11"/>
          </p:nvPr>
        </p:nvSpPr>
        <p:spPr>
          <a:xfrm>
            <a:off x="193733" y="1327967"/>
            <a:ext cx="4068705" cy="4569049"/>
          </a:xfrm>
          <a:prstGeom prst="rect">
            <a:avLst/>
          </a:prstGeom>
        </p:spPr>
        <p:txBody>
          <a:bodyPr wrap="square">
            <a:noAutofit/>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3513989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93675" y="3213100"/>
            <a:ext cx="8698805" cy="2592388"/>
          </a:xfrm>
          <a:prstGeom prst="rect">
            <a:avLst/>
          </a:prstGeom>
          <a:solidFill>
            <a:srgbClr val="1F224E"/>
          </a:solidFill>
        </p:spPr>
        <p:txBody>
          <a:bodyPr>
            <a:noAutofit/>
          </a:bodyPr>
          <a:lstStyle>
            <a:lvl1pPr marL="0" indent="0">
              <a:buFontTx/>
              <a:buNone/>
              <a:defRPr>
                <a:solidFill>
                  <a:schemeClr val="bg1"/>
                </a:solidFill>
              </a:defRPr>
            </a:lvl1pPr>
          </a:lstStyle>
          <a:p>
            <a:endParaRPr lang="en-US" dirty="0"/>
          </a:p>
        </p:txBody>
      </p:sp>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1718662"/>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69116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93675" y="4123084"/>
            <a:ext cx="2794149" cy="1756800"/>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dirty="0"/>
          </a:p>
        </p:txBody>
      </p:sp>
      <p:sp>
        <p:nvSpPr>
          <p:cNvPr id="10" name="Picture Placeholder 9"/>
          <p:cNvSpPr>
            <a:spLocks noGrp="1"/>
          </p:cNvSpPr>
          <p:nvPr>
            <p:ph type="pic" sz="quarter" idx="14"/>
          </p:nvPr>
        </p:nvSpPr>
        <p:spPr>
          <a:xfrm>
            <a:off x="3095700" y="4123084"/>
            <a:ext cx="2801937" cy="1756800"/>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dirty="0"/>
          </a:p>
        </p:txBody>
      </p:sp>
      <p:sp>
        <p:nvSpPr>
          <p:cNvPr id="15" name="Picture Placeholder 14"/>
          <p:cNvSpPr>
            <a:spLocks noGrp="1"/>
          </p:cNvSpPr>
          <p:nvPr>
            <p:ph type="pic" sz="quarter" idx="15"/>
          </p:nvPr>
        </p:nvSpPr>
        <p:spPr>
          <a:xfrm>
            <a:off x="6005513" y="4123084"/>
            <a:ext cx="2887662" cy="1756800"/>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dirty="0"/>
          </a:p>
        </p:txBody>
      </p:sp>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2510750"/>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44574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93675" y="3978275"/>
            <a:ext cx="2871788" cy="1754188"/>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dirty="0"/>
          </a:p>
        </p:txBody>
      </p:sp>
      <p:sp>
        <p:nvSpPr>
          <p:cNvPr id="10" name="Picture Placeholder 9"/>
          <p:cNvSpPr>
            <a:spLocks noGrp="1"/>
          </p:cNvSpPr>
          <p:nvPr>
            <p:ph type="pic" sz="quarter" idx="14"/>
          </p:nvPr>
        </p:nvSpPr>
        <p:spPr>
          <a:xfrm>
            <a:off x="3138488" y="3978275"/>
            <a:ext cx="2801937" cy="1754188"/>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dirty="0"/>
          </a:p>
        </p:txBody>
      </p:sp>
      <p:sp>
        <p:nvSpPr>
          <p:cNvPr id="15" name="Picture Placeholder 14"/>
          <p:cNvSpPr>
            <a:spLocks noGrp="1"/>
          </p:cNvSpPr>
          <p:nvPr>
            <p:ph type="pic" sz="quarter" idx="15"/>
          </p:nvPr>
        </p:nvSpPr>
        <p:spPr>
          <a:xfrm>
            <a:off x="6005513" y="3978275"/>
            <a:ext cx="2887662" cy="1754188"/>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dirty="0"/>
          </a:p>
        </p:txBody>
      </p:sp>
      <p:sp>
        <p:nvSpPr>
          <p:cNvPr id="2" name="Title 1"/>
          <p:cNvSpPr>
            <a:spLocks noGrp="1"/>
          </p:cNvSpPr>
          <p:nvPr>
            <p:ph type="title" hasCustomPrompt="1"/>
          </p:nvPr>
        </p:nvSpPr>
        <p:spPr>
          <a:xfrm>
            <a:off x="193733" y="267929"/>
            <a:ext cx="8229600"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2510750"/>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5" name="Content Placeholder 4"/>
          <p:cNvSpPr>
            <a:spLocks noGrp="1"/>
          </p:cNvSpPr>
          <p:nvPr>
            <p:ph sz="quarter" idx="10"/>
          </p:nvPr>
        </p:nvSpPr>
        <p:spPr>
          <a:xfrm>
            <a:off x="107504" y="5733681"/>
            <a:ext cx="2872248" cy="215290"/>
          </a:xfrm>
          <a:prstGeom prst="rect">
            <a:avLst/>
          </a:prstGeom>
        </p:spPr>
        <p:txBody>
          <a:bodyPr>
            <a:noAutofit/>
          </a:bodyPr>
          <a:lstStyle>
            <a:lvl1pPr marL="0" indent="0" algn="l">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p:txBody>
      </p:sp>
      <p:sp>
        <p:nvSpPr>
          <p:cNvPr id="6" name="Content Placeholder 5"/>
          <p:cNvSpPr>
            <a:spLocks noGrp="1"/>
          </p:cNvSpPr>
          <p:nvPr>
            <p:ph sz="quarter" idx="11"/>
          </p:nvPr>
        </p:nvSpPr>
        <p:spPr>
          <a:xfrm>
            <a:off x="3052989" y="5733256"/>
            <a:ext cx="2800934" cy="215231"/>
          </a:xfrm>
          <a:prstGeom prst="rect">
            <a:avLst/>
          </a:prstGeom>
        </p:spPr>
        <p:txBody>
          <a:bodyPr>
            <a:noAutofit/>
          </a:bodyPr>
          <a:lstStyle>
            <a:lvl1pPr marL="0" indent="0" algn="l">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p:txBody>
      </p:sp>
      <p:sp>
        <p:nvSpPr>
          <p:cNvPr id="8" name="Content Placeholder 7"/>
          <p:cNvSpPr>
            <a:spLocks noGrp="1"/>
          </p:cNvSpPr>
          <p:nvPr>
            <p:ph sz="quarter" idx="12"/>
          </p:nvPr>
        </p:nvSpPr>
        <p:spPr>
          <a:xfrm>
            <a:off x="5919995" y="5733256"/>
            <a:ext cx="2886256" cy="215231"/>
          </a:xfrm>
          <a:prstGeom prst="rect">
            <a:avLst/>
          </a:prstGeom>
        </p:spPr>
        <p:txBody>
          <a:bodyPr>
            <a:noAutofit/>
          </a:bodyPr>
          <a:lstStyle>
            <a:lvl1pPr marL="0" indent="0" algn="l">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p:txBody>
      </p:sp>
    </p:spTree>
    <p:extLst>
      <p:ext uri="{BB962C8B-B14F-4D97-AF65-F5344CB8AC3E}">
        <p14:creationId xmlns:p14="http://schemas.microsoft.com/office/powerpoint/2010/main" val="1309176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1.jpe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0234E"/>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0" y="6137240"/>
            <a:ext cx="9144000" cy="720760"/>
            <a:chOff x="0" y="6137240"/>
            <a:chExt cx="9144000" cy="720760"/>
          </a:xfrm>
        </p:grpSpPr>
        <p:sp>
          <p:nvSpPr>
            <p:cNvPr id="8" name="Rectangle 7"/>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yriad Pro" charset="0"/>
                <a:ea typeface="Myriad Pro" charset="0"/>
                <a:cs typeface="Myriad Pro" charset="0"/>
              </a:endParaRPr>
            </a:p>
          </p:txBody>
        </p:sp>
        <p:pic>
          <p:nvPicPr>
            <p:cNvPr id="9" name="Picture 2" descr="C:\Users\karanvir.shergill\Desktop\OCR_NEW_3D_blu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4871007"/>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2" r:id="rId3"/>
  </p:sldLayoutIdLst>
  <p:timing>
    <p:tnLst>
      <p:par>
        <p:cTn id="1" dur="indefinite" restart="never" nodeType="tmRoot"/>
      </p:par>
    </p:tnLst>
  </p:timing>
  <p:txStyles>
    <p:titleStyle>
      <a:lvl1pPr algn="l" defTabSz="914400" rtl="0" eaLnBrk="1" latinLnBrk="0" hangingPunct="1">
        <a:spcBef>
          <a:spcPct val="0"/>
        </a:spcBef>
        <a:buNone/>
        <a:defRPr sz="3200" b="1" i="1" kern="1200">
          <a:solidFill>
            <a:schemeClr val="bg1"/>
          </a:solidFill>
          <a:latin typeface="Myriad Pro" charset="0"/>
          <a:ea typeface="Myriad Pro" charset="0"/>
          <a:cs typeface="Myriad Pro"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0" y="6137240"/>
            <a:ext cx="9144000" cy="720760"/>
            <a:chOff x="0" y="6137240"/>
            <a:chExt cx="9144000" cy="720760"/>
          </a:xfrm>
        </p:grpSpPr>
        <p:sp>
          <p:nvSpPr>
            <p:cNvPr id="8" name="Rectangle 7"/>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descr="C:\Users\karanvir.shergill\Desktop\OCR_NEW_3D_blu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userDrawn="1"/>
        </p:nvGrpSpPr>
        <p:grpSpPr>
          <a:xfrm>
            <a:off x="0" y="863190"/>
            <a:ext cx="6516216" cy="135001"/>
            <a:chOff x="0" y="3887527"/>
            <a:chExt cx="4932040" cy="91058"/>
          </a:xfrm>
        </p:grpSpPr>
        <p:cxnSp>
          <p:nvCxnSpPr>
            <p:cNvPr id="14" name="Straight Connector 13"/>
            <p:cNvCxnSpPr/>
            <p:nvPr/>
          </p:nvCxnSpPr>
          <p:spPr>
            <a:xfrm>
              <a:off x="0" y="3933056"/>
              <a:ext cx="493204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32040" y="3887527"/>
              <a:ext cx="0" cy="91058"/>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0" y="6093296"/>
            <a:ext cx="9144000" cy="614915"/>
            <a:chOff x="0" y="6093296"/>
            <a:chExt cx="9144000" cy="614915"/>
          </a:xfrm>
        </p:grpSpPr>
        <p:cxnSp>
          <p:nvCxnSpPr>
            <p:cNvPr id="17" name="Straight Connector 16"/>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8" name="Picture 2" descr="C:\Users\karanvir.shergill\Desktop\OCR_NEW_3D_blu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8849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1" r:id="rId4"/>
    <p:sldLayoutId id="2147483673" r:id="rId5"/>
    <p:sldLayoutId id="2147483674" r:id="rId6"/>
    <p:sldLayoutId id="2147483677" r:id="rId7"/>
    <p:sldLayoutId id="2147483676" r:id="rId8"/>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1F224E"/>
          </a:solidFill>
          <a:latin typeface="Myriad Pro" charset="0"/>
          <a:ea typeface="Myriad Pro" charset="0"/>
          <a:cs typeface="Myriad Pro"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torymaps.esri.com/stories/2017/climate-migrants/index.html" TargetMode="External"/><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mailto:geography@ocr.org.uk"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twitter.com/ocr_geography?lang=en-g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37240"/>
            <a:ext cx="9144000" cy="720760"/>
            <a:chOff x="0" y="6137240"/>
            <a:chExt cx="9144000" cy="720760"/>
          </a:xfrm>
        </p:grpSpPr>
        <p:sp>
          <p:nvSpPr>
            <p:cNvPr id="4" name="Rectangle 3"/>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C:\Users\karanvir.shergill\Desktop\OCR_NEW_3D_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0" y="3944602"/>
            <a:ext cx="4860032" cy="91058"/>
            <a:chOff x="0" y="3887527"/>
            <a:chExt cx="4932040" cy="91058"/>
          </a:xfrm>
        </p:grpSpPr>
        <p:cxnSp>
          <p:nvCxnSpPr>
            <p:cNvPr id="11" name="Straight Connector 10"/>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Title 28"/>
          <p:cNvSpPr>
            <a:spLocks noGrp="1"/>
          </p:cNvSpPr>
          <p:nvPr>
            <p:ph type="ctrTitle"/>
          </p:nvPr>
        </p:nvSpPr>
        <p:spPr>
          <a:xfrm>
            <a:off x="169424" y="1753950"/>
            <a:ext cx="4806014" cy="1932866"/>
          </a:xfrm>
        </p:spPr>
        <p:txBody>
          <a:bodyPr/>
          <a:lstStyle/>
          <a:p>
            <a:r>
              <a:rPr lang="en-US" sz="3600" dirty="0" smtClean="0"/>
              <a:t>Exploring higher order thinking skills in A level geography </a:t>
            </a:r>
            <a:endParaRPr lang="en-US" sz="3600" dirty="0"/>
          </a:p>
        </p:txBody>
      </p:sp>
      <p:sp>
        <p:nvSpPr>
          <p:cNvPr id="30" name="Subtitle 29"/>
          <p:cNvSpPr>
            <a:spLocks noGrp="1"/>
          </p:cNvSpPr>
          <p:nvPr>
            <p:ph type="subTitle" idx="1"/>
          </p:nvPr>
        </p:nvSpPr>
        <p:spPr/>
        <p:txBody>
          <a:bodyPr>
            <a:normAutofit/>
          </a:bodyPr>
          <a:lstStyle/>
          <a:p>
            <a:r>
              <a:rPr lang="en-US" sz="2000" b="1" i="1" dirty="0" smtClean="0"/>
              <a:t>Shelley Monk </a:t>
            </a:r>
          </a:p>
          <a:p>
            <a:r>
              <a:rPr lang="en-US" sz="2000" b="1" i="1" dirty="0" smtClean="0"/>
              <a:t>OCR Geography Subject Advisor </a:t>
            </a:r>
            <a:endParaRPr lang="en-US" sz="2000" b="1" i="1" dirty="0"/>
          </a:p>
        </p:txBody>
      </p:sp>
      <p:sp>
        <p:nvSpPr>
          <p:cNvPr id="31" name="Text Placeholder 30"/>
          <p:cNvSpPr>
            <a:spLocks noGrp="1"/>
          </p:cNvSpPr>
          <p:nvPr>
            <p:ph type="body" sz="quarter" idx="10"/>
          </p:nvPr>
        </p:nvSpPr>
        <p:spPr>
          <a:xfrm>
            <a:off x="198034" y="1170493"/>
            <a:ext cx="4660900" cy="431800"/>
          </a:xfrm>
        </p:spPr>
        <p:txBody>
          <a:bodyPr/>
          <a:lstStyle/>
          <a:p>
            <a:r>
              <a:rPr lang="en-US" sz="2000" dirty="0" smtClean="0"/>
              <a:t>Wednesday 10</a:t>
            </a:r>
            <a:r>
              <a:rPr lang="en-US" sz="2000" baseline="30000" dirty="0" smtClean="0"/>
              <a:t>th</a:t>
            </a:r>
            <a:r>
              <a:rPr lang="en-US" sz="2000" dirty="0" smtClean="0"/>
              <a:t> April </a:t>
            </a:r>
            <a:endParaRPr lang="en-US" sz="2000" dirty="0"/>
          </a:p>
        </p:txBody>
      </p:sp>
    </p:spTree>
    <p:extLst>
      <p:ext uri="{BB962C8B-B14F-4D97-AF65-F5344CB8AC3E}">
        <p14:creationId xmlns:p14="http://schemas.microsoft.com/office/powerpoint/2010/main" val="1188478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Fieldwork &amp; HOT</a:t>
            </a:r>
            <a:endParaRPr lang="en-GB" dirty="0"/>
          </a:p>
        </p:txBody>
      </p:sp>
      <p:sp>
        <p:nvSpPr>
          <p:cNvPr id="3" name="Content Placeholder 2"/>
          <p:cNvSpPr>
            <a:spLocks noGrp="1"/>
          </p:cNvSpPr>
          <p:nvPr>
            <p:ph idx="1"/>
          </p:nvPr>
        </p:nvSpPr>
        <p:spPr>
          <a:xfrm>
            <a:off x="119458" y="1072612"/>
            <a:ext cx="4450276" cy="4968552"/>
          </a:xfrm>
        </p:spPr>
        <p:txBody>
          <a:bodyPr/>
          <a:lstStyle/>
          <a:p>
            <a:r>
              <a:rPr lang="en-GB" sz="2000" dirty="0" smtClean="0"/>
              <a:t>For example</a:t>
            </a:r>
          </a:p>
          <a:p>
            <a:pPr marL="342900" indent="-342900">
              <a:buFont typeface="Arial" panose="020B0604020202020204" pitchFamily="34" charset="0"/>
              <a:buChar char="•"/>
            </a:pPr>
            <a:r>
              <a:rPr lang="en-GB" sz="2000" dirty="0" smtClean="0"/>
              <a:t>Teachers use of higher </a:t>
            </a:r>
            <a:r>
              <a:rPr lang="en-GB" sz="2000" dirty="0"/>
              <a:t>order questioning </a:t>
            </a:r>
            <a:r>
              <a:rPr lang="en-GB" sz="2000" dirty="0" smtClean="0"/>
              <a:t>e.g. planning and data collection</a:t>
            </a:r>
          </a:p>
          <a:p>
            <a:pPr marL="342900" indent="-342900">
              <a:buFont typeface="Arial" panose="020B0604020202020204" pitchFamily="34" charset="0"/>
              <a:buChar char="•"/>
            </a:pPr>
            <a:r>
              <a:rPr lang="en-GB" sz="2000" dirty="0" smtClean="0"/>
              <a:t>Types of questions suitable for investigation </a:t>
            </a:r>
          </a:p>
          <a:p>
            <a:pPr marL="342900" indent="-342900">
              <a:buFont typeface="Arial" panose="020B0604020202020204" pitchFamily="34" charset="0"/>
              <a:buChar char="•"/>
            </a:pPr>
            <a:r>
              <a:rPr lang="en-GB" sz="2000" dirty="0" smtClean="0"/>
              <a:t>Build up knowledge ‘place knowledge’ through research (interpretation of resources)</a:t>
            </a:r>
          </a:p>
          <a:p>
            <a:pPr marL="342900" indent="-342900">
              <a:buFont typeface="Arial" panose="020B0604020202020204" pitchFamily="34" charset="0"/>
              <a:buChar char="•"/>
            </a:pPr>
            <a:r>
              <a:rPr lang="en-GB" sz="2000" dirty="0" smtClean="0"/>
              <a:t>Students to select and justify appropriate techniques for data collection </a:t>
            </a:r>
          </a:p>
          <a:p>
            <a:pPr marL="342900" indent="-342900">
              <a:buFont typeface="Arial" panose="020B0604020202020204" pitchFamily="34" charset="0"/>
              <a:buChar char="•"/>
            </a:pPr>
            <a:r>
              <a:rPr lang="en-GB" sz="2000" dirty="0" smtClean="0"/>
              <a:t>Small scale pilot study – opportunity to evaluate </a:t>
            </a:r>
          </a:p>
        </p:txBody>
      </p:sp>
      <p:pic>
        <p:nvPicPr>
          <p:cNvPr id="4" name="Picture 3"/>
          <p:cNvPicPr>
            <a:picLocks noChangeAspect="1"/>
          </p:cNvPicPr>
          <p:nvPr/>
        </p:nvPicPr>
        <p:blipFill>
          <a:blip r:embed="rId3"/>
          <a:stretch>
            <a:fillRect/>
          </a:stretch>
        </p:blipFill>
        <p:spPr>
          <a:xfrm>
            <a:off x="4525356" y="1074345"/>
            <a:ext cx="4543610" cy="3672408"/>
          </a:xfrm>
          <a:prstGeom prst="rect">
            <a:avLst/>
          </a:prstGeom>
        </p:spPr>
      </p:pic>
      <p:sp>
        <p:nvSpPr>
          <p:cNvPr id="5" name="TextBox 4"/>
          <p:cNvSpPr txBox="1"/>
          <p:nvPr/>
        </p:nvSpPr>
        <p:spPr>
          <a:xfrm>
            <a:off x="4283968" y="5157192"/>
            <a:ext cx="4176464" cy="648072"/>
          </a:xfrm>
          <a:prstGeom prst="rect">
            <a:avLst/>
          </a:prstGeom>
        </p:spPr>
        <p:txBody>
          <a:bodyPr wrap="square" rtlCol="0">
            <a:normAutofit/>
          </a:bodyPr>
          <a:lstStyle/>
          <a:p>
            <a:endParaRPr lang="en-GB" dirty="0" smtClean="0"/>
          </a:p>
        </p:txBody>
      </p:sp>
      <p:sp>
        <p:nvSpPr>
          <p:cNvPr id="6" name="TextBox 5"/>
          <p:cNvSpPr txBox="1"/>
          <p:nvPr/>
        </p:nvSpPr>
        <p:spPr>
          <a:xfrm>
            <a:off x="4525356" y="5049180"/>
            <a:ext cx="4320480" cy="864096"/>
          </a:xfrm>
          <a:prstGeom prst="rect">
            <a:avLst/>
          </a:prstGeom>
        </p:spPr>
        <p:txBody>
          <a:bodyPr wrap="square" rtlCol="0">
            <a:normAutofit fontScale="92500" lnSpcReduction="10000"/>
          </a:bodyPr>
          <a:lstStyle/>
          <a:p>
            <a:r>
              <a:rPr lang="en-GB" dirty="0" smtClean="0">
                <a:solidFill>
                  <a:schemeClr val="tx2">
                    <a:lumMod val="50000"/>
                  </a:schemeClr>
                </a:solidFill>
                <a:latin typeface="Myriad Pro"/>
              </a:rPr>
              <a:t>Geographical enquiry encourages learners to be analytical and evaluative throughout the process.</a:t>
            </a:r>
          </a:p>
        </p:txBody>
      </p:sp>
    </p:spTree>
    <p:extLst>
      <p:ext uri="{BB962C8B-B14F-4D97-AF65-F5344CB8AC3E}">
        <p14:creationId xmlns:p14="http://schemas.microsoft.com/office/powerpoint/2010/main" val="2360802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0" y="6093296"/>
            <a:ext cx="9144000" cy="614915"/>
            <a:chOff x="0" y="6093296"/>
            <a:chExt cx="9144000" cy="614915"/>
          </a:xfrm>
        </p:grpSpPr>
        <p:cxnSp>
          <p:nvCxnSpPr>
            <p:cNvPr id="14" name="Straight Connector 13"/>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5"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Activity 3(a) Synopticity &amp; GIS</a:t>
            </a:r>
            <a:endParaRPr lang="en-US" dirty="0"/>
          </a:p>
        </p:txBody>
      </p:sp>
      <p:sp>
        <p:nvSpPr>
          <p:cNvPr id="3" name="Content Placeholder 2"/>
          <p:cNvSpPr>
            <a:spLocks noGrp="1"/>
          </p:cNvSpPr>
          <p:nvPr>
            <p:ph idx="1"/>
          </p:nvPr>
        </p:nvSpPr>
        <p:spPr>
          <a:xfrm>
            <a:off x="193733" y="1147981"/>
            <a:ext cx="4810315" cy="4751583"/>
          </a:xfrm>
        </p:spPr>
        <p:txBody>
          <a:bodyPr/>
          <a:lstStyle/>
          <a:p>
            <a:r>
              <a:rPr lang="en-US" sz="2000" u="sng" dirty="0" smtClean="0"/>
              <a:t>Topics</a:t>
            </a:r>
            <a:r>
              <a:rPr lang="en-US" sz="2000" dirty="0" smtClean="0"/>
              <a:t> </a:t>
            </a:r>
            <a:endParaRPr lang="en-US" sz="2000" dirty="0"/>
          </a:p>
          <a:p>
            <a:r>
              <a:rPr lang="en-US" sz="2000" dirty="0" smtClean="0"/>
              <a:t>Global migration and Climate Change </a:t>
            </a:r>
          </a:p>
          <a:p>
            <a:endParaRPr lang="en-US" sz="2000" dirty="0"/>
          </a:p>
          <a:p>
            <a:r>
              <a:rPr lang="en-US" sz="2000" u="sng" dirty="0" smtClean="0"/>
              <a:t>Geog. Skills</a:t>
            </a:r>
          </a:p>
          <a:p>
            <a:pPr marL="457200" indent="-457200">
              <a:buFont typeface="Arial" panose="020B0604020202020204" pitchFamily="34" charset="0"/>
              <a:buChar char="•"/>
            </a:pPr>
            <a:r>
              <a:rPr lang="en-US" sz="2000" dirty="0" smtClean="0"/>
              <a:t>4.1 (c) Understand the nature and use of different types of geographical information</a:t>
            </a:r>
          </a:p>
          <a:p>
            <a:pPr marL="457200" indent="-457200">
              <a:buFont typeface="Arial" panose="020B0604020202020204" pitchFamily="34" charset="0"/>
              <a:buChar char="•"/>
            </a:pPr>
            <a:r>
              <a:rPr lang="en-US" sz="2000" dirty="0" smtClean="0"/>
              <a:t>4.1 (e) Informed and critical questioning of data sources </a:t>
            </a:r>
          </a:p>
          <a:p>
            <a:pPr marL="457200" indent="-457200">
              <a:buFont typeface="Arial" panose="020B0604020202020204" pitchFamily="34" charset="0"/>
              <a:buChar char="•"/>
            </a:pPr>
            <a:r>
              <a:rPr lang="en-US" sz="2000" dirty="0" smtClean="0"/>
              <a:t>4.3 (b) Qualitative skills – interpret analyse and evaluate a range of source material including textual and visual sources </a:t>
            </a:r>
            <a:endParaRPr lang="en-US" sz="2000" dirty="0"/>
          </a:p>
        </p:txBody>
      </p:sp>
      <p:sp>
        <p:nvSpPr>
          <p:cNvPr id="4" name="TextBox 3"/>
          <p:cNvSpPr txBox="1"/>
          <p:nvPr/>
        </p:nvSpPr>
        <p:spPr>
          <a:xfrm>
            <a:off x="5364086" y="1268760"/>
            <a:ext cx="3528393" cy="3888432"/>
          </a:xfrm>
          <a:prstGeom prst="rect">
            <a:avLst/>
          </a:prstGeom>
        </p:spPr>
        <p:style>
          <a:lnRef idx="2">
            <a:schemeClr val="dk1"/>
          </a:lnRef>
          <a:fillRef idx="1">
            <a:schemeClr val="lt1"/>
          </a:fillRef>
          <a:effectRef idx="0">
            <a:schemeClr val="dk1"/>
          </a:effectRef>
          <a:fontRef idx="minor">
            <a:schemeClr val="dk1"/>
          </a:fontRef>
        </p:style>
        <p:txBody>
          <a:bodyPr wrap="square" rtlCol="0">
            <a:normAutofit/>
          </a:bodyPr>
          <a:lstStyle/>
          <a:p>
            <a:r>
              <a:rPr lang="en-US" sz="2000" dirty="0" smtClean="0">
                <a:latin typeface="Myriad Pro"/>
                <a:hlinkClick r:id="rId3"/>
              </a:rPr>
              <a:t>http</a:t>
            </a:r>
            <a:r>
              <a:rPr lang="en-US" sz="2000" dirty="0">
                <a:latin typeface="Myriad Pro"/>
                <a:hlinkClick r:id="rId3"/>
              </a:rPr>
              <a:t>://storymaps.esri.com/stories/2017/climate-migrants/index.html</a:t>
            </a:r>
            <a:r>
              <a:rPr lang="en-US" sz="2000" dirty="0">
                <a:latin typeface="Myriad Pro"/>
              </a:rPr>
              <a:t> </a:t>
            </a:r>
          </a:p>
          <a:p>
            <a:endParaRPr lang="en-GB" sz="2000" dirty="0">
              <a:solidFill>
                <a:schemeClr val="tx2">
                  <a:lumMod val="50000"/>
                </a:schemeClr>
              </a:solidFill>
              <a:latin typeface="Myriad Pro"/>
            </a:endParaRPr>
          </a:p>
          <a:p>
            <a:endParaRPr lang="en-GB" sz="2000" dirty="0" smtClean="0">
              <a:solidFill>
                <a:schemeClr val="tx2">
                  <a:lumMod val="50000"/>
                </a:schemeClr>
              </a:solidFill>
              <a:latin typeface="Myriad Pro"/>
            </a:endParaRPr>
          </a:p>
          <a:p>
            <a:r>
              <a:rPr lang="en-GB" sz="2000" dirty="0" smtClean="0">
                <a:solidFill>
                  <a:schemeClr val="tx2">
                    <a:lumMod val="50000"/>
                  </a:schemeClr>
                </a:solidFill>
                <a:latin typeface="Myriad Pro"/>
              </a:rPr>
              <a:t>Design an activity which encourages students to make connections between the topic areas and develops a skill/s.</a:t>
            </a:r>
          </a:p>
        </p:txBody>
      </p:sp>
    </p:spTree>
    <p:extLst>
      <p:ext uri="{BB962C8B-B14F-4D97-AF65-F5344CB8AC3E}">
        <p14:creationId xmlns:p14="http://schemas.microsoft.com/office/powerpoint/2010/main" val="3141828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Activity 3(b) Essays</a:t>
            </a:r>
            <a:endParaRPr lang="en-GB" dirty="0"/>
          </a:p>
        </p:txBody>
      </p:sp>
      <p:sp>
        <p:nvSpPr>
          <p:cNvPr id="4" name="Content Placeholder 3"/>
          <p:cNvSpPr>
            <a:spLocks noGrp="1"/>
          </p:cNvSpPr>
          <p:nvPr>
            <p:ph sz="quarter" idx="11"/>
          </p:nvPr>
        </p:nvSpPr>
        <p:spPr>
          <a:xfrm>
            <a:off x="193733" y="1844824"/>
            <a:ext cx="4738307" cy="4052192"/>
          </a:xfrm>
        </p:spPr>
        <p:txBody>
          <a:bodyPr/>
          <a:lstStyle/>
          <a:p>
            <a:r>
              <a:rPr lang="en-GB" sz="2000" dirty="0" smtClean="0"/>
              <a:t>Plan an activity to develop HOT which includes at least one of the following:</a:t>
            </a:r>
          </a:p>
          <a:p>
            <a:pPr marL="342900" indent="-342900">
              <a:buFont typeface="Arial" panose="020B0604020202020204" pitchFamily="34" charset="0"/>
              <a:buChar char="•"/>
            </a:pPr>
            <a:r>
              <a:rPr lang="en-GB" sz="2000" dirty="0" smtClean="0"/>
              <a:t>Collaboration </a:t>
            </a:r>
          </a:p>
          <a:p>
            <a:pPr marL="342900" indent="-342900">
              <a:buFont typeface="Arial" panose="020B0604020202020204" pitchFamily="34" charset="0"/>
              <a:buChar char="•"/>
            </a:pPr>
            <a:r>
              <a:rPr lang="en-GB" sz="2000" dirty="0" smtClean="0"/>
              <a:t>Interpretation (resources)</a:t>
            </a:r>
          </a:p>
          <a:p>
            <a:pPr marL="342900" indent="-342900">
              <a:buFont typeface="Arial" panose="020B0604020202020204" pitchFamily="34" charset="0"/>
              <a:buChar char="•"/>
            </a:pPr>
            <a:r>
              <a:rPr lang="en-GB" sz="2000" dirty="0" smtClean="0"/>
              <a:t>Language development (evaluation)</a:t>
            </a:r>
          </a:p>
          <a:p>
            <a:pPr marL="342900" indent="-342900">
              <a:buFont typeface="Arial" panose="020B0604020202020204" pitchFamily="34" charset="0"/>
              <a:buChar char="•"/>
            </a:pPr>
            <a:r>
              <a:rPr lang="en-GB" sz="2000" dirty="0" smtClean="0"/>
              <a:t>Application (Case studies and examples)</a:t>
            </a:r>
          </a:p>
          <a:p>
            <a:pPr marL="342900" indent="-342900">
              <a:buFont typeface="Arial" panose="020B0604020202020204" pitchFamily="34" charset="0"/>
              <a:buChar char="•"/>
            </a:pPr>
            <a:endParaRPr lang="en-GB" sz="2000" dirty="0"/>
          </a:p>
          <a:p>
            <a:r>
              <a:rPr lang="en-GB" sz="2000" dirty="0"/>
              <a:t>e.g. Activity - Silent </a:t>
            </a:r>
            <a:r>
              <a:rPr lang="en-GB" sz="2000" dirty="0" smtClean="0"/>
              <a:t>debate (developing arguments, drawing inferences, applying examples </a:t>
            </a:r>
            <a:r>
              <a:rPr lang="en-GB" sz="2000" dirty="0" err="1" smtClean="0"/>
              <a:t>etc</a:t>
            </a:r>
            <a:r>
              <a:rPr lang="en-GB" sz="2000" dirty="0" smtClean="0"/>
              <a:t>)</a:t>
            </a:r>
            <a:endParaRPr lang="en-GB" sz="2000" dirty="0"/>
          </a:p>
          <a:p>
            <a:endParaRPr lang="en-GB" sz="2000" dirty="0"/>
          </a:p>
        </p:txBody>
      </p:sp>
      <p:sp>
        <p:nvSpPr>
          <p:cNvPr id="2" name="Rectangle 1"/>
          <p:cNvSpPr/>
          <p:nvPr/>
        </p:nvSpPr>
        <p:spPr>
          <a:xfrm>
            <a:off x="35495" y="1214870"/>
            <a:ext cx="9001001" cy="369332"/>
          </a:xfrm>
          <a:prstGeom prst="rect">
            <a:avLst/>
          </a:prstGeom>
        </p:spPr>
        <p:txBody>
          <a:bodyPr wrap="square">
            <a:spAutoFit/>
          </a:bodyPr>
          <a:lstStyle/>
          <a:p>
            <a:r>
              <a:rPr lang="en-US" i="1" dirty="0">
                <a:solidFill>
                  <a:schemeClr val="tx2">
                    <a:lumMod val="50000"/>
                  </a:schemeClr>
                </a:solidFill>
                <a:latin typeface="Myriad Pro"/>
              </a:rPr>
              <a:t>To what extent is it possible to manage hazards arising from earthquakes</a:t>
            </a:r>
            <a:r>
              <a:rPr lang="en-US" i="1" dirty="0" smtClean="0">
                <a:solidFill>
                  <a:schemeClr val="tx2">
                    <a:lumMod val="50000"/>
                  </a:schemeClr>
                </a:solidFill>
                <a:latin typeface="Myriad Pro"/>
              </a:rPr>
              <a:t>? (33 marks) </a:t>
            </a:r>
            <a:endParaRPr lang="en-GB" i="1" dirty="0">
              <a:solidFill>
                <a:schemeClr val="tx2">
                  <a:lumMod val="50000"/>
                </a:schemeClr>
              </a:solidFill>
              <a:latin typeface="Myriad Pro"/>
            </a:endParaRPr>
          </a:p>
        </p:txBody>
      </p:sp>
    </p:spTree>
    <p:extLst>
      <p:ext uri="{BB962C8B-B14F-4D97-AF65-F5344CB8AC3E}">
        <p14:creationId xmlns:p14="http://schemas.microsoft.com/office/powerpoint/2010/main" val="91748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Activity 3(c) Case studies </a:t>
            </a:r>
            <a:endParaRPr lang="en-US" dirty="0"/>
          </a:p>
        </p:txBody>
      </p:sp>
      <p:sp>
        <p:nvSpPr>
          <p:cNvPr id="5" name="TextBox 4"/>
          <p:cNvSpPr txBox="1"/>
          <p:nvPr/>
        </p:nvSpPr>
        <p:spPr>
          <a:xfrm>
            <a:off x="4644009" y="1124744"/>
            <a:ext cx="4346886" cy="4968552"/>
          </a:xfrm>
          <a:prstGeom prst="rect">
            <a:avLst/>
          </a:prstGeom>
        </p:spPr>
        <p:txBody>
          <a:bodyPr wrap="square" rtlCol="0">
            <a:normAutofit/>
          </a:bodyPr>
          <a:lstStyle/>
          <a:p>
            <a:r>
              <a:rPr lang="en-GB" sz="1600" dirty="0" smtClean="0">
                <a:solidFill>
                  <a:schemeClr val="tx2">
                    <a:lumMod val="50000"/>
                  </a:schemeClr>
                </a:solidFill>
                <a:latin typeface="Myriad Pro"/>
              </a:rPr>
              <a:t>Specification content:</a:t>
            </a:r>
            <a:endParaRPr lang="en-GB" sz="1600" dirty="0">
              <a:solidFill>
                <a:schemeClr val="tx2">
                  <a:lumMod val="50000"/>
                </a:schemeClr>
              </a:solidFill>
              <a:latin typeface="Myriad Pro"/>
            </a:endParaRPr>
          </a:p>
          <a:p>
            <a:endParaRPr lang="en-GB" sz="1600" dirty="0" smtClean="0">
              <a:solidFill>
                <a:schemeClr val="tx2">
                  <a:lumMod val="50000"/>
                </a:schemeClr>
              </a:solidFill>
              <a:latin typeface="Myriad Pro"/>
            </a:endParaRPr>
          </a:p>
          <a:p>
            <a:endParaRPr lang="en-GB" sz="1600" dirty="0">
              <a:solidFill>
                <a:schemeClr val="tx2">
                  <a:lumMod val="50000"/>
                </a:schemeClr>
              </a:solidFill>
              <a:latin typeface="Myriad Pro"/>
            </a:endParaRPr>
          </a:p>
          <a:p>
            <a:endParaRPr lang="en-GB" sz="1600" dirty="0" smtClean="0">
              <a:solidFill>
                <a:schemeClr val="tx2">
                  <a:lumMod val="50000"/>
                </a:schemeClr>
              </a:solidFill>
              <a:latin typeface="Myriad Pro"/>
            </a:endParaRPr>
          </a:p>
          <a:p>
            <a:endParaRPr lang="en-GB" sz="1600" dirty="0">
              <a:solidFill>
                <a:schemeClr val="tx2">
                  <a:lumMod val="50000"/>
                </a:schemeClr>
              </a:solidFill>
              <a:latin typeface="Myriad Pro"/>
            </a:endParaRPr>
          </a:p>
          <a:p>
            <a:endParaRPr lang="en-GB" sz="1600" dirty="0" smtClean="0">
              <a:solidFill>
                <a:schemeClr val="tx2">
                  <a:lumMod val="50000"/>
                </a:schemeClr>
              </a:solidFill>
              <a:latin typeface="Myriad Pro"/>
            </a:endParaRPr>
          </a:p>
          <a:p>
            <a:endParaRPr lang="en-GB" sz="1600" dirty="0">
              <a:solidFill>
                <a:schemeClr val="tx2">
                  <a:lumMod val="50000"/>
                </a:schemeClr>
              </a:solidFill>
              <a:latin typeface="Myriad Pro"/>
            </a:endParaRPr>
          </a:p>
          <a:p>
            <a:endParaRPr lang="en-GB" sz="1600" dirty="0" smtClean="0">
              <a:solidFill>
                <a:schemeClr val="tx2">
                  <a:lumMod val="50000"/>
                </a:schemeClr>
              </a:solidFill>
              <a:latin typeface="Myriad Pro"/>
            </a:endParaRPr>
          </a:p>
          <a:p>
            <a:endParaRPr lang="en-GB" sz="1600" dirty="0">
              <a:solidFill>
                <a:schemeClr val="tx2">
                  <a:lumMod val="50000"/>
                </a:schemeClr>
              </a:solidFill>
              <a:latin typeface="Myriad Pro"/>
            </a:endParaRPr>
          </a:p>
          <a:p>
            <a:endParaRPr lang="en-GB" sz="1600" dirty="0" smtClean="0">
              <a:solidFill>
                <a:schemeClr val="tx2">
                  <a:lumMod val="50000"/>
                </a:schemeClr>
              </a:solidFill>
              <a:latin typeface="Myriad Pro"/>
            </a:endParaRPr>
          </a:p>
          <a:p>
            <a:endParaRPr lang="en-GB" sz="1600" dirty="0" smtClean="0">
              <a:solidFill>
                <a:schemeClr val="tx2">
                  <a:lumMod val="50000"/>
                </a:schemeClr>
              </a:solidFill>
              <a:latin typeface="Myriad Pro"/>
            </a:endParaRPr>
          </a:p>
          <a:p>
            <a:endParaRPr lang="en-GB" dirty="0" smtClean="0">
              <a:solidFill>
                <a:schemeClr val="tx2">
                  <a:lumMod val="50000"/>
                </a:schemeClr>
              </a:solidFill>
              <a:latin typeface="Myriad Pro"/>
            </a:endParaRPr>
          </a:p>
          <a:p>
            <a:r>
              <a:rPr lang="en-GB" dirty="0" smtClean="0">
                <a:solidFill>
                  <a:schemeClr val="tx2">
                    <a:lumMod val="50000"/>
                  </a:schemeClr>
                </a:solidFill>
                <a:latin typeface="Myriad Pro"/>
              </a:rPr>
              <a:t>How can HOT be developed from this activity?</a:t>
            </a:r>
          </a:p>
          <a:p>
            <a:endParaRPr lang="en-GB" i="1" dirty="0" smtClean="0">
              <a:solidFill>
                <a:schemeClr val="tx2">
                  <a:lumMod val="50000"/>
                </a:schemeClr>
              </a:solidFill>
              <a:latin typeface="Myriad Pro"/>
            </a:endParaRPr>
          </a:p>
          <a:p>
            <a:r>
              <a:rPr lang="en-GB" i="1" dirty="0" smtClean="0">
                <a:solidFill>
                  <a:schemeClr val="tx2">
                    <a:lumMod val="50000"/>
                  </a:schemeClr>
                </a:solidFill>
                <a:latin typeface="Myriad Pro"/>
              </a:rPr>
              <a:t>Use </a:t>
            </a:r>
            <a:r>
              <a:rPr lang="en-GB" i="1" dirty="0" smtClean="0">
                <a:solidFill>
                  <a:schemeClr val="tx2">
                    <a:lumMod val="50000"/>
                  </a:schemeClr>
                </a:solidFill>
                <a:latin typeface="Myriad Pro"/>
              </a:rPr>
              <a:t>resource 3(c) </a:t>
            </a:r>
            <a:r>
              <a:rPr lang="en-GB" i="1" dirty="0" smtClean="0">
                <a:solidFill>
                  <a:schemeClr val="tx2">
                    <a:lumMod val="50000"/>
                  </a:schemeClr>
                </a:solidFill>
                <a:latin typeface="Myriad Pro"/>
              </a:rPr>
              <a:t>about Mill Road - Cambridge as ‘stimulus material’. </a:t>
            </a:r>
            <a:r>
              <a:rPr lang="en-GB" i="1" dirty="0" smtClean="0">
                <a:solidFill>
                  <a:schemeClr val="tx2">
                    <a:lumMod val="50000"/>
                  </a:schemeClr>
                </a:solidFill>
                <a:latin typeface="Myriad Pro"/>
              </a:rPr>
              <a:t>(and the two websites in the notes below)</a:t>
            </a:r>
            <a:endParaRPr lang="en-GB" i="1" dirty="0" smtClean="0">
              <a:solidFill>
                <a:schemeClr val="tx2">
                  <a:lumMod val="50000"/>
                </a:schemeClr>
              </a:solidFill>
              <a:latin typeface="Myriad Pro"/>
            </a:endParaRPr>
          </a:p>
          <a:p>
            <a:endParaRPr lang="en-GB" dirty="0">
              <a:solidFill>
                <a:schemeClr val="tx2">
                  <a:lumMod val="50000"/>
                </a:schemeClr>
              </a:solidFill>
              <a:latin typeface="Myriad Pro"/>
            </a:endParaRPr>
          </a:p>
          <a:p>
            <a:endParaRPr lang="en-GB" dirty="0">
              <a:solidFill>
                <a:schemeClr val="tx2">
                  <a:lumMod val="50000"/>
                </a:schemeClr>
              </a:solidFill>
              <a:latin typeface="Myriad Pro"/>
            </a:endParaRPr>
          </a:p>
          <a:p>
            <a:endParaRPr lang="en-GB" sz="2000" dirty="0" smtClean="0">
              <a:solidFill>
                <a:schemeClr val="tx2">
                  <a:lumMod val="50000"/>
                </a:schemeClr>
              </a:solidFill>
              <a:latin typeface="Myriad Pro"/>
            </a:endParaRPr>
          </a:p>
        </p:txBody>
      </p:sp>
      <p:pic>
        <p:nvPicPr>
          <p:cNvPr id="7" name="Picture 6"/>
          <p:cNvPicPr>
            <a:picLocks noChangeAspect="1"/>
          </p:cNvPicPr>
          <p:nvPr/>
        </p:nvPicPr>
        <p:blipFill>
          <a:blip r:embed="rId3"/>
          <a:stretch>
            <a:fillRect/>
          </a:stretch>
        </p:blipFill>
        <p:spPr>
          <a:xfrm>
            <a:off x="4644008" y="1556792"/>
            <a:ext cx="4346886" cy="2376264"/>
          </a:xfrm>
          <a:prstGeom prst="rect">
            <a:avLst/>
          </a:prstGeom>
        </p:spPr>
      </p:pic>
      <p:pic>
        <p:nvPicPr>
          <p:cNvPr id="6" name="Content Placeholder 5"/>
          <p:cNvPicPr>
            <a:picLocks noGrp="1" noChangeAspect="1"/>
          </p:cNvPicPr>
          <p:nvPr>
            <p:ph idx="1"/>
          </p:nvPr>
        </p:nvPicPr>
        <p:blipFill>
          <a:blip r:embed="rId4"/>
          <a:stretch>
            <a:fillRect/>
          </a:stretch>
        </p:blipFill>
        <p:spPr>
          <a:xfrm>
            <a:off x="99295" y="1844823"/>
            <a:ext cx="4416818" cy="4752528"/>
          </a:xfrm>
          <a:prstGeom prst="rect">
            <a:avLst/>
          </a:prstGeom>
        </p:spPr>
      </p:pic>
      <p:pic>
        <p:nvPicPr>
          <p:cNvPr id="8" name="Picture 7"/>
          <p:cNvPicPr>
            <a:picLocks noChangeAspect="1"/>
          </p:cNvPicPr>
          <p:nvPr/>
        </p:nvPicPr>
        <p:blipFill>
          <a:blip r:embed="rId5"/>
          <a:stretch>
            <a:fillRect/>
          </a:stretch>
        </p:blipFill>
        <p:spPr>
          <a:xfrm>
            <a:off x="0" y="1029016"/>
            <a:ext cx="4615408" cy="741040"/>
          </a:xfrm>
          <a:prstGeom prst="rect">
            <a:avLst/>
          </a:prstGeom>
        </p:spPr>
      </p:pic>
    </p:spTree>
    <p:extLst>
      <p:ext uri="{BB962C8B-B14F-4D97-AF65-F5344CB8AC3E}">
        <p14:creationId xmlns:p14="http://schemas.microsoft.com/office/powerpoint/2010/main" val="2940560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3 - feedback and reflections </a:t>
            </a:r>
            <a:endParaRPr lang="en-GB" dirty="0"/>
          </a:p>
        </p:txBody>
      </p:sp>
      <p:sp>
        <p:nvSpPr>
          <p:cNvPr id="3" name="Content Placeholder 2"/>
          <p:cNvSpPr>
            <a:spLocks noGrp="1"/>
          </p:cNvSpPr>
          <p:nvPr>
            <p:ph idx="1"/>
          </p:nvPr>
        </p:nvSpPr>
        <p:spPr/>
        <p:txBody>
          <a:bodyPr/>
          <a:lstStyle/>
          <a:p>
            <a:r>
              <a:rPr lang="en-GB" sz="2000" dirty="0" smtClean="0"/>
              <a:t>Each group to feedback ideas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Nature of the activities?</a:t>
            </a:r>
          </a:p>
          <a:p>
            <a:pPr marL="342900" indent="-342900">
              <a:buFont typeface="Arial" panose="020B0604020202020204" pitchFamily="34" charset="0"/>
              <a:buChar char="•"/>
            </a:pPr>
            <a:r>
              <a:rPr lang="en-GB" sz="2000" dirty="0" smtClean="0"/>
              <a:t>Which aspects of HOT are being developed?</a:t>
            </a:r>
          </a:p>
          <a:p>
            <a:endParaRPr lang="en-GB" sz="2000" dirty="0"/>
          </a:p>
          <a:p>
            <a:r>
              <a:rPr lang="en-GB" sz="2000" dirty="0" smtClean="0"/>
              <a:t>Reflection</a:t>
            </a:r>
            <a:endParaRPr lang="en-GB" sz="2000" dirty="0"/>
          </a:p>
          <a:p>
            <a:pPr marL="342900" indent="-342900">
              <a:buFont typeface="Arial" panose="020B0604020202020204" pitchFamily="34" charset="0"/>
              <a:buChar char="•"/>
            </a:pPr>
            <a:r>
              <a:rPr lang="en-GB" sz="2000" dirty="0" smtClean="0"/>
              <a:t>What will you try with your own students?</a:t>
            </a:r>
          </a:p>
        </p:txBody>
      </p:sp>
    </p:spTree>
    <p:extLst>
      <p:ext uri="{BB962C8B-B14F-4D97-AF65-F5344CB8AC3E}">
        <p14:creationId xmlns:p14="http://schemas.microsoft.com/office/powerpoint/2010/main" val="535212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studies </a:t>
            </a:r>
            <a:r>
              <a:rPr lang="en-GB" dirty="0" smtClean="0"/>
              <a:t>and </a:t>
            </a:r>
            <a:r>
              <a:rPr lang="en-GB" dirty="0"/>
              <a:t>examples</a:t>
            </a:r>
            <a:br>
              <a:rPr lang="en-GB" dirty="0"/>
            </a:br>
            <a:endParaRPr lang="en-GB" dirty="0"/>
          </a:p>
        </p:txBody>
      </p:sp>
      <p:sp>
        <p:nvSpPr>
          <p:cNvPr id="3" name="Content Placeholder 2"/>
          <p:cNvSpPr>
            <a:spLocks noGrp="1"/>
          </p:cNvSpPr>
          <p:nvPr>
            <p:ph idx="1"/>
          </p:nvPr>
        </p:nvSpPr>
        <p:spPr>
          <a:xfrm>
            <a:off x="193733" y="1124743"/>
            <a:ext cx="4162243" cy="4464497"/>
          </a:xfrm>
        </p:spPr>
        <p:txBody>
          <a:bodyPr/>
          <a:lstStyle/>
          <a:p>
            <a:r>
              <a:rPr lang="en-GB" sz="1800" b="1" dirty="0" smtClean="0"/>
              <a:t>For the teacher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Authenticity and excitement </a:t>
            </a:r>
          </a:p>
          <a:p>
            <a:pPr marL="285750" indent="-285750">
              <a:buFont typeface="Arial" panose="020B0604020202020204" pitchFamily="34" charset="0"/>
              <a:buChar char="•"/>
            </a:pPr>
            <a:r>
              <a:rPr lang="en-GB" sz="1800" dirty="0" smtClean="0"/>
              <a:t>Distant places – challenging ideas</a:t>
            </a:r>
          </a:p>
          <a:p>
            <a:pPr marL="285750" indent="-285750">
              <a:buFont typeface="Arial" panose="020B0604020202020204" pitchFamily="34" charset="0"/>
              <a:buChar char="•"/>
            </a:pPr>
            <a:r>
              <a:rPr lang="en-GB" sz="1800" dirty="0" smtClean="0"/>
              <a:t>Enhance students understanding </a:t>
            </a:r>
          </a:p>
          <a:p>
            <a:pPr marL="285750" indent="-285750">
              <a:buFont typeface="Arial" panose="020B0604020202020204" pitchFamily="34" charset="0"/>
              <a:buChar char="•"/>
            </a:pPr>
            <a:r>
              <a:rPr lang="en-GB" sz="1800" dirty="0" smtClean="0"/>
              <a:t>Fieldwork opportunities </a:t>
            </a:r>
          </a:p>
          <a:p>
            <a:pPr marL="285750" indent="-285750">
              <a:buFont typeface="Arial" panose="020B0604020202020204" pitchFamily="34" charset="0"/>
              <a:buChar char="•"/>
            </a:pPr>
            <a:r>
              <a:rPr lang="en-GB" sz="1800" dirty="0" smtClean="0"/>
              <a:t>‘Real life’ V ‘the textbook’</a:t>
            </a:r>
          </a:p>
          <a:p>
            <a:pPr marL="285750" indent="-285750">
              <a:buFont typeface="Arial" panose="020B0604020202020204" pitchFamily="34" charset="0"/>
              <a:buChar char="•"/>
            </a:pPr>
            <a:endParaRPr lang="en-GB" sz="1800" dirty="0"/>
          </a:p>
          <a:p>
            <a:r>
              <a:rPr lang="en-GB" sz="1800" b="1" dirty="0" smtClean="0"/>
              <a:t>To include:</a:t>
            </a:r>
          </a:p>
          <a:p>
            <a:endParaRPr lang="en-GB" sz="1800" dirty="0"/>
          </a:p>
          <a:p>
            <a:pPr marL="285750" indent="-285750">
              <a:buFont typeface="Arial" panose="020B0604020202020204" pitchFamily="34" charset="0"/>
              <a:buChar char="•"/>
            </a:pPr>
            <a:r>
              <a:rPr lang="en-GB" sz="1800" dirty="0" smtClean="0"/>
              <a:t>Range in scale </a:t>
            </a:r>
          </a:p>
          <a:p>
            <a:pPr marL="285750" indent="-285750">
              <a:buFont typeface="Arial" panose="020B0604020202020204" pitchFamily="34" charset="0"/>
              <a:buChar char="•"/>
            </a:pPr>
            <a:r>
              <a:rPr lang="en-GB" sz="1800" dirty="0" smtClean="0"/>
              <a:t>Country variations </a:t>
            </a:r>
          </a:p>
          <a:p>
            <a:pPr marL="285750" indent="-285750">
              <a:buFont typeface="Arial" panose="020B0604020202020204" pitchFamily="34" charset="0"/>
              <a:buChar char="•"/>
            </a:pPr>
            <a:r>
              <a:rPr lang="en-GB" sz="1800" dirty="0" smtClean="0"/>
              <a:t>Case study v example</a:t>
            </a:r>
          </a:p>
          <a:p>
            <a:endParaRPr lang="en-GB" sz="1800" dirty="0"/>
          </a:p>
        </p:txBody>
      </p:sp>
      <p:sp>
        <p:nvSpPr>
          <p:cNvPr id="4" name="Content Placeholder 2"/>
          <p:cNvSpPr txBox="1">
            <a:spLocks/>
          </p:cNvSpPr>
          <p:nvPr/>
        </p:nvSpPr>
        <p:spPr>
          <a:xfrm>
            <a:off x="4476998" y="1124744"/>
            <a:ext cx="4666299" cy="4851015"/>
          </a:xfrm>
          <a:prstGeom prst="rect">
            <a:avLst/>
          </a:prstGeom>
        </p:spPr>
        <p:txBody>
          <a:bodyPr>
            <a:noAutofit/>
          </a:bodyPr>
          <a:lstStyle>
            <a:lvl1pPr marL="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1pPr>
            <a:lvl2pPr marL="4572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2pPr>
            <a:lvl3pPr marL="9144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3pPr>
            <a:lvl4pPr marL="13716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4pPr>
            <a:lvl5pPr marL="18288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dirty="0" smtClean="0"/>
          </a:p>
        </p:txBody>
      </p:sp>
      <p:sp>
        <p:nvSpPr>
          <p:cNvPr id="6" name="TextBox 5"/>
          <p:cNvSpPr txBox="1"/>
          <p:nvPr/>
        </p:nvSpPr>
        <p:spPr>
          <a:xfrm>
            <a:off x="4476998" y="1124742"/>
            <a:ext cx="4559498" cy="4851015"/>
          </a:xfrm>
          <a:prstGeom prst="rect">
            <a:avLst/>
          </a:prstGeom>
        </p:spPr>
        <p:txBody>
          <a:bodyPr wrap="square" rtlCol="0">
            <a:normAutofit/>
          </a:bodyPr>
          <a:lstStyle/>
          <a:p>
            <a:r>
              <a:rPr lang="en-GB" b="1" dirty="0" smtClean="0">
                <a:solidFill>
                  <a:schemeClr val="tx2">
                    <a:lumMod val="75000"/>
                  </a:schemeClr>
                </a:solidFill>
                <a:latin typeface="Myriad Pro"/>
              </a:rPr>
              <a:t>For the assessment …….</a:t>
            </a:r>
          </a:p>
          <a:p>
            <a:endParaRPr lang="en-GB" dirty="0" smtClean="0">
              <a:solidFill>
                <a:schemeClr val="tx2">
                  <a:lumMod val="75000"/>
                </a:schemeClr>
              </a:solidFill>
              <a:latin typeface="Myriad Pro"/>
            </a:endParaRPr>
          </a:p>
          <a:p>
            <a:pPr marL="285750" indent="-285750">
              <a:buFont typeface="Arial" panose="020B0604020202020204" pitchFamily="34" charset="0"/>
              <a:buChar char="•"/>
            </a:pPr>
            <a:r>
              <a:rPr lang="en-GB" dirty="0" smtClean="0">
                <a:solidFill>
                  <a:schemeClr val="tx2">
                    <a:lumMod val="75000"/>
                  </a:schemeClr>
                </a:solidFill>
                <a:latin typeface="Myriad Pro"/>
              </a:rPr>
              <a:t>Exemplifies a point  </a:t>
            </a:r>
          </a:p>
          <a:p>
            <a:pPr marL="285750" indent="-285750">
              <a:buFont typeface="Arial" panose="020B0604020202020204" pitchFamily="34" charset="0"/>
              <a:buChar char="•"/>
            </a:pPr>
            <a:r>
              <a:rPr lang="en-GB" dirty="0" smtClean="0">
                <a:solidFill>
                  <a:schemeClr val="tx2">
                    <a:lumMod val="75000"/>
                  </a:schemeClr>
                </a:solidFill>
                <a:latin typeface="Myriad Pro"/>
              </a:rPr>
              <a:t>Relevance to the question asked (application)</a:t>
            </a:r>
          </a:p>
          <a:p>
            <a:pPr marL="285750" indent="-285750">
              <a:buFont typeface="Arial" panose="020B0604020202020204" pitchFamily="34" charset="0"/>
              <a:buChar char="•"/>
            </a:pPr>
            <a:r>
              <a:rPr lang="en-GB" dirty="0" smtClean="0">
                <a:solidFill>
                  <a:schemeClr val="tx2">
                    <a:lumMod val="75000"/>
                  </a:schemeClr>
                </a:solidFill>
                <a:latin typeface="Myriad Pro"/>
              </a:rPr>
              <a:t>Demonstrates knowledge and understanding</a:t>
            </a:r>
          </a:p>
          <a:p>
            <a:pPr marL="285750" indent="-285750">
              <a:buFont typeface="Arial" panose="020B0604020202020204" pitchFamily="34" charset="0"/>
              <a:buChar char="•"/>
            </a:pPr>
            <a:r>
              <a:rPr lang="en-GB" dirty="0" smtClean="0">
                <a:solidFill>
                  <a:schemeClr val="tx2">
                    <a:lumMod val="75000"/>
                  </a:schemeClr>
                </a:solidFill>
                <a:latin typeface="Myriad Pro"/>
              </a:rPr>
              <a:t>Help develop arguments</a:t>
            </a:r>
          </a:p>
          <a:p>
            <a:pPr marL="285750" indent="-285750">
              <a:buFont typeface="Arial" panose="020B0604020202020204" pitchFamily="34" charset="0"/>
              <a:buChar char="•"/>
            </a:pPr>
            <a:r>
              <a:rPr lang="en-GB" dirty="0">
                <a:solidFill>
                  <a:schemeClr val="tx2">
                    <a:lumMod val="75000"/>
                  </a:schemeClr>
                </a:solidFill>
                <a:latin typeface="Myriad Pro"/>
              </a:rPr>
              <a:t>Adds complexity to arguments</a:t>
            </a:r>
          </a:p>
          <a:p>
            <a:pPr marL="285750" indent="-285750">
              <a:buFont typeface="Arial" panose="020B0604020202020204" pitchFamily="34" charset="0"/>
              <a:buChar char="•"/>
            </a:pPr>
            <a:r>
              <a:rPr lang="en-GB" dirty="0" smtClean="0">
                <a:solidFill>
                  <a:schemeClr val="tx2">
                    <a:lumMod val="75000"/>
                  </a:schemeClr>
                </a:solidFill>
                <a:latin typeface="Myriad Pro"/>
              </a:rPr>
              <a:t>Explain and validate / disagree with concepts</a:t>
            </a:r>
          </a:p>
          <a:p>
            <a:r>
              <a:rPr lang="en-GB" dirty="0" smtClean="0">
                <a:solidFill>
                  <a:schemeClr val="tx2">
                    <a:lumMod val="75000"/>
                  </a:schemeClr>
                </a:solidFill>
                <a:latin typeface="Myriad Pro"/>
              </a:rPr>
              <a:t> </a:t>
            </a:r>
          </a:p>
          <a:p>
            <a:pPr marL="285750" indent="-285750">
              <a:buFont typeface="Arial" panose="020B0604020202020204" pitchFamily="34" charset="0"/>
              <a:buChar char="•"/>
            </a:pPr>
            <a:endParaRPr lang="en-GB" dirty="0" smtClean="0">
              <a:solidFill>
                <a:schemeClr val="tx2">
                  <a:lumMod val="75000"/>
                </a:schemeClr>
              </a:solidFill>
              <a:latin typeface="Myriad Pro"/>
            </a:endParaRPr>
          </a:p>
          <a:p>
            <a:endParaRPr lang="en-GB" dirty="0">
              <a:solidFill>
                <a:schemeClr val="tx2">
                  <a:lumMod val="75000"/>
                </a:schemeClr>
              </a:solidFill>
              <a:latin typeface="Myriad Pro"/>
            </a:endParaRPr>
          </a:p>
          <a:p>
            <a:r>
              <a:rPr lang="en-GB" dirty="0" smtClean="0">
                <a:solidFill>
                  <a:schemeClr val="tx2">
                    <a:lumMod val="75000"/>
                  </a:schemeClr>
                </a:solidFill>
                <a:latin typeface="Myriad Pro"/>
              </a:rPr>
              <a:t> </a:t>
            </a:r>
          </a:p>
        </p:txBody>
      </p:sp>
      <p:pic>
        <p:nvPicPr>
          <p:cNvPr id="7" name="Picture 6"/>
          <p:cNvPicPr>
            <a:picLocks noChangeAspect="1"/>
          </p:cNvPicPr>
          <p:nvPr/>
        </p:nvPicPr>
        <p:blipFill>
          <a:blip r:embed="rId2"/>
          <a:stretch>
            <a:fillRect/>
          </a:stretch>
        </p:blipFill>
        <p:spPr>
          <a:xfrm>
            <a:off x="7091141" y="116632"/>
            <a:ext cx="1920214" cy="1440160"/>
          </a:xfrm>
          <a:prstGeom prst="rect">
            <a:avLst/>
          </a:prstGeom>
        </p:spPr>
      </p:pic>
      <p:pic>
        <p:nvPicPr>
          <p:cNvPr id="8" name="Picture 7"/>
          <p:cNvPicPr>
            <a:picLocks noChangeAspect="1"/>
          </p:cNvPicPr>
          <p:nvPr/>
        </p:nvPicPr>
        <p:blipFill>
          <a:blip r:embed="rId3"/>
          <a:stretch>
            <a:fillRect/>
          </a:stretch>
        </p:blipFill>
        <p:spPr>
          <a:xfrm>
            <a:off x="4567237" y="3424237"/>
            <a:ext cx="9525" cy="9525"/>
          </a:xfrm>
          <a:prstGeom prst="rect">
            <a:avLst/>
          </a:prstGeom>
        </p:spPr>
      </p:pic>
      <p:pic>
        <p:nvPicPr>
          <p:cNvPr id="1026" name="Picture 2" descr="No automatic alt tex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2555776" y="755576"/>
            <a:ext cx="1417166" cy="1062875"/>
          </a:xfrm>
          <a:prstGeom prst="rect">
            <a:avLst/>
          </a:prstGeom>
        </p:spPr>
      </p:pic>
      <p:pic>
        <p:nvPicPr>
          <p:cNvPr id="11" name="Picture 10"/>
          <p:cNvPicPr>
            <a:picLocks noChangeAspect="1"/>
          </p:cNvPicPr>
          <p:nvPr/>
        </p:nvPicPr>
        <p:blipFill>
          <a:blip r:embed="rId6"/>
          <a:stretch>
            <a:fillRect/>
          </a:stretch>
        </p:blipFill>
        <p:spPr>
          <a:xfrm>
            <a:off x="2495055" y="3433762"/>
            <a:ext cx="1940446" cy="1455335"/>
          </a:xfrm>
          <a:prstGeom prst="rect">
            <a:avLst/>
          </a:prstGeom>
        </p:spPr>
      </p:pic>
      <p:pic>
        <p:nvPicPr>
          <p:cNvPr id="12" name="Picture 11"/>
          <p:cNvPicPr>
            <a:picLocks noChangeAspect="1"/>
          </p:cNvPicPr>
          <p:nvPr/>
        </p:nvPicPr>
        <p:blipFill>
          <a:blip r:embed="rId7"/>
          <a:stretch>
            <a:fillRect/>
          </a:stretch>
        </p:blipFill>
        <p:spPr>
          <a:xfrm>
            <a:off x="3386446" y="5034893"/>
            <a:ext cx="2880320" cy="1650976"/>
          </a:xfrm>
          <a:prstGeom prst="rect">
            <a:avLst/>
          </a:prstGeom>
        </p:spPr>
      </p:pic>
      <p:pic>
        <p:nvPicPr>
          <p:cNvPr id="13" name="Picture 12"/>
          <p:cNvPicPr>
            <a:picLocks noChangeAspect="1"/>
          </p:cNvPicPr>
          <p:nvPr/>
        </p:nvPicPr>
        <p:blipFill>
          <a:blip r:embed="rId8"/>
          <a:stretch>
            <a:fillRect/>
          </a:stretch>
        </p:blipFill>
        <p:spPr>
          <a:xfrm>
            <a:off x="6518794" y="4221088"/>
            <a:ext cx="2339558" cy="1754669"/>
          </a:xfrm>
          <a:prstGeom prst="rect">
            <a:avLst/>
          </a:prstGeom>
        </p:spPr>
      </p:pic>
      <p:sp>
        <p:nvSpPr>
          <p:cNvPr id="14" name="TextBox 13"/>
          <p:cNvSpPr txBox="1"/>
          <p:nvPr/>
        </p:nvSpPr>
        <p:spPr>
          <a:xfrm>
            <a:off x="165100" y="6244125"/>
            <a:ext cx="2880320" cy="5205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ormAutofit/>
          </a:bodyPr>
          <a:lstStyle/>
          <a:p>
            <a:pPr algn="ctr"/>
            <a:r>
              <a:rPr lang="en-GB" b="1" dirty="0">
                <a:solidFill>
                  <a:schemeClr val="bg1"/>
                </a:solidFill>
              </a:rPr>
              <a:t>How many is too many?</a:t>
            </a:r>
          </a:p>
        </p:txBody>
      </p:sp>
    </p:spTree>
    <p:extLst>
      <p:ext uri="{BB962C8B-B14F-4D97-AF65-F5344CB8AC3E}">
        <p14:creationId xmlns:p14="http://schemas.microsoft.com/office/powerpoint/2010/main" val="542295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assessment – AO2</a:t>
            </a:r>
            <a:endParaRPr lang="en-GB" dirty="0"/>
          </a:p>
        </p:txBody>
      </p:sp>
      <p:sp>
        <p:nvSpPr>
          <p:cNvPr id="3" name="Content Placeholder 2"/>
          <p:cNvSpPr>
            <a:spLocks noGrp="1"/>
          </p:cNvSpPr>
          <p:nvPr>
            <p:ph idx="1"/>
          </p:nvPr>
        </p:nvSpPr>
        <p:spPr/>
        <p:txBody>
          <a:bodyPr/>
          <a:lstStyle/>
          <a:p>
            <a:r>
              <a:rPr lang="en-GB" sz="2800" b="1" u="sng" dirty="0" smtClean="0"/>
              <a:t>Application</a:t>
            </a:r>
            <a:r>
              <a:rPr lang="en-GB" sz="2800" dirty="0" smtClean="0"/>
              <a:t> of </a:t>
            </a:r>
            <a:r>
              <a:rPr lang="en-GB" sz="2800" b="1" i="1" dirty="0" smtClean="0"/>
              <a:t>knowledge</a:t>
            </a:r>
            <a:r>
              <a:rPr lang="en-GB" sz="2800" dirty="0" smtClean="0"/>
              <a:t> and </a:t>
            </a:r>
            <a:r>
              <a:rPr lang="en-GB" sz="2800" b="1" i="1" dirty="0" smtClean="0"/>
              <a:t>understanding</a:t>
            </a:r>
            <a:r>
              <a:rPr lang="en-GB" sz="2800" dirty="0" smtClean="0"/>
              <a:t> to</a:t>
            </a:r>
          </a:p>
          <a:p>
            <a:r>
              <a:rPr lang="en-GB" sz="2800" dirty="0" smtClean="0"/>
              <a:t>Interpret </a:t>
            </a:r>
          </a:p>
          <a:p>
            <a:r>
              <a:rPr lang="en-GB" sz="2800" dirty="0" smtClean="0"/>
              <a:t>Analyse </a:t>
            </a:r>
          </a:p>
          <a:p>
            <a:r>
              <a:rPr lang="en-GB" sz="2800" dirty="0" smtClean="0"/>
              <a:t>Evaluate </a:t>
            </a:r>
          </a:p>
          <a:p>
            <a:endParaRPr lang="en-GB" sz="1200" dirty="0" smtClean="0"/>
          </a:p>
          <a:p>
            <a:r>
              <a:rPr lang="en-GB" sz="2800" u="sng" dirty="0" smtClean="0">
                <a:solidFill>
                  <a:schemeClr val="tx2">
                    <a:lumMod val="50000"/>
                  </a:schemeClr>
                </a:solidFill>
              </a:rPr>
              <a:t>Discussion: </a:t>
            </a:r>
            <a:r>
              <a:rPr lang="en-GB" sz="2800" dirty="0" smtClean="0">
                <a:solidFill>
                  <a:schemeClr val="tx2">
                    <a:lumMod val="50000"/>
                  </a:schemeClr>
                </a:solidFill>
              </a:rPr>
              <a:t>How do we develop these skills or provide opportunities for students to develop these skills?</a:t>
            </a:r>
          </a:p>
          <a:p>
            <a:endParaRPr lang="en-GB" sz="1100" dirty="0">
              <a:solidFill>
                <a:schemeClr val="tx2">
                  <a:lumMod val="50000"/>
                </a:schemeClr>
              </a:solidFill>
            </a:endParaRPr>
          </a:p>
          <a:p>
            <a:r>
              <a:rPr lang="en-GB" sz="2800" dirty="0" smtClean="0">
                <a:solidFill>
                  <a:schemeClr val="tx2">
                    <a:lumMod val="50000"/>
                  </a:schemeClr>
                </a:solidFill>
              </a:rPr>
              <a:t>Context: Synoptic questions &amp; essays </a:t>
            </a:r>
            <a:endParaRPr lang="en-GB" sz="2800" dirty="0">
              <a:solidFill>
                <a:schemeClr val="tx2">
                  <a:lumMod val="50000"/>
                </a:schemeClr>
              </a:solidFill>
            </a:endParaRPr>
          </a:p>
        </p:txBody>
      </p:sp>
      <p:sp>
        <p:nvSpPr>
          <p:cNvPr id="4" name="Right Brace 3"/>
          <p:cNvSpPr/>
          <p:nvPr/>
        </p:nvSpPr>
        <p:spPr>
          <a:xfrm>
            <a:off x="1979712" y="1988840"/>
            <a:ext cx="1152128"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TextBox 4"/>
          <p:cNvSpPr txBox="1"/>
          <p:nvPr/>
        </p:nvSpPr>
        <p:spPr>
          <a:xfrm>
            <a:off x="3275856" y="2276872"/>
            <a:ext cx="4320480" cy="936104"/>
          </a:xfrm>
          <a:prstGeom prst="rect">
            <a:avLst/>
          </a:prstGeom>
        </p:spPr>
        <p:txBody>
          <a:bodyPr wrap="square" rtlCol="0">
            <a:noAutofit/>
          </a:bodyPr>
          <a:lstStyle/>
          <a:p>
            <a:r>
              <a:rPr lang="en-GB" sz="2800" dirty="0" smtClean="0">
                <a:solidFill>
                  <a:schemeClr val="tx2">
                    <a:lumMod val="50000"/>
                  </a:schemeClr>
                </a:solidFill>
                <a:latin typeface="Myriad Pro"/>
              </a:rPr>
              <a:t>Geographical information and issues </a:t>
            </a:r>
          </a:p>
        </p:txBody>
      </p:sp>
      <p:sp>
        <p:nvSpPr>
          <p:cNvPr id="6" name="Down Arrow 5"/>
          <p:cNvSpPr/>
          <p:nvPr/>
        </p:nvSpPr>
        <p:spPr>
          <a:xfrm>
            <a:off x="2889524" y="4581128"/>
            <a:ext cx="484632" cy="7197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54117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Essay writing</a:t>
            </a:r>
            <a:br>
              <a:rPr lang="en-GB" dirty="0"/>
            </a:br>
            <a:r>
              <a:rPr lang="en-GB" dirty="0" smtClean="0"/>
              <a:t/>
            </a:r>
            <a:br>
              <a:rPr lang="en-GB" dirty="0" smtClean="0"/>
            </a:br>
            <a:endParaRPr lang="en-GB" dirty="0"/>
          </a:p>
        </p:txBody>
      </p:sp>
      <p:sp>
        <p:nvSpPr>
          <p:cNvPr id="3" name="Content Placeholder 2"/>
          <p:cNvSpPr>
            <a:spLocks noGrp="1"/>
          </p:cNvSpPr>
          <p:nvPr>
            <p:ph idx="1"/>
          </p:nvPr>
        </p:nvSpPr>
        <p:spPr>
          <a:xfrm>
            <a:off x="358749" y="2289442"/>
            <a:ext cx="3514171" cy="1368152"/>
          </a:xfrm>
        </p:spPr>
        <p:style>
          <a:lnRef idx="2">
            <a:schemeClr val="dk1"/>
          </a:lnRef>
          <a:fillRef idx="1">
            <a:schemeClr val="lt1"/>
          </a:fillRef>
          <a:effectRef idx="0">
            <a:schemeClr val="dk1"/>
          </a:effectRef>
          <a:fontRef idx="minor">
            <a:schemeClr val="dk1"/>
          </a:fontRef>
        </p:style>
        <p:txBody>
          <a:bodyPr/>
          <a:lstStyle/>
          <a:p>
            <a:pPr marL="285750" indent="-285750">
              <a:buFont typeface="Arial" panose="020B0604020202020204" pitchFamily="34" charset="0"/>
              <a:buChar char="•"/>
            </a:pPr>
            <a:r>
              <a:rPr lang="en-GB" sz="1800" dirty="0" smtClean="0">
                <a:solidFill>
                  <a:schemeClr val="tx2">
                    <a:lumMod val="75000"/>
                  </a:schemeClr>
                </a:solidFill>
                <a:latin typeface="Myriad Pro"/>
              </a:rPr>
              <a:t>Deconstructing the question</a:t>
            </a:r>
          </a:p>
          <a:p>
            <a:pPr marL="285750" indent="-285750">
              <a:buFont typeface="Arial" panose="020B0604020202020204" pitchFamily="34" charset="0"/>
              <a:buChar char="•"/>
            </a:pPr>
            <a:r>
              <a:rPr lang="en-GB" sz="1800" dirty="0" smtClean="0">
                <a:solidFill>
                  <a:schemeClr val="tx2">
                    <a:lumMod val="75000"/>
                  </a:schemeClr>
                </a:solidFill>
                <a:latin typeface="Myriad Pro"/>
              </a:rPr>
              <a:t>Writing frames – the structure </a:t>
            </a:r>
          </a:p>
          <a:p>
            <a:pPr marL="285750" indent="-285750">
              <a:buFont typeface="Arial" panose="020B0604020202020204" pitchFamily="34" charset="0"/>
              <a:buChar char="•"/>
            </a:pPr>
            <a:r>
              <a:rPr lang="en-GB" sz="1800" dirty="0" smtClean="0">
                <a:solidFill>
                  <a:schemeClr val="tx2">
                    <a:lumMod val="75000"/>
                  </a:schemeClr>
                </a:solidFill>
                <a:latin typeface="Myriad Pro"/>
              </a:rPr>
              <a:t>List of topic words to include </a:t>
            </a:r>
          </a:p>
          <a:p>
            <a:pPr marL="285750" indent="-285750">
              <a:buFont typeface="Arial" panose="020B0604020202020204" pitchFamily="34" charset="0"/>
              <a:buChar char="•"/>
            </a:pPr>
            <a:r>
              <a:rPr lang="en-GB" sz="1800" dirty="0" smtClean="0">
                <a:solidFill>
                  <a:schemeClr val="tx2">
                    <a:lumMod val="75000"/>
                  </a:schemeClr>
                </a:solidFill>
                <a:latin typeface="Myriad Pro"/>
              </a:rPr>
              <a:t>Case study summaries </a:t>
            </a:r>
          </a:p>
        </p:txBody>
      </p:sp>
      <p:sp>
        <p:nvSpPr>
          <p:cNvPr id="4" name="TextBox 3"/>
          <p:cNvSpPr txBox="1"/>
          <p:nvPr/>
        </p:nvSpPr>
        <p:spPr>
          <a:xfrm>
            <a:off x="3872920" y="281702"/>
            <a:ext cx="5040560"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ormAutofit/>
          </a:bodyPr>
          <a:lstStyle/>
          <a:p>
            <a:r>
              <a:rPr lang="en-GB" b="1" dirty="0"/>
              <a:t>How do you </a:t>
            </a:r>
            <a:r>
              <a:rPr lang="en-GB" b="1" dirty="0" smtClean="0"/>
              <a:t>prepare your students to write essays?</a:t>
            </a:r>
            <a:endParaRPr lang="en-GB" b="1" dirty="0"/>
          </a:p>
          <a:p>
            <a:endParaRPr lang="en-GB" b="1" dirty="0" smtClean="0">
              <a:solidFill>
                <a:schemeClr val="bg1"/>
              </a:solidFill>
              <a:latin typeface="Myriad Pro"/>
            </a:endParaRPr>
          </a:p>
        </p:txBody>
      </p:sp>
      <p:sp>
        <p:nvSpPr>
          <p:cNvPr id="9" name="Right Arrow 8"/>
          <p:cNvSpPr/>
          <p:nvPr/>
        </p:nvSpPr>
        <p:spPr>
          <a:xfrm>
            <a:off x="4067944" y="2816027"/>
            <a:ext cx="14401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27584" y="1845571"/>
            <a:ext cx="1872208" cy="360040"/>
          </a:xfrm>
          <a:prstGeom prst="rect">
            <a:avLst/>
          </a:prstGeom>
        </p:spPr>
        <p:txBody>
          <a:bodyPr wrap="square" rtlCol="0">
            <a:normAutofit lnSpcReduction="10000"/>
          </a:bodyPr>
          <a:lstStyle/>
          <a:p>
            <a:r>
              <a:rPr lang="en-GB" dirty="0" smtClean="0">
                <a:solidFill>
                  <a:schemeClr val="tx2">
                    <a:lumMod val="75000"/>
                  </a:schemeClr>
                </a:solidFill>
                <a:latin typeface="Myriad Pro"/>
              </a:rPr>
              <a:t>In the beginning! </a:t>
            </a:r>
          </a:p>
        </p:txBody>
      </p:sp>
      <p:sp>
        <p:nvSpPr>
          <p:cNvPr id="11" name="TextBox 10"/>
          <p:cNvSpPr txBox="1"/>
          <p:nvPr/>
        </p:nvSpPr>
        <p:spPr>
          <a:xfrm>
            <a:off x="5868144" y="2210174"/>
            <a:ext cx="3024335" cy="1809342"/>
          </a:xfrm>
          <a:prstGeom prst="rect">
            <a:avLst/>
          </a:prstGeom>
        </p:spPr>
        <p:style>
          <a:lnRef idx="2">
            <a:schemeClr val="dk1"/>
          </a:lnRef>
          <a:fillRef idx="1">
            <a:schemeClr val="lt1"/>
          </a:fillRef>
          <a:effectRef idx="0">
            <a:schemeClr val="dk1"/>
          </a:effectRef>
          <a:fontRef idx="minor">
            <a:schemeClr val="dk1"/>
          </a:fontRef>
        </p:style>
        <p:txBody>
          <a:bodyPr wrap="square" rtlCol="0">
            <a:normAutofit fontScale="92500" lnSpcReduction="10000"/>
          </a:bodyPr>
          <a:lstStyle/>
          <a:p>
            <a:pPr marL="285750" indent="-285750">
              <a:buFont typeface="Arial" panose="020B0604020202020204" pitchFamily="34" charset="0"/>
              <a:buChar char="•"/>
            </a:pPr>
            <a:r>
              <a:rPr lang="en-GB" dirty="0" smtClean="0">
                <a:solidFill>
                  <a:schemeClr val="tx2">
                    <a:lumMod val="75000"/>
                  </a:schemeClr>
                </a:solidFill>
                <a:latin typeface="Myriad Pro"/>
              </a:rPr>
              <a:t>A quick plan </a:t>
            </a:r>
          </a:p>
          <a:p>
            <a:pPr marL="285750" indent="-285750">
              <a:buFont typeface="Arial" panose="020B0604020202020204" pitchFamily="34" charset="0"/>
              <a:buChar char="•"/>
            </a:pPr>
            <a:r>
              <a:rPr lang="en-GB" dirty="0" smtClean="0">
                <a:solidFill>
                  <a:schemeClr val="tx2">
                    <a:lumMod val="75000"/>
                  </a:schemeClr>
                </a:solidFill>
                <a:latin typeface="Myriad Pro"/>
              </a:rPr>
              <a:t>Command words </a:t>
            </a:r>
          </a:p>
          <a:p>
            <a:pPr marL="285750" indent="-285750">
              <a:buFont typeface="Arial" panose="020B0604020202020204" pitchFamily="34" charset="0"/>
              <a:buChar char="•"/>
            </a:pPr>
            <a:r>
              <a:rPr lang="en-GB" dirty="0" smtClean="0">
                <a:solidFill>
                  <a:schemeClr val="tx2">
                    <a:lumMod val="75000"/>
                  </a:schemeClr>
                </a:solidFill>
                <a:latin typeface="Myriad Pro"/>
              </a:rPr>
              <a:t>Working out the ‘twist’</a:t>
            </a:r>
          </a:p>
          <a:p>
            <a:pPr marL="285750" indent="-285750">
              <a:buFont typeface="Arial" panose="020B0604020202020204" pitchFamily="34" charset="0"/>
              <a:buChar char="•"/>
            </a:pPr>
            <a:r>
              <a:rPr lang="en-GB" dirty="0" smtClean="0">
                <a:solidFill>
                  <a:schemeClr val="tx2">
                    <a:lumMod val="75000"/>
                  </a:schemeClr>
                </a:solidFill>
                <a:latin typeface="Myriad Pro"/>
              </a:rPr>
              <a:t>Key arguments </a:t>
            </a:r>
          </a:p>
          <a:p>
            <a:pPr marL="285750" indent="-285750">
              <a:buFont typeface="Arial" panose="020B0604020202020204" pitchFamily="34" charset="0"/>
              <a:buChar char="•"/>
            </a:pPr>
            <a:r>
              <a:rPr lang="en-GB" dirty="0" smtClean="0">
                <a:solidFill>
                  <a:schemeClr val="tx2">
                    <a:lumMod val="75000"/>
                  </a:schemeClr>
                </a:solidFill>
                <a:latin typeface="Myriad Pro"/>
              </a:rPr>
              <a:t>Relevant case studies (range of scales) </a:t>
            </a:r>
          </a:p>
          <a:p>
            <a:pPr marL="285750" indent="-285750">
              <a:buFont typeface="Arial" panose="020B0604020202020204" pitchFamily="34" charset="0"/>
              <a:buChar char="•"/>
            </a:pPr>
            <a:r>
              <a:rPr lang="en-GB" dirty="0" smtClean="0">
                <a:solidFill>
                  <a:schemeClr val="tx2">
                    <a:lumMod val="75000"/>
                  </a:schemeClr>
                </a:solidFill>
                <a:latin typeface="Myriad Pro"/>
              </a:rPr>
              <a:t>Come to a view </a:t>
            </a:r>
          </a:p>
        </p:txBody>
      </p:sp>
      <p:sp>
        <p:nvSpPr>
          <p:cNvPr id="12" name="TextBox 11"/>
          <p:cNvSpPr txBox="1"/>
          <p:nvPr/>
        </p:nvSpPr>
        <p:spPr>
          <a:xfrm>
            <a:off x="6300191" y="1843105"/>
            <a:ext cx="2160240" cy="360040"/>
          </a:xfrm>
          <a:prstGeom prst="rect">
            <a:avLst/>
          </a:prstGeom>
        </p:spPr>
        <p:txBody>
          <a:bodyPr wrap="square" rtlCol="0">
            <a:normAutofit lnSpcReduction="10000"/>
          </a:bodyPr>
          <a:lstStyle/>
          <a:p>
            <a:r>
              <a:rPr lang="en-GB" dirty="0" smtClean="0">
                <a:solidFill>
                  <a:schemeClr val="tx2">
                    <a:lumMod val="75000"/>
                  </a:schemeClr>
                </a:solidFill>
                <a:latin typeface="Myriad Pro"/>
              </a:rPr>
              <a:t>Exam ready…..</a:t>
            </a:r>
          </a:p>
        </p:txBody>
      </p:sp>
      <p:sp>
        <p:nvSpPr>
          <p:cNvPr id="13" name="TextBox 12"/>
          <p:cNvSpPr txBox="1"/>
          <p:nvPr/>
        </p:nvSpPr>
        <p:spPr>
          <a:xfrm>
            <a:off x="1213913" y="4797152"/>
            <a:ext cx="1485879" cy="432048"/>
          </a:xfrm>
          <a:prstGeom prst="rect">
            <a:avLst/>
          </a:prstGeom>
        </p:spPr>
        <p:txBody>
          <a:bodyPr wrap="square" rtlCol="0">
            <a:normAutofit/>
          </a:bodyPr>
          <a:lstStyle/>
          <a:p>
            <a:endParaRPr lang="en-GB" dirty="0" smtClean="0"/>
          </a:p>
        </p:txBody>
      </p:sp>
      <p:sp>
        <p:nvSpPr>
          <p:cNvPr id="14" name="TextBox 13"/>
          <p:cNvSpPr txBox="1"/>
          <p:nvPr/>
        </p:nvSpPr>
        <p:spPr>
          <a:xfrm>
            <a:off x="5105615" y="6303591"/>
            <a:ext cx="2304256" cy="432048"/>
          </a:xfrm>
          <a:prstGeom prst="rect">
            <a:avLst/>
          </a:prstGeom>
        </p:spPr>
        <p:txBody>
          <a:bodyPr wrap="square" rtlCol="0">
            <a:noAutofit/>
          </a:bodyPr>
          <a:lstStyle/>
          <a:p>
            <a:r>
              <a:rPr lang="en-GB" dirty="0" smtClean="0">
                <a:solidFill>
                  <a:schemeClr val="tx2">
                    <a:lumMod val="75000"/>
                  </a:schemeClr>
                </a:solidFill>
                <a:latin typeface="Myriad Pro"/>
              </a:rPr>
              <a:t>Its all about timing! </a:t>
            </a:r>
          </a:p>
        </p:txBody>
      </p:sp>
      <p:sp>
        <p:nvSpPr>
          <p:cNvPr id="15" name="TextBox 14"/>
          <p:cNvSpPr txBox="1"/>
          <p:nvPr/>
        </p:nvSpPr>
        <p:spPr>
          <a:xfrm>
            <a:off x="611560" y="4653136"/>
            <a:ext cx="7992888" cy="720080"/>
          </a:xfrm>
          <a:prstGeom prst="rect">
            <a:avLst/>
          </a:prstGeom>
        </p:spPr>
        <p:txBody>
          <a:bodyPr wrap="square" rtlCol="0">
            <a:normAutofit/>
          </a:bodyPr>
          <a:lstStyle/>
          <a:p>
            <a:endParaRPr lang="en-GB" dirty="0" smtClean="0"/>
          </a:p>
        </p:txBody>
      </p:sp>
      <p:sp>
        <p:nvSpPr>
          <p:cNvPr id="16" name="TextBox 15"/>
          <p:cNvSpPr txBox="1"/>
          <p:nvPr/>
        </p:nvSpPr>
        <p:spPr>
          <a:xfrm>
            <a:off x="517981" y="4196671"/>
            <a:ext cx="6862331" cy="1752609"/>
          </a:xfrm>
          <a:prstGeom prst="rect">
            <a:avLst/>
          </a:prstGeom>
        </p:spPr>
        <p:style>
          <a:lnRef idx="2">
            <a:schemeClr val="dk1"/>
          </a:lnRef>
          <a:fillRef idx="1">
            <a:schemeClr val="lt1"/>
          </a:fillRef>
          <a:effectRef idx="0">
            <a:schemeClr val="dk1"/>
          </a:effectRef>
          <a:fontRef idx="minor">
            <a:schemeClr val="dk1"/>
          </a:fontRef>
        </p:style>
        <p:txBody>
          <a:bodyPr wrap="square" rtlCol="0">
            <a:normAutofit fontScale="85000" lnSpcReduction="10000"/>
          </a:bodyPr>
          <a:lstStyle/>
          <a:p>
            <a:r>
              <a:rPr lang="en-GB" sz="1900" b="1" i="1" dirty="0" smtClean="0">
                <a:solidFill>
                  <a:schemeClr val="tx2">
                    <a:lumMod val="75000"/>
                  </a:schemeClr>
                </a:solidFill>
                <a:latin typeface="Myriad Pro"/>
              </a:rPr>
              <a:t>Evaluative ‘style’ </a:t>
            </a:r>
            <a:r>
              <a:rPr lang="en-GB" sz="1900" b="1" dirty="0" smtClean="0">
                <a:solidFill>
                  <a:schemeClr val="tx2">
                    <a:lumMod val="75000"/>
                  </a:schemeClr>
                </a:solidFill>
                <a:latin typeface="Myriad Pro"/>
              </a:rPr>
              <a:t>language e.g.</a:t>
            </a:r>
          </a:p>
          <a:p>
            <a:endParaRPr lang="en-GB" sz="1900" dirty="0" smtClean="0">
              <a:solidFill>
                <a:schemeClr val="tx2">
                  <a:lumMod val="75000"/>
                </a:schemeClr>
              </a:solidFill>
              <a:latin typeface="Myriad Pro"/>
            </a:endParaRPr>
          </a:p>
          <a:p>
            <a:r>
              <a:rPr lang="en-GB" sz="1900" dirty="0" smtClean="0">
                <a:solidFill>
                  <a:schemeClr val="tx2">
                    <a:lumMod val="75000"/>
                  </a:schemeClr>
                </a:solidFill>
                <a:latin typeface="Myriad Pro"/>
              </a:rPr>
              <a:t>However, despite, whereas, </a:t>
            </a:r>
            <a:r>
              <a:rPr lang="en-GB" sz="1900" dirty="0">
                <a:solidFill>
                  <a:schemeClr val="tx2">
                    <a:lumMod val="75000"/>
                  </a:schemeClr>
                </a:solidFill>
                <a:latin typeface="Myriad Pro"/>
              </a:rPr>
              <a:t>o</a:t>
            </a:r>
            <a:r>
              <a:rPr lang="en-GB" sz="1900" dirty="0" smtClean="0">
                <a:solidFill>
                  <a:schemeClr val="tx2">
                    <a:lumMod val="75000"/>
                  </a:schemeClr>
                </a:solidFill>
                <a:latin typeface="Myriad Pro"/>
              </a:rPr>
              <a:t>n the other hand, </a:t>
            </a:r>
            <a:r>
              <a:rPr lang="en-GB" sz="1900" dirty="0">
                <a:solidFill>
                  <a:schemeClr val="tx2">
                    <a:lumMod val="75000"/>
                  </a:schemeClr>
                </a:solidFill>
                <a:latin typeface="Myriad Pro"/>
              </a:rPr>
              <a:t>t</a:t>
            </a:r>
            <a:r>
              <a:rPr lang="en-GB" sz="1900" dirty="0" smtClean="0">
                <a:solidFill>
                  <a:schemeClr val="tx2">
                    <a:lumMod val="75000"/>
                  </a:schemeClr>
                </a:solidFill>
                <a:latin typeface="Myriad Pro"/>
              </a:rPr>
              <a:t>he most (significant), compared with, but, yet, although, nevertheless, therefore or overall. </a:t>
            </a:r>
          </a:p>
          <a:p>
            <a:endParaRPr lang="en-GB" sz="1900" dirty="0">
              <a:solidFill>
                <a:schemeClr val="tx2">
                  <a:lumMod val="75000"/>
                </a:schemeClr>
              </a:solidFill>
              <a:latin typeface="Myriad Pro"/>
            </a:endParaRPr>
          </a:p>
          <a:p>
            <a:r>
              <a:rPr lang="en-GB" sz="1900" dirty="0" smtClean="0">
                <a:solidFill>
                  <a:schemeClr val="tx2">
                    <a:lumMod val="75000"/>
                  </a:schemeClr>
                </a:solidFill>
                <a:latin typeface="Myriad Pro"/>
              </a:rPr>
              <a:t>Answers that are ‘more’ evaluative - explore several sides of an argument, demonstrate complexity and can potentially reach the higher levels.</a:t>
            </a:r>
          </a:p>
          <a:p>
            <a:pPr marL="285750" indent="-285750">
              <a:buFont typeface="Arial" panose="020B0604020202020204" pitchFamily="34" charset="0"/>
              <a:buChar char="•"/>
            </a:pPr>
            <a:endParaRPr lang="en-GB" dirty="0" smtClean="0">
              <a:solidFill>
                <a:schemeClr val="tx2">
                  <a:lumMod val="75000"/>
                </a:schemeClr>
              </a:solidFill>
              <a:latin typeface="Myriad Pro"/>
            </a:endParaRPr>
          </a:p>
        </p:txBody>
      </p:sp>
      <p:sp>
        <p:nvSpPr>
          <p:cNvPr id="6" name="TextBox 5"/>
          <p:cNvSpPr txBox="1"/>
          <p:nvPr/>
        </p:nvSpPr>
        <p:spPr>
          <a:xfrm>
            <a:off x="323528" y="1169176"/>
            <a:ext cx="5279671" cy="441108"/>
          </a:xfrm>
          <a:prstGeom prst="rect">
            <a:avLst/>
          </a:prstGeom>
        </p:spPr>
        <p:style>
          <a:lnRef idx="2">
            <a:schemeClr val="dk1"/>
          </a:lnRef>
          <a:fillRef idx="1">
            <a:schemeClr val="lt1"/>
          </a:fillRef>
          <a:effectRef idx="0">
            <a:schemeClr val="dk1"/>
          </a:effectRef>
          <a:fontRef idx="minor">
            <a:schemeClr val="dk1"/>
          </a:fontRef>
        </p:style>
        <p:txBody>
          <a:bodyPr wrap="square" rtlCol="0">
            <a:normAutofit/>
          </a:bodyPr>
          <a:lstStyle/>
          <a:p>
            <a:r>
              <a:rPr lang="en-GB" dirty="0" smtClean="0">
                <a:solidFill>
                  <a:schemeClr val="tx2">
                    <a:lumMod val="75000"/>
                  </a:schemeClr>
                </a:solidFill>
                <a:latin typeface="Myriad Pro"/>
              </a:rPr>
              <a:t>Command terms – discuss, assess, to what extent</a:t>
            </a:r>
          </a:p>
        </p:txBody>
      </p:sp>
      <p:sp>
        <p:nvSpPr>
          <p:cNvPr id="7" name="Right Arrow 6"/>
          <p:cNvSpPr/>
          <p:nvPr/>
        </p:nvSpPr>
        <p:spPr>
          <a:xfrm>
            <a:off x="5768539" y="117613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804248" y="1028742"/>
            <a:ext cx="2232248" cy="672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ormAutofit fontScale="92500"/>
          </a:bodyPr>
          <a:lstStyle/>
          <a:p>
            <a:r>
              <a:rPr lang="en-GB" sz="1600" b="1" dirty="0" smtClean="0">
                <a:solidFill>
                  <a:schemeClr val="bg1"/>
                </a:solidFill>
                <a:latin typeface="Myriad Pro"/>
              </a:rPr>
              <a:t>What do these require students to do?</a:t>
            </a:r>
          </a:p>
        </p:txBody>
      </p:sp>
    </p:spTree>
    <p:extLst>
      <p:ext uri="{BB962C8B-B14F-4D97-AF65-F5344CB8AC3E}">
        <p14:creationId xmlns:p14="http://schemas.microsoft.com/office/powerpoint/2010/main" val="265381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stretch>
            <a:fillRect/>
          </a:stretch>
        </p:blipFill>
        <p:spPr>
          <a:xfrm>
            <a:off x="222340" y="248442"/>
            <a:ext cx="6065146" cy="6329423"/>
          </a:xfrm>
          <a:prstGeom prst="rect">
            <a:avLst/>
          </a:prstGeom>
        </p:spPr>
      </p:pic>
      <p:sp>
        <p:nvSpPr>
          <p:cNvPr id="5" name="TextBox 4"/>
          <p:cNvSpPr txBox="1"/>
          <p:nvPr/>
        </p:nvSpPr>
        <p:spPr>
          <a:xfrm>
            <a:off x="6555684" y="1360925"/>
            <a:ext cx="2304255" cy="4104456"/>
          </a:xfrm>
          <a:prstGeom prst="rect">
            <a:avLst/>
          </a:prstGeom>
        </p:spPr>
        <p:style>
          <a:lnRef idx="2">
            <a:schemeClr val="dk1"/>
          </a:lnRef>
          <a:fillRef idx="1">
            <a:schemeClr val="lt1"/>
          </a:fillRef>
          <a:effectRef idx="0">
            <a:schemeClr val="dk1"/>
          </a:effectRef>
          <a:fontRef idx="minor">
            <a:schemeClr val="dk1"/>
          </a:fontRef>
        </p:style>
        <p:txBody>
          <a:bodyPr wrap="square" rtlCol="0">
            <a:normAutofit/>
          </a:bodyPr>
          <a:lstStyle/>
          <a:p>
            <a:r>
              <a:rPr lang="en-GB" dirty="0" smtClean="0">
                <a:solidFill>
                  <a:schemeClr val="tx2">
                    <a:lumMod val="50000"/>
                  </a:schemeClr>
                </a:solidFill>
                <a:latin typeface="Myriad Pro"/>
              </a:rPr>
              <a:t>Higher order thinking within the context of developing ‘critical thinkers’. </a:t>
            </a:r>
          </a:p>
          <a:p>
            <a:endParaRPr lang="en-GB" dirty="0">
              <a:solidFill>
                <a:schemeClr val="tx2">
                  <a:lumMod val="50000"/>
                </a:schemeClr>
              </a:solidFill>
              <a:latin typeface="Myriad Pro"/>
            </a:endParaRPr>
          </a:p>
          <a:p>
            <a:r>
              <a:rPr lang="en-GB" dirty="0" smtClean="0">
                <a:solidFill>
                  <a:schemeClr val="tx2">
                    <a:lumMod val="50000"/>
                  </a:schemeClr>
                </a:solidFill>
                <a:latin typeface="Myriad Pro"/>
              </a:rPr>
              <a:t>OECD and Harvard discuss important 21</a:t>
            </a:r>
            <a:r>
              <a:rPr lang="en-GB" baseline="30000" dirty="0" smtClean="0">
                <a:solidFill>
                  <a:schemeClr val="tx2">
                    <a:lumMod val="50000"/>
                  </a:schemeClr>
                </a:solidFill>
                <a:latin typeface="Myriad Pro"/>
              </a:rPr>
              <a:t>st</a:t>
            </a:r>
            <a:r>
              <a:rPr lang="en-GB" dirty="0" smtClean="0">
                <a:solidFill>
                  <a:schemeClr val="tx2">
                    <a:lumMod val="50000"/>
                  </a:schemeClr>
                </a:solidFill>
                <a:latin typeface="Myriad Pro"/>
              </a:rPr>
              <a:t> century skills for students in the global economy.</a:t>
            </a:r>
          </a:p>
          <a:p>
            <a:endParaRPr lang="en-GB" dirty="0">
              <a:solidFill>
                <a:schemeClr val="tx2">
                  <a:lumMod val="50000"/>
                </a:schemeClr>
              </a:solidFill>
              <a:latin typeface="Myriad Pro"/>
            </a:endParaRPr>
          </a:p>
          <a:p>
            <a:r>
              <a:rPr lang="en-GB" dirty="0" smtClean="0">
                <a:solidFill>
                  <a:schemeClr val="tx2">
                    <a:lumMod val="50000"/>
                  </a:schemeClr>
                </a:solidFill>
                <a:latin typeface="Myriad Pro"/>
              </a:rPr>
              <a:t>Harvard – ‘global competencies’ </a:t>
            </a:r>
          </a:p>
        </p:txBody>
      </p:sp>
    </p:spTree>
    <p:extLst>
      <p:ext uri="{BB962C8B-B14F-4D97-AF65-F5344CB8AC3E}">
        <p14:creationId xmlns:p14="http://schemas.microsoft.com/office/powerpoint/2010/main" val="2777844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get in touch……..</a:t>
            </a:r>
            <a:endParaRPr lang="en-GB" dirty="0"/>
          </a:p>
        </p:txBody>
      </p:sp>
      <p:sp>
        <p:nvSpPr>
          <p:cNvPr id="3" name="Rectangle 2"/>
          <p:cNvSpPr/>
          <p:nvPr/>
        </p:nvSpPr>
        <p:spPr>
          <a:xfrm>
            <a:off x="323528" y="1351335"/>
            <a:ext cx="7488832" cy="2215991"/>
          </a:xfrm>
          <a:prstGeom prst="rect">
            <a:avLst/>
          </a:prstGeom>
        </p:spPr>
        <p:txBody>
          <a:bodyPr wrap="square">
            <a:spAutoFit/>
          </a:bodyPr>
          <a:lstStyle/>
          <a:p>
            <a:r>
              <a:rPr lang="en-GB" sz="2400" dirty="0" smtClean="0">
                <a:solidFill>
                  <a:schemeClr val="tx2">
                    <a:lumMod val="50000"/>
                  </a:schemeClr>
                </a:solidFill>
                <a:latin typeface="Myriad Pro"/>
              </a:rPr>
              <a:t>Geography Subject Advisor – Shelley Monk</a:t>
            </a:r>
          </a:p>
          <a:p>
            <a:endParaRPr lang="en-GB" sz="2400" dirty="0" smtClean="0">
              <a:solidFill>
                <a:schemeClr val="tx2">
                  <a:lumMod val="50000"/>
                </a:schemeClr>
              </a:solidFill>
              <a:latin typeface="Myriad Pro"/>
            </a:endParaRPr>
          </a:p>
          <a:p>
            <a:r>
              <a:rPr lang="en-GB" sz="2400" dirty="0" smtClean="0">
                <a:solidFill>
                  <a:schemeClr val="tx2">
                    <a:lumMod val="50000"/>
                  </a:schemeClr>
                </a:solidFill>
                <a:latin typeface="Myriad Pro"/>
              </a:rPr>
              <a:t>Email </a:t>
            </a:r>
            <a:r>
              <a:rPr lang="en-GB" sz="2400" dirty="0">
                <a:solidFill>
                  <a:schemeClr val="tx2">
                    <a:lumMod val="50000"/>
                  </a:schemeClr>
                </a:solidFill>
                <a:latin typeface="Myriad Pro"/>
              </a:rPr>
              <a:t>us at </a:t>
            </a:r>
            <a:r>
              <a:rPr lang="en-GB" sz="2400" dirty="0">
                <a:latin typeface="Myriad Pro"/>
                <a:hlinkClick r:id="rId3"/>
              </a:rPr>
              <a:t>geography@ocr.org.uk</a:t>
            </a:r>
            <a:r>
              <a:rPr lang="en-GB" sz="2400" dirty="0">
                <a:latin typeface="Myriad Pro"/>
              </a:rPr>
              <a:t> </a:t>
            </a:r>
            <a:endParaRPr lang="en-GB" sz="2400" dirty="0" smtClean="0">
              <a:latin typeface="Myriad Pro"/>
            </a:endParaRPr>
          </a:p>
          <a:p>
            <a:endParaRPr lang="en-GB" sz="2400" dirty="0">
              <a:solidFill>
                <a:schemeClr val="tx2">
                  <a:lumMod val="50000"/>
                </a:schemeClr>
              </a:solidFill>
              <a:latin typeface="Myriad Pro"/>
            </a:endParaRPr>
          </a:p>
          <a:p>
            <a:r>
              <a:rPr lang="en-GB" sz="2400" dirty="0" smtClean="0">
                <a:solidFill>
                  <a:schemeClr val="tx2">
                    <a:lumMod val="50000"/>
                  </a:schemeClr>
                </a:solidFill>
                <a:latin typeface="Myriad Pro"/>
              </a:rPr>
              <a:t>or </a:t>
            </a:r>
            <a:r>
              <a:rPr lang="en-GB" sz="2400" dirty="0">
                <a:solidFill>
                  <a:schemeClr val="tx2">
                    <a:lumMod val="50000"/>
                  </a:schemeClr>
                </a:solidFill>
                <a:latin typeface="Myriad Pro"/>
              </a:rPr>
              <a:t>tweet us at </a:t>
            </a:r>
            <a:r>
              <a:rPr lang="en-GB" sz="2400" dirty="0">
                <a:latin typeface="Myriad Pro"/>
                <a:hlinkClick r:id="rId4"/>
              </a:rPr>
              <a:t>@</a:t>
            </a:r>
            <a:r>
              <a:rPr lang="en-GB" sz="2400" dirty="0" err="1">
                <a:latin typeface="Myriad Pro"/>
                <a:hlinkClick r:id="rId4"/>
              </a:rPr>
              <a:t>OCR_Geography</a:t>
            </a:r>
            <a:endParaRPr lang="en-GB" sz="2400" dirty="0">
              <a:latin typeface="Myriad Pro"/>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401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Aims </a:t>
            </a:r>
            <a:endParaRPr lang="en-US" dirty="0"/>
          </a:p>
        </p:txBody>
      </p:sp>
      <p:sp>
        <p:nvSpPr>
          <p:cNvPr id="6" name="Content Placeholder 5"/>
          <p:cNvSpPr>
            <a:spLocks noGrp="1"/>
          </p:cNvSpPr>
          <p:nvPr>
            <p:ph idx="1"/>
          </p:nvPr>
        </p:nvSpPr>
        <p:spPr/>
        <p:txBody>
          <a:bodyPr/>
          <a:lstStyle/>
          <a:p>
            <a:r>
              <a:rPr lang="en-GB" sz="2800" dirty="0"/>
              <a:t>This interactive session will explore techniques to develop higher-order thinking skills with in the context of case studies, fieldwork and extended writing. The main aim of the session is to support teachers in developing their learners; independence in preparation for higher education and employment.</a:t>
            </a:r>
          </a:p>
          <a:p>
            <a:endParaRPr lang="en-US" dirty="0"/>
          </a:p>
        </p:txBody>
      </p:sp>
    </p:spTree>
    <p:extLst>
      <p:ext uri="{BB962C8B-B14F-4D97-AF65-F5344CB8AC3E}">
        <p14:creationId xmlns:p14="http://schemas.microsoft.com/office/powerpoint/2010/main" val="3114417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3"/>
          <a:stretch>
            <a:fillRect/>
          </a:stretch>
        </p:blipFill>
        <p:spPr>
          <a:xfrm>
            <a:off x="395536" y="27783"/>
            <a:ext cx="8064896" cy="6058771"/>
          </a:xfrm>
          <a:prstGeom prst="rect">
            <a:avLst/>
          </a:prstGeom>
        </p:spPr>
      </p:pic>
    </p:spTree>
    <p:extLst>
      <p:ext uri="{BB962C8B-B14F-4D97-AF65-F5344CB8AC3E}">
        <p14:creationId xmlns:p14="http://schemas.microsoft.com/office/powerpoint/2010/main" val="3747885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relevance to geography </a:t>
            </a:r>
            <a:endParaRPr lang="en-GB" dirty="0"/>
          </a:p>
        </p:txBody>
      </p:sp>
      <p:pic>
        <p:nvPicPr>
          <p:cNvPr id="4" name="Content Placeholder 3"/>
          <p:cNvPicPr>
            <a:picLocks noGrp="1" noChangeAspect="1"/>
          </p:cNvPicPr>
          <p:nvPr>
            <p:ph idx="1"/>
          </p:nvPr>
        </p:nvPicPr>
        <p:blipFill>
          <a:blip r:embed="rId3"/>
          <a:stretch>
            <a:fillRect/>
          </a:stretch>
        </p:blipFill>
        <p:spPr>
          <a:xfrm>
            <a:off x="433082" y="1124744"/>
            <a:ext cx="8220046" cy="4429348"/>
          </a:xfrm>
          <a:prstGeom prst="rect">
            <a:avLst/>
          </a:prstGeom>
        </p:spPr>
      </p:pic>
      <p:sp>
        <p:nvSpPr>
          <p:cNvPr id="5" name="TextBox 4"/>
          <p:cNvSpPr txBox="1"/>
          <p:nvPr/>
        </p:nvSpPr>
        <p:spPr>
          <a:xfrm>
            <a:off x="611560" y="6309320"/>
            <a:ext cx="3600400" cy="288032"/>
          </a:xfrm>
          <a:prstGeom prst="rect">
            <a:avLst/>
          </a:prstGeom>
        </p:spPr>
        <p:txBody>
          <a:bodyPr wrap="square" rtlCol="0">
            <a:normAutofit fontScale="62500" lnSpcReduction="20000"/>
          </a:bodyPr>
          <a:lstStyle/>
          <a:p>
            <a:r>
              <a:rPr lang="en-GB" dirty="0" smtClean="0">
                <a:solidFill>
                  <a:schemeClr val="tx2">
                    <a:lumMod val="50000"/>
                  </a:schemeClr>
                </a:solidFill>
                <a:latin typeface="Myriad Pro"/>
              </a:rPr>
              <a:t>Blooms taxonomy revised by Anderson and </a:t>
            </a:r>
            <a:r>
              <a:rPr lang="en-GB" dirty="0" err="1" smtClean="0">
                <a:solidFill>
                  <a:schemeClr val="tx2">
                    <a:lumMod val="50000"/>
                  </a:schemeClr>
                </a:solidFill>
                <a:latin typeface="Myriad Pro"/>
              </a:rPr>
              <a:t>Krathwohl</a:t>
            </a:r>
            <a:endParaRPr lang="en-GB" dirty="0" smtClean="0">
              <a:solidFill>
                <a:schemeClr val="tx2">
                  <a:lumMod val="50000"/>
                </a:schemeClr>
              </a:solidFill>
              <a:latin typeface="Myriad Pro"/>
            </a:endParaRPr>
          </a:p>
        </p:txBody>
      </p:sp>
    </p:spTree>
    <p:extLst>
      <p:ext uri="{BB962C8B-B14F-4D97-AF65-F5344CB8AC3E}">
        <p14:creationId xmlns:p14="http://schemas.microsoft.com/office/powerpoint/2010/main" val="612320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HOT – Higher Order Thinking  </a:t>
            </a:r>
            <a:endParaRPr lang="en-GB" dirty="0"/>
          </a:p>
        </p:txBody>
      </p:sp>
      <p:sp>
        <p:nvSpPr>
          <p:cNvPr id="3" name="Content Placeholder 2"/>
          <p:cNvSpPr>
            <a:spLocks noGrp="1"/>
          </p:cNvSpPr>
          <p:nvPr>
            <p:ph idx="1"/>
          </p:nvPr>
        </p:nvSpPr>
        <p:spPr>
          <a:xfrm>
            <a:off x="180303" y="1124744"/>
            <a:ext cx="8698747" cy="4454966"/>
          </a:xfrm>
        </p:spPr>
        <p:txBody>
          <a:bodyPr/>
          <a:lstStyle/>
          <a:p>
            <a:r>
              <a:rPr lang="en-GB" sz="2000" dirty="0" smtClean="0"/>
              <a:t>You know when students are engaged in HOT for example:</a:t>
            </a:r>
          </a:p>
          <a:p>
            <a:pPr marL="285750" indent="-285750">
              <a:buFont typeface="Arial" panose="020B0604020202020204" pitchFamily="34" charset="0"/>
              <a:buChar char="•"/>
            </a:pPr>
            <a:r>
              <a:rPr lang="en-GB" sz="2000" dirty="0" smtClean="0"/>
              <a:t>They visualise a problem by producing a diagram </a:t>
            </a:r>
          </a:p>
          <a:p>
            <a:pPr marL="285750" indent="-285750">
              <a:buFont typeface="Arial" panose="020B0604020202020204" pitchFamily="34" charset="0"/>
              <a:buChar char="•"/>
            </a:pPr>
            <a:r>
              <a:rPr lang="en-GB" sz="2000" dirty="0" smtClean="0"/>
              <a:t>Separate relevant and irrelevant information </a:t>
            </a:r>
          </a:p>
          <a:p>
            <a:pPr marL="285750" indent="-285750">
              <a:buFont typeface="Arial" panose="020B0604020202020204" pitchFamily="34" charset="0"/>
              <a:buChar char="•"/>
            </a:pPr>
            <a:r>
              <a:rPr lang="en-GB" sz="2000" dirty="0" smtClean="0"/>
              <a:t>Seek reasons and causes</a:t>
            </a:r>
          </a:p>
          <a:p>
            <a:pPr marL="285750" indent="-285750">
              <a:buFont typeface="Arial" panose="020B0604020202020204" pitchFamily="34" charset="0"/>
              <a:buChar char="•"/>
            </a:pPr>
            <a:r>
              <a:rPr lang="en-GB" sz="2000" dirty="0" smtClean="0"/>
              <a:t>Justify solutions </a:t>
            </a:r>
          </a:p>
          <a:p>
            <a:pPr marL="285750" indent="-285750">
              <a:buFont typeface="Arial" panose="020B0604020202020204" pitchFamily="34" charset="0"/>
              <a:buChar char="•"/>
            </a:pPr>
            <a:r>
              <a:rPr lang="en-GB" sz="2000" dirty="0" smtClean="0"/>
              <a:t>Look at different sides of a problem </a:t>
            </a:r>
          </a:p>
          <a:p>
            <a:pPr marL="285750" indent="-285750">
              <a:buFont typeface="Arial" panose="020B0604020202020204" pitchFamily="34" charset="0"/>
              <a:buChar char="•"/>
            </a:pPr>
            <a:r>
              <a:rPr lang="en-GB" sz="2000" dirty="0" smtClean="0"/>
              <a:t>Reveal assumptions in reasoning </a:t>
            </a:r>
          </a:p>
          <a:p>
            <a:pPr marL="285750" indent="-285750">
              <a:buFont typeface="Arial" panose="020B0604020202020204" pitchFamily="34" charset="0"/>
              <a:buChar char="•"/>
            </a:pPr>
            <a:r>
              <a:rPr lang="en-GB" sz="2000" dirty="0" smtClean="0"/>
              <a:t>Identify bias or inconsistencies, weigh up credibility of information / sources </a:t>
            </a:r>
            <a:endParaRPr lang="en-GB" sz="2000" dirty="0"/>
          </a:p>
          <a:p>
            <a:endParaRPr lang="en-GB" sz="2000" dirty="0" smtClean="0"/>
          </a:p>
          <a:p>
            <a:r>
              <a:rPr lang="en-GB" sz="2000" i="1" dirty="0" smtClean="0"/>
              <a:t>Why teach HOT?</a:t>
            </a:r>
          </a:p>
          <a:p>
            <a:r>
              <a:rPr lang="en-GB" sz="2000" dirty="0" smtClean="0"/>
              <a:t>Students with deeper conceptual knowledge and understanding are better able to access that information for use in new contexts so therefore it is transferrable and can be applied to solve new problems. </a:t>
            </a:r>
            <a:endParaRPr lang="en-GB" sz="2000" dirty="0"/>
          </a:p>
        </p:txBody>
      </p:sp>
    </p:spTree>
    <p:extLst>
      <p:ext uri="{BB962C8B-B14F-4D97-AF65-F5344CB8AC3E}">
        <p14:creationId xmlns:p14="http://schemas.microsoft.com/office/powerpoint/2010/main" val="218522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Teaching HOT</a:t>
            </a:r>
            <a:endParaRPr lang="en-GB" dirty="0"/>
          </a:p>
        </p:txBody>
      </p:sp>
      <p:sp>
        <p:nvSpPr>
          <p:cNvPr id="3" name="Content Placeholder 2"/>
          <p:cNvSpPr>
            <a:spLocks noGrp="1"/>
          </p:cNvSpPr>
          <p:nvPr>
            <p:ph idx="1"/>
          </p:nvPr>
        </p:nvSpPr>
        <p:spPr>
          <a:xfrm>
            <a:off x="193733" y="1350298"/>
            <a:ext cx="8698747" cy="4526974"/>
          </a:xfrm>
        </p:spPr>
        <p:txBody>
          <a:bodyPr/>
          <a:lstStyle/>
          <a:p>
            <a:pPr marL="285750" indent="-285750">
              <a:buFont typeface="Arial" panose="020B0604020202020204" pitchFamily="34" charset="0"/>
              <a:buChar char="•"/>
            </a:pPr>
            <a:r>
              <a:rPr lang="en-GB" sz="2000" dirty="0" smtClean="0"/>
              <a:t>Teach skills through real-world contexts </a:t>
            </a:r>
          </a:p>
          <a:p>
            <a:pPr marL="285750" indent="-285750">
              <a:buFont typeface="Arial" panose="020B0604020202020204" pitchFamily="34" charset="0"/>
              <a:buChar char="•"/>
            </a:pPr>
            <a:r>
              <a:rPr lang="en-GB" sz="2000" dirty="0" smtClean="0"/>
              <a:t>Vary the context in which students use a newly taught skills </a:t>
            </a:r>
          </a:p>
          <a:p>
            <a:pPr marL="285750" indent="-285750">
              <a:buFont typeface="Arial" panose="020B0604020202020204" pitchFamily="34" charset="0"/>
              <a:buChar char="•"/>
            </a:pPr>
            <a:r>
              <a:rPr lang="en-GB" sz="2000" dirty="0" smtClean="0"/>
              <a:t>Emphasise the ‘building blocks’ of HOT e.g. </a:t>
            </a:r>
          </a:p>
          <a:p>
            <a:pPr marL="800100" lvl="1" indent="-342900">
              <a:buFont typeface="Courier New" panose="02070309020205020404" pitchFamily="49" charset="0"/>
              <a:buChar char="o"/>
            </a:pPr>
            <a:r>
              <a:rPr lang="en-GB" sz="2000" dirty="0" smtClean="0"/>
              <a:t>Build back ground knowledge </a:t>
            </a:r>
          </a:p>
          <a:p>
            <a:pPr marL="800100" lvl="1" indent="-342900">
              <a:buFont typeface="Courier New" panose="02070309020205020404" pitchFamily="49" charset="0"/>
              <a:buChar char="o"/>
            </a:pPr>
            <a:r>
              <a:rPr lang="en-GB" sz="2000" dirty="0" smtClean="0"/>
              <a:t>Classify things into categories</a:t>
            </a:r>
          </a:p>
          <a:p>
            <a:pPr marL="800100" lvl="1" indent="-342900">
              <a:buFont typeface="Courier New" panose="02070309020205020404" pitchFamily="49" charset="0"/>
              <a:buChar char="o"/>
            </a:pPr>
            <a:r>
              <a:rPr lang="en-GB" sz="2000" dirty="0" smtClean="0"/>
              <a:t>Arrange items along a dimension e.g. rank them </a:t>
            </a:r>
          </a:p>
          <a:p>
            <a:pPr marL="800100" lvl="1" indent="-342900">
              <a:buFont typeface="Courier New" panose="02070309020205020404" pitchFamily="49" charset="0"/>
              <a:buChar char="o"/>
            </a:pPr>
            <a:r>
              <a:rPr lang="en-GB" sz="2000" dirty="0" smtClean="0"/>
              <a:t>Make hypotheses</a:t>
            </a:r>
          </a:p>
          <a:p>
            <a:pPr marL="800100" lvl="1" indent="-342900">
              <a:buFont typeface="Courier New" panose="02070309020205020404" pitchFamily="49" charset="0"/>
              <a:buChar char="o"/>
            </a:pPr>
            <a:r>
              <a:rPr lang="en-GB" sz="2000" dirty="0" smtClean="0"/>
              <a:t>Draw inferences </a:t>
            </a:r>
          </a:p>
          <a:p>
            <a:pPr marL="800100" lvl="1" indent="-342900">
              <a:buFont typeface="Courier New" panose="02070309020205020404" pitchFamily="49" charset="0"/>
              <a:buChar char="o"/>
            </a:pPr>
            <a:r>
              <a:rPr lang="en-GB" sz="2000" dirty="0" smtClean="0"/>
              <a:t>Analyse things into their components</a:t>
            </a:r>
          </a:p>
          <a:p>
            <a:pPr marL="800100" lvl="1" indent="-342900">
              <a:buFont typeface="Courier New" panose="02070309020205020404" pitchFamily="49" charset="0"/>
              <a:buChar char="o"/>
            </a:pPr>
            <a:r>
              <a:rPr lang="en-GB" sz="2000" dirty="0" smtClean="0"/>
              <a:t>Solve problems  </a:t>
            </a:r>
          </a:p>
          <a:p>
            <a:pPr marL="342900" indent="-342900">
              <a:buFont typeface="Arial" panose="020B0604020202020204" pitchFamily="34" charset="0"/>
              <a:buChar char="•"/>
            </a:pPr>
            <a:r>
              <a:rPr lang="en-GB" sz="2000" dirty="0"/>
              <a:t>Encourage students to think about their own thinking (metacognition)</a:t>
            </a:r>
          </a:p>
          <a:p>
            <a:pPr lvl="1"/>
            <a:endParaRPr lang="en-GB" sz="2000" dirty="0" smtClean="0"/>
          </a:p>
        </p:txBody>
      </p:sp>
    </p:spTree>
    <p:extLst>
      <p:ext uri="{BB962C8B-B14F-4D97-AF65-F5344CB8AC3E}">
        <p14:creationId xmlns:p14="http://schemas.microsoft.com/office/powerpoint/2010/main" val="226132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188640"/>
            <a:ext cx="9144000" cy="980728"/>
          </a:xfrm>
        </p:spPr>
        <p:txBody>
          <a:bodyPr/>
          <a:lstStyle/>
          <a:p>
            <a:r>
              <a:rPr lang="en-US" sz="3600" dirty="0" smtClean="0"/>
              <a:t>Opportunities for HOT in geography</a:t>
            </a:r>
            <a:endParaRPr lang="en-US" sz="3600" dirty="0"/>
          </a:p>
        </p:txBody>
      </p:sp>
      <p:sp>
        <p:nvSpPr>
          <p:cNvPr id="6" name="Content Placeholder 5"/>
          <p:cNvSpPr>
            <a:spLocks noGrp="1"/>
          </p:cNvSpPr>
          <p:nvPr>
            <p:ph idx="1"/>
          </p:nvPr>
        </p:nvSpPr>
        <p:spPr>
          <a:xfrm>
            <a:off x="330130" y="1169368"/>
            <a:ext cx="8698747" cy="4454966"/>
          </a:xfrm>
        </p:spPr>
        <p:txBody>
          <a:bodyPr/>
          <a:lstStyle/>
          <a:p>
            <a:pPr marL="285750" indent="-285750">
              <a:buFont typeface="Arial" panose="020B0604020202020204" pitchFamily="34" charset="0"/>
              <a:buChar char="•"/>
            </a:pPr>
            <a:r>
              <a:rPr lang="en-US" sz="2400" dirty="0" smtClean="0"/>
              <a:t>Concepts </a:t>
            </a:r>
          </a:p>
          <a:p>
            <a:pPr marL="285750" indent="-285750">
              <a:buFont typeface="Arial" panose="020B0604020202020204" pitchFamily="34" charset="0"/>
              <a:buChar char="•"/>
            </a:pPr>
            <a:r>
              <a:rPr lang="en-US" sz="2400" dirty="0" smtClean="0"/>
              <a:t>Case studies </a:t>
            </a:r>
          </a:p>
          <a:p>
            <a:pPr marL="285750" indent="-285750">
              <a:buFont typeface="Arial" panose="020B0604020202020204" pitchFamily="34" charset="0"/>
              <a:buChar char="•"/>
            </a:pPr>
            <a:r>
              <a:rPr lang="en-US" sz="2400" dirty="0" smtClean="0"/>
              <a:t>Interaction with resources </a:t>
            </a:r>
          </a:p>
          <a:p>
            <a:pPr marL="285750" indent="-285750">
              <a:buFont typeface="Arial" panose="020B0604020202020204" pitchFamily="34" charset="0"/>
              <a:buChar char="•"/>
            </a:pPr>
            <a:r>
              <a:rPr lang="en-US" sz="2400" dirty="0" smtClean="0"/>
              <a:t>Fieldwork / Independent Investigation </a:t>
            </a:r>
          </a:p>
          <a:p>
            <a:pPr marL="285750" indent="-285750">
              <a:buFont typeface="Arial" panose="020B0604020202020204" pitchFamily="34" charset="0"/>
              <a:buChar char="•"/>
            </a:pPr>
            <a:r>
              <a:rPr lang="en-US" sz="2400" dirty="0" smtClean="0"/>
              <a:t>Synopticity </a:t>
            </a:r>
          </a:p>
          <a:p>
            <a:pPr marL="285750" indent="-285750">
              <a:buFont typeface="Arial" panose="020B0604020202020204" pitchFamily="34" charset="0"/>
              <a:buChar char="•"/>
            </a:pPr>
            <a:r>
              <a:rPr lang="en-US" sz="2400" dirty="0" smtClean="0"/>
              <a:t>Essays – extended response </a:t>
            </a:r>
          </a:p>
          <a:p>
            <a:endParaRPr lang="en-US" sz="2400" dirty="0"/>
          </a:p>
          <a:p>
            <a:r>
              <a:rPr lang="en-US" sz="2400" b="1" dirty="0" smtClean="0"/>
              <a:t>Activity 1</a:t>
            </a:r>
            <a:r>
              <a:rPr lang="en-US" sz="2400" dirty="0" smtClean="0"/>
              <a:t> – Reflecting on your own teaching, how do you currently teach or provide opportunities for HOT?</a:t>
            </a:r>
          </a:p>
        </p:txBody>
      </p:sp>
    </p:spTree>
    <p:extLst>
      <p:ext uri="{BB962C8B-B14F-4D97-AF65-F5344CB8AC3E}">
        <p14:creationId xmlns:p14="http://schemas.microsoft.com/office/powerpoint/2010/main" val="431162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Fieldwork &amp; the Independent Investigation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6490052"/>
              </p:ext>
            </p:extLst>
          </p:nvPr>
        </p:nvGraphicFramePr>
        <p:xfrm>
          <a:off x="0" y="1124745"/>
          <a:ext cx="9143999" cy="4680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amond 4"/>
          <p:cNvSpPr/>
          <p:nvPr/>
        </p:nvSpPr>
        <p:spPr>
          <a:xfrm>
            <a:off x="323528" y="1124744"/>
            <a:ext cx="2160240" cy="148815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FF00"/>
                </a:solidFill>
              </a:rPr>
              <a:t>Synthesis </a:t>
            </a:r>
            <a:endParaRPr lang="en-GB" b="1" dirty="0">
              <a:solidFill>
                <a:srgbClr val="FFFF00"/>
              </a:solidFill>
            </a:endParaRPr>
          </a:p>
        </p:txBody>
      </p:sp>
      <p:sp>
        <p:nvSpPr>
          <p:cNvPr id="6" name="Diamond 5"/>
          <p:cNvSpPr/>
          <p:nvPr/>
        </p:nvSpPr>
        <p:spPr>
          <a:xfrm>
            <a:off x="323528" y="4077072"/>
            <a:ext cx="2160240" cy="148815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FF00"/>
                </a:solidFill>
              </a:rPr>
              <a:t>Analysis </a:t>
            </a:r>
            <a:endParaRPr lang="en-GB" b="1" dirty="0">
              <a:solidFill>
                <a:srgbClr val="FFFF00"/>
              </a:solidFill>
            </a:endParaRPr>
          </a:p>
        </p:txBody>
      </p:sp>
      <p:sp>
        <p:nvSpPr>
          <p:cNvPr id="7" name="Diamond 6"/>
          <p:cNvSpPr/>
          <p:nvPr/>
        </p:nvSpPr>
        <p:spPr>
          <a:xfrm>
            <a:off x="6300192" y="4294666"/>
            <a:ext cx="2448272" cy="148815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FF00"/>
                </a:solidFill>
              </a:rPr>
              <a:t>Evaluation </a:t>
            </a:r>
            <a:endParaRPr lang="en-GB" b="1" dirty="0">
              <a:solidFill>
                <a:srgbClr val="FFFF00"/>
              </a:solidFill>
            </a:endParaRPr>
          </a:p>
        </p:txBody>
      </p:sp>
      <p:sp>
        <p:nvSpPr>
          <p:cNvPr id="8" name="Diamond 7"/>
          <p:cNvSpPr/>
          <p:nvPr/>
        </p:nvSpPr>
        <p:spPr>
          <a:xfrm>
            <a:off x="6012159" y="1124744"/>
            <a:ext cx="3131839" cy="165618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FF00"/>
                </a:solidFill>
              </a:rPr>
              <a:t>Interpretation </a:t>
            </a:r>
            <a:endParaRPr lang="en-GB" b="1" dirty="0">
              <a:solidFill>
                <a:srgbClr val="FFFF00"/>
              </a:solidFill>
            </a:endParaRPr>
          </a:p>
        </p:txBody>
      </p:sp>
      <p:sp>
        <p:nvSpPr>
          <p:cNvPr id="3" name="TextBox 2"/>
          <p:cNvSpPr txBox="1"/>
          <p:nvPr/>
        </p:nvSpPr>
        <p:spPr>
          <a:xfrm>
            <a:off x="53752" y="6237312"/>
            <a:ext cx="7110536" cy="504056"/>
          </a:xfrm>
          <a:prstGeom prst="rect">
            <a:avLst/>
          </a:prstGeom>
        </p:spPr>
        <p:txBody>
          <a:bodyPr wrap="square" rtlCol="0">
            <a:normAutofit fontScale="77500" lnSpcReduction="20000"/>
          </a:bodyPr>
          <a:lstStyle/>
          <a:p>
            <a:r>
              <a:rPr lang="en-GB" sz="2400" b="1" dirty="0" smtClean="0">
                <a:solidFill>
                  <a:schemeClr val="tx2">
                    <a:lumMod val="50000"/>
                  </a:schemeClr>
                </a:solidFill>
                <a:latin typeface="Myriad Pro"/>
              </a:rPr>
              <a:t>Activity 2: </a:t>
            </a:r>
            <a:r>
              <a:rPr lang="en-GB" sz="2400" dirty="0" smtClean="0">
                <a:solidFill>
                  <a:schemeClr val="tx2">
                    <a:lumMod val="50000"/>
                  </a:schemeClr>
                </a:solidFill>
                <a:latin typeface="Myriad Pro"/>
              </a:rPr>
              <a:t>Where are there opportunities to develop HOT skills? </a:t>
            </a:r>
          </a:p>
        </p:txBody>
      </p:sp>
    </p:spTree>
    <p:extLst>
      <p:ext uri="{BB962C8B-B14F-4D97-AF65-F5344CB8AC3E}">
        <p14:creationId xmlns:p14="http://schemas.microsoft.com/office/powerpoint/2010/main" val="138425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Experiential Learning - Kolb</a:t>
            </a:r>
            <a:endParaRPr lang="en-GB" dirty="0"/>
          </a:p>
        </p:txBody>
      </p:sp>
      <p:pic>
        <p:nvPicPr>
          <p:cNvPr id="4" name="Content Placeholder 3"/>
          <p:cNvPicPr>
            <a:picLocks noGrp="1" noChangeAspect="1"/>
          </p:cNvPicPr>
          <p:nvPr>
            <p:ph idx="1"/>
          </p:nvPr>
        </p:nvPicPr>
        <p:blipFill>
          <a:blip r:embed="rId3"/>
          <a:stretch>
            <a:fillRect/>
          </a:stretch>
        </p:blipFill>
        <p:spPr>
          <a:xfrm>
            <a:off x="193732" y="1509390"/>
            <a:ext cx="4306260" cy="3315618"/>
          </a:xfrm>
          <a:prstGeom prst="rect">
            <a:avLst/>
          </a:prstGeom>
        </p:spPr>
      </p:pic>
      <p:pic>
        <p:nvPicPr>
          <p:cNvPr id="5" name="Picture 4"/>
          <p:cNvPicPr>
            <a:picLocks noChangeAspect="1"/>
          </p:cNvPicPr>
          <p:nvPr/>
        </p:nvPicPr>
        <p:blipFill>
          <a:blip r:embed="rId4"/>
          <a:stretch>
            <a:fillRect/>
          </a:stretch>
        </p:blipFill>
        <p:spPr>
          <a:xfrm>
            <a:off x="4572000" y="1196752"/>
            <a:ext cx="4464495" cy="4090723"/>
          </a:xfrm>
          <a:prstGeom prst="rect">
            <a:avLst/>
          </a:prstGeom>
        </p:spPr>
      </p:pic>
      <p:sp>
        <p:nvSpPr>
          <p:cNvPr id="6" name="TextBox 5"/>
          <p:cNvSpPr txBox="1"/>
          <p:nvPr/>
        </p:nvSpPr>
        <p:spPr>
          <a:xfrm>
            <a:off x="395536" y="5157192"/>
            <a:ext cx="3888432" cy="720080"/>
          </a:xfrm>
          <a:prstGeom prst="rect">
            <a:avLst/>
          </a:prstGeom>
        </p:spPr>
        <p:txBody>
          <a:bodyPr wrap="square" rtlCol="0">
            <a:normAutofit/>
          </a:bodyPr>
          <a:lstStyle/>
          <a:p>
            <a:endParaRPr lang="en-GB" dirty="0" smtClean="0">
              <a:solidFill>
                <a:schemeClr val="tx2">
                  <a:lumMod val="50000"/>
                </a:schemeClr>
              </a:solidFill>
              <a:latin typeface="Myriad Pro"/>
            </a:endParaRPr>
          </a:p>
        </p:txBody>
      </p:sp>
      <p:sp>
        <p:nvSpPr>
          <p:cNvPr id="7" name="TextBox 6"/>
          <p:cNvSpPr txBox="1"/>
          <p:nvPr/>
        </p:nvSpPr>
        <p:spPr>
          <a:xfrm>
            <a:off x="193732" y="4905164"/>
            <a:ext cx="4450276" cy="1116124"/>
          </a:xfrm>
          <a:prstGeom prst="rect">
            <a:avLst/>
          </a:prstGeom>
        </p:spPr>
        <p:txBody>
          <a:bodyPr wrap="square" rtlCol="0">
            <a:noAutofit/>
          </a:bodyPr>
          <a:lstStyle/>
          <a:p>
            <a:r>
              <a:rPr lang="en-US" dirty="0" smtClean="0">
                <a:solidFill>
                  <a:schemeClr val="tx2">
                    <a:lumMod val="50000"/>
                  </a:schemeClr>
                </a:solidFill>
                <a:latin typeface="Myriad Pro"/>
              </a:rPr>
              <a:t>‘Learning </a:t>
            </a:r>
            <a:r>
              <a:rPr lang="en-US" dirty="0">
                <a:solidFill>
                  <a:schemeClr val="tx2">
                    <a:lumMod val="50000"/>
                  </a:schemeClr>
                </a:solidFill>
                <a:latin typeface="Myriad Pro"/>
              </a:rPr>
              <a:t>is the process whereby knowledge is created through </a:t>
            </a:r>
            <a:r>
              <a:rPr lang="en-US" dirty="0" smtClean="0">
                <a:solidFill>
                  <a:schemeClr val="tx2">
                    <a:lumMod val="50000"/>
                  </a:schemeClr>
                </a:solidFill>
                <a:latin typeface="Myriad Pro"/>
              </a:rPr>
              <a:t>the </a:t>
            </a:r>
            <a:r>
              <a:rPr lang="en-GB" dirty="0" smtClean="0">
                <a:solidFill>
                  <a:schemeClr val="tx2">
                    <a:lumMod val="50000"/>
                  </a:schemeClr>
                </a:solidFill>
                <a:latin typeface="Myriad Pro"/>
              </a:rPr>
              <a:t>transformation </a:t>
            </a:r>
            <a:r>
              <a:rPr lang="en-GB" dirty="0">
                <a:solidFill>
                  <a:schemeClr val="tx2">
                    <a:lumMod val="50000"/>
                  </a:schemeClr>
                </a:solidFill>
                <a:latin typeface="Myriad Pro"/>
              </a:rPr>
              <a:t>of </a:t>
            </a:r>
            <a:r>
              <a:rPr lang="en-GB" dirty="0" smtClean="0">
                <a:solidFill>
                  <a:schemeClr val="tx2">
                    <a:lumMod val="50000"/>
                  </a:schemeClr>
                </a:solidFill>
                <a:latin typeface="Myriad Pro"/>
              </a:rPr>
              <a:t>experience’ (Kolb 1984)</a:t>
            </a:r>
          </a:p>
        </p:txBody>
      </p:sp>
    </p:spTree>
    <p:extLst>
      <p:ext uri="{BB962C8B-B14F-4D97-AF65-F5344CB8AC3E}">
        <p14:creationId xmlns:p14="http://schemas.microsoft.com/office/powerpoint/2010/main" val="31046492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1022</TotalTime>
  <Words>1363</Words>
  <Application>Microsoft Office PowerPoint</Application>
  <PresentationFormat>On-screen Show (4:3)</PresentationFormat>
  <Paragraphs>225</Paragraphs>
  <Slides>19</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Courier New</vt:lpstr>
      <vt:lpstr>Myriad Pro</vt:lpstr>
      <vt:lpstr>1_Office Theme</vt:lpstr>
      <vt:lpstr>Office Theme</vt:lpstr>
      <vt:lpstr>Exploring higher order thinking skills in A level geography </vt:lpstr>
      <vt:lpstr>Aims </vt:lpstr>
      <vt:lpstr>PowerPoint Presentation</vt:lpstr>
      <vt:lpstr>The relevance to geography </vt:lpstr>
      <vt:lpstr>HOT – Higher Order Thinking  </vt:lpstr>
      <vt:lpstr>Teaching HOT</vt:lpstr>
      <vt:lpstr>Opportunities for HOT in geography</vt:lpstr>
      <vt:lpstr>Fieldwork &amp; the Independent Investigation</vt:lpstr>
      <vt:lpstr>Experiential Learning - Kolb</vt:lpstr>
      <vt:lpstr>Fieldwork &amp; HOT</vt:lpstr>
      <vt:lpstr>Activity 3(a) Synopticity &amp; GIS</vt:lpstr>
      <vt:lpstr>Activity 3(b) Essays</vt:lpstr>
      <vt:lpstr>Activity 3(c) Case studies </vt:lpstr>
      <vt:lpstr>Activity 3 - feedback and reflections </vt:lpstr>
      <vt:lpstr>Case studies and examples </vt:lpstr>
      <vt:lpstr>The assessment – AO2</vt:lpstr>
      <vt:lpstr>Essay writing  </vt:lpstr>
      <vt:lpstr>PowerPoint Presentation</vt:lpstr>
      <vt:lpstr>Do get in touch……..</vt:lpstr>
    </vt:vector>
  </TitlesOfParts>
  <Company>Interpublic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dc:title>
  <dc:creator>Shergill, Karanvir (BRM-MEW)</dc:creator>
  <cp:lastModifiedBy>Shelley Monk</cp:lastModifiedBy>
  <cp:revision>84</cp:revision>
  <cp:lastPrinted>2019-04-05T16:06:07Z</cp:lastPrinted>
  <dcterms:created xsi:type="dcterms:W3CDTF">2016-05-18T13:58:30Z</dcterms:created>
  <dcterms:modified xsi:type="dcterms:W3CDTF">2019-05-13T13:18:24Z</dcterms:modified>
</cp:coreProperties>
</file>