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7"/>
  </p:notesMasterIdLst>
  <p:sldIdLst>
    <p:sldId id="256" r:id="rId3"/>
    <p:sldId id="263" r:id="rId4"/>
    <p:sldId id="282" r:id="rId5"/>
    <p:sldId id="275" r:id="rId6"/>
    <p:sldId id="276" r:id="rId7"/>
    <p:sldId id="283" r:id="rId8"/>
    <p:sldId id="288" r:id="rId9"/>
    <p:sldId id="280" r:id="rId10"/>
    <p:sldId id="268" r:id="rId11"/>
    <p:sldId id="289" r:id="rId12"/>
    <p:sldId id="286" r:id="rId13"/>
    <p:sldId id="281" r:id="rId14"/>
    <p:sldId id="264"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24E"/>
    <a:srgbClr val="202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00"/>
    <p:restoredTop sz="78545" autoAdjust="0"/>
  </p:normalViewPr>
  <p:slideViewPr>
    <p:cSldViewPr>
      <p:cViewPr varScale="1">
        <p:scale>
          <a:sx n="86" d="100"/>
          <a:sy n="86" d="100"/>
        </p:scale>
        <p:origin x="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B149D-02E2-47B0-AD36-30AC5B92B292}" type="datetimeFigureOut">
              <a:rPr lang="en-GB" smtClean="0"/>
              <a:t>13/05/2019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B3E05A-087A-4B2F-9194-01CE646FE26B}" type="slidenum">
              <a:rPr lang="en-GB" smtClean="0"/>
              <a:t>‹#›</a:t>
            </a:fld>
            <a:endParaRPr lang="en-GB"/>
          </a:p>
        </p:txBody>
      </p:sp>
    </p:spTree>
    <p:extLst>
      <p:ext uri="{BB962C8B-B14F-4D97-AF65-F5344CB8AC3E}">
        <p14:creationId xmlns:p14="http://schemas.microsoft.com/office/powerpoint/2010/main" val="93348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galileo.org/wp-content/uploads/2012/10/inquiry_lc.p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1</a:t>
            </a:fld>
            <a:endParaRPr lang="en-GB"/>
          </a:p>
        </p:txBody>
      </p:sp>
    </p:spTree>
    <p:extLst>
      <p:ext uri="{BB962C8B-B14F-4D97-AF65-F5344CB8AC3E}">
        <p14:creationId xmlns:p14="http://schemas.microsoft.com/office/powerpoint/2010/main" val="359501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err="1" smtClean="0"/>
              <a:t>Caton</a:t>
            </a:r>
            <a:r>
              <a:rPr lang="en-US" altLang="en-US" sz="1200" dirty="0" smtClean="0"/>
              <a:t>, D. (2006). Real world learning through geographical fieldwork. In D. Balderstone (Ed.),</a:t>
            </a:r>
          </a:p>
          <a:p>
            <a:endParaRPr lang="en-GB" dirty="0" smtClean="0"/>
          </a:p>
          <a:p>
            <a:r>
              <a:rPr lang="en-GB" dirty="0" smtClean="0"/>
              <a:t>http://uir.ulster.ac.uk/12617/1/JGHE_May_2009.pdf  </a:t>
            </a:r>
          </a:p>
          <a:p>
            <a:r>
              <a:rPr lang="en-US" dirty="0" smtClean="0"/>
              <a:t>Usefully enhance the causal link between student affective response (emotions, feelings and values) and deep learning</a:t>
            </a:r>
            <a:endParaRPr lang="en-GB" dirty="0" smtClean="0"/>
          </a:p>
          <a:p>
            <a:endParaRPr lang="en-GB" dirty="0" smtClean="0"/>
          </a:p>
          <a:p>
            <a:r>
              <a:rPr lang="en-US" dirty="0" smtClean="0"/>
              <a:t>A number of other claims have also been made about the </a:t>
            </a:r>
            <a:r>
              <a:rPr lang="en-US" b="1" dirty="0" smtClean="0"/>
              <a:t>pedagogical benefits of fieldwork: </a:t>
            </a:r>
            <a:endParaRPr lang="en-US" dirty="0" smtClean="0"/>
          </a:p>
          <a:p>
            <a:pPr marL="228600" indent="-228600">
              <a:buAutoNum type="arabicPeriod"/>
            </a:pPr>
            <a:r>
              <a:rPr lang="en-US" dirty="0" smtClean="0"/>
              <a:t>Fieldwork gives students the opportunity to develop a range of subject-specific skills (mapping, data collection and analysis) and transferable skills, such as independent learning and problem-solving (Andrews et al., 2003; Shah &amp; </a:t>
            </a:r>
            <a:r>
              <a:rPr lang="en-US" dirty="0" err="1" smtClean="0"/>
              <a:t>Treby</a:t>
            </a:r>
            <a:r>
              <a:rPr lang="en-US" dirty="0" smtClean="0"/>
              <a:t>, 2006). In addition fieldwork can usefully encourage the development of interpersonal skills (Boyle et al., 2003). </a:t>
            </a:r>
          </a:p>
          <a:p>
            <a:pPr marL="0" indent="0">
              <a:buNone/>
            </a:pPr>
            <a:r>
              <a:rPr lang="en-US" dirty="0" smtClean="0"/>
              <a:t>2.  Fieldwork lends itself to the promotion of active rather than passive modes of learning (Haigh, 1996; Kent et al., 1997). Healey &amp; Jenkins (2000) for example have  drawn attention to the role of active experimentation in Kolb’s experiential learning cycle and note how this “has a ready connection ... with students learning directly  from the environment, particularly in fieldwork” (Healey &amp; Jenkins, 2000, p. 193). </a:t>
            </a:r>
          </a:p>
          <a:p>
            <a:pPr marL="0" indent="0">
              <a:buNone/>
            </a:pPr>
            <a:r>
              <a:rPr lang="en-US" dirty="0" smtClean="0"/>
              <a:t>3.  Fieldwork can create opportunities to “connect theory with real experience” (Kent et al., 1997, p. 319). This reinforces classroom-based learning by following it through in particular ‘real world’ situations. Theory and practice interrelate in a spiral of learning (Fuller et al., 2006).</a:t>
            </a:r>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4</a:t>
            </a:fld>
            <a:endParaRPr lang="en-GB"/>
          </a:p>
        </p:txBody>
      </p:sp>
    </p:spTree>
    <p:extLst>
      <p:ext uri="{BB962C8B-B14F-4D97-AF65-F5344CB8AC3E}">
        <p14:creationId xmlns:p14="http://schemas.microsoft.com/office/powerpoint/2010/main" val="152165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http://www.tandfonline.com/doi/pdf/10.1080/10382046.2014.891424 (</a:t>
            </a:r>
            <a:r>
              <a:rPr lang="en-GB" dirty="0" err="1" smtClean="0"/>
              <a:t>Remmen</a:t>
            </a:r>
            <a:r>
              <a:rPr lang="en-GB" dirty="0" smtClean="0"/>
              <a:t> &amp; </a:t>
            </a:r>
            <a:r>
              <a:rPr lang="en-US" dirty="0" smtClean="0"/>
              <a:t>Fr</a:t>
            </a:r>
            <a:r>
              <a:rPr lang="en-US" dirty="0" smtClean="0">
                <a:latin typeface="Myriad Pro"/>
                <a:cs typeface="Times New Roman"/>
              </a:rPr>
              <a:t>ø</a:t>
            </a:r>
            <a:r>
              <a:rPr lang="en-US" dirty="0" smtClean="0"/>
              <a:t>yland, 2014)</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http://www.tandfonline.com/doi/pdf/10.1080/10382046.2011.619808  (</a:t>
            </a:r>
            <a:r>
              <a:rPr lang="en-US" dirty="0" smtClean="0"/>
              <a:t>Oost et al. 2011)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http://deeperlearning4all.org/about-deeper-learning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https://www.academia.edu/1715153/Student-led_learning_and_engagement_with_place_on_international_fieldwork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5</a:t>
            </a:fld>
            <a:endParaRPr lang="en-GB"/>
          </a:p>
        </p:txBody>
      </p:sp>
    </p:spTree>
    <p:extLst>
      <p:ext uri="{BB962C8B-B14F-4D97-AF65-F5344CB8AC3E}">
        <p14:creationId xmlns:p14="http://schemas.microsoft.com/office/powerpoint/2010/main" val="1901400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Questioning</a:t>
            </a:r>
            <a:r>
              <a:rPr lang="en-US" baseline="0" dirty="0" smtClean="0"/>
              <a:t> – critical attitude towards geographical knowledge</a:t>
            </a:r>
          </a:p>
          <a:p>
            <a:r>
              <a:rPr lang="en-US" baseline="0" dirty="0" smtClean="0"/>
              <a:t>Learn to use reasoning and argument to reach evidence based conclusions </a:t>
            </a:r>
          </a:p>
          <a:p>
            <a:r>
              <a:rPr lang="en-US" baseline="0" dirty="0" smtClean="0"/>
              <a:t>Critical understanding of complex geographical concepts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http://galileo.org/wp-content/uploads/2012/10/inquiry_lc.png</a:t>
            </a:r>
            <a:endParaRPr lang="en-US" sz="1200" dirty="0" smtClean="0"/>
          </a:p>
          <a:p>
            <a:endParaRPr lang="en-US" dirty="0" smtClean="0"/>
          </a:p>
          <a:p>
            <a:r>
              <a:rPr lang="en-US" dirty="0" smtClean="0"/>
              <a:t>http://www.geography.hunter.cuny.edu/~jochen/GTECH361/lectures/lecture02/concepts/12%20The%20geographic%20inquiry%20process.html</a:t>
            </a:r>
          </a:p>
          <a:p>
            <a:r>
              <a:rPr lang="en-US" dirty="0" smtClean="0"/>
              <a:t>https://</a:t>
            </a:r>
            <a:r>
              <a:rPr lang="en-US" dirty="0" err="1" smtClean="0"/>
              <a:t>intranet.birmingham.ac.uk</a:t>
            </a:r>
            <a:r>
              <a:rPr lang="en-US" dirty="0" smtClean="0"/>
              <a:t>/as/</a:t>
            </a:r>
            <a:r>
              <a:rPr lang="en-US" dirty="0" err="1" smtClean="0"/>
              <a:t>cladls</a:t>
            </a:r>
            <a:r>
              <a:rPr lang="en-US" dirty="0" smtClean="0"/>
              <a:t>/</a:t>
            </a:r>
            <a:r>
              <a:rPr lang="en-US" dirty="0" err="1" smtClean="0"/>
              <a:t>edudev</a:t>
            </a:r>
            <a:r>
              <a:rPr lang="en-US" dirty="0" smtClean="0"/>
              <a:t>/documents/public/</a:t>
            </a:r>
            <a:r>
              <a:rPr lang="en-US" dirty="0" err="1" smtClean="0"/>
              <a:t>ebl</a:t>
            </a:r>
            <a:r>
              <a:rPr lang="en-US" dirty="0" smtClean="0"/>
              <a:t>/finding-out/</a:t>
            </a:r>
            <a:r>
              <a:rPr lang="en-US" dirty="0" err="1" smtClean="0"/>
              <a:t>ebl</a:t>
            </a:r>
            <a:r>
              <a:rPr lang="en-US" dirty="0" smtClean="0"/>
              <a:t>-characteristics-fundamentals-</a:t>
            </a:r>
            <a:r>
              <a:rPr lang="en-US" dirty="0" err="1" smtClean="0"/>
              <a:t>approaches.pdf</a:t>
            </a:r>
            <a:r>
              <a:rPr lang="en-US" dirty="0" smtClean="0"/>
              <a:t> </a:t>
            </a:r>
          </a:p>
          <a:p>
            <a:r>
              <a:rPr lang="en-US" dirty="0" smtClean="0"/>
              <a:t>http://</a:t>
            </a:r>
            <a:r>
              <a:rPr lang="en-US" dirty="0" err="1" smtClean="0"/>
              <a:t>www.thinkingschoolsinternational.com</a:t>
            </a:r>
            <a:r>
              <a:rPr lang="en-US" dirty="0" smtClean="0"/>
              <a:t>/site/</a:t>
            </a:r>
            <a:r>
              <a:rPr lang="en-US" dirty="0" err="1" smtClean="0"/>
              <a:t>wp</a:t>
            </a:r>
            <a:r>
              <a:rPr lang="en-US" dirty="0" smtClean="0"/>
              <a:t>-content/uploads/2012/09/Pgs-45-461.pdf</a:t>
            </a:r>
            <a:endParaRPr lang="en-US" dirty="0"/>
          </a:p>
        </p:txBody>
      </p:sp>
      <p:sp>
        <p:nvSpPr>
          <p:cNvPr id="4" name="Slide Number Placeholder 3"/>
          <p:cNvSpPr>
            <a:spLocks noGrp="1"/>
          </p:cNvSpPr>
          <p:nvPr>
            <p:ph type="sldNum" sz="quarter" idx="10"/>
          </p:nvPr>
        </p:nvSpPr>
        <p:spPr/>
        <p:txBody>
          <a:bodyPr/>
          <a:lstStyle/>
          <a:p>
            <a:fld id="{6EB3E05A-087A-4B2F-9194-01CE646FE26B}" type="slidenum">
              <a:rPr lang="en-GB" smtClean="0"/>
              <a:t>6</a:t>
            </a:fld>
            <a:endParaRPr lang="en-GB"/>
          </a:p>
        </p:txBody>
      </p:sp>
    </p:spTree>
    <p:extLst>
      <p:ext uri="{BB962C8B-B14F-4D97-AF65-F5344CB8AC3E}">
        <p14:creationId xmlns:p14="http://schemas.microsoft.com/office/powerpoint/2010/main" val="280244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Images on the slide from – </a:t>
            </a:r>
          </a:p>
          <a:p>
            <a:r>
              <a:rPr lang="en-US" b="1" dirty="0" smtClean="0"/>
              <a:t>Field Trips as Valuable Learning Experiences in Geography Courses (</a:t>
            </a:r>
            <a:r>
              <a:rPr lang="en-GB" b="1" dirty="0" smtClean="0"/>
              <a:t>Amy Richmond </a:t>
            </a:r>
            <a:r>
              <a:rPr lang="en-GB" b="1" dirty="0" err="1" smtClean="0"/>
              <a:t>Krakowka</a:t>
            </a:r>
            <a:r>
              <a:rPr lang="en-GB" b="1" dirty="0" smtClean="0"/>
              <a:t>)</a:t>
            </a:r>
          </a:p>
          <a:p>
            <a:r>
              <a:rPr lang="en-GB" dirty="0" smtClean="0"/>
              <a:t>https://www.tandfonline.com/doi/abs/10.1080/00221341.2012.707674 </a:t>
            </a:r>
          </a:p>
          <a:p>
            <a:r>
              <a:rPr lang="en-GB" b="1" dirty="0" smtClean="0"/>
              <a:t>Promoting</a:t>
            </a:r>
            <a:r>
              <a:rPr lang="en-GB" b="1" baseline="0" dirty="0" smtClean="0"/>
              <a:t> and Assessing ‘Deep Learning’ in geography fieldwork: An evaluation of reflective Fieldwork Diaries (</a:t>
            </a:r>
            <a:r>
              <a:rPr lang="en-GB" b="1" dirty="0" smtClean="0"/>
              <a:t>Trevor J. B. </a:t>
            </a:r>
            <a:r>
              <a:rPr lang="en-GB" b="1" dirty="0" err="1" smtClean="0"/>
              <a:t>Dummer</a:t>
            </a:r>
            <a:r>
              <a:rPr lang="en-GB" b="1" dirty="0" smtClean="0"/>
              <a:t> , Ian G. Cook , Sara L. Parker , Giles A. Barrett &amp; Andrew P. Hull) </a:t>
            </a:r>
          </a:p>
          <a:p>
            <a:r>
              <a:rPr lang="en-GB" dirty="0" smtClean="0"/>
              <a:t>https://www.tandfonline.com/doi/pdf/10.1080/03098260701728484</a:t>
            </a:r>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7</a:t>
            </a:fld>
            <a:endParaRPr lang="en-GB" dirty="0"/>
          </a:p>
        </p:txBody>
      </p:sp>
    </p:spTree>
    <p:extLst>
      <p:ext uri="{BB962C8B-B14F-4D97-AF65-F5344CB8AC3E}">
        <p14:creationId xmlns:p14="http://schemas.microsoft.com/office/powerpoint/2010/main" val="115117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nl-NL" altLang="en-US" b="1" dirty="0" smtClean="0"/>
              <a:t>Graph resource </a:t>
            </a:r>
            <a:r>
              <a:rPr lang="nl-NL" altLang="en-US" dirty="0" smtClean="0"/>
              <a:t>- Oost, K., De Vries, B. &amp; Van der Schee (2011). </a:t>
            </a:r>
            <a:r>
              <a:rPr lang="en-US" altLang="en-US" dirty="0" smtClean="0"/>
              <a:t>Enquiry-driven fieldwork as a rich and powerful teaching strategy – school practices in secondary geography education in the Netherlands. International Research in Geographical and Environmental Education, (20)4, 309-325, p. 311.</a:t>
            </a:r>
            <a:endParaRPr lang="nl-NL" altLang="en-US" dirty="0" smtClean="0"/>
          </a:p>
          <a:p>
            <a:pPr>
              <a:spcBef>
                <a:spcPct val="0"/>
              </a:spcBef>
            </a:pPr>
            <a:endParaRPr lang="nl-NL" altLang="en-US" dirty="0" smtClean="0"/>
          </a:p>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8</a:t>
            </a:fld>
            <a:endParaRPr lang="en-GB"/>
          </a:p>
        </p:txBody>
      </p:sp>
    </p:spTree>
    <p:extLst>
      <p:ext uri="{BB962C8B-B14F-4D97-AF65-F5344CB8AC3E}">
        <p14:creationId xmlns:p14="http://schemas.microsoft.com/office/powerpoint/2010/main" val="413035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planning</a:t>
            </a:r>
            <a:r>
              <a:rPr lang="en-GB" baseline="0" dirty="0" smtClean="0"/>
              <a:t> fieldwork… Work way through each of the criteria.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Cliffs at </a:t>
            </a:r>
            <a:r>
              <a:rPr lang="en-GB" sz="1200" kern="1200" dirty="0" err="1" smtClean="0">
                <a:solidFill>
                  <a:schemeClr val="tx1"/>
                </a:solidFill>
                <a:effectLst/>
                <a:latin typeface="+mn-lt"/>
                <a:ea typeface="+mn-ea"/>
                <a:cs typeface="+mn-cs"/>
              </a:rPr>
              <a:t>Fairlight</a:t>
            </a:r>
            <a:r>
              <a:rPr lang="en-GB" sz="1200" kern="1200" baseline="0" dirty="0" smtClean="0">
                <a:solidFill>
                  <a:schemeClr val="tx1"/>
                </a:solidFill>
                <a:effectLst/>
                <a:latin typeface="+mn-lt"/>
                <a:ea typeface="+mn-ea"/>
                <a:cs typeface="+mn-cs"/>
              </a:rPr>
              <a:t> (Hastings) </a:t>
            </a:r>
            <a:r>
              <a:rPr lang="en-GB" sz="1200" kern="1200" dirty="0" smtClean="0">
                <a:solidFill>
                  <a:schemeClr val="tx1"/>
                </a:solidFill>
                <a:effectLst/>
                <a:latin typeface="+mn-lt"/>
                <a:ea typeface="+mn-ea"/>
                <a:cs typeface="+mn-cs"/>
              </a:rPr>
              <a:t>East Sussex (J Lyon)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2000" b="1" dirty="0" smtClean="0"/>
              <a:t>What makes a good geographical question? </a:t>
            </a:r>
          </a:p>
          <a:p>
            <a:pPr marL="0" indent="0">
              <a:buFont typeface="Arial" panose="020B0604020202020204" pitchFamily="34" charset="0"/>
              <a:buNone/>
            </a:pPr>
            <a:r>
              <a:rPr lang="en-US" sz="2000" dirty="0" smtClean="0"/>
              <a:t>3 rules  e.g.</a:t>
            </a:r>
            <a:r>
              <a:rPr lang="en-US" sz="2000" baseline="0" dirty="0" smtClean="0"/>
              <a:t> </a:t>
            </a:r>
            <a:r>
              <a:rPr lang="en-GB" sz="2000" dirty="0" smtClean="0"/>
              <a:t>Spatial</a:t>
            </a:r>
            <a:r>
              <a:rPr lang="en-GB" sz="2000" baseline="0" dirty="0" smtClean="0"/>
              <a:t> (where/scale), Measurable (</a:t>
            </a:r>
            <a:r>
              <a:rPr lang="en-GB" sz="2000" baseline="0" dirty="0" err="1" smtClean="0"/>
              <a:t>qual</a:t>
            </a:r>
            <a:r>
              <a:rPr lang="en-GB" sz="2000" baseline="0" dirty="0" smtClean="0"/>
              <a:t>/quant/mixed), Geographical hook (link to the Spec/Geographical underpinning. </a:t>
            </a:r>
            <a:r>
              <a:rPr lang="en-US" sz="2000" i="1" dirty="0" smtClean="0"/>
              <a:t>Can you think of anymore?</a:t>
            </a:r>
            <a:endParaRPr lang="en-GB"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Student</a:t>
            </a:r>
            <a:r>
              <a:rPr lang="en-GB" sz="1200" kern="1200" baseline="0" dirty="0" smtClean="0">
                <a:solidFill>
                  <a:schemeClr val="tx1"/>
                </a:solidFill>
                <a:effectLst/>
                <a:latin typeface="+mn-lt"/>
                <a:ea typeface="+mn-ea"/>
                <a:cs typeface="+mn-cs"/>
              </a:rPr>
              <a:t> q</a:t>
            </a:r>
            <a:r>
              <a:rPr lang="en-GB" sz="1200" kern="1200" dirty="0" smtClean="0">
                <a:solidFill>
                  <a:schemeClr val="tx1"/>
                </a:solidFill>
                <a:effectLst/>
                <a:latin typeface="+mn-lt"/>
                <a:ea typeface="+mn-ea"/>
                <a:cs typeface="+mn-cs"/>
              </a:rPr>
              <a:t>uestions</a:t>
            </a:r>
            <a:r>
              <a:rPr lang="en-GB" sz="1200" kern="1200" baseline="0" dirty="0" smtClean="0">
                <a:solidFill>
                  <a:schemeClr val="tx1"/>
                </a:solidFill>
                <a:effectLst/>
                <a:latin typeface="+mn-lt"/>
                <a:ea typeface="+mn-ea"/>
                <a:cs typeface="+mn-cs"/>
              </a:rPr>
              <a:t> to engage in the environment.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 basic ones e.g. </a:t>
            </a:r>
            <a:r>
              <a:rPr lang="en-GB" sz="1200" kern="1200" dirty="0" smtClean="0">
                <a:solidFill>
                  <a:schemeClr val="tx1"/>
                </a:solidFill>
                <a:effectLst/>
                <a:latin typeface="+mn-lt"/>
                <a:ea typeface="+mn-ea"/>
                <a:cs typeface="+mn-cs"/>
              </a:rPr>
              <a:t>How strong at the rocks?</a:t>
            </a:r>
            <a:r>
              <a:rPr lang="en-GB" sz="1200" kern="1200" baseline="0" dirty="0" smtClean="0">
                <a:solidFill>
                  <a:schemeClr val="tx1"/>
                </a:solidFill>
                <a:effectLst/>
                <a:latin typeface="+mn-lt"/>
                <a:ea typeface="+mn-ea"/>
                <a:cs typeface="+mn-cs"/>
              </a:rPr>
              <a:t> How did the rocks get here? Why are they a different colour from the cliffs? </a:t>
            </a:r>
            <a:r>
              <a:rPr lang="en-GB" sz="1200" b="1" u="sng" kern="1200" baseline="0" dirty="0" smtClean="0">
                <a:solidFill>
                  <a:schemeClr val="tx1"/>
                </a:solidFill>
                <a:effectLst/>
                <a:latin typeface="+mn-lt"/>
                <a:ea typeface="+mn-ea"/>
                <a:cs typeface="+mn-cs"/>
              </a:rPr>
              <a:t>Better still </a:t>
            </a:r>
            <a:r>
              <a:rPr lang="en-GB" sz="1200" kern="1200" baseline="0" dirty="0" smtClean="0">
                <a:solidFill>
                  <a:schemeClr val="tx1"/>
                </a:solidFill>
                <a:effectLst/>
                <a:latin typeface="+mn-lt"/>
                <a:ea typeface="+mn-ea"/>
                <a:cs typeface="+mn-cs"/>
              </a:rPr>
              <a:t>– when will the house fall over the cliff? How long will the rocks be resistant to erosion? How long will the rocks protect the cliff?</a:t>
            </a:r>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9</a:t>
            </a:fld>
            <a:endParaRPr lang="en-GB"/>
          </a:p>
        </p:txBody>
      </p:sp>
    </p:spTree>
    <p:extLst>
      <p:ext uri="{BB962C8B-B14F-4D97-AF65-F5344CB8AC3E}">
        <p14:creationId xmlns:p14="http://schemas.microsoft.com/office/powerpoint/2010/main" val="3723502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smtClean="0"/>
              <a:t>https://esriukeducation.maps.arcgis.com/home/webscene/viewer.html?webscene=e34b02ba5315431a83a542f9162739e8 </a:t>
            </a:r>
            <a:endParaRPr lang="en-GB" b="1" dirty="0" smtClean="0"/>
          </a:p>
          <a:p>
            <a:r>
              <a:rPr lang="en-GB" b="1" dirty="0" smtClean="0"/>
              <a:t>Impact </a:t>
            </a:r>
          </a:p>
          <a:p>
            <a:pPr marL="285750" indent="-285750">
              <a:buFont typeface="Arial" panose="020B0604020202020204" pitchFamily="34" charset="0"/>
              <a:buChar char="•"/>
            </a:pPr>
            <a:r>
              <a:rPr lang="en-GB" dirty="0" smtClean="0"/>
              <a:t>Teaching the topic content ‘in the field’</a:t>
            </a:r>
          </a:p>
          <a:p>
            <a:pPr marL="285750" indent="-285750">
              <a:buFont typeface="Arial" panose="020B0604020202020204" pitchFamily="34" charset="0"/>
              <a:buChar char="•"/>
            </a:pPr>
            <a:r>
              <a:rPr lang="en-GB" dirty="0" smtClean="0"/>
              <a:t>Geographical language in context - geomorphic processes, landform development &amp; management techniques</a:t>
            </a:r>
          </a:p>
          <a:p>
            <a:pPr marL="285750" indent="-285750">
              <a:buFont typeface="Arial" panose="020B0604020202020204" pitchFamily="34" charset="0"/>
              <a:buChar char="•"/>
            </a:pPr>
            <a:r>
              <a:rPr lang="en-GB" dirty="0" smtClean="0"/>
              <a:t>Opportunity to engage with geographical skills e.g. OS map, GIS images, coastal erosion data</a:t>
            </a:r>
          </a:p>
          <a:p>
            <a:pPr marL="285750" indent="-285750">
              <a:buFont typeface="Arial" panose="020B0604020202020204" pitchFamily="34" charset="0"/>
              <a:buChar char="•"/>
            </a:pPr>
            <a:r>
              <a:rPr lang="en-GB" dirty="0" smtClean="0"/>
              <a:t>Higher order thinking – developing a question, data analysis, critical reflection of data collection and quality of data collected (validity and reliability) e.g. what did you expect to find &amp; what did you actually find?</a:t>
            </a:r>
          </a:p>
          <a:p>
            <a:pPr marL="285750" indent="-285750">
              <a:buFont typeface="Arial" panose="020B0604020202020204" pitchFamily="34" charset="0"/>
              <a:buChar char="•"/>
            </a:pPr>
            <a:r>
              <a:rPr lang="en-GB" dirty="0" smtClean="0"/>
              <a:t>How can you ‘test’ impact e.g. use of exam questions?</a:t>
            </a:r>
          </a:p>
          <a:p>
            <a:pPr marL="285750" indent="-285750">
              <a:buFont typeface="Arial" panose="020B0604020202020204" pitchFamily="34" charset="0"/>
              <a:buChar char="•"/>
            </a:pPr>
            <a:endParaRPr lang="en-GB" dirty="0" smtClean="0"/>
          </a:p>
          <a:p>
            <a:r>
              <a:rPr lang="en-GB" b="1" dirty="0" smtClean="0"/>
              <a:t>Activities </a:t>
            </a:r>
          </a:p>
          <a:p>
            <a:pPr marL="285750" indent="-285750">
              <a:buFont typeface="Arial" panose="020B0604020202020204" pitchFamily="34" charset="0"/>
              <a:buChar char="•"/>
            </a:pPr>
            <a:r>
              <a:rPr lang="en-GB" i="1" dirty="0" smtClean="0"/>
              <a:t>Geography detectives - Developing a sense of place e.g. Where? What? When? How? (OS map, satellite imagery, photos</a:t>
            </a:r>
            <a:r>
              <a:rPr lang="en-GB" dirty="0" smtClean="0"/>
              <a:t>, coastal retreat GIS). Primary versus secondary data? </a:t>
            </a:r>
          </a:p>
          <a:p>
            <a:pPr marL="285750" indent="-285750">
              <a:buFont typeface="Arial" panose="020B0604020202020204" pitchFamily="34" charset="0"/>
              <a:buChar char="•"/>
            </a:pPr>
            <a:r>
              <a:rPr lang="en-GB" dirty="0" smtClean="0"/>
              <a:t>What do we want to find out and how? In the students own words! Get planning ………..</a:t>
            </a:r>
          </a:p>
          <a:p>
            <a:pPr marL="285750" indent="-285750">
              <a:buFont typeface="Arial" panose="020B0604020202020204" pitchFamily="34" charset="0"/>
              <a:buChar char="•"/>
            </a:pPr>
            <a:r>
              <a:rPr lang="en-GB" dirty="0" smtClean="0"/>
              <a:t>2 sites (landforms) e.g. beach, sand dunes, cliffs?</a:t>
            </a:r>
          </a:p>
          <a:p>
            <a:pPr marL="285750" indent="-285750">
              <a:buFont typeface="Arial" panose="020B0604020202020204" pitchFamily="34" charset="0"/>
              <a:buChar char="•"/>
            </a:pPr>
            <a:r>
              <a:rPr lang="en-GB" dirty="0" smtClean="0"/>
              <a:t>Why protect some areas and not others? Management of the coast e.g. hard and soft engineering</a:t>
            </a:r>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11</a:t>
            </a:fld>
            <a:endParaRPr lang="en-GB"/>
          </a:p>
        </p:txBody>
      </p:sp>
    </p:spTree>
    <p:extLst>
      <p:ext uri="{BB962C8B-B14F-4D97-AF65-F5344CB8AC3E}">
        <p14:creationId xmlns:p14="http://schemas.microsoft.com/office/powerpoint/2010/main" val="2189274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14</a:t>
            </a:fld>
            <a:endParaRPr lang="en-GB"/>
          </a:p>
        </p:txBody>
      </p:sp>
    </p:spTree>
    <p:extLst>
      <p:ext uri="{BB962C8B-B14F-4D97-AF65-F5344CB8AC3E}">
        <p14:creationId xmlns:p14="http://schemas.microsoft.com/office/powerpoint/2010/main" val="3262272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9144000" cy="6137275"/>
          </a:xfrm>
          <a:prstGeom prst="rect">
            <a:avLst/>
          </a:prstGeom>
        </p:spPr>
        <p:txBody>
          <a:bodyPr/>
          <a:lstStyle>
            <a:lvl1pPr>
              <a:defRPr>
                <a:solidFill>
                  <a:schemeClr val="tx2">
                    <a:lumMod val="40000"/>
                    <a:lumOff val="60000"/>
                  </a:schemeClr>
                </a:solidFill>
              </a:defRPr>
            </a:lvl1pPr>
          </a:lstStyle>
          <a:p>
            <a:endParaRPr lang="en-US"/>
          </a:p>
        </p:txBody>
      </p:sp>
      <p:sp>
        <p:nvSpPr>
          <p:cNvPr id="2" name="Title 1"/>
          <p:cNvSpPr>
            <a:spLocks noGrp="1"/>
          </p:cNvSpPr>
          <p:nvPr>
            <p:ph type="ctrTitle" hasCustomPrompt="1"/>
          </p:nvPr>
        </p:nvSpPr>
        <p:spPr>
          <a:xfrm>
            <a:off x="201347" y="2042779"/>
            <a:ext cx="7755030" cy="1932866"/>
          </a:xfrm>
          <a:prstGeom prst="rect">
            <a:avLst/>
          </a:prstGeom>
        </p:spPr>
        <p:txBody>
          <a:bodyPr/>
          <a:lstStyle>
            <a:lvl1pPr algn="l">
              <a:defRPr sz="4400" b="1" i="1">
                <a:solidFill>
                  <a:schemeClr val="bg1"/>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rmAutofit/>
          </a:bodyPr>
          <a:lstStyle>
            <a:lvl1pPr marL="0" indent="0" algn="l">
              <a:buNone/>
              <a:defRPr sz="1300" b="0">
                <a:solidFill>
                  <a:schemeClr val="bg1"/>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2087349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93675" y="3978275"/>
            <a:ext cx="2871788" cy="1754188"/>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10" name="Picture Placeholder 9"/>
          <p:cNvSpPr>
            <a:spLocks noGrp="1"/>
          </p:cNvSpPr>
          <p:nvPr>
            <p:ph type="pic" sz="quarter" idx="14"/>
          </p:nvPr>
        </p:nvSpPr>
        <p:spPr>
          <a:xfrm>
            <a:off x="3138488" y="3978275"/>
            <a:ext cx="2801937" cy="1754188"/>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15" name="Picture Placeholder 14"/>
          <p:cNvSpPr>
            <a:spLocks noGrp="1"/>
          </p:cNvSpPr>
          <p:nvPr>
            <p:ph type="pic" sz="quarter" idx="15"/>
          </p:nvPr>
        </p:nvSpPr>
        <p:spPr>
          <a:xfrm>
            <a:off x="6005513" y="3978275"/>
            <a:ext cx="2887662" cy="1754188"/>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2" name="Title 1"/>
          <p:cNvSpPr>
            <a:spLocks noGrp="1"/>
          </p:cNvSpPr>
          <p:nvPr>
            <p:ph type="title" hasCustomPrompt="1"/>
          </p:nvPr>
        </p:nvSpPr>
        <p:spPr>
          <a:xfrm>
            <a:off x="193733" y="267929"/>
            <a:ext cx="8229600"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2510750"/>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5" name="Content Placeholder 4"/>
          <p:cNvSpPr>
            <a:spLocks noGrp="1"/>
          </p:cNvSpPr>
          <p:nvPr>
            <p:ph sz="quarter" idx="10"/>
          </p:nvPr>
        </p:nvSpPr>
        <p:spPr>
          <a:xfrm>
            <a:off x="107504" y="5733681"/>
            <a:ext cx="2872248" cy="215290"/>
          </a:xfrm>
          <a:prstGeom prst="rect">
            <a:avLst/>
          </a:prstGeom>
        </p:spPr>
        <p:txBody>
          <a:bodyPr>
            <a:noAutofit/>
          </a:bodyPr>
          <a:lstStyle>
            <a:lvl1pPr marL="0" indent="0" algn="l">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p:txBody>
      </p:sp>
      <p:sp>
        <p:nvSpPr>
          <p:cNvPr id="6" name="Content Placeholder 5"/>
          <p:cNvSpPr>
            <a:spLocks noGrp="1"/>
          </p:cNvSpPr>
          <p:nvPr>
            <p:ph sz="quarter" idx="11"/>
          </p:nvPr>
        </p:nvSpPr>
        <p:spPr>
          <a:xfrm>
            <a:off x="3052989" y="5733256"/>
            <a:ext cx="2800934" cy="215231"/>
          </a:xfrm>
          <a:prstGeom prst="rect">
            <a:avLst/>
          </a:prstGeom>
        </p:spPr>
        <p:txBody>
          <a:bodyPr>
            <a:noAutofit/>
          </a:bodyPr>
          <a:lstStyle>
            <a:lvl1pPr marL="0" indent="0" algn="l">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p:txBody>
      </p:sp>
      <p:sp>
        <p:nvSpPr>
          <p:cNvPr id="8" name="Content Placeholder 7"/>
          <p:cNvSpPr>
            <a:spLocks noGrp="1"/>
          </p:cNvSpPr>
          <p:nvPr>
            <p:ph sz="quarter" idx="12"/>
          </p:nvPr>
        </p:nvSpPr>
        <p:spPr>
          <a:xfrm>
            <a:off x="5919995" y="5733256"/>
            <a:ext cx="2886256" cy="215231"/>
          </a:xfrm>
          <a:prstGeom prst="rect">
            <a:avLst/>
          </a:prstGeom>
        </p:spPr>
        <p:txBody>
          <a:bodyPr>
            <a:noAutofit/>
          </a:bodyPr>
          <a:lstStyle>
            <a:lvl1pPr marL="0" indent="0" algn="l">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p:txBody>
      </p:sp>
    </p:spTree>
    <p:extLst>
      <p:ext uri="{BB962C8B-B14F-4D97-AF65-F5344CB8AC3E}">
        <p14:creationId xmlns:p14="http://schemas.microsoft.com/office/powerpoint/2010/main" val="130917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4454966"/>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8306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93675" y="1147981"/>
            <a:ext cx="8698805" cy="4657507"/>
          </a:xfrm>
          <a:prstGeom prst="rect">
            <a:avLst/>
          </a:prstGeom>
          <a:solidFill>
            <a:srgbClr val="1F224E"/>
          </a:solidFill>
        </p:spPr>
        <p:txBody>
          <a:bodyPr>
            <a:noAutofit/>
          </a:bodyPr>
          <a:lstStyle>
            <a:lvl1pPr marL="0" indent="0">
              <a:buFontTx/>
              <a:buNone/>
              <a:defRPr>
                <a:solidFill>
                  <a:schemeClr val="bg1"/>
                </a:solidFill>
              </a:defRPr>
            </a:lvl1pPr>
          </a:lstStyle>
          <a:p>
            <a:endParaRPr lang="en-US"/>
          </a:p>
        </p:txBody>
      </p:sp>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343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1347" y="2042779"/>
            <a:ext cx="7755030" cy="1932866"/>
          </a:xfrm>
          <a:prstGeom prst="rect">
            <a:avLst/>
          </a:prstGeom>
        </p:spPr>
        <p:txBody>
          <a:bodyPr/>
          <a:lstStyle>
            <a:lvl1pPr algn="l">
              <a:defRPr sz="4400" b="1" i="1">
                <a:solidFill>
                  <a:schemeClr val="bg1"/>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rmAutofit/>
          </a:bodyPr>
          <a:lstStyle>
            <a:lvl1pPr marL="0" indent="0" algn="l">
              <a:buNone/>
              <a:defRPr sz="1300" b="0">
                <a:solidFill>
                  <a:schemeClr val="bg1"/>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13401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65605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95542C-C48E-4AA6-B18D-CE82D118621F}" type="datetimeFigureOut">
              <a:rPr lang="en-GB" smtClean="0"/>
              <a:t>13/05/2019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DB8151-9A82-4C13-8A4F-CC73ABC49B1C}" type="slidenum">
              <a:rPr lang="en-GB" smtClean="0"/>
              <a:t>‹#›</a:t>
            </a:fld>
            <a:endParaRPr lang="en-GB"/>
          </a:p>
        </p:txBody>
      </p:sp>
    </p:spTree>
    <p:extLst>
      <p:ext uri="{BB962C8B-B14F-4D97-AF65-F5344CB8AC3E}">
        <p14:creationId xmlns:p14="http://schemas.microsoft.com/office/powerpoint/2010/main" val="171736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4454966"/>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59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2870" r="168"/>
          <a:stretch/>
        </p:blipFill>
        <p:spPr>
          <a:xfrm>
            <a:off x="0" y="-15115"/>
            <a:ext cx="9144001" cy="6287029"/>
          </a:xfrm>
          <a:prstGeom prst="rect">
            <a:avLst/>
          </a:prstGeom>
        </p:spPr>
      </p:pic>
      <p:sp>
        <p:nvSpPr>
          <p:cNvPr id="2" name="Title 1"/>
          <p:cNvSpPr>
            <a:spLocks noGrp="1"/>
          </p:cNvSpPr>
          <p:nvPr>
            <p:ph type="ctrTitle" hasCustomPrompt="1"/>
          </p:nvPr>
        </p:nvSpPr>
        <p:spPr>
          <a:xfrm>
            <a:off x="201347" y="2042779"/>
            <a:ext cx="5594790" cy="1470025"/>
          </a:xfrm>
          <a:prstGeom prst="rect">
            <a:avLst/>
          </a:prstGeom>
        </p:spPr>
        <p:txBody>
          <a:bodyPr>
            <a:noAutofit/>
          </a:bodyPr>
          <a:lstStyle>
            <a:lvl1pPr algn="l">
              <a:defRPr b="1" i="1">
                <a:solidFill>
                  <a:srgbClr val="1F224E"/>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Autofit/>
          </a:bodyPr>
          <a:lstStyle>
            <a:lvl1pPr marL="0" indent="0" algn="l">
              <a:buNone/>
              <a:defRPr sz="1300" b="0">
                <a:solidFill>
                  <a:srgbClr val="1F224E"/>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rgbClr val="1F22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rgbClr val="1F224E"/>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karanvir.shergill\Desktop\OCR_NEW_3D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solidFill>
                  <a:srgbClr val="1F224E"/>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29947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Picture Placeholder 26"/>
          <p:cNvSpPr>
            <a:spLocks noGrp="1"/>
          </p:cNvSpPr>
          <p:nvPr>
            <p:ph type="pic" sz="quarter" idx="13"/>
          </p:nvPr>
        </p:nvSpPr>
        <p:spPr>
          <a:xfrm>
            <a:off x="4500563" y="1328739"/>
            <a:ext cx="4338637" cy="1956246"/>
          </a:xfrm>
          <a:prstGeom prst="rect">
            <a:avLst/>
          </a:prstGeom>
          <a:solidFill>
            <a:srgbClr val="1F224E"/>
          </a:solidFill>
        </p:spPr>
        <p:txBody>
          <a:bodyPr/>
          <a:lstStyle>
            <a:lvl1pPr marL="0" indent="0">
              <a:buFontTx/>
              <a:buNone/>
              <a:defRPr>
                <a:solidFill>
                  <a:schemeClr val="bg1"/>
                </a:solidFill>
              </a:defRPr>
            </a:lvl1pPr>
          </a:lstStyle>
          <a:p>
            <a:endParaRPr lang="en-US" dirty="0"/>
          </a:p>
        </p:txBody>
      </p:sp>
      <p:sp>
        <p:nvSpPr>
          <p:cNvPr id="2" name="Title 1"/>
          <p:cNvSpPr>
            <a:spLocks noGrp="1"/>
          </p:cNvSpPr>
          <p:nvPr>
            <p:ph type="title" hasCustomPrompt="1"/>
          </p:nvPr>
        </p:nvSpPr>
        <p:spPr>
          <a:xfrm>
            <a:off x="193732" y="267929"/>
            <a:ext cx="8645467" cy="686320"/>
          </a:xfrm>
          <a:prstGeom prst="rect">
            <a:avLst/>
          </a:prstGeom>
        </p:spPr>
        <p:txBody>
          <a:bodyPr>
            <a:noAutofit/>
          </a:bodyPr>
          <a:lstStyle>
            <a:lvl1pPr>
              <a:defRPr sz="3200" b="1" i="1"/>
            </a:lvl1pPr>
          </a:lstStyle>
          <a:p>
            <a:r>
              <a:rPr lang="en-US" dirty="0" smtClean="0"/>
              <a:t>CLICK TO EDIT MASTER TITLE STYLE</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22" name="Content Placeholder 21"/>
          <p:cNvSpPr>
            <a:spLocks noGrp="1"/>
          </p:cNvSpPr>
          <p:nvPr>
            <p:ph sz="quarter" idx="11"/>
          </p:nvPr>
        </p:nvSpPr>
        <p:spPr>
          <a:xfrm>
            <a:off x="193733" y="1327967"/>
            <a:ext cx="4068705" cy="4569049"/>
          </a:xfrm>
          <a:prstGeom prst="rect">
            <a:avLst/>
          </a:prstGeom>
        </p:spPr>
        <p:txBody>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3" name="TextBox 22"/>
          <p:cNvSpPr txBox="1"/>
          <p:nvPr userDrawn="1"/>
        </p:nvSpPr>
        <p:spPr>
          <a:xfrm>
            <a:off x="854439" y="1514007"/>
            <a:ext cx="914400" cy="914400"/>
          </a:xfrm>
          <a:prstGeom prst="rect">
            <a:avLst/>
          </a:prstGeom>
        </p:spPr>
        <p:txBody>
          <a:bodyPr wrap="none" rtlCol="0">
            <a:normAutofit/>
          </a:bodyPr>
          <a:lstStyle/>
          <a:p>
            <a:endParaRPr lang="en-US" dirty="0" smtClean="0"/>
          </a:p>
        </p:txBody>
      </p:sp>
      <p:sp>
        <p:nvSpPr>
          <p:cNvPr id="29" name="Picture Placeholder 28"/>
          <p:cNvSpPr>
            <a:spLocks noGrp="1"/>
          </p:cNvSpPr>
          <p:nvPr>
            <p:ph type="pic" sz="quarter" idx="14"/>
          </p:nvPr>
        </p:nvSpPr>
        <p:spPr>
          <a:xfrm>
            <a:off x="4500563" y="3478718"/>
            <a:ext cx="4338637" cy="2418846"/>
          </a:xfrm>
          <a:prstGeom prst="rect">
            <a:avLst/>
          </a:prstGeom>
          <a:solidFill>
            <a:srgbClr val="1F224E"/>
          </a:solidFill>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37711374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7" name="Picture Placeholder 26"/>
          <p:cNvSpPr>
            <a:spLocks noGrp="1"/>
          </p:cNvSpPr>
          <p:nvPr>
            <p:ph type="pic" sz="quarter" idx="13"/>
          </p:nvPr>
        </p:nvSpPr>
        <p:spPr>
          <a:xfrm>
            <a:off x="4500563" y="1328738"/>
            <a:ext cx="4338637" cy="4568825"/>
          </a:xfrm>
          <a:prstGeom prst="rect">
            <a:avLst/>
          </a:prstGeom>
          <a:solidFill>
            <a:srgbClr val="1F224E"/>
          </a:solidFill>
        </p:spPr>
        <p:txBody>
          <a:bodyPr wrap="square">
            <a:noAutofit/>
          </a:bodyPr>
          <a:lstStyle>
            <a:lvl1pPr marL="0" indent="0">
              <a:buFontTx/>
              <a:buNone/>
              <a:defRPr>
                <a:solidFill>
                  <a:schemeClr val="bg1"/>
                </a:solidFill>
              </a:defRPr>
            </a:lvl1pPr>
          </a:lstStyle>
          <a:p>
            <a:endParaRPr lang="en-US"/>
          </a:p>
        </p:txBody>
      </p:sp>
      <p:sp>
        <p:nvSpPr>
          <p:cNvPr id="2" name="Title 1"/>
          <p:cNvSpPr>
            <a:spLocks noGrp="1"/>
          </p:cNvSpPr>
          <p:nvPr>
            <p:ph type="title" hasCustomPrompt="1"/>
          </p:nvPr>
        </p:nvSpPr>
        <p:spPr>
          <a:xfrm>
            <a:off x="193732" y="267929"/>
            <a:ext cx="8645467" cy="686320"/>
          </a:xfrm>
          <a:prstGeom prst="rect">
            <a:avLst/>
          </a:prstGeom>
        </p:spPr>
        <p:txBody>
          <a:bodyPr wrap="square">
            <a:noAutofit/>
          </a:bodyPr>
          <a:lstStyle>
            <a:lvl1pPr>
              <a:defRPr sz="3200" b="1" i="1"/>
            </a:lvl1pPr>
          </a:lstStyle>
          <a:p>
            <a:r>
              <a:rPr lang="en-US" dirty="0" smtClean="0"/>
              <a:t>CLICK TO EDIT MASTER TITLE STYLE</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22" name="Content Placeholder 21"/>
          <p:cNvSpPr>
            <a:spLocks noGrp="1"/>
          </p:cNvSpPr>
          <p:nvPr>
            <p:ph sz="quarter" idx="11"/>
          </p:nvPr>
        </p:nvSpPr>
        <p:spPr>
          <a:xfrm>
            <a:off x="193733" y="1327967"/>
            <a:ext cx="4068705" cy="4569049"/>
          </a:xfrm>
          <a:prstGeom prst="rect">
            <a:avLst/>
          </a:prstGeom>
        </p:spPr>
        <p:txBody>
          <a:bodyPr wrap="square">
            <a:noAutofit/>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513989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93675" y="3213100"/>
            <a:ext cx="8698805" cy="2592388"/>
          </a:xfrm>
          <a:prstGeom prst="rect">
            <a:avLst/>
          </a:prstGeom>
          <a:solidFill>
            <a:srgbClr val="1F224E"/>
          </a:solidFill>
        </p:spPr>
        <p:txBody>
          <a:bodyPr>
            <a:noAutofit/>
          </a:bodyPr>
          <a:lstStyle>
            <a:lvl1pPr marL="0" indent="0">
              <a:buFontTx/>
              <a:buNone/>
              <a:defRPr>
                <a:solidFill>
                  <a:schemeClr val="bg1"/>
                </a:solidFill>
              </a:defRPr>
            </a:lvl1pPr>
          </a:lstStyle>
          <a:p>
            <a:endParaRPr lang="en-US"/>
          </a:p>
        </p:txBody>
      </p:sp>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1718662"/>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69116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93675" y="4123084"/>
            <a:ext cx="2794149" cy="1756800"/>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10" name="Picture Placeholder 9"/>
          <p:cNvSpPr>
            <a:spLocks noGrp="1"/>
          </p:cNvSpPr>
          <p:nvPr>
            <p:ph type="pic" sz="quarter" idx="14"/>
          </p:nvPr>
        </p:nvSpPr>
        <p:spPr>
          <a:xfrm>
            <a:off x="3095700" y="4123084"/>
            <a:ext cx="2801937" cy="1756800"/>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15" name="Picture Placeholder 14"/>
          <p:cNvSpPr>
            <a:spLocks noGrp="1"/>
          </p:cNvSpPr>
          <p:nvPr>
            <p:ph type="pic" sz="quarter" idx="15"/>
          </p:nvPr>
        </p:nvSpPr>
        <p:spPr>
          <a:xfrm>
            <a:off x="6005513" y="4123084"/>
            <a:ext cx="2887662" cy="1756800"/>
          </a:xfrm>
          <a:prstGeom prst="rect">
            <a:avLst/>
          </a:prstGeom>
          <a:solidFill>
            <a:srgbClr val="1F224E"/>
          </a:solidFill>
        </p:spPr>
        <p:txBody>
          <a:bodyPr>
            <a:noAutofit/>
          </a:bodyPr>
          <a:lstStyle>
            <a:lvl1pPr marL="0" indent="0">
              <a:buFontTx/>
              <a:buNone/>
              <a:defRPr sz="2000">
                <a:solidFill>
                  <a:schemeClr val="bg1"/>
                </a:solidFill>
              </a:defRPr>
            </a:lvl1pPr>
          </a:lstStyle>
          <a:p>
            <a:endParaRPr lang="en-US"/>
          </a:p>
        </p:txBody>
      </p:sp>
      <p:sp>
        <p:nvSpPr>
          <p:cNvPr id="2" name="Title 1"/>
          <p:cNvSpPr>
            <a:spLocks noGrp="1"/>
          </p:cNvSpPr>
          <p:nvPr>
            <p:ph type="title" hasCustomPrompt="1"/>
          </p:nvPr>
        </p:nvSpPr>
        <p:spPr>
          <a:xfrm>
            <a:off x="193732" y="267929"/>
            <a:ext cx="8698747" cy="686320"/>
          </a:xfrm>
          <a:prstGeom prst="rect">
            <a:avLst/>
          </a:prstGeom>
        </p:spPr>
        <p:txBody>
          <a:bodyPr>
            <a:noAutofit/>
          </a:bodyPr>
          <a:lstStyle>
            <a:lvl1pPr>
              <a:defRPr sz="3200" b="1" i="1"/>
            </a:lvl1pPr>
          </a:lstStyle>
          <a:p>
            <a:r>
              <a:rPr lang="en-US" dirty="0" smtClean="0"/>
              <a:t>CLICK TO EDIT MASTER TITLE STYLE</a:t>
            </a:r>
            <a:endParaRPr lang="en-GB" dirty="0"/>
          </a:p>
        </p:txBody>
      </p:sp>
      <p:sp>
        <p:nvSpPr>
          <p:cNvPr id="3" name="Content Placeholder 2"/>
          <p:cNvSpPr>
            <a:spLocks noGrp="1"/>
          </p:cNvSpPr>
          <p:nvPr>
            <p:ph idx="1"/>
          </p:nvPr>
        </p:nvSpPr>
        <p:spPr>
          <a:xfrm>
            <a:off x="193733" y="1350298"/>
            <a:ext cx="8698747" cy="2510750"/>
          </a:xfrm>
          <a:prstGeom prst="rect">
            <a:avLst/>
          </a:prstGeom>
        </p:spPr>
        <p:txBody>
          <a:bodyPr>
            <a:noAutofit/>
          </a:bodyPr>
          <a:lstStyle>
            <a:lvl1pPr marL="0" indent="0" algn="l">
              <a:buFontTx/>
              <a:buNone/>
              <a:defRPr sz="1400"/>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12" name="Group 11"/>
          <p:cNvGrpSpPr/>
          <p:nvPr userDrawn="1"/>
        </p:nvGrpSpPr>
        <p:grpSpPr>
          <a:xfrm>
            <a:off x="0" y="6093296"/>
            <a:ext cx="9144000" cy="614915"/>
            <a:chOff x="0" y="6093296"/>
            <a:chExt cx="9144000" cy="614915"/>
          </a:xfrm>
        </p:grpSpPr>
        <p:cxnSp>
          <p:nvCxnSpPr>
            <p:cNvPr id="13" name="Straight Connector 12"/>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4"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44574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1.jpe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0234E"/>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6137240"/>
            <a:ext cx="9144000" cy="720760"/>
            <a:chOff x="0" y="6137240"/>
            <a:chExt cx="9144000" cy="720760"/>
          </a:xfrm>
        </p:grpSpPr>
        <p:sp>
          <p:nvSpPr>
            <p:cNvPr id="8" name="Rectangle 7"/>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yriad Pro" charset="0"/>
                <a:ea typeface="Myriad Pro" charset="0"/>
                <a:cs typeface="Myriad Pro" charset="0"/>
              </a:endParaRPr>
            </a:p>
          </p:txBody>
        </p:sp>
        <p:pic>
          <p:nvPicPr>
            <p:cNvPr id="9" name="Picture 2" descr="C:\Users\karanvir.shergill\Desktop\OCR_NEW_3D_blu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4871007"/>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2" r:id="rId3"/>
    <p:sldLayoutId id="2147483679" r:id="rId4"/>
  </p:sldLayoutIdLst>
  <p:timing>
    <p:tnLst>
      <p:par>
        <p:cTn id="1" dur="indefinite" restart="never" nodeType="tmRoot"/>
      </p:par>
    </p:tnLst>
  </p:timing>
  <p:txStyles>
    <p:titleStyle>
      <a:lvl1pPr algn="l" defTabSz="914400" rtl="0" eaLnBrk="1" latinLnBrk="0" hangingPunct="1">
        <a:spcBef>
          <a:spcPct val="0"/>
        </a:spcBef>
        <a:buNone/>
        <a:defRPr sz="3200" b="1" i="1" kern="1200">
          <a:solidFill>
            <a:schemeClr val="bg1"/>
          </a:solidFill>
          <a:latin typeface="Myriad Pro" charset="0"/>
          <a:ea typeface="Myriad Pro" charset="0"/>
          <a:cs typeface="Myriad Pro"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6137240"/>
            <a:ext cx="9144000" cy="720760"/>
            <a:chOff x="0" y="6137240"/>
            <a:chExt cx="9144000" cy="720760"/>
          </a:xfrm>
        </p:grpSpPr>
        <p:sp>
          <p:nvSpPr>
            <p:cNvPr id="8" name="Rectangle 7"/>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C:\Users\karanvir.shergill\Desktop\OCR_NEW_3D_blu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userDrawn="1"/>
        </p:nvGrpSpPr>
        <p:grpSpPr>
          <a:xfrm>
            <a:off x="0" y="863190"/>
            <a:ext cx="6516216" cy="135001"/>
            <a:chOff x="0" y="3887527"/>
            <a:chExt cx="4932040" cy="91058"/>
          </a:xfrm>
        </p:grpSpPr>
        <p:cxnSp>
          <p:nvCxnSpPr>
            <p:cNvPr id="14" name="Straight Connector 13"/>
            <p:cNvCxnSpPr/>
            <p:nvPr/>
          </p:nvCxnSpPr>
          <p:spPr>
            <a:xfrm>
              <a:off x="0" y="3933056"/>
              <a:ext cx="493204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2040" y="3887527"/>
              <a:ext cx="0" cy="91058"/>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userDrawn="1"/>
        </p:nvGrpSpPr>
        <p:grpSpPr>
          <a:xfrm>
            <a:off x="0" y="6093296"/>
            <a:ext cx="9144000" cy="614915"/>
            <a:chOff x="0" y="6093296"/>
            <a:chExt cx="9144000" cy="614915"/>
          </a:xfrm>
        </p:grpSpPr>
        <p:cxnSp>
          <p:nvCxnSpPr>
            <p:cNvPr id="17" name="Straight Connector 16"/>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8" name="Picture 2" descr="C:\Users\karanvir.shergill\Desktop\OCR_NEW_3D_blu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8849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1" r:id="rId4"/>
    <p:sldLayoutId id="2147483673" r:id="rId5"/>
    <p:sldLayoutId id="2147483674" r:id="rId6"/>
    <p:sldLayoutId id="2147483677" r:id="rId7"/>
    <p:sldLayoutId id="2147483676" r:id="rId8"/>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1F224E"/>
          </a:solidFill>
          <a:latin typeface="Myriad Pro" charset="0"/>
          <a:ea typeface="Myriad Pro" charset="0"/>
          <a:cs typeface="Myriad Pro"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esriukeducation.maps.arcgis.com/home/webscene/viewer.html?webscene=e34b02ba5315431a83a542f9162739e8"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galileo.org/wp-content/uploads/2012/10/inquiry_lc.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37240"/>
            <a:ext cx="9144000" cy="720760"/>
            <a:chOff x="0" y="6137240"/>
            <a:chExt cx="9144000" cy="720760"/>
          </a:xfrm>
        </p:grpSpPr>
        <p:sp>
          <p:nvSpPr>
            <p:cNvPr id="4" name="Rectangle 3"/>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karanvir.shergill\Desktop\OCR_NEW_3D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0" y="3944602"/>
            <a:ext cx="4860032" cy="91058"/>
            <a:chOff x="0" y="3887527"/>
            <a:chExt cx="4932040" cy="91058"/>
          </a:xfrm>
        </p:grpSpPr>
        <p:cxnSp>
          <p:nvCxnSpPr>
            <p:cNvPr id="11" name="Straight Connector 10"/>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itle 28"/>
          <p:cNvSpPr>
            <a:spLocks noGrp="1"/>
          </p:cNvSpPr>
          <p:nvPr>
            <p:ph type="ctrTitle"/>
          </p:nvPr>
        </p:nvSpPr>
        <p:spPr>
          <a:xfrm>
            <a:off x="169579" y="2158608"/>
            <a:ext cx="7755030" cy="1932866"/>
          </a:xfrm>
        </p:spPr>
        <p:txBody>
          <a:bodyPr/>
          <a:lstStyle/>
          <a:p>
            <a:r>
              <a:rPr lang="en-US" dirty="0" smtClean="0"/>
              <a:t>Fieldwork to develop deeper geographical understanding </a:t>
            </a:r>
            <a:endParaRPr lang="en-US" dirty="0"/>
          </a:p>
        </p:txBody>
      </p:sp>
      <p:sp>
        <p:nvSpPr>
          <p:cNvPr id="30" name="Subtitle 29"/>
          <p:cNvSpPr>
            <a:spLocks noGrp="1"/>
          </p:cNvSpPr>
          <p:nvPr>
            <p:ph type="subTitle" idx="1"/>
          </p:nvPr>
        </p:nvSpPr>
        <p:spPr/>
        <p:txBody>
          <a:bodyPr>
            <a:normAutofit/>
          </a:bodyPr>
          <a:lstStyle/>
          <a:p>
            <a:r>
              <a:rPr lang="en-US" sz="1800" b="1" i="1" dirty="0" smtClean="0"/>
              <a:t>Shelley Monk </a:t>
            </a:r>
          </a:p>
          <a:p>
            <a:r>
              <a:rPr lang="en-US" sz="1800" b="1" i="1" dirty="0" smtClean="0"/>
              <a:t>OCR geography Subject Advisor </a:t>
            </a:r>
            <a:endParaRPr lang="en-US" sz="1800" b="1" i="1" dirty="0"/>
          </a:p>
        </p:txBody>
      </p:sp>
      <p:sp>
        <p:nvSpPr>
          <p:cNvPr id="31" name="Text Placeholder 30"/>
          <p:cNvSpPr>
            <a:spLocks noGrp="1"/>
          </p:cNvSpPr>
          <p:nvPr>
            <p:ph type="body" sz="quarter" idx="10"/>
          </p:nvPr>
        </p:nvSpPr>
        <p:spPr/>
        <p:txBody>
          <a:bodyPr/>
          <a:lstStyle/>
          <a:p>
            <a:r>
              <a:rPr lang="en-US" sz="1800" dirty="0" smtClean="0"/>
              <a:t>Thursday 11</a:t>
            </a:r>
            <a:r>
              <a:rPr lang="en-US" sz="1800" baseline="30000" dirty="0" smtClean="0"/>
              <a:t>th</a:t>
            </a:r>
            <a:r>
              <a:rPr lang="en-US" sz="1800" dirty="0" smtClean="0"/>
              <a:t> April </a:t>
            </a:r>
            <a:endParaRPr lang="en-US" sz="1800" dirty="0"/>
          </a:p>
        </p:txBody>
      </p:sp>
    </p:spTree>
    <p:extLst>
      <p:ext uri="{BB962C8B-B14F-4D97-AF65-F5344CB8AC3E}">
        <p14:creationId xmlns:p14="http://schemas.microsoft.com/office/powerpoint/2010/main" val="1188478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B – Distinctive Landscapes </a:t>
            </a:r>
            <a:endParaRPr lang="en-GB" dirty="0"/>
          </a:p>
        </p:txBody>
      </p:sp>
      <p:pic>
        <p:nvPicPr>
          <p:cNvPr id="4" name="Content Placeholder 3"/>
          <p:cNvPicPr>
            <a:picLocks noGrp="1" noChangeAspect="1"/>
          </p:cNvPicPr>
          <p:nvPr>
            <p:ph idx="1"/>
          </p:nvPr>
        </p:nvPicPr>
        <p:blipFill>
          <a:blip r:embed="rId2"/>
          <a:stretch>
            <a:fillRect/>
          </a:stretch>
        </p:blipFill>
        <p:spPr>
          <a:xfrm>
            <a:off x="192979" y="1844824"/>
            <a:ext cx="8699500" cy="4201845"/>
          </a:xfrm>
          <a:prstGeom prst="rect">
            <a:avLst/>
          </a:prstGeom>
        </p:spPr>
      </p:pic>
      <p:sp>
        <p:nvSpPr>
          <p:cNvPr id="5" name="TextBox 4"/>
          <p:cNvSpPr txBox="1"/>
          <p:nvPr/>
        </p:nvSpPr>
        <p:spPr>
          <a:xfrm>
            <a:off x="192978" y="1052736"/>
            <a:ext cx="8555485" cy="864096"/>
          </a:xfrm>
          <a:prstGeom prst="rect">
            <a:avLst/>
          </a:prstGeom>
        </p:spPr>
        <p:txBody>
          <a:bodyPr wrap="square" rtlCol="0">
            <a:normAutofit/>
          </a:bodyPr>
          <a:lstStyle/>
          <a:p>
            <a:r>
              <a:rPr lang="en-GB" sz="2000" dirty="0" smtClean="0">
                <a:solidFill>
                  <a:schemeClr val="tx2">
                    <a:lumMod val="50000"/>
                  </a:schemeClr>
                </a:solidFill>
                <a:latin typeface="Myriad Pro"/>
              </a:rPr>
              <a:t>How can we embed and create a deeper understanding of this topic through fieldwork?</a:t>
            </a:r>
          </a:p>
        </p:txBody>
      </p:sp>
    </p:spTree>
    <p:extLst>
      <p:ext uri="{BB962C8B-B14F-4D97-AF65-F5344CB8AC3E}">
        <p14:creationId xmlns:p14="http://schemas.microsoft.com/office/powerpoint/2010/main" val="1118498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Coasts case study - ‘flipping fieldwork’</a:t>
            </a:r>
            <a:endParaRPr lang="en-GB" dirty="0"/>
          </a:p>
        </p:txBody>
      </p:sp>
      <p:sp>
        <p:nvSpPr>
          <p:cNvPr id="3" name="Content Placeholder 2"/>
          <p:cNvSpPr>
            <a:spLocks noGrp="1"/>
          </p:cNvSpPr>
          <p:nvPr>
            <p:ph idx="1"/>
          </p:nvPr>
        </p:nvSpPr>
        <p:spPr>
          <a:xfrm>
            <a:off x="193731" y="1052736"/>
            <a:ext cx="8698747" cy="5256584"/>
          </a:xfrm>
        </p:spPr>
        <p:txBody>
          <a:bodyPr/>
          <a:lstStyle/>
          <a:p>
            <a:r>
              <a:rPr lang="en-GB" sz="2000" b="1" dirty="0"/>
              <a:t>Virtual </a:t>
            </a:r>
            <a:r>
              <a:rPr lang="en-GB" sz="2000" b="1" dirty="0" smtClean="0"/>
              <a:t>fieldwork (before you go!)</a:t>
            </a:r>
          </a:p>
          <a:p>
            <a:r>
              <a:rPr lang="en-GB" sz="2000" dirty="0" smtClean="0"/>
              <a:t>Awe </a:t>
            </a:r>
            <a:r>
              <a:rPr lang="en-GB" sz="2000" dirty="0"/>
              <a:t>and wonder, developing a ‘sense of place’, real world geography</a:t>
            </a:r>
          </a:p>
          <a:p>
            <a:endParaRPr lang="en-GB" sz="1200" dirty="0">
              <a:hlinkClick r:id="rId3"/>
            </a:endParaRPr>
          </a:p>
          <a:p>
            <a:r>
              <a:rPr lang="en-GB" sz="2000" dirty="0" smtClean="0">
                <a:hlinkClick r:id="rId3"/>
              </a:rPr>
              <a:t>Holderness coastal erosion – GIS opportunities</a:t>
            </a:r>
            <a:endParaRPr lang="en-GB" sz="2000" dirty="0" smtClean="0"/>
          </a:p>
          <a:p>
            <a:endParaRPr lang="en-GB" sz="1200" dirty="0" smtClean="0"/>
          </a:p>
          <a:p>
            <a:pPr marL="342900" indent="-342900">
              <a:buFont typeface="Arial" panose="020B0604020202020204" pitchFamily="34" charset="0"/>
              <a:buChar char="•"/>
            </a:pPr>
            <a:r>
              <a:rPr lang="en-GB" sz="2000" dirty="0" smtClean="0"/>
              <a:t>What do you notice about the shape of the coastline?</a:t>
            </a:r>
          </a:p>
          <a:p>
            <a:pPr marL="342900" indent="-342900">
              <a:buFont typeface="Arial" panose="020B0604020202020204" pitchFamily="34" charset="0"/>
              <a:buChar char="•"/>
            </a:pPr>
            <a:r>
              <a:rPr lang="en-GB" sz="2000" dirty="0" smtClean="0"/>
              <a:t>What landforms can you identify?</a:t>
            </a:r>
          </a:p>
          <a:p>
            <a:pPr marL="342900" indent="-342900">
              <a:buFont typeface="Arial" panose="020B0604020202020204" pitchFamily="34" charset="0"/>
              <a:buChar char="•"/>
            </a:pPr>
            <a:r>
              <a:rPr lang="en-GB" sz="2000" dirty="0" smtClean="0"/>
              <a:t>Which direction do you think long shore drift is travelling in?</a:t>
            </a:r>
          </a:p>
          <a:p>
            <a:r>
              <a:rPr lang="en-GB" sz="2000" i="1" dirty="0" smtClean="0"/>
              <a:t>3D map </a:t>
            </a:r>
          </a:p>
          <a:p>
            <a:pPr marL="342900" indent="-342900">
              <a:buFont typeface="Arial" panose="020B0604020202020204" pitchFamily="34" charset="0"/>
              <a:buChar char="•"/>
            </a:pPr>
            <a:r>
              <a:rPr lang="en-GB" sz="2000" dirty="0" smtClean="0"/>
              <a:t>Why is the coastline not straight?</a:t>
            </a:r>
          </a:p>
          <a:p>
            <a:pPr marL="342900" indent="-342900">
              <a:buFont typeface="Arial" panose="020B0604020202020204" pitchFamily="34" charset="0"/>
              <a:buChar char="•"/>
            </a:pPr>
            <a:r>
              <a:rPr lang="en-GB" sz="2000" dirty="0" smtClean="0"/>
              <a:t>Why do you think the grey stones are on the beach?</a:t>
            </a:r>
          </a:p>
          <a:p>
            <a:r>
              <a:rPr lang="en-GB" sz="2000" i="1" dirty="0" smtClean="0"/>
              <a:t>Historic map</a:t>
            </a:r>
          </a:p>
          <a:p>
            <a:pPr marL="342900" indent="-342900">
              <a:buFont typeface="Arial" panose="020B0604020202020204" pitchFamily="34" charset="0"/>
              <a:buChar char="•"/>
            </a:pPr>
            <a:r>
              <a:rPr lang="en-GB" sz="2000" dirty="0" smtClean="0"/>
              <a:t>Why is the coastline not in the same place?</a:t>
            </a:r>
          </a:p>
          <a:p>
            <a:pPr marL="342900" indent="-342900">
              <a:buFont typeface="Arial" panose="020B0604020202020204" pitchFamily="34" charset="0"/>
              <a:buChar char="•"/>
            </a:pPr>
            <a:r>
              <a:rPr lang="en-GB" sz="2000" dirty="0" smtClean="0"/>
              <a:t>How much has the coastline ‘moved’?</a:t>
            </a:r>
          </a:p>
          <a:p>
            <a:endParaRPr lang="en-GB" sz="2000" dirty="0" smtClean="0"/>
          </a:p>
          <a:p>
            <a:endParaRPr lang="en-GB" sz="2000" dirty="0"/>
          </a:p>
        </p:txBody>
      </p:sp>
      <p:sp>
        <p:nvSpPr>
          <p:cNvPr id="4" name="TextBox 3"/>
          <p:cNvSpPr txBox="1"/>
          <p:nvPr/>
        </p:nvSpPr>
        <p:spPr>
          <a:xfrm>
            <a:off x="323528" y="6191783"/>
            <a:ext cx="3888432" cy="432048"/>
          </a:xfrm>
          <a:prstGeom prst="rect">
            <a:avLst/>
          </a:prstGeom>
        </p:spPr>
        <p:style>
          <a:lnRef idx="2">
            <a:schemeClr val="dk1"/>
          </a:lnRef>
          <a:fillRef idx="1">
            <a:schemeClr val="lt1"/>
          </a:fillRef>
          <a:effectRef idx="0">
            <a:schemeClr val="dk1"/>
          </a:effectRef>
          <a:fontRef idx="minor">
            <a:schemeClr val="dk1"/>
          </a:fontRef>
        </p:style>
        <p:txBody>
          <a:bodyPr wrap="square" rtlCol="0">
            <a:normAutofit/>
          </a:bodyPr>
          <a:lstStyle/>
          <a:p>
            <a:r>
              <a:rPr lang="en-GB" sz="2000" dirty="0" smtClean="0">
                <a:solidFill>
                  <a:schemeClr val="tx2">
                    <a:lumMod val="50000"/>
                  </a:schemeClr>
                </a:solidFill>
                <a:latin typeface="Myriad Pro"/>
              </a:rPr>
              <a:t>Can you work out where this is?</a:t>
            </a:r>
          </a:p>
        </p:txBody>
      </p:sp>
    </p:spTree>
    <p:extLst>
      <p:ext uri="{BB962C8B-B14F-4D97-AF65-F5344CB8AC3E}">
        <p14:creationId xmlns:p14="http://schemas.microsoft.com/office/powerpoint/2010/main" val="2568407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84975" cy="686320"/>
          </a:xfrm>
        </p:spPr>
        <p:txBody>
          <a:bodyPr/>
          <a:lstStyle/>
          <a:p>
            <a:r>
              <a:rPr lang="en-GB" dirty="0" smtClean="0"/>
              <a:t>Embedding fieldwork learning and skills</a:t>
            </a:r>
            <a:endParaRPr lang="en-GB" dirty="0"/>
          </a:p>
        </p:txBody>
      </p:sp>
      <p:sp>
        <p:nvSpPr>
          <p:cNvPr id="3" name="Content Placeholder 2"/>
          <p:cNvSpPr>
            <a:spLocks noGrp="1"/>
          </p:cNvSpPr>
          <p:nvPr>
            <p:ph idx="1"/>
          </p:nvPr>
        </p:nvSpPr>
        <p:spPr>
          <a:xfrm>
            <a:off x="107504" y="980728"/>
            <a:ext cx="8568951" cy="2664296"/>
          </a:xfrm>
        </p:spPr>
        <p:txBody>
          <a:bodyPr/>
          <a:lstStyle/>
          <a:p>
            <a:r>
              <a:rPr lang="en-GB" sz="2000" b="1" dirty="0" smtClean="0"/>
              <a:t>Activity 3</a:t>
            </a:r>
            <a:endParaRPr lang="en-GB" sz="2000" b="1" dirty="0"/>
          </a:p>
          <a:p>
            <a:pPr marL="285750" indent="-285750">
              <a:buFont typeface="Arial" panose="020B0604020202020204" pitchFamily="34" charset="0"/>
              <a:buChar char="•"/>
            </a:pPr>
            <a:r>
              <a:rPr lang="en-GB" sz="2000" dirty="0" smtClean="0"/>
              <a:t>Where are the opportunities for fieldwork?</a:t>
            </a:r>
          </a:p>
          <a:p>
            <a:pPr marL="285750" indent="-285750">
              <a:buFont typeface="Arial" panose="020B0604020202020204" pitchFamily="34" charset="0"/>
              <a:buChar char="•"/>
            </a:pPr>
            <a:r>
              <a:rPr lang="en-GB" sz="2000" dirty="0"/>
              <a:t>What can you </a:t>
            </a:r>
            <a:r>
              <a:rPr lang="en-GB" sz="2000" dirty="0" smtClean="0"/>
              <a:t>‘facilitate’ </a:t>
            </a:r>
            <a:r>
              <a:rPr lang="en-GB" sz="2000" dirty="0"/>
              <a:t>to bring ‘this place to life</a:t>
            </a:r>
            <a:r>
              <a:rPr lang="en-GB" sz="2000" dirty="0" smtClean="0"/>
              <a:t>’?</a:t>
            </a:r>
          </a:p>
          <a:p>
            <a:pPr marL="285750" indent="-285750">
              <a:buFont typeface="Arial" panose="020B0604020202020204" pitchFamily="34" charset="0"/>
              <a:buChar char="•"/>
            </a:pPr>
            <a:r>
              <a:rPr lang="en-GB" sz="2000" dirty="0" smtClean="0"/>
              <a:t>How can you develop geographical language?</a:t>
            </a:r>
          </a:p>
          <a:p>
            <a:endParaRPr lang="en-GB" sz="2000" b="1" dirty="0" smtClean="0"/>
          </a:p>
          <a:p>
            <a:r>
              <a:rPr lang="en-GB" sz="2000" b="1" dirty="0" smtClean="0"/>
              <a:t>GCSE </a:t>
            </a:r>
            <a:r>
              <a:rPr lang="en-GB" sz="2000" b="1" dirty="0"/>
              <a:t>A </a:t>
            </a:r>
            <a:r>
              <a:rPr lang="en-GB" sz="2000" b="1" dirty="0" smtClean="0"/>
              <a:t>Topic</a:t>
            </a:r>
            <a:r>
              <a:rPr lang="en-GB" sz="2000" b="1" dirty="0"/>
              <a:t>: People of the UK</a:t>
            </a:r>
          </a:p>
          <a:p>
            <a:endParaRPr lang="en-GB" dirty="0"/>
          </a:p>
        </p:txBody>
      </p:sp>
      <p:pic>
        <p:nvPicPr>
          <p:cNvPr id="5" name="Picture 4"/>
          <p:cNvPicPr>
            <a:picLocks noChangeAspect="1"/>
          </p:cNvPicPr>
          <p:nvPr/>
        </p:nvPicPr>
        <p:blipFill>
          <a:blip r:embed="rId2"/>
          <a:stretch>
            <a:fillRect/>
          </a:stretch>
        </p:blipFill>
        <p:spPr>
          <a:xfrm>
            <a:off x="95739" y="3212976"/>
            <a:ext cx="9144000" cy="3518665"/>
          </a:xfrm>
          <a:prstGeom prst="rect">
            <a:avLst/>
          </a:prstGeom>
        </p:spPr>
      </p:pic>
    </p:spTree>
    <p:extLst>
      <p:ext uri="{BB962C8B-B14F-4D97-AF65-F5344CB8AC3E}">
        <p14:creationId xmlns:p14="http://schemas.microsoft.com/office/powerpoint/2010/main" val="3331275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Fieldwork: points </a:t>
            </a:r>
            <a:r>
              <a:rPr lang="en-GB" dirty="0" smtClean="0"/>
              <a:t>for reflection</a:t>
            </a:r>
            <a:endParaRPr lang="en-GB" dirty="0"/>
          </a:p>
        </p:txBody>
      </p:sp>
      <p:sp>
        <p:nvSpPr>
          <p:cNvPr id="3" name="Content Placeholder 2"/>
          <p:cNvSpPr>
            <a:spLocks noGrp="1"/>
          </p:cNvSpPr>
          <p:nvPr>
            <p:ph idx="1"/>
          </p:nvPr>
        </p:nvSpPr>
        <p:spPr>
          <a:xfrm>
            <a:off x="190419" y="1177055"/>
            <a:ext cx="8702060" cy="4454966"/>
          </a:xfrm>
        </p:spPr>
        <p:txBody>
          <a:bodyPr/>
          <a:lstStyle/>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Choosing a fieldwork experience with potential to support topic content: </a:t>
            </a:r>
          </a:p>
          <a:p>
            <a:pPr marL="742950" lvl="1" indent="-285750">
              <a:buFont typeface="Wingdings" panose="05000000000000000000" pitchFamily="2" charset="2"/>
              <a:buChar char="Ø"/>
            </a:pPr>
            <a:r>
              <a:rPr lang="en-GB" sz="1800" i="1" dirty="0" smtClean="0"/>
              <a:t>Embed</a:t>
            </a:r>
            <a:r>
              <a:rPr lang="en-GB" sz="1800" dirty="0" smtClean="0"/>
              <a:t> key terms in context</a:t>
            </a:r>
          </a:p>
          <a:p>
            <a:pPr marL="742950" lvl="1" indent="-285750">
              <a:buFont typeface="Wingdings" panose="05000000000000000000" pitchFamily="2" charset="2"/>
              <a:buChar char="Ø"/>
            </a:pPr>
            <a:r>
              <a:rPr lang="en-GB" sz="1800" i="1" dirty="0" smtClean="0"/>
              <a:t>Develop</a:t>
            </a:r>
            <a:r>
              <a:rPr lang="en-GB" sz="1800" dirty="0" smtClean="0"/>
              <a:t> and </a:t>
            </a:r>
            <a:r>
              <a:rPr lang="en-GB" sz="1800" i="1" dirty="0" smtClean="0"/>
              <a:t>extend understanding </a:t>
            </a:r>
          </a:p>
          <a:p>
            <a:pPr marL="742950" lvl="1" indent="-285750">
              <a:buFont typeface="Wingdings" panose="05000000000000000000" pitchFamily="2" charset="2"/>
              <a:buChar char="Ø"/>
            </a:pPr>
            <a:r>
              <a:rPr lang="en-GB" sz="1800" dirty="0" smtClean="0"/>
              <a:t>Depth and </a:t>
            </a:r>
            <a:r>
              <a:rPr lang="en-GB" sz="1800" i="1" dirty="0" smtClean="0"/>
              <a:t>place specific detail </a:t>
            </a:r>
            <a:r>
              <a:rPr lang="en-GB" sz="1800" dirty="0" smtClean="0"/>
              <a:t>developed for case studies </a:t>
            </a:r>
          </a:p>
          <a:p>
            <a:pPr marL="742950" lvl="1" indent="-285750">
              <a:buFont typeface="Wingdings" panose="05000000000000000000" pitchFamily="2" charset="2"/>
              <a:buChar char="Ø"/>
            </a:pPr>
            <a:endParaRPr lang="en-GB" sz="1800" dirty="0"/>
          </a:p>
          <a:p>
            <a:pPr marL="285750" indent="-285750">
              <a:buFont typeface="Arial" panose="020B0604020202020204" pitchFamily="34" charset="0"/>
              <a:buChar char="•"/>
            </a:pPr>
            <a:r>
              <a:rPr lang="en-GB" sz="1800" b="1" dirty="0" smtClean="0"/>
              <a:t>Learner ownership </a:t>
            </a:r>
            <a:r>
              <a:rPr lang="en-GB" sz="1800" dirty="0" smtClean="0"/>
              <a:t>of the fieldwork experience e.g. choice of title, data collection (design) and sampling </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Flexibility of approaches to data presentation and analysis techniques – what works well for the ‘data’ gathered? Why choose those approaches over others?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Being an ‘evaluative geographer’ – wording within questions e.g. ‘most’ successful, ‘most’ effective, to what extent, justifications / reasoning (for choices).</a:t>
            </a:r>
            <a:endParaRPr lang="en-GB" sz="1800" dirty="0"/>
          </a:p>
        </p:txBody>
      </p:sp>
      <p:pic>
        <p:nvPicPr>
          <p:cNvPr id="4" name="Picture 3"/>
          <p:cNvPicPr>
            <a:picLocks noChangeAspect="1"/>
          </p:cNvPicPr>
          <p:nvPr/>
        </p:nvPicPr>
        <p:blipFill>
          <a:blip r:embed="rId2"/>
          <a:stretch>
            <a:fillRect/>
          </a:stretch>
        </p:blipFill>
        <p:spPr>
          <a:xfrm>
            <a:off x="6660232" y="45123"/>
            <a:ext cx="2376264" cy="1818251"/>
          </a:xfrm>
          <a:prstGeom prst="rect">
            <a:avLst/>
          </a:prstGeom>
        </p:spPr>
      </p:pic>
    </p:spTree>
    <p:extLst>
      <p:ext uri="{BB962C8B-B14F-4D97-AF65-F5344CB8AC3E}">
        <p14:creationId xmlns:p14="http://schemas.microsoft.com/office/powerpoint/2010/main" val="2578364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get in touch……..</a:t>
            </a:r>
            <a:endParaRPr lang="en-GB" dirty="0"/>
          </a:p>
        </p:txBody>
      </p:sp>
      <p:sp>
        <p:nvSpPr>
          <p:cNvPr id="4" name="Content Placeholder 3"/>
          <p:cNvSpPr>
            <a:spLocks noGrp="1"/>
          </p:cNvSpPr>
          <p:nvPr>
            <p:ph idx="1"/>
          </p:nvPr>
        </p:nvSpPr>
        <p:spPr/>
        <p:txBody>
          <a:bodyPr/>
          <a:lstStyle/>
          <a:p>
            <a:r>
              <a:rPr lang="en-GB" sz="2400" dirty="0">
                <a:solidFill>
                  <a:schemeClr val="tx2">
                    <a:lumMod val="50000"/>
                  </a:schemeClr>
                </a:solidFill>
                <a:latin typeface="Myriad Pro"/>
              </a:rPr>
              <a:t>Geography Subject Advisor – </a:t>
            </a:r>
            <a:r>
              <a:rPr lang="en-GB" sz="2400" u="sng" dirty="0">
                <a:solidFill>
                  <a:schemeClr val="tx2">
                    <a:lumMod val="50000"/>
                  </a:schemeClr>
                </a:solidFill>
                <a:latin typeface="Myriad Pro"/>
              </a:rPr>
              <a:t>Shelley Monk</a:t>
            </a:r>
          </a:p>
          <a:p>
            <a:endParaRPr lang="en-GB" dirty="0" smtClean="0"/>
          </a:p>
          <a:p>
            <a:endParaRPr lang="en-GB" dirty="0"/>
          </a:p>
        </p:txBody>
      </p:sp>
      <p:pic>
        <p:nvPicPr>
          <p:cNvPr id="7" name="Picture 6"/>
          <p:cNvPicPr>
            <a:picLocks noChangeAspect="1"/>
          </p:cNvPicPr>
          <p:nvPr/>
        </p:nvPicPr>
        <p:blipFill>
          <a:blip r:embed="rId3"/>
          <a:stretch>
            <a:fillRect/>
          </a:stretch>
        </p:blipFill>
        <p:spPr>
          <a:xfrm>
            <a:off x="467544" y="2204864"/>
            <a:ext cx="4546996" cy="2303282"/>
          </a:xfrm>
          <a:prstGeom prst="rect">
            <a:avLst/>
          </a:prstGeom>
        </p:spPr>
      </p:pic>
    </p:spTree>
    <p:extLst>
      <p:ext uri="{BB962C8B-B14F-4D97-AF65-F5344CB8AC3E}">
        <p14:creationId xmlns:p14="http://schemas.microsoft.com/office/powerpoint/2010/main" val="460197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 GCSE focus</a:t>
            </a:r>
            <a:endParaRPr lang="en-GB" dirty="0"/>
          </a:p>
        </p:txBody>
      </p:sp>
      <p:sp>
        <p:nvSpPr>
          <p:cNvPr id="4" name="Content Placeholder 3"/>
          <p:cNvSpPr>
            <a:spLocks noGrp="1"/>
          </p:cNvSpPr>
          <p:nvPr>
            <p:ph idx="1"/>
          </p:nvPr>
        </p:nvSpPr>
        <p:spPr/>
        <p:txBody>
          <a:bodyPr/>
          <a:lstStyle/>
          <a:p>
            <a:r>
              <a:rPr lang="en-GB" sz="2800" dirty="0"/>
              <a:t>This interactive session will look at developing geographical understanding through actively using key terminology and exploring the fieldwork location to enable learners to make experiential connections to place. It will explore fieldwork in relation to the enquiry approach, effective geographical questions, embedding knowledge and understanding 'in the field' and encouraging learners to 'critically reflect'.</a:t>
            </a:r>
          </a:p>
          <a:p>
            <a:endParaRPr lang="en-GB" dirty="0"/>
          </a:p>
        </p:txBody>
      </p:sp>
    </p:spTree>
    <p:extLst>
      <p:ext uri="{BB962C8B-B14F-4D97-AF65-F5344CB8AC3E}">
        <p14:creationId xmlns:p14="http://schemas.microsoft.com/office/powerpoint/2010/main" val="301985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Fieldwork reflections </a:t>
            </a:r>
            <a:endParaRPr lang="en-GB" dirty="0"/>
          </a:p>
        </p:txBody>
      </p:sp>
      <p:sp>
        <p:nvSpPr>
          <p:cNvPr id="3" name="Content Placeholder 2"/>
          <p:cNvSpPr>
            <a:spLocks noGrp="1"/>
          </p:cNvSpPr>
          <p:nvPr>
            <p:ph idx="1"/>
          </p:nvPr>
        </p:nvSpPr>
        <p:spPr>
          <a:xfrm>
            <a:off x="193733" y="1124744"/>
            <a:ext cx="8698746" cy="2088232"/>
          </a:xfrm>
        </p:spPr>
        <p:txBody>
          <a:bodyPr/>
          <a:lstStyle/>
          <a:p>
            <a:r>
              <a:rPr lang="en-GB" sz="2000" b="1" dirty="0" smtClean="0"/>
              <a:t>Activity 1</a:t>
            </a:r>
            <a:endParaRPr lang="en-GB" sz="2000" dirty="0" smtClean="0"/>
          </a:p>
          <a:p>
            <a:pPr marL="342900" indent="-342900">
              <a:buFont typeface="Arial" panose="020B0604020202020204" pitchFamily="34" charset="0"/>
              <a:buChar char="•"/>
            </a:pPr>
            <a:r>
              <a:rPr lang="en-GB" sz="2000" dirty="0" smtClean="0"/>
              <a:t>How do you design your fieldwork – what factors do you consider?</a:t>
            </a:r>
          </a:p>
          <a:p>
            <a:pPr marL="342900" indent="-342900">
              <a:buFont typeface="Arial" panose="020B0604020202020204" pitchFamily="34" charset="0"/>
              <a:buChar char="•"/>
            </a:pPr>
            <a:r>
              <a:rPr lang="en-GB" sz="2000" dirty="0" smtClean="0"/>
              <a:t>How much do you embed fieldwork into the curriculum / topic areas?</a:t>
            </a:r>
          </a:p>
          <a:p>
            <a:pPr marL="342900" indent="-342900">
              <a:buFont typeface="Arial" panose="020B0604020202020204" pitchFamily="34" charset="0"/>
              <a:buChar char="•"/>
            </a:pPr>
            <a:r>
              <a:rPr lang="en-GB" sz="2000" dirty="0" smtClean="0"/>
              <a:t>What do you do prior to the fieldwork visit? How do you prepare students?</a:t>
            </a:r>
          </a:p>
        </p:txBody>
      </p:sp>
      <p:pic>
        <p:nvPicPr>
          <p:cNvPr id="4" name="Picture 3"/>
          <p:cNvPicPr>
            <a:picLocks noChangeAspect="1"/>
          </p:cNvPicPr>
          <p:nvPr/>
        </p:nvPicPr>
        <p:blipFill>
          <a:blip r:embed="rId2"/>
          <a:stretch>
            <a:fillRect/>
          </a:stretch>
        </p:blipFill>
        <p:spPr>
          <a:xfrm>
            <a:off x="198601" y="2924944"/>
            <a:ext cx="7474612" cy="3770568"/>
          </a:xfrm>
          <a:prstGeom prst="rect">
            <a:avLst/>
          </a:prstGeom>
        </p:spPr>
      </p:pic>
    </p:spTree>
    <p:extLst>
      <p:ext uri="{BB962C8B-B14F-4D97-AF65-F5344CB8AC3E}">
        <p14:creationId xmlns:p14="http://schemas.microsoft.com/office/powerpoint/2010/main" val="2647519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6093296"/>
            <a:ext cx="9144000" cy="614915"/>
            <a:chOff x="0" y="6093296"/>
            <a:chExt cx="9144000" cy="614915"/>
          </a:xfrm>
        </p:grpSpPr>
        <p:cxnSp>
          <p:nvCxnSpPr>
            <p:cNvPr id="14" name="Straight Connector 13"/>
            <p:cNvCxnSpPr/>
            <p:nvPr/>
          </p:nvCxnSpPr>
          <p:spPr>
            <a:xfrm>
              <a:off x="0" y="6093296"/>
              <a:ext cx="9144000" cy="0"/>
            </a:xfrm>
            <a:prstGeom prst="line">
              <a:avLst/>
            </a:prstGeom>
            <a:ln w="15875">
              <a:solidFill>
                <a:srgbClr val="20234E"/>
              </a:solidFill>
            </a:ln>
          </p:spPr>
          <p:style>
            <a:lnRef idx="1">
              <a:schemeClr val="accent1"/>
            </a:lnRef>
            <a:fillRef idx="0">
              <a:schemeClr val="accent1"/>
            </a:fillRef>
            <a:effectRef idx="0">
              <a:schemeClr val="accent1"/>
            </a:effectRef>
            <a:fontRef idx="minor">
              <a:schemeClr val="tx1"/>
            </a:fontRef>
          </p:style>
        </p:cxnSp>
        <p:pic>
          <p:nvPicPr>
            <p:cNvPr id="15" name="Picture 2" descr="C:\Users\karanvir.shergill\Desktop\OCR_NEW_3D_bl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What does fieldwork offer?</a:t>
            </a:r>
            <a:endParaRPr lang="en-US" dirty="0"/>
          </a:p>
        </p:txBody>
      </p:sp>
      <p:sp>
        <p:nvSpPr>
          <p:cNvPr id="3" name="Content Placeholder 2"/>
          <p:cNvSpPr>
            <a:spLocks noGrp="1"/>
          </p:cNvSpPr>
          <p:nvPr>
            <p:ph sz="quarter" idx="11"/>
          </p:nvPr>
        </p:nvSpPr>
        <p:spPr>
          <a:xfrm>
            <a:off x="193733" y="1052736"/>
            <a:ext cx="4378267" cy="5234293"/>
          </a:xfrm>
        </p:spPr>
        <p:txBody>
          <a:bodyPr/>
          <a:lstStyle/>
          <a:p>
            <a:pPr marL="285750" indent="-285750">
              <a:buFont typeface="Arial" panose="020B0604020202020204" pitchFamily="34" charset="0"/>
              <a:buChar char="•"/>
            </a:pPr>
            <a:r>
              <a:rPr lang="en-US" sz="1800" dirty="0" smtClean="0"/>
              <a:t>Explore and contextualise topic areas and case studies to develop a deeper understanding</a:t>
            </a:r>
          </a:p>
          <a:p>
            <a:pPr marL="285750" indent="-285750">
              <a:buFont typeface="Arial" panose="020B0604020202020204" pitchFamily="34" charset="0"/>
              <a:buChar char="•"/>
            </a:pPr>
            <a:r>
              <a:rPr lang="en-US" sz="1800" dirty="0" smtClean="0"/>
              <a:t>Go in search of evidence to answer geographical questions</a:t>
            </a:r>
          </a:p>
          <a:p>
            <a:pPr marL="285750" indent="-285750">
              <a:buFont typeface="Arial" panose="020B0604020202020204" pitchFamily="34" charset="0"/>
              <a:buChar char="•"/>
            </a:pPr>
            <a:r>
              <a:rPr lang="en-US" sz="1800" dirty="0" smtClean="0"/>
              <a:t>Challenge ‘expected’ outcomes</a:t>
            </a:r>
          </a:p>
          <a:p>
            <a:pPr marL="285750" indent="-285750">
              <a:buFont typeface="Arial" panose="020B0604020202020204" pitchFamily="34" charset="0"/>
              <a:buChar char="•"/>
            </a:pPr>
            <a:r>
              <a:rPr lang="en-US" sz="1800" dirty="0" smtClean="0"/>
              <a:t>Use geographical terminology in context</a:t>
            </a:r>
          </a:p>
          <a:p>
            <a:pPr marL="285750" indent="-285750">
              <a:buFont typeface="Arial" panose="020B0604020202020204" pitchFamily="34" charset="0"/>
              <a:buChar char="•"/>
            </a:pPr>
            <a:r>
              <a:rPr lang="en-US" sz="1800" dirty="0" smtClean="0"/>
              <a:t>Engage with a ‘place’ / geographical location</a:t>
            </a:r>
          </a:p>
          <a:p>
            <a:pPr marL="285750" indent="-285750">
              <a:buFont typeface="Arial" panose="020B0604020202020204" pitchFamily="34" charset="0"/>
              <a:buChar char="•"/>
            </a:pPr>
            <a:r>
              <a:rPr lang="en-US" sz="1800" dirty="0" smtClean="0"/>
              <a:t>‘Real life’ geography interrogating questions, concepts, processes, data …..</a:t>
            </a:r>
            <a:endParaRPr lang="en-US" sz="1800" dirty="0"/>
          </a:p>
          <a:p>
            <a:pPr marL="285750" indent="-285750">
              <a:buFont typeface="Arial" panose="020B0604020202020204" pitchFamily="34" charset="0"/>
              <a:buChar char="•"/>
            </a:pPr>
            <a:r>
              <a:rPr lang="en-US" sz="1800" dirty="0" smtClean="0"/>
              <a:t>Consolidating or learning ‘new’ skills</a:t>
            </a:r>
          </a:p>
          <a:p>
            <a:pPr marL="285750" indent="-285750">
              <a:buFont typeface="Arial" panose="020B0604020202020204" pitchFamily="34" charset="0"/>
              <a:buChar char="•"/>
            </a:pPr>
            <a:r>
              <a:rPr lang="en-US" sz="1800" dirty="0" smtClean="0"/>
              <a:t>Lots of fun and opportunities for skill development.</a:t>
            </a:r>
          </a:p>
        </p:txBody>
      </p:sp>
      <p:pic>
        <p:nvPicPr>
          <p:cNvPr id="4" name="Picture 3"/>
          <p:cNvPicPr>
            <a:picLocks noChangeAspect="1"/>
          </p:cNvPicPr>
          <p:nvPr/>
        </p:nvPicPr>
        <p:blipFill>
          <a:blip r:embed="rId4"/>
          <a:stretch>
            <a:fillRect/>
          </a:stretch>
        </p:blipFill>
        <p:spPr>
          <a:xfrm>
            <a:off x="4688785" y="1808763"/>
            <a:ext cx="4126747" cy="2791778"/>
          </a:xfrm>
          <a:prstGeom prst="rect">
            <a:avLst/>
          </a:prstGeom>
        </p:spPr>
      </p:pic>
    </p:spTree>
    <p:extLst>
      <p:ext uri="{BB962C8B-B14F-4D97-AF65-F5344CB8AC3E}">
        <p14:creationId xmlns:p14="http://schemas.microsoft.com/office/powerpoint/2010/main" val="671710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research say?</a:t>
            </a:r>
            <a:endParaRPr lang="en-US" dirty="0"/>
          </a:p>
        </p:txBody>
      </p:sp>
      <p:sp>
        <p:nvSpPr>
          <p:cNvPr id="7" name="Content Placeholder 6"/>
          <p:cNvSpPr>
            <a:spLocks noGrp="1"/>
          </p:cNvSpPr>
          <p:nvPr>
            <p:ph idx="1"/>
          </p:nvPr>
        </p:nvSpPr>
        <p:spPr>
          <a:xfrm>
            <a:off x="162168" y="1340768"/>
            <a:ext cx="8698747" cy="2510750"/>
          </a:xfrm>
        </p:spPr>
        <p:txBody>
          <a:bodyPr/>
          <a:lstStyle/>
          <a:p>
            <a:r>
              <a:rPr lang="en-US" sz="2000" dirty="0" smtClean="0"/>
              <a:t>Remmen and Fr</a:t>
            </a:r>
            <a:r>
              <a:rPr lang="en-US" sz="2000" dirty="0" smtClean="0">
                <a:latin typeface="Myriad Pro"/>
                <a:cs typeface="Times New Roman"/>
              </a:rPr>
              <a:t>ø</a:t>
            </a:r>
            <a:r>
              <a:rPr lang="en-US" sz="2000" dirty="0" smtClean="0"/>
              <a:t>yland (2014)</a:t>
            </a:r>
          </a:p>
          <a:p>
            <a:pPr marL="285750" indent="-285750">
              <a:buFont typeface="Arial" panose="020B0604020202020204" pitchFamily="34" charset="0"/>
              <a:buChar char="•"/>
            </a:pPr>
            <a:r>
              <a:rPr lang="en-US" sz="2000" dirty="0"/>
              <a:t>E</a:t>
            </a:r>
            <a:r>
              <a:rPr lang="en-US" sz="2000" dirty="0" smtClean="0"/>
              <a:t>vidence </a:t>
            </a:r>
            <a:r>
              <a:rPr lang="en-US" sz="2000" dirty="0"/>
              <a:t>suggests that </a:t>
            </a:r>
            <a:r>
              <a:rPr lang="en-US" sz="2000" dirty="0" smtClean="0"/>
              <a:t>‘students </a:t>
            </a:r>
            <a:r>
              <a:rPr lang="en-US" sz="2000" dirty="0"/>
              <a:t>who actively engage with phenomena outdoors develop deeper cognitive and affective </a:t>
            </a:r>
            <a:r>
              <a:rPr lang="en-US" sz="2000" dirty="0" smtClean="0"/>
              <a:t>learning’</a:t>
            </a:r>
          </a:p>
          <a:p>
            <a:pPr marL="285750" indent="-285750">
              <a:buFont typeface="Arial" panose="020B0604020202020204" pitchFamily="34" charset="0"/>
              <a:buChar char="•"/>
            </a:pPr>
            <a:r>
              <a:rPr lang="en-US" sz="2000" dirty="0" smtClean="0"/>
              <a:t>‘being </a:t>
            </a:r>
            <a:r>
              <a:rPr lang="en-US" sz="2000" dirty="0"/>
              <a:t>actively involved in one’s own learning process can promote inquiry-based </a:t>
            </a:r>
            <a:r>
              <a:rPr lang="en-US" sz="2000" dirty="0" smtClean="0"/>
              <a:t>learning’</a:t>
            </a:r>
          </a:p>
          <a:p>
            <a:endParaRPr lang="en-US" sz="2000" dirty="0" smtClean="0"/>
          </a:p>
          <a:p>
            <a:r>
              <a:rPr lang="en-US" sz="2000" dirty="0" smtClean="0"/>
              <a:t>Oost </a:t>
            </a:r>
            <a:r>
              <a:rPr lang="en-US" sz="2000" dirty="0"/>
              <a:t>et al. (2011) </a:t>
            </a:r>
            <a:endParaRPr lang="en-US" sz="2000" dirty="0" smtClean="0"/>
          </a:p>
          <a:p>
            <a:pPr marL="285750" indent="-285750">
              <a:buFont typeface="Arial" panose="020B0604020202020204" pitchFamily="34" charset="0"/>
              <a:buChar char="•"/>
            </a:pPr>
            <a:r>
              <a:rPr lang="en-US" sz="2000" dirty="0"/>
              <a:t>P</a:t>
            </a:r>
            <a:r>
              <a:rPr lang="en-US" sz="2000" dirty="0" smtClean="0"/>
              <a:t>roposed </a:t>
            </a:r>
            <a:r>
              <a:rPr lang="en-US" sz="2000" dirty="0"/>
              <a:t>that inquiry-driven fieldwork can potentially lead to a deep approach to </a:t>
            </a:r>
            <a:r>
              <a:rPr lang="en-US" sz="2000" dirty="0" smtClean="0"/>
              <a:t>learning: ‘A </a:t>
            </a:r>
            <a:r>
              <a:rPr lang="en-US" sz="2000" dirty="0"/>
              <a:t>deep approach to learning is recognized when students are motivated and try to understand the meaning of the content by connecting new ideas to prior learning and by connecting specific examples to theoretical ideas and everyday </a:t>
            </a:r>
            <a:r>
              <a:rPr lang="en-US" sz="2000" dirty="0" smtClean="0"/>
              <a:t>life.’</a:t>
            </a:r>
            <a:endParaRPr lang="en-US" sz="2000" b="1" dirty="0"/>
          </a:p>
        </p:txBody>
      </p:sp>
    </p:spTree>
    <p:extLst>
      <p:ext uri="{BB962C8B-B14F-4D97-AF65-F5344CB8AC3E}">
        <p14:creationId xmlns:p14="http://schemas.microsoft.com/office/powerpoint/2010/main" val="18337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Enquiry approach </a:t>
            </a:r>
            <a:endParaRPr lang="en-US" dirty="0"/>
          </a:p>
        </p:txBody>
      </p:sp>
      <p:sp>
        <p:nvSpPr>
          <p:cNvPr id="6" name="Content Placeholder 5"/>
          <p:cNvSpPr>
            <a:spLocks noGrp="1"/>
          </p:cNvSpPr>
          <p:nvPr>
            <p:ph idx="1"/>
          </p:nvPr>
        </p:nvSpPr>
        <p:spPr>
          <a:xfrm>
            <a:off x="179466" y="1124744"/>
            <a:ext cx="8698747" cy="4454966"/>
          </a:xfrm>
        </p:spPr>
        <p:txBody>
          <a:bodyPr/>
          <a:lstStyle/>
          <a:p>
            <a:r>
              <a:rPr lang="en-US" sz="2000" b="1" i="1" dirty="0" smtClean="0"/>
              <a:t>Why use an enquiry approach?</a:t>
            </a:r>
          </a:p>
          <a:p>
            <a:pPr marL="342900" indent="-342900">
              <a:buFont typeface="Arial"/>
              <a:buChar char="•"/>
            </a:pPr>
            <a:r>
              <a:rPr lang="en-US" sz="2000" dirty="0" smtClean="0"/>
              <a:t>Encourages exploration, discovery, thinking, questioning, reflection and analysis</a:t>
            </a:r>
          </a:p>
          <a:p>
            <a:pPr marL="342900" indent="-342900">
              <a:buFont typeface="Arial"/>
              <a:buChar char="•"/>
            </a:pPr>
            <a:r>
              <a:rPr lang="en-US" sz="2000" dirty="0" smtClean="0"/>
              <a:t>Encourages learners to take ownership of their learning and understanding </a:t>
            </a:r>
          </a:p>
          <a:p>
            <a:pPr marL="342900" indent="-342900">
              <a:buFont typeface="Arial"/>
              <a:buChar char="•"/>
            </a:pPr>
            <a:r>
              <a:rPr lang="en-US" sz="2000" dirty="0" smtClean="0"/>
              <a:t>Encourages learners to engage, collaborate and problem </a:t>
            </a:r>
            <a:r>
              <a:rPr lang="en-US" sz="2000" dirty="0"/>
              <a:t>s</a:t>
            </a:r>
            <a:r>
              <a:rPr lang="en-US" sz="2000" dirty="0" smtClean="0"/>
              <a:t>olve</a:t>
            </a:r>
          </a:p>
        </p:txBody>
      </p:sp>
      <p:pic>
        <p:nvPicPr>
          <p:cNvPr id="2" name="Picture 1"/>
          <p:cNvPicPr>
            <a:picLocks noChangeAspect="1"/>
          </p:cNvPicPr>
          <p:nvPr/>
        </p:nvPicPr>
        <p:blipFill>
          <a:blip r:embed="rId3"/>
          <a:stretch>
            <a:fillRect/>
          </a:stretch>
        </p:blipFill>
        <p:spPr>
          <a:xfrm>
            <a:off x="395535" y="3429961"/>
            <a:ext cx="3595791" cy="2308059"/>
          </a:xfrm>
          <a:prstGeom prst="rect">
            <a:avLst/>
          </a:prstGeom>
        </p:spPr>
      </p:pic>
      <p:sp>
        <p:nvSpPr>
          <p:cNvPr id="5" name="TextBox 4"/>
          <p:cNvSpPr txBox="1"/>
          <p:nvPr/>
        </p:nvSpPr>
        <p:spPr>
          <a:xfrm>
            <a:off x="4572000" y="3356992"/>
            <a:ext cx="3672408" cy="2731539"/>
          </a:xfrm>
          <a:prstGeom prst="rect">
            <a:avLst/>
          </a:prstGeom>
        </p:spPr>
        <p:style>
          <a:lnRef idx="2">
            <a:schemeClr val="dk1"/>
          </a:lnRef>
          <a:fillRef idx="1">
            <a:schemeClr val="lt1"/>
          </a:fillRef>
          <a:effectRef idx="0">
            <a:schemeClr val="dk1"/>
          </a:effectRef>
          <a:fontRef idx="minor">
            <a:schemeClr val="dk1"/>
          </a:fontRef>
        </p:style>
        <p:txBody>
          <a:bodyPr wrap="square" rtlCol="0">
            <a:normAutofit fontScale="92500" lnSpcReduction="10000"/>
          </a:bodyPr>
          <a:lstStyle/>
          <a:p>
            <a:r>
              <a:rPr lang="en-GB" dirty="0" smtClean="0">
                <a:solidFill>
                  <a:schemeClr val="tx2">
                    <a:lumMod val="50000"/>
                  </a:schemeClr>
                </a:solidFill>
                <a:latin typeface="Myriad Pro"/>
              </a:rPr>
              <a:t>Fieldwork skill from the GCSE specifications: </a:t>
            </a:r>
          </a:p>
          <a:p>
            <a:endParaRPr lang="en-GB" dirty="0" smtClean="0">
              <a:solidFill>
                <a:schemeClr val="tx2">
                  <a:lumMod val="50000"/>
                </a:schemeClr>
              </a:solidFill>
              <a:latin typeface="Myriad Pro"/>
            </a:endParaRPr>
          </a:p>
          <a:p>
            <a:r>
              <a:rPr lang="en-GB" i="1" dirty="0" smtClean="0">
                <a:solidFill>
                  <a:schemeClr val="tx2">
                    <a:lumMod val="50000"/>
                  </a:schemeClr>
                </a:solidFill>
                <a:latin typeface="Myriad Pro"/>
              </a:rPr>
              <a:t>‘Reflecting critically on fieldwork data, methods used, conclusions drawn and knowledge gained’</a:t>
            </a:r>
            <a:endParaRPr lang="en-GB" i="1" dirty="0">
              <a:solidFill>
                <a:schemeClr val="tx2">
                  <a:lumMod val="50000"/>
                </a:schemeClr>
              </a:solidFill>
              <a:latin typeface="Myriad Pro"/>
            </a:endParaRPr>
          </a:p>
          <a:p>
            <a:endParaRPr lang="en-GB" dirty="0" smtClean="0">
              <a:solidFill>
                <a:schemeClr val="tx2">
                  <a:lumMod val="50000"/>
                </a:schemeClr>
              </a:solidFill>
              <a:latin typeface="Myriad Pro"/>
            </a:endParaRPr>
          </a:p>
          <a:p>
            <a:r>
              <a:rPr lang="en-GB" dirty="0" smtClean="0">
                <a:solidFill>
                  <a:schemeClr val="tx2">
                    <a:lumMod val="50000"/>
                  </a:schemeClr>
                </a:solidFill>
                <a:latin typeface="Myriad Pro"/>
              </a:rPr>
              <a:t>This goes beyond students simply writing about what they did ….. (AO3 – application of knowledge and understanding)</a:t>
            </a:r>
          </a:p>
        </p:txBody>
      </p:sp>
      <p:sp>
        <p:nvSpPr>
          <p:cNvPr id="4" name="TextBox 3"/>
          <p:cNvSpPr txBox="1"/>
          <p:nvPr/>
        </p:nvSpPr>
        <p:spPr>
          <a:xfrm>
            <a:off x="395535" y="6088531"/>
            <a:ext cx="3888433" cy="508821"/>
          </a:xfrm>
          <a:prstGeom prst="rect">
            <a:avLst/>
          </a:prstGeom>
        </p:spPr>
        <p:txBody>
          <a:bodyPr wrap="square" rtlCol="0">
            <a:normAutofit fontScale="92500" lnSpcReduction="20000"/>
          </a:bodyPr>
          <a:lstStyle/>
          <a:p>
            <a:r>
              <a:rPr lang="en-US" dirty="0">
                <a:hlinkClick r:id="rId4"/>
              </a:rPr>
              <a:t>http://galileo.org/wp-content/uploads/2012/10/inquiry_lc.png</a:t>
            </a:r>
            <a:endParaRPr lang="en-US" dirty="0"/>
          </a:p>
          <a:p>
            <a:endParaRPr lang="en-GB" dirty="0" smtClean="0"/>
          </a:p>
        </p:txBody>
      </p:sp>
    </p:spTree>
    <p:extLst>
      <p:ext uri="{BB962C8B-B14F-4D97-AF65-F5344CB8AC3E}">
        <p14:creationId xmlns:p14="http://schemas.microsoft.com/office/powerpoint/2010/main" val="616662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Experiential Learning - Kolb</a:t>
            </a:r>
            <a:endParaRPr lang="en-GB" dirty="0"/>
          </a:p>
        </p:txBody>
      </p:sp>
      <p:pic>
        <p:nvPicPr>
          <p:cNvPr id="4" name="Content Placeholder 3"/>
          <p:cNvPicPr>
            <a:picLocks noGrp="1" noChangeAspect="1"/>
          </p:cNvPicPr>
          <p:nvPr>
            <p:ph idx="1"/>
          </p:nvPr>
        </p:nvPicPr>
        <p:blipFill>
          <a:blip r:embed="rId3"/>
          <a:stretch>
            <a:fillRect/>
          </a:stretch>
        </p:blipFill>
        <p:spPr>
          <a:xfrm>
            <a:off x="193732" y="1509390"/>
            <a:ext cx="4306260" cy="3315618"/>
          </a:xfrm>
          <a:prstGeom prst="rect">
            <a:avLst/>
          </a:prstGeom>
        </p:spPr>
      </p:pic>
      <p:pic>
        <p:nvPicPr>
          <p:cNvPr id="5" name="Picture 4"/>
          <p:cNvPicPr>
            <a:picLocks noChangeAspect="1"/>
          </p:cNvPicPr>
          <p:nvPr/>
        </p:nvPicPr>
        <p:blipFill>
          <a:blip r:embed="rId4"/>
          <a:stretch>
            <a:fillRect/>
          </a:stretch>
        </p:blipFill>
        <p:spPr>
          <a:xfrm>
            <a:off x="4572000" y="1196752"/>
            <a:ext cx="4464495" cy="4090723"/>
          </a:xfrm>
          <a:prstGeom prst="rect">
            <a:avLst/>
          </a:prstGeom>
        </p:spPr>
      </p:pic>
      <p:sp>
        <p:nvSpPr>
          <p:cNvPr id="6" name="TextBox 5"/>
          <p:cNvSpPr txBox="1"/>
          <p:nvPr/>
        </p:nvSpPr>
        <p:spPr>
          <a:xfrm>
            <a:off x="395536" y="5157192"/>
            <a:ext cx="3888432" cy="720080"/>
          </a:xfrm>
          <a:prstGeom prst="rect">
            <a:avLst/>
          </a:prstGeom>
        </p:spPr>
        <p:txBody>
          <a:bodyPr wrap="square" rtlCol="0">
            <a:normAutofit/>
          </a:bodyPr>
          <a:lstStyle/>
          <a:p>
            <a:endParaRPr lang="en-GB" dirty="0" smtClean="0">
              <a:solidFill>
                <a:schemeClr val="tx2">
                  <a:lumMod val="50000"/>
                </a:schemeClr>
              </a:solidFill>
              <a:latin typeface="Myriad Pro"/>
            </a:endParaRPr>
          </a:p>
        </p:txBody>
      </p:sp>
      <p:sp>
        <p:nvSpPr>
          <p:cNvPr id="7" name="TextBox 6"/>
          <p:cNvSpPr txBox="1"/>
          <p:nvPr/>
        </p:nvSpPr>
        <p:spPr>
          <a:xfrm>
            <a:off x="193732" y="4905164"/>
            <a:ext cx="4450276" cy="1116124"/>
          </a:xfrm>
          <a:prstGeom prst="rect">
            <a:avLst/>
          </a:prstGeom>
        </p:spPr>
        <p:txBody>
          <a:bodyPr wrap="square" rtlCol="0">
            <a:noAutofit/>
          </a:bodyPr>
          <a:lstStyle/>
          <a:p>
            <a:r>
              <a:rPr lang="en-US" dirty="0" smtClean="0">
                <a:solidFill>
                  <a:schemeClr val="tx2">
                    <a:lumMod val="50000"/>
                  </a:schemeClr>
                </a:solidFill>
                <a:latin typeface="Myriad Pro"/>
              </a:rPr>
              <a:t>‘Learning </a:t>
            </a:r>
            <a:r>
              <a:rPr lang="en-US" dirty="0">
                <a:solidFill>
                  <a:schemeClr val="tx2">
                    <a:lumMod val="50000"/>
                  </a:schemeClr>
                </a:solidFill>
                <a:latin typeface="Myriad Pro"/>
              </a:rPr>
              <a:t>is the process whereby knowledge is created through </a:t>
            </a:r>
            <a:r>
              <a:rPr lang="en-US" dirty="0" smtClean="0">
                <a:solidFill>
                  <a:schemeClr val="tx2">
                    <a:lumMod val="50000"/>
                  </a:schemeClr>
                </a:solidFill>
                <a:latin typeface="Myriad Pro"/>
              </a:rPr>
              <a:t>the </a:t>
            </a:r>
            <a:r>
              <a:rPr lang="en-GB" dirty="0" smtClean="0">
                <a:solidFill>
                  <a:schemeClr val="tx2">
                    <a:lumMod val="50000"/>
                  </a:schemeClr>
                </a:solidFill>
                <a:latin typeface="Myriad Pro"/>
              </a:rPr>
              <a:t>transformation </a:t>
            </a:r>
            <a:r>
              <a:rPr lang="en-GB" dirty="0">
                <a:solidFill>
                  <a:schemeClr val="tx2">
                    <a:lumMod val="50000"/>
                  </a:schemeClr>
                </a:solidFill>
                <a:latin typeface="Myriad Pro"/>
              </a:rPr>
              <a:t>of </a:t>
            </a:r>
            <a:r>
              <a:rPr lang="en-GB" dirty="0" smtClean="0">
                <a:solidFill>
                  <a:schemeClr val="tx2">
                    <a:lumMod val="50000"/>
                  </a:schemeClr>
                </a:solidFill>
                <a:latin typeface="Myriad Pro"/>
              </a:rPr>
              <a:t>experience’ (Kolb 1984)</a:t>
            </a:r>
          </a:p>
        </p:txBody>
      </p:sp>
    </p:spTree>
    <p:extLst>
      <p:ext uri="{BB962C8B-B14F-4D97-AF65-F5344CB8AC3E}">
        <p14:creationId xmlns:p14="http://schemas.microsoft.com/office/powerpoint/2010/main" val="243025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Role of the teacher and student in fieldwork</a:t>
            </a:r>
            <a:endParaRPr lang="en-GB" dirty="0"/>
          </a:p>
        </p:txBody>
      </p:sp>
      <p:pic>
        <p:nvPicPr>
          <p:cNvPr id="7" name="Content Placeholder 6"/>
          <p:cNvPicPr>
            <a:picLocks noGrp="1" noChangeAspect="1"/>
          </p:cNvPicPr>
          <p:nvPr>
            <p:ph idx="1"/>
          </p:nvPr>
        </p:nvPicPr>
        <p:blipFill>
          <a:blip r:embed="rId3"/>
          <a:stretch>
            <a:fillRect/>
          </a:stretch>
        </p:blipFill>
        <p:spPr>
          <a:xfrm>
            <a:off x="683568" y="1239274"/>
            <a:ext cx="6550999" cy="4782014"/>
          </a:xfrm>
          <a:prstGeom prst="rect">
            <a:avLst/>
          </a:prstGeom>
        </p:spPr>
      </p:pic>
    </p:spTree>
    <p:extLst>
      <p:ext uri="{BB962C8B-B14F-4D97-AF65-F5344CB8AC3E}">
        <p14:creationId xmlns:p14="http://schemas.microsoft.com/office/powerpoint/2010/main" val="395791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‘Examining’ Fieldwork</a:t>
            </a:r>
            <a:endParaRPr lang="en-GB" dirty="0"/>
          </a:p>
        </p:txBody>
      </p:sp>
      <p:pic>
        <p:nvPicPr>
          <p:cNvPr id="9" name="Picture 2"/>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193732" y="1052736"/>
            <a:ext cx="3450480" cy="5565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H:\06_Images (RT-AG)_NEW\Photos_publications_copyright-cleared\Geog Images JL\Coastal Features\Coastal Erosion South Coast Fairlight\P1020019.JPG"/>
          <p:cNvPicPr/>
          <p:nvPr/>
        </p:nvPicPr>
        <p:blipFill>
          <a:blip r:embed="rId4" cstate="print"/>
          <a:srcRect/>
          <a:stretch>
            <a:fillRect/>
          </a:stretch>
        </p:blipFill>
        <p:spPr bwMode="auto">
          <a:xfrm>
            <a:off x="3779913" y="1340768"/>
            <a:ext cx="5184576" cy="4752528"/>
          </a:xfrm>
          <a:prstGeom prst="rect">
            <a:avLst/>
          </a:prstGeom>
          <a:noFill/>
          <a:ln w="9525">
            <a:noFill/>
            <a:miter lim="800000"/>
            <a:headEnd/>
            <a:tailEnd/>
          </a:ln>
        </p:spPr>
      </p:pic>
      <p:sp>
        <p:nvSpPr>
          <p:cNvPr id="2" name="TextBox 1"/>
          <p:cNvSpPr txBox="1"/>
          <p:nvPr/>
        </p:nvSpPr>
        <p:spPr>
          <a:xfrm>
            <a:off x="7236296" y="263715"/>
            <a:ext cx="1368152" cy="424767"/>
          </a:xfrm>
          <a:prstGeom prst="rect">
            <a:avLst/>
          </a:prstGeom>
        </p:spPr>
        <p:style>
          <a:lnRef idx="2">
            <a:schemeClr val="dk1"/>
          </a:lnRef>
          <a:fillRef idx="1">
            <a:schemeClr val="lt1"/>
          </a:fillRef>
          <a:effectRef idx="0">
            <a:schemeClr val="dk1"/>
          </a:effectRef>
          <a:fontRef idx="minor">
            <a:schemeClr val="dk1"/>
          </a:fontRef>
        </p:style>
        <p:txBody>
          <a:bodyPr wrap="square" rtlCol="0">
            <a:normAutofit/>
          </a:bodyPr>
          <a:lstStyle/>
          <a:p>
            <a:r>
              <a:rPr lang="en-GB" b="1" dirty="0" smtClean="0">
                <a:solidFill>
                  <a:srgbClr val="1F224E"/>
                </a:solidFill>
                <a:latin typeface="Myriad Pro"/>
              </a:rPr>
              <a:t>Activity </a:t>
            </a:r>
            <a:r>
              <a:rPr lang="en-GB" b="1" dirty="0">
                <a:solidFill>
                  <a:srgbClr val="1F224E"/>
                </a:solidFill>
                <a:latin typeface="Myriad Pro"/>
              </a:rPr>
              <a:t>2</a:t>
            </a:r>
            <a:endParaRPr lang="en-GB" b="1" dirty="0" smtClean="0">
              <a:solidFill>
                <a:srgbClr val="1F224E"/>
              </a:solidFill>
              <a:latin typeface="Myriad Pro"/>
            </a:endParaRPr>
          </a:p>
        </p:txBody>
      </p:sp>
      <p:sp>
        <p:nvSpPr>
          <p:cNvPr id="3" name="TextBox 2"/>
          <p:cNvSpPr txBox="1"/>
          <p:nvPr/>
        </p:nvSpPr>
        <p:spPr>
          <a:xfrm>
            <a:off x="4094686" y="1188415"/>
            <a:ext cx="2016224" cy="576064"/>
          </a:xfrm>
          <a:prstGeom prst="rect">
            <a:avLst/>
          </a:prstGeom>
        </p:spPr>
        <p:style>
          <a:lnRef idx="2">
            <a:schemeClr val="dk1"/>
          </a:lnRef>
          <a:fillRef idx="1">
            <a:schemeClr val="lt1"/>
          </a:fillRef>
          <a:effectRef idx="0">
            <a:schemeClr val="dk1"/>
          </a:effectRef>
          <a:fontRef idx="minor">
            <a:schemeClr val="dk1"/>
          </a:fontRef>
        </p:style>
        <p:txBody>
          <a:bodyPr wrap="none" rtlCol="0">
            <a:normAutofit/>
          </a:bodyPr>
          <a:lstStyle/>
          <a:p>
            <a:r>
              <a:rPr lang="en-GB" sz="2000" b="1" dirty="0" smtClean="0">
                <a:solidFill>
                  <a:srgbClr val="00B050"/>
                </a:solidFill>
                <a:latin typeface="Myriad Pro"/>
              </a:rPr>
              <a:t>Let’s start here!</a:t>
            </a:r>
          </a:p>
        </p:txBody>
      </p:sp>
      <p:sp>
        <p:nvSpPr>
          <p:cNvPr id="5" name="Right Arrow 4"/>
          <p:cNvSpPr/>
          <p:nvPr/>
        </p:nvSpPr>
        <p:spPr>
          <a:xfrm rot="10645786">
            <a:off x="3289718" y="1382465"/>
            <a:ext cx="798218" cy="318908"/>
          </a:xfrm>
          <a:prstGeom prst="rightArrow">
            <a:avLst>
              <a:gd name="adj1" fmla="val 50000"/>
              <a:gd name="adj2" fmla="val 94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393740" y="5949280"/>
            <a:ext cx="4346612" cy="560488"/>
          </a:xfrm>
          <a:prstGeom prst="rect">
            <a:avLst/>
          </a:prstGeom>
        </p:spPr>
        <p:style>
          <a:lnRef idx="2">
            <a:schemeClr val="dk1"/>
          </a:lnRef>
          <a:fillRef idx="1">
            <a:schemeClr val="lt1"/>
          </a:fillRef>
          <a:effectRef idx="0">
            <a:schemeClr val="dk1"/>
          </a:effectRef>
          <a:fontRef idx="minor">
            <a:schemeClr val="dk1"/>
          </a:fontRef>
        </p:style>
        <p:txBody>
          <a:bodyPr wrap="none" rtlCol="0">
            <a:normAutofit fontScale="92500" lnSpcReduction="20000"/>
          </a:bodyPr>
          <a:lstStyle/>
          <a:p>
            <a:r>
              <a:rPr lang="en-GB" sz="2000" b="1" dirty="0" smtClean="0">
                <a:solidFill>
                  <a:srgbClr val="00B050"/>
                </a:solidFill>
                <a:latin typeface="Myriad Pro"/>
              </a:rPr>
              <a:t>How can we create opportunities for </a:t>
            </a:r>
          </a:p>
          <a:p>
            <a:r>
              <a:rPr lang="en-GB" sz="2000" b="1" dirty="0" smtClean="0">
                <a:solidFill>
                  <a:srgbClr val="00B050"/>
                </a:solidFill>
                <a:latin typeface="Myriad Pro"/>
              </a:rPr>
              <a:t>student’s to do this?</a:t>
            </a:r>
          </a:p>
        </p:txBody>
      </p:sp>
    </p:spTree>
    <p:extLst>
      <p:ext uri="{BB962C8B-B14F-4D97-AF65-F5344CB8AC3E}">
        <p14:creationId xmlns:p14="http://schemas.microsoft.com/office/powerpoint/2010/main" val="824867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TotalTime>
  <Words>1512</Words>
  <Application>Microsoft Office PowerPoint</Application>
  <PresentationFormat>On-screen Show (4:3)</PresentationFormat>
  <Paragraphs>145</Paragraphs>
  <Slides>14</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Myriad Pro</vt:lpstr>
      <vt:lpstr>Times New Roman</vt:lpstr>
      <vt:lpstr>Wingdings</vt:lpstr>
      <vt:lpstr>1_Office Theme</vt:lpstr>
      <vt:lpstr>Office Theme</vt:lpstr>
      <vt:lpstr>Fieldwork to develop deeper geographical understanding </vt:lpstr>
      <vt:lpstr>Aims – GCSE focus</vt:lpstr>
      <vt:lpstr>Fieldwork reflections </vt:lpstr>
      <vt:lpstr>What does fieldwork offer?</vt:lpstr>
      <vt:lpstr>What does research say?</vt:lpstr>
      <vt:lpstr>Enquiry approach </vt:lpstr>
      <vt:lpstr>Experiential Learning - Kolb</vt:lpstr>
      <vt:lpstr>Role of the teacher and student in fieldwork</vt:lpstr>
      <vt:lpstr>‘Examining’ Fieldwork</vt:lpstr>
      <vt:lpstr>GCSE B – Distinctive Landscapes </vt:lpstr>
      <vt:lpstr>Coasts case study - ‘flipping fieldwork’</vt:lpstr>
      <vt:lpstr>Embedding fieldwork learning and skills</vt:lpstr>
      <vt:lpstr>Fieldwork: points for reflection</vt:lpstr>
      <vt:lpstr>Do get in touch……..</vt:lpstr>
    </vt:vector>
  </TitlesOfParts>
  <Company>Interpublic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dc:title>
  <dc:creator>Shergill, Karanvir (BRM-MEW)</dc:creator>
  <cp:lastModifiedBy>Shelley Monk</cp:lastModifiedBy>
  <cp:revision>80</cp:revision>
  <dcterms:created xsi:type="dcterms:W3CDTF">2016-05-18T13:58:30Z</dcterms:created>
  <dcterms:modified xsi:type="dcterms:W3CDTF">2019-05-13T12:51:10Z</dcterms:modified>
</cp:coreProperties>
</file>