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66" r:id="rId5"/>
    <p:sldId id="267" r:id="rId6"/>
    <p:sldId id="258" r:id="rId7"/>
    <p:sldId id="259" r:id="rId8"/>
    <p:sldId id="271" r:id="rId9"/>
    <p:sldId id="260" r:id="rId10"/>
    <p:sldId id="272" r:id="rId11"/>
    <p:sldId id="261" r:id="rId12"/>
    <p:sldId id="268" r:id="rId13"/>
    <p:sldId id="262" r:id="rId14"/>
    <p:sldId id="269" r:id="rId15"/>
    <p:sldId id="263" r:id="rId16"/>
    <p:sldId id="270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001C"/>
    <a:srgbClr val="B111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>
      <p:cViewPr>
        <p:scale>
          <a:sx n="110" d="100"/>
          <a:sy n="110" d="100"/>
        </p:scale>
        <p:origin x="-92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83F9-0CDC-41FF-BE00-AF2936E25AD9}" type="datetimeFigureOut">
              <a:rPr lang="en-GB" smtClean="0"/>
              <a:t>19/06/2019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F4ED-DEA4-482E-9C65-C5AFED19002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2212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83F9-0CDC-41FF-BE00-AF2936E25AD9}" type="datetimeFigureOut">
              <a:rPr lang="en-GB" smtClean="0"/>
              <a:t>19/06/2019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F4ED-DEA4-482E-9C65-C5AFED19002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7373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83F9-0CDC-41FF-BE00-AF2936E25AD9}" type="datetimeFigureOut">
              <a:rPr lang="en-GB" smtClean="0"/>
              <a:t>19/06/2019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F4ED-DEA4-482E-9C65-C5AFED19002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1596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83F9-0CDC-41FF-BE00-AF2936E25AD9}" type="datetimeFigureOut">
              <a:rPr lang="en-GB" smtClean="0"/>
              <a:t>19/06/2019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F4ED-DEA4-482E-9C65-C5AFED19002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6485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83F9-0CDC-41FF-BE00-AF2936E25AD9}" type="datetimeFigureOut">
              <a:rPr lang="en-GB" smtClean="0"/>
              <a:t>19/06/2019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F4ED-DEA4-482E-9C65-C5AFED19002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6324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83F9-0CDC-41FF-BE00-AF2936E25AD9}" type="datetimeFigureOut">
              <a:rPr lang="en-GB" smtClean="0"/>
              <a:t>19/06/2019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F4ED-DEA4-482E-9C65-C5AFED19002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2038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83F9-0CDC-41FF-BE00-AF2936E25AD9}" type="datetimeFigureOut">
              <a:rPr lang="en-GB" smtClean="0"/>
              <a:t>19/06/2019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F4ED-DEA4-482E-9C65-C5AFED19002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3375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83F9-0CDC-41FF-BE00-AF2936E25AD9}" type="datetimeFigureOut">
              <a:rPr lang="en-GB" smtClean="0"/>
              <a:t>19/06/2019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F4ED-DEA4-482E-9C65-C5AFED19002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0613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83F9-0CDC-41FF-BE00-AF2936E25AD9}" type="datetimeFigureOut">
              <a:rPr lang="en-GB" smtClean="0"/>
              <a:t>19/06/2019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F4ED-DEA4-482E-9C65-C5AFED19002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2123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83F9-0CDC-41FF-BE00-AF2936E25AD9}" type="datetimeFigureOut">
              <a:rPr lang="en-GB" smtClean="0"/>
              <a:t>19/06/2019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F4ED-DEA4-482E-9C65-C5AFED19002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9894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83F9-0CDC-41FF-BE00-AF2936E25AD9}" type="datetimeFigureOut">
              <a:rPr lang="en-GB" smtClean="0"/>
              <a:t>19/06/2019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F4ED-DEA4-482E-9C65-C5AFED19002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8303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E83F9-0CDC-41FF-BE00-AF2936E25AD9}" type="datetimeFigureOut">
              <a:rPr lang="en-GB" smtClean="0"/>
              <a:t>19/06/2019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0F4ED-DEA4-482E-9C65-C5AFED19002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78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cr.org.uk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monkey.co.uk/r/ZL5Z53B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cerscreening.nhs.uk/breastscreen/publications/ia-02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"/>
            <a:ext cx="9144000" cy="68573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4046321"/>
            <a:ext cx="5328592" cy="478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Tree diagrams lesson element</a:t>
            </a:r>
            <a:endParaRPr lang="en-GB" altLang="en-US" sz="1600" b="1" dirty="0" smtClean="0">
              <a:solidFill>
                <a:srgbClr val="2C63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93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439652" y="1052736"/>
            <a:ext cx="6264696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dirty="0" smtClean="0">
                <a:latin typeface="Myriad Pro" pitchFamily="34" charset="0"/>
              </a:rPr>
              <a:t>80% of the school students can roll their tongues.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547664" y="4941168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Myriad Pro" pitchFamily="34" charset="0"/>
              </a:rPr>
              <a:t>If I pick 1000 students at random, how many do you expect will NOT be able to roll their tongues?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42000" y="274638"/>
            <a:ext cx="84600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solidFill>
                  <a:srgbClr val="8F00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frequencies to find probabilities</a:t>
            </a:r>
            <a:endParaRPr lang="en-GB" sz="3200" b="1" dirty="0">
              <a:solidFill>
                <a:srgbClr val="8F00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Tongue rolling frequency tree with the following branches:&#10;Students (1000) Roll tongue (800)&#10;Students (1000) Can't roll tongue (200)" title="Tongue rolling frequency tre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965" y="1664999"/>
            <a:ext cx="2690070" cy="2938385"/>
          </a:xfrm>
          <a:prstGeom prst="rect">
            <a:avLst/>
          </a:prstGeom>
        </p:spPr>
      </p:pic>
      <p:pic>
        <p:nvPicPr>
          <p:cNvPr id="8" name="Content Placeholder 1" descr="Level 3 Certificate Core Maths B (MEI)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030000"/>
            <a:ext cx="9144000" cy="829512"/>
          </a:xfrm>
        </p:spPr>
      </p:pic>
    </p:spTree>
    <p:extLst>
      <p:ext uri="{BB962C8B-B14F-4D97-AF65-F5344CB8AC3E}">
        <p14:creationId xmlns:p14="http://schemas.microsoft.com/office/powerpoint/2010/main" val="325784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439652" y="1052736"/>
            <a:ext cx="6264696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dirty="0" smtClean="0">
                <a:latin typeface="Myriad Pro" pitchFamily="34" charset="0"/>
              </a:rPr>
              <a:t>In a typical school with 80 Year 10 students, 64 of them will have a profile on the social media site Face-ache.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511660" y="4939427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Myriad Pro" pitchFamily="34" charset="0"/>
              </a:rPr>
              <a:t>What is the probability that if we pick a Year 10 student at random, they will not have a profile?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42000" y="274638"/>
            <a:ext cx="84600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solidFill>
                  <a:srgbClr val="8F001C"/>
                </a:solidFill>
                <a:latin typeface="Myriad Pro" pitchFamily="34" charset="0"/>
              </a:rPr>
              <a:t>Using frequencies to find probabilities</a:t>
            </a:r>
            <a:endParaRPr lang="en-GB" sz="3200" b="1" dirty="0">
              <a:solidFill>
                <a:srgbClr val="8F001C"/>
              </a:solidFill>
              <a:latin typeface="Myriad Pro" pitchFamily="34" charset="0"/>
            </a:endParaRPr>
          </a:p>
        </p:txBody>
      </p:sp>
      <p:pic>
        <p:nvPicPr>
          <p:cNvPr id="2" name="Picture 1" descr="Representation of 80 students&#10;" title="Representation of 80 student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628" y="2276872"/>
            <a:ext cx="6796744" cy="1799300"/>
          </a:xfrm>
          <a:prstGeom prst="rect">
            <a:avLst/>
          </a:prstGeom>
        </p:spPr>
      </p:pic>
      <p:pic>
        <p:nvPicPr>
          <p:cNvPr id="8" name="Content Placeholder 1" descr="Level 3 Certificate Core Maths B (MEI)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030000"/>
            <a:ext cx="9144000" cy="829512"/>
          </a:xfrm>
        </p:spPr>
      </p:pic>
    </p:spTree>
    <p:extLst>
      <p:ext uri="{BB962C8B-B14F-4D97-AF65-F5344CB8AC3E}">
        <p14:creationId xmlns:p14="http://schemas.microsoft.com/office/powerpoint/2010/main" val="363669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439652" y="1052736"/>
            <a:ext cx="6264696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dirty="0" smtClean="0">
                <a:latin typeface="Myriad Pro" pitchFamily="34" charset="0"/>
              </a:rPr>
              <a:t>In a typical school with 80 Year 10 students, 64 of them will have a profile on the social media site Face-ache.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511660" y="4939427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Myriad Pro" pitchFamily="34" charset="0"/>
              </a:rPr>
              <a:t>What is the probability that if we pick a Year 10 student at random, they will not have a profile?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42000" y="274638"/>
            <a:ext cx="84600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solidFill>
                  <a:srgbClr val="8F001C"/>
                </a:solidFill>
                <a:latin typeface="Myriad Pro" pitchFamily="34" charset="0"/>
              </a:rPr>
              <a:t>Using frequencies to find probabilities</a:t>
            </a:r>
            <a:endParaRPr lang="en-GB" sz="3200" b="1" dirty="0">
              <a:solidFill>
                <a:srgbClr val="8F001C"/>
              </a:solidFill>
              <a:latin typeface="Myriad Pro" pitchFamily="34" charset="0"/>
            </a:endParaRPr>
          </a:p>
        </p:txBody>
      </p:sp>
      <p:pic>
        <p:nvPicPr>
          <p:cNvPr id="5" name="Picture 4" descr="Face-ache frequency tree with the following branches:&#10;Students (80) Face-ache (64)&#10;Students (80) No Face-ache (16)" title="Face-ache frequency tre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400" y="1832138"/>
            <a:ext cx="2689200" cy="2965014"/>
          </a:xfrm>
          <a:prstGeom prst="rect">
            <a:avLst/>
          </a:prstGeom>
        </p:spPr>
      </p:pic>
      <p:pic>
        <p:nvPicPr>
          <p:cNvPr id="9" name="Content Placeholder 1" descr="Level 3 Certificate Core Maths B (MEI)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030000"/>
            <a:ext cx="9144000" cy="829512"/>
          </a:xfrm>
        </p:spPr>
      </p:pic>
    </p:spTree>
    <p:extLst>
      <p:ext uri="{BB962C8B-B14F-4D97-AF65-F5344CB8AC3E}">
        <p14:creationId xmlns:p14="http://schemas.microsoft.com/office/powerpoint/2010/main" val="164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439652" y="1052736"/>
            <a:ext cx="6264696" cy="9233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GB" sz="1800" dirty="0" smtClean="0">
                <a:latin typeface="Myriad Pro" pitchFamily="34" charset="0"/>
              </a:rPr>
              <a:t>A newspaper headline says that eating radishes doubles your chance of getting Smith’s Disease. 1% of people who don’t eat radishes get Smith’s Disease anyway.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1520" y="274638"/>
            <a:ext cx="84600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solidFill>
                  <a:srgbClr val="8F001C"/>
                </a:solidFill>
                <a:latin typeface="Myriad Pro" pitchFamily="34" charset="0"/>
              </a:rPr>
              <a:t>Using frequencies to find probabilities</a:t>
            </a:r>
            <a:endParaRPr lang="en-GB" sz="3200" b="1" dirty="0">
              <a:solidFill>
                <a:srgbClr val="8F001C"/>
              </a:solidFill>
              <a:latin typeface="Myriad Pro" pitchFamily="34" charset="0"/>
            </a:endParaRPr>
          </a:p>
        </p:txBody>
      </p:sp>
      <p:pic>
        <p:nvPicPr>
          <p:cNvPr id="3" name="Picture 2" descr="Two 'Don't eat radishes Frequency trees'.&#10;The first frequency tree has the following branches:&#10;Hate radishes (0.01) Smith's Disease&#10;Hate radishes (0.99) No Smith's Disease&#10;&#10;The second frequency tree has the following branches:&#10;Hate radishes (200) Smith's Disease (2)&#10;Hate radishes (200) No Smith's Disease (198)" title="Two frequency trees for 'Don't eat radishes'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769" y="2121515"/>
            <a:ext cx="6412462" cy="2614968"/>
          </a:xfrm>
          <a:prstGeom prst="rect">
            <a:avLst/>
          </a:prstGeom>
        </p:spPr>
      </p:pic>
      <p:pic>
        <p:nvPicPr>
          <p:cNvPr id="9" name="Content Placeholder 1" descr="Level 3 Certificate Core Maths B (MEI)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030000"/>
            <a:ext cx="9144000" cy="829512"/>
          </a:xfrm>
        </p:spPr>
      </p:pic>
    </p:spTree>
    <p:extLst>
      <p:ext uri="{BB962C8B-B14F-4D97-AF65-F5344CB8AC3E}">
        <p14:creationId xmlns:p14="http://schemas.microsoft.com/office/powerpoint/2010/main" val="157768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439652" y="1052736"/>
            <a:ext cx="6264696" cy="9233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GB" sz="1800" dirty="0" smtClean="0">
                <a:latin typeface="Myriad Pro" pitchFamily="34" charset="0"/>
              </a:rPr>
              <a:t>A newspaper headline says that eating radishes doubles your chance of getting Smith’s Disease. 1% of people who don’t eat radishes get Smith’s Disease anyway.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42000" y="274638"/>
            <a:ext cx="84600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solidFill>
                  <a:srgbClr val="8F00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frequencies to find probabilities</a:t>
            </a:r>
            <a:endParaRPr lang="en-GB" sz="3200" b="1" dirty="0">
              <a:solidFill>
                <a:srgbClr val="8F00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Two 'Eat radishes Frequency trees'.&#10;The first frequency tree has the following branches:&#10;Love radishes (0.02) Smith's Disease&#10;Love radishes (0.98) No Smith's Disease&#10;&#10;The second frequency tree has the following branches:&#10;Love radishes (200) Smith's Disease (4)&#10;Love radishes (200) No Smith's Disease (196)" title="Two frequency trees for 'Eat radishes'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769" y="2121515"/>
            <a:ext cx="6412462" cy="2614968"/>
          </a:xfrm>
          <a:prstGeom prst="rect">
            <a:avLst/>
          </a:prstGeom>
        </p:spPr>
      </p:pic>
      <p:pic>
        <p:nvPicPr>
          <p:cNvPr id="9" name="Content Placeholder 1" descr="Level 3 Certificate Core Maths B (MEI)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030000"/>
            <a:ext cx="9144000" cy="829512"/>
          </a:xfrm>
        </p:spPr>
      </p:pic>
    </p:spTree>
    <p:extLst>
      <p:ext uri="{BB962C8B-B14F-4D97-AF65-F5344CB8AC3E}">
        <p14:creationId xmlns:p14="http://schemas.microsoft.com/office/powerpoint/2010/main" val="5827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259632" y="1052736"/>
            <a:ext cx="6624736" cy="9233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dirty="0" smtClean="0">
                <a:latin typeface="Myriad Pro" pitchFamily="34" charset="0"/>
              </a:rPr>
              <a:t>A weather forecast is generally right. When it forecasts ‘rain’, 90% of the time it rains. When it forecasts ‘no rain’, 70% of the time it does not rain. </a:t>
            </a:r>
            <a:endParaRPr lang="en-GB" sz="1800" dirty="0">
              <a:latin typeface="Myriad Pro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95536" y="274638"/>
            <a:ext cx="84600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solidFill>
                  <a:srgbClr val="8F001C"/>
                </a:solidFill>
                <a:latin typeface="Myriad Pro" pitchFamily="34" charset="0"/>
              </a:rPr>
              <a:t>Using frequencies to find probabilities</a:t>
            </a:r>
            <a:endParaRPr lang="en-GB" sz="3200" b="1" dirty="0">
              <a:solidFill>
                <a:srgbClr val="8F001C"/>
              </a:solidFill>
              <a:latin typeface="Myriad Pro" pitchFamily="34" charset="0"/>
            </a:endParaRPr>
          </a:p>
        </p:txBody>
      </p:sp>
      <p:pic>
        <p:nvPicPr>
          <p:cNvPr id="2" name="Picture 1" descr="Rain forecast frequency tree with the following branches:&#10;September (2/3) Forecast rain (0.9) Rains&#10;September (2/3) Forecast rain (0.1) Doesn't rain&#10;September (1/3) Forecast no rain (0.3) Rains&#10;September (1/3) Forecast no rain (0.7) Doesn't rain" title="Rain forecast frequency tre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998" y="2141538"/>
            <a:ext cx="3570106" cy="34477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24128" y="3105489"/>
            <a:ext cx="23762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Myriad Pro" pitchFamily="34" charset="0"/>
              </a:rPr>
              <a:t>In a typical September they forecast rain on two-thirds days and no rain on one-third of days.</a:t>
            </a:r>
          </a:p>
        </p:txBody>
      </p:sp>
      <p:pic>
        <p:nvPicPr>
          <p:cNvPr id="9" name="Content Placeholder 1" descr="Level 3 Certificate Core Maths B (MEI)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030000"/>
            <a:ext cx="9144000" cy="829512"/>
          </a:xfrm>
        </p:spPr>
      </p:pic>
    </p:spTree>
    <p:extLst>
      <p:ext uri="{BB962C8B-B14F-4D97-AF65-F5344CB8AC3E}">
        <p14:creationId xmlns:p14="http://schemas.microsoft.com/office/powerpoint/2010/main" val="393345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259632" y="1052736"/>
            <a:ext cx="6624736" cy="9233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dirty="0" smtClean="0">
                <a:latin typeface="Myriad Pro" pitchFamily="34" charset="0"/>
              </a:rPr>
              <a:t>A weather forecast is generally right. When it forecasts ‘rain’, 90% of the time it rains. When it forecasts ‘no rain’, 70% of the time it does not rain. </a:t>
            </a:r>
            <a:endParaRPr lang="en-GB" sz="1800" dirty="0">
              <a:latin typeface="Myriad Pro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95536" y="274638"/>
            <a:ext cx="84600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solidFill>
                  <a:srgbClr val="8F001C"/>
                </a:solidFill>
                <a:latin typeface="Myriad Pro" pitchFamily="34" charset="0"/>
              </a:rPr>
              <a:t>Using frequencies to find probabilities</a:t>
            </a:r>
            <a:endParaRPr lang="en-GB" sz="3200" b="1" dirty="0">
              <a:solidFill>
                <a:srgbClr val="8F001C"/>
              </a:solidFill>
              <a:latin typeface="Myriad Pro" pitchFamily="34" charset="0"/>
            </a:endParaRPr>
          </a:p>
        </p:txBody>
      </p:sp>
      <p:pic>
        <p:nvPicPr>
          <p:cNvPr id="2" name="Picture 1" descr="Rain forecast frequency tree with the following branches:&#10;September (30) Forecast rain (20) Rains (18)&#10;September (30) Forecast rain (20) Doesn't rain (2)&#10;September (30) Forecast no rain (10) Rains (3)&#10;September (30) Forecast no rain (10) Doesn't rain (7)" title="Rain forecast frequency tre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055457"/>
            <a:ext cx="3565015" cy="36057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24128" y="3125079"/>
            <a:ext cx="25379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Myriad Pro" pitchFamily="34" charset="0"/>
              </a:rPr>
              <a:t>In a typical September they forecast rain on two-thirds days and no rain on one-third of days.</a:t>
            </a:r>
          </a:p>
        </p:txBody>
      </p:sp>
      <p:pic>
        <p:nvPicPr>
          <p:cNvPr id="9" name="Content Placeholder 1" descr="Level 3 Certificate Core Maths B (MEI)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030000"/>
            <a:ext cx="9144000" cy="829512"/>
          </a:xfrm>
        </p:spPr>
      </p:pic>
    </p:spTree>
    <p:extLst>
      <p:ext uri="{BB962C8B-B14F-4D97-AF65-F5344CB8AC3E}">
        <p14:creationId xmlns:p14="http://schemas.microsoft.com/office/powerpoint/2010/main" val="356247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23628" y="949324"/>
            <a:ext cx="669674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8F001C"/>
                </a:solidFill>
                <a:latin typeface="Myriad Pro" pitchFamily="34" charset="0"/>
                <a:ea typeface="MS PGothic" pitchFamily="34" charset="-128"/>
                <a:cs typeface="MS PGothic" pitchFamily="34" charset="-128"/>
              </a:rPr>
              <a:t>Thank you for using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8F001C"/>
                </a:solidFill>
                <a:latin typeface="Myriad Pro" pitchFamily="34" charset="0"/>
                <a:ea typeface="MS PGothic" pitchFamily="34" charset="-128"/>
                <a:cs typeface="MS PGothic" pitchFamily="34" charset="-128"/>
              </a:rPr>
              <a:t>this OCR resource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3600" b="1" dirty="0">
              <a:solidFill>
                <a:srgbClr val="B11116"/>
              </a:solidFill>
              <a:latin typeface="Myriad Pro" pitchFamily="34" charset="0"/>
              <a:ea typeface="MS PGothic" pitchFamily="34" charset="-128"/>
              <a:cs typeface="MS PGothic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rgbClr val="8F001C"/>
                </a:solidFill>
                <a:latin typeface="Myriad Pro" pitchFamily="34" charset="0"/>
                <a:ea typeface="MS PGothic" pitchFamily="34" charset="-128"/>
                <a:cs typeface="MS PGothic" pitchFamily="34" charset="-128"/>
              </a:rPr>
              <a:t>Other OCR resources are available at </a:t>
            </a:r>
            <a:r>
              <a:rPr lang="en-GB" altLang="en-US" sz="2800" dirty="0">
                <a:solidFill>
                  <a:srgbClr val="B11116"/>
                </a:solidFill>
                <a:latin typeface="Myriad Pro" pitchFamily="34" charset="0"/>
                <a:ea typeface="MS PGothic" pitchFamily="34" charset="-128"/>
                <a:cs typeface="MS PGothic" pitchFamily="34" charset="-128"/>
                <a:hlinkClick r:id="rId2"/>
              </a:rPr>
              <a:t>www.ocr.org.uk</a:t>
            </a:r>
            <a:endParaRPr lang="en-GB" altLang="en-US" sz="2800" dirty="0">
              <a:solidFill>
                <a:srgbClr val="B11116"/>
              </a:solidFill>
              <a:latin typeface="Myriad Pro" pitchFamily="34" charset="0"/>
              <a:ea typeface="MS PGothic" pitchFamily="34" charset="-128"/>
              <a:cs typeface="MS PGothic" pitchFamily="34" charset="-128"/>
            </a:endParaRPr>
          </a:p>
        </p:txBody>
      </p:sp>
      <p:pic>
        <p:nvPicPr>
          <p:cNvPr id="8" name="Content Placeholder 1" descr="Level 3 Certificate Core Maths B (MEI)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030000"/>
            <a:ext cx="9144000" cy="829512"/>
          </a:xfrm>
        </p:spPr>
      </p:pic>
    </p:spTree>
    <p:extLst>
      <p:ext uri="{BB962C8B-B14F-4D97-AF65-F5344CB8AC3E}">
        <p14:creationId xmlns:p14="http://schemas.microsoft.com/office/powerpoint/2010/main" val="270224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921" cy="6858000"/>
          </a:xfrm>
        </p:spPr>
      </p:pic>
      <p:pic>
        <p:nvPicPr>
          <p:cNvPr id="5" name="Picture 4" descr="We value your feedback" title="We value your feedback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918" y="390778"/>
            <a:ext cx="1574165" cy="121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05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540544"/>
            <a:ext cx="84600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3600" b="1" dirty="0" smtClean="0">
                <a:solidFill>
                  <a:srgbClr val="8F00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3 Certificate in Quantitative Problem Solving (MEI)</a:t>
            </a:r>
            <a:r>
              <a:rPr lang="en-GB" altLang="en-US" sz="4400" b="1" dirty="0" smtClean="0">
                <a:solidFill>
                  <a:srgbClr val="8F00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600" b="1" dirty="0" smtClean="0">
                <a:solidFill>
                  <a:srgbClr val="8F00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altLang="en-US" sz="4400" b="1" dirty="0" smtClean="0">
                <a:solidFill>
                  <a:srgbClr val="8F00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600" b="1" dirty="0" smtClean="0">
                <a:solidFill>
                  <a:srgbClr val="8F00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3 Certificate in Quantitative Reasoning (MEI)</a:t>
            </a:r>
          </a:p>
        </p:txBody>
      </p:sp>
      <p:sp>
        <p:nvSpPr>
          <p:cNvPr id="3" name="Rectangle 2"/>
          <p:cNvSpPr/>
          <p:nvPr/>
        </p:nvSpPr>
        <p:spPr>
          <a:xfrm>
            <a:off x="755576" y="3109660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2400" dirty="0">
                <a:latin typeface="Myriad Pro" pitchFamily="34" charset="0"/>
                <a:cs typeface="Arial" panose="020B0604020202020204" pitchFamily="34" charset="0"/>
              </a:rPr>
              <a:t>Using </a:t>
            </a:r>
            <a:r>
              <a:rPr lang="en-GB" sz="2400" dirty="0">
                <a:latin typeface="Myriad Pro" pitchFamily="34" charset="0"/>
                <a:cs typeface="Arial" panose="020B0604020202020204" pitchFamily="34" charset="0"/>
              </a:rPr>
              <a:t>frequencies in tree diagrams to calculate probabilities</a:t>
            </a:r>
            <a:endParaRPr lang="en-GB" sz="2000" dirty="0">
              <a:latin typeface="Myriad Pro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1" descr="Level 3 Certificate Core Maths B (MEI)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030000"/>
            <a:ext cx="9144000" cy="82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84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000" y="404664"/>
            <a:ext cx="8460000" cy="706090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solidFill>
                  <a:srgbClr val="8F00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frequencies to find probabilities</a:t>
            </a:r>
            <a:endParaRPr lang="en-GB" sz="3200" b="1" dirty="0">
              <a:solidFill>
                <a:srgbClr val="8F00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7684" y="1149017"/>
            <a:ext cx="6264696" cy="923330"/>
          </a:xfr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800" dirty="0" smtClean="0">
                <a:latin typeface="Myriad Pro" pitchFamily="34" charset="0"/>
              </a:rPr>
              <a:t>Use frequencies with tree diagrams and other forms of representation to calculate or estimate  probabilities, including conditional probabilities:</a:t>
            </a:r>
          </a:p>
        </p:txBody>
      </p:sp>
      <p:pic>
        <p:nvPicPr>
          <p:cNvPr id="5" name="Picture 4" descr="Radishes tree diagram with the following branches:&#10;Hate radishes (200) Smith's Disease (2)&#10;Hate radishes (200) No Smith's Disease (198)" title="Radishes tree diagra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410" y="2373153"/>
            <a:ext cx="2377244" cy="2608873"/>
          </a:xfrm>
          <a:prstGeom prst="rect">
            <a:avLst/>
          </a:prstGeom>
        </p:spPr>
      </p:pic>
      <p:pic>
        <p:nvPicPr>
          <p:cNvPr id="6" name="Content Placeholder 1" descr="Level 3 Certificate Core Maths B (MEI)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030000"/>
            <a:ext cx="9144000" cy="82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24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000" y="314330"/>
            <a:ext cx="8460000" cy="706090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solidFill>
                  <a:srgbClr val="8F00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frequencies to find probabilities</a:t>
            </a:r>
            <a:endParaRPr lang="en-GB" sz="3200" b="1" dirty="0">
              <a:solidFill>
                <a:srgbClr val="8F00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9652" y="1106418"/>
            <a:ext cx="6264696" cy="923330"/>
          </a:xfr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800" dirty="0" smtClean="0">
                <a:latin typeface="Myriad Pro" pitchFamily="34" charset="0"/>
              </a:rPr>
              <a:t>Use frequencies with tree diagrams and other forms of representation to  calculate or estimate  probabilities, including conditional probabilities:</a:t>
            </a:r>
          </a:p>
        </p:txBody>
      </p:sp>
      <p:pic>
        <p:nvPicPr>
          <p:cNvPr id="6" name="Picture 5" descr="Rains (3)&#10;Forecast rain (2)&#10;Overlap (18)&#10;7" title="Rain/Forecast rain Venn diagra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328" y="2493190"/>
            <a:ext cx="2511345" cy="2048087"/>
          </a:xfrm>
          <a:prstGeom prst="rect">
            <a:avLst/>
          </a:prstGeom>
        </p:spPr>
      </p:pic>
      <p:pic>
        <p:nvPicPr>
          <p:cNvPr id="7" name="Content Placeholder 1" descr="Level 3 Certificate Core Maths B (MEI)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030000"/>
            <a:ext cx="9144000" cy="82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9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000" y="274638"/>
            <a:ext cx="8460000" cy="706090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solidFill>
                  <a:srgbClr val="8F00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frequencies to find probabilities</a:t>
            </a:r>
            <a:endParaRPr lang="en-GB" sz="3200" b="1" dirty="0">
              <a:solidFill>
                <a:srgbClr val="8F00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9652" y="1052736"/>
            <a:ext cx="6264696" cy="923330"/>
          </a:xfr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800" dirty="0" smtClean="0">
                <a:latin typeface="Myriad Pro" pitchFamily="34" charset="0"/>
              </a:rPr>
              <a:t>Use frequencies with tree diagrams and other forms of representation to  calculate or estimate  probabilities, including conditional probabilities: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086820"/>
              </p:ext>
            </p:extLst>
          </p:nvPr>
        </p:nvGraphicFramePr>
        <p:xfrm>
          <a:off x="1524000" y="2708920"/>
          <a:ext cx="6096000" cy="19537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20082"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Forecast</a:t>
                      </a:r>
                      <a:r>
                        <a:rPr lang="en-GB" sz="1800" b="1" baseline="0" dirty="0" smtClean="0"/>
                        <a:t> ‘rain’</a:t>
                      </a:r>
                      <a:endParaRPr lang="en-GB" sz="1800" b="1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Forecast</a:t>
                      </a:r>
                      <a:r>
                        <a:rPr lang="en-GB" sz="1800" b="1" baseline="0" dirty="0" smtClean="0"/>
                        <a:t> </a:t>
                      </a:r>
                    </a:p>
                    <a:p>
                      <a:pPr algn="ctr"/>
                      <a:r>
                        <a:rPr lang="en-GB" sz="1800" b="1" baseline="0" dirty="0" smtClean="0"/>
                        <a:t>‘no rain’</a:t>
                      </a:r>
                      <a:endParaRPr lang="en-GB" sz="1800" b="1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1239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Rains</a:t>
                      </a:r>
                      <a:endParaRPr lang="en-GB" sz="1800" b="1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18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3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21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1239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Does not rain</a:t>
                      </a:r>
                      <a:endParaRPr lang="en-GB" sz="1800" b="1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7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9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1239"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20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10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30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6" name="Content Placeholder 1" descr="Level 3 Certificate Core Maths B (MEI)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030000"/>
            <a:ext cx="9144000" cy="82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9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331640" y="1052736"/>
            <a:ext cx="6480720" cy="9233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dirty="0" smtClean="0">
                <a:latin typeface="Myriad Pro" pitchFamily="34" charset="0"/>
                <a:cs typeface="Arial" panose="020B0604020202020204" pitchFamily="34" charset="0"/>
              </a:rPr>
              <a:t>An image from an NHS Screening programme leaflet which uses expected frequencies to communicate the chances of different events following a mammogram:</a:t>
            </a:r>
            <a:endParaRPr lang="en-GB" sz="1800" dirty="0">
              <a:latin typeface="Myriad Pro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32240" y="3501008"/>
            <a:ext cx="22322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Myriad Pro" pitchFamily="34" charset="0"/>
                <a:cs typeface="Arial" panose="020B0604020202020204" pitchFamily="34" charset="0"/>
              </a:rPr>
              <a:t>What is the chance that someone referred for more tests is diagnosed with cancer?</a:t>
            </a:r>
            <a:endParaRPr lang="en-GB" dirty="0">
              <a:latin typeface="Myriad Pro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51520" y="274638"/>
            <a:ext cx="84600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solidFill>
                  <a:srgbClr val="8F00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frequencies to find probabilities</a:t>
            </a:r>
            <a:endParaRPr lang="en-GB" sz="3200" b="1" dirty="0">
              <a:solidFill>
                <a:srgbClr val="8F00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Breast screening frequency tree with the following branches:&#10;100 women have breast screening, 4 women need more tests, 1 woman is diagnosed with cancer&#10;100 women have breast screening, 4 women need more tests, 3 women have no cancer, these women will receive further invitations for breast screening every 3 years&#10;100 women have breast screening, 96 women have a normal result, these women will receive further invitations for breast screening every 3 years" title="NHS screening programme leaflet freq tre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743" y="2060848"/>
            <a:ext cx="4028515" cy="33094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583668" y="5373216"/>
            <a:ext cx="5976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Myriad Pro" pitchFamily="34" charset="0"/>
                <a:cs typeface="Arial" panose="020B0604020202020204" pitchFamily="34" charset="0"/>
              </a:rPr>
              <a:t>Image from </a:t>
            </a:r>
            <a:r>
              <a:rPr lang="en-GB" sz="1200" dirty="0">
                <a:latin typeface="Myriad Pro" pitchFamily="34" charset="0"/>
                <a:cs typeface="Arial" panose="020B0604020202020204" pitchFamily="34" charset="0"/>
                <a:hlinkClick r:id="rId3"/>
              </a:rPr>
              <a:t>http://www.cancerscreening.nhs.uk/breastscreen/publications/ia-02.html</a:t>
            </a:r>
            <a:endParaRPr lang="en-GB" sz="1200" dirty="0">
              <a:latin typeface="Myriad Pro" pitchFamily="34" charset="0"/>
              <a:cs typeface="Arial" panose="020B0604020202020204" pitchFamily="34" charset="0"/>
            </a:endParaRPr>
          </a:p>
        </p:txBody>
      </p:sp>
      <p:pic>
        <p:nvPicPr>
          <p:cNvPr id="9" name="Content Placeholder 1" descr="Level 3 Certificate Core Maths B (MEI)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030000"/>
            <a:ext cx="9144000" cy="829512"/>
          </a:xfrm>
        </p:spPr>
      </p:pic>
    </p:spTree>
    <p:extLst>
      <p:ext uri="{BB962C8B-B14F-4D97-AF65-F5344CB8AC3E}">
        <p14:creationId xmlns:p14="http://schemas.microsoft.com/office/powerpoint/2010/main" val="6195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7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439652" y="1052736"/>
            <a:ext cx="6264696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dirty="0" smtClean="0">
                <a:latin typeface="Myriad Pro" pitchFamily="34" charset="0"/>
              </a:rPr>
              <a:t>Some balanced dice have probability 1/6 of coming up ‘4’.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223628" y="5013176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Myriad Pro" pitchFamily="34" charset="0"/>
              </a:rPr>
              <a:t>Out of 60 throws, how many ‘4’s would we expect to come up?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42000" y="274638"/>
            <a:ext cx="84600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solidFill>
                  <a:srgbClr val="8F00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frequencies to find probabilities</a:t>
            </a:r>
            <a:endParaRPr lang="en-GB" sz="3200" b="1" dirty="0">
              <a:solidFill>
                <a:srgbClr val="8F00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Fair dice frequency tree with the following branches:&#10;Fair dice (1/6) 4&#10;Fair dice (5/6) Not 4" title="Fair dice frequency tre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38" y="1844824"/>
            <a:ext cx="2697725" cy="2753063"/>
          </a:xfrm>
          <a:prstGeom prst="rect">
            <a:avLst/>
          </a:prstGeom>
        </p:spPr>
      </p:pic>
      <p:pic>
        <p:nvPicPr>
          <p:cNvPr id="7" name="Content Placeholder 1" descr="Level 3 Certificate Core Maths B (MEI)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030000"/>
            <a:ext cx="9144000" cy="829512"/>
          </a:xfrm>
        </p:spPr>
      </p:pic>
    </p:spTree>
    <p:extLst>
      <p:ext uri="{BB962C8B-B14F-4D97-AF65-F5344CB8AC3E}">
        <p14:creationId xmlns:p14="http://schemas.microsoft.com/office/powerpoint/2010/main" val="84091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439652" y="1052736"/>
            <a:ext cx="6264696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dirty="0" smtClean="0">
                <a:latin typeface="Myriad Pro" pitchFamily="34" charset="0"/>
              </a:rPr>
              <a:t>Some balanced dice have probability 1/6 of coming up ‘4’.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42000" y="274638"/>
            <a:ext cx="84600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solidFill>
                  <a:srgbClr val="8F00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frequencies to find probabilities</a:t>
            </a:r>
            <a:endParaRPr lang="en-GB" sz="3200" b="1" dirty="0">
              <a:solidFill>
                <a:srgbClr val="8F00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Fair dice frequency tree with the following branches:&#10;Fair dice (60) 4 (10)&#10;Fair dice (60) Not 4 (50)" title="Fair dice frequency tre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800" y="1664999"/>
            <a:ext cx="2696400" cy="29383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23628" y="5013176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Myriad Pro" pitchFamily="34" charset="0"/>
              </a:rPr>
              <a:t>Out of 60 throws, how many ‘4’s would we expect to come up? </a:t>
            </a:r>
          </a:p>
        </p:txBody>
      </p:sp>
      <p:pic>
        <p:nvPicPr>
          <p:cNvPr id="8" name="Content Placeholder 1" descr="Level 3 Certificate Core Maths B (MEI)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030000"/>
            <a:ext cx="9144000" cy="829512"/>
          </a:xfrm>
        </p:spPr>
      </p:pic>
    </p:spTree>
    <p:extLst>
      <p:ext uri="{BB962C8B-B14F-4D97-AF65-F5344CB8AC3E}">
        <p14:creationId xmlns:p14="http://schemas.microsoft.com/office/powerpoint/2010/main" val="52240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439652" y="1052736"/>
            <a:ext cx="6264696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dirty="0" smtClean="0">
                <a:latin typeface="Myriad Pro" pitchFamily="34" charset="0"/>
              </a:rPr>
              <a:t>80% of the school students can roll their tongues.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547664" y="4941168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Myriad Pro" pitchFamily="34" charset="0"/>
              </a:rPr>
              <a:t>If I pick 1000 students at random, how many do you expect will NOT be able to roll their tongues?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42000" y="274638"/>
            <a:ext cx="84600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solidFill>
                  <a:srgbClr val="8F00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frequencies to find probabilities</a:t>
            </a:r>
            <a:endParaRPr lang="en-GB" sz="3200" b="1" dirty="0">
              <a:solidFill>
                <a:srgbClr val="8F00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Tongue rolling frequency tree with the following branches:&#10;Students (0.8) Roll tongue&#10;Students (0.2) Can't roll tongue" title="Tongue rolling frequency tre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38" y="1844824"/>
            <a:ext cx="2697725" cy="2753062"/>
          </a:xfrm>
          <a:prstGeom prst="rect">
            <a:avLst/>
          </a:prstGeom>
        </p:spPr>
      </p:pic>
      <p:pic>
        <p:nvPicPr>
          <p:cNvPr id="8" name="Content Placeholder 1" descr="Level 3 Certificate Core Maths B (MEI)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030000"/>
            <a:ext cx="9144000" cy="829512"/>
          </a:xfrm>
        </p:spPr>
      </p:pic>
    </p:spTree>
    <p:extLst>
      <p:ext uri="{BB962C8B-B14F-4D97-AF65-F5344CB8AC3E}">
        <p14:creationId xmlns:p14="http://schemas.microsoft.com/office/powerpoint/2010/main" val="125202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623</Words>
  <Application>Microsoft Office PowerPoint</Application>
  <PresentationFormat>On-screen Show (4:3)</PresentationFormat>
  <Paragraphs>59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Using frequencies to find probabilities</vt:lpstr>
      <vt:lpstr>Using frequencies to find probabilities</vt:lpstr>
      <vt:lpstr>Using frequencies to find probabilities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Cambridge Assessment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Level 3 Certificate in Core Maths B (MEI) H869 Lesson Element supporting PowerPoint</dc:title>
  <dc:creator>OCR</dc:creator>
  <cp:keywords>Level 3, Core Maths B; MEI, H869, Lesson Element, PowerPoint</cp:keywords>
  <cp:lastModifiedBy>Ramune Bruzinskiene</cp:lastModifiedBy>
  <cp:revision>31</cp:revision>
  <dcterms:created xsi:type="dcterms:W3CDTF">2014-11-26T14:33:33Z</dcterms:created>
  <dcterms:modified xsi:type="dcterms:W3CDTF">2019-06-19T09:27:48Z</dcterms:modified>
</cp:coreProperties>
</file>