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97"/>
  </p:notesMasterIdLst>
  <p:sldIdLst>
    <p:sldId id="267" r:id="rId6"/>
    <p:sldId id="257" r:id="rId7"/>
    <p:sldId id="277" r:id="rId8"/>
    <p:sldId id="278" r:id="rId9"/>
    <p:sldId id="275" r:id="rId10"/>
    <p:sldId id="276" r:id="rId11"/>
    <p:sldId id="313" r:id="rId12"/>
    <p:sldId id="279" r:id="rId13"/>
    <p:sldId id="310" r:id="rId14"/>
    <p:sldId id="311" r:id="rId15"/>
    <p:sldId id="297" r:id="rId16"/>
    <p:sldId id="281" r:id="rId17"/>
    <p:sldId id="280" r:id="rId18"/>
    <p:sldId id="305" r:id="rId19"/>
    <p:sldId id="282" r:id="rId20"/>
    <p:sldId id="312" r:id="rId21"/>
    <p:sldId id="283" r:id="rId22"/>
    <p:sldId id="284" r:id="rId23"/>
    <p:sldId id="314" r:id="rId24"/>
    <p:sldId id="315" r:id="rId25"/>
    <p:sldId id="319" r:id="rId26"/>
    <p:sldId id="320" r:id="rId27"/>
    <p:sldId id="321" r:id="rId28"/>
    <p:sldId id="323" r:id="rId29"/>
    <p:sldId id="285" r:id="rId30"/>
    <p:sldId id="325" r:id="rId31"/>
    <p:sldId id="298" r:id="rId32"/>
    <p:sldId id="304" r:id="rId33"/>
    <p:sldId id="316" r:id="rId34"/>
    <p:sldId id="324" r:id="rId35"/>
    <p:sldId id="326" r:id="rId36"/>
    <p:sldId id="349" r:id="rId37"/>
    <p:sldId id="317" r:id="rId38"/>
    <p:sldId id="318" r:id="rId39"/>
    <p:sldId id="286" r:id="rId40"/>
    <p:sldId id="327" r:id="rId41"/>
    <p:sldId id="287" r:id="rId42"/>
    <p:sldId id="296" r:id="rId43"/>
    <p:sldId id="299" r:id="rId44"/>
    <p:sldId id="290" r:id="rId45"/>
    <p:sldId id="330" r:id="rId46"/>
    <p:sldId id="288" r:id="rId47"/>
    <p:sldId id="295" r:id="rId48"/>
    <p:sldId id="332" r:id="rId49"/>
    <p:sldId id="300" r:id="rId50"/>
    <p:sldId id="352" r:id="rId51"/>
    <p:sldId id="350" r:id="rId52"/>
    <p:sldId id="351" r:id="rId53"/>
    <p:sldId id="334" r:id="rId54"/>
    <p:sldId id="335" r:id="rId55"/>
    <p:sldId id="333" r:id="rId56"/>
    <p:sldId id="348" r:id="rId57"/>
    <p:sldId id="289" r:id="rId58"/>
    <p:sldId id="353" r:id="rId59"/>
    <p:sldId id="302" r:id="rId60"/>
    <p:sldId id="307" r:id="rId61"/>
    <p:sldId id="355" r:id="rId62"/>
    <p:sldId id="354" r:id="rId63"/>
    <p:sldId id="292" r:id="rId64"/>
    <p:sldId id="336" r:id="rId65"/>
    <p:sldId id="337" r:id="rId66"/>
    <p:sldId id="338" r:id="rId67"/>
    <p:sldId id="356" r:id="rId68"/>
    <p:sldId id="358" r:id="rId69"/>
    <p:sldId id="340" r:id="rId70"/>
    <p:sldId id="291" r:id="rId71"/>
    <p:sldId id="359" r:id="rId72"/>
    <p:sldId id="301" r:id="rId73"/>
    <p:sldId id="308" r:id="rId74"/>
    <p:sldId id="360" r:id="rId75"/>
    <p:sldId id="364" r:id="rId76"/>
    <p:sldId id="365" r:id="rId77"/>
    <p:sldId id="366" r:id="rId78"/>
    <p:sldId id="367" r:id="rId79"/>
    <p:sldId id="339" r:id="rId80"/>
    <p:sldId id="347" r:id="rId81"/>
    <p:sldId id="293" r:id="rId82"/>
    <p:sldId id="361" r:id="rId83"/>
    <p:sldId id="303" r:id="rId84"/>
    <p:sldId id="309" r:id="rId85"/>
    <p:sldId id="362" r:id="rId86"/>
    <p:sldId id="363" r:id="rId87"/>
    <p:sldId id="346" r:id="rId88"/>
    <p:sldId id="370" r:id="rId89"/>
    <p:sldId id="368" r:id="rId90"/>
    <p:sldId id="369" r:id="rId91"/>
    <p:sldId id="345" r:id="rId92"/>
    <p:sldId id="294" r:id="rId93"/>
    <p:sldId id="343" r:id="rId94"/>
    <p:sldId id="344" r:id="rId95"/>
    <p:sldId id="266"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0048"/>
    <a:srgbClr val="DA8AAD"/>
    <a:srgbClr val="2C6350"/>
    <a:srgbClr val="D1E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2" autoAdjust="0"/>
    <p:restoredTop sz="78947" autoAdjust="0"/>
  </p:normalViewPr>
  <p:slideViewPr>
    <p:cSldViewPr>
      <p:cViewPr varScale="1">
        <p:scale>
          <a:sx n="49" d="100"/>
          <a:sy n="49" d="100"/>
        </p:scale>
        <p:origin x="1436" y="52"/>
      </p:cViewPr>
      <p:guideLst>
        <p:guide orient="horz" pos="2160"/>
        <p:guide pos="2880"/>
      </p:guideLst>
    </p:cSldViewPr>
  </p:slideViewPr>
  <p:outlineViewPr>
    <p:cViewPr>
      <p:scale>
        <a:sx n="33" d="100"/>
        <a:sy n="33" d="100"/>
      </p:scale>
      <p:origin x="0" y="-40194"/>
    </p:cViewPr>
  </p:outlineViewPr>
  <p:notesTextViewPr>
    <p:cViewPr>
      <p:scale>
        <a:sx n="1" d="1"/>
        <a:sy n="1" d="1"/>
      </p:scale>
      <p:origin x="0" y="0"/>
    </p:cViewPr>
  </p:notesTextViewPr>
  <p:notesViewPr>
    <p:cSldViewPr>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5580D0-2621-4903-A1D6-EBFF93A986A8}" type="datetimeFigureOut">
              <a:rPr lang="en-GB" smtClean="0"/>
              <a:t>23/04/2020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204A1C-9E4B-4B82-A6B7-35B44FEF5474}" type="slidenum">
              <a:rPr lang="en-GB" smtClean="0"/>
              <a:t>‹#›</a:t>
            </a:fld>
            <a:endParaRPr lang="en-GB"/>
          </a:p>
        </p:txBody>
      </p:sp>
    </p:spTree>
    <p:extLst>
      <p:ext uri="{BB962C8B-B14F-4D97-AF65-F5344CB8AC3E}">
        <p14:creationId xmlns:p14="http://schemas.microsoft.com/office/powerpoint/2010/main" val="249909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04A1C-9E4B-4B82-A6B7-35B44FEF5474}" type="slidenum">
              <a:rPr lang="en-GB" smtClean="0"/>
              <a:t>1</a:t>
            </a:fld>
            <a:endParaRPr lang="en-GB"/>
          </a:p>
        </p:txBody>
      </p:sp>
    </p:spTree>
    <p:extLst>
      <p:ext uri="{BB962C8B-B14F-4D97-AF65-F5344CB8AC3E}">
        <p14:creationId xmlns:p14="http://schemas.microsoft.com/office/powerpoint/2010/main" val="338930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11</a:t>
            </a:fld>
            <a:endParaRPr lang="en-GB"/>
          </a:p>
        </p:txBody>
      </p:sp>
    </p:spTree>
    <p:extLst>
      <p:ext uri="{BB962C8B-B14F-4D97-AF65-F5344CB8AC3E}">
        <p14:creationId xmlns:p14="http://schemas.microsoft.com/office/powerpoint/2010/main" val="3282443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12</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13</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14</a:t>
            </a:fld>
            <a:endParaRPr lang="en-GB"/>
          </a:p>
        </p:txBody>
      </p:sp>
    </p:spTree>
    <p:extLst>
      <p:ext uri="{BB962C8B-B14F-4D97-AF65-F5344CB8AC3E}">
        <p14:creationId xmlns:p14="http://schemas.microsoft.com/office/powerpoint/2010/main" val="4267312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15</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16</a:t>
            </a:fld>
            <a:endParaRPr lang="en-GB"/>
          </a:p>
        </p:txBody>
      </p:sp>
    </p:spTree>
    <p:extLst>
      <p:ext uri="{BB962C8B-B14F-4D97-AF65-F5344CB8AC3E}">
        <p14:creationId xmlns:p14="http://schemas.microsoft.com/office/powerpoint/2010/main" val="936534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17</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18</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19</a:t>
            </a:fld>
            <a:endParaRPr lang="en-GB"/>
          </a:p>
        </p:txBody>
      </p:sp>
    </p:spTree>
    <p:extLst>
      <p:ext uri="{BB962C8B-B14F-4D97-AF65-F5344CB8AC3E}">
        <p14:creationId xmlns:p14="http://schemas.microsoft.com/office/powerpoint/2010/main" val="1018694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20</a:t>
            </a:fld>
            <a:endParaRPr lang="en-GB"/>
          </a:p>
        </p:txBody>
      </p:sp>
    </p:spTree>
    <p:extLst>
      <p:ext uri="{BB962C8B-B14F-4D97-AF65-F5344CB8AC3E}">
        <p14:creationId xmlns:p14="http://schemas.microsoft.com/office/powerpoint/2010/main" val="36391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2</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Q12:  A</a:t>
            </a:r>
          </a:p>
          <a:p>
            <a:r>
              <a:rPr lang="en-GB" dirty="0"/>
              <a:t>Answer Q14:  D</a:t>
            </a:r>
          </a:p>
        </p:txBody>
      </p:sp>
      <p:sp>
        <p:nvSpPr>
          <p:cNvPr id="4" name="Slide Number Placeholder 3"/>
          <p:cNvSpPr>
            <a:spLocks noGrp="1"/>
          </p:cNvSpPr>
          <p:nvPr>
            <p:ph type="sldNum" sz="quarter" idx="10"/>
          </p:nvPr>
        </p:nvSpPr>
        <p:spPr/>
        <p:txBody>
          <a:bodyPr/>
          <a:lstStyle/>
          <a:p>
            <a:fld id="{02204A1C-9E4B-4B82-A6B7-35B44FEF5474}" type="slidenum">
              <a:rPr lang="en-GB" smtClean="0"/>
              <a:t>21</a:t>
            </a:fld>
            <a:endParaRPr lang="en-GB"/>
          </a:p>
        </p:txBody>
      </p:sp>
    </p:spTree>
    <p:extLst>
      <p:ext uri="{BB962C8B-B14F-4D97-AF65-F5344CB8AC3E}">
        <p14:creationId xmlns:p14="http://schemas.microsoft.com/office/powerpoint/2010/main" val="1671825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22</a:t>
            </a:fld>
            <a:endParaRPr lang="en-GB"/>
          </a:p>
        </p:txBody>
      </p:sp>
    </p:spTree>
    <p:extLst>
      <p:ext uri="{BB962C8B-B14F-4D97-AF65-F5344CB8AC3E}">
        <p14:creationId xmlns:p14="http://schemas.microsoft.com/office/powerpoint/2010/main" val="1703017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Greater revenue leading to higher profits.</a:t>
            </a:r>
          </a:p>
          <a:p>
            <a:r>
              <a:rPr lang="en-US" dirty="0"/>
              <a:t>Able to afford more staff and equipment and/or improve facilities.</a:t>
            </a:r>
          </a:p>
          <a:p>
            <a:r>
              <a:rPr lang="en-US" dirty="0"/>
              <a:t>More pressure on staff and capital equipment leading to stress for employees and breakdown of engines etc.</a:t>
            </a:r>
          </a:p>
          <a:p>
            <a:r>
              <a:rPr lang="en-US" dirty="0"/>
              <a:t>Need to find the money to purchase more trains/carriages etc. </a:t>
            </a:r>
          </a:p>
          <a:p>
            <a:r>
              <a:rPr lang="en-US" dirty="0"/>
              <a:t>Consumer dissatisfaction if trains breakdown or there is overcrowding. This could lead to lower profits </a:t>
            </a:r>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23</a:t>
            </a:fld>
            <a:endParaRPr lang="en-GB"/>
          </a:p>
        </p:txBody>
      </p:sp>
    </p:spTree>
    <p:extLst>
      <p:ext uri="{BB962C8B-B14F-4D97-AF65-F5344CB8AC3E}">
        <p14:creationId xmlns:p14="http://schemas.microsoft.com/office/powerpoint/2010/main" val="2004530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24</a:t>
            </a:fld>
            <a:endParaRPr lang="en-GB"/>
          </a:p>
        </p:txBody>
      </p:sp>
    </p:spTree>
    <p:extLst>
      <p:ext uri="{BB962C8B-B14F-4D97-AF65-F5344CB8AC3E}">
        <p14:creationId xmlns:p14="http://schemas.microsoft.com/office/powerpoint/2010/main" val="4211521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25</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26</a:t>
            </a:fld>
            <a:endParaRPr lang="en-GB"/>
          </a:p>
        </p:txBody>
      </p:sp>
    </p:spTree>
    <p:extLst>
      <p:ext uri="{BB962C8B-B14F-4D97-AF65-F5344CB8AC3E}">
        <p14:creationId xmlns:p14="http://schemas.microsoft.com/office/powerpoint/2010/main" val="2570559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27</a:t>
            </a:fld>
            <a:endParaRPr lang="en-GB"/>
          </a:p>
        </p:txBody>
      </p:sp>
    </p:spTree>
    <p:extLst>
      <p:ext uri="{BB962C8B-B14F-4D97-AF65-F5344CB8AC3E}">
        <p14:creationId xmlns:p14="http://schemas.microsoft.com/office/powerpoint/2010/main" val="1845834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28</a:t>
            </a:fld>
            <a:endParaRPr lang="en-GB"/>
          </a:p>
        </p:txBody>
      </p:sp>
    </p:spTree>
    <p:extLst>
      <p:ext uri="{BB962C8B-B14F-4D97-AF65-F5344CB8AC3E}">
        <p14:creationId xmlns:p14="http://schemas.microsoft.com/office/powerpoint/2010/main" val="3377614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29</a:t>
            </a:fld>
            <a:endParaRPr lang="en-GB"/>
          </a:p>
        </p:txBody>
      </p:sp>
    </p:spTree>
    <p:extLst>
      <p:ext uri="{BB962C8B-B14F-4D97-AF65-F5344CB8AC3E}">
        <p14:creationId xmlns:p14="http://schemas.microsoft.com/office/powerpoint/2010/main" val="3844624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30</a:t>
            </a:fld>
            <a:endParaRPr lang="en-GB"/>
          </a:p>
        </p:txBody>
      </p:sp>
    </p:spTree>
    <p:extLst>
      <p:ext uri="{BB962C8B-B14F-4D97-AF65-F5344CB8AC3E}">
        <p14:creationId xmlns:p14="http://schemas.microsoft.com/office/powerpoint/2010/main" val="204043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3</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31</a:t>
            </a:fld>
            <a:endParaRPr lang="en-GB"/>
          </a:p>
        </p:txBody>
      </p:sp>
    </p:spTree>
    <p:extLst>
      <p:ext uri="{BB962C8B-B14F-4D97-AF65-F5344CB8AC3E}">
        <p14:creationId xmlns:p14="http://schemas.microsoft.com/office/powerpoint/2010/main" val="2890850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32</a:t>
            </a:fld>
            <a:endParaRPr lang="en-GB"/>
          </a:p>
        </p:txBody>
      </p:sp>
    </p:spTree>
    <p:extLst>
      <p:ext uri="{BB962C8B-B14F-4D97-AF65-F5344CB8AC3E}">
        <p14:creationId xmlns:p14="http://schemas.microsoft.com/office/powerpoint/2010/main" val="2787085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D</a:t>
            </a:r>
          </a:p>
        </p:txBody>
      </p:sp>
      <p:sp>
        <p:nvSpPr>
          <p:cNvPr id="4" name="Slide Number Placeholder 3"/>
          <p:cNvSpPr>
            <a:spLocks noGrp="1"/>
          </p:cNvSpPr>
          <p:nvPr>
            <p:ph type="sldNum" sz="quarter" idx="10"/>
          </p:nvPr>
        </p:nvSpPr>
        <p:spPr/>
        <p:txBody>
          <a:bodyPr/>
          <a:lstStyle/>
          <a:p>
            <a:fld id="{02204A1C-9E4B-4B82-A6B7-35B44FEF5474}" type="slidenum">
              <a:rPr lang="en-GB" smtClean="0"/>
              <a:t>33</a:t>
            </a:fld>
            <a:endParaRPr lang="en-GB"/>
          </a:p>
        </p:txBody>
      </p:sp>
    </p:spTree>
    <p:extLst>
      <p:ext uri="{BB962C8B-B14F-4D97-AF65-F5344CB8AC3E}">
        <p14:creationId xmlns:p14="http://schemas.microsoft.com/office/powerpoint/2010/main" val="2510020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is meant by ‘price elasticity of supply’.</a:t>
            </a:r>
          </a:p>
          <a:p>
            <a:r>
              <a:rPr lang="en-US" dirty="0"/>
              <a:t> </a:t>
            </a:r>
          </a:p>
          <a:p>
            <a:r>
              <a:rPr lang="en-US" dirty="0"/>
              <a:t>Answers may include:  </a:t>
            </a:r>
          </a:p>
          <a:p>
            <a:r>
              <a:rPr lang="en-US" dirty="0"/>
              <a:t>The responsiveness of quantity supplied to a change in price.</a:t>
            </a:r>
          </a:p>
          <a:p>
            <a:r>
              <a:rPr lang="en-US" dirty="0"/>
              <a:t>The percentage change in quantity supplied relative to a percentage change in price.</a:t>
            </a:r>
          </a:p>
          <a:p>
            <a:r>
              <a:rPr lang="en-US" dirty="0"/>
              <a:t> </a:t>
            </a:r>
          </a:p>
          <a:p>
            <a:r>
              <a:rPr lang="en-US" dirty="0"/>
              <a:t> </a:t>
            </a:r>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34</a:t>
            </a:fld>
            <a:endParaRPr lang="en-GB"/>
          </a:p>
        </p:txBody>
      </p:sp>
    </p:spTree>
    <p:extLst>
      <p:ext uri="{BB962C8B-B14F-4D97-AF65-F5344CB8AC3E}">
        <p14:creationId xmlns:p14="http://schemas.microsoft.com/office/powerpoint/2010/main" val="782119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may include:  </a:t>
            </a:r>
          </a:p>
          <a:p>
            <a:r>
              <a:rPr lang="en-US" dirty="0"/>
              <a:t>Inelastic supply means that the firm will have difficulty responding to increased demand in the short run thus restricting the number of customer.</a:t>
            </a:r>
          </a:p>
          <a:p>
            <a:r>
              <a:rPr lang="en-US" dirty="0"/>
              <a:t>This means that although revenue/profits are likely to rise there may be problems with customers.</a:t>
            </a:r>
          </a:p>
          <a:p>
            <a:r>
              <a:rPr lang="en-US" dirty="0"/>
              <a:t>It might be better to try and make PES more elastic by having more trains/carriages so they can respond quicker to demand changes.</a:t>
            </a:r>
          </a:p>
          <a:p>
            <a:r>
              <a:rPr lang="en-US" dirty="0"/>
              <a:t>Knowing PES allows the firm to predict the effects of changes in demand.</a:t>
            </a:r>
          </a:p>
          <a:p>
            <a:r>
              <a:rPr lang="en-US" dirty="0"/>
              <a:t>Knowing PES allows the firm to decide how best to try and meet demand changes.</a:t>
            </a:r>
          </a:p>
          <a:p>
            <a:r>
              <a:rPr lang="en-US" dirty="0"/>
              <a:t>PES is difficult to change, or even to calculate.</a:t>
            </a:r>
          </a:p>
          <a:p>
            <a:r>
              <a:rPr lang="en-US" dirty="0"/>
              <a:t>Changes in consumer demand may be more important. The success or otherwise of the advertising will depend on whether Jit’s forecast about future consumption is correct or not.</a:t>
            </a:r>
          </a:p>
          <a:p>
            <a:r>
              <a:rPr lang="en-US" dirty="0"/>
              <a:t>More important could be factors such as: providing better facilities; better marketing, focusing on innovative ideas, being aware of competitors, linking with other transport operators and/or the National Park authorities, etc.</a:t>
            </a:r>
          </a:p>
          <a:p>
            <a:r>
              <a:rPr lang="en-US" dirty="0"/>
              <a:t> </a:t>
            </a:r>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35</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36</a:t>
            </a:fld>
            <a:endParaRPr lang="en-GB"/>
          </a:p>
        </p:txBody>
      </p:sp>
    </p:spTree>
    <p:extLst>
      <p:ext uri="{BB962C8B-B14F-4D97-AF65-F5344CB8AC3E}">
        <p14:creationId xmlns:p14="http://schemas.microsoft.com/office/powerpoint/2010/main" val="580815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37</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38</a:t>
            </a:fld>
            <a:endParaRPr lang="en-GB"/>
          </a:p>
        </p:txBody>
      </p:sp>
    </p:spTree>
    <p:extLst>
      <p:ext uri="{BB962C8B-B14F-4D97-AF65-F5344CB8AC3E}">
        <p14:creationId xmlns:p14="http://schemas.microsoft.com/office/powerpoint/2010/main" val="1042780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39</a:t>
            </a:fld>
            <a:endParaRPr lang="en-GB"/>
          </a:p>
        </p:txBody>
      </p:sp>
    </p:spTree>
    <p:extLst>
      <p:ext uri="{BB962C8B-B14F-4D97-AF65-F5344CB8AC3E}">
        <p14:creationId xmlns:p14="http://schemas.microsoft.com/office/powerpoint/2010/main" val="2452636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Q3: C</a:t>
            </a:r>
          </a:p>
          <a:p>
            <a:r>
              <a:rPr lang="en-GB" dirty="0"/>
              <a:t>Answer Q7: D</a:t>
            </a:r>
          </a:p>
        </p:txBody>
      </p:sp>
      <p:sp>
        <p:nvSpPr>
          <p:cNvPr id="4" name="Slide Number Placeholder 3"/>
          <p:cNvSpPr>
            <a:spLocks noGrp="1"/>
          </p:cNvSpPr>
          <p:nvPr>
            <p:ph type="sldNum" sz="quarter" idx="10"/>
          </p:nvPr>
        </p:nvSpPr>
        <p:spPr/>
        <p:txBody>
          <a:bodyPr/>
          <a:lstStyle/>
          <a:p>
            <a:fld id="{02204A1C-9E4B-4B82-A6B7-35B44FEF5474}" type="slidenum">
              <a:rPr lang="en-GB" smtClean="0"/>
              <a:t>40</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4</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41</a:t>
            </a:fld>
            <a:endParaRPr lang="en-GB"/>
          </a:p>
        </p:txBody>
      </p:sp>
    </p:spTree>
    <p:extLst>
      <p:ext uri="{BB962C8B-B14F-4D97-AF65-F5344CB8AC3E}">
        <p14:creationId xmlns:p14="http://schemas.microsoft.com/office/powerpoint/2010/main" val="2419910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42</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43</a:t>
            </a:fld>
            <a:endParaRPr lang="en-GB"/>
          </a:p>
        </p:txBody>
      </p:sp>
    </p:spTree>
    <p:extLst>
      <p:ext uri="{BB962C8B-B14F-4D97-AF65-F5344CB8AC3E}">
        <p14:creationId xmlns:p14="http://schemas.microsoft.com/office/powerpoint/2010/main" val="2119085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44</a:t>
            </a:fld>
            <a:endParaRPr lang="en-GB"/>
          </a:p>
        </p:txBody>
      </p:sp>
    </p:spTree>
    <p:extLst>
      <p:ext uri="{BB962C8B-B14F-4D97-AF65-F5344CB8AC3E}">
        <p14:creationId xmlns:p14="http://schemas.microsoft.com/office/powerpoint/2010/main" val="2872601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45</a:t>
            </a:fld>
            <a:endParaRPr lang="en-GB"/>
          </a:p>
        </p:txBody>
      </p:sp>
    </p:spTree>
    <p:extLst>
      <p:ext uri="{BB962C8B-B14F-4D97-AF65-F5344CB8AC3E}">
        <p14:creationId xmlns:p14="http://schemas.microsoft.com/office/powerpoint/2010/main" val="994553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46</a:t>
            </a:fld>
            <a:endParaRPr lang="en-GB"/>
          </a:p>
        </p:txBody>
      </p:sp>
    </p:spTree>
    <p:extLst>
      <p:ext uri="{BB962C8B-B14F-4D97-AF65-F5344CB8AC3E}">
        <p14:creationId xmlns:p14="http://schemas.microsoft.com/office/powerpoint/2010/main" val="11861944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47</a:t>
            </a:fld>
            <a:endParaRPr lang="en-GB"/>
          </a:p>
        </p:txBody>
      </p:sp>
    </p:spTree>
    <p:extLst>
      <p:ext uri="{BB962C8B-B14F-4D97-AF65-F5344CB8AC3E}">
        <p14:creationId xmlns:p14="http://schemas.microsoft.com/office/powerpoint/2010/main" val="2158308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48</a:t>
            </a:fld>
            <a:endParaRPr lang="en-GB"/>
          </a:p>
        </p:txBody>
      </p:sp>
    </p:spTree>
    <p:extLst>
      <p:ext uri="{BB962C8B-B14F-4D97-AF65-F5344CB8AC3E}">
        <p14:creationId xmlns:p14="http://schemas.microsoft.com/office/powerpoint/2010/main" val="4709410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49</a:t>
            </a:fld>
            <a:endParaRPr lang="en-GB"/>
          </a:p>
        </p:txBody>
      </p:sp>
    </p:spTree>
    <p:extLst>
      <p:ext uri="{BB962C8B-B14F-4D97-AF65-F5344CB8AC3E}">
        <p14:creationId xmlns:p14="http://schemas.microsoft.com/office/powerpoint/2010/main" val="26669909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50</a:t>
            </a:fld>
            <a:endParaRPr lang="en-GB"/>
          </a:p>
        </p:txBody>
      </p:sp>
    </p:spTree>
    <p:extLst>
      <p:ext uri="{BB962C8B-B14F-4D97-AF65-F5344CB8AC3E}">
        <p14:creationId xmlns:p14="http://schemas.microsoft.com/office/powerpoint/2010/main" val="13601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5</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Q6: D</a:t>
            </a:r>
          </a:p>
          <a:p>
            <a:r>
              <a:rPr lang="en-GB" dirty="0"/>
              <a:t>Answer Q13: B</a:t>
            </a:r>
          </a:p>
        </p:txBody>
      </p:sp>
      <p:sp>
        <p:nvSpPr>
          <p:cNvPr id="4" name="Slide Number Placeholder 3"/>
          <p:cNvSpPr>
            <a:spLocks noGrp="1"/>
          </p:cNvSpPr>
          <p:nvPr>
            <p:ph type="sldNum" sz="quarter" idx="10"/>
          </p:nvPr>
        </p:nvSpPr>
        <p:spPr/>
        <p:txBody>
          <a:bodyPr/>
          <a:lstStyle/>
          <a:p>
            <a:fld id="{02204A1C-9E4B-4B82-A6B7-35B44FEF5474}" type="slidenum">
              <a:rPr lang="en-GB" smtClean="0"/>
              <a:t>51</a:t>
            </a:fld>
            <a:endParaRPr lang="en-GB"/>
          </a:p>
        </p:txBody>
      </p:sp>
    </p:spTree>
    <p:extLst>
      <p:ext uri="{BB962C8B-B14F-4D97-AF65-F5344CB8AC3E}">
        <p14:creationId xmlns:p14="http://schemas.microsoft.com/office/powerpoint/2010/main" val="1356491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Positive points may include:</a:t>
            </a:r>
          </a:p>
          <a:p>
            <a:pPr marL="0" indent="0">
              <a:buNone/>
            </a:pPr>
            <a:r>
              <a:rPr lang="en-US" dirty="0"/>
              <a:t>Lower prices.</a:t>
            </a:r>
          </a:p>
          <a:p>
            <a:pPr marL="0" indent="0">
              <a:buNone/>
            </a:pPr>
            <a:r>
              <a:rPr lang="en-US" dirty="0"/>
              <a:t>Improved quality (if this is a way of responding to competition).</a:t>
            </a:r>
          </a:p>
          <a:p>
            <a:pPr marL="0" indent="0">
              <a:buNone/>
            </a:pPr>
            <a:r>
              <a:rPr lang="en-US" dirty="0"/>
              <a:t>Greater technological innovation.</a:t>
            </a:r>
          </a:p>
          <a:p>
            <a:pPr marL="0" indent="0">
              <a:buNone/>
            </a:pPr>
            <a:r>
              <a:rPr lang="en-US" dirty="0"/>
              <a:t>Improved customer service.</a:t>
            </a:r>
          </a:p>
          <a:p>
            <a:pPr marL="0" indent="0">
              <a:buNone/>
            </a:pPr>
            <a:r>
              <a:rPr lang="en-US" dirty="0"/>
              <a:t>Increased standard of living.</a:t>
            </a:r>
          </a:p>
          <a:p>
            <a:pPr marL="0" indent="0">
              <a:buNone/>
            </a:pPr>
            <a:r>
              <a:rPr lang="en-US" dirty="0"/>
              <a:t> </a:t>
            </a:r>
          </a:p>
          <a:p>
            <a:pPr marL="0" indent="0">
              <a:buNone/>
            </a:pPr>
            <a:r>
              <a:rPr lang="en-US" dirty="0"/>
              <a:t>Negative points may include:</a:t>
            </a:r>
          </a:p>
          <a:p>
            <a:pPr marL="0" indent="0">
              <a:buNone/>
            </a:pPr>
            <a:r>
              <a:rPr lang="en-US" dirty="0"/>
              <a:t>Decrease in quality (if competition encourages cost-cutting).</a:t>
            </a:r>
          </a:p>
          <a:p>
            <a:pPr marL="0" indent="0">
              <a:buNone/>
            </a:pPr>
            <a:r>
              <a:rPr lang="en-US" dirty="0"/>
              <a:t>Consumers persuaded to buy products they do not need.</a:t>
            </a:r>
          </a:p>
          <a:p>
            <a:pPr marL="0" indent="0">
              <a:buNone/>
            </a:pPr>
            <a:r>
              <a:rPr lang="en-US" dirty="0"/>
              <a:t>May purchase goods which are harmful either to themselves and/or the environment.</a:t>
            </a:r>
          </a:p>
          <a:p>
            <a:pPr marL="0" indent="0">
              <a:buNone/>
            </a:pPr>
            <a:r>
              <a:rPr lang="en-US" dirty="0"/>
              <a:t>Have to pay for ‘extras’ which were included when prices were higher.</a:t>
            </a:r>
          </a:p>
          <a:p>
            <a:pPr marL="0" indent="0">
              <a:buNone/>
            </a:pPr>
            <a:r>
              <a:rPr lang="en-US" dirty="0"/>
              <a:t> </a:t>
            </a:r>
          </a:p>
          <a:p>
            <a:pPr marL="0" indent="0">
              <a:buNone/>
            </a:pPr>
            <a:r>
              <a:rPr lang="en-US" dirty="0"/>
              <a:t> </a:t>
            </a:r>
          </a:p>
        </p:txBody>
      </p:sp>
      <p:sp>
        <p:nvSpPr>
          <p:cNvPr id="4" name="Slide Number Placeholder 3"/>
          <p:cNvSpPr>
            <a:spLocks noGrp="1"/>
          </p:cNvSpPr>
          <p:nvPr>
            <p:ph type="sldNum" sz="quarter" idx="10"/>
          </p:nvPr>
        </p:nvSpPr>
        <p:spPr/>
        <p:txBody>
          <a:bodyPr/>
          <a:lstStyle/>
          <a:p>
            <a:fld id="{02204A1C-9E4B-4B82-A6B7-35B44FEF5474}" type="slidenum">
              <a:rPr lang="en-GB" smtClean="0"/>
              <a:t>52</a:t>
            </a:fld>
            <a:endParaRPr lang="en-GB"/>
          </a:p>
        </p:txBody>
      </p:sp>
    </p:spTree>
    <p:extLst>
      <p:ext uri="{BB962C8B-B14F-4D97-AF65-F5344CB8AC3E}">
        <p14:creationId xmlns:p14="http://schemas.microsoft.com/office/powerpoint/2010/main" val="1181720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53</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54</a:t>
            </a:fld>
            <a:endParaRPr lang="en-GB"/>
          </a:p>
        </p:txBody>
      </p:sp>
    </p:spTree>
    <p:extLst>
      <p:ext uri="{BB962C8B-B14F-4D97-AF65-F5344CB8AC3E}">
        <p14:creationId xmlns:p14="http://schemas.microsoft.com/office/powerpoint/2010/main" val="41786880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55</a:t>
            </a:fld>
            <a:endParaRPr lang="en-GB"/>
          </a:p>
        </p:txBody>
      </p:sp>
    </p:spTree>
    <p:extLst>
      <p:ext uri="{BB962C8B-B14F-4D97-AF65-F5344CB8AC3E}">
        <p14:creationId xmlns:p14="http://schemas.microsoft.com/office/powerpoint/2010/main" val="26433542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56</a:t>
            </a:fld>
            <a:endParaRPr lang="en-GB"/>
          </a:p>
        </p:txBody>
      </p:sp>
    </p:spTree>
    <p:extLst>
      <p:ext uri="{BB962C8B-B14F-4D97-AF65-F5344CB8AC3E}">
        <p14:creationId xmlns:p14="http://schemas.microsoft.com/office/powerpoint/2010/main" val="2749042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57</a:t>
            </a:fld>
            <a:endParaRPr lang="en-GB"/>
          </a:p>
        </p:txBody>
      </p:sp>
    </p:spTree>
    <p:extLst>
      <p:ext uri="{BB962C8B-B14F-4D97-AF65-F5344CB8AC3E}">
        <p14:creationId xmlns:p14="http://schemas.microsoft.com/office/powerpoint/2010/main" val="342887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58</a:t>
            </a:fld>
            <a:endParaRPr lang="en-GB"/>
          </a:p>
        </p:txBody>
      </p:sp>
    </p:spTree>
    <p:extLst>
      <p:ext uri="{BB962C8B-B14F-4D97-AF65-F5344CB8AC3E}">
        <p14:creationId xmlns:p14="http://schemas.microsoft.com/office/powerpoint/2010/main" val="25698016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C</a:t>
            </a:r>
          </a:p>
        </p:txBody>
      </p:sp>
      <p:sp>
        <p:nvSpPr>
          <p:cNvPr id="4" name="Slide Number Placeholder 3"/>
          <p:cNvSpPr>
            <a:spLocks noGrp="1"/>
          </p:cNvSpPr>
          <p:nvPr>
            <p:ph type="sldNum" sz="quarter" idx="10"/>
          </p:nvPr>
        </p:nvSpPr>
        <p:spPr/>
        <p:txBody>
          <a:bodyPr/>
          <a:lstStyle/>
          <a:p>
            <a:fld id="{02204A1C-9E4B-4B82-A6B7-35B44FEF5474}" type="slidenum">
              <a:rPr lang="en-GB" smtClean="0"/>
              <a:t>59</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A</a:t>
            </a:r>
          </a:p>
        </p:txBody>
      </p:sp>
      <p:sp>
        <p:nvSpPr>
          <p:cNvPr id="4" name="Slide Number Placeholder 3"/>
          <p:cNvSpPr>
            <a:spLocks noGrp="1"/>
          </p:cNvSpPr>
          <p:nvPr>
            <p:ph type="sldNum" sz="quarter" idx="10"/>
          </p:nvPr>
        </p:nvSpPr>
        <p:spPr/>
        <p:txBody>
          <a:bodyPr/>
          <a:lstStyle/>
          <a:p>
            <a:fld id="{02204A1C-9E4B-4B82-A6B7-35B44FEF5474}" type="slidenum">
              <a:rPr lang="en-GB" smtClean="0"/>
              <a:t>60</a:t>
            </a:fld>
            <a:endParaRPr lang="en-GB"/>
          </a:p>
        </p:txBody>
      </p:sp>
    </p:spTree>
    <p:extLst>
      <p:ext uri="{BB962C8B-B14F-4D97-AF65-F5344CB8AC3E}">
        <p14:creationId xmlns:p14="http://schemas.microsoft.com/office/powerpoint/2010/main" val="224721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6</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may include: </a:t>
            </a:r>
          </a:p>
          <a:p>
            <a:endParaRPr lang="en-US" dirty="0"/>
          </a:p>
          <a:p>
            <a:pPr marL="171450" indent="-171450">
              <a:buFont typeface="Arial" panose="020B0604020202020204" pitchFamily="34" charset="0"/>
              <a:buChar char="•"/>
            </a:pPr>
            <a:r>
              <a:rPr lang="en-US" dirty="0"/>
              <a:t>Economies of scale are the cost advantages a firm can gain by increasing the scale of production.</a:t>
            </a:r>
          </a:p>
          <a:p>
            <a:pPr marL="171450" indent="-171450">
              <a:buFont typeface="Arial" panose="020B0604020202020204" pitchFamily="34" charset="0"/>
              <a:buChar char="•"/>
            </a:pPr>
            <a:r>
              <a:rPr lang="en-US" dirty="0"/>
              <a:t>This can allow a business to cut its prices and/or increase profits.</a:t>
            </a:r>
          </a:p>
          <a:p>
            <a:pPr marL="171450" indent="-171450">
              <a:buFont typeface="Arial" panose="020B0604020202020204" pitchFamily="34" charset="0"/>
              <a:buChar char="•"/>
            </a:pPr>
            <a:r>
              <a:rPr lang="en-US" dirty="0"/>
              <a:t>Examples could include marketing, purchasing, technical, financial, managerial, risk bearing. </a:t>
            </a:r>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61</a:t>
            </a:fld>
            <a:endParaRPr lang="en-GB"/>
          </a:p>
        </p:txBody>
      </p:sp>
    </p:spTree>
    <p:extLst>
      <p:ext uri="{BB962C8B-B14F-4D97-AF65-F5344CB8AC3E}">
        <p14:creationId xmlns:p14="http://schemas.microsoft.com/office/powerpoint/2010/main" val="38795392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62</a:t>
            </a:fld>
            <a:endParaRPr lang="en-GB"/>
          </a:p>
        </p:txBody>
      </p:sp>
    </p:spTree>
    <p:extLst>
      <p:ext uri="{BB962C8B-B14F-4D97-AF65-F5344CB8AC3E}">
        <p14:creationId xmlns:p14="http://schemas.microsoft.com/office/powerpoint/2010/main" val="7941512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63</a:t>
            </a:fld>
            <a:endParaRPr lang="en-GB"/>
          </a:p>
        </p:txBody>
      </p:sp>
    </p:spTree>
    <p:extLst>
      <p:ext uri="{BB962C8B-B14F-4D97-AF65-F5344CB8AC3E}">
        <p14:creationId xmlns:p14="http://schemas.microsoft.com/office/powerpoint/2010/main" val="23206844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64</a:t>
            </a:fld>
            <a:endParaRPr lang="en-GB"/>
          </a:p>
        </p:txBody>
      </p:sp>
    </p:spTree>
    <p:extLst>
      <p:ext uri="{BB962C8B-B14F-4D97-AF65-F5344CB8AC3E}">
        <p14:creationId xmlns:p14="http://schemas.microsoft.com/office/powerpoint/2010/main" val="25385062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65</a:t>
            </a:fld>
            <a:endParaRPr lang="en-GB"/>
          </a:p>
        </p:txBody>
      </p:sp>
    </p:spTree>
    <p:extLst>
      <p:ext uri="{BB962C8B-B14F-4D97-AF65-F5344CB8AC3E}">
        <p14:creationId xmlns:p14="http://schemas.microsoft.com/office/powerpoint/2010/main" val="19481237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66</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67</a:t>
            </a:fld>
            <a:endParaRPr lang="en-GB"/>
          </a:p>
        </p:txBody>
      </p:sp>
    </p:spTree>
    <p:extLst>
      <p:ext uri="{BB962C8B-B14F-4D97-AF65-F5344CB8AC3E}">
        <p14:creationId xmlns:p14="http://schemas.microsoft.com/office/powerpoint/2010/main" val="31424582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68</a:t>
            </a:fld>
            <a:endParaRPr lang="en-GB"/>
          </a:p>
        </p:txBody>
      </p:sp>
    </p:spTree>
    <p:extLst>
      <p:ext uri="{BB962C8B-B14F-4D97-AF65-F5344CB8AC3E}">
        <p14:creationId xmlns:p14="http://schemas.microsoft.com/office/powerpoint/2010/main" val="37001865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69</a:t>
            </a:fld>
            <a:endParaRPr lang="en-GB"/>
          </a:p>
        </p:txBody>
      </p:sp>
    </p:spTree>
    <p:extLst>
      <p:ext uri="{BB962C8B-B14F-4D97-AF65-F5344CB8AC3E}">
        <p14:creationId xmlns:p14="http://schemas.microsoft.com/office/powerpoint/2010/main" val="38873567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70</a:t>
            </a:fld>
            <a:endParaRPr lang="en-GB"/>
          </a:p>
        </p:txBody>
      </p:sp>
    </p:spTree>
    <p:extLst>
      <p:ext uri="{BB962C8B-B14F-4D97-AF65-F5344CB8AC3E}">
        <p14:creationId xmlns:p14="http://schemas.microsoft.com/office/powerpoint/2010/main" val="94030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D</a:t>
            </a:r>
          </a:p>
        </p:txBody>
      </p:sp>
      <p:sp>
        <p:nvSpPr>
          <p:cNvPr id="4" name="Slide Number Placeholder 3"/>
          <p:cNvSpPr>
            <a:spLocks noGrp="1"/>
          </p:cNvSpPr>
          <p:nvPr>
            <p:ph type="sldNum" sz="quarter" idx="10"/>
          </p:nvPr>
        </p:nvSpPr>
        <p:spPr/>
        <p:txBody>
          <a:bodyPr/>
          <a:lstStyle/>
          <a:p>
            <a:fld id="{02204A1C-9E4B-4B82-A6B7-35B44FEF5474}" type="slidenum">
              <a:rPr lang="en-GB" smtClean="0"/>
              <a:t>8</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71</a:t>
            </a:fld>
            <a:endParaRPr lang="en-GB"/>
          </a:p>
        </p:txBody>
      </p:sp>
    </p:spTree>
    <p:extLst>
      <p:ext uri="{BB962C8B-B14F-4D97-AF65-F5344CB8AC3E}">
        <p14:creationId xmlns:p14="http://schemas.microsoft.com/office/powerpoint/2010/main" val="31343696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72</a:t>
            </a:fld>
            <a:endParaRPr lang="en-GB"/>
          </a:p>
        </p:txBody>
      </p:sp>
    </p:spTree>
    <p:extLst>
      <p:ext uri="{BB962C8B-B14F-4D97-AF65-F5344CB8AC3E}">
        <p14:creationId xmlns:p14="http://schemas.microsoft.com/office/powerpoint/2010/main" val="42717899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73</a:t>
            </a:fld>
            <a:endParaRPr lang="en-GB"/>
          </a:p>
        </p:txBody>
      </p:sp>
    </p:spTree>
    <p:extLst>
      <p:ext uri="{BB962C8B-B14F-4D97-AF65-F5344CB8AC3E}">
        <p14:creationId xmlns:p14="http://schemas.microsoft.com/office/powerpoint/2010/main" val="23775860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74</a:t>
            </a:fld>
            <a:endParaRPr lang="en-GB"/>
          </a:p>
        </p:txBody>
      </p:sp>
    </p:spTree>
    <p:extLst>
      <p:ext uri="{BB962C8B-B14F-4D97-AF65-F5344CB8AC3E}">
        <p14:creationId xmlns:p14="http://schemas.microsoft.com/office/powerpoint/2010/main" val="19983495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C</a:t>
            </a:r>
          </a:p>
          <a:p>
            <a:pPr marL="0" indent="0">
              <a:buNone/>
            </a:pPr>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75</a:t>
            </a:fld>
            <a:endParaRPr lang="en-GB"/>
          </a:p>
        </p:txBody>
      </p:sp>
    </p:spTree>
    <p:extLst>
      <p:ext uri="{BB962C8B-B14F-4D97-AF65-F5344CB8AC3E}">
        <p14:creationId xmlns:p14="http://schemas.microsoft.com/office/powerpoint/2010/main" val="5263805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a:t>
            </a:r>
          </a:p>
          <a:p>
            <a:pPr marL="228600" indent="-228600">
              <a:buAutoNum type="alphaLcParenBoth" startAt="2"/>
            </a:pPr>
            <a:r>
              <a:rPr lang="en-GB" dirty="0"/>
              <a:t>Question from Extract 1 SSA Ltd Answer </a:t>
            </a:r>
            <a:r>
              <a:rPr lang="en-US" dirty="0"/>
              <a:t>Gross pay is the amount of money which an employee earns before any deductions are made. </a:t>
            </a:r>
            <a:r>
              <a:rPr lang="en-GB" dirty="0"/>
              <a:t> </a:t>
            </a:r>
          </a:p>
          <a:p>
            <a:pPr marL="228600" indent="-228600">
              <a:buAutoNum type="alphaLcParenBoth" startAt="2"/>
            </a:pPr>
            <a:endParaRPr lang="en-GB" dirty="0"/>
          </a:p>
          <a:p>
            <a:pPr marL="228600" indent="-228600">
              <a:buAutoNum type="alphaLcParenBoth" startAt="2"/>
            </a:pPr>
            <a:r>
              <a:rPr lang="en-US" dirty="0"/>
              <a:t>Takes time to increase supply of [especially skilled] labour so supply remains the same  Supply of labour to the firm may actually fall if competitors attract available staff  Competition indicates increased demand for the product which will lead to increased demand for labour  A rise in wages due to higher demand and/or lower supply of labour (see mark scheme for diagram).</a:t>
            </a:r>
          </a:p>
          <a:p>
            <a:pPr marL="228600" indent="-228600">
              <a:buAutoNum type="alphaLcParenBoth" startAt="2"/>
            </a:pPr>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76</a:t>
            </a:fld>
            <a:endParaRPr lang="en-GB"/>
          </a:p>
        </p:txBody>
      </p:sp>
    </p:spTree>
    <p:extLst>
      <p:ext uri="{BB962C8B-B14F-4D97-AF65-F5344CB8AC3E}">
        <p14:creationId xmlns:p14="http://schemas.microsoft.com/office/powerpoint/2010/main" val="16772710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77</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78</a:t>
            </a:fld>
            <a:endParaRPr lang="en-GB"/>
          </a:p>
        </p:txBody>
      </p:sp>
    </p:spTree>
    <p:extLst>
      <p:ext uri="{BB962C8B-B14F-4D97-AF65-F5344CB8AC3E}">
        <p14:creationId xmlns:p14="http://schemas.microsoft.com/office/powerpoint/2010/main" val="38037491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79</a:t>
            </a:fld>
            <a:endParaRPr lang="en-GB"/>
          </a:p>
        </p:txBody>
      </p:sp>
    </p:spTree>
    <p:extLst>
      <p:ext uri="{BB962C8B-B14F-4D97-AF65-F5344CB8AC3E}">
        <p14:creationId xmlns:p14="http://schemas.microsoft.com/office/powerpoint/2010/main" val="15985192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80</a:t>
            </a:fld>
            <a:endParaRPr lang="en-GB"/>
          </a:p>
        </p:txBody>
      </p:sp>
    </p:spTree>
    <p:extLst>
      <p:ext uri="{BB962C8B-B14F-4D97-AF65-F5344CB8AC3E}">
        <p14:creationId xmlns:p14="http://schemas.microsoft.com/office/powerpoint/2010/main" val="81064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A</a:t>
            </a:r>
          </a:p>
        </p:txBody>
      </p:sp>
      <p:sp>
        <p:nvSpPr>
          <p:cNvPr id="4" name="Slide Number Placeholder 3"/>
          <p:cNvSpPr>
            <a:spLocks noGrp="1"/>
          </p:cNvSpPr>
          <p:nvPr>
            <p:ph type="sldNum" sz="quarter" idx="10"/>
          </p:nvPr>
        </p:nvSpPr>
        <p:spPr/>
        <p:txBody>
          <a:bodyPr/>
          <a:lstStyle/>
          <a:p>
            <a:fld id="{02204A1C-9E4B-4B82-A6B7-35B44FEF5474}" type="slidenum">
              <a:rPr lang="en-GB" smtClean="0"/>
              <a:t>9</a:t>
            </a:fld>
            <a:endParaRPr lang="en-GB"/>
          </a:p>
        </p:txBody>
      </p:sp>
    </p:spTree>
    <p:extLst>
      <p:ext uri="{BB962C8B-B14F-4D97-AF65-F5344CB8AC3E}">
        <p14:creationId xmlns:p14="http://schemas.microsoft.com/office/powerpoint/2010/main" val="18355445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81</a:t>
            </a:fld>
            <a:endParaRPr lang="en-GB"/>
          </a:p>
        </p:txBody>
      </p:sp>
    </p:spTree>
    <p:extLst>
      <p:ext uri="{BB962C8B-B14F-4D97-AF65-F5344CB8AC3E}">
        <p14:creationId xmlns:p14="http://schemas.microsoft.com/office/powerpoint/2010/main" val="1663470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82</a:t>
            </a:fld>
            <a:endParaRPr lang="en-GB"/>
          </a:p>
        </p:txBody>
      </p:sp>
    </p:spTree>
    <p:extLst>
      <p:ext uri="{BB962C8B-B14F-4D97-AF65-F5344CB8AC3E}">
        <p14:creationId xmlns:p14="http://schemas.microsoft.com/office/powerpoint/2010/main" val="3248652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83</a:t>
            </a:fld>
            <a:endParaRPr lang="en-GB"/>
          </a:p>
        </p:txBody>
      </p:sp>
    </p:spTree>
    <p:extLst>
      <p:ext uri="{BB962C8B-B14F-4D97-AF65-F5344CB8AC3E}">
        <p14:creationId xmlns:p14="http://schemas.microsoft.com/office/powerpoint/2010/main" val="40819715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84</a:t>
            </a:fld>
            <a:endParaRPr lang="en-GB"/>
          </a:p>
        </p:txBody>
      </p:sp>
    </p:spTree>
    <p:extLst>
      <p:ext uri="{BB962C8B-B14F-4D97-AF65-F5344CB8AC3E}">
        <p14:creationId xmlns:p14="http://schemas.microsoft.com/office/powerpoint/2010/main" val="40861984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85</a:t>
            </a:fld>
            <a:endParaRPr lang="en-GB"/>
          </a:p>
        </p:txBody>
      </p:sp>
    </p:spTree>
    <p:extLst>
      <p:ext uri="{BB962C8B-B14F-4D97-AF65-F5344CB8AC3E}">
        <p14:creationId xmlns:p14="http://schemas.microsoft.com/office/powerpoint/2010/main" val="415174104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86</a:t>
            </a:fld>
            <a:endParaRPr lang="en-GB"/>
          </a:p>
        </p:txBody>
      </p:sp>
    </p:spTree>
    <p:extLst>
      <p:ext uri="{BB962C8B-B14F-4D97-AF65-F5344CB8AC3E}">
        <p14:creationId xmlns:p14="http://schemas.microsoft.com/office/powerpoint/2010/main" val="37339593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87</a:t>
            </a:fld>
            <a:endParaRPr lang="en-GB"/>
          </a:p>
        </p:txBody>
      </p:sp>
    </p:spTree>
    <p:extLst>
      <p:ext uri="{BB962C8B-B14F-4D97-AF65-F5344CB8AC3E}">
        <p14:creationId xmlns:p14="http://schemas.microsoft.com/office/powerpoint/2010/main" val="2574918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B</a:t>
            </a:r>
          </a:p>
        </p:txBody>
      </p:sp>
      <p:sp>
        <p:nvSpPr>
          <p:cNvPr id="4" name="Slide Number Placeholder 3"/>
          <p:cNvSpPr>
            <a:spLocks noGrp="1"/>
          </p:cNvSpPr>
          <p:nvPr>
            <p:ph type="sldNum" sz="quarter" idx="10"/>
          </p:nvPr>
        </p:nvSpPr>
        <p:spPr/>
        <p:txBody>
          <a:bodyPr/>
          <a:lstStyle/>
          <a:p>
            <a:fld id="{02204A1C-9E4B-4B82-A6B7-35B44FEF5474}" type="slidenum">
              <a:rPr lang="en-GB" smtClean="0"/>
              <a:t>88</a:t>
            </a:fld>
            <a:endParaRPr lang="en-GB"/>
          </a:p>
        </p:txBody>
      </p:sp>
    </p:spTree>
    <p:extLst>
      <p:ext uri="{BB962C8B-B14F-4D97-AF65-F5344CB8AC3E}">
        <p14:creationId xmlns:p14="http://schemas.microsoft.com/office/powerpoint/2010/main" val="41808437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C</a:t>
            </a:r>
          </a:p>
        </p:txBody>
      </p:sp>
      <p:sp>
        <p:nvSpPr>
          <p:cNvPr id="4" name="Slide Number Placeholder 3"/>
          <p:cNvSpPr>
            <a:spLocks noGrp="1"/>
          </p:cNvSpPr>
          <p:nvPr>
            <p:ph type="sldNum" sz="quarter" idx="10"/>
          </p:nvPr>
        </p:nvSpPr>
        <p:spPr/>
        <p:txBody>
          <a:bodyPr/>
          <a:lstStyle/>
          <a:p>
            <a:fld id="{02204A1C-9E4B-4B82-A6B7-35B44FEF5474}" type="slidenum">
              <a:rPr lang="en-GB" smtClean="0"/>
              <a:t>89</a:t>
            </a:fld>
            <a:endParaRPr lang="en-GB"/>
          </a:p>
        </p:txBody>
      </p:sp>
    </p:spTree>
    <p:extLst>
      <p:ext uri="{BB962C8B-B14F-4D97-AF65-F5344CB8AC3E}">
        <p14:creationId xmlns:p14="http://schemas.microsoft.com/office/powerpoint/2010/main" val="26832516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D</a:t>
            </a:r>
          </a:p>
        </p:txBody>
      </p:sp>
      <p:sp>
        <p:nvSpPr>
          <p:cNvPr id="4" name="Slide Number Placeholder 3"/>
          <p:cNvSpPr>
            <a:spLocks noGrp="1"/>
          </p:cNvSpPr>
          <p:nvPr>
            <p:ph type="sldNum" sz="quarter" idx="10"/>
          </p:nvPr>
        </p:nvSpPr>
        <p:spPr/>
        <p:txBody>
          <a:bodyPr/>
          <a:lstStyle/>
          <a:p>
            <a:fld id="{02204A1C-9E4B-4B82-A6B7-35B44FEF5474}" type="slidenum">
              <a:rPr lang="en-GB" smtClean="0"/>
              <a:t>90</a:t>
            </a:fld>
            <a:endParaRPr lang="en-GB"/>
          </a:p>
        </p:txBody>
      </p:sp>
    </p:spTree>
    <p:extLst>
      <p:ext uri="{BB962C8B-B14F-4D97-AF65-F5344CB8AC3E}">
        <p14:creationId xmlns:p14="http://schemas.microsoft.com/office/powerpoint/2010/main" val="1136848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A</a:t>
            </a:r>
          </a:p>
        </p:txBody>
      </p:sp>
      <p:sp>
        <p:nvSpPr>
          <p:cNvPr id="4" name="Slide Number Placeholder 3"/>
          <p:cNvSpPr>
            <a:spLocks noGrp="1"/>
          </p:cNvSpPr>
          <p:nvPr>
            <p:ph type="sldNum" sz="quarter" idx="10"/>
          </p:nvPr>
        </p:nvSpPr>
        <p:spPr/>
        <p:txBody>
          <a:bodyPr/>
          <a:lstStyle/>
          <a:p>
            <a:fld id="{02204A1C-9E4B-4B82-A6B7-35B44FEF5474}" type="slidenum">
              <a:rPr lang="en-GB" smtClean="0"/>
              <a:t>10</a:t>
            </a:fld>
            <a:endParaRPr lang="en-GB"/>
          </a:p>
        </p:txBody>
      </p:sp>
    </p:spTree>
    <p:extLst>
      <p:ext uri="{BB962C8B-B14F-4D97-AF65-F5344CB8AC3E}">
        <p14:creationId xmlns:p14="http://schemas.microsoft.com/office/powerpoint/2010/main" val="4488682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204A1C-9E4B-4B82-A6B7-35B44FEF5474}" type="slidenum">
              <a:rPr lang="en-GB" smtClean="0"/>
              <a:t>91</a:t>
            </a:fld>
            <a:endParaRPr lang="en-GB"/>
          </a:p>
        </p:txBody>
      </p:sp>
    </p:spTree>
    <p:extLst>
      <p:ext uri="{BB962C8B-B14F-4D97-AF65-F5344CB8AC3E}">
        <p14:creationId xmlns:p14="http://schemas.microsoft.com/office/powerpoint/2010/main" val="302045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84253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E9F30B2-F145-4B5C-9F28-4DB5FE83DE52}" type="datetimeFigureOut">
              <a:rPr lang="en-GB" smtClean="0"/>
              <a:t>23/04/2020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197775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E9F30B2-F145-4B5C-9F28-4DB5FE83DE52}" type="datetimeFigureOut">
              <a:rPr lang="en-GB" smtClean="0"/>
              <a:t>23/04/2020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3205291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9F30B2-F145-4B5C-9F28-4DB5FE83DE52}" type="datetimeFigureOut">
              <a:rPr lang="en-GB" smtClean="0"/>
              <a:t>23/04/2020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92037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9F30B2-F145-4B5C-9F28-4DB5FE83DE52}" type="datetimeFigureOut">
              <a:rPr lang="en-GB" smtClean="0"/>
              <a:t>23/04/2020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3106805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9F30B2-F145-4B5C-9F28-4DB5FE83DE52}" type="datetimeFigureOut">
              <a:rPr lang="en-GB" smtClean="0"/>
              <a:t>23/04/2020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1753157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9F30B2-F145-4B5C-9F28-4DB5FE83DE52}" type="datetimeFigureOut">
              <a:rPr lang="en-GB" smtClean="0"/>
              <a:t>23/04/2020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64609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5175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4669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16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9F30B2-F145-4B5C-9F28-4DB5FE83DE52}" type="datetimeFigureOut">
              <a:rPr lang="en-GB" smtClean="0"/>
              <a:t>23/04/2020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179473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9F30B2-F145-4B5C-9F28-4DB5FE83DE52}" type="datetimeFigureOut">
              <a:rPr lang="en-GB" smtClean="0"/>
              <a:t>23/04/2020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163904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9F30B2-F145-4B5C-9F28-4DB5FE83DE52}" type="datetimeFigureOut">
              <a:rPr lang="en-GB" smtClean="0"/>
              <a:t>23/04/2020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20524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9F30B2-F145-4B5C-9F28-4DB5FE83DE52}" type="datetimeFigureOut">
              <a:rPr lang="en-GB" smtClean="0"/>
              <a:t>23/04/2020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106922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E9F30B2-F145-4B5C-9F28-4DB5FE83DE52}" type="datetimeFigureOut">
              <a:rPr lang="en-GB" smtClean="0"/>
              <a:t>23/04/2020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DAE30B4-78F6-47E8-AA0B-62E7BDE29120}" type="slidenum">
              <a:rPr lang="en-GB" smtClean="0"/>
              <a:t>‹#›</a:t>
            </a:fld>
            <a:endParaRPr lang="en-GB"/>
          </a:p>
        </p:txBody>
      </p:sp>
    </p:spTree>
    <p:extLst>
      <p:ext uri="{BB962C8B-B14F-4D97-AF65-F5344CB8AC3E}">
        <p14:creationId xmlns:p14="http://schemas.microsoft.com/office/powerpoint/2010/main" val="541454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1"/>
            <a:ext cx="8229600" cy="41330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a:extLst>
              <a:ext uri="{FF2B5EF4-FFF2-40B4-BE49-F238E27FC236}">
                <a16:creationId xmlns:a16="http://schemas.microsoft.com/office/drawing/2014/main" id="{8BB28EBD-5961-0E43-A8D0-D848DBFE62A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53" y="6027776"/>
            <a:ext cx="9144000" cy="830224"/>
          </a:xfrm>
          <a:prstGeom prst="rect">
            <a:avLst/>
          </a:prstGeom>
        </p:spPr>
      </p:pic>
      <p:sp>
        <p:nvSpPr>
          <p:cNvPr id="13" name="TextBox 12">
            <a:extLst>
              <a:ext uri="{FF2B5EF4-FFF2-40B4-BE49-F238E27FC236}">
                <a16:creationId xmlns:a16="http://schemas.microsoft.com/office/drawing/2014/main" id="{3E8F58F0-92D5-F243-8B7D-A729E45EE63E}"/>
              </a:ext>
            </a:extLst>
          </p:cNvPr>
          <p:cNvSpPr txBox="1"/>
          <p:nvPr userDrawn="1"/>
        </p:nvSpPr>
        <p:spPr>
          <a:xfrm>
            <a:off x="8172400" y="5777983"/>
            <a:ext cx="776175" cy="215444"/>
          </a:xfrm>
          <a:prstGeom prst="rect">
            <a:avLst/>
          </a:prstGeom>
          <a:noFill/>
        </p:spPr>
        <p:txBody>
          <a:bodyPr wrap="none" rtlCol="0">
            <a:spAutoFit/>
          </a:bodyPr>
          <a:lstStyle/>
          <a:p>
            <a:r>
              <a:rPr lang="en-US" sz="800" dirty="0"/>
              <a:t>© OCR 2020</a:t>
            </a:r>
          </a:p>
        </p:txBody>
      </p:sp>
    </p:spTree>
    <p:extLst>
      <p:ext uri="{BB962C8B-B14F-4D97-AF65-F5344CB8AC3E}">
        <p14:creationId xmlns:p14="http://schemas.microsoft.com/office/powerpoint/2010/main" val="2401160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099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tMp3yJywdJc?feature=oembed" TargetMode="Externa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https://www.youtube.com/embed/7WDRJlFVX0Y?feature=oembed" TargetMode="Externa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ideo" Target="https://www.youtube.com/embed/9qpP2hgLtbU?feature=oembed" TargetMode="Externa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ideo" Target="https://www.youtube.com/embed/0Gb4t1L2MH0?feature=oembed" TargetMode="External"/><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ideo" Target="https://www.youtube.com/embed/dj-U9TDRNsA?feature=oembed" TargetMode="Externa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ideo" Target="https://www.youtube.com/embed/jN-8Gag7vBQ?feature=oembed" TargetMode="External"/><Relationship Id="rId4" Type="http://schemas.openxmlformats.org/officeDocument/2006/relationships/image" Target="../media/image46.jpe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ideo" Target="https://www.youtube.com/embed/mRxICdUYaCs?feature=oembed" TargetMode="External"/><Relationship Id="rId4" Type="http://schemas.openxmlformats.org/officeDocument/2006/relationships/image" Target="../media/image58.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ideo" Target="https://www.youtube.com/embed/rYvzM_tayY4?feature=oembed" TargetMode="External"/><Relationship Id="rId4" Type="http://schemas.openxmlformats.org/officeDocument/2006/relationships/image" Target="../media/image59.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ideo" Target="https://www.youtube.com/embed/6ihehRMtRWc?feature=oembed" TargetMode="External"/><Relationship Id="rId4" Type="http://schemas.openxmlformats.org/officeDocument/2006/relationships/image" Target="../media/image60.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ideo" Target="https://www.youtube.com/embed/NDKQjM810pM?feature=oembed" TargetMode="External"/><Relationship Id="rId4" Type="http://schemas.openxmlformats.org/officeDocument/2006/relationships/image" Target="../media/image65.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ideo" Target="https://www.youtube.com/embed/P5PJukoyVTs?feature=oembed" TargetMode="External"/><Relationship Id="rId5" Type="http://schemas.openxmlformats.org/officeDocument/2006/relationships/image" Target="../media/image66.jpeg"/><Relationship Id="rId4" Type="http://schemas.openxmlformats.org/officeDocument/2006/relationships/hyperlink" Target="https://www.gov.uk/income-tax-rates"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ideo" Target="https://www.youtube.com/embed/2N8aOQaaQUg?feature=oembed" TargetMode="External"/><Relationship Id="rId4" Type="http://schemas.openxmlformats.org/officeDocument/2006/relationships/image" Target="../media/image72.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ideo" Target="https://www.youtube.com/embed/D--q6OVHJbQ?feature=oembed" TargetMode="External"/><Relationship Id="rId4" Type="http://schemas.openxmlformats.org/officeDocument/2006/relationships/image" Target="../media/image73.jpe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ideo" Target="https://www.youtube.com/embed/fTTGALaRZoc?feature=oembed" TargetMode="External"/><Relationship Id="rId4" Type="http://schemas.openxmlformats.org/officeDocument/2006/relationships/image" Target="../media/image74.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video" Target="https://www.youtube.com/embed/8edPzh71RIQ?feature=oembed" TargetMode="External"/><Relationship Id="rId4" Type="http://schemas.openxmlformats.org/officeDocument/2006/relationships/image" Target="../media/image76.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file:///\\filestorage\OCR\PD\ProdSup\Design\Studio\Visual%20Style%20Guidelines\2016_Templates\resources.feedback@ocr.org.uk"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hyperlink" Target="mailto:resources.feedback@ocr.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CSE (9-1) Economics J205">
            <a:extLst>
              <a:ext uri="{FF2B5EF4-FFF2-40B4-BE49-F238E27FC236}">
                <a16:creationId xmlns:a16="http://schemas.microsoft.com/office/drawing/2014/main" id="{85618EF6-CCF6-5246-9683-6475EF9E1E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1" y="0"/>
            <a:ext cx="9140158" cy="6858000"/>
          </a:xfrm>
          <a:prstGeom prst="rect">
            <a:avLst/>
          </a:prstGeom>
        </p:spPr>
      </p:pic>
      <p:sp>
        <p:nvSpPr>
          <p:cNvPr id="7" name="Title 6">
            <a:extLst>
              <a:ext uri="{FF2B5EF4-FFF2-40B4-BE49-F238E27FC236}">
                <a16:creationId xmlns:a16="http://schemas.microsoft.com/office/drawing/2014/main" id="{3963D3B2-C477-1E41-A1BD-E93059435A52}"/>
              </a:ext>
            </a:extLst>
          </p:cNvPr>
          <p:cNvSpPr txBox="1">
            <a:spLocks noGrp="1"/>
          </p:cNvSpPr>
          <p:nvPr>
            <p:ph type="title" idx="4294967295"/>
          </p:nvPr>
        </p:nvSpPr>
        <p:spPr>
          <a:xfrm>
            <a:off x="251520" y="3645024"/>
            <a:ext cx="5328592" cy="47814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4000"/>
              </a:lnSpc>
              <a:spcBef>
                <a:spcPts val="0"/>
              </a:spcBef>
              <a:spcAft>
                <a:spcPts val="1200"/>
              </a:spcAft>
              <a:buClrTx/>
              <a:buSzTx/>
              <a:buFontTx/>
              <a:buNone/>
              <a:tabLst/>
              <a:defRPr/>
            </a:pPr>
            <a:r>
              <a:rPr kumimoji="0" lang="en-US" altLang="en-US"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role of markets and money</a:t>
            </a:r>
            <a:endParaRPr kumimoji="0" lang="en-GB" altLang="en-US"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4183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2405E107-190E-4280-AE34-7EE9A8594067}"/>
              </a:ext>
            </a:extLst>
          </p:cNvPr>
          <p:cNvPicPr>
            <a:picLocks noGrp="1" noChangeAspect="1"/>
          </p:cNvPicPr>
          <p:nvPr>
            <p:ph idx="1"/>
          </p:nvPr>
        </p:nvPicPr>
        <p:blipFill rotWithShape="1">
          <a:blip r:embed="rId3"/>
          <a:srcRect r="2001" b="10111"/>
          <a:stretch/>
        </p:blipFill>
        <p:spPr>
          <a:xfrm>
            <a:off x="467544" y="983249"/>
            <a:ext cx="8352928" cy="2805791"/>
          </a:xfrm>
          <a:prstGeom prst="rect">
            <a:avLst/>
          </a:prstGeom>
        </p:spPr>
      </p:pic>
      <p:sp>
        <p:nvSpPr>
          <p:cNvPr id="5" name="Rectangle 2">
            <a:extLst>
              <a:ext uri="{FF2B5EF4-FFF2-40B4-BE49-F238E27FC236}">
                <a16:creationId xmlns:a16="http://schemas.microsoft.com/office/drawing/2014/main" id="{4062B2B8-D950-43CE-B00B-6DEE063CB869}"/>
              </a:ext>
            </a:extLst>
          </p:cNvPr>
          <p:cNvSpPr txBox="1">
            <a:spLocks noGrp="1" noChangeArrowheads="1"/>
          </p:cNvSpPr>
          <p:nvPr>
            <p:ph type="title" idx="4294967295"/>
          </p:nvPr>
        </p:nvSpPr>
        <p:spPr>
          <a:xfrm>
            <a:off x="510993" y="19391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269478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966" y="1362066"/>
            <a:ext cx="8240713" cy="4653257"/>
          </a:xfrm>
        </p:spPr>
        <p:txBody>
          <a:bodyPr>
            <a:normAutofit/>
          </a:bodyPr>
          <a:lstStyle/>
          <a:p>
            <a:r>
              <a:rPr lang="en-US" sz="2400" dirty="0">
                <a:latin typeface="Myriad Pro" panose="020B0503030403020204" pitchFamily="34" charset="0"/>
              </a:rPr>
              <a:t>explain what is meant by </a:t>
            </a:r>
            <a:r>
              <a:rPr lang="en-US" sz="2400" b="1" dirty="0">
                <a:latin typeface="Myriad Pro" panose="020B0503030403020204" pitchFamily="34" charset="0"/>
              </a:rPr>
              <a:t>demand </a:t>
            </a:r>
            <a:endParaRPr lang="en-US" sz="2400" dirty="0">
              <a:latin typeface="Myriad Pro" panose="020B0503030403020204" pitchFamily="34" charset="0"/>
            </a:endParaRPr>
          </a:p>
          <a:p>
            <a:pPr>
              <a:tabLst>
                <a:tab pos="358775" algn="l"/>
              </a:tabLst>
            </a:pPr>
            <a:r>
              <a:rPr lang="en-US" sz="2400" dirty="0">
                <a:latin typeface="Myriad Pro" panose="020B0503030403020204" pitchFamily="34" charset="0"/>
              </a:rPr>
              <a:t>draw and explain a </a:t>
            </a:r>
            <a:r>
              <a:rPr lang="en-US" sz="2400" b="1" dirty="0">
                <a:latin typeface="Myriad Pro" panose="020B0503030403020204" pitchFamily="34" charset="0"/>
              </a:rPr>
              <a:t>demand curve </a:t>
            </a:r>
            <a:r>
              <a:rPr lang="en-US" sz="2400" dirty="0">
                <a:latin typeface="Myriad Pro" panose="020B0503030403020204" pitchFamily="34" charset="0"/>
              </a:rPr>
              <a:t>using data, including individual and market demand </a:t>
            </a:r>
          </a:p>
          <a:p>
            <a:r>
              <a:rPr lang="en-US" sz="2400" dirty="0">
                <a:latin typeface="Myriad Pro" panose="020B0503030403020204" pitchFamily="34" charset="0"/>
              </a:rPr>
              <a:t>draw shifts of, and movements along, the demand curve </a:t>
            </a:r>
          </a:p>
          <a:p>
            <a:r>
              <a:rPr lang="en-US" sz="2400" dirty="0">
                <a:latin typeface="Myriad Pro" panose="020B0503030403020204" pitchFamily="34" charset="0"/>
              </a:rPr>
              <a:t>analyse the causes and consequences for consumers and producers, of shifts of, and movements along, the demand curve </a:t>
            </a:r>
          </a:p>
          <a:p>
            <a:r>
              <a:rPr lang="en-US" sz="2400" dirty="0">
                <a:latin typeface="Myriad Pro" panose="020B0503030403020204" pitchFamily="34" charset="0"/>
              </a:rPr>
              <a:t>explain </a:t>
            </a:r>
            <a:r>
              <a:rPr lang="en-US" sz="2400" b="1" dirty="0">
                <a:latin typeface="Myriad Pro" panose="020B0503030403020204" pitchFamily="34" charset="0"/>
              </a:rPr>
              <a:t>price elasticity of demand </a:t>
            </a:r>
            <a:endParaRPr lang="en-US" sz="2400" dirty="0">
              <a:latin typeface="Myriad Pro" panose="020B0503030403020204" pitchFamily="34" charset="0"/>
            </a:endParaRPr>
          </a:p>
          <a:p>
            <a:r>
              <a:rPr lang="en-US" sz="2400" dirty="0">
                <a:latin typeface="Myriad Pro" panose="020B0503030403020204" pitchFamily="34" charset="0"/>
              </a:rPr>
              <a:t>draw demand curves of different elasticity </a:t>
            </a:r>
          </a:p>
          <a:p>
            <a:r>
              <a:rPr lang="en-US" sz="2400" dirty="0">
                <a:latin typeface="Myriad Pro" panose="020B0503030403020204" pitchFamily="34" charset="0"/>
              </a:rPr>
              <a:t>evaluate the importance of price elasticity of demand for consumers and producers.	</a:t>
            </a:r>
          </a:p>
          <a:p>
            <a:endParaRPr lang="en-GB" sz="2400" dirty="0">
              <a:latin typeface="Myriad Pro" panose="020B0503030403020204" pitchFamily="34" charset="0"/>
            </a:endParaRPr>
          </a:p>
        </p:txBody>
      </p:sp>
      <p:sp>
        <p:nvSpPr>
          <p:cNvPr id="4" name="Rectangle 2"/>
          <p:cNvSpPr txBox="1">
            <a:spLocks noChangeArrowheads="1"/>
          </p:cNvSpPr>
          <p:nvPr/>
        </p:nvSpPr>
        <p:spPr>
          <a:xfrm>
            <a:off x="514966" y="165314"/>
            <a:ext cx="8229600"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GB" altLang="en-US" sz="2800" b="1" dirty="0">
                <a:solidFill>
                  <a:srgbClr val="AE0048"/>
                </a:solidFill>
                <a:latin typeface="Myriad Pro" panose="020B0503030403020204" pitchFamily="34" charset="0"/>
              </a:rPr>
              <a:t>2.2 Demand</a:t>
            </a:r>
          </a:p>
        </p:txBody>
      </p:sp>
      <p:sp>
        <p:nvSpPr>
          <p:cNvPr id="5" name="Title 4">
            <a:extLst>
              <a:ext uri="{FF2B5EF4-FFF2-40B4-BE49-F238E27FC236}">
                <a16:creationId xmlns:a16="http://schemas.microsoft.com/office/drawing/2014/main" id="{15830E3D-C861-448A-8DF0-660CEABAB107}"/>
              </a:ext>
            </a:extLst>
          </p:cNvPr>
          <p:cNvSpPr txBox="1">
            <a:spLocks noGrp="1"/>
          </p:cNvSpPr>
          <p:nvPr>
            <p:ph type="title" idx="4294967295"/>
          </p:nvPr>
        </p:nvSpPr>
        <p:spPr>
          <a:xfrm>
            <a:off x="514966" y="930018"/>
            <a:ext cx="5472608"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Myriad Pro" panose="020B0503030403020204" pitchFamily="34" charset="0"/>
                <a:ea typeface="+mn-ea"/>
                <a:cs typeface="+mn-cs"/>
              </a:rPr>
              <a:t>Learners should be able to</a:t>
            </a:r>
          </a:p>
        </p:txBody>
      </p:sp>
    </p:spTree>
    <p:extLst>
      <p:ext uri="{BB962C8B-B14F-4D97-AF65-F5344CB8AC3E}">
        <p14:creationId xmlns:p14="http://schemas.microsoft.com/office/powerpoint/2010/main" val="297588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45CCE6AC-73BE-4E1C-9133-696F53ADA6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51124" y="980728"/>
            <a:ext cx="6241752" cy="4681314"/>
          </a:xfrm>
        </p:spPr>
      </p:pic>
      <p:sp>
        <p:nvSpPr>
          <p:cNvPr id="4" name="Rectangle 2"/>
          <p:cNvSpPr txBox="1">
            <a:spLocks noGrp="1" noChangeArrowheads="1"/>
          </p:cNvSpPr>
          <p:nvPr>
            <p:ph type="title" idx="4294967295"/>
          </p:nvPr>
        </p:nvSpPr>
        <p:spPr>
          <a:xfrm>
            <a:off x="541175" y="212575"/>
            <a:ext cx="8229600" cy="6753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The relationship between demand and price</a:t>
            </a:r>
          </a:p>
        </p:txBody>
      </p:sp>
    </p:spTree>
    <p:extLst>
      <p:ext uri="{BB962C8B-B14F-4D97-AF65-F5344CB8AC3E}">
        <p14:creationId xmlns:p14="http://schemas.microsoft.com/office/powerpoint/2010/main" val="114216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FD11B54-9D11-44F7-8AEF-71C3FAD96A6F}"/>
              </a:ext>
            </a:extLst>
          </p:cNvPr>
          <p:cNvSpPr>
            <a:spLocks noGrp="1"/>
          </p:cNvSpPr>
          <p:nvPr>
            <p:ph idx="1"/>
          </p:nvPr>
        </p:nvSpPr>
        <p:spPr>
          <a:xfrm>
            <a:off x="505635" y="924135"/>
            <a:ext cx="8303762" cy="4293216"/>
          </a:xfrm>
        </p:spPr>
        <p:txBody>
          <a:bodyPr>
            <a:normAutofit/>
          </a:bodyPr>
          <a:lstStyle/>
          <a:p>
            <a:pPr marL="0" indent="0">
              <a:buNone/>
            </a:pPr>
            <a:r>
              <a:rPr lang="en-US" sz="2400" dirty="0">
                <a:latin typeface="Myriad Pro" panose="020B0503030403020204" pitchFamily="34" charset="0"/>
              </a:rPr>
              <a:t>Demand </a:t>
            </a:r>
          </a:p>
          <a:p>
            <a:pPr marL="0" indent="0">
              <a:buNone/>
            </a:pPr>
            <a:r>
              <a:rPr lang="en-US" sz="2400" dirty="0">
                <a:solidFill>
                  <a:schemeClr val="accent2">
                    <a:lumMod val="75000"/>
                  </a:schemeClr>
                </a:solidFill>
                <a:latin typeface="Myriad Pro" panose="020B0503030403020204" pitchFamily="34" charset="0"/>
              </a:rPr>
              <a:t>The </a:t>
            </a:r>
            <a:r>
              <a:rPr lang="en-US" sz="2400" b="1" dirty="0">
                <a:solidFill>
                  <a:schemeClr val="accent2">
                    <a:lumMod val="75000"/>
                  </a:schemeClr>
                </a:solidFill>
                <a:latin typeface="Myriad Pro" panose="020B0503030403020204" pitchFamily="34" charset="0"/>
              </a:rPr>
              <a:t>quantity</a:t>
            </a:r>
            <a:r>
              <a:rPr lang="en-US" sz="2400" dirty="0">
                <a:solidFill>
                  <a:schemeClr val="accent2">
                    <a:lumMod val="75000"/>
                  </a:schemeClr>
                </a:solidFill>
                <a:latin typeface="Myriad Pro" panose="020B0503030403020204" pitchFamily="34" charset="0"/>
              </a:rPr>
              <a:t> of goods/services that consumers are </a:t>
            </a:r>
            <a:r>
              <a:rPr lang="en-US" sz="2400" b="1" dirty="0">
                <a:solidFill>
                  <a:schemeClr val="accent2">
                    <a:lumMod val="75000"/>
                  </a:schemeClr>
                </a:solidFill>
                <a:latin typeface="Myriad Pro" panose="020B0503030403020204" pitchFamily="34" charset="0"/>
              </a:rPr>
              <a:t>willing and able </a:t>
            </a:r>
            <a:r>
              <a:rPr lang="en-US" sz="2400" dirty="0">
                <a:solidFill>
                  <a:schemeClr val="accent2">
                    <a:lumMod val="75000"/>
                  </a:schemeClr>
                </a:solidFill>
                <a:latin typeface="Myriad Pro" panose="020B0503030403020204" pitchFamily="34" charset="0"/>
              </a:rPr>
              <a:t>to buy at a </a:t>
            </a:r>
            <a:r>
              <a:rPr lang="en-US" sz="2400" b="1" dirty="0">
                <a:solidFill>
                  <a:schemeClr val="accent2">
                    <a:lumMod val="75000"/>
                  </a:schemeClr>
                </a:solidFill>
                <a:latin typeface="Myriad Pro" panose="020B0503030403020204" pitchFamily="34" charset="0"/>
              </a:rPr>
              <a:t>given price</a:t>
            </a:r>
            <a:r>
              <a:rPr lang="en-US" sz="2400" dirty="0">
                <a:solidFill>
                  <a:schemeClr val="accent2">
                    <a:lumMod val="75000"/>
                  </a:schemeClr>
                </a:solidFill>
                <a:latin typeface="Myriad Pro" panose="020B0503030403020204" pitchFamily="34" charset="0"/>
              </a:rPr>
              <a:t>, at a </a:t>
            </a:r>
            <a:r>
              <a:rPr lang="en-US" sz="2400" b="1" dirty="0">
                <a:solidFill>
                  <a:schemeClr val="accent2">
                    <a:lumMod val="75000"/>
                  </a:schemeClr>
                </a:solidFill>
                <a:latin typeface="Myriad Pro" panose="020B0503030403020204" pitchFamily="34" charset="0"/>
              </a:rPr>
              <a:t>given time.</a:t>
            </a:r>
          </a:p>
          <a:p>
            <a:pPr marL="0" indent="0">
              <a:buNone/>
            </a:pPr>
            <a:endParaRPr lang="en-US" sz="2400" dirty="0">
              <a:latin typeface="Myriad Pro" panose="020B0503030403020204" pitchFamily="34" charset="0"/>
            </a:endParaRPr>
          </a:p>
          <a:p>
            <a:pPr marL="0" indent="0">
              <a:buNone/>
            </a:pPr>
            <a:r>
              <a:rPr lang="en-US" sz="2400" dirty="0">
                <a:latin typeface="Myriad Pro" panose="020B0503030403020204" pitchFamily="34" charset="0"/>
              </a:rPr>
              <a:t>Individual demand</a:t>
            </a:r>
          </a:p>
          <a:p>
            <a:pPr marL="0" indent="0">
              <a:buNone/>
            </a:pPr>
            <a:r>
              <a:rPr lang="en-GB" sz="2400" dirty="0">
                <a:solidFill>
                  <a:schemeClr val="accent2">
                    <a:lumMod val="75000"/>
                  </a:schemeClr>
                </a:solidFill>
                <a:latin typeface="Myriad Pro" panose="020B0503030403020204" pitchFamily="34" charset="0"/>
              </a:rPr>
              <a:t>The demand for a product by a consumer/individual.</a:t>
            </a:r>
          </a:p>
          <a:p>
            <a:pPr marL="0" indent="0">
              <a:buNone/>
            </a:pPr>
            <a:endParaRPr lang="en-US" sz="2400" dirty="0">
              <a:latin typeface="Myriad Pro" panose="020B0503030403020204" pitchFamily="34" charset="0"/>
            </a:endParaRPr>
          </a:p>
          <a:p>
            <a:pPr marL="0" indent="0">
              <a:buNone/>
            </a:pPr>
            <a:r>
              <a:rPr lang="en-US" sz="2400" dirty="0">
                <a:latin typeface="Myriad Pro" panose="020B0503030403020204" pitchFamily="34" charset="0"/>
              </a:rPr>
              <a:t>Market demand</a:t>
            </a:r>
          </a:p>
          <a:p>
            <a:pPr marL="0" indent="0">
              <a:buNone/>
            </a:pPr>
            <a:r>
              <a:rPr lang="en-GB" sz="2400" dirty="0">
                <a:solidFill>
                  <a:schemeClr val="accent2">
                    <a:lumMod val="75000"/>
                  </a:schemeClr>
                </a:solidFill>
                <a:latin typeface="Myriad Pro" panose="020B0503030403020204" pitchFamily="34" charset="0"/>
              </a:rPr>
              <a:t>The demand for a product by all consumers/individuals in a market.</a:t>
            </a:r>
          </a:p>
          <a:p>
            <a:pPr marL="0" indent="0">
              <a:buNone/>
            </a:pPr>
            <a:endParaRPr lang="en-US" sz="2400" dirty="0">
              <a:latin typeface="Myriad Pro" panose="020B0503030403020204" pitchFamily="34" charset="0"/>
            </a:endParaRPr>
          </a:p>
          <a:p>
            <a:endParaRPr lang="en-GB" sz="2400" dirty="0">
              <a:latin typeface="Myriad Pro" panose="020B0503030403020204" pitchFamily="34" charset="0"/>
            </a:endParaRPr>
          </a:p>
        </p:txBody>
      </p:sp>
      <p:sp>
        <p:nvSpPr>
          <p:cNvPr id="6" name="Rectangle 2">
            <a:extLst>
              <a:ext uri="{FF2B5EF4-FFF2-40B4-BE49-F238E27FC236}">
                <a16:creationId xmlns:a16="http://schemas.microsoft.com/office/drawing/2014/main" id="{D5A6BEE6-BBF8-4769-9156-3C9BCC243C77}"/>
              </a:ext>
            </a:extLst>
          </p:cNvPr>
          <p:cNvSpPr txBox="1">
            <a:spLocks noGrp="1" noChangeArrowheads="1"/>
          </p:cNvSpPr>
          <p:nvPr>
            <p:ph type="title" idx="4294967295"/>
          </p:nvPr>
        </p:nvSpPr>
        <p:spPr>
          <a:xfrm>
            <a:off x="505635" y="221906"/>
            <a:ext cx="8229600" cy="692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Key terms</a:t>
            </a:r>
          </a:p>
        </p:txBody>
      </p:sp>
    </p:spTree>
    <p:extLst>
      <p:ext uri="{BB962C8B-B14F-4D97-AF65-F5344CB8AC3E}">
        <p14:creationId xmlns:p14="http://schemas.microsoft.com/office/powerpoint/2010/main" val="358853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FD11B54-9D11-44F7-8AEF-71C3FAD96A6F}"/>
              </a:ext>
            </a:extLst>
          </p:cNvPr>
          <p:cNvSpPr>
            <a:spLocks noGrp="1"/>
          </p:cNvSpPr>
          <p:nvPr>
            <p:ph idx="1"/>
          </p:nvPr>
        </p:nvSpPr>
        <p:spPr>
          <a:xfrm>
            <a:off x="514966" y="980728"/>
            <a:ext cx="8303762" cy="4320480"/>
          </a:xfrm>
        </p:spPr>
        <p:txBody>
          <a:bodyPr>
            <a:normAutofit fontScale="85000" lnSpcReduction="10000"/>
          </a:bodyPr>
          <a:lstStyle/>
          <a:p>
            <a:pPr marL="0" indent="0">
              <a:buNone/>
            </a:pPr>
            <a:r>
              <a:rPr lang="en-US" sz="2800" dirty="0">
                <a:solidFill>
                  <a:srgbClr val="000000"/>
                </a:solidFill>
                <a:latin typeface="Myriad Pro" panose="020B0503030403020204" pitchFamily="34" charset="0"/>
              </a:rPr>
              <a:t>Movements along the demand curve (extension/contraction): </a:t>
            </a:r>
          </a:p>
          <a:p>
            <a:pPr marL="0" indent="0">
              <a:buNone/>
            </a:pPr>
            <a:r>
              <a:rPr lang="en-US" sz="2800" dirty="0">
                <a:solidFill>
                  <a:schemeClr val="accent2">
                    <a:lumMod val="75000"/>
                  </a:schemeClr>
                </a:solidFill>
                <a:latin typeface="Myriad Pro" panose="020B0503030403020204" pitchFamily="34" charset="0"/>
              </a:rPr>
              <a:t>Caused by changes in price; movement </a:t>
            </a:r>
            <a:r>
              <a:rPr lang="en-US" sz="2800" b="1" dirty="0">
                <a:solidFill>
                  <a:schemeClr val="accent2">
                    <a:lumMod val="75000"/>
                  </a:schemeClr>
                </a:solidFill>
                <a:latin typeface="Myriad Pro" panose="020B0503030403020204" pitchFamily="34" charset="0"/>
              </a:rPr>
              <a:t>along</a:t>
            </a:r>
            <a:r>
              <a:rPr lang="en-US" sz="2800" dirty="0">
                <a:solidFill>
                  <a:schemeClr val="accent2">
                    <a:lumMod val="75000"/>
                  </a:schemeClr>
                </a:solidFill>
                <a:latin typeface="Myriad Pro" panose="020B0503030403020204" pitchFamily="34" charset="0"/>
              </a:rPr>
              <a:t> the demand curve (fall=extension/rise =contraction).</a:t>
            </a:r>
          </a:p>
          <a:p>
            <a:endParaRPr lang="en-US" sz="2800" dirty="0">
              <a:solidFill>
                <a:srgbClr val="000000"/>
              </a:solidFill>
              <a:latin typeface="Myriad Pro" panose="020B0503030403020204" pitchFamily="34" charset="0"/>
            </a:endParaRPr>
          </a:p>
          <a:p>
            <a:pPr marL="0" indent="0">
              <a:buNone/>
            </a:pPr>
            <a:r>
              <a:rPr lang="en-US" sz="2800" dirty="0">
                <a:solidFill>
                  <a:srgbClr val="000000"/>
                </a:solidFill>
                <a:latin typeface="Myriad Pro" panose="020B0503030403020204" pitchFamily="34" charset="0"/>
              </a:rPr>
              <a:t>Shifts of the demand curve (increase/decrease): </a:t>
            </a:r>
          </a:p>
          <a:p>
            <a:pPr marL="0" indent="0">
              <a:buNone/>
            </a:pPr>
            <a:r>
              <a:rPr lang="en-US" sz="2800" dirty="0">
                <a:solidFill>
                  <a:schemeClr val="accent2">
                    <a:lumMod val="75000"/>
                  </a:schemeClr>
                </a:solidFill>
                <a:latin typeface="Myriad Pro" panose="020B0503030403020204" pitchFamily="34" charset="0"/>
              </a:rPr>
              <a:t>Caused by changes in; income, tastes and fashions, the price of other goods (complimentary goods, substitute goods), population, advertising, legislation.</a:t>
            </a:r>
          </a:p>
          <a:p>
            <a:pPr marL="0" indent="0">
              <a:buNone/>
            </a:pPr>
            <a:r>
              <a:rPr lang="en-US" sz="2800" dirty="0">
                <a:latin typeface="Myriad Pro" panose="020B0503030403020204" pitchFamily="34" charset="0"/>
              </a:rPr>
              <a:t> </a:t>
            </a:r>
          </a:p>
          <a:p>
            <a:pPr marL="0" indent="0">
              <a:buNone/>
            </a:pPr>
            <a:r>
              <a:rPr lang="en-US" sz="2800" dirty="0">
                <a:latin typeface="Myriad Pro" panose="020B0503030403020204" pitchFamily="34" charset="0"/>
              </a:rPr>
              <a:t>Price elasticity of demand (PED)</a:t>
            </a:r>
          </a:p>
          <a:p>
            <a:pPr marL="0" indent="0">
              <a:buNone/>
            </a:pPr>
            <a:r>
              <a:rPr lang="en-US" sz="2800" dirty="0">
                <a:solidFill>
                  <a:schemeClr val="accent2">
                    <a:lumMod val="75000"/>
                  </a:schemeClr>
                </a:solidFill>
                <a:latin typeface="Myriad Pro" panose="020B0503030403020204" pitchFamily="34" charset="0"/>
              </a:rPr>
              <a:t>The responsiveness of quantity demanded to a change in price.</a:t>
            </a:r>
          </a:p>
          <a:p>
            <a:pPr marL="0" indent="0">
              <a:buNone/>
            </a:pPr>
            <a:endParaRPr lang="en-GB" dirty="0">
              <a:latin typeface="Myriad Pro" panose="020B0503030403020204" pitchFamily="34" charset="0"/>
            </a:endParaRPr>
          </a:p>
        </p:txBody>
      </p:sp>
      <p:sp>
        <p:nvSpPr>
          <p:cNvPr id="6" name="Rectangle 2">
            <a:extLst>
              <a:ext uri="{FF2B5EF4-FFF2-40B4-BE49-F238E27FC236}">
                <a16:creationId xmlns:a16="http://schemas.microsoft.com/office/drawing/2014/main" id="{8A121F76-F4E6-41AF-B862-001C660CF3AE}"/>
              </a:ext>
            </a:extLst>
          </p:cNvPr>
          <p:cNvSpPr txBox="1">
            <a:spLocks noGrp="1" noChangeArrowheads="1"/>
          </p:cNvSpPr>
          <p:nvPr>
            <p:ph type="title" idx="4294967295"/>
          </p:nvPr>
        </p:nvSpPr>
        <p:spPr>
          <a:xfrm>
            <a:off x="514966" y="212575"/>
            <a:ext cx="8229600" cy="692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Key terms</a:t>
            </a:r>
          </a:p>
        </p:txBody>
      </p:sp>
    </p:spTree>
    <p:extLst>
      <p:ext uri="{BB962C8B-B14F-4D97-AF65-F5344CB8AC3E}">
        <p14:creationId xmlns:p14="http://schemas.microsoft.com/office/powerpoint/2010/main" val="273903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a:extLst>
              <a:ext uri="{FF2B5EF4-FFF2-40B4-BE49-F238E27FC236}">
                <a16:creationId xmlns:a16="http://schemas.microsoft.com/office/drawing/2014/main" id="{C97C92C8-04E4-49A3-9985-A896FACF00E3}"/>
              </a:ext>
            </a:extLst>
          </p:cNvPr>
          <p:cNvPicPr>
            <a:picLocks noGrp="1" noChangeAspect="1"/>
          </p:cNvPicPr>
          <p:nvPr>
            <p:ph idx="1"/>
          </p:nvPr>
        </p:nvPicPr>
        <p:blipFill>
          <a:blip r:embed="rId3"/>
          <a:stretch>
            <a:fillRect/>
          </a:stretch>
        </p:blipFill>
        <p:spPr>
          <a:xfrm>
            <a:off x="609465" y="1268760"/>
            <a:ext cx="4131293" cy="3600400"/>
          </a:xfrm>
          <a:prstGeom prst="rect">
            <a:avLst/>
          </a:prstGeom>
        </p:spPr>
      </p:pic>
      <p:sp>
        <p:nvSpPr>
          <p:cNvPr id="6" name="TextBox 5">
            <a:extLst>
              <a:ext uri="{FF2B5EF4-FFF2-40B4-BE49-F238E27FC236}">
                <a16:creationId xmlns:a16="http://schemas.microsoft.com/office/drawing/2014/main" id="{F08F44A4-F1BB-40E2-A9C2-EB6A2181608F}"/>
              </a:ext>
            </a:extLst>
          </p:cNvPr>
          <p:cNvSpPr txBox="1"/>
          <p:nvPr/>
        </p:nvSpPr>
        <p:spPr>
          <a:xfrm>
            <a:off x="5004048" y="2099464"/>
            <a:ext cx="4022716" cy="1938992"/>
          </a:xfrm>
          <a:prstGeom prst="rect">
            <a:avLst/>
          </a:prstGeom>
          <a:noFill/>
        </p:spPr>
        <p:txBody>
          <a:bodyPr wrap="square" rtlCol="0">
            <a:spAutoFit/>
          </a:bodyPr>
          <a:lstStyle/>
          <a:p>
            <a:r>
              <a:rPr lang="en-US" sz="2000" dirty="0">
                <a:latin typeface="Myriad Pro" panose="020B0503030403020204" pitchFamily="34" charset="0"/>
                <a:cs typeface="Arial" panose="020B0604020202020204" pitchFamily="34" charset="0"/>
              </a:rPr>
              <a:t>A change in price causes a </a:t>
            </a:r>
            <a:r>
              <a:rPr lang="en-US" sz="2000" b="1" dirty="0">
                <a:latin typeface="Myriad Pro" panose="020B0503030403020204" pitchFamily="34" charset="0"/>
                <a:cs typeface="Arial" panose="020B0604020202020204" pitchFamily="34" charset="0"/>
              </a:rPr>
              <a:t>movement along </a:t>
            </a:r>
            <a:r>
              <a:rPr lang="en-US" sz="2000" dirty="0">
                <a:latin typeface="Myriad Pro" panose="020B0503030403020204" pitchFamily="34" charset="0"/>
                <a:cs typeface="Arial" panose="020B0604020202020204" pitchFamily="34" charset="0"/>
              </a:rPr>
              <a:t>the demand curve. An increase in price from P1 to P2 leads to a decrease in quantity demanded (or contraction in demand) from Q1 to Q2.</a:t>
            </a:r>
          </a:p>
        </p:txBody>
      </p:sp>
      <p:sp>
        <p:nvSpPr>
          <p:cNvPr id="8" name="Rectangle 2">
            <a:extLst>
              <a:ext uri="{FF2B5EF4-FFF2-40B4-BE49-F238E27FC236}">
                <a16:creationId xmlns:a16="http://schemas.microsoft.com/office/drawing/2014/main" id="{30695E47-21E4-4AB7-BB1F-C3C0AD237382}"/>
              </a:ext>
            </a:extLst>
          </p:cNvPr>
          <p:cNvSpPr txBox="1">
            <a:spLocks noGrp="1" noChangeArrowheads="1"/>
          </p:cNvSpPr>
          <p:nvPr>
            <p:ph type="title" idx="4294967295"/>
          </p:nvPr>
        </p:nvSpPr>
        <p:spPr>
          <a:xfrm>
            <a:off x="514966" y="212575"/>
            <a:ext cx="8229600" cy="692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Diagrams</a:t>
            </a:r>
          </a:p>
        </p:txBody>
      </p:sp>
    </p:spTree>
    <p:extLst>
      <p:ext uri="{BB962C8B-B14F-4D97-AF65-F5344CB8AC3E}">
        <p14:creationId xmlns:p14="http://schemas.microsoft.com/office/powerpoint/2010/main" val="384442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342DC374-1516-4EDD-A7E5-8A2492BE4C61}"/>
              </a:ext>
            </a:extLst>
          </p:cNvPr>
          <p:cNvGraphicFramePr>
            <a:graphicFrameLocks noGrp="1"/>
          </p:cNvGraphicFramePr>
          <p:nvPr>
            <p:ph idx="1"/>
            <p:extLst>
              <p:ext uri="{D42A27DB-BD31-4B8C-83A1-F6EECF244321}">
                <p14:modId xmlns:p14="http://schemas.microsoft.com/office/powerpoint/2010/main" val="2631423089"/>
              </p:ext>
            </p:extLst>
          </p:nvPr>
        </p:nvGraphicFramePr>
        <p:xfrm>
          <a:off x="1331640" y="2060848"/>
          <a:ext cx="6347048" cy="3340966"/>
        </p:xfrm>
        <a:graphic>
          <a:graphicData uri="http://schemas.openxmlformats.org/drawingml/2006/table">
            <a:tbl>
              <a:tblPr firstRow="1" bandRow="1">
                <a:tableStyleId>{21E4AEA4-8DFA-4A89-87EB-49C32662AFE0}</a:tableStyleId>
              </a:tblPr>
              <a:tblGrid>
                <a:gridCol w="3173524">
                  <a:extLst>
                    <a:ext uri="{9D8B030D-6E8A-4147-A177-3AD203B41FA5}">
                      <a16:colId xmlns:a16="http://schemas.microsoft.com/office/drawing/2014/main" val="1233674009"/>
                    </a:ext>
                  </a:extLst>
                </a:gridCol>
                <a:gridCol w="3173524">
                  <a:extLst>
                    <a:ext uri="{9D8B030D-6E8A-4147-A177-3AD203B41FA5}">
                      <a16:colId xmlns:a16="http://schemas.microsoft.com/office/drawing/2014/main" val="508393453"/>
                    </a:ext>
                  </a:extLst>
                </a:gridCol>
              </a:tblGrid>
              <a:tr h="1007086">
                <a:tc>
                  <a:txBody>
                    <a:bodyPr/>
                    <a:lstStyle/>
                    <a:p>
                      <a:r>
                        <a:rPr lang="en-GB" sz="2000" dirty="0">
                          <a:latin typeface="Myriad Pro" panose="020B0503030403020204" pitchFamily="34" charset="0"/>
                        </a:rPr>
                        <a:t>£ Price</a:t>
                      </a:r>
                    </a:p>
                  </a:txBody>
                  <a:tcPr/>
                </a:tc>
                <a:tc>
                  <a:txBody>
                    <a:bodyPr/>
                    <a:lstStyle/>
                    <a:p>
                      <a:r>
                        <a:rPr lang="en-GB" sz="2000" dirty="0">
                          <a:latin typeface="Myriad Pro" panose="020B0503030403020204" pitchFamily="34" charset="0"/>
                        </a:rPr>
                        <a:t>Quantity demanded</a:t>
                      </a:r>
                    </a:p>
                  </a:txBody>
                  <a:tcPr/>
                </a:tc>
                <a:extLst>
                  <a:ext uri="{0D108BD9-81ED-4DB2-BD59-A6C34878D82A}">
                    <a16:rowId xmlns:a16="http://schemas.microsoft.com/office/drawing/2014/main" val="2417212622"/>
                  </a:ext>
                </a:extLst>
              </a:tr>
              <a:tr h="583470">
                <a:tc>
                  <a:txBody>
                    <a:bodyPr/>
                    <a:lstStyle/>
                    <a:p>
                      <a:r>
                        <a:rPr lang="en-GB" sz="2000" dirty="0">
                          <a:latin typeface="Myriad Pro" panose="020B0503030403020204" pitchFamily="34" charset="0"/>
                        </a:rPr>
                        <a:t>10</a:t>
                      </a:r>
                    </a:p>
                  </a:txBody>
                  <a:tcPr/>
                </a:tc>
                <a:tc>
                  <a:txBody>
                    <a:bodyPr/>
                    <a:lstStyle/>
                    <a:p>
                      <a:r>
                        <a:rPr lang="en-GB" sz="2000" dirty="0">
                          <a:latin typeface="Myriad Pro" panose="020B0503030403020204" pitchFamily="34" charset="0"/>
                        </a:rPr>
                        <a:t>40</a:t>
                      </a:r>
                    </a:p>
                  </a:txBody>
                  <a:tcPr/>
                </a:tc>
                <a:extLst>
                  <a:ext uri="{0D108BD9-81ED-4DB2-BD59-A6C34878D82A}">
                    <a16:rowId xmlns:a16="http://schemas.microsoft.com/office/drawing/2014/main" val="3443676656"/>
                  </a:ext>
                </a:extLst>
              </a:tr>
              <a:tr h="583470">
                <a:tc>
                  <a:txBody>
                    <a:bodyPr/>
                    <a:lstStyle/>
                    <a:p>
                      <a:r>
                        <a:rPr lang="en-GB" sz="2000" dirty="0">
                          <a:latin typeface="Myriad Pro" panose="020B0503030403020204" pitchFamily="34" charset="0"/>
                        </a:rPr>
                        <a:t>20</a:t>
                      </a:r>
                    </a:p>
                  </a:txBody>
                  <a:tcPr/>
                </a:tc>
                <a:tc>
                  <a:txBody>
                    <a:bodyPr/>
                    <a:lstStyle/>
                    <a:p>
                      <a:r>
                        <a:rPr lang="en-GB" sz="2000" dirty="0">
                          <a:latin typeface="Myriad Pro" panose="020B0503030403020204" pitchFamily="34" charset="0"/>
                        </a:rPr>
                        <a:t>30</a:t>
                      </a:r>
                    </a:p>
                  </a:txBody>
                  <a:tcPr/>
                </a:tc>
                <a:extLst>
                  <a:ext uri="{0D108BD9-81ED-4DB2-BD59-A6C34878D82A}">
                    <a16:rowId xmlns:a16="http://schemas.microsoft.com/office/drawing/2014/main" val="2831223934"/>
                  </a:ext>
                </a:extLst>
              </a:tr>
              <a:tr h="583470">
                <a:tc>
                  <a:txBody>
                    <a:bodyPr/>
                    <a:lstStyle/>
                    <a:p>
                      <a:r>
                        <a:rPr lang="en-GB" sz="2000" dirty="0">
                          <a:latin typeface="Myriad Pro" panose="020B0503030403020204" pitchFamily="34" charset="0"/>
                        </a:rPr>
                        <a:t>30</a:t>
                      </a:r>
                    </a:p>
                  </a:txBody>
                  <a:tcPr/>
                </a:tc>
                <a:tc>
                  <a:txBody>
                    <a:bodyPr/>
                    <a:lstStyle/>
                    <a:p>
                      <a:r>
                        <a:rPr lang="en-GB" sz="2000" dirty="0">
                          <a:latin typeface="Myriad Pro" panose="020B0503030403020204" pitchFamily="34" charset="0"/>
                        </a:rPr>
                        <a:t>20</a:t>
                      </a:r>
                    </a:p>
                  </a:txBody>
                  <a:tcPr/>
                </a:tc>
                <a:extLst>
                  <a:ext uri="{0D108BD9-81ED-4DB2-BD59-A6C34878D82A}">
                    <a16:rowId xmlns:a16="http://schemas.microsoft.com/office/drawing/2014/main" val="3038304876"/>
                  </a:ext>
                </a:extLst>
              </a:tr>
              <a:tr h="583470">
                <a:tc>
                  <a:txBody>
                    <a:bodyPr/>
                    <a:lstStyle/>
                    <a:p>
                      <a:r>
                        <a:rPr lang="en-GB" sz="2000" dirty="0">
                          <a:latin typeface="Myriad Pro" panose="020B0503030403020204" pitchFamily="34" charset="0"/>
                        </a:rPr>
                        <a:t>40</a:t>
                      </a:r>
                    </a:p>
                  </a:txBody>
                  <a:tcPr/>
                </a:tc>
                <a:tc>
                  <a:txBody>
                    <a:bodyPr/>
                    <a:lstStyle/>
                    <a:p>
                      <a:r>
                        <a:rPr lang="en-GB" sz="2000" dirty="0">
                          <a:latin typeface="Myriad Pro" panose="020B0503030403020204" pitchFamily="34" charset="0"/>
                        </a:rPr>
                        <a:t>10</a:t>
                      </a:r>
                    </a:p>
                  </a:txBody>
                  <a:tcPr/>
                </a:tc>
                <a:extLst>
                  <a:ext uri="{0D108BD9-81ED-4DB2-BD59-A6C34878D82A}">
                    <a16:rowId xmlns:a16="http://schemas.microsoft.com/office/drawing/2014/main" val="3281661483"/>
                  </a:ext>
                </a:extLst>
              </a:tr>
            </a:tbl>
          </a:graphicData>
        </a:graphic>
      </p:graphicFrame>
      <p:sp>
        <p:nvSpPr>
          <p:cNvPr id="6" name="TextBox 5">
            <a:extLst>
              <a:ext uri="{FF2B5EF4-FFF2-40B4-BE49-F238E27FC236}">
                <a16:creationId xmlns:a16="http://schemas.microsoft.com/office/drawing/2014/main" id="{3FB5FC72-C532-4C5A-BBA0-326751A7D501}"/>
              </a:ext>
            </a:extLst>
          </p:cNvPr>
          <p:cNvSpPr txBox="1"/>
          <p:nvPr/>
        </p:nvSpPr>
        <p:spPr>
          <a:xfrm>
            <a:off x="524296" y="836712"/>
            <a:ext cx="8229599" cy="1015663"/>
          </a:xfrm>
          <a:prstGeom prst="rect">
            <a:avLst/>
          </a:prstGeom>
          <a:noFill/>
        </p:spPr>
        <p:txBody>
          <a:bodyPr wrap="square" rtlCol="0">
            <a:spAutoFit/>
          </a:bodyPr>
          <a:lstStyle/>
          <a:p>
            <a:r>
              <a:rPr lang="en-GB" sz="2000" dirty="0">
                <a:latin typeface="Myriad Pro" panose="020B0503030403020204" pitchFamily="34" charset="0"/>
              </a:rPr>
              <a:t>Use graph paper and draw a demand curve from the demand schedule/table below. Show what happens when the price goes up from £20 to £30. Explain the relationship between price and demand.</a:t>
            </a:r>
          </a:p>
        </p:txBody>
      </p:sp>
      <p:sp>
        <p:nvSpPr>
          <p:cNvPr id="5" name="Rectangle 2">
            <a:extLst>
              <a:ext uri="{FF2B5EF4-FFF2-40B4-BE49-F238E27FC236}">
                <a16:creationId xmlns:a16="http://schemas.microsoft.com/office/drawing/2014/main" id="{6BD4DD12-9E5A-489C-915C-6AE24C966C9A}"/>
              </a:ext>
            </a:extLst>
          </p:cNvPr>
          <p:cNvSpPr txBox="1">
            <a:spLocks noGrp="1" noChangeArrowheads="1"/>
          </p:cNvSpPr>
          <p:nvPr>
            <p:ph type="title" idx="4294967295"/>
          </p:nvPr>
        </p:nvSpPr>
        <p:spPr>
          <a:xfrm>
            <a:off x="524296" y="203244"/>
            <a:ext cx="8229600" cy="692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Activity</a:t>
            </a:r>
          </a:p>
        </p:txBody>
      </p:sp>
    </p:spTree>
    <p:extLst>
      <p:ext uri="{BB962C8B-B14F-4D97-AF65-F5344CB8AC3E}">
        <p14:creationId xmlns:p14="http://schemas.microsoft.com/office/powerpoint/2010/main" val="346950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a:extLst>
              <a:ext uri="{FF2B5EF4-FFF2-40B4-BE49-F238E27FC236}">
                <a16:creationId xmlns:a16="http://schemas.microsoft.com/office/drawing/2014/main" id="{1633ED5D-B0A4-4617-A8EE-0148069F3626}"/>
              </a:ext>
            </a:extLst>
          </p:cNvPr>
          <p:cNvPicPr>
            <a:picLocks noGrp="1" noChangeAspect="1"/>
          </p:cNvPicPr>
          <p:nvPr>
            <p:ph idx="1"/>
          </p:nvPr>
        </p:nvPicPr>
        <p:blipFill>
          <a:blip r:embed="rId3"/>
          <a:stretch>
            <a:fillRect/>
          </a:stretch>
        </p:blipFill>
        <p:spPr>
          <a:xfrm>
            <a:off x="571761" y="1280865"/>
            <a:ext cx="4348146" cy="2962707"/>
          </a:xfrm>
          <a:prstGeom prst="rect">
            <a:avLst/>
          </a:prstGeom>
        </p:spPr>
      </p:pic>
      <p:sp>
        <p:nvSpPr>
          <p:cNvPr id="2" name="Rectangle 1">
            <a:extLst>
              <a:ext uri="{FF2B5EF4-FFF2-40B4-BE49-F238E27FC236}">
                <a16:creationId xmlns:a16="http://schemas.microsoft.com/office/drawing/2014/main" id="{AC4118A7-F074-444C-B88B-D0BA1C34ABF0}"/>
              </a:ext>
            </a:extLst>
          </p:cNvPr>
          <p:cNvSpPr/>
          <p:nvPr/>
        </p:nvSpPr>
        <p:spPr>
          <a:xfrm>
            <a:off x="5150222" y="1280865"/>
            <a:ext cx="3622336" cy="2554545"/>
          </a:xfrm>
          <a:prstGeom prst="rect">
            <a:avLst/>
          </a:prstGeom>
        </p:spPr>
        <p:txBody>
          <a:bodyPr wrap="square">
            <a:spAutoFit/>
          </a:bodyPr>
          <a:lstStyle/>
          <a:p>
            <a:r>
              <a:rPr lang="en-US" sz="2000" dirty="0">
                <a:solidFill>
                  <a:srgbClr val="000000"/>
                </a:solidFill>
                <a:latin typeface="Myriad Pro" panose="020B0503030403020204" pitchFamily="34" charset="0"/>
                <a:cs typeface="Arial" panose="020B0604020202020204" pitchFamily="34" charset="0"/>
              </a:rPr>
              <a:t>Shifts of the demand curve (increase/decrease) are caused by other factors than price. For example and increase in income would shift the demand curve from D to D1 leading to an increase in quantity from Q to Q1.</a:t>
            </a:r>
            <a:endParaRPr lang="en-US" sz="2000" dirty="0">
              <a:latin typeface="Myriad Pro" panose="020B0503030403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C821E04-D221-47A5-8BA3-D6D088F9333C}"/>
              </a:ext>
            </a:extLst>
          </p:cNvPr>
          <p:cNvSpPr txBox="1"/>
          <p:nvPr/>
        </p:nvSpPr>
        <p:spPr>
          <a:xfrm>
            <a:off x="542959" y="4725144"/>
            <a:ext cx="8229600" cy="707886"/>
          </a:xfrm>
          <a:prstGeom prst="rect">
            <a:avLst/>
          </a:prstGeom>
          <a:noFill/>
        </p:spPr>
        <p:txBody>
          <a:bodyPr wrap="square" rtlCol="0">
            <a:spAutoFit/>
          </a:bodyPr>
          <a:lstStyle/>
          <a:p>
            <a:r>
              <a:rPr lang="en-GB" sz="2000" dirty="0">
                <a:solidFill>
                  <a:srgbClr val="FF0000"/>
                </a:solidFill>
                <a:latin typeface="Myriad Pro" panose="020B0503030403020204" pitchFamily="34" charset="0"/>
              </a:rPr>
              <a:t>TASK</a:t>
            </a:r>
            <a:r>
              <a:rPr lang="en-GB" sz="2000" dirty="0">
                <a:latin typeface="Myriad Pro" panose="020B0503030403020204" pitchFamily="34" charset="0"/>
              </a:rPr>
              <a:t>: Use the textbook (pages 36-37) or other resources to explain other reasons that would cause a shift in demand.</a:t>
            </a:r>
          </a:p>
        </p:txBody>
      </p:sp>
      <p:sp>
        <p:nvSpPr>
          <p:cNvPr id="6" name="Rectangle 2">
            <a:extLst>
              <a:ext uri="{FF2B5EF4-FFF2-40B4-BE49-F238E27FC236}">
                <a16:creationId xmlns:a16="http://schemas.microsoft.com/office/drawing/2014/main" id="{C7876ADB-1388-41B4-97F4-A854234D6052}"/>
              </a:ext>
            </a:extLst>
          </p:cNvPr>
          <p:cNvSpPr txBox="1">
            <a:spLocks noGrp="1" noChangeArrowheads="1"/>
          </p:cNvSpPr>
          <p:nvPr>
            <p:ph type="title" idx="4294967295"/>
          </p:nvPr>
        </p:nvSpPr>
        <p:spPr>
          <a:xfrm>
            <a:off x="542958" y="203245"/>
            <a:ext cx="8229600" cy="692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Activity</a:t>
            </a:r>
          </a:p>
        </p:txBody>
      </p:sp>
    </p:spTree>
    <p:extLst>
      <p:ext uri="{BB962C8B-B14F-4D97-AF65-F5344CB8AC3E}">
        <p14:creationId xmlns:p14="http://schemas.microsoft.com/office/powerpoint/2010/main" val="150297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C5739D-318B-43ED-B964-CF5ABCE0200C}"/>
              </a:ext>
            </a:extLst>
          </p:cNvPr>
          <p:cNvSpPr txBox="1">
            <a:spLocks noGrp="1"/>
          </p:cNvSpPr>
          <p:nvPr>
            <p:ph idx="1"/>
          </p:nvPr>
        </p:nvSpPr>
        <p:spPr>
          <a:xfrm>
            <a:off x="2051720" y="966754"/>
            <a:ext cx="4392488" cy="769441"/>
          </a:xfrm>
          <a:prstGeom prst="rect">
            <a:avLst/>
          </a:prstGeom>
          <a:noFill/>
        </p:spPr>
        <p:txBody>
          <a:bodyPr wrap="square" rtlCol="0">
            <a:spAutoFit/>
          </a:bodyPr>
          <a:lstStyle/>
          <a:p>
            <a:pPr marL="0" indent="0">
              <a:buNone/>
            </a:pPr>
            <a:r>
              <a:rPr lang="en-GB" sz="2000" dirty="0">
                <a:latin typeface="Myriad Pro" panose="020B0503030403020204" pitchFamily="34" charset="0"/>
              </a:rPr>
              <a:t>PED = </a:t>
            </a:r>
            <a:r>
              <a:rPr lang="en-GB" sz="2000" u="sng" dirty="0">
                <a:latin typeface="Myriad Pro" panose="020B0503030403020204" pitchFamily="34" charset="0"/>
              </a:rPr>
              <a:t>%change in quantity demanded </a:t>
            </a:r>
          </a:p>
          <a:p>
            <a:pPr marL="0" indent="0">
              <a:buNone/>
            </a:pPr>
            <a:r>
              <a:rPr lang="en-GB" sz="2000" dirty="0">
                <a:latin typeface="Myriad Pro" panose="020B0503030403020204" pitchFamily="34" charset="0"/>
              </a:rPr>
              <a:t>                  % change in price</a:t>
            </a:r>
          </a:p>
        </p:txBody>
      </p:sp>
      <p:pic>
        <p:nvPicPr>
          <p:cNvPr id="6" name="Picture 5" descr="Diagram">
            <a:extLst>
              <a:ext uri="{FF2B5EF4-FFF2-40B4-BE49-F238E27FC236}">
                <a16:creationId xmlns:a16="http://schemas.microsoft.com/office/drawing/2014/main" id="{E0600032-0063-4F66-AF39-BE42FAFAF876}"/>
              </a:ext>
            </a:extLst>
          </p:cNvPr>
          <p:cNvPicPr>
            <a:picLocks noChangeAspect="1"/>
          </p:cNvPicPr>
          <p:nvPr/>
        </p:nvPicPr>
        <p:blipFill>
          <a:blip r:embed="rId3"/>
          <a:stretch>
            <a:fillRect/>
          </a:stretch>
        </p:blipFill>
        <p:spPr>
          <a:xfrm>
            <a:off x="899592" y="1916832"/>
            <a:ext cx="2469597" cy="2328208"/>
          </a:xfrm>
          <a:prstGeom prst="rect">
            <a:avLst/>
          </a:prstGeom>
        </p:spPr>
      </p:pic>
      <p:sp>
        <p:nvSpPr>
          <p:cNvPr id="2" name="TextBox 1">
            <a:extLst>
              <a:ext uri="{FF2B5EF4-FFF2-40B4-BE49-F238E27FC236}">
                <a16:creationId xmlns:a16="http://schemas.microsoft.com/office/drawing/2014/main" id="{F97CEE65-01BC-4CB2-8958-29B74117D070}"/>
              </a:ext>
            </a:extLst>
          </p:cNvPr>
          <p:cNvSpPr txBox="1"/>
          <p:nvPr/>
        </p:nvSpPr>
        <p:spPr>
          <a:xfrm>
            <a:off x="468313" y="3365770"/>
            <a:ext cx="431279" cy="246221"/>
          </a:xfrm>
          <a:prstGeom prst="rect">
            <a:avLst/>
          </a:prstGeom>
          <a:noFill/>
        </p:spPr>
        <p:txBody>
          <a:bodyPr wrap="square" rtlCol="0">
            <a:spAutoFit/>
          </a:bodyPr>
          <a:lstStyle/>
          <a:p>
            <a:r>
              <a:rPr lang="en-GB" sz="1000" dirty="0"/>
              <a:t>P</a:t>
            </a:r>
          </a:p>
        </p:txBody>
      </p:sp>
      <p:pic>
        <p:nvPicPr>
          <p:cNvPr id="7" name="Picture 6" descr="Diagram">
            <a:extLst>
              <a:ext uri="{FF2B5EF4-FFF2-40B4-BE49-F238E27FC236}">
                <a16:creationId xmlns:a16="http://schemas.microsoft.com/office/drawing/2014/main" id="{73FF7A23-A8F4-4A15-B527-C703AC13D9D1}"/>
              </a:ext>
            </a:extLst>
          </p:cNvPr>
          <p:cNvPicPr>
            <a:picLocks noChangeAspect="1"/>
          </p:cNvPicPr>
          <p:nvPr/>
        </p:nvPicPr>
        <p:blipFill>
          <a:blip r:embed="rId4"/>
          <a:stretch>
            <a:fillRect/>
          </a:stretch>
        </p:blipFill>
        <p:spPr>
          <a:xfrm>
            <a:off x="5032136" y="1916832"/>
            <a:ext cx="2422468" cy="2375337"/>
          </a:xfrm>
          <a:prstGeom prst="rect">
            <a:avLst/>
          </a:prstGeom>
        </p:spPr>
      </p:pic>
      <p:sp>
        <p:nvSpPr>
          <p:cNvPr id="8" name="TextBox 7">
            <a:extLst>
              <a:ext uri="{FF2B5EF4-FFF2-40B4-BE49-F238E27FC236}">
                <a16:creationId xmlns:a16="http://schemas.microsoft.com/office/drawing/2014/main" id="{807FB8DB-3498-42BF-9017-4FB38EA05577}"/>
              </a:ext>
            </a:extLst>
          </p:cNvPr>
          <p:cNvSpPr txBox="1"/>
          <p:nvPr/>
        </p:nvSpPr>
        <p:spPr>
          <a:xfrm>
            <a:off x="1262685" y="4700266"/>
            <a:ext cx="5760640" cy="707886"/>
          </a:xfrm>
          <a:prstGeom prst="rect">
            <a:avLst/>
          </a:prstGeom>
          <a:noFill/>
        </p:spPr>
        <p:txBody>
          <a:bodyPr wrap="square" rtlCol="0">
            <a:spAutoFit/>
          </a:bodyPr>
          <a:lstStyle/>
          <a:p>
            <a:r>
              <a:rPr lang="en-GB" sz="2000" dirty="0">
                <a:latin typeface="Myriad Pro" panose="020B0503030403020204" pitchFamily="34" charset="0"/>
              </a:rPr>
              <a:t>In each of the above diagrams, what would happen to quantity if price increased?</a:t>
            </a:r>
          </a:p>
        </p:txBody>
      </p:sp>
      <p:sp>
        <p:nvSpPr>
          <p:cNvPr id="9" name="Rectangle 2">
            <a:extLst>
              <a:ext uri="{FF2B5EF4-FFF2-40B4-BE49-F238E27FC236}">
                <a16:creationId xmlns:a16="http://schemas.microsoft.com/office/drawing/2014/main" id="{338DE6A2-2EF6-4057-B5C9-7D392A47F3F8}"/>
              </a:ext>
            </a:extLst>
          </p:cNvPr>
          <p:cNvSpPr txBox="1">
            <a:spLocks noGrp="1" noChangeArrowheads="1"/>
          </p:cNvSpPr>
          <p:nvPr>
            <p:ph type="title" idx="4294967295"/>
          </p:nvPr>
        </p:nvSpPr>
        <p:spPr>
          <a:xfrm>
            <a:off x="514966" y="212575"/>
            <a:ext cx="8229600" cy="692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P.E.D and diagrams</a:t>
            </a:r>
          </a:p>
        </p:txBody>
      </p:sp>
    </p:spTree>
    <p:extLst>
      <p:ext uri="{BB962C8B-B14F-4D97-AF65-F5344CB8AC3E}">
        <p14:creationId xmlns:p14="http://schemas.microsoft.com/office/powerpoint/2010/main" val="32220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Diagrams">
            <a:extLst>
              <a:ext uri="{FF2B5EF4-FFF2-40B4-BE49-F238E27FC236}">
                <a16:creationId xmlns:a16="http://schemas.microsoft.com/office/drawing/2014/main" id="{23A72A1D-17A5-4528-A072-79556C8F3BC4}"/>
              </a:ext>
            </a:extLst>
          </p:cNvPr>
          <p:cNvPicPr>
            <a:picLocks noGrp="1" noChangeAspect="1"/>
          </p:cNvPicPr>
          <p:nvPr>
            <p:ph idx="1"/>
          </p:nvPr>
        </p:nvPicPr>
        <p:blipFill>
          <a:blip r:embed="rId3"/>
          <a:stretch>
            <a:fillRect/>
          </a:stretch>
        </p:blipFill>
        <p:spPr>
          <a:xfrm>
            <a:off x="612188" y="1106083"/>
            <a:ext cx="7844979" cy="3150941"/>
          </a:xfrm>
          <a:prstGeom prst="rect">
            <a:avLst/>
          </a:prstGeom>
        </p:spPr>
      </p:pic>
      <p:sp>
        <p:nvSpPr>
          <p:cNvPr id="11" name="TextBox 10">
            <a:extLst>
              <a:ext uri="{FF2B5EF4-FFF2-40B4-BE49-F238E27FC236}">
                <a16:creationId xmlns:a16="http://schemas.microsoft.com/office/drawing/2014/main" id="{8DFDF108-1FBC-424A-BF29-D48981804364}"/>
              </a:ext>
            </a:extLst>
          </p:cNvPr>
          <p:cNvSpPr txBox="1"/>
          <p:nvPr/>
        </p:nvSpPr>
        <p:spPr>
          <a:xfrm>
            <a:off x="514154" y="4653136"/>
            <a:ext cx="7844978" cy="707886"/>
          </a:xfrm>
          <a:prstGeom prst="rect">
            <a:avLst/>
          </a:prstGeom>
          <a:noFill/>
        </p:spPr>
        <p:txBody>
          <a:bodyPr wrap="square" rtlCol="0">
            <a:spAutoFit/>
          </a:bodyPr>
          <a:lstStyle/>
          <a:p>
            <a:r>
              <a:rPr lang="en-GB" sz="2000" dirty="0">
                <a:latin typeface="Myriad Pro" panose="020B0503030403020204" pitchFamily="34" charset="0"/>
              </a:rPr>
              <a:t>Give examples of products that could be associated with each elasticity diagram.</a:t>
            </a:r>
          </a:p>
        </p:txBody>
      </p:sp>
      <p:sp>
        <p:nvSpPr>
          <p:cNvPr id="5" name="Rectangle 2">
            <a:extLst>
              <a:ext uri="{FF2B5EF4-FFF2-40B4-BE49-F238E27FC236}">
                <a16:creationId xmlns:a16="http://schemas.microsoft.com/office/drawing/2014/main" id="{EF8FCF03-5C50-4A5F-AB3F-87ABE0695573}"/>
              </a:ext>
            </a:extLst>
          </p:cNvPr>
          <p:cNvSpPr txBox="1">
            <a:spLocks noGrp="1" noChangeArrowheads="1"/>
          </p:cNvSpPr>
          <p:nvPr>
            <p:ph type="title" idx="4294967295"/>
          </p:nvPr>
        </p:nvSpPr>
        <p:spPr>
          <a:xfrm>
            <a:off x="505635" y="203245"/>
            <a:ext cx="8229600" cy="692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P.E.D and diagrams</a:t>
            </a:r>
          </a:p>
        </p:txBody>
      </p:sp>
    </p:spTree>
    <p:extLst>
      <p:ext uri="{BB962C8B-B14F-4D97-AF65-F5344CB8AC3E}">
        <p14:creationId xmlns:p14="http://schemas.microsoft.com/office/powerpoint/2010/main" val="148420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473" y="1602836"/>
            <a:ext cx="8192952" cy="3672408"/>
          </a:xfrm>
        </p:spPr>
        <p:txBody>
          <a:bodyPr>
            <a:noAutofit/>
          </a:bodyPr>
          <a:lstStyle/>
          <a:p>
            <a:pPr>
              <a:buSzPct val="104000"/>
            </a:pPr>
            <a:r>
              <a:rPr lang="en-US" sz="2000" dirty="0">
                <a:latin typeface="Myriad Pro" panose="020B0503030403020204" pitchFamily="34" charset="0"/>
              </a:rPr>
              <a:t>Explain what is meant by a </a:t>
            </a:r>
            <a:r>
              <a:rPr lang="en-US" sz="2000" b="1" dirty="0">
                <a:latin typeface="Myriad Pro" panose="020B0503030403020204" pitchFamily="34" charset="0"/>
              </a:rPr>
              <a:t>market</a:t>
            </a:r>
          </a:p>
          <a:p>
            <a:endParaRPr lang="en-US" sz="2000" dirty="0">
              <a:latin typeface="Myriad Pro" panose="020B0503030403020204" pitchFamily="34" charset="0"/>
            </a:endParaRPr>
          </a:p>
          <a:p>
            <a:r>
              <a:rPr lang="en-US" sz="2000" dirty="0">
                <a:latin typeface="Myriad Pro" panose="020B0503030403020204" pitchFamily="34" charset="0"/>
              </a:rPr>
              <a:t>explain the features of the </a:t>
            </a:r>
            <a:r>
              <a:rPr lang="en-US" sz="2000" b="1" dirty="0">
                <a:latin typeface="Myriad Pro" panose="020B0503030403020204" pitchFamily="34" charset="0"/>
              </a:rPr>
              <a:t>primary</a:t>
            </a:r>
            <a:r>
              <a:rPr lang="en-US" sz="2000" dirty="0">
                <a:latin typeface="Myriad Pro" panose="020B0503030403020204" pitchFamily="34" charset="0"/>
              </a:rPr>
              <a:t>, </a:t>
            </a:r>
            <a:r>
              <a:rPr lang="en-US" sz="2000" b="1" dirty="0">
                <a:latin typeface="Myriad Pro" panose="020B0503030403020204" pitchFamily="34" charset="0"/>
              </a:rPr>
              <a:t>secondary </a:t>
            </a:r>
            <a:r>
              <a:rPr lang="en-US" sz="2000" dirty="0">
                <a:latin typeface="Myriad Pro" panose="020B0503030403020204" pitchFamily="34" charset="0"/>
              </a:rPr>
              <a:t>and   </a:t>
            </a:r>
            <a:r>
              <a:rPr lang="en-US" sz="2000" b="1" dirty="0">
                <a:latin typeface="Myriad Pro" panose="020B0503030403020204" pitchFamily="34" charset="0"/>
              </a:rPr>
              <a:t>tertiary sectors, </a:t>
            </a:r>
            <a:r>
              <a:rPr lang="en-US" sz="2000" dirty="0">
                <a:latin typeface="Myriad Pro" panose="020B0503030403020204" pitchFamily="34" charset="0"/>
              </a:rPr>
              <a:t>including the difference between the production of </a:t>
            </a:r>
            <a:r>
              <a:rPr lang="en-US" sz="2000" b="1" dirty="0">
                <a:latin typeface="Myriad Pro" panose="020B0503030403020204" pitchFamily="34" charset="0"/>
              </a:rPr>
              <a:t>goods </a:t>
            </a:r>
            <a:r>
              <a:rPr lang="en-US" sz="2000" dirty="0">
                <a:latin typeface="Myriad Pro" panose="020B0503030403020204" pitchFamily="34" charset="0"/>
              </a:rPr>
              <a:t>and </a:t>
            </a:r>
            <a:r>
              <a:rPr lang="en-US" sz="2000" b="1" dirty="0">
                <a:latin typeface="Myriad Pro" panose="020B0503030403020204" pitchFamily="34" charset="0"/>
              </a:rPr>
              <a:t>services</a:t>
            </a:r>
          </a:p>
          <a:p>
            <a:endParaRPr lang="en-US" sz="2000" dirty="0">
              <a:latin typeface="Myriad Pro" panose="020B0503030403020204" pitchFamily="34" charset="0"/>
            </a:endParaRPr>
          </a:p>
          <a:p>
            <a:r>
              <a:rPr lang="en-US" sz="2000" dirty="0">
                <a:latin typeface="Myriad Pro" panose="020B0503030403020204" pitchFamily="34" charset="0"/>
              </a:rPr>
              <a:t>explain the difference between </a:t>
            </a:r>
            <a:r>
              <a:rPr lang="en-US" sz="2000" b="1" dirty="0">
                <a:latin typeface="Myriad Pro" panose="020B0503030403020204" pitchFamily="34" charset="0"/>
              </a:rPr>
              <a:t>factor </a:t>
            </a:r>
            <a:r>
              <a:rPr lang="en-US" sz="2000" dirty="0">
                <a:latin typeface="Myriad Pro" panose="020B0503030403020204" pitchFamily="34" charset="0"/>
              </a:rPr>
              <a:t>and </a:t>
            </a:r>
            <a:r>
              <a:rPr lang="en-US" sz="2000" b="1" dirty="0">
                <a:latin typeface="Myriad Pro" panose="020B0503030403020204" pitchFamily="34" charset="0"/>
              </a:rPr>
              <a:t>product markets</a:t>
            </a:r>
            <a:r>
              <a:rPr lang="en-US" sz="2000" dirty="0">
                <a:latin typeface="Myriad Pro" panose="020B0503030403020204" pitchFamily="34" charset="0"/>
              </a:rPr>
              <a:t>, including their interdependence</a:t>
            </a:r>
          </a:p>
          <a:p>
            <a:endParaRPr lang="en-US" sz="2000" dirty="0">
              <a:latin typeface="Myriad Pro" panose="020B0503030403020204" pitchFamily="34" charset="0"/>
            </a:endParaRPr>
          </a:p>
          <a:p>
            <a:r>
              <a:rPr lang="en-US" sz="2000" dirty="0">
                <a:latin typeface="Myriad Pro" panose="020B0503030403020204" pitchFamily="34" charset="0"/>
              </a:rPr>
              <a:t>evaluate the costs and benefits of </a:t>
            </a:r>
            <a:r>
              <a:rPr lang="en-US" sz="2000" b="1" dirty="0">
                <a:latin typeface="Myriad Pro" panose="020B0503030403020204" pitchFamily="34" charset="0"/>
              </a:rPr>
              <a:t>specialisation </a:t>
            </a:r>
            <a:r>
              <a:rPr lang="en-US" sz="2000" dirty="0">
                <a:latin typeface="Myriad Pro" panose="020B0503030403020204" pitchFamily="34" charset="0"/>
              </a:rPr>
              <a:t>and </a:t>
            </a:r>
            <a:r>
              <a:rPr lang="en-US" sz="2000" b="1" dirty="0">
                <a:latin typeface="Myriad Pro" panose="020B0503030403020204" pitchFamily="34" charset="0"/>
              </a:rPr>
              <a:t>exchange </a:t>
            </a:r>
            <a:r>
              <a:rPr lang="en-US" sz="2000" dirty="0">
                <a:latin typeface="Myriad Pro" panose="020B0503030403020204" pitchFamily="34" charset="0"/>
              </a:rPr>
              <a:t>in </a:t>
            </a:r>
            <a:r>
              <a:rPr lang="en-US" sz="2000" b="1" dirty="0">
                <a:latin typeface="Myriad Pro" panose="020B0503030403020204" pitchFamily="34" charset="0"/>
              </a:rPr>
              <a:t>markets </a:t>
            </a:r>
            <a:r>
              <a:rPr lang="en-US" sz="2000" dirty="0">
                <a:latin typeface="Myriad Pro" panose="020B0503030403020204" pitchFamily="34" charset="0"/>
              </a:rPr>
              <a:t>including for producers, workers, regions and countries.	</a:t>
            </a:r>
          </a:p>
          <a:p>
            <a:endParaRPr lang="en-GB" sz="2000" dirty="0">
              <a:latin typeface="Myriad Pro" panose="020B0503030403020204" pitchFamily="34" charset="0"/>
            </a:endParaRPr>
          </a:p>
        </p:txBody>
      </p:sp>
      <p:sp>
        <p:nvSpPr>
          <p:cNvPr id="4" name="Rectangle 2"/>
          <p:cNvSpPr txBox="1">
            <a:spLocks noChangeArrowheads="1"/>
          </p:cNvSpPr>
          <p:nvPr/>
        </p:nvSpPr>
        <p:spPr>
          <a:xfrm>
            <a:off x="530157" y="175981"/>
            <a:ext cx="4823767" cy="7473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GB" altLang="en-US" sz="2800" b="1" dirty="0">
                <a:solidFill>
                  <a:srgbClr val="AE0048"/>
                </a:solidFill>
                <a:latin typeface="Myriad Pro" panose="020B0503030403020204" pitchFamily="34" charset="0"/>
              </a:rPr>
              <a:t>2.1 The role of markets</a:t>
            </a:r>
          </a:p>
        </p:txBody>
      </p:sp>
      <p:sp>
        <p:nvSpPr>
          <p:cNvPr id="5" name="Title 4">
            <a:extLst>
              <a:ext uri="{FF2B5EF4-FFF2-40B4-BE49-F238E27FC236}">
                <a16:creationId xmlns:a16="http://schemas.microsoft.com/office/drawing/2014/main" id="{F1B6ABCD-479A-402F-8D02-9084CE6BB749}"/>
              </a:ext>
            </a:extLst>
          </p:cNvPr>
          <p:cNvSpPr txBox="1">
            <a:spLocks noGrp="1"/>
          </p:cNvSpPr>
          <p:nvPr>
            <p:ph type="title" idx="4294967295"/>
          </p:nvPr>
        </p:nvSpPr>
        <p:spPr>
          <a:xfrm>
            <a:off x="538473" y="940363"/>
            <a:ext cx="547260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Myriad Pro" panose="020B0503030403020204" pitchFamily="34" charset="0"/>
                <a:ea typeface="+mn-ea"/>
                <a:cs typeface="+mn-cs"/>
              </a:rPr>
              <a:t>Learners should be able to</a:t>
            </a:r>
          </a:p>
        </p:txBody>
      </p:sp>
    </p:spTree>
    <p:extLst>
      <p:ext uri="{BB962C8B-B14F-4D97-AF65-F5344CB8AC3E}">
        <p14:creationId xmlns:p14="http://schemas.microsoft.com/office/powerpoint/2010/main" val="422367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s">
            <a:extLst>
              <a:ext uri="{FF2B5EF4-FFF2-40B4-BE49-F238E27FC236}">
                <a16:creationId xmlns:a16="http://schemas.microsoft.com/office/drawing/2014/main" id="{DE905F61-616B-47CA-BB2F-4E5D341F166B}"/>
              </a:ext>
            </a:extLst>
          </p:cNvPr>
          <p:cNvPicPr>
            <a:picLocks noGrp="1" noChangeAspect="1"/>
          </p:cNvPicPr>
          <p:nvPr>
            <p:ph idx="1"/>
          </p:nvPr>
        </p:nvPicPr>
        <p:blipFill>
          <a:blip r:embed="rId3"/>
          <a:stretch>
            <a:fillRect/>
          </a:stretch>
        </p:blipFill>
        <p:spPr>
          <a:xfrm>
            <a:off x="524297" y="1124744"/>
            <a:ext cx="3599631" cy="4358335"/>
          </a:xfrm>
          <a:prstGeom prst="rect">
            <a:avLst/>
          </a:prstGeom>
        </p:spPr>
      </p:pic>
      <p:sp>
        <p:nvSpPr>
          <p:cNvPr id="5" name="Rectangle 4">
            <a:extLst>
              <a:ext uri="{FF2B5EF4-FFF2-40B4-BE49-F238E27FC236}">
                <a16:creationId xmlns:a16="http://schemas.microsoft.com/office/drawing/2014/main" id="{0FBAEDF5-FF00-408C-95A4-AB94CF3D151E}"/>
              </a:ext>
            </a:extLst>
          </p:cNvPr>
          <p:cNvSpPr/>
          <p:nvPr/>
        </p:nvSpPr>
        <p:spPr>
          <a:xfrm>
            <a:off x="4572000" y="1872750"/>
            <a:ext cx="4104456" cy="2862322"/>
          </a:xfrm>
          <a:prstGeom prst="rect">
            <a:avLst/>
          </a:prstGeom>
        </p:spPr>
        <p:txBody>
          <a:bodyPr wrap="square">
            <a:spAutoFit/>
          </a:bodyPr>
          <a:lstStyle/>
          <a:p>
            <a:r>
              <a:rPr lang="en-US" sz="2000" dirty="0">
                <a:solidFill>
                  <a:prstClr val="black"/>
                </a:solidFill>
                <a:latin typeface="Myriad Pro" panose="020B0503030403020204" pitchFamily="34" charset="0"/>
                <a:cs typeface="Arial" panose="020B0604020202020204" pitchFamily="34" charset="0"/>
              </a:rPr>
              <a:t>If PED is elastic: An increase in price causes a decrease in total revenue.  A decrease in price causes an increase in total revenue. If PED is inelastic: An increase in price causes an increase in total revenue.  A decrease in price causes a decrease in total revenue. Revenue is therefore maximised when PED = 1.</a:t>
            </a:r>
            <a:endParaRPr lang="en-GB" sz="2000" dirty="0">
              <a:latin typeface="Myriad Pro" panose="020B0503030403020204" pitchFamily="34" charset="0"/>
            </a:endParaRPr>
          </a:p>
        </p:txBody>
      </p:sp>
      <p:sp>
        <p:nvSpPr>
          <p:cNvPr id="7" name="Rectangle 2">
            <a:extLst>
              <a:ext uri="{FF2B5EF4-FFF2-40B4-BE49-F238E27FC236}">
                <a16:creationId xmlns:a16="http://schemas.microsoft.com/office/drawing/2014/main" id="{061F7F4B-47FE-47EF-91CD-8AF4192145D4}"/>
              </a:ext>
            </a:extLst>
          </p:cNvPr>
          <p:cNvSpPr txBox="1">
            <a:spLocks noGrp="1" noChangeArrowheads="1"/>
          </p:cNvSpPr>
          <p:nvPr>
            <p:ph type="title" idx="4294967295"/>
          </p:nvPr>
        </p:nvSpPr>
        <p:spPr>
          <a:xfrm>
            <a:off x="524297" y="203244"/>
            <a:ext cx="8229600" cy="692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P.E.D and diagrams</a:t>
            </a:r>
          </a:p>
        </p:txBody>
      </p:sp>
    </p:spTree>
    <p:extLst>
      <p:ext uri="{BB962C8B-B14F-4D97-AF65-F5344CB8AC3E}">
        <p14:creationId xmlns:p14="http://schemas.microsoft.com/office/powerpoint/2010/main" val="418585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FA305A4A-D1A9-4BEE-9F2C-3F4E02C620E1}"/>
              </a:ext>
            </a:extLst>
          </p:cNvPr>
          <p:cNvPicPr>
            <a:picLocks noGrp="1" noChangeAspect="1"/>
          </p:cNvPicPr>
          <p:nvPr>
            <p:ph idx="1"/>
          </p:nvPr>
        </p:nvPicPr>
        <p:blipFill rotWithShape="1">
          <a:blip r:embed="rId3"/>
          <a:srcRect r="3375" b="5371"/>
          <a:stretch/>
        </p:blipFill>
        <p:spPr>
          <a:xfrm>
            <a:off x="476916" y="764704"/>
            <a:ext cx="7951869" cy="2706149"/>
          </a:xfrm>
          <a:prstGeom prst="rect">
            <a:avLst/>
          </a:prstGeom>
        </p:spPr>
      </p:pic>
      <p:pic>
        <p:nvPicPr>
          <p:cNvPr id="5" name="Picture 4" descr="Practice paper extract">
            <a:extLst>
              <a:ext uri="{FF2B5EF4-FFF2-40B4-BE49-F238E27FC236}">
                <a16:creationId xmlns:a16="http://schemas.microsoft.com/office/drawing/2014/main" id="{6EF58708-DBB9-4F2C-8BFA-2592010CC8B0}"/>
              </a:ext>
            </a:extLst>
          </p:cNvPr>
          <p:cNvPicPr>
            <a:picLocks noChangeAspect="1"/>
          </p:cNvPicPr>
          <p:nvPr/>
        </p:nvPicPr>
        <p:blipFill rotWithShape="1">
          <a:blip r:embed="rId4"/>
          <a:srcRect r="2668"/>
          <a:stretch/>
        </p:blipFill>
        <p:spPr>
          <a:xfrm>
            <a:off x="476916" y="3446242"/>
            <a:ext cx="7879862" cy="2570362"/>
          </a:xfrm>
          <a:prstGeom prst="rect">
            <a:avLst/>
          </a:prstGeom>
        </p:spPr>
      </p:pic>
      <p:sp>
        <p:nvSpPr>
          <p:cNvPr id="6" name="Rectangle 2">
            <a:extLst>
              <a:ext uri="{FF2B5EF4-FFF2-40B4-BE49-F238E27FC236}">
                <a16:creationId xmlns:a16="http://schemas.microsoft.com/office/drawing/2014/main" id="{81652E21-B23B-4655-B21B-935E469C7B95}"/>
              </a:ext>
            </a:extLst>
          </p:cNvPr>
          <p:cNvSpPr txBox="1">
            <a:spLocks noGrp="1" noChangeArrowheads="1"/>
          </p:cNvSpPr>
          <p:nvPr>
            <p:ph type="title" idx="4294967295"/>
          </p:nvPr>
        </p:nvSpPr>
        <p:spPr>
          <a:xfrm>
            <a:off x="510993" y="20324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152734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3A804B5C-99BF-45AA-A826-D3F3961DEC61}"/>
              </a:ext>
            </a:extLst>
          </p:cNvPr>
          <p:cNvPicPr>
            <a:picLocks noGrp="1" noChangeAspect="1"/>
          </p:cNvPicPr>
          <p:nvPr>
            <p:ph idx="1"/>
          </p:nvPr>
        </p:nvPicPr>
        <p:blipFill rotWithShape="1">
          <a:blip r:embed="rId3"/>
          <a:srcRect r="4780"/>
          <a:stretch/>
        </p:blipFill>
        <p:spPr>
          <a:xfrm>
            <a:off x="395536" y="904663"/>
            <a:ext cx="7128792" cy="4824536"/>
          </a:xfrm>
          <a:prstGeom prst="rect">
            <a:avLst/>
          </a:prstGeom>
        </p:spPr>
      </p:pic>
      <p:sp>
        <p:nvSpPr>
          <p:cNvPr id="5" name="Rectangle 2">
            <a:extLst>
              <a:ext uri="{FF2B5EF4-FFF2-40B4-BE49-F238E27FC236}">
                <a16:creationId xmlns:a16="http://schemas.microsoft.com/office/drawing/2014/main" id="{465931CB-C9FA-497D-8C2C-EF7032C1115D}"/>
              </a:ext>
            </a:extLst>
          </p:cNvPr>
          <p:cNvSpPr txBox="1">
            <a:spLocks noGrp="1" noChangeArrowheads="1"/>
          </p:cNvSpPr>
          <p:nvPr>
            <p:ph type="title" idx="4294967295"/>
          </p:nvPr>
        </p:nvSpPr>
        <p:spPr>
          <a:xfrm>
            <a:off x="520323" y="184583"/>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14161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25DDB9FB-1F30-4159-877B-EEFE08002BF3}"/>
              </a:ext>
            </a:extLst>
          </p:cNvPr>
          <p:cNvPicPr>
            <a:picLocks noGrp="1" noChangeAspect="1"/>
          </p:cNvPicPr>
          <p:nvPr>
            <p:ph idx="1"/>
          </p:nvPr>
        </p:nvPicPr>
        <p:blipFill>
          <a:blip r:embed="rId3"/>
          <a:stretch>
            <a:fillRect/>
          </a:stretch>
        </p:blipFill>
        <p:spPr>
          <a:xfrm>
            <a:off x="395536" y="836712"/>
            <a:ext cx="8131245" cy="3368332"/>
          </a:xfrm>
          <a:prstGeom prst="rect">
            <a:avLst/>
          </a:prstGeom>
        </p:spPr>
      </p:pic>
      <p:pic>
        <p:nvPicPr>
          <p:cNvPr id="6" name="Picture 5" descr="Practice paper extract">
            <a:extLst>
              <a:ext uri="{FF2B5EF4-FFF2-40B4-BE49-F238E27FC236}">
                <a16:creationId xmlns:a16="http://schemas.microsoft.com/office/drawing/2014/main" id="{31E2A79F-3887-4A97-BB97-BE07230C8C26}"/>
              </a:ext>
            </a:extLst>
          </p:cNvPr>
          <p:cNvPicPr>
            <a:picLocks noChangeAspect="1"/>
          </p:cNvPicPr>
          <p:nvPr/>
        </p:nvPicPr>
        <p:blipFill rotWithShape="1">
          <a:blip r:embed="rId4"/>
          <a:srcRect t="21731"/>
          <a:stretch/>
        </p:blipFill>
        <p:spPr>
          <a:xfrm>
            <a:off x="395536" y="4509120"/>
            <a:ext cx="8093141" cy="656112"/>
          </a:xfrm>
          <a:prstGeom prst="rect">
            <a:avLst/>
          </a:prstGeom>
        </p:spPr>
      </p:pic>
      <p:pic>
        <p:nvPicPr>
          <p:cNvPr id="7" name="Picture 6" descr="Practice paper extract">
            <a:extLst>
              <a:ext uri="{FF2B5EF4-FFF2-40B4-BE49-F238E27FC236}">
                <a16:creationId xmlns:a16="http://schemas.microsoft.com/office/drawing/2014/main" id="{BC26D90B-3B12-4D3B-8C31-268B483DAD3C}"/>
              </a:ext>
            </a:extLst>
          </p:cNvPr>
          <p:cNvPicPr>
            <a:picLocks noChangeAspect="1"/>
          </p:cNvPicPr>
          <p:nvPr/>
        </p:nvPicPr>
        <p:blipFill rotWithShape="1">
          <a:blip r:embed="rId5"/>
          <a:srcRect r="3717"/>
          <a:stretch/>
        </p:blipFill>
        <p:spPr>
          <a:xfrm>
            <a:off x="710220" y="5187991"/>
            <a:ext cx="7462180" cy="617273"/>
          </a:xfrm>
          <a:prstGeom prst="rect">
            <a:avLst/>
          </a:prstGeom>
        </p:spPr>
      </p:pic>
      <p:sp>
        <p:nvSpPr>
          <p:cNvPr id="8" name="Rectangle 2">
            <a:extLst>
              <a:ext uri="{FF2B5EF4-FFF2-40B4-BE49-F238E27FC236}">
                <a16:creationId xmlns:a16="http://schemas.microsoft.com/office/drawing/2014/main" id="{9DA10BFB-5F1C-4F20-8008-6AD75F5463E1}"/>
              </a:ext>
            </a:extLst>
          </p:cNvPr>
          <p:cNvSpPr txBox="1">
            <a:spLocks noGrp="1" noChangeArrowheads="1"/>
          </p:cNvSpPr>
          <p:nvPr>
            <p:ph type="title" idx="4294967295"/>
          </p:nvPr>
        </p:nvSpPr>
        <p:spPr>
          <a:xfrm>
            <a:off x="510993" y="19391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253603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ice elasticity of demand">
            <a:hlinkClick r:id="" action="ppaction://media"/>
            <a:extLst>
              <a:ext uri="{FF2B5EF4-FFF2-40B4-BE49-F238E27FC236}">
                <a16:creationId xmlns:a16="http://schemas.microsoft.com/office/drawing/2014/main" id="{B76BBB56-C5E0-46F8-9242-5FCA99977D78}"/>
              </a:ext>
            </a:extLst>
          </p:cNvPr>
          <p:cNvPicPr>
            <a:picLocks noGrp="1" noRot="1" noChangeAspect="1"/>
          </p:cNvPicPr>
          <p:nvPr>
            <p:ph idx="1"/>
            <a:videoFile r:link="rId1"/>
          </p:nvPr>
        </p:nvPicPr>
        <p:blipFill>
          <a:blip r:embed="rId4"/>
          <a:stretch>
            <a:fillRect/>
          </a:stretch>
        </p:blipFill>
        <p:spPr>
          <a:xfrm>
            <a:off x="908844" y="1196752"/>
            <a:ext cx="7348538" cy="4133850"/>
          </a:xfrm>
          <a:prstGeom prst="rect">
            <a:avLst/>
          </a:prstGeom>
        </p:spPr>
      </p:pic>
      <p:sp>
        <p:nvSpPr>
          <p:cNvPr id="5" name="Rectangle 2">
            <a:extLst>
              <a:ext uri="{FF2B5EF4-FFF2-40B4-BE49-F238E27FC236}">
                <a16:creationId xmlns:a16="http://schemas.microsoft.com/office/drawing/2014/main" id="{0AE10FA1-27C7-4089-BBCC-E80C50B7E44E}"/>
              </a:ext>
            </a:extLst>
          </p:cNvPr>
          <p:cNvSpPr txBox="1">
            <a:spLocks noGrp="1" noChangeArrowheads="1"/>
          </p:cNvSpPr>
          <p:nvPr>
            <p:ph type="title" idx="4294967295"/>
          </p:nvPr>
        </p:nvSpPr>
        <p:spPr>
          <a:xfrm>
            <a:off x="538985" y="184583"/>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Video – P.E.D</a:t>
            </a:r>
          </a:p>
        </p:txBody>
      </p:sp>
    </p:spTree>
    <p:extLst>
      <p:ext uri="{BB962C8B-B14F-4D97-AF65-F5344CB8AC3E}">
        <p14:creationId xmlns:p14="http://schemas.microsoft.com/office/powerpoint/2010/main" val="37287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654" y="1446544"/>
            <a:ext cx="8218487" cy="3888433"/>
          </a:xfrm>
        </p:spPr>
        <p:txBody>
          <a:bodyPr>
            <a:normAutofit fontScale="92500"/>
          </a:bodyPr>
          <a:lstStyle/>
          <a:p>
            <a:pPr marL="0" indent="0">
              <a:buNone/>
            </a:pPr>
            <a:r>
              <a:rPr lang="en-US" sz="2400" dirty="0">
                <a:latin typeface="Myriad Pro" panose="020B0503030403020204" pitchFamily="34" charset="0"/>
              </a:rPr>
              <a:t>Explain what is meant by </a:t>
            </a:r>
            <a:r>
              <a:rPr lang="en-US" sz="2400" b="1" dirty="0">
                <a:latin typeface="Myriad Pro" panose="020B0503030403020204" pitchFamily="34" charset="0"/>
              </a:rPr>
              <a:t>supply </a:t>
            </a:r>
            <a:endParaRPr lang="en-US" sz="2400" dirty="0">
              <a:latin typeface="Myriad Pro" panose="020B0503030403020204" pitchFamily="34" charset="0"/>
            </a:endParaRPr>
          </a:p>
          <a:p>
            <a:r>
              <a:rPr lang="en-US" sz="2400" dirty="0">
                <a:latin typeface="Myriad Pro" panose="020B0503030403020204" pitchFamily="34" charset="0"/>
              </a:rPr>
              <a:t>draw and explain a </a:t>
            </a:r>
            <a:r>
              <a:rPr lang="en-US" sz="2400" b="1" dirty="0">
                <a:latin typeface="Myriad Pro" panose="020B0503030403020204" pitchFamily="34" charset="0"/>
              </a:rPr>
              <a:t>supply curve </a:t>
            </a:r>
            <a:r>
              <a:rPr lang="en-US" sz="2400" dirty="0">
                <a:latin typeface="Myriad Pro" panose="020B0503030403020204" pitchFamily="34" charset="0"/>
              </a:rPr>
              <a:t>using data, including individual and market supply </a:t>
            </a:r>
          </a:p>
          <a:p>
            <a:r>
              <a:rPr lang="en-US" sz="2400" dirty="0">
                <a:latin typeface="Myriad Pro" panose="020B0503030403020204" pitchFamily="34" charset="0"/>
              </a:rPr>
              <a:t>draw shifts of, and movements along, the supply curve </a:t>
            </a:r>
          </a:p>
          <a:p>
            <a:r>
              <a:rPr lang="en-US" sz="2400" dirty="0">
                <a:latin typeface="Myriad Pro" panose="020B0503030403020204" pitchFamily="34" charset="0"/>
              </a:rPr>
              <a:t>analyse the causes and consequences for consumers and producers, of shifts of, and movements along, the supply curve</a:t>
            </a:r>
          </a:p>
          <a:p>
            <a:r>
              <a:rPr lang="en-US" sz="2400" dirty="0">
                <a:latin typeface="Myriad Pro" panose="020B0503030403020204" pitchFamily="34" charset="0"/>
              </a:rPr>
              <a:t>explain </a:t>
            </a:r>
            <a:r>
              <a:rPr lang="en-US" sz="2400" b="1" dirty="0">
                <a:latin typeface="Myriad Pro" panose="020B0503030403020204" pitchFamily="34" charset="0"/>
              </a:rPr>
              <a:t>price elasticity of supply</a:t>
            </a:r>
            <a:endParaRPr lang="en-US" sz="2400" dirty="0">
              <a:latin typeface="Myriad Pro" panose="020B0503030403020204" pitchFamily="34" charset="0"/>
            </a:endParaRPr>
          </a:p>
          <a:p>
            <a:r>
              <a:rPr lang="en-US" sz="2400" dirty="0">
                <a:latin typeface="Myriad Pro" panose="020B0503030403020204" pitchFamily="34" charset="0"/>
              </a:rPr>
              <a:t>draw supply curves of different elasticity</a:t>
            </a:r>
          </a:p>
          <a:p>
            <a:r>
              <a:rPr lang="en-US" sz="2400" dirty="0">
                <a:latin typeface="Myriad Pro" panose="020B0503030403020204" pitchFamily="34" charset="0"/>
              </a:rPr>
              <a:t>evaluate the importance of price elasticity of supply for consumers and producers.	</a:t>
            </a:r>
          </a:p>
          <a:p>
            <a:endParaRPr lang="en-GB" sz="2400" dirty="0">
              <a:latin typeface="Myriad Pro" panose="020B0503030403020204" pitchFamily="34" charset="0"/>
            </a:endParaRPr>
          </a:p>
        </p:txBody>
      </p:sp>
      <p:sp>
        <p:nvSpPr>
          <p:cNvPr id="5" name="TextBox 4">
            <a:extLst>
              <a:ext uri="{FF2B5EF4-FFF2-40B4-BE49-F238E27FC236}">
                <a16:creationId xmlns:a16="http://schemas.microsoft.com/office/drawing/2014/main" id="{7712ACFE-7C85-4812-8374-277B7EFCF999}"/>
              </a:ext>
            </a:extLst>
          </p:cNvPr>
          <p:cNvSpPr txBox="1"/>
          <p:nvPr/>
        </p:nvSpPr>
        <p:spPr>
          <a:xfrm>
            <a:off x="529654" y="923324"/>
            <a:ext cx="5472608" cy="461665"/>
          </a:xfrm>
          <a:prstGeom prst="rect">
            <a:avLst/>
          </a:prstGeom>
          <a:noFill/>
        </p:spPr>
        <p:txBody>
          <a:bodyPr wrap="square" rtlCol="0">
            <a:spAutoFit/>
          </a:bodyPr>
          <a:lstStyle/>
          <a:p>
            <a:r>
              <a:rPr lang="en-GB" sz="2400" dirty="0">
                <a:latin typeface="Myriad Pro" panose="020B0503030403020204" pitchFamily="34" charset="0"/>
              </a:rPr>
              <a:t>Learners should be able to</a:t>
            </a:r>
          </a:p>
        </p:txBody>
      </p:sp>
      <p:sp>
        <p:nvSpPr>
          <p:cNvPr id="6" name="Rectangle 2">
            <a:extLst>
              <a:ext uri="{FF2B5EF4-FFF2-40B4-BE49-F238E27FC236}">
                <a16:creationId xmlns:a16="http://schemas.microsoft.com/office/drawing/2014/main" id="{866E3F9B-59D1-45F0-BB7F-E961A50A6DC5}"/>
              </a:ext>
            </a:extLst>
          </p:cNvPr>
          <p:cNvSpPr txBox="1">
            <a:spLocks noGrp="1" noChangeArrowheads="1"/>
          </p:cNvSpPr>
          <p:nvPr>
            <p:ph type="title" idx="4294967295"/>
          </p:nvPr>
        </p:nvSpPr>
        <p:spPr>
          <a:xfrm>
            <a:off x="529654" y="20324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2.3 Supply</a:t>
            </a:r>
          </a:p>
        </p:txBody>
      </p:sp>
    </p:spTree>
    <p:extLst>
      <p:ext uri="{BB962C8B-B14F-4D97-AF65-F5344CB8AC3E}">
        <p14:creationId xmlns:p14="http://schemas.microsoft.com/office/powerpoint/2010/main" val="55151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8E0944E2-DF93-43B7-AE6C-092509FD9F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2205" y="1052736"/>
            <a:ext cx="5899589" cy="4429316"/>
          </a:xfrm>
        </p:spPr>
      </p:pic>
      <p:sp>
        <p:nvSpPr>
          <p:cNvPr id="6" name="Rectangle 2">
            <a:extLst>
              <a:ext uri="{FF2B5EF4-FFF2-40B4-BE49-F238E27FC236}">
                <a16:creationId xmlns:a16="http://schemas.microsoft.com/office/drawing/2014/main" id="{63F1CA64-52A0-45B7-A1A3-0CCE794039DB}"/>
              </a:ext>
            </a:extLst>
          </p:cNvPr>
          <p:cNvSpPr txBox="1">
            <a:spLocks noGrp="1" noChangeArrowheads="1"/>
          </p:cNvSpPr>
          <p:nvPr>
            <p:ph type="title" idx="4294967295"/>
          </p:nvPr>
        </p:nvSpPr>
        <p:spPr>
          <a:xfrm>
            <a:off x="510993" y="203245"/>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Supply</a:t>
            </a:r>
          </a:p>
        </p:txBody>
      </p:sp>
    </p:spTree>
    <p:extLst>
      <p:ext uri="{BB962C8B-B14F-4D97-AF65-F5344CB8AC3E}">
        <p14:creationId xmlns:p14="http://schemas.microsoft.com/office/powerpoint/2010/main" val="390939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655" y="1052736"/>
            <a:ext cx="8229600" cy="4032448"/>
          </a:xfrm>
        </p:spPr>
        <p:txBody>
          <a:bodyPr>
            <a:noAutofit/>
          </a:bodyPr>
          <a:lstStyle/>
          <a:p>
            <a:pPr marL="0" indent="0">
              <a:buNone/>
            </a:pPr>
            <a:r>
              <a:rPr lang="en-GB" sz="2400" b="1" dirty="0">
                <a:latin typeface="Myriad Pro" panose="020B0503030403020204" pitchFamily="34" charset="0"/>
              </a:rPr>
              <a:t>Supply</a:t>
            </a:r>
            <a:endParaRPr lang="en-US" sz="2400" b="1" dirty="0">
              <a:solidFill>
                <a:srgbClr val="000000"/>
              </a:solidFill>
              <a:latin typeface="Myriad Pro" panose="020B0503030403020204" pitchFamily="34" charset="0"/>
            </a:endParaRPr>
          </a:p>
          <a:p>
            <a:pPr marL="0" indent="0">
              <a:buNone/>
            </a:pPr>
            <a:r>
              <a:rPr lang="en-US" sz="2400" dirty="0">
                <a:solidFill>
                  <a:schemeClr val="accent2">
                    <a:lumMod val="75000"/>
                  </a:schemeClr>
                </a:solidFill>
                <a:latin typeface="Myriad Pro" panose="020B0503030403020204" pitchFamily="34" charset="0"/>
              </a:rPr>
              <a:t>The </a:t>
            </a:r>
            <a:r>
              <a:rPr lang="en-US" sz="2400" b="1" dirty="0">
                <a:solidFill>
                  <a:schemeClr val="accent2">
                    <a:lumMod val="75000"/>
                  </a:schemeClr>
                </a:solidFill>
                <a:latin typeface="Myriad Pro" panose="020B0503030403020204" pitchFamily="34" charset="0"/>
              </a:rPr>
              <a:t>quantity</a:t>
            </a:r>
            <a:r>
              <a:rPr lang="en-US" sz="2400" dirty="0">
                <a:solidFill>
                  <a:schemeClr val="accent2">
                    <a:lumMod val="75000"/>
                  </a:schemeClr>
                </a:solidFill>
                <a:latin typeface="Myriad Pro" panose="020B0503030403020204" pitchFamily="34" charset="0"/>
              </a:rPr>
              <a:t> of goods/services that producers are </a:t>
            </a:r>
            <a:r>
              <a:rPr lang="en-US" sz="2400" b="1" dirty="0">
                <a:solidFill>
                  <a:schemeClr val="accent2">
                    <a:lumMod val="75000"/>
                  </a:schemeClr>
                </a:solidFill>
                <a:latin typeface="Myriad Pro" panose="020B0503030403020204" pitchFamily="34" charset="0"/>
              </a:rPr>
              <a:t>willing and able </a:t>
            </a:r>
            <a:r>
              <a:rPr lang="en-US" sz="2400" dirty="0">
                <a:solidFill>
                  <a:schemeClr val="accent2">
                    <a:lumMod val="75000"/>
                  </a:schemeClr>
                </a:solidFill>
                <a:latin typeface="Myriad Pro" panose="020B0503030403020204" pitchFamily="34" charset="0"/>
              </a:rPr>
              <a:t>to supply to the market at a </a:t>
            </a:r>
            <a:r>
              <a:rPr lang="en-US" sz="2400" b="1" dirty="0">
                <a:solidFill>
                  <a:schemeClr val="accent2">
                    <a:lumMod val="75000"/>
                  </a:schemeClr>
                </a:solidFill>
                <a:latin typeface="Myriad Pro" panose="020B0503030403020204" pitchFamily="34" charset="0"/>
              </a:rPr>
              <a:t>given price</a:t>
            </a:r>
            <a:r>
              <a:rPr lang="en-US" sz="2400" dirty="0">
                <a:solidFill>
                  <a:schemeClr val="accent2">
                    <a:lumMod val="75000"/>
                  </a:schemeClr>
                </a:solidFill>
                <a:latin typeface="Myriad Pro" panose="020B0503030403020204" pitchFamily="34" charset="0"/>
              </a:rPr>
              <a:t>, at a </a:t>
            </a:r>
            <a:r>
              <a:rPr lang="en-US" sz="2400" b="1" dirty="0">
                <a:solidFill>
                  <a:schemeClr val="accent2">
                    <a:lumMod val="75000"/>
                  </a:schemeClr>
                </a:solidFill>
                <a:latin typeface="Myriad Pro" panose="020B0503030403020204" pitchFamily="34" charset="0"/>
              </a:rPr>
              <a:t>given time.</a:t>
            </a:r>
          </a:p>
          <a:p>
            <a:pPr marL="0" indent="0">
              <a:buNone/>
            </a:pPr>
            <a:endParaRPr lang="en-US" sz="2400" b="1" dirty="0">
              <a:solidFill>
                <a:srgbClr val="00B050"/>
              </a:solidFill>
              <a:latin typeface="Myriad Pro" panose="020B0503030403020204" pitchFamily="34" charset="0"/>
            </a:endParaRPr>
          </a:p>
          <a:p>
            <a:pPr marL="0" indent="0">
              <a:buNone/>
            </a:pPr>
            <a:r>
              <a:rPr lang="en-GB" sz="2400" b="1" dirty="0">
                <a:solidFill>
                  <a:srgbClr val="000000"/>
                </a:solidFill>
                <a:latin typeface="Myriad Pro" panose="020B0503030403020204" pitchFamily="34" charset="0"/>
              </a:rPr>
              <a:t>Individual supply</a:t>
            </a:r>
          </a:p>
          <a:p>
            <a:pPr marL="0" indent="0">
              <a:buNone/>
            </a:pPr>
            <a:r>
              <a:rPr lang="en-GB" sz="2400" dirty="0">
                <a:solidFill>
                  <a:schemeClr val="accent2">
                    <a:lumMod val="75000"/>
                  </a:schemeClr>
                </a:solidFill>
                <a:latin typeface="Myriad Pro" panose="020B0503030403020204" pitchFamily="34" charset="0"/>
              </a:rPr>
              <a:t>The supply of a product by one producer.</a:t>
            </a:r>
          </a:p>
          <a:p>
            <a:endParaRPr lang="en-GB" sz="2400" dirty="0">
              <a:solidFill>
                <a:srgbClr val="00B050"/>
              </a:solidFill>
              <a:latin typeface="Myriad Pro" panose="020B0503030403020204" pitchFamily="34" charset="0"/>
            </a:endParaRPr>
          </a:p>
          <a:p>
            <a:pPr marL="0" indent="0">
              <a:buNone/>
            </a:pPr>
            <a:r>
              <a:rPr lang="en-GB" sz="2400" b="1" dirty="0">
                <a:latin typeface="Myriad Pro" panose="020B0503030403020204" pitchFamily="34" charset="0"/>
              </a:rPr>
              <a:t>PES</a:t>
            </a:r>
          </a:p>
          <a:p>
            <a:pPr marL="0" indent="0">
              <a:buNone/>
            </a:pPr>
            <a:r>
              <a:rPr lang="en-GB" sz="2400" dirty="0">
                <a:solidFill>
                  <a:schemeClr val="accent2">
                    <a:lumMod val="75000"/>
                  </a:schemeClr>
                </a:solidFill>
                <a:latin typeface="Myriad Pro" panose="020B0503030403020204" pitchFamily="34" charset="0"/>
              </a:rPr>
              <a:t>The responsiveness of supply to a change in price.</a:t>
            </a:r>
          </a:p>
        </p:txBody>
      </p:sp>
      <p:sp>
        <p:nvSpPr>
          <p:cNvPr id="5" name="Rectangle 2">
            <a:extLst>
              <a:ext uri="{FF2B5EF4-FFF2-40B4-BE49-F238E27FC236}">
                <a16:creationId xmlns:a16="http://schemas.microsoft.com/office/drawing/2014/main" id="{998A39F2-8CAA-4C11-95FB-917AA6360C4C}"/>
              </a:ext>
            </a:extLst>
          </p:cNvPr>
          <p:cNvSpPr txBox="1">
            <a:spLocks noGrp="1" noChangeArrowheads="1"/>
          </p:cNvSpPr>
          <p:nvPr>
            <p:ph type="title" idx="4294967295"/>
          </p:nvPr>
        </p:nvSpPr>
        <p:spPr>
          <a:xfrm>
            <a:off x="510994" y="20324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Key terms</a:t>
            </a:r>
          </a:p>
        </p:txBody>
      </p:sp>
    </p:spTree>
    <p:extLst>
      <p:ext uri="{BB962C8B-B14F-4D97-AF65-F5344CB8AC3E}">
        <p14:creationId xmlns:p14="http://schemas.microsoft.com/office/powerpoint/2010/main" val="163881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374" y="920888"/>
            <a:ext cx="8229600" cy="4536505"/>
          </a:xfrm>
        </p:spPr>
        <p:txBody>
          <a:bodyPr>
            <a:noAutofit/>
          </a:bodyPr>
          <a:lstStyle/>
          <a:p>
            <a:pPr marL="0" indent="0">
              <a:buNone/>
            </a:pPr>
            <a:r>
              <a:rPr lang="en-GB" sz="2000" b="1" dirty="0">
                <a:solidFill>
                  <a:srgbClr val="000000"/>
                </a:solidFill>
                <a:latin typeface="Myriad Pro" panose="020B0503030403020204" pitchFamily="34" charset="0"/>
              </a:rPr>
              <a:t>Market supply</a:t>
            </a:r>
            <a:r>
              <a:rPr lang="en-GB" sz="2000" dirty="0">
                <a:solidFill>
                  <a:srgbClr val="000000"/>
                </a:solidFill>
                <a:latin typeface="Myriad Pro" panose="020B0503030403020204" pitchFamily="34" charset="0"/>
              </a:rPr>
              <a:t> </a:t>
            </a:r>
          </a:p>
          <a:p>
            <a:pPr marL="0" indent="0">
              <a:buNone/>
            </a:pPr>
            <a:r>
              <a:rPr lang="en-GB" sz="2000" dirty="0">
                <a:solidFill>
                  <a:schemeClr val="accent2">
                    <a:lumMod val="75000"/>
                  </a:schemeClr>
                </a:solidFill>
                <a:latin typeface="Myriad Pro" panose="020B0503030403020204" pitchFamily="34" charset="0"/>
              </a:rPr>
              <a:t>The supply of a product by all producers in a market.</a:t>
            </a:r>
          </a:p>
          <a:p>
            <a:pPr marL="0" indent="0">
              <a:buNone/>
            </a:pPr>
            <a:endParaRPr lang="en-GB" sz="2000" dirty="0">
              <a:solidFill>
                <a:srgbClr val="00B050"/>
              </a:solidFill>
              <a:latin typeface="Myriad Pro" panose="020B0503030403020204" pitchFamily="34" charset="0"/>
            </a:endParaRPr>
          </a:p>
          <a:p>
            <a:pPr marL="0" indent="0">
              <a:buNone/>
            </a:pPr>
            <a:r>
              <a:rPr lang="en-US" sz="2000" b="1" dirty="0">
                <a:solidFill>
                  <a:srgbClr val="000000"/>
                </a:solidFill>
                <a:latin typeface="Myriad Pro" panose="020B0503030403020204" pitchFamily="34" charset="0"/>
              </a:rPr>
              <a:t>Movements along the supply curve</a:t>
            </a:r>
          </a:p>
          <a:p>
            <a:pPr marL="0" indent="0">
              <a:buNone/>
            </a:pPr>
            <a:r>
              <a:rPr lang="en-US" sz="2000" dirty="0">
                <a:solidFill>
                  <a:schemeClr val="accent2">
                    <a:lumMod val="75000"/>
                  </a:schemeClr>
                </a:solidFill>
                <a:latin typeface="Myriad Pro" panose="020B0503030403020204" pitchFamily="34" charset="0"/>
              </a:rPr>
              <a:t>Caused by changes in price (extension/contraction).</a:t>
            </a:r>
          </a:p>
          <a:p>
            <a:endParaRPr lang="en-US" sz="2000" dirty="0">
              <a:solidFill>
                <a:srgbClr val="00B050"/>
              </a:solidFill>
              <a:latin typeface="Myriad Pro" panose="020B0503030403020204" pitchFamily="34" charset="0"/>
            </a:endParaRPr>
          </a:p>
          <a:p>
            <a:pPr marL="0" indent="0">
              <a:buNone/>
            </a:pPr>
            <a:r>
              <a:rPr lang="en-US" sz="2000" b="1" dirty="0">
                <a:solidFill>
                  <a:srgbClr val="000000"/>
                </a:solidFill>
                <a:latin typeface="Myriad Pro" panose="020B0503030403020204" pitchFamily="34" charset="0"/>
              </a:rPr>
              <a:t>Shifts of the supply curve</a:t>
            </a:r>
          </a:p>
          <a:p>
            <a:pPr marL="0" indent="0">
              <a:buNone/>
            </a:pPr>
            <a:r>
              <a:rPr lang="en-US" sz="2000" dirty="0">
                <a:solidFill>
                  <a:schemeClr val="accent2">
                    <a:lumMod val="75000"/>
                  </a:schemeClr>
                </a:solidFill>
                <a:latin typeface="Myriad Pro" panose="020B0503030403020204" pitchFamily="34" charset="0"/>
              </a:rPr>
              <a:t>Caused by changes to the costs of production/ technology/productivity/weather (increase/decrease).</a:t>
            </a:r>
            <a:r>
              <a:rPr lang="en-GB" sz="2000" dirty="0">
                <a:solidFill>
                  <a:schemeClr val="accent2">
                    <a:lumMod val="75000"/>
                  </a:schemeClr>
                </a:solidFill>
                <a:latin typeface="Myriad Pro" panose="020B0503030403020204" pitchFamily="34" charset="0"/>
              </a:rPr>
              <a:t>  </a:t>
            </a:r>
          </a:p>
          <a:p>
            <a:endParaRPr lang="en-GB" sz="2000" dirty="0">
              <a:latin typeface="Myriad Pro" panose="020B0503030403020204" pitchFamily="34" charset="0"/>
            </a:endParaRPr>
          </a:p>
          <a:p>
            <a:pPr marL="0" indent="0">
              <a:buNone/>
            </a:pPr>
            <a:r>
              <a:rPr lang="en-GB" sz="2000" b="1" dirty="0">
                <a:latin typeface="Myriad Pro" panose="020B0503030403020204" pitchFamily="34" charset="0"/>
              </a:rPr>
              <a:t>PES</a:t>
            </a:r>
          </a:p>
          <a:p>
            <a:pPr marL="0" indent="0">
              <a:buNone/>
            </a:pPr>
            <a:r>
              <a:rPr lang="en-GB" sz="2000" dirty="0">
                <a:solidFill>
                  <a:schemeClr val="accent2">
                    <a:lumMod val="75000"/>
                  </a:schemeClr>
                </a:solidFill>
                <a:latin typeface="Myriad Pro" panose="020B0503030403020204" pitchFamily="34" charset="0"/>
              </a:rPr>
              <a:t>The responsiveness of supply to a change in price.</a:t>
            </a:r>
          </a:p>
        </p:txBody>
      </p:sp>
      <p:sp>
        <p:nvSpPr>
          <p:cNvPr id="5" name="Rectangle 2">
            <a:extLst>
              <a:ext uri="{FF2B5EF4-FFF2-40B4-BE49-F238E27FC236}">
                <a16:creationId xmlns:a16="http://schemas.microsoft.com/office/drawing/2014/main" id="{58F757CC-5160-4F39-9D73-1EAB1C7C869D}"/>
              </a:ext>
            </a:extLst>
          </p:cNvPr>
          <p:cNvSpPr txBox="1">
            <a:spLocks noGrp="1" noChangeArrowheads="1"/>
          </p:cNvSpPr>
          <p:nvPr>
            <p:ph type="title" idx="4294967295"/>
          </p:nvPr>
        </p:nvSpPr>
        <p:spPr>
          <a:xfrm>
            <a:off x="515374" y="19756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Key terms</a:t>
            </a:r>
          </a:p>
        </p:txBody>
      </p:sp>
    </p:spTree>
    <p:extLst>
      <p:ext uri="{BB962C8B-B14F-4D97-AF65-F5344CB8AC3E}">
        <p14:creationId xmlns:p14="http://schemas.microsoft.com/office/powerpoint/2010/main" val="211625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a:extLst>
              <a:ext uri="{FF2B5EF4-FFF2-40B4-BE49-F238E27FC236}">
                <a16:creationId xmlns:a16="http://schemas.microsoft.com/office/drawing/2014/main" id="{59F73CCD-A888-4593-B7EC-F8801562D45E}"/>
              </a:ext>
            </a:extLst>
          </p:cNvPr>
          <p:cNvPicPr>
            <a:picLocks noGrp="1" noChangeAspect="1"/>
          </p:cNvPicPr>
          <p:nvPr>
            <p:ph idx="1"/>
          </p:nvPr>
        </p:nvPicPr>
        <p:blipFill>
          <a:blip r:embed="rId3"/>
          <a:stretch>
            <a:fillRect/>
          </a:stretch>
        </p:blipFill>
        <p:spPr>
          <a:xfrm>
            <a:off x="6012160" y="802571"/>
            <a:ext cx="2894412" cy="2266298"/>
          </a:xfrm>
          <a:prstGeom prst="rect">
            <a:avLst/>
          </a:prstGeom>
        </p:spPr>
      </p:pic>
      <p:sp>
        <p:nvSpPr>
          <p:cNvPr id="2" name="Rectangle 1">
            <a:extLst>
              <a:ext uri="{FF2B5EF4-FFF2-40B4-BE49-F238E27FC236}">
                <a16:creationId xmlns:a16="http://schemas.microsoft.com/office/drawing/2014/main" id="{F3B9ABC2-D768-4F11-A041-A333121DB4BE}"/>
              </a:ext>
            </a:extLst>
          </p:cNvPr>
          <p:cNvSpPr/>
          <p:nvPr/>
        </p:nvSpPr>
        <p:spPr>
          <a:xfrm>
            <a:off x="519471" y="914760"/>
            <a:ext cx="5328592" cy="830997"/>
          </a:xfrm>
          <a:prstGeom prst="rect">
            <a:avLst/>
          </a:prstGeom>
        </p:spPr>
        <p:txBody>
          <a:bodyPr wrap="square">
            <a:spAutoFit/>
          </a:bodyPr>
          <a:lstStyle/>
          <a:p>
            <a:pPr lvl="0">
              <a:defRPr/>
            </a:pPr>
            <a:r>
              <a:rPr lang="en-GB" sz="1600" dirty="0">
                <a:solidFill>
                  <a:prstClr val="black"/>
                </a:solidFill>
                <a:latin typeface="Myriad Pro" panose="020B0503030403020204" pitchFamily="34" charset="0"/>
                <a:cs typeface="Arial" panose="020B0604020202020204" pitchFamily="34" charset="0"/>
              </a:rPr>
              <a:t>A change in price causes a movement along the supply curve, an increase in price from P1 to P2 leads to an increase in quantity supplied from Q1 to Q2.</a:t>
            </a:r>
          </a:p>
        </p:txBody>
      </p:sp>
      <p:graphicFrame>
        <p:nvGraphicFramePr>
          <p:cNvPr id="6" name="Table 6">
            <a:extLst>
              <a:ext uri="{FF2B5EF4-FFF2-40B4-BE49-F238E27FC236}">
                <a16:creationId xmlns:a16="http://schemas.microsoft.com/office/drawing/2014/main" id="{F485537E-1B7A-42EB-97D2-342EB1A9ED18}"/>
              </a:ext>
            </a:extLst>
          </p:cNvPr>
          <p:cNvGraphicFramePr>
            <a:graphicFrameLocks noGrp="1"/>
          </p:cNvGraphicFramePr>
          <p:nvPr>
            <p:extLst>
              <p:ext uri="{D42A27DB-BD31-4B8C-83A1-F6EECF244321}">
                <p14:modId xmlns:p14="http://schemas.microsoft.com/office/powerpoint/2010/main" val="1010173399"/>
              </p:ext>
            </p:extLst>
          </p:nvPr>
        </p:nvGraphicFramePr>
        <p:xfrm>
          <a:off x="683568" y="4070049"/>
          <a:ext cx="6096000" cy="185420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4266795838"/>
                    </a:ext>
                  </a:extLst>
                </a:gridCol>
                <a:gridCol w="3048000">
                  <a:extLst>
                    <a:ext uri="{9D8B030D-6E8A-4147-A177-3AD203B41FA5}">
                      <a16:colId xmlns:a16="http://schemas.microsoft.com/office/drawing/2014/main" val="1387654785"/>
                    </a:ext>
                  </a:extLst>
                </a:gridCol>
              </a:tblGrid>
              <a:tr h="370840">
                <a:tc>
                  <a:txBody>
                    <a:bodyPr/>
                    <a:lstStyle/>
                    <a:p>
                      <a:r>
                        <a:rPr lang="en-GB" dirty="0">
                          <a:latin typeface="Myriad Pro" panose="020B0503030403020204" pitchFamily="34" charset="0"/>
                        </a:rPr>
                        <a:t>Price £</a:t>
                      </a:r>
                    </a:p>
                  </a:txBody>
                  <a:tcPr/>
                </a:tc>
                <a:tc>
                  <a:txBody>
                    <a:bodyPr/>
                    <a:lstStyle/>
                    <a:p>
                      <a:r>
                        <a:rPr lang="en-GB" dirty="0">
                          <a:latin typeface="Myriad Pro" panose="020B0503030403020204" pitchFamily="34" charset="0"/>
                        </a:rPr>
                        <a:t>Quantity supplied</a:t>
                      </a:r>
                    </a:p>
                  </a:txBody>
                  <a:tcPr/>
                </a:tc>
                <a:extLst>
                  <a:ext uri="{0D108BD9-81ED-4DB2-BD59-A6C34878D82A}">
                    <a16:rowId xmlns:a16="http://schemas.microsoft.com/office/drawing/2014/main" val="4234161973"/>
                  </a:ext>
                </a:extLst>
              </a:tr>
              <a:tr h="370840">
                <a:tc>
                  <a:txBody>
                    <a:bodyPr/>
                    <a:lstStyle/>
                    <a:p>
                      <a:r>
                        <a:rPr lang="en-GB" dirty="0">
                          <a:latin typeface="Myriad Pro" panose="020B0503030403020204" pitchFamily="34" charset="0"/>
                        </a:rPr>
                        <a:t>10</a:t>
                      </a:r>
                    </a:p>
                  </a:txBody>
                  <a:tcPr/>
                </a:tc>
                <a:tc>
                  <a:txBody>
                    <a:bodyPr/>
                    <a:lstStyle/>
                    <a:p>
                      <a:r>
                        <a:rPr lang="en-GB" dirty="0">
                          <a:latin typeface="Myriad Pro" panose="020B0503030403020204" pitchFamily="34" charset="0"/>
                        </a:rPr>
                        <a:t>0</a:t>
                      </a:r>
                    </a:p>
                  </a:txBody>
                  <a:tcPr/>
                </a:tc>
                <a:extLst>
                  <a:ext uri="{0D108BD9-81ED-4DB2-BD59-A6C34878D82A}">
                    <a16:rowId xmlns:a16="http://schemas.microsoft.com/office/drawing/2014/main" val="172038107"/>
                  </a:ext>
                </a:extLst>
              </a:tr>
              <a:tr h="370840">
                <a:tc>
                  <a:txBody>
                    <a:bodyPr/>
                    <a:lstStyle/>
                    <a:p>
                      <a:r>
                        <a:rPr lang="en-GB" dirty="0">
                          <a:latin typeface="Myriad Pro" panose="020B0503030403020204" pitchFamily="34" charset="0"/>
                        </a:rPr>
                        <a:t>20</a:t>
                      </a:r>
                    </a:p>
                  </a:txBody>
                  <a:tcPr/>
                </a:tc>
                <a:tc>
                  <a:txBody>
                    <a:bodyPr/>
                    <a:lstStyle/>
                    <a:p>
                      <a:r>
                        <a:rPr lang="en-GB" dirty="0">
                          <a:latin typeface="Myriad Pro" panose="020B0503030403020204" pitchFamily="34" charset="0"/>
                        </a:rPr>
                        <a:t>20</a:t>
                      </a:r>
                    </a:p>
                  </a:txBody>
                  <a:tcPr/>
                </a:tc>
                <a:extLst>
                  <a:ext uri="{0D108BD9-81ED-4DB2-BD59-A6C34878D82A}">
                    <a16:rowId xmlns:a16="http://schemas.microsoft.com/office/drawing/2014/main" val="4001034227"/>
                  </a:ext>
                </a:extLst>
              </a:tr>
              <a:tr h="370840">
                <a:tc>
                  <a:txBody>
                    <a:bodyPr/>
                    <a:lstStyle/>
                    <a:p>
                      <a:r>
                        <a:rPr lang="en-GB" dirty="0">
                          <a:latin typeface="Myriad Pro" panose="020B0503030403020204" pitchFamily="34" charset="0"/>
                        </a:rPr>
                        <a:t>30</a:t>
                      </a:r>
                    </a:p>
                  </a:txBody>
                  <a:tcPr/>
                </a:tc>
                <a:tc>
                  <a:txBody>
                    <a:bodyPr/>
                    <a:lstStyle/>
                    <a:p>
                      <a:r>
                        <a:rPr lang="en-GB" dirty="0">
                          <a:latin typeface="Myriad Pro" panose="020B0503030403020204" pitchFamily="34" charset="0"/>
                        </a:rPr>
                        <a:t>40</a:t>
                      </a:r>
                    </a:p>
                  </a:txBody>
                  <a:tcPr/>
                </a:tc>
                <a:extLst>
                  <a:ext uri="{0D108BD9-81ED-4DB2-BD59-A6C34878D82A}">
                    <a16:rowId xmlns:a16="http://schemas.microsoft.com/office/drawing/2014/main" val="3798185670"/>
                  </a:ext>
                </a:extLst>
              </a:tr>
              <a:tr h="370840">
                <a:tc>
                  <a:txBody>
                    <a:bodyPr/>
                    <a:lstStyle/>
                    <a:p>
                      <a:r>
                        <a:rPr lang="en-GB" dirty="0">
                          <a:latin typeface="Myriad Pro" panose="020B0503030403020204" pitchFamily="34" charset="0"/>
                        </a:rPr>
                        <a:t>40</a:t>
                      </a:r>
                    </a:p>
                  </a:txBody>
                  <a:tcPr/>
                </a:tc>
                <a:tc>
                  <a:txBody>
                    <a:bodyPr/>
                    <a:lstStyle/>
                    <a:p>
                      <a:r>
                        <a:rPr lang="en-GB" dirty="0">
                          <a:latin typeface="Myriad Pro" panose="020B0503030403020204" pitchFamily="34" charset="0"/>
                        </a:rPr>
                        <a:t>60</a:t>
                      </a:r>
                    </a:p>
                  </a:txBody>
                  <a:tcPr/>
                </a:tc>
                <a:extLst>
                  <a:ext uri="{0D108BD9-81ED-4DB2-BD59-A6C34878D82A}">
                    <a16:rowId xmlns:a16="http://schemas.microsoft.com/office/drawing/2014/main" val="4053461830"/>
                  </a:ext>
                </a:extLst>
              </a:tr>
            </a:tbl>
          </a:graphicData>
        </a:graphic>
      </p:graphicFrame>
      <p:sp>
        <p:nvSpPr>
          <p:cNvPr id="8" name="TextBox 7">
            <a:extLst>
              <a:ext uri="{FF2B5EF4-FFF2-40B4-BE49-F238E27FC236}">
                <a16:creationId xmlns:a16="http://schemas.microsoft.com/office/drawing/2014/main" id="{DFFD0291-6E67-411D-A06C-57087C7C06E4}"/>
              </a:ext>
            </a:extLst>
          </p:cNvPr>
          <p:cNvSpPr txBox="1"/>
          <p:nvPr/>
        </p:nvSpPr>
        <p:spPr>
          <a:xfrm>
            <a:off x="594969" y="3068869"/>
            <a:ext cx="7056784" cy="830997"/>
          </a:xfrm>
          <a:prstGeom prst="rect">
            <a:avLst/>
          </a:prstGeom>
          <a:noFill/>
        </p:spPr>
        <p:txBody>
          <a:bodyPr wrap="square" rtlCol="0">
            <a:spAutoFit/>
          </a:bodyPr>
          <a:lstStyle/>
          <a:p>
            <a:r>
              <a:rPr lang="en-GB" sz="1600" dirty="0">
                <a:solidFill>
                  <a:srgbClr val="FF0000"/>
                </a:solidFill>
                <a:latin typeface="Myriad Pro" panose="020B0503030403020204" pitchFamily="34" charset="0"/>
              </a:rPr>
              <a:t>Task</a:t>
            </a:r>
            <a:r>
              <a:rPr lang="en-GB" sz="1600" dirty="0">
                <a:latin typeface="Myriad Pro" panose="020B0503030403020204" pitchFamily="34" charset="0"/>
              </a:rPr>
              <a:t>: Draw a supply graph based on the information from the supply schedule/table below. Explain what will happen if the price increases from £20 to £30 also state what the relationship is between price and supply</a:t>
            </a:r>
          </a:p>
        </p:txBody>
      </p:sp>
      <p:sp>
        <p:nvSpPr>
          <p:cNvPr id="7" name="Rectangle 2">
            <a:extLst>
              <a:ext uri="{FF2B5EF4-FFF2-40B4-BE49-F238E27FC236}">
                <a16:creationId xmlns:a16="http://schemas.microsoft.com/office/drawing/2014/main" id="{D588F293-476D-4663-B3BF-C9820767399E}"/>
              </a:ext>
            </a:extLst>
          </p:cNvPr>
          <p:cNvSpPr txBox="1">
            <a:spLocks noGrp="1" noChangeArrowheads="1"/>
          </p:cNvSpPr>
          <p:nvPr>
            <p:ph type="title" idx="4294967295"/>
          </p:nvPr>
        </p:nvSpPr>
        <p:spPr>
          <a:xfrm>
            <a:off x="510993" y="20324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Diagrams</a:t>
            </a:r>
          </a:p>
        </p:txBody>
      </p:sp>
    </p:spTree>
    <p:extLst>
      <p:ext uri="{BB962C8B-B14F-4D97-AF65-F5344CB8AC3E}">
        <p14:creationId xmlns:p14="http://schemas.microsoft.com/office/powerpoint/2010/main" val="252544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3011EC98-63B0-4D97-A133-12356E5001F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0339"/>
          <a:stretch/>
        </p:blipFill>
        <p:spPr>
          <a:xfrm>
            <a:off x="996040" y="1448780"/>
            <a:ext cx="7282548" cy="3960440"/>
          </a:xfrm>
        </p:spPr>
      </p:pic>
      <p:sp>
        <p:nvSpPr>
          <p:cNvPr id="4" name="Rectangle 2"/>
          <p:cNvSpPr txBox="1">
            <a:spLocks noGrp="1" noChangeArrowheads="1"/>
          </p:cNvSpPr>
          <p:nvPr>
            <p:ph type="title" idx="4294967295"/>
          </p:nvPr>
        </p:nvSpPr>
        <p:spPr>
          <a:xfrm>
            <a:off x="522514" y="231236"/>
            <a:ext cx="8229600" cy="6480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Activity</a:t>
            </a:r>
          </a:p>
        </p:txBody>
      </p:sp>
      <p:sp>
        <p:nvSpPr>
          <p:cNvPr id="6" name="Rectangle 2">
            <a:extLst>
              <a:ext uri="{FF2B5EF4-FFF2-40B4-BE49-F238E27FC236}">
                <a16:creationId xmlns:a16="http://schemas.microsoft.com/office/drawing/2014/main" id="{B7C37CBC-78B0-49BB-82E3-23B4560CE5E3}"/>
              </a:ext>
            </a:extLst>
          </p:cNvPr>
          <p:cNvSpPr txBox="1">
            <a:spLocks noChangeArrowheads="1"/>
          </p:cNvSpPr>
          <p:nvPr/>
        </p:nvSpPr>
        <p:spPr>
          <a:xfrm>
            <a:off x="522919" y="879308"/>
            <a:ext cx="82296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GB" altLang="en-US" sz="2400" b="1" dirty="0">
                <a:solidFill>
                  <a:srgbClr val="AE0048"/>
                </a:solidFill>
                <a:latin typeface="Myriad Pro" panose="020B0503030403020204" pitchFamily="34" charset="0"/>
              </a:rPr>
              <a:t>Use the information below to sort the next slide into each sector</a:t>
            </a:r>
          </a:p>
        </p:txBody>
      </p:sp>
    </p:spTree>
    <p:extLst>
      <p:ext uri="{BB962C8B-B14F-4D97-AF65-F5344CB8AC3E}">
        <p14:creationId xmlns:p14="http://schemas.microsoft.com/office/powerpoint/2010/main" val="371321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a:extLst>
              <a:ext uri="{FF2B5EF4-FFF2-40B4-BE49-F238E27FC236}">
                <a16:creationId xmlns:a16="http://schemas.microsoft.com/office/drawing/2014/main" id="{8134EC73-C05F-4F29-8045-63E78D5AFBF4}"/>
              </a:ext>
            </a:extLst>
          </p:cNvPr>
          <p:cNvPicPr>
            <a:picLocks noGrp="1" noChangeAspect="1"/>
          </p:cNvPicPr>
          <p:nvPr>
            <p:ph idx="1"/>
          </p:nvPr>
        </p:nvPicPr>
        <p:blipFill>
          <a:blip r:embed="rId3"/>
          <a:stretch>
            <a:fillRect/>
          </a:stretch>
        </p:blipFill>
        <p:spPr>
          <a:xfrm>
            <a:off x="5796136" y="1641796"/>
            <a:ext cx="3078425" cy="2654585"/>
          </a:xfrm>
          <a:prstGeom prst="rect">
            <a:avLst/>
          </a:prstGeom>
        </p:spPr>
      </p:pic>
      <p:sp>
        <p:nvSpPr>
          <p:cNvPr id="2" name="Rectangle 1">
            <a:extLst>
              <a:ext uri="{FF2B5EF4-FFF2-40B4-BE49-F238E27FC236}">
                <a16:creationId xmlns:a16="http://schemas.microsoft.com/office/drawing/2014/main" id="{66D66841-4B58-417E-9F88-87B2AAB498D1}"/>
              </a:ext>
            </a:extLst>
          </p:cNvPr>
          <p:cNvSpPr/>
          <p:nvPr/>
        </p:nvSpPr>
        <p:spPr>
          <a:xfrm>
            <a:off x="517687" y="984784"/>
            <a:ext cx="5541126" cy="923330"/>
          </a:xfrm>
          <a:prstGeom prst="rect">
            <a:avLst/>
          </a:prstGeom>
        </p:spPr>
        <p:txBody>
          <a:bodyPr wrap="square">
            <a:spAutoFit/>
          </a:bodyPr>
          <a:lstStyle/>
          <a:p>
            <a:r>
              <a:rPr lang="en-US" dirty="0">
                <a:latin typeface="Myriad Pro" panose="020B0503030403020204" pitchFamily="34" charset="0"/>
                <a:cs typeface="Arial" panose="020B0604020202020204" pitchFamily="34" charset="0"/>
              </a:rPr>
              <a:t>Shifts of the supply curve: caused by changes to the costs of production/technology/productivity/weather (increase/decrease) </a:t>
            </a:r>
            <a:r>
              <a:rPr lang="en-GB" dirty="0">
                <a:latin typeface="Myriad Pro" panose="020B0503030403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EC790394-F5E4-4680-878F-AE62E535C1C9}"/>
              </a:ext>
            </a:extLst>
          </p:cNvPr>
          <p:cNvSpPr txBox="1"/>
          <p:nvPr/>
        </p:nvSpPr>
        <p:spPr>
          <a:xfrm>
            <a:off x="517687" y="3888911"/>
            <a:ext cx="6912768" cy="1200329"/>
          </a:xfrm>
          <a:prstGeom prst="rect">
            <a:avLst/>
          </a:prstGeom>
          <a:noFill/>
        </p:spPr>
        <p:txBody>
          <a:bodyPr wrap="square" rtlCol="0">
            <a:spAutoFit/>
          </a:bodyPr>
          <a:lstStyle/>
          <a:p>
            <a:r>
              <a:rPr lang="en-GB" dirty="0">
                <a:solidFill>
                  <a:srgbClr val="FF0000"/>
                </a:solidFill>
                <a:latin typeface="Myriad Pro" panose="020B0503030403020204" pitchFamily="34" charset="0"/>
              </a:rPr>
              <a:t>Task</a:t>
            </a:r>
            <a:r>
              <a:rPr lang="en-GB" dirty="0">
                <a:latin typeface="Myriad Pro" panose="020B0503030403020204" pitchFamily="34" charset="0"/>
              </a:rPr>
              <a:t>: Draw further diagrams to illustrate:</a:t>
            </a:r>
          </a:p>
          <a:p>
            <a:pPr marL="400050" indent="-400050">
              <a:buAutoNum type="romanLcPeriod"/>
            </a:pPr>
            <a:r>
              <a:rPr lang="en-GB" dirty="0">
                <a:latin typeface="Myriad Pro" panose="020B0503030403020204" pitchFamily="34" charset="0"/>
              </a:rPr>
              <a:t>An increase in the costs of production</a:t>
            </a:r>
          </a:p>
          <a:p>
            <a:pPr marL="400050" indent="-400050">
              <a:buAutoNum type="romanLcPeriod"/>
            </a:pPr>
            <a:r>
              <a:rPr lang="en-GB" dirty="0">
                <a:latin typeface="Myriad Pro" panose="020B0503030403020204" pitchFamily="34" charset="0"/>
              </a:rPr>
              <a:t>An improvement in technology</a:t>
            </a:r>
          </a:p>
          <a:p>
            <a:pPr marL="400050" indent="-400050">
              <a:buAutoNum type="romanLcPeriod"/>
            </a:pPr>
            <a:r>
              <a:rPr lang="en-GB" dirty="0">
                <a:latin typeface="Myriad Pro" panose="020B0503030403020204" pitchFamily="34" charset="0"/>
              </a:rPr>
              <a:t>The impact of recent floods on agricultural products</a:t>
            </a:r>
          </a:p>
        </p:txBody>
      </p:sp>
      <p:sp>
        <p:nvSpPr>
          <p:cNvPr id="7" name="Rectangle 2">
            <a:extLst>
              <a:ext uri="{FF2B5EF4-FFF2-40B4-BE49-F238E27FC236}">
                <a16:creationId xmlns:a16="http://schemas.microsoft.com/office/drawing/2014/main" id="{B27F337C-994E-4E04-A2EF-3597D81B2779}"/>
              </a:ext>
            </a:extLst>
          </p:cNvPr>
          <p:cNvSpPr txBox="1">
            <a:spLocks noGrp="1" noChangeArrowheads="1"/>
          </p:cNvSpPr>
          <p:nvPr>
            <p:ph type="title" idx="4294967295"/>
          </p:nvPr>
        </p:nvSpPr>
        <p:spPr>
          <a:xfrm>
            <a:off x="510994" y="203245"/>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Diagrams</a:t>
            </a:r>
          </a:p>
        </p:txBody>
      </p:sp>
    </p:spTree>
    <p:extLst>
      <p:ext uri="{BB962C8B-B14F-4D97-AF65-F5344CB8AC3E}">
        <p14:creationId xmlns:p14="http://schemas.microsoft.com/office/powerpoint/2010/main" val="306107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ice Elasticity of supply">
            <a:extLst>
              <a:ext uri="{FF2B5EF4-FFF2-40B4-BE49-F238E27FC236}">
                <a16:creationId xmlns:a16="http://schemas.microsoft.com/office/drawing/2014/main" id="{2572B129-C1D7-4E81-9C72-5249C94E7C21}"/>
              </a:ext>
            </a:extLst>
          </p:cNvPr>
          <p:cNvPicPr>
            <a:picLocks noGrp="1" noChangeAspect="1"/>
          </p:cNvPicPr>
          <p:nvPr>
            <p:ph idx="1"/>
          </p:nvPr>
        </p:nvPicPr>
        <p:blipFill>
          <a:blip r:embed="rId3"/>
          <a:stretch>
            <a:fillRect/>
          </a:stretch>
        </p:blipFill>
        <p:spPr>
          <a:xfrm>
            <a:off x="520324" y="1122356"/>
            <a:ext cx="2345021" cy="603328"/>
          </a:xfrm>
          <a:prstGeom prst="rect">
            <a:avLst/>
          </a:prstGeom>
        </p:spPr>
      </p:pic>
      <p:pic>
        <p:nvPicPr>
          <p:cNvPr id="5" name="Picture 4" descr="Price Elasticity of supply">
            <a:extLst>
              <a:ext uri="{FF2B5EF4-FFF2-40B4-BE49-F238E27FC236}">
                <a16:creationId xmlns:a16="http://schemas.microsoft.com/office/drawing/2014/main" id="{6AA92F81-3669-4225-B0A7-F20779EEA0E0}"/>
              </a:ext>
            </a:extLst>
          </p:cNvPr>
          <p:cNvPicPr>
            <a:picLocks noChangeAspect="1"/>
          </p:cNvPicPr>
          <p:nvPr/>
        </p:nvPicPr>
        <p:blipFill>
          <a:blip r:embed="rId4"/>
          <a:stretch>
            <a:fillRect/>
          </a:stretch>
        </p:blipFill>
        <p:spPr>
          <a:xfrm>
            <a:off x="3548066" y="1138204"/>
            <a:ext cx="3572068" cy="643356"/>
          </a:xfrm>
          <a:prstGeom prst="rect">
            <a:avLst/>
          </a:prstGeom>
        </p:spPr>
      </p:pic>
      <p:sp>
        <p:nvSpPr>
          <p:cNvPr id="6" name="TextBox 5">
            <a:extLst>
              <a:ext uri="{FF2B5EF4-FFF2-40B4-BE49-F238E27FC236}">
                <a16:creationId xmlns:a16="http://schemas.microsoft.com/office/drawing/2014/main" id="{7BD83D81-B24E-4F8F-A6BC-5FB19C687E8E}"/>
              </a:ext>
            </a:extLst>
          </p:cNvPr>
          <p:cNvSpPr txBox="1"/>
          <p:nvPr/>
        </p:nvSpPr>
        <p:spPr>
          <a:xfrm>
            <a:off x="3108778" y="1203518"/>
            <a:ext cx="321862" cy="366568"/>
          </a:xfrm>
          <a:prstGeom prst="rect">
            <a:avLst/>
          </a:prstGeom>
          <a:noFill/>
        </p:spPr>
        <p:txBody>
          <a:bodyPr wrap="square" rtlCol="0">
            <a:spAutoFit/>
          </a:bodyPr>
          <a:lstStyle/>
          <a:p>
            <a:r>
              <a:rPr lang="en-GB" dirty="0"/>
              <a:t>=</a:t>
            </a:r>
          </a:p>
        </p:txBody>
      </p:sp>
      <p:pic>
        <p:nvPicPr>
          <p:cNvPr id="7" name="Picture 6" descr="Diagram">
            <a:extLst>
              <a:ext uri="{FF2B5EF4-FFF2-40B4-BE49-F238E27FC236}">
                <a16:creationId xmlns:a16="http://schemas.microsoft.com/office/drawing/2014/main" id="{79C86C8B-DCAE-4DDD-8C4B-43217AF8F7CC}"/>
              </a:ext>
            </a:extLst>
          </p:cNvPr>
          <p:cNvPicPr>
            <a:picLocks noChangeAspect="1"/>
          </p:cNvPicPr>
          <p:nvPr/>
        </p:nvPicPr>
        <p:blipFill>
          <a:blip r:embed="rId5"/>
          <a:stretch>
            <a:fillRect/>
          </a:stretch>
        </p:blipFill>
        <p:spPr>
          <a:xfrm>
            <a:off x="491464" y="2751820"/>
            <a:ext cx="2751058" cy="2171888"/>
          </a:xfrm>
          <a:prstGeom prst="rect">
            <a:avLst/>
          </a:prstGeom>
        </p:spPr>
      </p:pic>
      <p:sp>
        <p:nvSpPr>
          <p:cNvPr id="8" name="TextBox 7">
            <a:extLst>
              <a:ext uri="{FF2B5EF4-FFF2-40B4-BE49-F238E27FC236}">
                <a16:creationId xmlns:a16="http://schemas.microsoft.com/office/drawing/2014/main" id="{E29D3C0E-A28F-4DA0-934A-3D984FEB0170}"/>
              </a:ext>
            </a:extLst>
          </p:cNvPr>
          <p:cNvSpPr txBox="1"/>
          <p:nvPr/>
        </p:nvSpPr>
        <p:spPr>
          <a:xfrm>
            <a:off x="520324" y="2184742"/>
            <a:ext cx="2952328" cy="369332"/>
          </a:xfrm>
          <a:prstGeom prst="rect">
            <a:avLst/>
          </a:prstGeom>
          <a:noFill/>
        </p:spPr>
        <p:txBody>
          <a:bodyPr wrap="square" rtlCol="0">
            <a:spAutoFit/>
          </a:bodyPr>
          <a:lstStyle/>
          <a:p>
            <a:r>
              <a:rPr lang="en-GB" dirty="0">
                <a:latin typeface="Myriad Pro" panose="020B0503030403020204" pitchFamily="34" charset="0"/>
              </a:rPr>
              <a:t>Differing PES curves:</a:t>
            </a:r>
          </a:p>
        </p:txBody>
      </p:sp>
      <p:pic>
        <p:nvPicPr>
          <p:cNvPr id="9" name="Picture 8" descr="Diagram">
            <a:extLst>
              <a:ext uri="{FF2B5EF4-FFF2-40B4-BE49-F238E27FC236}">
                <a16:creationId xmlns:a16="http://schemas.microsoft.com/office/drawing/2014/main" id="{17B1E909-3F16-4BB3-A59E-A6B84BE946C5}"/>
              </a:ext>
            </a:extLst>
          </p:cNvPr>
          <p:cNvPicPr>
            <a:picLocks noChangeAspect="1"/>
          </p:cNvPicPr>
          <p:nvPr/>
        </p:nvPicPr>
        <p:blipFill>
          <a:blip r:embed="rId6"/>
          <a:stretch>
            <a:fillRect/>
          </a:stretch>
        </p:blipFill>
        <p:spPr>
          <a:xfrm>
            <a:off x="4394154" y="2625829"/>
            <a:ext cx="2607042" cy="2387347"/>
          </a:xfrm>
          <a:prstGeom prst="rect">
            <a:avLst/>
          </a:prstGeom>
        </p:spPr>
      </p:pic>
      <p:sp>
        <p:nvSpPr>
          <p:cNvPr id="10" name="Rectangle 2">
            <a:extLst>
              <a:ext uri="{FF2B5EF4-FFF2-40B4-BE49-F238E27FC236}">
                <a16:creationId xmlns:a16="http://schemas.microsoft.com/office/drawing/2014/main" id="{0F9B1DBA-A5E1-4ABE-B901-A4840B447A04}"/>
              </a:ext>
            </a:extLst>
          </p:cNvPr>
          <p:cNvSpPr txBox="1">
            <a:spLocks noGrp="1" noChangeArrowheads="1"/>
          </p:cNvSpPr>
          <p:nvPr>
            <p:ph type="title" idx="4294967295"/>
          </p:nvPr>
        </p:nvSpPr>
        <p:spPr>
          <a:xfrm>
            <a:off x="520324" y="18458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P.E.S Price elasticity of supply</a:t>
            </a:r>
          </a:p>
        </p:txBody>
      </p:sp>
    </p:spTree>
    <p:extLst>
      <p:ext uri="{BB962C8B-B14F-4D97-AF65-F5344CB8AC3E}">
        <p14:creationId xmlns:p14="http://schemas.microsoft.com/office/powerpoint/2010/main" val="351358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D83D81-B24E-4F8F-A6BC-5FB19C687E8E}"/>
              </a:ext>
              <a:ext uri="{C183D7F6-B498-43B3-948B-1728B52AA6E4}">
                <adec:decorative xmlns:adec="http://schemas.microsoft.com/office/drawing/2017/decorative" val="1"/>
              </a:ext>
            </a:extLst>
          </p:cNvPr>
          <p:cNvSpPr txBox="1"/>
          <p:nvPr/>
        </p:nvSpPr>
        <p:spPr>
          <a:xfrm>
            <a:off x="2808966" y="1542400"/>
            <a:ext cx="321862" cy="366568"/>
          </a:xfrm>
          <a:prstGeom prst="rect">
            <a:avLst/>
          </a:prstGeom>
          <a:noFill/>
        </p:spPr>
        <p:txBody>
          <a:bodyPr wrap="square" rtlCol="0">
            <a:spAutoFit/>
          </a:bodyPr>
          <a:lstStyle/>
          <a:p>
            <a:endParaRPr lang="en-GB" dirty="0"/>
          </a:p>
        </p:txBody>
      </p:sp>
      <p:pic>
        <p:nvPicPr>
          <p:cNvPr id="13" name="Picture 12" descr="Diagram">
            <a:extLst>
              <a:ext uri="{FF2B5EF4-FFF2-40B4-BE49-F238E27FC236}">
                <a16:creationId xmlns:a16="http://schemas.microsoft.com/office/drawing/2014/main" id="{83FE49A2-12E5-4662-8D80-1897CB02BBFD}"/>
              </a:ext>
            </a:extLst>
          </p:cNvPr>
          <p:cNvPicPr>
            <a:picLocks noChangeAspect="1"/>
          </p:cNvPicPr>
          <p:nvPr/>
        </p:nvPicPr>
        <p:blipFill>
          <a:blip r:embed="rId3"/>
          <a:stretch>
            <a:fillRect/>
          </a:stretch>
        </p:blipFill>
        <p:spPr>
          <a:xfrm>
            <a:off x="782962" y="1105845"/>
            <a:ext cx="7102455" cy="2872989"/>
          </a:xfrm>
          <a:prstGeom prst="rect">
            <a:avLst/>
          </a:prstGeom>
        </p:spPr>
      </p:pic>
      <p:sp>
        <p:nvSpPr>
          <p:cNvPr id="14" name="TextBox 13">
            <a:extLst>
              <a:ext uri="{FF2B5EF4-FFF2-40B4-BE49-F238E27FC236}">
                <a16:creationId xmlns:a16="http://schemas.microsoft.com/office/drawing/2014/main" id="{6C8F5231-3449-4DB5-A9DE-607A0F50EE9B}"/>
              </a:ext>
            </a:extLst>
          </p:cNvPr>
          <p:cNvSpPr txBox="1"/>
          <p:nvPr/>
        </p:nvSpPr>
        <p:spPr>
          <a:xfrm>
            <a:off x="548316" y="4481128"/>
            <a:ext cx="7870329" cy="707886"/>
          </a:xfrm>
          <a:prstGeom prst="rect">
            <a:avLst/>
          </a:prstGeom>
          <a:noFill/>
        </p:spPr>
        <p:txBody>
          <a:bodyPr wrap="square" rtlCol="0">
            <a:spAutoFit/>
          </a:bodyPr>
          <a:lstStyle/>
          <a:p>
            <a:r>
              <a:rPr lang="en-GB" sz="2000" dirty="0">
                <a:solidFill>
                  <a:srgbClr val="FF0000"/>
                </a:solidFill>
                <a:latin typeface="Myriad Pro" panose="020B0503030403020204" pitchFamily="34" charset="0"/>
              </a:rPr>
              <a:t>Task: </a:t>
            </a:r>
            <a:r>
              <a:rPr lang="en-GB" sz="2000" dirty="0">
                <a:latin typeface="Myriad Pro" panose="020B0503030403020204" pitchFamily="34" charset="0"/>
              </a:rPr>
              <a:t>Complete the axis and try to think of products that would match the diagrams.</a:t>
            </a:r>
          </a:p>
        </p:txBody>
      </p:sp>
      <p:sp>
        <p:nvSpPr>
          <p:cNvPr id="7" name="Rectangle 2">
            <a:extLst>
              <a:ext uri="{FF2B5EF4-FFF2-40B4-BE49-F238E27FC236}">
                <a16:creationId xmlns:a16="http://schemas.microsoft.com/office/drawing/2014/main" id="{821B9E8D-2B70-4E29-B99F-CDCA9B0B86B3}"/>
              </a:ext>
            </a:extLst>
          </p:cNvPr>
          <p:cNvSpPr txBox="1">
            <a:spLocks noGrp="1" noChangeArrowheads="1"/>
          </p:cNvSpPr>
          <p:nvPr>
            <p:ph type="title" idx="4294967295"/>
          </p:nvPr>
        </p:nvSpPr>
        <p:spPr>
          <a:xfrm>
            <a:off x="510994" y="19391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Differing P.E.S curves</a:t>
            </a:r>
          </a:p>
        </p:txBody>
      </p:sp>
    </p:spTree>
    <p:extLst>
      <p:ext uri="{BB962C8B-B14F-4D97-AF65-F5344CB8AC3E}">
        <p14:creationId xmlns:p14="http://schemas.microsoft.com/office/powerpoint/2010/main" val="392594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41928427-300C-4119-AA05-1DEA9DD3E29E}"/>
              </a:ext>
            </a:extLst>
          </p:cNvPr>
          <p:cNvPicPr>
            <a:picLocks noGrp="1" noChangeAspect="1"/>
          </p:cNvPicPr>
          <p:nvPr>
            <p:ph idx="1"/>
          </p:nvPr>
        </p:nvPicPr>
        <p:blipFill rotWithShape="1">
          <a:blip r:embed="rId3"/>
          <a:srcRect r="2001"/>
          <a:stretch/>
        </p:blipFill>
        <p:spPr>
          <a:xfrm>
            <a:off x="413709" y="1052736"/>
            <a:ext cx="8064896" cy="2775619"/>
          </a:xfrm>
          <a:prstGeom prst="rect">
            <a:avLst/>
          </a:prstGeom>
        </p:spPr>
      </p:pic>
      <p:sp>
        <p:nvSpPr>
          <p:cNvPr id="5" name="Rectangle 2">
            <a:extLst>
              <a:ext uri="{FF2B5EF4-FFF2-40B4-BE49-F238E27FC236}">
                <a16:creationId xmlns:a16="http://schemas.microsoft.com/office/drawing/2014/main" id="{1369D1AB-7E40-49AF-AE36-2DB7C62EE2E9}"/>
              </a:ext>
            </a:extLst>
          </p:cNvPr>
          <p:cNvSpPr txBox="1">
            <a:spLocks noGrp="1" noChangeArrowheads="1"/>
          </p:cNvSpPr>
          <p:nvPr>
            <p:ph type="title" idx="4294967295"/>
          </p:nvPr>
        </p:nvSpPr>
        <p:spPr>
          <a:xfrm>
            <a:off x="510993" y="184583"/>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155838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9456D3A5-0475-46B5-B6D7-98FC64837B05}"/>
              </a:ext>
            </a:extLst>
          </p:cNvPr>
          <p:cNvPicPr>
            <a:picLocks noGrp="1" noChangeAspect="1"/>
          </p:cNvPicPr>
          <p:nvPr>
            <p:ph idx="1"/>
          </p:nvPr>
        </p:nvPicPr>
        <p:blipFill rotWithShape="1">
          <a:blip r:embed="rId3"/>
          <a:srcRect r="4365"/>
          <a:stretch/>
        </p:blipFill>
        <p:spPr>
          <a:xfrm>
            <a:off x="251520" y="1080000"/>
            <a:ext cx="7870329" cy="2137752"/>
          </a:xfrm>
          <a:prstGeom prst="rect">
            <a:avLst/>
          </a:prstGeom>
        </p:spPr>
      </p:pic>
      <p:pic>
        <p:nvPicPr>
          <p:cNvPr id="6" name="Picture 5" descr="Practice paper extract">
            <a:extLst>
              <a:ext uri="{FF2B5EF4-FFF2-40B4-BE49-F238E27FC236}">
                <a16:creationId xmlns:a16="http://schemas.microsoft.com/office/drawing/2014/main" id="{05843864-8D5D-47E8-9F2A-18BC7A61DE3F}"/>
              </a:ext>
            </a:extLst>
          </p:cNvPr>
          <p:cNvPicPr>
            <a:picLocks noChangeAspect="1"/>
          </p:cNvPicPr>
          <p:nvPr/>
        </p:nvPicPr>
        <p:blipFill>
          <a:blip r:embed="rId4"/>
          <a:stretch>
            <a:fillRect/>
          </a:stretch>
        </p:blipFill>
        <p:spPr>
          <a:xfrm>
            <a:off x="467544" y="3197265"/>
            <a:ext cx="5743448" cy="558000"/>
          </a:xfrm>
          <a:prstGeom prst="rect">
            <a:avLst/>
          </a:prstGeom>
        </p:spPr>
      </p:pic>
      <p:sp>
        <p:nvSpPr>
          <p:cNvPr id="8" name="Rectangle 2">
            <a:extLst>
              <a:ext uri="{FF2B5EF4-FFF2-40B4-BE49-F238E27FC236}">
                <a16:creationId xmlns:a16="http://schemas.microsoft.com/office/drawing/2014/main" id="{01AFEE1E-75BF-40B1-B4BA-2CA0B1A940B5}"/>
              </a:ext>
            </a:extLst>
          </p:cNvPr>
          <p:cNvSpPr txBox="1">
            <a:spLocks noGrp="1" noChangeArrowheads="1"/>
          </p:cNvSpPr>
          <p:nvPr>
            <p:ph type="title" idx="4294967295"/>
          </p:nvPr>
        </p:nvSpPr>
        <p:spPr>
          <a:xfrm>
            <a:off x="501663" y="19391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pic>
        <p:nvPicPr>
          <p:cNvPr id="3" name="Picture 2" descr="2 marks">
            <a:extLst>
              <a:ext uri="{FF2B5EF4-FFF2-40B4-BE49-F238E27FC236}">
                <a16:creationId xmlns:a16="http://schemas.microsoft.com/office/drawing/2014/main" id="{A06E137B-6FAE-4797-8F30-B4D87D93C875}"/>
              </a:ext>
            </a:extLst>
          </p:cNvPr>
          <p:cNvPicPr>
            <a:picLocks noChangeAspect="1"/>
          </p:cNvPicPr>
          <p:nvPr/>
        </p:nvPicPr>
        <p:blipFill>
          <a:blip r:embed="rId5"/>
          <a:stretch>
            <a:fillRect/>
          </a:stretch>
        </p:blipFill>
        <p:spPr>
          <a:xfrm>
            <a:off x="7380312" y="3290252"/>
            <a:ext cx="639748" cy="485592"/>
          </a:xfrm>
          <a:prstGeom prst="rect">
            <a:avLst/>
          </a:prstGeom>
        </p:spPr>
      </p:pic>
    </p:spTree>
    <p:extLst>
      <p:ext uri="{BB962C8B-B14F-4D97-AF65-F5344CB8AC3E}">
        <p14:creationId xmlns:p14="http://schemas.microsoft.com/office/powerpoint/2010/main" val="82310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C5C5B7E2-538F-4E47-98D2-3195D88541C9}"/>
              </a:ext>
            </a:extLst>
          </p:cNvPr>
          <p:cNvPicPr>
            <a:picLocks noGrp="1" noChangeAspect="1"/>
          </p:cNvPicPr>
          <p:nvPr>
            <p:ph idx="1"/>
          </p:nvPr>
        </p:nvPicPr>
        <p:blipFill rotWithShape="1">
          <a:blip r:embed="rId3"/>
          <a:srcRect r="8053"/>
          <a:stretch/>
        </p:blipFill>
        <p:spPr>
          <a:xfrm>
            <a:off x="428440" y="1080000"/>
            <a:ext cx="7257677" cy="1152128"/>
          </a:xfrm>
          <a:prstGeom prst="rect">
            <a:avLst/>
          </a:prstGeom>
        </p:spPr>
      </p:pic>
      <p:pic>
        <p:nvPicPr>
          <p:cNvPr id="6" name="Picture 5" descr="Practice paper extract">
            <a:extLst>
              <a:ext uri="{FF2B5EF4-FFF2-40B4-BE49-F238E27FC236}">
                <a16:creationId xmlns:a16="http://schemas.microsoft.com/office/drawing/2014/main" id="{FB5D8314-E779-4FD5-955B-6D0D2DF5A91C}"/>
              </a:ext>
            </a:extLst>
          </p:cNvPr>
          <p:cNvPicPr>
            <a:picLocks noChangeAspect="1"/>
          </p:cNvPicPr>
          <p:nvPr/>
        </p:nvPicPr>
        <p:blipFill rotWithShape="1">
          <a:blip r:embed="rId4"/>
          <a:srcRect r="5592"/>
          <a:stretch/>
        </p:blipFill>
        <p:spPr>
          <a:xfrm>
            <a:off x="559499" y="2376145"/>
            <a:ext cx="7230500" cy="720079"/>
          </a:xfrm>
          <a:prstGeom prst="rect">
            <a:avLst/>
          </a:prstGeom>
        </p:spPr>
      </p:pic>
      <p:sp>
        <p:nvSpPr>
          <p:cNvPr id="7" name="Rectangle 2">
            <a:extLst>
              <a:ext uri="{FF2B5EF4-FFF2-40B4-BE49-F238E27FC236}">
                <a16:creationId xmlns:a16="http://schemas.microsoft.com/office/drawing/2014/main" id="{79217066-9A4B-422F-8EC2-2959C053E3A5}"/>
              </a:ext>
            </a:extLst>
          </p:cNvPr>
          <p:cNvSpPr txBox="1">
            <a:spLocks noGrp="1" noChangeArrowheads="1"/>
          </p:cNvSpPr>
          <p:nvPr>
            <p:ph type="title" idx="4294967295"/>
          </p:nvPr>
        </p:nvSpPr>
        <p:spPr>
          <a:xfrm>
            <a:off x="501663" y="19391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21923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Price Elasticity of Supply">
            <a:hlinkClick r:id="" action="ppaction://media"/>
            <a:extLst>
              <a:ext uri="{FF2B5EF4-FFF2-40B4-BE49-F238E27FC236}">
                <a16:creationId xmlns:a16="http://schemas.microsoft.com/office/drawing/2014/main" id="{046C8429-7E36-4994-BEB3-454A8CDAD92E}"/>
              </a:ext>
            </a:extLst>
          </p:cNvPr>
          <p:cNvPicPr>
            <a:picLocks noGrp="1" noRot="1" noChangeAspect="1"/>
          </p:cNvPicPr>
          <p:nvPr>
            <p:ph idx="1"/>
            <a:videoFile r:link="rId1"/>
          </p:nvPr>
        </p:nvPicPr>
        <p:blipFill>
          <a:blip r:embed="rId4"/>
          <a:stretch>
            <a:fillRect/>
          </a:stretch>
        </p:blipFill>
        <p:spPr>
          <a:xfrm>
            <a:off x="897731" y="1124744"/>
            <a:ext cx="7348538" cy="4133850"/>
          </a:xfrm>
          <a:prstGeom prst="rect">
            <a:avLst/>
          </a:prstGeom>
        </p:spPr>
      </p:pic>
      <p:sp>
        <p:nvSpPr>
          <p:cNvPr id="5" name="Rectangle 2">
            <a:extLst>
              <a:ext uri="{FF2B5EF4-FFF2-40B4-BE49-F238E27FC236}">
                <a16:creationId xmlns:a16="http://schemas.microsoft.com/office/drawing/2014/main" id="{C29BC1BC-2EFC-4089-8EF7-680FB5299F8A}"/>
              </a:ext>
            </a:extLst>
          </p:cNvPr>
          <p:cNvSpPr txBox="1">
            <a:spLocks noGrp="1" noChangeArrowheads="1"/>
          </p:cNvSpPr>
          <p:nvPr>
            <p:ph type="title" idx="4294967295"/>
          </p:nvPr>
        </p:nvSpPr>
        <p:spPr>
          <a:xfrm>
            <a:off x="538985" y="184583"/>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Video P.E.S.</a:t>
            </a:r>
          </a:p>
        </p:txBody>
      </p:sp>
    </p:spTree>
    <p:extLst>
      <p:ext uri="{BB962C8B-B14F-4D97-AF65-F5344CB8AC3E}">
        <p14:creationId xmlns:p14="http://schemas.microsoft.com/office/powerpoint/2010/main" val="379575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94" y="1563387"/>
            <a:ext cx="8218487" cy="3456384"/>
          </a:xfrm>
        </p:spPr>
        <p:txBody>
          <a:bodyPr>
            <a:normAutofit/>
          </a:bodyPr>
          <a:lstStyle/>
          <a:p>
            <a:r>
              <a:rPr lang="en-US" sz="2400" dirty="0">
                <a:latin typeface="Myriad Pro" panose="020B0503030403020204" pitchFamily="34" charset="0"/>
              </a:rPr>
              <a:t>Explain </a:t>
            </a:r>
            <a:r>
              <a:rPr lang="en-US" sz="2400" b="1" dirty="0">
                <a:latin typeface="Myriad Pro" panose="020B0503030403020204" pitchFamily="34" charset="0"/>
              </a:rPr>
              <a:t>price </a:t>
            </a:r>
            <a:r>
              <a:rPr lang="en-US" sz="2400" dirty="0">
                <a:latin typeface="Myriad Pro" panose="020B0503030403020204" pitchFamily="34" charset="0"/>
              </a:rPr>
              <a:t>as a reflection of worth and its role in determining an efficient distribution of resources </a:t>
            </a:r>
          </a:p>
          <a:p>
            <a:r>
              <a:rPr lang="en-US" sz="2400" dirty="0">
                <a:latin typeface="Myriad Pro" panose="020B0503030403020204" pitchFamily="34" charset="0"/>
              </a:rPr>
              <a:t>explain what is meant by </a:t>
            </a:r>
            <a:r>
              <a:rPr lang="en-US" sz="2400" b="1" dirty="0">
                <a:latin typeface="Myriad Pro" panose="020B0503030403020204" pitchFamily="34" charset="0"/>
              </a:rPr>
              <a:t>equilibrium price </a:t>
            </a:r>
            <a:r>
              <a:rPr lang="en-US" sz="2400" dirty="0">
                <a:latin typeface="Myriad Pro" panose="020B0503030403020204" pitchFamily="34" charset="0"/>
              </a:rPr>
              <a:t>and </a:t>
            </a:r>
            <a:r>
              <a:rPr lang="en-US" sz="2400" b="1" dirty="0">
                <a:latin typeface="Myriad Pro" panose="020B0503030403020204" pitchFamily="34" charset="0"/>
              </a:rPr>
              <a:t>quantity </a:t>
            </a:r>
            <a:endParaRPr lang="en-US" sz="2400" dirty="0">
              <a:latin typeface="Myriad Pro" panose="020B0503030403020204" pitchFamily="34" charset="0"/>
            </a:endParaRPr>
          </a:p>
          <a:p>
            <a:r>
              <a:rPr lang="en-US" sz="2400" dirty="0">
                <a:latin typeface="Myriad Pro" panose="020B0503030403020204" pitchFamily="34" charset="0"/>
              </a:rPr>
              <a:t>draw and analyse the interaction of demand and supply </a:t>
            </a:r>
          </a:p>
          <a:p>
            <a:r>
              <a:rPr lang="en-US" sz="2400" dirty="0">
                <a:latin typeface="Myriad Pro" panose="020B0503030403020204" pitchFamily="34" charset="0"/>
              </a:rPr>
              <a:t>explain the role of markets in the </a:t>
            </a:r>
            <a:r>
              <a:rPr lang="en-US" sz="2400" b="1" dirty="0">
                <a:latin typeface="Myriad Pro" panose="020B0503030403020204" pitchFamily="34" charset="0"/>
              </a:rPr>
              <a:t>determination of price </a:t>
            </a:r>
            <a:r>
              <a:rPr lang="en-US" sz="2400" dirty="0">
                <a:latin typeface="Myriad Pro" panose="020B0503030403020204" pitchFamily="34" charset="0"/>
              </a:rPr>
              <a:t>and the </a:t>
            </a:r>
            <a:r>
              <a:rPr lang="en-US" sz="2400" b="1" dirty="0">
                <a:latin typeface="Myriad Pro" panose="020B0503030403020204" pitchFamily="34" charset="0"/>
              </a:rPr>
              <a:t>allocation of resources </a:t>
            </a:r>
            <a:endParaRPr lang="en-US" sz="2400" dirty="0">
              <a:latin typeface="Myriad Pro" panose="020B0503030403020204" pitchFamily="34" charset="0"/>
            </a:endParaRPr>
          </a:p>
          <a:p>
            <a:r>
              <a:rPr lang="en-US" sz="2400" dirty="0">
                <a:latin typeface="Myriad Pro" panose="020B0503030403020204" pitchFamily="34" charset="0"/>
              </a:rPr>
              <a:t>analyse how the </a:t>
            </a:r>
            <a:r>
              <a:rPr lang="en-US" sz="2400" b="1" dirty="0">
                <a:latin typeface="Myriad Pro" panose="020B0503030403020204" pitchFamily="34" charset="0"/>
              </a:rPr>
              <a:t>market forces </a:t>
            </a:r>
            <a:r>
              <a:rPr lang="en-US" sz="2400" dirty="0">
                <a:latin typeface="Myriad Pro" panose="020B0503030403020204" pitchFamily="34" charset="0"/>
              </a:rPr>
              <a:t>of demand and supply affect </a:t>
            </a:r>
            <a:r>
              <a:rPr lang="en-US" sz="2400" b="1" dirty="0">
                <a:latin typeface="Myriad Pro" panose="020B0503030403020204" pitchFamily="34" charset="0"/>
              </a:rPr>
              <a:t>equilibrium price and quantity.</a:t>
            </a:r>
            <a:endParaRPr lang="en-US" sz="2400" dirty="0">
              <a:latin typeface="Myriad Pro" panose="020B0503030403020204" pitchFamily="34" charset="0"/>
            </a:endParaRPr>
          </a:p>
        </p:txBody>
      </p:sp>
      <p:sp>
        <p:nvSpPr>
          <p:cNvPr id="5" name="TextBox 4">
            <a:extLst>
              <a:ext uri="{FF2B5EF4-FFF2-40B4-BE49-F238E27FC236}">
                <a16:creationId xmlns:a16="http://schemas.microsoft.com/office/drawing/2014/main" id="{FA9F012C-0A68-4DBC-A544-E462EA1561A7}"/>
              </a:ext>
            </a:extLst>
          </p:cNvPr>
          <p:cNvSpPr txBox="1"/>
          <p:nvPr/>
        </p:nvSpPr>
        <p:spPr>
          <a:xfrm>
            <a:off x="510994" y="936509"/>
            <a:ext cx="5472608" cy="461665"/>
          </a:xfrm>
          <a:prstGeom prst="rect">
            <a:avLst/>
          </a:prstGeom>
          <a:noFill/>
        </p:spPr>
        <p:txBody>
          <a:bodyPr wrap="square" rtlCol="0">
            <a:spAutoFit/>
          </a:bodyPr>
          <a:lstStyle/>
          <a:p>
            <a:r>
              <a:rPr lang="en-GB" sz="2400" dirty="0">
                <a:latin typeface="Myriad Pro" panose="020B0503030403020204" pitchFamily="34" charset="0"/>
              </a:rPr>
              <a:t>Learners should be able to</a:t>
            </a:r>
          </a:p>
        </p:txBody>
      </p:sp>
      <p:sp>
        <p:nvSpPr>
          <p:cNvPr id="6" name="Rectangle 2">
            <a:extLst>
              <a:ext uri="{FF2B5EF4-FFF2-40B4-BE49-F238E27FC236}">
                <a16:creationId xmlns:a16="http://schemas.microsoft.com/office/drawing/2014/main" id="{CAAB4599-D74B-467D-B186-6B4D87C6010A}"/>
              </a:ext>
            </a:extLst>
          </p:cNvPr>
          <p:cNvSpPr txBox="1">
            <a:spLocks noGrp="1" noChangeArrowheads="1"/>
          </p:cNvSpPr>
          <p:nvPr>
            <p:ph type="title" idx="4294967295"/>
          </p:nvPr>
        </p:nvSpPr>
        <p:spPr>
          <a:xfrm>
            <a:off x="510994" y="19391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Price</a:t>
            </a:r>
          </a:p>
        </p:txBody>
      </p:sp>
    </p:spTree>
    <p:extLst>
      <p:ext uri="{BB962C8B-B14F-4D97-AF65-F5344CB8AC3E}">
        <p14:creationId xmlns:p14="http://schemas.microsoft.com/office/powerpoint/2010/main" val="63843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EB752F81-4D24-4FAB-8DE1-890E91CC38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994" y="1546549"/>
            <a:ext cx="3456384" cy="2592288"/>
          </a:xfrm>
        </p:spPr>
      </p:pic>
      <p:pic>
        <p:nvPicPr>
          <p:cNvPr id="7" name="Picture 6" descr="A screenshot of a cell phone&#10;&#10;Description automatically generated">
            <a:extLst>
              <a:ext uri="{FF2B5EF4-FFF2-40B4-BE49-F238E27FC236}">
                <a16:creationId xmlns:a16="http://schemas.microsoft.com/office/drawing/2014/main" id="{8B00DB1D-8A30-48B4-8F4C-141E8A4EE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197" y="1340767"/>
            <a:ext cx="3816424" cy="3003851"/>
          </a:xfrm>
          <a:prstGeom prst="rect">
            <a:avLst/>
          </a:prstGeom>
        </p:spPr>
      </p:pic>
      <p:sp>
        <p:nvSpPr>
          <p:cNvPr id="6" name="Rectangle 2">
            <a:extLst>
              <a:ext uri="{FF2B5EF4-FFF2-40B4-BE49-F238E27FC236}">
                <a16:creationId xmlns:a16="http://schemas.microsoft.com/office/drawing/2014/main" id="{6846474D-8D8B-47FB-93DA-644AC475D530}"/>
              </a:ext>
            </a:extLst>
          </p:cNvPr>
          <p:cNvSpPr txBox="1">
            <a:spLocks noGrp="1" noChangeArrowheads="1"/>
          </p:cNvSpPr>
          <p:nvPr>
            <p:ph type="title" idx="4294967295"/>
          </p:nvPr>
        </p:nvSpPr>
        <p:spPr>
          <a:xfrm>
            <a:off x="510994" y="193913"/>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Price determination and equilibrium price</a:t>
            </a:r>
          </a:p>
        </p:txBody>
      </p:sp>
    </p:spTree>
    <p:extLst>
      <p:ext uri="{BB962C8B-B14F-4D97-AF65-F5344CB8AC3E}">
        <p14:creationId xmlns:p14="http://schemas.microsoft.com/office/powerpoint/2010/main" val="50033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 y="920687"/>
            <a:ext cx="8229600" cy="4392488"/>
          </a:xfrm>
        </p:spPr>
        <p:txBody>
          <a:bodyPr>
            <a:noAutofit/>
          </a:bodyPr>
          <a:lstStyle/>
          <a:p>
            <a:pPr marL="0" indent="0">
              <a:buNone/>
            </a:pPr>
            <a:r>
              <a:rPr lang="en-GB" sz="2000" b="1" dirty="0">
                <a:latin typeface="Myriad Pro" panose="020B0503030403020204" pitchFamily="34" charset="0"/>
              </a:rPr>
              <a:t>Price</a:t>
            </a:r>
          </a:p>
          <a:p>
            <a:pPr marL="0" indent="0">
              <a:buNone/>
            </a:pPr>
            <a:r>
              <a:rPr lang="en-GB" sz="2000" dirty="0">
                <a:solidFill>
                  <a:schemeClr val="accent2">
                    <a:lumMod val="75000"/>
                  </a:schemeClr>
                </a:solidFill>
                <a:latin typeface="Myriad Pro" panose="020B0503030403020204" pitchFamily="34" charset="0"/>
              </a:rPr>
              <a:t>How much you pay for a good or service, determined by demand and supply.</a:t>
            </a:r>
          </a:p>
          <a:p>
            <a:pPr marL="0" indent="0">
              <a:buNone/>
            </a:pPr>
            <a:r>
              <a:rPr lang="en-GB" sz="2000" b="1" dirty="0">
                <a:latin typeface="Myriad Pro" panose="020B0503030403020204" pitchFamily="34" charset="0"/>
              </a:rPr>
              <a:t>Equilibrium</a:t>
            </a:r>
          </a:p>
          <a:p>
            <a:pPr marL="0" indent="0">
              <a:buNone/>
            </a:pPr>
            <a:r>
              <a:rPr lang="en-GB" sz="2000" dirty="0">
                <a:solidFill>
                  <a:schemeClr val="accent2">
                    <a:lumMod val="75000"/>
                  </a:schemeClr>
                </a:solidFill>
                <a:latin typeface="Myriad Pro" panose="020B0503030403020204" pitchFamily="34" charset="0"/>
              </a:rPr>
              <a:t>Where demand equals supply.</a:t>
            </a:r>
          </a:p>
          <a:p>
            <a:pPr marL="0" indent="0">
              <a:buNone/>
            </a:pPr>
            <a:r>
              <a:rPr lang="en-GB" sz="2000" b="1" dirty="0">
                <a:latin typeface="Myriad Pro" panose="020B0503030403020204" pitchFamily="34" charset="0"/>
              </a:rPr>
              <a:t>Price determination</a:t>
            </a:r>
          </a:p>
          <a:p>
            <a:pPr marL="0" indent="0">
              <a:buNone/>
            </a:pPr>
            <a:r>
              <a:rPr lang="en-GB" sz="2000" dirty="0">
                <a:solidFill>
                  <a:schemeClr val="accent2">
                    <a:lumMod val="75000"/>
                  </a:schemeClr>
                </a:solidFill>
                <a:latin typeface="Myriad Pro" panose="020B0503030403020204" pitchFamily="34" charset="0"/>
              </a:rPr>
              <a:t>Interaction of demand and supply.</a:t>
            </a:r>
          </a:p>
          <a:p>
            <a:pPr marL="0" indent="0">
              <a:buNone/>
            </a:pPr>
            <a:r>
              <a:rPr lang="en-GB" sz="2000" b="1" dirty="0">
                <a:latin typeface="Myriad Pro" panose="020B0503030403020204" pitchFamily="34" charset="0"/>
              </a:rPr>
              <a:t>Allocation of resources</a:t>
            </a:r>
          </a:p>
          <a:p>
            <a:pPr marL="0" indent="0">
              <a:buNone/>
            </a:pPr>
            <a:r>
              <a:rPr lang="en-GB" sz="2000" dirty="0">
                <a:solidFill>
                  <a:schemeClr val="accent2">
                    <a:lumMod val="75000"/>
                  </a:schemeClr>
                </a:solidFill>
                <a:latin typeface="Myriad Pro" panose="020B0503030403020204" pitchFamily="34" charset="0"/>
              </a:rPr>
              <a:t>How scarce resources are distributed to producers and allocated to consumers.</a:t>
            </a:r>
          </a:p>
          <a:p>
            <a:pPr marL="0" indent="0">
              <a:buNone/>
            </a:pPr>
            <a:r>
              <a:rPr lang="en-GB" sz="2000" dirty="0">
                <a:latin typeface="Myriad Pro" panose="020B0503030403020204" pitchFamily="34" charset="0"/>
              </a:rPr>
              <a:t>Market forces</a:t>
            </a:r>
          </a:p>
          <a:p>
            <a:pPr marL="0" indent="0">
              <a:buNone/>
            </a:pPr>
            <a:r>
              <a:rPr lang="en-GB" sz="2000" dirty="0">
                <a:solidFill>
                  <a:schemeClr val="accent2">
                    <a:lumMod val="75000"/>
                  </a:schemeClr>
                </a:solidFill>
                <a:latin typeface="Myriad Pro" panose="020B0503030403020204" pitchFamily="34" charset="0"/>
              </a:rPr>
              <a:t>The forces of demand and supply.</a:t>
            </a:r>
          </a:p>
        </p:txBody>
      </p:sp>
      <p:sp>
        <p:nvSpPr>
          <p:cNvPr id="5" name="Rectangle 2">
            <a:extLst>
              <a:ext uri="{FF2B5EF4-FFF2-40B4-BE49-F238E27FC236}">
                <a16:creationId xmlns:a16="http://schemas.microsoft.com/office/drawing/2014/main" id="{956E8A45-D9C3-457C-82B8-383014861653}"/>
              </a:ext>
            </a:extLst>
          </p:cNvPr>
          <p:cNvSpPr txBox="1">
            <a:spLocks noGrp="1" noChangeArrowheads="1"/>
          </p:cNvSpPr>
          <p:nvPr>
            <p:ph type="title" idx="4294967295"/>
          </p:nvPr>
        </p:nvSpPr>
        <p:spPr>
          <a:xfrm>
            <a:off x="503853" y="200607"/>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Key terms</a:t>
            </a:r>
          </a:p>
        </p:txBody>
      </p:sp>
    </p:spTree>
    <p:extLst>
      <p:ext uri="{BB962C8B-B14F-4D97-AF65-F5344CB8AC3E}">
        <p14:creationId xmlns:p14="http://schemas.microsoft.com/office/powerpoint/2010/main" val="107839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oy, table, refrigerator, room&#10;&#10;Description automatically generated">
            <a:extLst>
              <a:ext uri="{FF2B5EF4-FFF2-40B4-BE49-F238E27FC236}">
                <a16:creationId xmlns:a16="http://schemas.microsoft.com/office/drawing/2014/main" id="{6CB04B4B-1233-4065-B81A-9AFBB88A8DC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052736"/>
            <a:ext cx="7560071" cy="4537298"/>
          </a:xfrm>
        </p:spPr>
      </p:pic>
      <p:sp>
        <p:nvSpPr>
          <p:cNvPr id="4" name="Rectangle 2"/>
          <p:cNvSpPr txBox="1">
            <a:spLocks noGrp="1" noChangeArrowheads="1"/>
          </p:cNvSpPr>
          <p:nvPr>
            <p:ph type="title" idx="4294967295"/>
          </p:nvPr>
        </p:nvSpPr>
        <p:spPr>
          <a:xfrm>
            <a:off x="514966" y="174645"/>
            <a:ext cx="8229600" cy="7647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Activity</a:t>
            </a:r>
          </a:p>
        </p:txBody>
      </p:sp>
    </p:spTree>
    <p:extLst>
      <p:ext uri="{BB962C8B-B14F-4D97-AF65-F5344CB8AC3E}">
        <p14:creationId xmlns:p14="http://schemas.microsoft.com/office/powerpoint/2010/main" val="178630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D259E657-BA87-4736-A35E-07AFDA885475}"/>
              </a:ext>
            </a:extLst>
          </p:cNvPr>
          <p:cNvPicPr>
            <a:picLocks noGrp="1" noChangeAspect="1"/>
          </p:cNvPicPr>
          <p:nvPr>
            <p:ph idx="1"/>
          </p:nvPr>
        </p:nvPicPr>
        <p:blipFill rotWithShape="1">
          <a:blip r:embed="rId3"/>
          <a:srcRect r="5861"/>
          <a:stretch/>
        </p:blipFill>
        <p:spPr>
          <a:xfrm>
            <a:off x="394157" y="836712"/>
            <a:ext cx="7272808" cy="2688889"/>
          </a:xfrm>
          <a:prstGeom prst="rect">
            <a:avLst/>
          </a:prstGeom>
        </p:spPr>
      </p:pic>
      <p:pic>
        <p:nvPicPr>
          <p:cNvPr id="5" name="Picture 4" descr="Practice paper extract">
            <a:extLst>
              <a:ext uri="{FF2B5EF4-FFF2-40B4-BE49-F238E27FC236}">
                <a16:creationId xmlns:a16="http://schemas.microsoft.com/office/drawing/2014/main" id="{6389D140-B52A-4CDE-AF8C-D0AC8D3EB5E3}"/>
              </a:ext>
            </a:extLst>
          </p:cNvPr>
          <p:cNvPicPr>
            <a:picLocks noChangeAspect="1"/>
          </p:cNvPicPr>
          <p:nvPr/>
        </p:nvPicPr>
        <p:blipFill rotWithShape="1">
          <a:blip r:embed="rId4"/>
          <a:srcRect r="2892"/>
          <a:stretch/>
        </p:blipFill>
        <p:spPr>
          <a:xfrm>
            <a:off x="394157" y="3502441"/>
            <a:ext cx="7252420" cy="2374831"/>
          </a:xfrm>
          <a:prstGeom prst="rect">
            <a:avLst/>
          </a:prstGeom>
        </p:spPr>
      </p:pic>
      <p:sp>
        <p:nvSpPr>
          <p:cNvPr id="6" name="Rectangle 2">
            <a:extLst>
              <a:ext uri="{FF2B5EF4-FFF2-40B4-BE49-F238E27FC236}">
                <a16:creationId xmlns:a16="http://schemas.microsoft.com/office/drawing/2014/main" id="{B9008501-4090-4726-9144-D9B82F5933D3}"/>
              </a:ext>
            </a:extLst>
          </p:cNvPr>
          <p:cNvSpPr txBox="1">
            <a:spLocks noGrp="1" noChangeArrowheads="1"/>
          </p:cNvSpPr>
          <p:nvPr>
            <p:ph type="title" idx="4294967295"/>
          </p:nvPr>
        </p:nvSpPr>
        <p:spPr>
          <a:xfrm>
            <a:off x="501663" y="19391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152289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ices are signals and determine the allocation of scarce resources">
            <a:hlinkClick r:id="" action="ppaction://media"/>
            <a:extLst>
              <a:ext uri="{FF2B5EF4-FFF2-40B4-BE49-F238E27FC236}">
                <a16:creationId xmlns:a16="http://schemas.microsoft.com/office/drawing/2014/main" id="{ADD932DC-E77C-4CAC-BFF3-EBB14FB81143}"/>
              </a:ext>
            </a:extLst>
          </p:cNvPr>
          <p:cNvPicPr>
            <a:picLocks noGrp="1" noRot="1" noChangeAspect="1"/>
          </p:cNvPicPr>
          <p:nvPr>
            <p:ph idx="1"/>
            <a:videoFile r:link="rId1"/>
          </p:nvPr>
        </p:nvPicPr>
        <p:blipFill>
          <a:blip r:embed="rId4"/>
          <a:stretch>
            <a:fillRect/>
          </a:stretch>
        </p:blipFill>
        <p:spPr>
          <a:xfrm>
            <a:off x="897731" y="1124744"/>
            <a:ext cx="7348538" cy="4133850"/>
          </a:xfrm>
          <a:prstGeom prst="rect">
            <a:avLst/>
          </a:prstGeom>
        </p:spPr>
      </p:pic>
      <p:sp>
        <p:nvSpPr>
          <p:cNvPr id="5" name="Rectangle 2">
            <a:extLst>
              <a:ext uri="{FF2B5EF4-FFF2-40B4-BE49-F238E27FC236}">
                <a16:creationId xmlns:a16="http://schemas.microsoft.com/office/drawing/2014/main" id="{110374CD-D79A-49AC-98E1-5F569894A8C9}"/>
              </a:ext>
            </a:extLst>
          </p:cNvPr>
          <p:cNvSpPr txBox="1">
            <a:spLocks noGrp="1" noChangeArrowheads="1"/>
          </p:cNvSpPr>
          <p:nvPr>
            <p:ph type="title" idx="4294967295"/>
          </p:nvPr>
        </p:nvSpPr>
        <p:spPr>
          <a:xfrm>
            <a:off x="510994" y="19391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Price and the allocation of resources</a:t>
            </a:r>
          </a:p>
        </p:txBody>
      </p:sp>
    </p:spTree>
    <p:extLst>
      <p:ext uri="{BB962C8B-B14F-4D97-AF65-F5344CB8AC3E}">
        <p14:creationId xmlns:p14="http://schemas.microsoft.com/office/powerpoint/2010/main" val="353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324" y="1672209"/>
            <a:ext cx="8229600" cy="2980927"/>
          </a:xfrm>
        </p:spPr>
        <p:txBody>
          <a:bodyPr>
            <a:normAutofit/>
          </a:bodyPr>
          <a:lstStyle/>
          <a:p>
            <a:r>
              <a:rPr lang="en-US" sz="2400" dirty="0">
                <a:latin typeface="Myriad Pro" panose="020B0503030403020204" pitchFamily="34" charset="0"/>
              </a:rPr>
              <a:t>Explain </a:t>
            </a:r>
            <a:r>
              <a:rPr lang="en-US" sz="2400" b="1" dirty="0">
                <a:latin typeface="Myriad Pro" panose="020B0503030403020204" pitchFamily="34" charset="0"/>
              </a:rPr>
              <a:t>competition </a:t>
            </a:r>
            <a:r>
              <a:rPr lang="en-US" sz="2400" dirty="0">
                <a:latin typeface="Myriad Pro" panose="020B0503030403020204" pitchFamily="34" charset="0"/>
              </a:rPr>
              <a:t>between producers in a </a:t>
            </a:r>
            <a:r>
              <a:rPr lang="en-US" sz="2400" b="1" dirty="0">
                <a:latin typeface="Myriad Pro" panose="020B0503030403020204" pitchFamily="34" charset="0"/>
              </a:rPr>
              <a:t>market economy</a:t>
            </a:r>
            <a:r>
              <a:rPr lang="en-US" sz="2400" dirty="0">
                <a:latin typeface="Myriad Pro" panose="020B0503030403020204" pitchFamily="34" charset="0"/>
              </a:rPr>
              <a:t>, including the reasons why producers compete </a:t>
            </a:r>
          </a:p>
          <a:p>
            <a:r>
              <a:rPr lang="en-US" sz="2400" dirty="0">
                <a:latin typeface="Myriad Pro" panose="020B0503030403020204" pitchFamily="34" charset="0"/>
              </a:rPr>
              <a:t>analyse how competition affects price </a:t>
            </a:r>
          </a:p>
          <a:p>
            <a:r>
              <a:rPr lang="en-US" sz="2400" dirty="0">
                <a:latin typeface="Myriad Pro" panose="020B0503030403020204" pitchFamily="34" charset="0"/>
              </a:rPr>
              <a:t>evaluate the economic impact of competition on producers and consumers </a:t>
            </a:r>
          </a:p>
          <a:p>
            <a:r>
              <a:rPr lang="en-US" sz="2400" dirty="0">
                <a:latin typeface="Myriad Pro" panose="020B0503030403020204" pitchFamily="34" charset="0"/>
              </a:rPr>
              <a:t>explain the meaning of </a:t>
            </a:r>
            <a:r>
              <a:rPr lang="en-US" sz="2400" b="1" dirty="0">
                <a:latin typeface="Myriad Pro" panose="020B0503030403020204" pitchFamily="34" charset="0"/>
              </a:rPr>
              <a:t>monopoly </a:t>
            </a:r>
            <a:r>
              <a:rPr lang="en-US" sz="2400" dirty="0">
                <a:latin typeface="Myriad Pro" panose="020B0503030403020204" pitchFamily="34" charset="0"/>
              </a:rPr>
              <a:t>and </a:t>
            </a:r>
            <a:r>
              <a:rPr lang="en-US" sz="2400" b="1" dirty="0">
                <a:latin typeface="Myriad Pro" panose="020B0503030403020204" pitchFamily="34" charset="0"/>
              </a:rPr>
              <a:t>oligopoly </a:t>
            </a:r>
            <a:r>
              <a:rPr lang="en-US" sz="2400" dirty="0">
                <a:latin typeface="Myriad Pro" panose="020B0503030403020204" pitchFamily="34" charset="0"/>
              </a:rPr>
              <a:t>and how they differ from </a:t>
            </a:r>
            <a:r>
              <a:rPr lang="en-US" sz="2400" b="1" dirty="0">
                <a:latin typeface="Myriad Pro" panose="020B0503030403020204" pitchFamily="34" charset="0"/>
              </a:rPr>
              <a:t>competitive markets.	</a:t>
            </a:r>
          </a:p>
          <a:p>
            <a:endParaRPr lang="en-GB" sz="2400" dirty="0">
              <a:latin typeface="Myriad Pro" panose="020B0503030403020204" pitchFamily="34" charset="0"/>
            </a:endParaRPr>
          </a:p>
        </p:txBody>
      </p:sp>
      <p:sp>
        <p:nvSpPr>
          <p:cNvPr id="5" name="TextBox 4">
            <a:extLst>
              <a:ext uri="{FF2B5EF4-FFF2-40B4-BE49-F238E27FC236}">
                <a16:creationId xmlns:a16="http://schemas.microsoft.com/office/drawing/2014/main" id="{C0586FB7-7AC7-40E7-A8D2-238D4C102F45}"/>
              </a:ext>
            </a:extLst>
          </p:cNvPr>
          <p:cNvSpPr txBox="1"/>
          <p:nvPr/>
        </p:nvSpPr>
        <p:spPr>
          <a:xfrm>
            <a:off x="520324" y="1052736"/>
            <a:ext cx="5472608" cy="461665"/>
          </a:xfrm>
          <a:prstGeom prst="rect">
            <a:avLst/>
          </a:prstGeom>
          <a:noFill/>
        </p:spPr>
        <p:txBody>
          <a:bodyPr wrap="square" rtlCol="0">
            <a:spAutoFit/>
          </a:bodyPr>
          <a:lstStyle/>
          <a:p>
            <a:r>
              <a:rPr lang="en-GB" sz="2400" dirty="0">
                <a:latin typeface="Myriad Pro" panose="020B0503030403020204" pitchFamily="34" charset="0"/>
              </a:rPr>
              <a:t>Learners should be able to</a:t>
            </a:r>
          </a:p>
        </p:txBody>
      </p:sp>
      <p:sp>
        <p:nvSpPr>
          <p:cNvPr id="6" name="Rectangle 2">
            <a:extLst>
              <a:ext uri="{FF2B5EF4-FFF2-40B4-BE49-F238E27FC236}">
                <a16:creationId xmlns:a16="http://schemas.microsoft.com/office/drawing/2014/main" id="{AB989AB6-A66B-4D75-B789-84C5F3E7505A}"/>
              </a:ext>
            </a:extLst>
          </p:cNvPr>
          <p:cNvSpPr txBox="1">
            <a:spLocks noGrp="1" noChangeArrowheads="1"/>
          </p:cNvSpPr>
          <p:nvPr>
            <p:ph type="title" idx="4294967295"/>
          </p:nvPr>
        </p:nvSpPr>
        <p:spPr>
          <a:xfrm>
            <a:off x="520324" y="184583"/>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2.5 Competition</a:t>
            </a:r>
          </a:p>
        </p:txBody>
      </p:sp>
    </p:spTree>
    <p:extLst>
      <p:ext uri="{BB962C8B-B14F-4D97-AF65-F5344CB8AC3E}">
        <p14:creationId xmlns:p14="http://schemas.microsoft.com/office/powerpoint/2010/main" val="127089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B22CB5D1-8699-4A46-9F58-FB972F44FC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9652" y="1052736"/>
            <a:ext cx="6264695" cy="4133850"/>
          </a:xfrm>
        </p:spPr>
      </p:pic>
      <p:sp>
        <p:nvSpPr>
          <p:cNvPr id="6" name="Rectangle 2">
            <a:extLst>
              <a:ext uri="{FF2B5EF4-FFF2-40B4-BE49-F238E27FC236}">
                <a16:creationId xmlns:a16="http://schemas.microsoft.com/office/drawing/2014/main" id="{27CEEC3D-2747-4DF4-B76E-AE5BC1DC52B5}"/>
              </a:ext>
            </a:extLst>
          </p:cNvPr>
          <p:cNvSpPr txBox="1">
            <a:spLocks noGrp="1" noChangeArrowheads="1"/>
          </p:cNvSpPr>
          <p:nvPr>
            <p:ph type="title" idx="4294967295"/>
          </p:nvPr>
        </p:nvSpPr>
        <p:spPr>
          <a:xfrm>
            <a:off x="529655" y="184583"/>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Market structure: Monopoly</a:t>
            </a:r>
          </a:p>
        </p:txBody>
      </p:sp>
    </p:spTree>
    <p:extLst>
      <p:ext uri="{BB962C8B-B14F-4D97-AF65-F5344CB8AC3E}">
        <p14:creationId xmlns:p14="http://schemas.microsoft.com/office/powerpoint/2010/main" val="18034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6D939855-B969-439F-BE3E-ABF359A103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9554" y="1124744"/>
            <a:ext cx="7324892" cy="4133850"/>
          </a:xfrm>
        </p:spPr>
      </p:pic>
      <p:sp>
        <p:nvSpPr>
          <p:cNvPr id="6" name="Rectangle 2">
            <a:extLst>
              <a:ext uri="{FF2B5EF4-FFF2-40B4-BE49-F238E27FC236}">
                <a16:creationId xmlns:a16="http://schemas.microsoft.com/office/drawing/2014/main" id="{34942407-00C9-4270-BF4E-53D1B97BAC74}"/>
              </a:ext>
            </a:extLst>
          </p:cNvPr>
          <p:cNvSpPr txBox="1">
            <a:spLocks noGrp="1" noChangeArrowheads="1"/>
          </p:cNvSpPr>
          <p:nvPr>
            <p:ph type="title" idx="4294967295"/>
          </p:nvPr>
        </p:nvSpPr>
        <p:spPr>
          <a:xfrm>
            <a:off x="529655" y="18458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Market structure: Oligopoly</a:t>
            </a:r>
          </a:p>
        </p:txBody>
      </p:sp>
    </p:spTree>
    <p:extLst>
      <p:ext uri="{BB962C8B-B14F-4D97-AF65-F5344CB8AC3E}">
        <p14:creationId xmlns:p14="http://schemas.microsoft.com/office/powerpoint/2010/main" val="114180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93" y="1052736"/>
            <a:ext cx="8229600" cy="3600400"/>
          </a:xfrm>
        </p:spPr>
        <p:txBody>
          <a:bodyPr>
            <a:normAutofit fontScale="70000" lnSpcReduction="20000"/>
          </a:bodyPr>
          <a:lstStyle/>
          <a:p>
            <a:pPr marL="0" indent="0">
              <a:buNone/>
            </a:pPr>
            <a:r>
              <a:rPr lang="en-US" sz="3100" b="1" dirty="0">
                <a:latin typeface="Myriad Pro" panose="020B0503030403020204" pitchFamily="34" charset="0"/>
              </a:rPr>
              <a:t>Competition</a:t>
            </a:r>
          </a:p>
          <a:p>
            <a:pPr marL="0" indent="0">
              <a:buNone/>
            </a:pPr>
            <a:r>
              <a:rPr lang="en-US" sz="3100" dirty="0">
                <a:solidFill>
                  <a:schemeClr val="accent2">
                    <a:lumMod val="75000"/>
                  </a:schemeClr>
                </a:solidFill>
                <a:latin typeface="Myriad Pro" panose="020B0503030403020204" pitchFamily="34" charset="0"/>
              </a:rPr>
              <a:t>Where different firms in a market are trying to sell similar products to consumers.</a:t>
            </a:r>
          </a:p>
          <a:p>
            <a:pPr marL="0" indent="0">
              <a:buNone/>
            </a:pPr>
            <a:r>
              <a:rPr lang="en-US" sz="3100" b="1" dirty="0">
                <a:latin typeface="Myriad Pro" panose="020B0503030403020204" pitchFamily="34" charset="0"/>
              </a:rPr>
              <a:t>Market economy </a:t>
            </a:r>
          </a:p>
          <a:p>
            <a:pPr marL="0" indent="0">
              <a:buNone/>
            </a:pPr>
            <a:r>
              <a:rPr lang="en-US" sz="3100" dirty="0">
                <a:solidFill>
                  <a:schemeClr val="accent2">
                    <a:lumMod val="75000"/>
                  </a:schemeClr>
                </a:solidFill>
                <a:latin typeface="Myriad Pro" panose="020B0503030403020204" pitchFamily="34" charset="0"/>
              </a:rPr>
              <a:t>Where the forces of demand and supply determine the allocation of resources</a:t>
            </a:r>
            <a:r>
              <a:rPr lang="en-US" sz="3100" dirty="0">
                <a:solidFill>
                  <a:srgbClr val="00B050"/>
                </a:solidFill>
                <a:latin typeface="Myriad Pro" panose="020B0503030403020204" pitchFamily="34" charset="0"/>
              </a:rPr>
              <a:t>.</a:t>
            </a:r>
          </a:p>
          <a:p>
            <a:pPr marL="0" indent="0">
              <a:buNone/>
            </a:pPr>
            <a:r>
              <a:rPr lang="en-US" sz="3100" b="1" dirty="0">
                <a:latin typeface="Myriad Pro" panose="020B0503030403020204" pitchFamily="34" charset="0"/>
              </a:rPr>
              <a:t>Monopoly</a:t>
            </a:r>
            <a:r>
              <a:rPr lang="en-US" sz="3100" dirty="0">
                <a:latin typeface="Myriad Pro" panose="020B0503030403020204" pitchFamily="34" charset="0"/>
              </a:rPr>
              <a:t> </a:t>
            </a:r>
          </a:p>
          <a:p>
            <a:pPr marL="0" indent="0">
              <a:buNone/>
            </a:pPr>
            <a:r>
              <a:rPr lang="en-US" sz="3100" dirty="0">
                <a:solidFill>
                  <a:schemeClr val="accent2">
                    <a:lumMod val="75000"/>
                  </a:schemeClr>
                </a:solidFill>
                <a:latin typeface="Myriad Pro" panose="020B0503030403020204" pitchFamily="34" charset="0"/>
              </a:rPr>
              <a:t>A sole seller or producer in a market.</a:t>
            </a:r>
          </a:p>
          <a:p>
            <a:pPr marL="0" indent="0">
              <a:buNone/>
            </a:pPr>
            <a:r>
              <a:rPr lang="en-US" sz="3100" b="1" dirty="0">
                <a:latin typeface="Myriad Pro" panose="020B0503030403020204" pitchFamily="34" charset="0"/>
              </a:rPr>
              <a:t>Oligopoly</a:t>
            </a:r>
          </a:p>
          <a:p>
            <a:pPr marL="0" indent="0">
              <a:buNone/>
            </a:pPr>
            <a:r>
              <a:rPr lang="en-US" sz="3100" dirty="0">
                <a:solidFill>
                  <a:schemeClr val="accent2">
                    <a:lumMod val="75000"/>
                  </a:schemeClr>
                </a:solidFill>
                <a:latin typeface="Myriad Pro" panose="020B0503030403020204" pitchFamily="34" charset="0"/>
              </a:rPr>
              <a:t>A few large firms control the majority market share.</a:t>
            </a:r>
          </a:p>
          <a:p>
            <a:pPr marL="0" indent="0">
              <a:buNone/>
            </a:pPr>
            <a:r>
              <a:rPr lang="en-US" sz="3100" dirty="0">
                <a:solidFill>
                  <a:srgbClr val="00B050"/>
                </a:solidFill>
                <a:latin typeface="Myriad Pro" panose="020B0503030403020204" pitchFamily="34" charset="0"/>
              </a:rPr>
              <a:t> </a:t>
            </a:r>
            <a:r>
              <a:rPr lang="en-US" sz="3100" dirty="0">
                <a:latin typeface="Myriad Pro" panose="020B0503030403020204" pitchFamily="34" charset="0"/>
              </a:rPr>
              <a:t>	</a:t>
            </a:r>
          </a:p>
          <a:p>
            <a:pPr marL="0" indent="0">
              <a:buNone/>
            </a:pPr>
            <a:endParaRPr lang="en-GB" dirty="0">
              <a:latin typeface="Myriad Pro" panose="020B0503030403020204" pitchFamily="34" charset="0"/>
            </a:endParaRPr>
          </a:p>
        </p:txBody>
      </p:sp>
      <p:sp>
        <p:nvSpPr>
          <p:cNvPr id="5" name="Rectangle 2">
            <a:extLst>
              <a:ext uri="{FF2B5EF4-FFF2-40B4-BE49-F238E27FC236}">
                <a16:creationId xmlns:a16="http://schemas.microsoft.com/office/drawing/2014/main" id="{A453FA47-3A2E-4C05-82F8-C351DEAFCEB8}"/>
              </a:ext>
            </a:extLst>
          </p:cNvPr>
          <p:cNvSpPr txBox="1">
            <a:spLocks noGrp="1" noChangeArrowheads="1"/>
          </p:cNvSpPr>
          <p:nvPr>
            <p:ph type="title" idx="4294967295"/>
          </p:nvPr>
        </p:nvSpPr>
        <p:spPr>
          <a:xfrm>
            <a:off x="510993" y="19391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Key terms</a:t>
            </a:r>
          </a:p>
        </p:txBody>
      </p:sp>
    </p:spTree>
    <p:extLst>
      <p:ext uri="{BB962C8B-B14F-4D97-AF65-F5344CB8AC3E}">
        <p14:creationId xmlns:p14="http://schemas.microsoft.com/office/powerpoint/2010/main" val="270367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DFC5B8F6-8A2A-4045-AA02-9C3BAF4B1BBB}"/>
              </a:ext>
            </a:extLst>
          </p:cNvPr>
          <p:cNvGraphicFramePr>
            <a:graphicFrameLocks noGrp="1"/>
          </p:cNvGraphicFramePr>
          <p:nvPr>
            <p:ph idx="1"/>
            <p:extLst>
              <p:ext uri="{D42A27DB-BD31-4B8C-83A1-F6EECF244321}">
                <p14:modId xmlns:p14="http://schemas.microsoft.com/office/powerpoint/2010/main" val="1624180840"/>
              </p:ext>
            </p:extLst>
          </p:nvPr>
        </p:nvGraphicFramePr>
        <p:xfrm>
          <a:off x="591519" y="1556792"/>
          <a:ext cx="7485342" cy="4023360"/>
        </p:xfrm>
        <a:graphic>
          <a:graphicData uri="http://schemas.openxmlformats.org/drawingml/2006/table">
            <a:tbl>
              <a:tblPr firstRow="1" bandRow="1">
                <a:tableStyleId>{21E4AEA4-8DFA-4A89-87EB-49C32662AFE0}</a:tableStyleId>
              </a:tblPr>
              <a:tblGrid>
                <a:gridCol w="2495114">
                  <a:extLst>
                    <a:ext uri="{9D8B030D-6E8A-4147-A177-3AD203B41FA5}">
                      <a16:colId xmlns:a16="http://schemas.microsoft.com/office/drawing/2014/main" val="3903822632"/>
                    </a:ext>
                  </a:extLst>
                </a:gridCol>
                <a:gridCol w="2613964">
                  <a:extLst>
                    <a:ext uri="{9D8B030D-6E8A-4147-A177-3AD203B41FA5}">
                      <a16:colId xmlns:a16="http://schemas.microsoft.com/office/drawing/2014/main" val="2612629369"/>
                    </a:ext>
                  </a:extLst>
                </a:gridCol>
                <a:gridCol w="2376264">
                  <a:extLst>
                    <a:ext uri="{9D8B030D-6E8A-4147-A177-3AD203B41FA5}">
                      <a16:colId xmlns:a16="http://schemas.microsoft.com/office/drawing/2014/main" val="134764966"/>
                    </a:ext>
                  </a:extLst>
                </a:gridCol>
              </a:tblGrid>
              <a:tr h="358839">
                <a:tc>
                  <a:txBody>
                    <a:bodyPr/>
                    <a:lstStyle/>
                    <a:p>
                      <a:endParaRPr lang="en-GB" dirty="0"/>
                    </a:p>
                  </a:txBody>
                  <a:tcPr/>
                </a:tc>
                <a:tc>
                  <a:txBody>
                    <a:bodyPr/>
                    <a:lstStyle/>
                    <a:p>
                      <a:r>
                        <a:rPr lang="en-GB" dirty="0"/>
                        <a:t>Consumers</a:t>
                      </a:r>
                    </a:p>
                  </a:txBody>
                  <a:tcPr/>
                </a:tc>
                <a:tc>
                  <a:txBody>
                    <a:bodyPr/>
                    <a:lstStyle/>
                    <a:p>
                      <a:r>
                        <a:rPr lang="en-GB" dirty="0"/>
                        <a:t>Producers</a:t>
                      </a:r>
                    </a:p>
                  </a:txBody>
                  <a:tcPr/>
                </a:tc>
                <a:extLst>
                  <a:ext uri="{0D108BD9-81ED-4DB2-BD59-A6C34878D82A}">
                    <a16:rowId xmlns:a16="http://schemas.microsoft.com/office/drawing/2014/main" val="2916344170"/>
                  </a:ext>
                </a:extLst>
              </a:tr>
              <a:tr h="358839">
                <a:tc>
                  <a:txBody>
                    <a:bodyPr/>
                    <a:lstStyle/>
                    <a:p>
                      <a:r>
                        <a:rPr lang="en-GB" dirty="0"/>
                        <a:t>Advantages</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515589140"/>
                  </a:ext>
                </a:extLst>
              </a:tr>
              <a:tr h="358839">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810239766"/>
                  </a:ext>
                </a:extLst>
              </a:tr>
              <a:tr h="358839">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20120029"/>
                  </a:ext>
                </a:extLst>
              </a:tr>
              <a:tr h="358839">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183139146"/>
                  </a:ext>
                </a:extLst>
              </a:tr>
              <a:tr h="358839">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90780473"/>
                  </a:ext>
                </a:extLst>
              </a:tr>
              <a:tr h="358839">
                <a:tc>
                  <a:txBody>
                    <a:bodyPr/>
                    <a:lstStyle/>
                    <a:p>
                      <a:r>
                        <a:rPr lang="en-GB" dirty="0"/>
                        <a:t>Disadvantages</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61049680"/>
                  </a:ext>
                </a:extLst>
              </a:tr>
              <a:tr h="358839">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4441518"/>
                  </a:ext>
                </a:extLst>
              </a:tr>
              <a:tr h="358839">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201095432"/>
                  </a:ext>
                </a:extLst>
              </a:tr>
              <a:tr h="358839">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233419987"/>
                  </a:ext>
                </a:extLst>
              </a:tr>
              <a:tr h="358839">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161093040"/>
                  </a:ext>
                </a:extLst>
              </a:tr>
            </a:tbl>
          </a:graphicData>
        </a:graphic>
      </p:graphicFrame>
      <p:sp>
        <p:nvSpPr>
          <p:cNvPr id="5" name="Rectangle 2">
            <a:extLst>
              <a:ext uri="{FF2B5EF4-FFF2-40B4-BE49-F238E27FC236}">
                <a16:creationId xmlns:a16="http://schemas.microsoft.com/office/drawing/2014/main" id="{2556DA2E-906F-4C00-8C7E-C1DF06A4502F}"/>
              </a:ext>
            </a:extLst>
          </p:cNvPr>
          <p:cNvSpPr txBox="1">
            <a:spLocks noGrp="1" noChangeArrowheads="1"/>
          </p:cNvSpPr>
          <p:nvPr>
            <p:ph type="title" idx="4294967295"/>
          </p:nvPr>
        </p:nvSpPr>
        <p:spPr>
          <a:xfrm>
            <a:off x="520324" y="333874"/>
            <a:ext cx="7870329" cy="878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Outline the advantages and disadvantages to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Consumers and producers in the table below</a:t>
            </a:r>
          </a:p>
        </p:txBody>
      </p:sp>
    </p:spTree>
    <p:extLst>
      <p:ext uri="{BB962C8B-B14F-4D97-AF65-F5344CB8AC3E}">
        <p14:creationId xmlns:p14="http://schemas.microsoft.com/office/powerpoint/2010/main" val="404823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D5802DE7-7DAC-4CD2-A421-F14BCDDE29F6}"/>
              </a:ext>
            </a:extLst>
          </p:cNvPr>
          <p:cNvGraphicFramePr>
            <a:graphicFrameLocks noGrp="1"/>
          </p:cNvGraphicFramePr>
          <p:nvPr>
            <p:ph idx="1"/>
            <p:extLst>
              <p:ext uri="{D42A27DB-BD31-4B8C-83A1-F6EECF244321}">
                <p14:modId xmlns:p14="http://schemas.microsoft.com/office/powerpoint/2010/main" val="351050401"/>
              </p:ext>
            </p:extLst>
          </p:nvPr>
        </p:nvGraphicFramePr>
        <p:xfrm>
          <a:off x="611560" y="1124744"/>
          <a:ext cx="7272808" cy="4846320"/>
        </p:xfrm>
        <a:graphic>
          <a:graphicData uri="http://schemas.openxmlformats.org/drawingml/2006/table">
            <a:tbl>
              <a:tblPr firstRow="1" bandRow="1">
                <a:tableStyleId>{21E4AEA4-8DFA-4A89-87EB-49C32662AFE0}</a:tableStyleId>
              </a:tblPr>
              <a:tblGrid>
                <a:gridCol w="1818202">
                  <a:extLst>
                    <a:ext uri="{9D8B030D-6E8A-4147-A177-3AD203B41FA5}">
                      <a16:colId xmlns:a16="http://schemas.microsoft.com/office/drawing/2014/main" val="1416153832"/>
                    </a:ext>
                  </a:extLst>
                </a:gridCol>
                <a:gridCol w="1818202">
                  <a:extLst>
                    <a:ext uri="{9D8B030D-6E8A-4147-A177-3AD203B41FA5}">
                      <a16:colId xmlns:a16="http://schemas.microsoft.com/office/drawing/2014/main" val="1668652918"/>
                    </a:ext>
                  </a:extLst>
                </a:gridCol>
                <a:gridCol w="1818202">
                  <a:extLst>
                    <a:ext uri="{9D8B030D-6E8A-4147-A177-3AD203B41FA5}">
                      <a16:colId xmlns:a16="http://schemas.microsoft.com/office/drawing/2014/main" val="3551915691"/>
                    </a:ext>
                  </a:extLst>
                </a:gridCol>
                <a:gridCol w="1818202">
                  <a:extLst>
                    <a:ext uri="{9D8B030D-6E8A-4147-A177-3AD203B41FA5}">
                      <a16:colId xmlns:a16="http://schemas.microsoft.com/office/drawing/2014/main" val="2343756082"/>
                    </a:ext>
                  </a:extLst>
                </a:gridCol>
              </a:tblGrid>
              <a:tr h="340674">
                <a:tc>
                  <a:txBody>
                    <a:bodyPr/>
                    <a:lstStyle/>
                    <a:p>
                      <a:r>
                        <a:rPr lang="en-GB" dirty="0"/>
                        <a:t>Characteristic</a:t>
                      </a:r>
                    </a:p>
                  </a:txBody>
                  <a:tcPr/>
                </a:tc>
                <a:tc>
                  <a:txBody>
                    <a:bodyPr/>
                    <a:lstStyle/>
                    <a:p>
                      <a:r>
                        <a:rPr lang="en-GB" dirty="0"/>
                        <a:t>Competition</a:t>
                      </a:r>
                    </a:p>
                  </a:txBody>
                  <a:tcPr/>
                </a:tc>
                <a:tc>
                  <a:txBody>
                    <a:bodyPr/>
                    <a:lstStyle/>
                    <a:p>
                      <a:r>
                        <a:rPr lang="en-GB" dirty="0"/>
                        <a:t>Oligopoly</a:t>
                      </a:r>
                    </a:p>
                  </a:txBody>
                  <a:tcPr/>
                </a:tc>
                <a:tc>
                  <a:txBody>
                    <a:bodyPr/>
                    <a:lstStyle/>
                    <a:p>
                      <a:r>
                        <a:rPr lang="en-GB" dirty="0"/>
                        <a:t>Monopoly</a:t>
                      </a:r>
                    </a:p>
                  </a:txBody>
                  <a:tcPr/>
                </a:tc>
                <a:extLst>
                  <a:ext uri="{0D108BD9-81ED-4DB2-BD59-A6C34878D82A}">
                    <a16:rowId xmlns:a16="http://schemas.microsoft.com/office/drawing/2014/main" val="961667882"/>
                  </a:ext>
                </a:extLst>
              </a:tr>
              <a:tr h="596180">
                <a:tc>
                  <a:txBody>
                    <a:bodyPr/>
                    <a:lstStyle/>
                    <a:p>
                      <a:r>
                        <a:rPr lang="en-GB" dirty="0"/>
                        <a:t>Size</a:t>
                      </a:r>
                    </a:p>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189844346"/>
                  </a:ext>
                </a:extLst>
              </a:tr>
              <a:tr h="596180">
                <a:tc>
                  <a:txBody>
                    <a:bodyPr/>
                    <a:lstStyle/>
                    <a:p>
                      <a:r>
                        <a:rPr lang="en-GB" dirty="0"/>
                        <a:t>Number of firms</a:t>
                      </a:r>
                    </a:p>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63906902"/>
                  </a:ext>
                </a:extLst>
              </a:tr>
              <a:tr h="596180">
                <a:tc>
                  <a:txBody>
                    <a:bodyPr/>
                    <a:lstStyle/>
                    <a:p>
                      <a:r>
                        <a:rPr lang="en-GB" dirty="0"/>
                        <a:t>Barriers to entry</a:t>
                      </a:r>
                    </a:p>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86576581"/>
                  </a:ext>
                </a:extLst>
              </a:tr>
              <a:tr h="596180">
                <a:tc>
                  <a:txBody>
                    <a:bodyPr/>
                    <a:lstStyle/>
                    <a:p>
                      <a:r>
                        <a:rPr lang="en-GB" dirty="0"/>
                        <a:t>Price making power</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43573570"/>
                  </a:ext>
                </a:extLst>
              </a:tr>
              <a:tr h="596180">
                <a:tc>
                  <a:txBody>
                    <a:bodyPr/>
                    <a:lstStyle/>
                    <a:p>
                      <a:r>
                        <a:rPr lang="en-GB" dirty="0"/>
                        <a:t>Level of price and output</a:t>
                      </a:r>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111321050"/>
                  </a:ext>
                </a:extLst>
              </a:tr>
              <a:tr h="596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940537212"/>
                  </a:ext>
                </a:extLst>
              </a:tr>
              <a:tr h="596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242311252"/>
                  </a:ext>
                </a:extLst>
              </a:tr>
            </a:tbl>
          </a:graphicData>
        </a:graphic>
      </p:graphicFrame>
      <p:sp>
        <p:nvSpPr>
          <p:cNvPr id="5" name="Rectangle 2">
            <a:extLst>
              <a:ext uri="{FF2B5EF4-FFF2-40B4-BE49-F238E27FC236}">
                <a16:creationId xmlns:a16="http://schemas.microsoft.com/office/drawing/2014/main" id="{573A4AC2-13B1-40FA-ACB7-114B4F4D377F}"/>
              </a:ext>
            </a:extLst>
          </p:cNvPr>
          <p:cNvSpPr txBox="1">
            <a:spLocks noGrp="1" noChangeArrowheads="1"/>
          </p:cNvSpPr>
          <p:nvPr>
            <p:ph type="title" idx="4294967295"/>
          </p:nvPr>
        </p:nvSpPr>
        <p:spPr>
          <a:xfrm>
            <a:off x="583568" y="116632"/>
            <a:ext cx="7870329" cy="10801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Task: Fill in the following table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(page 75 of the textbook will help you)</a:t>
            </a:r>
          </a:p>
        </p:txBody>
      </p:sp>
    </p:spTree>
    <p:extLst>
      <p:ext uri="{BB962C8B-B14F-4D97-AF65-F5344CB8AC3E}">
        <p14:creationId xmlns:p14="http://schemas.microsoft.com/office/powerpoint/2010/main" val="351126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onopoly vs. Oligopoly vs. Competition: Monopolies and Oligopolies Defined, Explained and Compared">
            <a:hlinkClick r:id="" action="ppaction://media"/>
            <a:extLst>
              <a:ext uri="{FF2B5EF4-FFF2-40B4-BE49-F238E27FC236}">
                <a16:creationId xmlns:a16="http://schemas.microsoft.com/office/drawing/2014/main" id="{C673FE51-C55A-490A-A0BC-308124A81E17}"/>
              </a:ext>
            </a:extLst>
          </p:cNvPr>
          <p:cNvPicPr>
            <a:picLocks noGrp="1" noRot="1" noChangeAspect="1"/>
          </p:cNvPicPr>
          <p:nvPr>
            <p:ph idx="1"/>
            <a:videoFile r:link="rId1"/>
          </p:nvPr>
        </p:nvPicPr>
        <p:blipFill>
          <a:blip r:embed="rId4"/>
          <a:stretch>
            <a:fillRect/>
          </a:stretch>
        </p:blipFill>
        <p:spPr>
          <a:xfrm>
            <a:off x="1115616" y="1124744"/>
            <a:ext cx="7348538" cy="4133850"/>
          </a:xfrm>
          <a:prstGeom prst="rect">
            <a:avLst/>
          </a:prstGeom>
        </p:spPr>
      </p:pic>
      <p:sp>
        <p:nvSpPr>
          <p:cNvPr id="5" name="Rectangle 2">
            <a:extLst>
              <a:ext uri="{FF2B5EF4-FFF2-40B4-BE49-F238E27FC236}">
                <a16:creationId xmlns:a16="http://schemas.microsoft.com/office/drawing/2014/main" id="{00715F07-91EF-45E4-8394-A9426457D9A7}"/>
              </a:ext>
            </a:extLst>
          </p:cNvPr>
          <p:cNvSpPr txBox="1">
            <a:spLocks noGrp="1" noChangeArrowheads="1"/>
          </p:cNvSpPr>
          <p:nvPr>
            <p:ph type="title" idx="4294967295"/>
          </p:nvPr>
        </p:nvSpPr>
        <p:spPr>
          <a:xfrm>
            <a:off x="528099" y="217240"/>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Video: Monopolies, Oligopolies and competition</a:t>
            </a:r>
          </a:p>
        </p:txBody>
      </p:sp>
    </p:spTree>
    <p:extLst>
      <p:ext uri="{BB962C8B-B14F-4D97-AF65-F5344CB8AC3E}">
        <p14:creationId xmlns:p14="http://schemas.microsoft.com/office/powerpoint/2010/main" val="322580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idx="4294967295"/>
          </p:nvPr>
        </p:nvSpPr>
        <p:spPr>
          <a:xfrm>
            <a:off x="505635" y="261257"/>
            <a:ext cx="8229600" cy="6206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Arial" panose="020B0604020202020204" pitchFamily="34" charset="0"/>
                <a:ea typeface="+mj-ea"/>
                <a:cs typeface="Arial" panose="020B0604020202020204" pitchFamily="34" charset="0"/>
              </a:rPr>
              <a:t>How competition affects prices</a:t>
            </a:r>
          </a:p>
        </p:txBody>
      </p:sp>
      <p:pic>
        <p:nvPicPr>
          <p:cNvPr id="2" name="Online Media 1" title="The Importance of Competition">
            <a:hlinkClick r:id="" action="ppaction://media"/>
            <a:extLst>
              <a:ext uri="{FF2B5EF4-FFF2-40B4-BE49-F238E27FC236}">
                <a16:creationId xmlns:a16="http://schemas.microsoft.com/office/drawing/2014/main" id="{08EDF814-82B4-4F3D-A166-A26EB6AA4E25}"/>
              </a:ext>
            </a:extLst>
          </p:cNvPr>
          <p:cNvPicPr>
            <a:picLocks noGrp="1" noRot="1" noChangeAspect="1"/>
          </p:cNvPicPr>
          <p:nvPr>
            <p:ph idx="1"/>
            <a:videoFile r:link="rId1"/>
          </p:nvPr>
        </p:nvPicPr>
        <p:blipFill>
          <a:blip r:embed="rId4"/>
          <a:stretch>
            <a:fillRect/>
          </a:stretch>
        </p:blipFill>
        <p:spPr>
          <a:xfrm>
            <a:off x="897731" y="1124744"/>
            <a:ext cx="7348538" cy="4133850"/>
          </a:xfrm>
          <a:prstGeom prst="rect">
            <a:avLst/>
          </a:prstGeom>
        </p:spPr>
      </p:pic>
    </p:spTree>
    <p:extLst>
      <p:ext uri="{BB962C8B-B14F-4D97-AF65-F5344CB8AC3E}">
        <p14:creationId xmlns:p14="http://schemas.microsoft.com/office/powerpoint/2010/main" val="329365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428" y="914602"/>
            <a:ext cx="8442479" cy="4752528"/>
          </a:xfrm>
        </p:spPr>
        <p:txBody>
          <a:bodyPr>
            <a:noAutofit/>
          </a:bodyPr>
          <a:lstStyle/>
          <a:p>
            <a:pPr marL="0" indent="0">
              <a:buNone/>
            </a:pPr>
            <a:r>
              <a:rPr lang="en-US" sz="2000" b="1" dirty="0">
                <a:latin typeface="Myriad Pro" panose="020B0503030403020204" pitchFamily="34" charset="0"/>
              </a:rPr>
              <a:t>Market</a:t>
            </a:r>
            <a:endParaRPr lang="en-US" sz="2000" b="1" dirty="0">
              <a:solidFill>
                <a:srgbClr val="00B050"/>
              </a:solidFill>
              <a:latin typeface="Myriad Pro" panose="020B0503030403020204" pitchFamily="34" charset="0"/>
            </a:endParaRPr>
          </a:p>
          <a:p>
            <a:pPr marL="0" indent="0">
              <a:buNone/>
            </a:pPr>
            <a:r>
              <a:rPr lang="en-US" sz="2000" dirty="0">
                <a:solidFill>
                  <a:schemeClr val="accent2">
                    <a:lumMod val="75000"/>
                  </a:schemeClr>
                </a:solidFill>
                <a:latin typeface="Myriad Pro" panose="020B0503030403020204" pitchFamily="34" charset="0"/>
              </a:rPr>
              <a:t>Where buyers and sellers come together in order to buy or sell goods and services.</a:t>
            </a:r>
          </a:p>
          <a:p>
            <a:pPr marL="0" indent="0">
              <a:buNone/>
            </a:pPr>
            <a:r>
              <a:rPr lang="en-US" sz="2000" b="1" dirty="0">
                <a:latin typeface="Myriad Pro" panose="020B0503030403020204" pitchFamily="34" charset="0"/>
              </a:rPr>
              <a:t>Primary sector</a:t>
            </a:r>
          </a:p>
          <a:p>
            <a:pPr marL="0" indent="0">
              <a:buNone/>
            </a:pPr>
            <a:r>
              <a:rPr lang="en-US" sz="2000" dirty="0">
                <a:solidFill>
                  <a:schemeClr val="accent2">
                    <a:lumMod val="75000"/>
                  </a:schemeClr>
                </a:solidFill>
                <a:latin typeface="Myriad Pro" panose="020B0503030403020204" pitchFamily="34" charset="0"/>
              </a:rPr>
              <a:t>Direct use of natural resources such as extracting oil from the land.</a:t>
            </a:r>
          </a:p>
          <a:p>
            <a:pPr marL="0" indent="0">
              <a:buNone/>
            </a:pPr>
            <a:r>
              <a:rPr lang="en-US" sz="2000" b="1" dirty="0">
                <a:latin typeface="Myriad Pro" panose="020B0503030403020204" pitchFamily="34" charset="0"/>
              </a:rPr>
              <a:t>Secondary sector </a:t>
            </a:r>
          </a:p>
          <a:p>
            <a:pPr marL="0" indent="0">
              <a:buNone/>
            </a:pPr>
            <a:r>
              <a:rPr lang="en-US" sz="2000" dirty="0">
                <a:solidFill>
                  <a:schemeClr val="accent2">
                    <a:lumMod val="75000"/>
                  </a:schemeClr>
                </a:solidFill>
                <a:latin typeface="Myriad Pro" panose="020B0503030403020204" pitchFamily="34" charset="0"/>
              </a:rPr>
              <a:t>Manufacturing or construction activities.</a:t>
            </a:r>
          </a:p>
          <a:p>
            <a:pPr marL="0" indent="0">
              <a:buNone/>
            </a:pPr>
            <a:r>
              <a:rPr lang="en-US" sz="2000" b="1" dirty="0">
                <a:latin typeface="Myriad Pro" panose="020B0503030403020204" pitchFamily="34" charset="0"/>
              </a:rPr>
              <a:t>Tertiary sectors</a:t>
            </a:r>
          </a:p>
          <a:p>
            <a:pPr marL="0" indent="0">
              <a:buNone/>
            </a:pPr>
            <a:r>
              <a:rPr lang="en-US" sz="2000" dirty="0">
                <a:solidFill>
                  <a:schemeClr val="accent2">
                    <a:lumMod val="75000"/>
                  </a:schemeClr>
                </a:solidFill>
                <a:latin typeface="Myriad Pro" panose="020B0503030403020204" pitchFamily="34" charset="0"/>
              </a:rPr>
              <a:t>Industries that provide a service, such as transport or finance.</a:t>
            </a:r>
          </a:p>
          <a:p>
            <a:pPr marL="0" indent="0">
              <a:buNone/>
            </a:pPr>
            <a:r>
              <a:rPr lang="en-US" sz="2000" b="1" dirty="0">
                <a:latin typeface="Myriad Pro" panose="020B0503030403020204" pitchFamily="34" charset="0"/>
              </a:rPr>
              <a:t>Goods </a:t>
            </a:r>
          </a:p>
          <a:p>
            <a:pPr marL="0" indent="0">
              <a:buNone/>
            </a:pPr>
            <a:r>
              <a:rPr lang="en-US" sz="2000" dirty="0">
                <a:solidFill>
                  <a:schemeClr val="accent2">
                    <a:lumMod val="75000"/>
                  </a:schemeClr>
                </a:solidFill>
                <a:latin typeface="Myriad Pro" panose="020B0503030403020204" pitchFamily="34" charset="0"/>
              </a:rPr>
              <a:t>Physical products/tangible.</a:t>
            </a:r>
          </a:p>
          <a:p>
            <a:pPr marL="0" indent="0">
              <a:buNone/>
            </a:pPr>
            <a:r>
              <a:rPr lang="en-US" sz="2000" b="1" dirty="0">
                <a:latin typeface="Myriad Pro" panose="020B0503030403020204" pitchFamily="34" charset="0"/>
              </a:rPr>
              <a:t>Services </a:t>
            </a:r>
          </a:p>
          <a:p>
            <a:pPr marL="0" indent="0">
              <a:buNone/>
            </a:pPr>
            <a:r>
              <a:rPr lang="en-US" sz="2000" dirty="0">
                <a:solidFill>
                  <a:schemeClr val="accent2">
                    <a:lumMod val="75000"/>
                  </a:schemeClr>
                </a:solidFill>
                <a:latin typeface="Myriad Pro" panose="020B0503030403020204" pitchFamily="34" charset="0"/>
              </a:rPr>
              <a:t>Intangible.</a:t>
            </a:r>
          </a:p>
        </p:txBody>
      </p:sp>
      <p:sp>
        <p:nvSpPr>
          <p:cNvPr id="4" name="Rectangle 2"/>
          <p:cNvSpPr txBox="1">
            <a:spLocks noGrp="1" noChangeArrowheads="1"/>
          </p:cNvSpPr>
          <p:nvPr>
            <p:ph type="title" idx="4294967295"/>
          </p:nvPr>
        </p:nvSpPr>
        <p:spPr>
          <a:xfrm>
            <a:off x="514966" y="221906"/>
            <a:ext cx="8229600" cy="692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Key terms</a:t>
            </a:r>
          </a:p>
        </p:txBody>
      </p:sp>
    </p:spTree>
    <p:extLst>
      <p:ext uri="{BB962C8B-B14F-4D97-AF65-F5344CB8AC3E}">
        <p14:creationId xmlns:p14="http://schemas.microsoft.com/office/powerpoint/2010/main" val="12996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Why competition is good for business">
            <a:hlinkClick r:id="" action="ppaction://media"/>
            <a:extLst>
              <a:ext uri="{FF2B5EF4-FFF2-40B4-BE49-F238E27FC236}">
                <a16:creationId xmlns:a16="http://schemas.microsoft.com/office/drawing/2014/main" id="{88AFFA13-1F78-4344-B1AE-D7CFE05B4BD4}"/>
              </a:ext>
            </a:extLst>
          </p:cNvPr>
          <p:cNvPicPr>
            <a:picLocks noGrp="1" noRot="1" noChangeAspect="1"/>
          </p:cNvPicPr>
          <p:nvPr>
            <p:ph idx="1"/>
            <a:videoFile r:link="rId1"/>
          </p:nvPr>
        </p:nvPicPr>
        <p:blipFill>
          <a:blip r:embed="rId4"/>
          <a:stretch>
            <a:fillRect/>
          </a:stretch>
        </p:blipFill>
        <p:spPr>
          <a:xfrm>
            <a:off x="897731" y="1052736"/>
            <a:ext cx="7348538" cy="4133850"/>
          </a:xfrm>
          <a:prstGeom prst="rect">
            <a:avLst/>
          </a:prstGeom>
        </p:spPr>
      </p:pic>
      <p:sp>
        <p:nvSpPr>
          <p:cNvPr id="5" name="Rectangle 2">
            <a:extLst>
              <a:ext uri="{FF2B5EF4-FFF2-40B4-BE49-F238E27FC236}">
                <a16:creationId xmlns:a16="http://schemas.microsoft.com/office/drawing/2014/main" id="{E059A162-5471-4D61-B4E8-27A3A63115AE}"/>
              </a:ext>
            </a:extLst>
          </p:cNvPr>
          <p:cNvSpPr txBox="1">
            <a:spLocks noGrp="1" noChangeArrowheads="1"/>
          </p:cNvSpPr>
          <p:nvPr>
            <p:ph type="title" idx="4294967295"/>
          </p:nvPr>
        </p:nvSpPr>
        <p:spPr>
          <a:xfrm>
            <a:off x="523434" y="204799"/>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Video: Competition</a:t>
            </a:r>
          </a:p>
        </p:txBody>
      </p:sp>
    </p:spTree>
    <p:extLst>
      <p:ext uri="{BB962C8B-B14F-4D97-AF65-F5344CB8AC3E}">
        <p14:creationId xmlns:p14="http://schemas.microsoft.com/office/powerpoint/2010/main" val="296362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indefinite"/>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D631957E-6B44-4CE5-BD0C-586D4BCC44C2}"/>
              </a:ext>
            </a:extLst>
          </p:cNvPr>
          <p:cNvPicPr>
            <a:picLocks noGrp="1" noChangeAspect="1"/>
          </p:cNvPicPr>
          <p:nvPr>
            <p:ph idx="1"/>
          </p:nvPr>
        </p:nvPicPr>
        <p:blipFill rotWithShape="1">
          <a:blip r:embed="rId3"/>
          <a:srcRect r="4287" b="7407"/>
          <a:stretch/>
        </p:blipFill>
        <p:spPr>
          <a:xfrm>
            <a:off x="364070" y="836713"/>
            <a:ext cx="7538997" cy="2558562"/>
          </a:xfrm>
          <a:prstGeom prst="rect">
            <a:avLst/>
          </a:prstGeom>
        </p:spPr>
      </p:pic>
      <p:pic>
        <p:nvPicPr>
          <p:cNvPr id="5" name="Picture 4" descr="Practice paper extract">
            <a:extLst>
              <a:ext uri="{FF2B5EF4-FFF2-40B4-BE49-F238E27FC236}">
                <a16:creationId xmlns:a16="http://schemas.microsoft.com/office/drawing/2014/main" id="{8905E894-9392-45E7-AA50-37112B2F2885}"/>
              </a:ext>
            </a:extLst>
          </p:cNvPr>
          <p:cNvPicPr>
            <a:picLocks noChangeAspect="1"/>
          </p:cNvPicPr>
          <p:nvPr/>
        </p:nvPicPr>
        <p:blipFill rotWithShape="1">
          <a:blip r:embed="rId4"/>
          <a:srcRect r="2172" b="13033"/>
          <a:stretch/>
        </p:blipFill>
        <p:spPr>
          <a:xfrm>
            <a:off x="467544" y="3429000"/>
            <a:ext cx="7344816" cy="2581739"/>
          </a:xfrm>
          <a:prstGeom prst="rect">
            <a:avLst/>
          </a:prstGeom>
        </p:spPr>
      </p:pic>
      <p:sp>
        <p:nvSpPr>
          <p:cNvPr id="6" name="Rectangle 2">
            <a:extLst>
              <a:ext uri="{FF2B5EF4-FFF2-40B4-BE49-F238E27FC236}">
                <a16:creationId xmlns:a16="http://schemas.microsoft.com/office/drawing/2014/main" id="{4B5CB217-F384-40E1-85CF-51C88ED59105}"/>
              </a:ext>
            </a:extLst>
          </p:cNvPr>
          <p:cNvSpPr txBox="1">
            <a:spLocks noGrp="1" noChangeArrowheads="1"/>
          </p:cNvSpPr>
          <p:nvPr>
            <p:ph type="title" idx="4294967295"/>
          </p:nvPr>
        </p:nvSpPr>
        <p:spPr>
          <a:xfrm>
            <a:off x="500108" y="20013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183715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actice paper extract">
            <a:extLst>
              <a:ext uri="{FF2B5EF4-FFF2-40B4-BE49-F238E27FC236}">
                <a16:creationId xmlns:a16="http://schemas.microsoft.com/office/drawing/2014/main" id="{251385E5-3D43-4E67-A62E-8F15EC8C2037}"/>
              </a:ext>
            </a:extLst>
          </p:cNvPr>
          <p:cNvPicPr>
            <a:picLocks noChangeAspect="1"/>
          </p:cNvPicPr>
          <p:nvPr/>
        </p:nvPicPr>
        <p:blipFill>
          <a:blip r:embed="rId3"/>
          <a:stretch>
            <a:fillRect/>
          </a:stretch>
        </p:blipFill>
        <p:spPr>
          <a:xfrm>
            <a:off x="899592" y="5137374"/>
            <a:ext cx="7416824" cy="725805"/>
          </a:xfrm>
          <a:prstGeom prst="rect">
            <a:avLst/>
          </a:prstGeom>
        </p:spPr>
      </p:pic>
      <p:pic>
        <p:nvPicPr>
          <p:cNvPr id="5" name="Picture 4" descr="Practice paper extract">
            <a:extLst>
              <a:ext uri="{FF2B5EF4-FFF2-40B4-BE49-F238E27FC236}">
                <a16:creationId xmlns:a16="http://schemas.microsoft.com/office/drawing/2014/main" id="{0E5DF7C2-B713-47E4-8EBD-BA70261E2787}"/>
              </a:ext>
            </a:extLst>
          </p:cNvPr>
          <p:cNvPicPr>
            <a:picLocks noChangeAspect="1"/>
          </p:cNvPicPr>
          <p:nvPr/>
        </p:nvPicPr>
        <p:blipFill>
          <a:blip r:embed="rId4"/>
          <a:stretch>
            <a:fillRect/>
          </a:stretch>
        </p:blipFill>
        <p:spPr>
          <a:xfrm>
            <a:off x="399026" y="764704"/>
            <a:ext cx="8229600" cy="3399693"/>
          </a:xfrm>
          <a:prstGeom prst="rect">
            <a:avLst/>
          </a:prstGeom>
        </p:spPr>
      </p:pic>
      <p:sp>
        <p:nvSpPr>
          <p:cNvPr id="8" name="Rectangle 2">
            <a:extLst>
              <a:ext uri="{FF2B5EF4-FFF2-40B4-BE49-F238E27FC236}">
                <a16:creationId xmlns:a16="http://schemas.microsoft.com/office/drawing/2014/main" id="{471F16C6-CE22-43FF-91C1-EAD83912D69A}"/>
              </a:ext>
            </a:extLst>
          </p:cNvPr>
          <p:cNvSpPr txBox="1">
            <a:spLocks noGrp="1" noChangeArrowheads="1"/>
          </p:cNvSpPr>
          <p:nvPr>
            <p:ph type="title" idx="4294967295"/>
          </p:nvPr>
        </p:nvSpPr>
        <p:spPr>
          <a:xfrm>
            <a:off x="501663" y="207910"/>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pic>
        <p:nvPicPr>
          <p:cNvPr id="2" name="Picture 1" descr="Practice paper extract">
            <a:extLst>
              <a:ext uri="{FF2B5EF4-FFF2-40B4-BE49-F238E27FC236}">
                <a16:creationId xmlns:a16="http://schemas.microsoft.com/office/drawing/2014/main" id="{6D6DEB4C-C9FA-41F7-9973-973ED9B875C2}"/>
              </a:ext>
            </a:extLst>
          </p:cNvPr>
          <p:cNvPicPr>
            <a:picLocks noChangeAspect="1"/>
          </p:cNvPicPr>
          <p:nvPr/>
        </p:nvPicPr>
        <p:blipFill>
          <a:blip r:embed="rId5"/>
          <a:stretch>
            <a:fillRect/>
          </a:stretch>
        </p:blipFill>
        <p:spPr>
          <a:xfrm>
            <a:off x="543042" y="4141814"/>
            <a:ext cx="7629358" cy="883688"/>
          </a:xfrm>
          <a:prstGeom prst="rect">
            <a:avLst/>
          </a:prstGeom>
        </p:spPr>
      </p:pic>
    </p:spTree>
    <p:extLst>
      <p:ext uri="{BB962C8B-B14F-4D97-AF65-F5344CB8AC3E}">
        <p14:creationId xmlns:p14="http://schemas.microsoft.com/office/powerpoint/2010/main" val="220202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324" y="1472612"/>
            <a:ext cx="8229600" cy="4133056"/>
          </a:xfrm>
        </p:spPr>
        <p:txBody>
          <a:bodyPr>
            <a:normAutofit/>
          </a:bodyPr>
          <a:lstStyle/>
          <a:p>
            <a:r>
              <a:rPr lang="en-US" sz="2400" dirty="0">
                <a:latin typeface="Myriad Pro" panose="020B0503030403020204" pitchFamily="34" charset="0"/>
              </a:rPr>
              <a:t>Explain the role of producers, including individuals, firms and the government </a:t>
            </a:r>
          </a:p>
          <a:p>
            <a:r>
              <a:rPr lang="en-US" sz="2400" dirty="0">
                <a:latin typeface="Myriad Pro" panose="020B0503030403020204" pitchFamily="34" charset="0"/>
              </a:rPr>
              <a:t>evaluate the importance of </a:t>
            </a:r>
            <a:r>
              <a:rPr lang="en-US" sz="2400" b="1" dirty="0">
                <a:latin typeface="Myriad Pro" panose="020B0503030403020204" pitchFamily="34" charset="0"/>
              </a:rPr>
              <a:t>production </a:t>
            </a:r>
            <a:r>
              <a:rPr lang="en-US" sz="2400" dirty="0">
                <a:latin typeface="Myriad Pro" panose="020B0503030403020204" pitchFamily="34" charset="0"/>
              </a:rPr>
              <a:t>and </a:t>
            </a:r>
            <a:r>
              <a:rPr lang="en-US" sz="2400" b="1" dirty="0">
                <a:latin typeface="Myriad Pro" panose="020B0503030403020204" pitchFamily="34" charset="0"/>
              </a:rPr>
              <a:t>productivity </a:t>
            </a:r>
            <a:r>
              <a:rPr lang="en-US" sz="2400" dirty="0">
                <a:latin typeface="Myriad Pro" panose="020B0503030403020204" pitchFamily="34" charset="0"/>
              </a:rPr>
              <a:t>for the economy </a:t>
            </a:r>
          </a:p>
          <a:p>
            <a:r>
              <a:rPr lang="en-US" sz="2400" dirty="0">
                <a:latin typeface="Myriad Pro" panose="020B0503030403020204" pitchFamily="34" charset="0"/>
              </a:rPr>
              <a:t>calculate and explain </a:t>
            </a:r>
            <a:r>
              <a:rPr lang="en-US" sz="2400" b="1" dirty="0">
                <a:latin typeface="Myriad Pro" panose="020B0503030403020204" pitchFamily="34" charset="0"/>
              </a:rPr>
              <a:t>total cost</a:t>
            </a:r>
            <a:r>
              <a:rPr lang="en-US" sz="2400" dirty="0">
                <a:latin typeface="Myriad Pro" panose="020B0503030403020204" pitchFamily="34" charset="0"/>
              </a:rPr>
              <a:t>, </a:t>
            </a:r>
            <a:r>
              <a:rPr lang="en-US" sz="2400" b="1" dirty="0">
                <a:latin typeface="Myriad Pro" panose="020B0503030403020204" pitchFamily="34" charset="0"/>
              </a:rPr>
              <a:t>average cost</a:t>
            </a:r>
            <a:r>
              <a:rPr lang="en-US" sz="2400" dirty="0">
                <a:latin typeface="Myriad Pro" panose="020B0503030403020204" pitchFamily="34" charset="0"/>
              </a:rPr>
              <a:t>, </a:t>
            </a:r>
            <a:r>
              <a:rPr lang="en-US" sz="2400" b="1" dirty="0">
                <a:latin typeface="Myriad Pro" panose="020B0503030403020204" pitchFamily="34" charset="0"/>
              </a:rPr>
              <a:t>total revenue</a:t>
            </a:r>
            <a:r>
              <a:rPr lang="en-US" sz="2400" dirty="0">
                <a:latin typeface="Myriad Pro" panose="020B0503030403020204" pitchFamily="34" charset="0"/>
              </a:rPr>
              <a:t>, </a:t>
            </a:r>
            <a:r>
              <a:rPr lang="en-US" sz="2400" b="1" dirty="0">
                <a:latin typeface="Myriad Pro" panose="020B0503030403020204" pitchFamily="34" charset="0"/>
              </a:rPr>
              <a:t>average revenue</a:t>
            </a:r>
            <a:r>
              <a:rPr lang="en-US" sz="2400" dirty="0">
                <a:latin typeface="Myriad Pro" panose="020B0503030403020204" pitchFamily="34" charset="0"/>
              </a:rPr>
              <a:t>, </a:t>
            </a:r>
            <a:r>
              <a:rPr lang="en-US" sz="2400" b="1" dirty="0">
                <a:latin typeface="Myriad Pro" panose="020B0503030403020204" pitchFamily="34" charset="0"/>
              </a:rPr>
              <a:t>profit </a:t>
            </a:r>
            <a:r>
              <a:rPr lang="en-US" sz="2400" dirty="0">
                <a:latin typeface="Myriad Pro" panose="020B0503030403020204" pitchFamily="34" charset="0"/>
              </a:rPr>
              <a:t>and </a:t>
            </a:r>
            <a:r>
              <a:rPr lang="en-US" sz="2400" b="1" dirty="0">
                <a:latin typeface="Myriad Pro" panose="020B0503030403020204" pitchFamily="34" charset="0"/>
              </a:rPr>
              <a:t>loss </a:t>
            </a:r>
            <a:endParaRPr lang="en-US" sz="2400" dirty="0">
              <a:latin typeface="Myriad Pro" panose="020B0503030403020204" pitchFamily="34" charset="0"/>
            </a:endParaRPr>
          </a:p>
          <a:p>
            <a:r>
              <a:rPr lang="en-US" sz="2400" dirty="0">
                <a:latin typeface="Myriad Pro" panose="020B0503030403020204" pitchFamily="34" charset="0"/>
              </a:rPr>
              <a:t>evaluate the importance of </a:t>
            </a:r>
            <a:r>
              <a:rPr lang="en-US" sz="2400" b="1" dirty="0">
                <a:latin typeface="Myriad Pro" panose="020B0503030403020204" pitchFamily="34" charset="0"/>
              </a:rPr>
              <a:t>cost</a:t>
            </a:r>
            <a:r>
              <a:rPr lang="en-US" sz="2400" dirty="0">
                <a:latin typeface="Myriad Pro" panose="020B0503030403020204" pitchFamily="34" charset="0"/>
              </a:rPr>
              <a:t>, </a:t>
            </a:r>
            <a:r>
              <a:rPr lang="en-US" sz="2400" b="1" dirty="0">
                <a:latin typeface="Myriad Pro" panose="020B0503030403020204" pitchFamily="34" charset="0"/>
              </a:rPr>
              <a:t>revenue, profit </a:t>
            </a:r>
            <a:r>
              <a:rPr lang="en-US" sz="2400" dirty="0">
                <a:latin typeface="Myriad Pro" panose="020B0503030403020204" pitchFamily="34" charset="0"/>
              </a:rPr>
              <a:t>and </a:t>
            </a:r>
            <a:r>
              <a:rPr lang="en-US" sz="2400" b="1" dirty="0">
                <a:latin typeface="Myriad Pro" panose="020B0503030403020204" pitchFamily="34" charset="0"/>
              </a:rPr>
              <a:t>loss </a:t>
            </a:r>
            <a:r>
              <a:rPr lang="en-US" sz="2400" dirty="0">
                <a:latin typeface="Myriad Pro" panose="020B0503030403020204" pitchFamily="34" charset="0"/>
              </a:rPr>
              <a:t>for producers, including how costs and revenues affect profit and supply </a:t>
            </a:r>
          </a:p>
          <a:p>
            <a:r>
              <a:rPr lang="en-US" sz="2400" dirty="0">
                <a:latin typeface="Myriad Pro" panose="020B0503030403020204" pitchFamily="34" charset="0"/>
              </a:rPr>
              <a:t>explain what is meant by </a:t>
            </a:r>
            <a:r>
              <a:rPr lang="en-US" sz="2400" b="1" dirty="0">
                <a:latin typeface="Myriad Pro" panose="020B0503030403020204" pitchFamily="34" charset="0"/>
              </a:rPr>
              <a:t>economies of scale. </a:t>
            </a:r>
            <a:r>
              <a:rPr lang="en-US" sz="2400" dirty="0">
                <a:latin typeface="Myriad Pro" panose="020B0503030403020204" pitchFamily="34" charset="0"/>
              </a:rPr>
              <a:t>	</a:t>
            </a:r>
          </a:p>
          <a:p>
            <a:endParaRPr lang="en-GB" sz="2400" dirty="0">
              <a:latin typeface="Myriad Pro" panose="020B0503030403020204" pitchFamily="34" charset="0"/>
            </a:endParaRPr>
          </a:p>
        </p:txBody>
      </p:sp>
      <p:sp>
        <p:nvSpPr>
          <p:cNvPr id="5" name="TextBox 4">
            <a:extLst>
              <a:ext uri="{FF2B5EF4-FFF2-40B4-BE49-F238E27FC236}">
                <a16:creationId xmlns:a16="http://schemas.microsoft.com/office/drawing/2014/main" id="{07567ACC-F636-4BFA-AEE8-23D456D4469B}"/>
              </a:ext>
            </a:extLst>
          </p:cNvPr>
          <p:cNvSpPr txBox="1"/>
          <p:nvPr/>
        </p:nvSpPr>
        <p:spPr>
          <a:xfrm>
            <a:off x="520324" y="892492"/>
            <a:ext cx="5472608" cy="461665"/>
          </a:xfrm>
          <a:prstGeom prst="rect">
            <a:avLst/>
          </a:prstGeom>
          <a:noFill/>
        </p:spPr>
        <p:txBody>
          <a:bodyPr wrap="square" rtlCol="0">
            <a:spAutoFit/>
          </a:bodyPr>
          <a:lstStyle/>
          <a:p>
            <a:r>
              <a:rPr lang="en-GB" sz="2400" dirty="0">
                <a:latin typeface="Myriad Pro" panose="020B0503030403020204" pitchFamily="34" charset="0"/>
              </a:rPr>
              <a:t>Learners should be able to</a:t>
            </a:r>
          </a:p>
        </p:txBody>
      </p:sp>
      <p:sp>
        <p:nvSpPr>
          <p:cNvPr id="6" name="Rectangle 2">
            <a:extLst>
              <a:ext uri="{FF2B5EF4-FFF2-40B4-BE49-F238E27FC236}">
                <a16:creationId xmlns:a16="http://schemas.microsoft.com/office/drawing/2014/main" id="{C20B5A5B-6838-4170-A2BF-BE937857F9C6}"/>
              </a:ext>
            </a:extLst>
          </p:cNvPr>
          <p:cNvSpPr txBox="1">
            <a:spLocks noGrp="1" noChangeArrowheads="1"/>
          </p:cNvSpPr>
          <p:nvPr>
            <p:ph type="title" idx="4294967295"/>
          </p:nvPr>
        </p:nvSpPr>
        <p:spPr>
          <a:xfrm>
            <a:off x="517213" y="18769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Production</a:t>
            </a:r>
          </a:p>
        </p:txBody>
      </p:sp>
    </p:spTree>
    <p:extLst>
      <p:ext uri="{BB962C8B-B14F-4D97-AF65-F5344CB8AC3E}">
        <p14:creationId xmlns:p14="http://schemas.microsoft.com/office/powerpoint/2010/main" val="270208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screenshot of a cell phone&#10;&#10;Description automatically generated">
            <a:extLst>
              <a:ext uri="{FF2B5EF4-FFF2-40B4-BE49-F238E27FC236}">
                <a16:creationId xmlns:a16="http://schemas.microsoft.com/office/drawing/2014/main" id="{1276B1CA-D126-49E6-A86E-0174468340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913994"/>
            <a:ext cx="6696744" cy="4890167"/>
          </a:xfrm>
        </p:spPr>
      </p:pic>
      <p:sp>
        <p:nvSpPr>
          <p:cNvPr id="5" name="Rectangle 2">
            <a:extLst>
              <a:ext uri="{FF2B5EF4-FFF2-40B4-BE49-F238E27FC236}">
                <a16:creationId xmlns:a16="http://schemas.microsoft.com/office/drawing/2014/main" id="{EDA02408-EE27-4884-98BA-F6340588E121}"/>
              </a:ext>
            </a:extLst>
          </p:cNvPr>
          <p:cNvSpPr txBox="1">
            <a:spLocks noGrp="1" noChangeArrowheads="1"/>
          </p:cNvSpPr>
          <p:nvPr>
            <p:ph type="title" idx="4294967295"/>
          </p:nvPr>
        </p:nvSpPr>
        <p:spPr>
          <a:xfrm>
            <a:off x="510993" y="204800"/>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Production and productivity</a:t>
            </a:r>
          </a:p>
        </p:txBody>
      </p:sp>
    </p:spTree>
    <p:extLst>
      <p:ext uri="{BB962C8B-B14F-4D97-AF65-F5344CB8AC3E}">
        <p14:creationId xmlns:p14="http://schemas.microsoft.com/office/powerpoint/2010/main" val="410406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374" y="930219"/>
            <a:ext cx="8229600" cy="4464496"/>
          </a:xfrm>
        </p:spPr>
        <p:txBody>
          <a:bodyPr>
            <a:normAutofit lnSpcReduction="10000"/>
          </a:bodyPr>
          <a:lstStyle/>
          <a:p>
            <a:pPr marL="0" indent="0">
              <a:buNone/>
            </a:pPr>
            <a:r>
              <a:rPr lang="en-US" sz="2400" b="1" dirty="0">
                <a:latin typeface="Myriad Pro" panose="020B0503030403020204" pitchFamily="34" charset="0"/>
              </a:rPr>
              <a:t>Production</a:t>
            </a:r>
          </a:p>
          <a:p>
            <a:pPr marL="0" indent="0">
              <a:buNone/>
            </a:pPr>
            <a:r>
              <a:rPr lang="en-US" sz="2400" dirty="0">
                <a:solidFill>
                  <a:schemeClr val="accent2">
                    <a:lumMod val="75000"/>
                  </a:schemeClr>
                </a:solidFill>
                <a:latin typeface="Myriad Pro" panose="020B0503030403020204" pitchFamily="34" charset="0"/>
              </a:rPr>
              <a:t>Total goods or services produced per period of time.</a:t>
            </a:r>
          </a:p>
          <a:p>
            <a:pPr marL="0" indent="0">
              <a:buNone/>
            </a:pPr>
            <a:endParaRPr lang="en-US" sz="2400" dirty="0">
              <a:solidFill>
                <a:srgbClr val="00B050"/>
              </a:solidFill>
              <a:latin typeface="Myriad Pro" panose="020B0503030403020204" pitchFamily="34" charset="0"/>
            </a:endParaRPr>
          </a:p>
          <a:p>
            <a:pPr marL="0" indent="0">
              <a:buNone/>
            </a:pPr>
            <a:r>
              <a:rPr lang="en-US" sz="2400" b="1" dirty="0">
                <a:latin typeface="Myriad Pro" panose="020B0503030403020204" pitchFamily="34" charset="0"/>
              </a:rPr>
              <a:t>Productivity </a:t>
            </a:r>
          </a:p>
          <a:p>
            <a:pPr marL="0" indent="0">
              <a:buNone/>
            </a:pPr>
            <a:r>
              <a:rPr lang="en-US" sz="2400" dirty="0">
                <a:solidFill>
                  <a:schemeClr val="accent2">
                    <a:lumMod val="75000"/>
                  </a:schemeClr>
                </a:solidFill>
                <a:latin typeface="Myriad Pro" panose="020B0503030403020204" pitchFamily="34" charset="0"/>
              </a:rPr>
              <a:t>Output per unit of input, how efficient a firm is.</a:t>
            </a:r>
          </a:p>
          <a:p>
            <a:pPr marL="0" indent="0">
              <a:buNone/>
            </a:pPr>
            <a:endParaRPr lang="en-US" sz="2400" dirty="0">
              <a:solidFill>
                <a:srgbClr val="00B050"/>
              </a:solidFill>
              <a:latin typeface="Myriad Pro" panose="020B0503030403020204" pitchFamily="34" charset="0"/>
            </a:endParaRPr>
          </a:p>
          <a:p>
            <a:pPr marL="0" indent="0">
              <a:buNone/>
            </a:pPr>
            <a:r>
              <a:rPr lang="en-US" sz="2400" b="1" dirty="0">
                <a:latin typeface="Myriad Pro" panose="020B0503030403020204" pitchFamily="34" charset="0"/>
              </a:rPr>
              <a:t>Total cost (TC) </a:t>
            </a:r>
          </a:p>
          <a:p>
            <a:pPr marL="0" indent="0">
              <a:buNone/>
            </a:pPr>
            <a:r>
              <a:rPr lang="en-US" sz="2400" dirty="0">
                <a:solidFill>
                  <a:schemeClr val="accent2">
                    <a:lumMod val="75000"/>
                  </a:schemeClr>
                </a:solidFill>
                <a:latin typeface="Myriad Pro" panose="020B0503030403020204" pitchFamily="34" charset="0"/>
              </a:rPr>
              <a:t>All costs added together.</a:t>
            </a:r>
          </a:p>
          <a:p>
            <a:pPr marL="0" indent="0">
              <a:buNone/>
            </a:pPr>
            <a:endParaRPr lang="en-US" sz="2400" dirty="0">
              <a:solidFill>
                <a:srgbClr val="00B050"/>
              </a:solidFill>
              <a:latin typeface="Myriad Pro" panose="020B0503030403020204" pitchFamily="34" charset="0"/>
            </a:endParaRPr>
          </a:p>
          <a:p>
            <a:pPr marL="0" indent="0">
              <a:buNone/>
            </a:pPr>
            <a:r>
              <a:rPr lang="en-US" sz="2400" b="1" dirty="0">
                <a:latin typeface="Myriad Pro" panose="020B0503030403020204" pitchFamily="34" charset="0"/>
              </a:rPr>
              <a:t>Average cost (AC) </a:t>
            </a:r>
          </a:p>
          <a:p>
            <a:pPr marL="0" indent="0">
              <a:buNone/>
            </a:pPr>
            <a:r>
              <a:rPr lang="en-US" sz="2400" dirty="0">
                <a:solidFill>
                  <a:schemeClr val="accent2">
                    <a:lumMod val="75000"/>
                  </a:schemeClr>
                </a:solidFill>
                <a:latin typeface="Myriad Pro" panose="020B0503030403020204" pitchFamily="34" charset="0"/>
              </a:rPr>
              <a:t>Total costs divided by total output. Unit cost of production.</a:t>
            </a:r>
          </a:p>
        </p:txBody>
      </p:sp>
      <p:sp>
        <p:nvSpPr>
          <p:cNvPr id="5" name="Rectangle 2">
            <a:extLst>
              <a:ext uri="{FF2B5EF4-FFF2-40B4-BE49-F238E27FC236}">
                <a16:creationId xmlns:a16="http://schemas.microsoft.com/office/drawing/2014/main" id="{0409614D-7511-4AFF-98D2-5DC77118B9B7}"/>
              </a:ext>
            </a:extLst>
          </p:cNvPr>
          <p:cNvSpPr txBox="1">
            <a:spLocks noGrp="1" noChangeArrowheads="1"/>
          </p:cNvSpPr>
          <p:nvPr>
            <p:ph type="title" idx="4294967295"/>
          </p:nvPr>
        </p:nvSpPr>
        <p:spPr>
          <a:xfrm>
            <a:off x="515374" y="208450"/>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Key terms</a:t>
            </a:r>
          </a:p>
        </p:txBody>
      </p:sp>
    </p:spTree>
    <p:extLst>
      <p:ext uri="{BB962C8B-B14F-4D97-AF65-F5344CB8AC3E}">
        <p14:creationId xmlns:p14="http://schemas.microsoft.com/office/powerpoint/2010/main" val="70872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915" y="1043406"/>
            <a:ext cx="8229600" cy="4104456"/>
          </a:xfrm>
        </p:spPr>
        <p:txBody>
          <a:bodyPr>
            <a:noAutofit/>
          </a:bodyPr>
          <a:lstStyle/>
          <a:p>
            <a:pPr marL="0" indent="0">
              <a:buNone/>
            </a:pPr>
            <a:r>
              <a:rPr lang="en-US" sz="2000" b="1" dirty="0">
                <a:latin typeface="Myriad Pro" panose="020B0503030403020204" pitchFamily="34" charset="0"/>
              </a:rPr>
              <a:t>Total revenue</a:t>
            </a:r>
          </a:p>
          <a:p>
            <a:pPr marL="0" indent="0">
              <a:buNone/>
            </a:pPr>
            <a:r>
              <a:rPr lang="en-US" sz="2000" dirty="0">
                <a:solidFill>
                  <a:schemeClr val="accent2">
                    <a:lumMod val="75000"/>
                  </a:schemeClr>
                </a:solidFill>
                <a:latin typeface="Myriad Pro" panose="020B0503030403020204" pitchFamily="34" charset="0"/>
              </a:rPr>
              <a:t>Total income from the sale of its goods and services.</a:t>
            </a:r>
          </a:p>
          <a:p>
            <a:pPr marL="0" indent="0">
              <a:buNone/>
            </a:pPr>
            <a:r>
              <a:rPr lang="en-US" sz="2000" b="1" dirty="0">
                <a:latin typeface="Myriad Pro" panose="020B0503030403020204" pitchFamily="34" charset="0"/>
              </a:rPr>
              <a:t>Average revenue</a:t>
            </a:r>
          </a:p>
          <a:p>
            <a:pPr marL="0" indent="0">
              <a:buNone/>
            </a:pPr>
            <a:r>
              <a:rPr lang="en-US" sz="2000" dirty="0">
                <a:solidFill>
                  <a:schemeClr val="accent2">
                    <a:lumMod val="75000"/>
                  </a:schemeClr>
                </a:solidFill>
                <a:latin typeface="Myriad Pro" panose="020B0503030403020204" pitchFamily="34" charset="0"/>
              </a:rPr>
              <a:t>Total revenue divided by total output Revenue per unit sold.</a:t>
            </a:r>
          </a:p>
          <a:p>
            <a:pPr marL="0" indent="0">
              <a:buNone/>
            </a:pPr>
            <a:r>
              <a:rPr lang="en-US" sz="2000" b="1" dirty="0">
                <a:latin typeface="Myriad Pro" panose="020B0503030403020204" pitchFamily="34" charset="0"/>
              </a:rPr>
              <a:t>Profit</a:t>
            </a:r>
          </a:p>
          <a:p>
            <a:pPr marL="0" indent="0">
              <a:buNone/>
            </a:pPr>
            <a:r>
              <a:rPr lang="en-US" sz="2000" dirty="0">
                <a:solidFill>
                  <a:schemeClr val="accent2">
                    <a:lumMod val="75000"/>
                  </a:schemeClr>
                </a:solidFill>
                <a:latin typeface="Myriad Pro" panose="020B0503030403020204" pitchFamily="34" charset="0"/>
              </a:rPr>
              <a:t>Total revenue minus total costs. Money left over after all costs have been paid.</a:t>
            </a:r>
          </a:p>
          <a:p>
            <a:pPr marL="0" indent="0">
              <a:buNone/>
            </a:pPr>
            <a:r>
              <a:rPr lang="en-US" sz="2000" b="1" dirty="0">
                <a:latin typeface="Myriad Pro" panose="020B0503030403020204" pitchFamily="34" charset="0"/>
              </a:rPr>
              <a:t>Loss </a:t>
            </a:r>
          </a:p>
          <a:p>
            <a:pPr marL="0" indent="0">
              <a:buNone/>
            </a:pPr>
            <a:r>
              <a:rPr lang="en-US" sz="2000" dirty="0">
                <a:solidFill>
                  <a:schemeClr val="accent2">
                    <a:lumMod val="75000"/>
                  </a:schemeClr>
                </a:solidFill>
                <a:latin typeface="Myriad Pro" panose="020B0503030403020204" pitchFamily="34" charset="0"/>
              </a:rPr>
              <a:t>When total revenue is less than total cost.</a:t>
            </a:r>
          </a:p>
          <a:p>
            <a:pPr marL="0" indent="0">
              <a:buNone/>
            </a:pPr>
            <a:r>
              <a:rPr lang="en-US" sz="2000" b="1" dirty="0">
                <a:latin typeface="Myriad Pro" panose="020B0503030403020204" pitchFamily="34" charset="0"/>
              </a:rPr>
              <a:t>Economies of scale</a:t>
            </a:r>
          </a:p>
          <a:p>
            <a:pPr marL="0" indent="0">
              <a:buNone/>
            </a:pPr>
            <a:r>
              <a:rPr lang="en-US" sz="2000" dirty="0">
                <a:solidFill>
                  <a:schemeClr val="accent2">
                    <a:lumMod val="75000"/>
                  </a:schemeClr>
                </a:solidFill>
                <a:latin typeface="Myriad Pro" panose="020B0503030403020204" pitchFamily="34" charset="0"/>
              </a:rPr>
              <a:t>Fall in long run average costs due to an increase in the scale of production.</a:t>
            </a:r>
            <a:endParaRPr lang="en-GB" sz="2000" dirty="0">
              <a:solidFill>
                <a:schemeClr val="accent2">
                  <a:lumMod val="75000"/>
                </a:schemeClr>
              </a:solidFill>
              <a:latin typeface="Myriad Pro" panose="020B0503030403020204" pitchFamily="34" charset="0"/>
            </a:endParaRPr>
          </a:p>
        </p:txBody>
      </p:sp>
      <p:sp>
        <p:nvSpPr>
          <p:cNvPr id="5" name="Rectangle 2">
            <a:extLst>
              <a:ext uri="{FF2B5EF4-FFF2-40B4-BE49-F238E27FC236}">
                <a16:creationId xmlns:a16="http://schemas.microsoft.com/office/drawing/2014/main" id="{F6579428-0114-4A2C-9210-9D2EA94CF07C}"/>
              </a:ext>
            </a:extLst>
          </p:cNvPr>
          <p:cNvSpPr txBox="1">
            <a:spLocks noGrp="1" noChangeArrowheads="1"/>
          </p:cNvSpPr>
          <p:nvPr>
            <p:ph type="title" idx="4294967295"/>
          </p:nvPr>
        </p:nvSpPr>
        <p:spPr>
          <a:xfrm>
            <a:off x="510993" y="197023"/>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Key terms</a:t>
            </a:r>
          </a:p>
        </p:txBody>
      </p:sp>
    </p:spTree>
    <p:extLst>
      <p:ext uri="{BB962C8B-B14F-4D97-AF65-F5344CB8AC3E}">
        <p14:creationId xmlns:p14="http://schemas.microsoft.com/office/powerpoint/2010/main" val="3326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9850F95-F6C6-404D-B040-372180C9ECB3}"/>
              </a:ext>
            </a:extLst>
          </p:cNvPr>
          <p:cNvGraphicFramePr>
            <a:graphicFrameLocks noGrp="1"/>
          </p:cNvGraphicFramePr>
          <p:nvPr>
            <p:ph idx="1"/>
            <p:extLst>
              <p:ext uri="{D42A27DB-BD31-4B8C-83A1-F6EECF244321}">
                <p14:modId xmlns:p14="http://schemas.microsoft.com/office/powerpoint/2010/main" val="4059982247"/>
              </p:ext>
            </p:extLst>
          </p:nvPr>
        </p:nvGraphicFramePr>
        <p:xfrm>
          <a:off x="654901" y="3094959"/>
          <a:ext cx="8229599" cy="2494280"/>
        </p:xfrm>
        <a:graphic>
          <a:graphicData uri="http://schemas.openxmlformats.org/drawingml/2006/table">
            <a:tbl>
              <a:tblPr firstRow="1" bandRow="1">
                <a:tableStyleId>{21E4AEA4-8DFA-4A89-87EB-49C32662AFE0}</a:tableStyleId>
              </a:tblPr>
              <a:tblGrid>
                <a:gridCol w="1175657">
                  <a:extLst>
                    <a:ext uri="{9D8B030D-6E8A-4147-A177-3AD203B41FA5}">
                      <a16:colId xmlns:a16="http://schemas.microsoft.com/office/drawing/2014/main" val="2717647701"/>
                    </a:ext>
                  </a:extLst>
                </a:gridCol>
                <a:gridCol w="1175657">
                  <a:extLst>
                    <a:ext uri="{9D8B030D-6E8A-4147-A177-3AD203B41FA5}">
                      <a16:colId xmlns:a16="http://schemas.microsoft.com/office/drawing/2014/main" val="2503033344"/>
                    </a:ext>
                  </a:extLst>
                </a:gridCol>
                <a:gridCol w="1175657">
                  <a:extLst>
                    <a:ext uri="{9D8B030D-6E8A-4147-A177-3AD203B41FA5}">
                      <a16:colId xmlns:a16="http://schemas.microsoft.com/office/drawing/2014/main" val="460701820"/>
                    </a:ext>
                  </a:extLst>
                </a:gridCol>
                <a:gridCol w="1175657">
                  <a:extLst>
                    <a:ext uri="{9D8B030D-6E8A-4147-A177-3AD203B41FA5}">
                      <a16:colId xmlns:a16="http://schemas.microsoft.com/office/drawing/2014/main" val="3826615299"/>
                    </a:ext>
                  </a:extLst>
                </a:gridCol>
                <a:gridCol w="1175657">
                  <a:extLst>
                    <a:ext uri="{9D8B030D-6E8A-4147-A177-3AD203B41FA5}">
                      <a16:colId xmlns:a16="http://schemas.microsoft.com/office/drawing/2014/main" val="4124168062"/>
                    </a:ext>
                  </a:extLst>
                </a:gridCol>
                <a:gridCol w="1175657">
                  <a:extLst>
                    <a:ext uri="{9D8B030D-6E8A-4147-A177-3AD203B41FA5}">
                      <a16:colId xmlns:a16="http://schemas.microsoft.com/office/drawing/2014/main" val="777751043"/>
                    </a:ext>
                  </a:extLst>
                </a:gridCol>
                <a:gridCol w="1175657">
                  <a:extLst>
                    <a:ext uri="{9D8B030D-6E8A-4147-A177-3AD203B41FA5}">
                      <a16:colId xmlns:a16="http://schemas.microsoft.com/office/drawing/2014/main" val="148682319"/>
                    </a:ext>
                  </a:extLst>
                </a:gridCol>
              </a:tblGrid>
              <a:tr h="370840">
                <a:tc>
                  <a:txBody>
                    <a:bodyPr/>
                    <a:lstStyle/>
                    <a:p>
                      <a:r>
                        <a:rPr lang="en-GB" dirty="0"/>
                        <a:t>Quantity</a:t>
                      </a:r>
                    </a:p>
                  </a:txBody>
                  <a:tcPr/>
                </a:tc>
                <a:tc>
                  <a:txBody>
                    <a:bodyPr/>
                    <a:lstStyle/>
                    <a:p>
                      <a:r>
                        <a:rPr lang="en-GB" dirty="0"/>
                        <a:t>Price per unit</a:t>
                      </a:r>
                    </a:p>
                  </a:txBody>
                  <a:tcPr/>
                </a:tc>
                <a:tc>
                  <a:txBody>
                    <a:bodyPr/>
                    <a:lstStyle/>
                    <a:p>
                      <a:r>
                        <a:rPr lang="en-GB" dirty="0"/>
                        <a:t>Total revenue</a:t>
                      </a:r>
                    </a:p>
                  </a:txBody>
                  <a:tcPr/>
                </a:tc>
                <a:tc>
                  <a:txBody>
                    <a:bodyPr/>
                    <a:lstStyle/>
                    <a:p>
                      <a:r>
                        <a:rPr lang="en-GB" dirty="0"/>
                        <a:t>Profit</a:t>
                      </a:r>
                    </a:p>
                  </a:txBody>
                  <a:tcPr/>
                </a:tc>
                <a:tc>
                  <a:txBody>
                    <a:bodyPr/>
                    <a:lstStyle/>
                    <a:p>
                      <a:r>
                        <a:rPr lang="en-GB" dirty="0"/>
                        <a:t>Total cost</a:t>
                      </a:r>
                    </a:p>
                  </a:txBody>
                  <a:tcPr/>
                </a:tc>
                <a:tc>
                  <a:txBody>
                    <a:bodyPr/>
                    <a:lstStyle/>
                    <a:p>
                      <a:r>
                        <a:rPr lang="en-GB" dirty="0"/>
                        <a:t>Average revenue</a:t>
                      </a:r>
                    </a:p>
                  </a:txBody>
                  <a:tcPr/>
                </a:tc>
                <a:tc>
                  <a:txBody>
                    <a:bodyPr/>
                    <a:lstStyle/>
                    <a:p>
                      <a:r>
                        <a:rPr lang="en-GB" dirty="0"/>
                        <a:t>Average cost</a:t>
                      </a:r>
                    </a:p>
                  </a:txBody>
                  <a:tcPr/>
                </a:tc>
                <a:extLst>
                  <a:ext uri="{0D108BD9-81ED-4DB2-BD59-A6C34878D82A}">
                    <a16:rowId xmlns:a16="http://schemas.microsoft.com/office/drawing/2014/main" val="548307452"/>
                  </a:ext>
                </a:extLst>
              </a:tr>
              <a:tr h="370840">
                <a:tc>
                  <a:txBody>
                    <a:bodyPr/>
                    <a:lstStyle/>
                    <a:p>
                      <a:r>
                        <a:rPr lang="en-GB" dirty="0"/>
                        <a:t>0</a:t>
                      </a:r>
                    </a:p>
                  </a:txBody>
                  <a:tcPr/>
                </a:tc>
                <a:tc>
                  <a:txBody>
                    <a:bodyPr/>
                    <a:lstStyle/>
                    <a:p>
                      <a:r>
                        <a:rPr lang="en-GB" dirty="0"/>
                        <a:t>10</a:t>
                      </a:r>
                    </a:p>
                  </a:txBody>
                  <a:tcPr/>
                </a:tc>
                <a:tc>
                  <a:txBody>
                    <a:bodyPr/>
                    <a:lstStyle/>
                    <a:p>
                      <a:endParaRPr lang="en-GB" dirty="0"/>
                    </a:p>
                  </a:txBody>
                  <a:tcPr/>
                </a:tc>
                <a:tc>
                  <a:txBody>
                    <a:bodyPr/>
                    <a:lstStyle/>
                    <a:p>
                      <a:endParaRPr lang="en-GB" dirty="0"/>
                    </a:p>
                  </a:txBody>
                  <a:tcPr/>
                </a:tc>
                <a:tc>
                  <a:txBody>
                    <a:bodyPr/>
                    <a:lstStyle/>
                    <a:p>
                      <a:r>
                        <a:rPr lang="en-GB" dirty="0"/>
                        <a:t>0</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37003201"/>
                  </a:ext>
                </a:extLst>
              </a:tr>
              <a:tr h="370840">
                <a:tc>
                  <a:txBody>
                    <a:bodyPr/>
                    <a:lstStyle/>
                    <a:p>
                      <a:r>
                        <a:rPr lang="en-GB" dirty="0"/>
                        <a:t>10</a:t>
                      </a:r>
                    </a:p>
                  </a:txBody>
                  <a:tcPr/>
                </a:tc>
                <a:tc>
                  <a:txBody>
                    <a:bodyPr/>
                    <a:lstStyle/>
                    <a:p>
                      <a:r>
                        <a:rPr lang="en-GB" dirty="0"/>
                        <a:t>10</a:t>
                      </a:r>
                    </a:p>
                  </a:txBody>
                  <a:tcPr/>
                </a:tc>
                <a:tc>
                  <a:txBody>
                    <a:bodyPr/>
                    <a:lstStyle/>
                    <a:p>
                      <a:endParaRPr lang="en-GB"/>
                    </a:p>
                  </a:txBody>
                  <a:tcPr/>
                </a:tc>
                <a:tc>
                  <a:txBody>
                    <a:bodyPr/>
                    <a:lstStyle/>
                    <a:p>
                      <a:endParaRPr lang="en-GB"/>
                    </a:p>
                  </a:txBody>
                  <a:tcPr/>
                </a:tc>
                <a:tc>
                  <a:txBody>
                    <a:bodyPr/>
                    <a:lstStyle/>
                    <a:p>
                      <a:r>
                        <a:rPr lang="en-GB" dirty="0"/>
                        <a:t>80</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46714321"/>
                  </a:ext>
                </a:extLst>
              </a:tr>
              <a:tr h="370840">
                <a:tc>
                  <a:txBody>
                    <a:bodyPr/>
                    <a:lstStyle/>
                    <a:p>
                      <a:r>
                        <a:rPr lang="en-GB" dirty="0"/>
                        <a:t>20</a:t>
                      </a:r>
                    </a:p>
                  </a:txBody>
                  <a:tcPr/>
                </a:tc>
                <a:tc>
                  <a:txBody>
                    <a:bodyPr/>
                    <a:lstStyle/>
                    <a:p>
                      <a:r>
                        <a:rPr lang="en-GB" dirty="0"/>
                        <a:t>10</a:t>
                      </a:r>
                    </a:p>
                  </a:txBody>
                  <a:tcPr/>
                </a:tc>
                <a:tc>
                  <a:txBody>
                    <a:bodyPr/>
                    <a:lstStyle/>
                    <a:p>
                      <a:endParaRPr lang="en-GB"/>
                    </a:p>
                  </a:txBody>
                  <a:tcPr/>
                </a:tc>
                <a:tc>
                  <a:txBody>
                    <a:bodyPr/>
                    <a:lstStyle/>
                    <a:p>
                      <a:endParaRPr lang="en-GB" dirty="0"/>
                    </a:p>
                  </a:txBody>
                  <a:tcPr/>
                </a:tc>
                <a:tc>
                  <a:txBody>
                    <a:bodyPr/>
                    <a:lstStyle/>
                    <a:p>
                      <a:r>
                        <a:rPr lang="en-GB" dirty="0"/>
                        <a:t>160</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751736873"/>
                  </a:ext>
                </a:extLst>
              </a:tr>
              <a:tr h="370840">
                <a:tc>
                  <a:txBody>
                    <a:bodyPr/>
                    <a:lstStyle/>
                    <a:p>
                      <a:r>
                        <a:rPr lang="en-GB" dirty="0"/>
                        <a:t>30</a:t>
                      </a:r>
                    </a:p>
                  </a:txBody>
                  <a:tcPr/>
                </a:tc>
                <a:tc>
                  <a:txBody>
                    <a:bodyPr/>
                    <a:lstStyle/>
                    <a:p>
                      <a:r>
                        <a:rPr lang="en-GB" dirty="0"/>
                        <a:t>10</a:t>
                      </a:r>
                    </a:p>
                  </a:txBody>
                  <a:tcPr/>
                </a:tc>
                <a:tc>
                  <a:txBody>
                    <a:bodyPr/>
                    <a:lstStyle/>
                    <a:p>
                      <a:endParaRPr lang="en-GB"/>
                    </a:p>
                  </a:txBody>
                  <a:tcPr/>
                </a:tc>
                <a:tc>
                  <a:txBody>
                    <a:bodyPr/>
                    <a:lstStyle/>
                    <a:p>
                      <a:endParaRPr lang="en-GB"/>
                    </a:p>
                  </a:txBody>
                  <a:tcPr/>
                </a:tc>
                <a:tc>
                  <a:txBody>
                    <a:bodyPr/>
                    <a:lstStyle/>
                    <a:p>
                      <a:r>
                        <a:rPr lang="en-GB" dirty="0"/>
                        <a:t>240</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7566647"/>
                  </a:ext>
                </a:extLst>
              </a:tr>
              <a:tr h="370840">
                <a:tc>
                  <a:txBody>
                    <a:bodyPr/>
                    <a:lstStyle/>
                    <a:p>
                      <a:r>
                        <a:rPr lang="en-GB" dirty="0"/>
                        <a:t>40</a:t>
                      </a:r>
                    </a:p>
                  </a:txBody>
                  <a:tcPr/>
                </a:tc>
                <a:tc>
                  <a:txBody>
                    <a:bodyPr/>
                    <a:lstStyle/>
                    <a:p>
                      <a:r>
                        <a:rPr lang="en-GB" dirty="0"/>
                        <a:t>10</a:t>
                      </a:r>
                    </a:p>
                  </a:txBody>
                  <a:tcPr/>
                </a:tc>
                <a:tc>
                  <a:txBody>
                    <a:bodyPr/>
                    <a:lstStyle/>
                    <a:p>
                      <a:endParaRPr lang="en-GB"/>
                    </a:p>
                  </a:txBody>
                  <a:tcPr/>
                </a:tc>
                <a:tc>
                  <a:txBody>
                    <a:bodyPr/>
                    <a:lstStyle/>
                    <a:p>
                      <a:endParaRPr lang="en-GB" dirty="0"/>
                    </a:p>
                  </a:txBody>
                  <a:tcPr/>
                </a:tc>
                <a:tc>
                  <a:txBody>
                    <a:bodyPr/>
                    <a:lstStyle/>
                    <a:p>
                      <a:r>
                        <a:rPr lang="en-GB" dirty="0"/>
                        <a:t>320</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41543625"/>
                  </a:ext>
                </a:extLst>
              </a:tr>
            </a:tbl>
          </a:graphicData>
        </a:graphic>
      </p:graphicFrame>
      <p:sp>
        <p:nvSpPr>
          <p:cNvPr id="5" name="TextBox 4">
            <a:extLst>
              <a:ext uri="{FF2B5EF4-FFF2-40B4-BE49-F238E27FC236}">
                <a16:creationId xmlns:a16="http://schemas.microsoft.com/office/drawing/2014/main" id="{C06FCA76-BB89-4231-AB49-6BB932DF8712}"/>
              </a:ext>
            </a:extLst>
          </p:cNvPr>
          <p:cNvSpPr txBox="1"/>
          <p:nvPr/>
        </p:nvSpPr>
        <p:spPr>
          <a:xfrm>
            <a:off x="560892" y="904664"/>
            <a:ext cx="4527073" cy="2862322"/>
          </a:xfrm>
          <a:prstGeom prst="rect">
            <a:avLst/>
          </a:prstGeom>
          <a:noFill/>
        </p:spPr>
        <p:txBody>
          <a:bodyPr wrap="none" rtlCol="0">
            <a:spAutoFit/>
          </a:bodyPr>
          <a:lstStyle/>
          <a:p>
            <a:r>
              <a:rPr lang="en-GB" sz="2000" dirty="0">
                <a:latin typeface="Myriad Pro" panose="020B0503030403020204" pitchFamily="34" charset="0"/>
              </a:rPr>
              <a:t>Total revenue = quantity X price per unit.</a:t>
            </a:r>
          </a:p>
          <a:p>
            <a:endParaRPr lang="en-GB" sz="2000" dirty="0">
              <a:latin typeface="Myriad Pro" panose="020B0503030403020204" pitchFamily="34" charset="0"/>
            </a:endParaRPr>
          </a:p>
          <a:p>
            <a:r>
              <a:rPr lang="en-GB" sz="2000" dirty="0">
                <a:latin typeface="Myriad Pro" panose="020B0503030403020204" pitchFamily="34" charset="0"/>
              </a:rPr>
              <a:t>Average revenue = Total revenue </a:t>
            </a:r>
          </a:p>
          <a:p>
            <a:r>
              <a:rPr lang="en-GB" sz="2000" dirty="0">
                <a:latin typeface="Myriad Pro" panose="020B0503030403020204" pitchFamily="34" charset="0"/>
              </a:rPr>
              <a:t>                                           Quantity</a:t>
            </a:r>
          </a:p>
          <a:p>
            <a:endParaRPr lang="en-GB" sz="2000" dirty="0">
              <a:latin typeface="Myriad Pro" panose="020B0503030403020204" pitchFamily="34" charset="0"/>
            </a:endParaRPr>
          </a:p>
          <a:p>
            <a:r>
              <a:rPr lang="en-GB" sz="2000" dirty="0">
                <a:latin typeface="Myriad Pro" panose="020B0503030403020204" pitchFamily="34" charset="0"/>
              </a:rPr>
              <a:t>Profit = Total revenue- total costs</a:t>
            </a:r>
          </a:p>
          <a:p>
            <a:endParaRPr lang="en-GB" sz="2000" dirty="0">
              <a:latin typeface="Myriad Pro" panose="020B0503030403020204" pitchFamily="34" charset="0"/>
            </a:endParaRPr>
          </a:p>
          <a:p>
            <a:endParaRPr lang="en-GB" sz="2000" dirty="0">
              <a:latin typeface="Myriad Pro" panose="020B0503030403020204" pitchFamily="34" charset="0"/>
            </a:endParaRPr>
          </a:p>
          <a:p>
            <a:endParaRPr lang="en-GB" sz="2000" dirty="0">
              <a:latin typeface="Myriad Pro" panose="020B0503030403020204" pitchFamily="34" charset="0"/>
            </a:endParaRPr>
          </a:p>
        </p:txBody>
      </p:sp>
      <p:cxnSp>
        <p:nvCxnSpPr>
          <p:cNvPr id="8" name="Straight Connector 7">
            <a:extLst>
              <a:ext uri="{FF2B5EF4-FFF2-40B4-BE49-F238E27FC236}">
                <a16:creationId xmlns:a16="http://schemas.microsoft.com/office/drawing/2014/main" id="{F011315E-CD1C-4319-8125-02AF68DE10F8}"/>
              </a:ext>
              <a:ext uri="{C183D7F6-B498-43B3-948B-1728B52AA6E4}">
                <adec:decorative xmlns:adec="http://schemas.microsoft.com/office/drawing/2017/decorative" val="1"/>
              </a:ext>
            </a:extLst>
          </p:cNvPr>
          <p:cNvCxnSpPr>
            <a:cxnSpLocks/>
          </p:cNvCxnSpPr>
          <p:nvPr/>
        </p:nvCxnSpPr>
        <p:spPr>
          <a:xfrm>
            <a:off x="2683443" y="1884580"/>
            <a:ext cx="1440160" cy="1"/>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90E71C92-9D51-4669-AC81-D4A3DC3F2C49}"/>
              </a:ext>
            </a:extLst>
          </p:cNvPr>
          <p:cNvSpPr txBox="1"/>
          <p:nvPr/>
        </p:nvSpPr>
        <p:spPr>
          <a:xfrm>
            <a:off x="5483938" y="904664"/>
            <a:ext cx="3400562" cy="707886"/>
          </a:xfrm>
          <a:prstGeom prst="rect">
            <a:avLst/>
          </a:prstGeom>
          <a:noFill/>
        </p:spPr>
        <p:txBody>
          <a:bodyPr wrap="square" rtlCol="0">
            <a:spAutoFit/>
          </a:bodyPr>
          <a:lstStyle/>
          <a:p>
            <a:r>
              <a:rPr lang="en-US" sz="2000" kern="1200" dirty="0">
                <a:solidFill>
                  <a:schemeClr val="tx1"/>
                </a:solidFill>
                <a:latin typeface="Myriad Pro" panose="020B0503030403020204" pitchFamily="34" charset="0"/>
              </a:rPr>
              <a:t>Average cost = Total cost</a:t>
            </a:r>
          </a:p>
          <a:p>
            <a:r>
              <a:rPr lang="en-US" sz="2000" kern="1200" dirty="0">
                <a:solidFill>
                  <a:schemeClr val="tx1"/>
                </a:solidFill>
                <a:latin typeface="Myriad Pro" panose="020B0503030403020204" pitchFamily="34" charset="0"/>
              </a:rPr>
              <a:t>                               Quantity</a:t>
            </a:r>
          </a:p>
        </p:txBody>
      </p:sp>
      <p:cxnSp>
        <p:nvCxnSpPr>
          <p:cNvPr id="13" name="Straight Connector 12">
            <a:extLst>
              <a:ext uri="{FF2B5EF4-FFF2-40B4-BE49-F238E27FC236}">
                <a16:creationId xmlns:a16="http://schemas.microsoft.com/office/drawing/2014/main" id="{56BE433F-8C65-4993-A0C1-EA3B57DECA39}"/>
              </a:ext>
              <a:ext uri="{C183D7F6-B498-43B3-948B-1728B52AA6E4}">
                <adec:decorative xmlns:adec="http://schemas.microsoft.com/office/drawing/2017/decorative" val="1"/>
              </a:ext>
            </a:extLst>
          </p:cNvPr>
          <p:cNvCxnSpPr>
            <a:cxnSpLocks/>
          </p:cNvCxnSpPr>
          <p:nvPr/>
        </p:nvCxnSpPr>
        <p:spPr>
          <a:xfrm>
            <a:off x="7094361" y="1268761"/>
            <a:ext cx="1150047" cy="0"/>
          </a:xfrm>
          <a:prstGeom prst="line">
            <a:avLst/>
          </a:prstGeom>
          <a:ln w="19050"/>
        </p:spPr>
        <p:style>
          <a:lnRef idx="1">
            <a:schemeClr val="dk1"/>
          </a:lnRef>
          <a:fillRef idx="0">
            <a:schemeClr val="dk1"/>
          </a:fillRef>
          <a:effectRef idx="0">
            <a:schemeClr val="dk1"/>
          </a:effectRef>
          <a:fontRef idx="minor">
            <a:schemeClr val="tx1"/>
          </a:fontRef>
        </p:style>
      </p:cxnSp>
      <p:sp>
        <p:nvSpPr>
          <p:cNvPr id="9" name="Rectangle 2">
            <a:extLst>
              <a:ext uri="{FF2B5EF4-FFF2-40B4-BE49-F238E27FC236}">
                <a16:creationId xmlns:a16="http://schemas.microsoft.com/office/drawing/2014/main" id="{A030B41E-A3B8-4F78-87DF-384DF9189D19}"/>
              </a:ext>
            </a:extLst>
          </p:cNvPr>
          <p:cNvSpPr txBox="1">
            <a:spLocks noGrp="1" noChangeArrowheads="1"/>
          </p:cNvSpPr>
          <p:nvPr>
            <p:ph type="title" idx="4294967295"/>
          </p:nvPr>
        </p:nvSpPr>
        <p:spPr>
          <a:xfrm>
            <a:off x="535874" y="189249"/>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Complete the tables below using the formula</a:t>
            </a:r>
          </a:p>
        </p:txBody>
      </p:sp>
    </p:spTree>
    <p:extLst>
      <p:ext uri="{BB962C8B-B14F-4D97-AF65-F5344CB8AC3E}">
        <p14:creationId xmlns:p14="http://schemas.microsoft.com/office/powerpoint/2010/main" val="34850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screenshot of a cell phone&#10;&#10;Description automatically generated">
            <a:extLst>
              <a:ext uri="{FF2B5EF4-FFF2-40B4-BE49-F238E27FC236}">
                <a16:creationId xmlns:a16="http://schemas.microsoft.com/office/drawing/2014/main" id="{B03B6DA3-2AEF-4420-BE14-716D5D7808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3142" y="913994"/>
            <a:ext cx="6937715" cy="4459222"/>
          </a:xfrm>
        </p:spPr>
      </p:pic>
      <p:sp>
        <p:nvSpPr>
          <p:cNvPr id="5" name="Rectangle 2">
            <a:extLst>
              <a:ext uri="{FF2B5EF4-FFF2-40B4-BE49-F238E27FC236}">
                <a16:creationId xmlns:a16="http://schemas.microsoft.com/office/drawing/2014/main" id="{1362394C-05F3-4E1E-81DF-EBCE5A848CDB}"/>
              </a:ext>
            </a:extLst>
          </p:cNvPr>
          <p:cNvSpPr txBox="1">
            <a:spLocks noGrp="1" noChangeArrowheads="1"/>
          </p:cNvSpPr>
          <p:nvPr>
            <p:ph type="title" idx="4294967295"/>
          </p:nvPr>
        </p:nvSpPr>
        <p:spPr>
          <a:xfrm>
            <a:off x="512549" y="18769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Economies of scale</a:t>
            </a:r>
          </a:p>
        </p:txBody>
      </p:sp>
    </p:spTree>
    <p:extLst>
      <p:ext uri="{BB962C8B-B14F-4D97-AF65-F5344CB8AC3E}">
        <p14:creationId xmlns:p14="http://schemas.microsoft.com/office/powerpoint/2010/main" val="54742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596991BE-F337-443C-A262-B5E9C10DFA2D}"/>
              </a:ext>
            </a:extLst>
          </p:cNvPr>
          <p:cNvPicPr>
            <a:picLocks noGrp="1" noChangeAspect="1"/>
          </p:cNvPicPr>
          <p:nvPr>
            <p:ph idx="1"/>
          </p:nvPr>
        </p:nvPicPr>
        <p:blipFill rotWithShape="1">
          <a:blip r:embed="rId3"/>
          <a:srcRect r="4387"/>
          <a:stretch/>
        </p:blipFill>
        <p:spPr>
          <a:xfrm>
            <a:off x="267544" y="886002"/>
            <a:ext cx="7341326" cy="4436839"/>
          </a:xfrm>
          <a:prstGeom prst="rect">
            <a:avLst/>
          </a:prstGeom>
        </p:spPr>
      </p:pic>
      <p:sp>
        <p:nvSpPr>
          <p:cNvPr id="5" name="Rectangle 2">
            <a:extLst>
              <a:ext uri="{FF2B5EF4-FFF2-40B4-BE49-F238E27FC236}">
                <a16:creationId xmlns:a16="http://schemas.microsoft.com/office/drawing/2014/main" id="{B1916E02-4CFC-4F37-BE8E-0F016EA4A261}"/>
              </a:ext>
            </a:extLst>
          </p:cNvPr>
          <p:cNvSpPr txBox="1">
            <a:spLocks noGrp="1" noChangeArrowheads="1"/>
          </p:cNvSpPr>
          <p:nvPr>
            <p:ph type="title" idx="4294967295"/>
          </p:nvPr>
        </p:nvSpPr>
        <p:spPr>
          <a:xfrm>
            <a:off x="510994" y="197023"/>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365891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380" y="1052736"/>
            <a:ext cx="8075240" cy="3744416"/>
          </a:xfrm>
        </p:spPr>
        <p:txBody>
          <a:bodyPr>
            <a:normAutofit/>
          </a:bodyPr>
          <a:lstStyle/>
          <a:p>
            <a:pPr marL="0" indent="0">
              <a:buNone/>
            </a:pPr>
            <a:r>
              <a:rPr lang="en-US" sz="2000" b="1" dirty="0">
                <a:latin typeface="Myriad Pro" panose="020B0503030403020204" pitchFamily="34" charset="0"/>
              </a:rPr>
              <a:t>Factor market </a:t>
            </a:r>
          </a:p>
          <a:p>
            <a:pPr marL="0" indent="0">
              <a:buNone/>
            </a:pPr>
            <a:r>
              <a:rPr lang="en-US" sz="2000" dirty="0">
                <a:solidFill>
                  <a:schemeClr val="accent2">
                    <a:lumMod val="75000"/>
                  </a:schemeClr>
                </a:solidFill>
                <a:latin typeface="Myriad Pro" panose="020B0503030403020204" pitchFamily="34" charset="0"/>
              </a:rPr>
              <a:t>Where the services of the factors of production are sold.</a:t>
            </a:r>
          </a:p>
          <a:p>
            <a:pPr marL="0" indent="0">
              <a:buNone/>
            </a:pPr>
            <a:r>
              <a:rPr lang="en-US" sz="2000" b="1" dirty="0">
                <a:latin typeface="Myriad Pro" panose="020B0503030403020204" pitchFamily="34" charset="0"/>
              </a:rPr>
              <a:t>Product markets</a:t>
            </a:r>
          </a:p>
          <a:p>
            <a:pPr marL="0" indent="0">
              <a:buNone/>
            </a:pPr>
            <a:r>
              <a:rPr lang="en-US" sz="2000" dirty="0">
                <a:solidFill>
                  <a:schemeClr val="accent2">
                    <a:lumMod val="75000"/>
                  </a:schemeClr>
                </a:solidFill>
                <a:latin typeface="Myriad Pro" panose="020B0503030403020204" pitchFamily="34" charset="0"/>
              </a:rPr>
              <a:t>Where final goods and services are offered to consumers businesses and the public sector.</a:t>
            </a:r>
          </a:p>
          <a:p>
            <a:pPr marL="0" indent="0">
              <a:buNone/>
            </a:pPr>
            <a:r>
              <a:rPr lang="en-US" sz="2000" b="1" dirty="0">
                <a:latin typeface="Myriad Pro" panose="020B0503030403020204" pitchFamily="34" charset="0"/>
              </a:rPr>
              <a:t>Specialisation</a:t>
            </a:r>
          </a:p>
          <a:p>
            <a:pPr marL="0" indent="0">
              <a:buNone/>
            </a:pPr>
            <a:r>
              <a:rPr lang="en-US" sz="2000" dirty="0">
                <a:solidFill>
                  <a:schemeClr val="accent2">
                    <a:lumMod val="75000"/>
                  </a:schemeClr>
                </a:solidFill>
                <a:latin typeface="Myriad Pro" panose="020B0503030403020204" pitchFamily="34" charset="0"/>
              </a:rPr>
              <a:t>The process whereby individuals, firms, regions or countries focus on producing what they are best at.</a:t>
            </a:r>
          </a:p>
          <a:p>
            <a:pPr marL="0" indent="0">
              <a:buNone/>
            </a:pPr>
            <a:r>
              <a:rPr lang="en-US" sz="2000" b="1" dirty="0">
                <a:latin typeface="Myriad Pro" panose="020B0503030403020204" pitchFamily="34" charset="0"/>
              </a:rPr>
              <a:t>Exchange</a:t>
            </a:r>
          </a:p>
          <a:p>
            <a:pPr marL="0" indent="0">
              <a:buNone/>
            </a:pPr>
            <a:r>
              <a:rPr lang="en-US" sz="2000" dirty="0">
                <a:solidFill>
                  <a:schemeClr val="accent2">
                    <a:lumMod val="75000"/>
                  </a:schemeClr>
                </a:solidFill>
                <a:latin typeface="Myriad Pro" panose="020B0503030403020204" pitchFamily="34" charset="0"/>
              </a:rPr>
              <a:t>Giving up of something you have in return for something you do not have.</a:t>
            </a:r>
            <a:endParaRPr lang="en-GB" sz="2000" dirty="0">
              <a:solidFill>
                <a:schemeClr val="accent2">
                  <a:lumMod val="75000"/>
                </a:schemeClr>
              </a:solidFill>
              <a:latin typeface="Myriad Pro" panose="020B0503030403020204" pitchFamily="34" charset="0"/>
            </a:endParaRPr>
          </a:p>
        </p:txBody>
      </p:sp>
      <p:sp>
        <p:nvSpPr>
          <p:cNvPr id="5" name="Rectangle 2">
            <a:extLst>
              <a:ext uri="{FF2B5EF4-FFF2-40B4-BE49-F238E27FC236}">
                <a16:creationId xmlns:a16="http://schemas.microsoft.com/office/drawing/2014/main" id="{815C0AD6-CAB5-4A41-9FA0-0BD79627417B}"/>
              </a:ext>
            </a:extLst>
          </p:cNvPr>
          <p:cNvSpPr txBox="1">
            <a:spLocks noGrp="1" noChangeArrowheads="1"/>
          </p:cNvSpPr>
          <p:nvPr>
            <p:ph type="title" idx="4294967295"/>
          </p:nvPr>
        </p:nvSpPr>
        <p:spPr>
          <a:xfrm>
            <a:off x="505636" y="212575"/>
            <a:ext cx="8229600" cy="6926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Key terms</a:t>
            </a:r>
          </a:p>
        </p:txBody>
      </p:sp>
    </p:spTree>
    <p:extLst>
      <p:ext uri="{BB962C8B-B14F-4D97-AF65-F5344CB8AC3E}">
        <p14:creationId xmlns:p14="http://schemas.microsoft.com/office/powerpoint/2010/main" val="317495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054151D6-8E63-428A-BB62-641CEDF46771}"/>
              </a:ext>
            </a:extLst>
          </p:cNvPr>
          <p:cNvPicPr>
            <a:picLocks noGrp="1" noChangeAspect="1"/>
          </p:cNvPicPr>
          <p:nvPr>
            <p:ph idx="1"/>
          </p:nvPr>
        </p:nvPicPr>
        <p:blipFill>
          <a:blip r:embed="rId3"/>
          <a:stretch>
            <a:fillRect/>
          </a:stretch>
        </p:blipFill>
        <p:spPr>
          <a:xfrm>
            <a:off x="464464" y="1052736"/>
            <a:ext cx="8215072" cy="2766300"/>
          </a:xfrm>
          <a:prstGeom prst="rect">
            <a:avLst/>
          </a:prstGeom>
        </p:spPr>
      </p:pic>
      <p:sp>
        <p:nvSpPr>
          <p:cNvPr id="5" name="Rectangle 2">
            <a:extLst>
              <a:ext uri="{FF2B5EF4-FFF2-40B4-BE49-F238E27FC236}">
                <a16:creationId xmlns:a16="http://schemas.microsoft.com/office/drawing/2014/main" id="{34DA5D5C-85A1-4F40-8306-C30DBF3F2876}"/>
              </a:ext>
            </a:extLst>
          </p:cNvPr>
          <p:cNvSpPr txBox="1">
            <a:spLocks noGrp="1" noChangeArrowheads="1"/>
          </p:cNvSpPr>
          <p:nvPr>
            <p:ph type="title" idx="4294967295"/>
          </p:nvPr>
        </p:nvSpPr>
        <p:spPr>
          <a:xfrm>
            <a:off x="510993" y="197025"/>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13628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FE468DB7-2095-411F-BAE8-3EF511C5EB71}"/>
              </a:ext>
            </a:extLst>
          </p:cNvPr>
          <p:cNvPicPr>
            <a:picLocks noGrp="1" noChangeAspect="1"/>
          </p:cNvPicPr>
          <p:nvPr>
            <p:ph idx="1"/>
          </p:nvPr>
        </p:nvPicPr>
        <p:blipFill>
          <a:blip r:embed="rId3"/>
          <a:stretch>
            <a:fillRect/>
          </a:stretch>
        </p:blipFill>
        <p:spPr>
          <a:xfrm>
            <a:off x="515658" y="913587"/>
            <a:ext cx="7269318" cy="4852214"/>
          </a:xfrm>
          <a:prstGeom prst="rect">
            <a:avLst/>
          </a:prstGeom>
        </p:spPr>
      </p:pic>
      <p:sp>
        <p:nvSpPr>
          <p:cNvPr id="5" name="Rectangle 2">
            <a:extLst>
              <a:ext uri="{FF2B5EF4-FFF2-40B4-BE49-F238E27FC236}">
                <a16:creationId xmlns:a16="http://schemas.microsoft.com/office/drawing/2014/main" id="{DAFDDC2A-E906-417A-AF6D-12618457F7AD}"/>
              </a:ext>
            </a:extLst>
          </p:cNvPr>
          <p:cNvSpPr txBox="1">
            <a:spLocks noGrp="1" noChangeArrowheads="1"/>
          </p:cNvSpPr>
          <p:nvPr>
            <p:ph type="title" idx="4294967295"/>
          </p:nvPr>
        </p:nvSpPr>
        <p:spPr>
          <a:xfrm>
            <a:off x="510993" y="198579"/>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71119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A6D93038-62BA-4A36-82CD-8723B284A027}"/>
              </a:ext>
            </a:extLst>
          </p:cNvPr>
          <p:cNvPicPr>
            <a:picLocks noGrp="1" noChangeAspect="1"/>
          </p:cNvPicPr>
          <p:nvPr>
            <p:ph idx="1"/>
          </p:nvPr>
        </p:nvPicPr>
        <p:blipFill rotWithShape="1">
          <a:blip r:embed="rId3"/>
          <a:srcRect t="2208" b="54502"/>
          <a:stretch/>
        </p:blipFill>
        <p:spPr>
          <a:xfrm>
            <a:off x="527791" y="3574221"/>
            <a:ext cx="6636497" cy="1924145"/>
          </a:xfrm>
          <a:prstGeom prst="rect">
            <a:avLst/>
          </a:prstGeom>
        </p:spPr>
      </p:pic>
      <p:sp>
        <p:nvSpPr>
          <p:cNvPr id="6" name="Rectangle 2">
            <a:extLst>
              <a:ext uri="{FF2B5EF4-FFF2-40B4-BE49-F238E27FC236}">
                <a16:creationId xmlns:a16="http://schemas.microsoft.com/office/drawing/2014/main" id="{2665D557-C1A8-4FCA-B9B7-4FD29B889213}"/>
              </a:ext>
            </a:extLst>
          </p:cNvPr>
          <p:cNvSpPr txBox="1">
            <a:spLocks noGrp="1" noChangeArrowheads="1"/>
          </p:cNvSpPr>
          <p:nvPr>
            <p:ph type="title" idx="4294967295"/>
          </p:nvPr>
        </p:nvSpPr>
        <p:spPr>
          <a:xfrm>
            <a:off x="501662" y="361864"/>
            <a:ext cx="7870329" cy="792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0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6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Use SSA Ltd Extract 1</a:t>
            </a:r>
          </a:p>
        </p:txBody>
      </p:sp>
      <p:pic>
        <p:nvPicPr>
          <p:cNvPr id="3" name="Picture 2" descr="Practice paper extract">
            <a:extLst>
              <a:ext uri="{FF2B5EF4-FFF2-40B4-BE49-F238E27FC236}">
                <a16:creationId xmlns:a16="http://schemas.microsoft.com/office/drawing/2014/main" id="{AF150497-0EEA-43C0-963A-2DC55F0C0AE7}"/>
              </a:ext>
            </a:extLst>
          </p:cNvPr>
          <p:cNvPicPr>
            <a:picLocks noChangeAspect="1"/>
          </p:cNvPicPr>
          <p:nvPr/>
        </p:nvPicPr>
        <p:blipFill>
          <a:blip r:embed="rId4"/>
          <a:stretch>
            <a:fillRect/>
          </a:stretch>
        </p:blipFill>
        <p:spPr>
          <a:xfrm>
            <a:off x="527791" y="1105879"/>
            <a:ext cx="5554545" cy="2442463"/>
          </a:xfrm>
          <a:prstGeom prst="rect">
            <a:avLst/>
          </a:prstGeom>
        </p:spPr>
      </p:pic>
      <p:pic>
        <p:nvPicPr>
          <p:cNvPr id="7" name="Content Placeholder 1" descr="Practice paper extract">
            <a:extLst>
              <a:ext uri="{FF2B5EF4-FFF2-40B4-BE49-F238E27FC236}">
                <a16:creationId xmlns:a16="http://schemas.microsoft.com/office/drawing/2014/main" id="{D26E3C55-5B30-42F1-9D95-44BCCB1D637A}"/>
              </a:ext>
            </a:extLst>
          </p:cNvPr>
          <p:cNvPicPr>
            <a:picLocks noChangeAspect="1"/>
          </p:cNvPicPr>
          <p:nvPr/>
        </p:nvPicPr>
        <p:blipFill rotWithShape="1">
          <a:blip r:embed="rId3"/>
          <a:srcRect t="89042"/>
          <a:stretch/>
        </p:blipFill>
        <p:spPr>
          <a:xfrm>
            <a:off x="527791" y="5498367"/>
            <a:ext cx="6636497" cy="522922"/>
          </a:xfrm>
          <a:prstGeom prst="rect">
            <a:avLst/>
          </a:prstGeom>
        </p:spPr>
      </p:pic>
    </p:spTree>
    <p:extLst>
      <p:ext uri="{BB962C8B-B14F-4D97-AF65-F5344CB8AC3E}">
        <p14:creationId xmlns:p14="http://schemas.microsoft.com/office/powerpoint/2010/main" val="196502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Productivity?">
            <a:hlinkClick r:id="" action="ppaction://media"/>
            <a:extLst>
              <a:ext uri="{FF2B5EF4-FFF2-40B4-BE49-F238E27FC236}">
                <a16:creationId xmlns:a16="http://schemas.microsoft.com/office/drawing/2014/main" id="{C91C1C23-7FFC-40CE-BF2B-590C7B91EC7A}"/>
              </a:ext>
            </a:extLst>
          </p:cNvPr>
          <p:cNvPicPr>
            <a:picLocks noGrp="1" noRot="1" noChangeAspect="1"/>
          </p:cNvPicPr>
          <p:nvPr>
            <p:ph idx="1"/>
            <a:videoFile r:link="rId1"/>
          </p:nvPr>
        </p:nvPicPr>
        <p:blipFill>
          <a:blip r:embed="rId4"/>
          <a:stretch>
            <a:fillRect/>
          </a:stretch>
        </p:blipFill>
        <p:spPr>
          <a:xfrm>
            <a:off x="897731" y="980728"/>
            <a:ext cx="7348538" cy="4133850"/>
          </a:xfrm>
          <a:prstGeom prst="rect">
            <a:avLst/>
          </a:prstGeom>
        </p:spPr>
      </p:pic>
      <p:sp>
        <p:nvSpPr>
          <p:cNvPr id="5" name="Rectangle 2">
            <a:extLst>
              <a:ext uri="{FF2B5EF4-FFF2-40B4-BE49-F238E27FC236}">
                <a16:creationId xmlns:a16="http://schemas.microsoft.com/office/drawing/2014/main" id="{C2849732-7B9F-4C2D-A1EB-31996E71BA52}"/>
              </a:ext>
            </a:extLst>
          </p:cNvPr>
          <p:cNvSpPr txBox="1">
            <a:spLocks noGrp="1" noChangeArrowheads="1"/>
          </p:cNvSpPr>
          <p:nvPr>
            <p:ph type="title" idx="4294967295"/>
          </p:nvPr>
        </p:nvSpPr>
        <p:spPr>
          <a:xfrm>
            <a:off x="528100" y="19702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Video: Productivity</a:t>
            </a:r>
          </a:p>
        </p:txBody>
      </p:sp>
    </p:spTree>
    <p:extLst>
      <p:ext uri="{BB962C8B-B14F-4D97-AF65-F5344CB8AC3E}">
        <p14:creationId xmlns:p14="http://schemas.microsoft.com/office/powerpoint/2010/main" val="388367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Economies of Scale in One Minute: Definition/Theory, Explanation and Examples">
            <a:hlinkClick r:id="" action="ppaction://media"/>
            <a:extLst>
              <a:ext uri="{FF2B5EF4-FFF2-40B4-BE49-F238E27FC236}">
                <a16:creationId xmlns:a16="http://schemas.microsoft.com/office/drawing/2014/main" id="{DE203ED8-942D-4A7B-AEAA-AAD7287CD4CC}"/>
              </a:ext>
            </a:extLst>
          </p:cNvPr>
          <p:cNvPicPr>
            <a:picLocks noGrp="1" noRot="1" noChangeAspect="1"/>
          </p:cNvPicPr>
          <p:nvPr>
            <p:ph idx="1"/>
            <a:videoFile r:link="rId1"/>
          </p:nvPr>
        </p:nvPicPr>
        <p:blipFill>
          <a:blip r:embed="rId4"/>
          <a:stretch>
            <a:fillRect/>
          </a:stretch>
        </p:blipFill>
        <p:spPr>
          <a:xfrm>
            <a:off x="1056313" y="943202"/>
            <a:ext cx="7348538" cy="4133850"/>
          </a:xfrm>
          <a:prstGeom prst="rect">
            <a:avLst/>
          </a:prstGeom>
        </p:spPr>
      </p:pic>
      <p:sp>
        <p:nvSpPr>
          <p:cNvPr id="5" name="Rectangle 2">
            <a:extLst>
              <a:ext uri="{FF2B5EF4-FFF2-40B4-BE49-F238E27FC236}">
                <a16:creationId xmlns:a16="http://schemas.microsoft.com/office/drawing/2014/main" id="{B6A6C981-4B3C-4A9E-899E-8B7ABE597E40}"/>
              </a:ext>
            </a:extLst>
          </p:cNvPr>
          <p:cNvSpPr txBox="1">
            <a:spLocks noGrp="1" noChangeArrowheads="1"/>
          </p:cNvSpPr>
          <p:nvPr>
            <p:ph type="title" idx="4294967295"/>
          </p:nvPr>
        </p:nvSpPr>
        <p:spPr>
          <a:xfrm>
            <a:off x="510993" y="197025"/>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Economies of scale</a:t>
            </a:r>
          </a:p>
        </p:txBody>
      </p:sp>
    </p:spTree>
    <p:extLst>
      <p:ext uri="{BB962C8B-B14F-4D97-AF65-F5344CB8AC3E}">
        <p14:creationId xmlns:p14="http://schemas.microsoft.com/office/powerpoint/2010/main" val="239548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economies of scale">
            <a:hlinkClick r:id="" action="ppaction://media"/>
            <a:extLst>
              <a:ext uri="{FF2B5EF4-FFF2-40B4-BE49-F238E27FC236}">
                <a16:creationId xmlns:a16="http://schemas.microsoft.com/office/drawing/2014/main" id="{3D4053AC-A3EC-43DC-B486-92B12C526FB4}"/>
              </a:ext>
            </a:extLst>
          </p:cNvPr>
          <p:cNvPicPr>
            <a:picLocks noGrp="1" noRot="1" noChangeAspect="1"/>
          </p:cNvPicPr>
          <p:nvPr>
            <p:ph idx="1"/>
            <a:videoFile r:link="rId1"/>
          </p:nvPr>
        </p:nvPicPr>
        <p:blipFill>
          <a:blip r:embed="rId4"/>
          <a:stretch>
            <a:fillRect/>
          </a:stretch>
        </p:blipFill>
        <p:spPr>
          <a:xfrm>
            <a:off x="897731" y="1362075"/>
            <a:ext cx="7348538" cy="4133850"/>
          </a:xfrm>
          <a:prstGeom prst="rect">
            <a:avLst/>
          </a:prstGeom>
        </p:spPr>
      </p:pic>
      <p:sp>
        <p:nvSpPr>
          <p:cNvPr id="5" name="Rectangle 2">
            <a:extLst>
              <a:ext uri="{FF2B5EF4-FFF2-40B4-BE49-F238E27FC236}">
                <a16:creationId xmlns:a16="http://schemas.microsoft.com/office/drawing/2014/main" id="{CE88CF7A-54DB-4A4F-A1BC-00797084A11C}"/>
              </a:ext>
            </a:extLst>
          </p:cNvPr>
          <p:cNvSpPr txBox="1">
            <a:spLocks noGrp="1" noChangeArrowheads="1"/>
          </p:cNvSpPr>
          <p:nvPr>
            <p:ph type="title" idx="4294967295"/>
          </p:nvPr>
        </p:nvSpPr>
        <p:spPr>
          <a:xfrm>
            <a:off x="523528" y="351317"/>
            <a:ext cx="7870329"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Watch the video on economies of scale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and make revision notes on the types</a:t>
            </a:r>
          </a:p>
        </p:txBody>
      </p:sp>
    </p:spTree>
    <p:extLst>
      <p:ext uri="{BB962C8B-B14F-4D97-AF65-F5344CB8AC3E}">
        <p14:creationId xmlns:p14="http://schemas.microsoft.com/office/powerpoint/2010/main" val="318396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830" y="1502635"/>
            <a:ext cx="8229600" cy="4133056"/>
          </a:xfrm>
        </p:spPr>
        <p:txBody>
          <a:bodyPr>
            <a:normAutofit/>
          </a:bodyPr>
          <a:lstStyle/>
          <a:p>
            <a:r>
              <a:rPr lang="en-US" sz="2400" dirty="0">
                <a:latin typeface="Myriad Pro" panose="020B0503030403020204" pitchFamily="34" charset="0"/>
              </a:rPr>
              <a:t>Explain the role and operation of the </a:t>
            </a:r>
            <a:r>
              <a:rPr lang="en-US" sz="2400" b="1" dirty="0" err="1">
                <a:latin typeface="Myriad Pro" panose="020B0503030403020204" pitchFamily="34" charset="0"/>
              </a:rPr>
              <a:t>labour</a:t>
            </a:r>
            <a:r>
              <a:rPr lang="en-US" sz="2400" b="1" dirty="0">
                <a:latin typeface="Myriad Pro" panose="020B0503030403020204" pitchFamily="34" charset="0"/>
              </a:rPr>
              <a:t> market</a:t>
            </a:r>
            <a:r>
              <a:rPr lang="en-US" sz="2400" dirty="0">
                <a:latin typeface="Myriad Pro" panose="020B0503030403020204" pitchFamily="34" charset="0"/>
              </a:rPr>
              <a:t>, including the interaction between workers and employers </a:t>
            </a:r>
          </a:p>
          <a:p>
            <a:endParaRPr lang="en-US" sz="2400" dirty="0">
              <a:latin typeface="Myriad Pro" panose="020B0503030403020204" pitchFamily="34" charset="0"/>
            </a:endParaRPr>
          </a:p>
          <a:p>
            <a:r>
              <a:rPr lang="en-US" sz="2400" dirty="0">
                <a:latin typeface="Myriad Pro" panose="020B0503030403020204" pitchFamily="34" charset="0"/>
              </a:rPr>
              <a:t>analyse the determination of wages through supply and demand, including factors affecting the supply and demand of </a:t>
            </a:r>
            <a:r>
              <a:rPr lang="en-US" sz="2400" dirty="0" err="1">
                <a:latin typeface="Myriad Pro" panose="020B0503030403020204" pitchFamily="34" charset="0"/>
              </a:rPr>
              <a:t>labour</a:t>
            </a:r>
            <a:r>
              <a:rPr lang="en-US" sz="2400" dirty="0">
                <a:latin typeface="Myriad Pro" panose="020B0503030403020204" pitchFamily="34" charset="0"/>
              </a:rPr>
              <a:t> </a:t>
            </a:r>
          </a:p>
          <a:p>
            <a:endParaRPr lang="en-US" sz="2400" dirty="0">
              <a:latin typeface="Myriad Pro" panose="020B0503030403020204" pitchFamily="34" charset="0"/>
            </a:endParaRPr>
          </a:p>
          <a:p>
            <a:r>
              <a:rPr lang="en-US" sz="2400" dirty="0">
                <a:latin typeface="Myriad Pro" panose="020B0503030403020204" pitchFamily="34" charset="0"/>
              </a:rPr>
              <a:t>explain and calculate </a:t>
            </a:r>
            <a:r>
              <a:rPr lang="en-US" sz="2400" b="1" dirty="0">
                <a:latin typeface="Myriad Pro" panose="020B0503030403020204" pitchFamily="34" charset="0"/>
              </a:rPr>
              <a:t>gross </a:t>
            </a:r>
            <a:r>
              <a:rPr lang="en-US" sz="2400" dirty="0">
                <a:latin typeface="Myriad Pro" panose="020B0503030403020204" pitchFamily="34" charset="0"/>
              </a:rPr>
              <a:t>and </a:t>
            </a:r>
            <a:r>
              <a:rPr lang="en-US" sz="2400" b="1" dirty="0">
                <a:latin typeface="Myriad Pro" panose="020B0503030403020204" pitchFamily="34" charset="0"/>
              </a:rPr>
              <a:t>net pay</a:t>
            </a:r>
            <a:r>
              <a:rPr lang="en-US" sz="2400" dirty="0">
                <a:latin typeface="Myriad Pro" panose="020B0503030403020204" pitchFamily="34" charset="0"/>
              </a:rPr>
              <a:t>, including deductions through </a:t>
            </a:r>
            <a:r>
              <a:rPr lang="en-US" sz="2400" b="1" dirty="0">
                <a:latin typeface="Myriad Pro" panose="020B0503030403020204" pitchFamily="34" charset="0"/>
              </a:rPr>
              <a:t>income tax</a:t>
            </a:r>
            <a:r>
              <a:rPr lang="en-US" sz="2400" dirty="0">
                <a:latin typeface="Myriad Pro" panose="020B0503030403020204" pitchFamily="34" charset="0"/>
              </a:rPr>
              <a:t>, </a:t>
            </a:r>
            <a:r>
              <a:rPr lang="en-US" sz="2400" b="1" dirty="0">
                <a:latin typeface="Myriad Pro" panose="020B0503030403020204" pitchFamily="34" charset="0"/>
              </a:rPr>
              <a:t>national insurance </a:t>
            </a:r>
            <a:r>
              <a:rPr lang="en-US" sz="2400" dirty="0">
                <a:latin typeface="Myriad Pro" panose="020B0503030403020204" pitchFamily="34" charset="0"/>
              </a:rPr>
              <a:t>and </a:t>
            </a:r>
            <a:r>
              <a:rPr lang="en-US" sz="2400" b="1" dirty="0">
                <a:latin typeface="Myriad Pro" panose="020B0503030403020204" pitchFamily="34" charset="0"/>
              </a:rPr>
              <a:t>pension </a:t>
            </a:r>
            <a:r>
              <a:rPr lang="en-US" sz="2400" dirty="0">
                <a:latin typeface="Myriad Pro" panose="020B0503030403020204" pitchFamily="34" charset="0"/>
              </a:rPr>
              <a:t>contributions. 	</a:t>
            </a:r>
          </a:p>
          <a:p>
            <a:endParaRPr lang="en-GB" sz="2400" dirty="0">
              <a:latin typeface="Myriad Pro" panose="020B0503030403020204" pitchFamily="34" charset="0"/>
            </a:endParaRPr>
          </a:p>
        </p:txBody>
      </p:sp>
      <p:sp>
        <p:nvSpPr>
          <p:cNvPr id="2" name="TextBox 1">
            <a:extLst>
              <a:ext uri="{FF2B5EF4-FFF2-40B4-BE49-F238E27FC236}">
                <a16:creationId xmlns:a16="http://schemas.microsoft.com/office/drawing/2014/main" id="{9F3438EE-6A89-4E17-99AF-BC3E48AD5E0C}"/>
              </a:ext>
            </a:extLst>
          </p:cNvPr>
          <p:cNvSpPr txBox="1"/>
          <p:nvPr/>
        </p:nvSpPr>
        <p:spPr>
          <a:xfrm>
            <a:off x="501662" y="911153"/>
            <a:ext cx="5472608" cy="461665"/>
          </a:xfrm>
          <a:prstGeom prst="rect">
            <a:avLst/>
          </a:prstGeom>
          <a:noFill/>
        </p:spPr>
        <p:txBody>
          <a:bodyPr wrap="square" rtlCol="0">
            <a:spAutoFit/>
          </a:bodyPr>
          <a:lstStyle/>
          <a:p>
            <a:r>
              <a:rPr lang="en-GB" sz="2400" dirty="0">
                <a:latin typeface="Myriad Pro" panose="020B0503030403020204" pitchFamily="34" charset="0"/>
              </a:rPr>
              <a:t>Learners should be able to</a:t>
            </a:r>
          </a:p>
        </p:txBody>
      </p:sp>
      <p:sp>
        <p:nvSpPr>
          <p:cNvPr id="5" name="Rectangle 2">
            <a:extLst>
              <a:ext uri="{FF2B5EF4-FFF2-40B4-BE49-F238E27FC236}">
                <a16:creationId xmlns:a16="http://schemas.microsoft.com/office/drawing/2014/main" id="{963A0FE5-6E74-44BC-BFAE-49E909A98F8C}"/>
              </a:ext>
            </a:extLst>
          </p:cNvPr>
          <p:cNvSpPr txBox="1">
            <a:spLocks noGrp="1" noChangeArrowheads="1"/>
          </p:cNvSpPr>
          <p:nvPr>
            <p:ph type="title" idx="4294967295"/>
          </p:nvPr>
        </p:nvSpPr>
        <p:spPr>
          <a:xfrm>
            <a:off x="501662" y="20324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2.7 The labour market</a:t>
            </a:r>
          </a:p>
        </p:txBody>
      </p:sp>
    </p:spTree>
    <p:extLst>
      <p:ext uri="{BB962C8B-B14F-4D97-AF65-F5344CB8AC3E}">
        <p14:creationId xmlns:p14="http://schemas.microsoft.com/office/powerpoint/2010/main" val="41691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close up of a sign&#10;&#10;Description automatically generated">
            <a:extLst>
              <a:ext uri="{FF2B5EF4-FFF2-40B4-BE49-F238E27FC236}">
                <a16:creationId xmlns:a16="http://schemas.microsoft.com/office/drawing/2014/main" id="{1285050F-4562-46E2-A751-27BBE2C3D8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0769" y="908720"/>
            <a:ext cx="7082461" cy="4392488"/>
          </a:xfrm>
        </p:spPr>
      </p:pic>
      <p:sp>
        <p:nvSpPr>
          <p:cNvPr id="5" name="Rectangle 2">
            <a:extLst>
              <a:ext uri="{FF2B5EF4-FFF2-40B4-BE49-F238E27FC236}">
                <a16:creationId xmlns:a16="http://schemas.microsoft.com/office/drawing/2014/main" id="{33914D5F-2177-4860-877F-61218105DDDD}"/>
              </a:ext>
            </a:extLst>
          </p:cNvPr>
          <p:cNvSpPr txBox="1">
            <a:spLocks noGrp="1" noChangeArrowheads="1"/>
          </p:cNvSpPr>
          <p:nvPr>
            <p:ph type="title" idx="4294967295"/>
          </p:nvPr>
        </p:nvSpPr>
        <p:spPr>
          <a:xfrm>
            <a:off x="510993" y="206355"/>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Labour markets</a:t>
            </a:r>
          </a:p>
        </p:txBody>
      </p:sp>
    </p:spTree>
    <p:extLst>
      <p:ext uri="{BB962C8B-B14F-4D97-AF65-F5344CB8AC3E}">
        <p14:creationId xmlns:p14="http://schemas.microsoft.com/office/powerpoint/2010/main" val="35027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93" y="836712"/>
            <a:ext cx="8229600" cy="5013583"/>
          </a:xfrm>
        </p:spPr>
        <p:txBody>
          <a:bodyPr>
            <a:noAutofit/>
          </a:bodyPr>
          <a:lstStyle/>
          <a:p>
            <a:pPr marL="0" indent="0">
              <a:buNone/>
            </a:pPr>
            <a:r>
              <a:rPr lang="en-US" sz="2000" b="1" dirty="0" err="1">
                <a:latin typeface="Myriad Pro" panose="020B0503030403020204" pitchFamily="34" charset="0"/>
              </a:rPr>
              <a:t>Labour</a:t>
            </a:r>
            <a:r>
              <a:rPr lang="en-US" sz="2000" b="1" dirty="0">
                <a:latin typeface="Myriad Pro" panose="020B0503030403020204" pitchFamily="34" charset="0"/>
              </a:rPr>
              <a:t> market </a:t>
            </a:r>
          </a:p>
          <a:p>
            <a:pPr marL="0" indent="0">
              <a:buNone/>
            </a:pPr>
            <a:r>
              <a:rPr lang="en-US" sz="2000" dirty="0">
                <a:solidFill>
                  <a:schemeClr val="accent2">
                    <a:lumMod val="75000"/>
                  </a:schemeClr>
                </a:solidFill>
                <a:latin typeface="Myriad Pro" panose="020B0503030403020204" pitchFamily="34" charset="0"/>
              </a:rPr>
              <a:t>Workers sell their labour and firms buy their labour.</a:t>
            </a:r>
          </a:p>
          <a:p>
            <a:pPr marL="0" indent="0">
              <a:buNone/>
            </a:pPr>
            <a:r>
              <a:rPr lang="en-US" sz="2000" dirty="0">
                <a:solidFill>
                  <a:srgbClr val="00B050"/>
                </a:solidFill>
                <a:latin typeface="Myriad Pro" panose="020B0503030403020204" pitchFamily="34" charset="0"/>
              </a:rPr>
              <a:t> </a:t>
            </a:r>
          </a:p>
          <a:p>
            <a:pPr marL="0" indent="0">
              <a:buNone/>
            </a:pPr>
            <a:r>
              <a:rPr lang="en-US" sz="2000" b="1" dirty="0">
                <a:latin typeface="Myriad Pro" panose="020B0503030403020204" pitchFamily="34" charset="0"/>
              </a:rPr>
              <a:t>Determination of wages</a:t>
            </a:r>
          </a:p>
          <a:p>
            <a:pPr marL="0" indent="0">
              <a:buNone/>
            </a:pPr>
            <a:r>
              <a:rPr lang="en-US" sz="2000" dirty="0">
                <a:solidFill>
                  <a:schemeClr val="accent2">
                    <a:lumMod val="75000"/>
                  </a:schemeClr>
                </a:solidFill>
                <a:latin typeface="Myriad Pro" panose="020B0503030403020204" pitchFamily="34" charset="0"/>
              </a:rPr>
              <a:t>Interaction of supply of labour and demand for labour.</a:t>
            </a:r>
          </a:p>
          <a:p>
            <a:pPr marL="0" indent="0">
              <a:buNone/>
            </a:pPr>
            <a:endParaRPr lang="en-US" sz="2000" dirty="0">
              <a:latin typeface="Myriad Pro" panose="020B0503030403020204" pitchFamily="34" charset="0"/>
            </a:endParaRPr>
          </a:p>
          <a:p>
            <a:pPr marL="0" indent="0">
              <a:buNone/>
            </a:pPr>
            <a:r>
              <a:rPr lang="en-US" sz="2000" b="1" dirty="0">
                <a:latin typeface="Myriad Pro" panose="020B0503030403020204" pitchFamily="34" charset="0"/>
              </a:rPr>
              <a:t>Supply of labour</a:t>
            </a:r>
          </a:p>
          <a:p>
            <a:pPr marL="0" indent="0">
              <a:buNone/>
            </a:pPr>
            <a:r>
              <a:rPr lang="en-US" sz="2000" dirty="0">
                <a:solidFill>
                  <a:schemeClr val="accent2">
                    <a:lumMod val="75000"/>
                  </a:schemeClr>
                </a:solidFill>
                <a:latin typeface="Myriad Pro" panose="020B0503030403020204" pitchFamily="34" charset="0"/>
              </a:rPr>
              <a:t>The amount of workers willing and able to supply their labour (including the unemployed).</a:t>
            </a:r>
          </a:p>
          <a:p>
            <a:pPr marL="0" indent="0">
              <a:buNone/>
            </a:pPr>
            <a:endParaRPr lang="en-US" sz="2000" dirty="0">
              <a:solidFill>
                <a:srgbClr val="00B050"/>
              </a:solidFill>
              <a:latin typeface="Myriad Pro" panose="020B0503030403020204" pitchFamily="34" charset="0"/>
            </a:endParaRPr>
          </a:p>
          <a:p>
            <a:pPr marL="0" indent="0">
              <a:buNone/>
            </a:pPr>
            <a:r>
              <a:rPr lang="en-US" sz="2000" b="1" dirty="0">
                <a:latin typeface="Myriad Pro" panose="020B0503030403020204" pitchFamily="34" charset="0"/>
              </a:rPr>
              <a:t>Demand for labour</a:t>
            </a:r>
          </a:p>
          <a:p>
            <a:pPr marL="0" indent="0">
              <a:buNone/>
            </a:pPr>
            <a:r>
              <a:rPr lang="en-US" sz="2000" dirty="0">
                <a:solidFill>
                  <a:schemeClr val="accent2">
                    <a:lumMod val="75000"/>
                  </a:schemeClr>
                </a:solidFill>
                <a:latin typeface="Myriad Pro" panose="020B0503030403020204" pitchFamily="34" charset="0"/>
              </a:rPr>
              <a:t>Is derived demand- demand for labour due to demand for the good or service the labour produces e.g. demand for construction workers when there is a demand for building work.</a:t>
            </a:r>
          </a:p>
          <a:p>
            <a:pPr marL="0" indent="0">
              <a:buNone/>
            </a:pPr>
            <a:r>
              <a:rPr lang="en-US" sz="2000" dirty="0">
                <a:latin typeface="Myriad Pro" panose="020B0503030403020204" pitchFamily="34" charset="0"/>
              </a:rPr>
              <a:t>	</a:t>
            </a:r>
          </a:p>
          <a:p>
            <a:endParaRPr lang="en-GB" sz="2000" dirty="0">
              <a:latin typeface="Myriad Pro" panose="020B0503030403020204" pitchFamily="34" charset="0"/>
            </a:endParaRPr>
          </a:p>
        </p:txBody>
      </p:sp>
      <p:sp>
        <p:nvSpPr>
          <p:cNvPr id="6" name="Rectangle 2">
            <a:extLst>
              <a:ext uri="{FF2B5EF4-FFF2-40B4-BE49-F238E27FC236}">
                <a16:creationId xmlns:a16="http://schemas.microsoft.com/office/drawing/2014/main" id="{16637E0F-8EDF-4646-882F-A4318045E742}"/>
              </a:ext>
            </a:extLst>
          </p:cNvPr>
          <p:cNvSpPr txBox="1">
            <a:spLocks noGrp="1" noChangeArrowheads="1"/>
          </p:cNvSpPr>
          <p:nvPr>
            <p:ph type="title" idx="4294967295"/>
          </p:nvPr>
        </p:nvSpPr>
        <p:spPr>
          <a:xfrm>
            <a:off x="510993" y="197025"/>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Key terms</a:t>
            </a:r>
          </a:p>
        </p:txBody>
      </p:sp>
    </p:spTree>
    <p:extLst>
      <p:ext uri="{BB962C8B-B14F-4D97-AF65-F5344CB8AC3E}">
        <p14:creationId xmlns:p14="http://schemas.microsoft.com/office/powerpoint/2010/main" val="96516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93" y="980728"/>
            <a:ext cx="8229600" cy="4653257"/>
          </a:xfrm>
        </p:spPr>
        <p:txBody>
          <a:bodyPr>
            <a:normAutofit fontScale="85000" lnSpcReduction="20000"/>
          </a:bodyPr>
          <a:lstStyle/>
          <a:p>
            <a:pPr marL="0" indent="0">
              <a:buNone/>
            </a:pPr>
            <a:r>
              <a:rPr lang="en-US" sz="2800" b="1" dirty="0">
                <a:latin typeface="Myriad Pro" panose="020B0503030403020204" pitchFamily="34" charset="0"/>
              </a:rPr>
              <a:t>Gross pay</a:t>
            </a:r>
          </a:p>
          <a:p>
            <a:pPr marL="0" indent="0">
              <a:buNone/>
            </a:pPr>
            <a:r>
              <a:rPr lang="en-US" sz="2800" dirty="0">
                <a:solidFill>
                  <a:schemeClr val="accent2">
                    <a:lumMod val="75000"/>
                  </a:schemeClr>
                </a:solidFill>
                <a:latin typeface="Myriad Pro" panose="020B0503030403020204" pitchFamily="34" charset="0"/>
              </a:rPr>
              <a:t>Earnings before any deductions are taken.</a:t>
            </a:r>
          </a:p>
          <a:p>
            <a:pPr marL="0" indent="0">
              <a:buNone/>
            </a:pPr>
            <a:r>
              <a:rPr lang="en-US" sz="2800" b="1" dirty="0">
                <a:latin typeface="Myriad Pro" panose="020B0503030403020204" pitchFamily="34" charset="0"/>
              </a:rPr>
              <a:t>Net pay</a:t>
            </a:r>
          </a:p>
          <a:p>
            <a:pPr marL="0" indent="0">
              <a:buNone/>
            </a:pPr>
            <a:r>
              <a:rPr lang="en-US" sz="2800" dirty="0">
                <a:solidFill>
                  <a:schemeClr val="accent2">
                    <a:lumMod val="75000"/>
                  </a:schemeClr>
                </a:solidFill>
                <a:latin typeface="Myriad Pro" panose="020B0503030403020204" pitchFamily="34" charset="0"/>
              </a:rPr>
              <a:t>Earnings after all deductions have been taken.</a:t>
            </a:r>
          </a:p>
          <a:p>
            <a:pPr marL="0" indent="0">
              <a:buNone/>
            </a:pPr>
            <a:r>
              <a:rPr lang="en-US" sz="2800" b="1" dirty="0">
                <a:latin typeface="Myriad Pro" panose="020B0503030403020204" pitchFamily="34" charset="0"/>
              </a:rPr>
              <a:t>Income tax </a:t>
            </a:r>
          </a:p>
          <a:p>
            <a:pPr marL="0" indent="0">
              <a:buNone/>
            </a:pPr>
            <a:r>
              <a:rPr lang="en-US" sz="2800" dirty="0">
                <a:solidFill>
                  <a:schemeClr val="accent2">
                    <a:lumMod val="75000"/>
                  </a:schemeClr>
                </a:solidFill>
                <a:latin typeface="Myriad Pro" panose="020B0503030403020204" pitchFamily="34" charset="0"/>
              </a:rPr>
              <a:t>A direct tax levied on income.</a:t>
            </a:r>
          </a:p>
          <a:p>
            <a:pPr marL="0" indent="0">
              <a:buNone/>
            </a:pPr>
            <a:r>
              <a:rPr lang="en-US" sz="2800" b="1" dirty="0">
                <a:latin typeface="Myriad Pro" panose="020B0503030403020204" pitchFamily="34" charset="0"/>
              </a:rPr>
              <a:t>National insurance contributions</a:t>
            </a:r>
          </a:p>
          <a:p>
            <a:pPr marL="0" indent="0">
              <a:buNone/>
            </a:pPr>
            <a:r>
              <a:rPr lang="en-US" sz="2800" dirty="0">
                <a:solidFill>
                  <a:schemeClr val="accent2">
                    <a:lumMod val="75000"/>
                  </a:schemeClr>
                </a:solidFill>
                <a:latin typeface="Myriad Pro" panose="020B0503030403020204" pitchFamily="34" charset="0"/>
              </a:rPr>
              <a:t>Contributions paid by employee and employer to pay towards state benefits.</a:t>
            </a:r>
          </a:p>
          <a:p>
            <a:pPr marL="0" indent="0">
              <a:buNone/>
            </a:pPr>
            <a:r>
              <a:rPr lang="en-US" sz="2800" b="1" dirty="0">
                <a:latin typeface="Myriad Pro" panose="020B0503030403020204" pitchFamily="34" charset="0"/>
              </a:rPr>
              <a:t>Pension contributions </a:t>
            </a:r>
          </a:p>
          <a:p>
            <a:pPr marL="0" indent="0">
              <a:buNone/>
            </a:pPr>
            <a:r>
              <a:rPr lang="en-US" sz="2800" dirty="0">
                <a:solidFill>
                  <a:schemeClr val="accent2">
                    <a:lumMod val="75000"/>
                  </a:schemeClr>
                </a:solidFill>
                <a:latin typeface="Myriad Pro" panose="020B0503030403020204" pitchFamily="34" charset="0"/>
              </a:rPr>
              <a:t>Contributions paid by employee and employer towards future pension payments.</a:t>
            </a:r>
          </a:p>
        </p:txBody>
      </p:sp>
      <p:sp>
        <p:nvSpPr>
          <p:cNvPr id="5" name="Rectangle 2">
            <a:extLst>
              <a:ext uri="{FF2B5EF4-FFF2-40B4-BE49-F238E27FC236}">
                <a16:creationId xmlns:a16="http://schemas.microsoft.com/office/drawing/2014/main" id="{883A8A41-5358-4649-B2BF-F94CB9B212CE}"/>
              </a:ext>
            </a:extLst>
          </p:cNvPr>
          <p:cNvSpPr txBox="1">
            <a:spLocks noGrp="1" noChangeArrowheads="1"/>
          </p:cNvSpPr>
          <p:nvPr>
            <p:ph type="title" idx="4294967295"/>
          </p:nvPr>
        </p:nvSpPr>
        <p:spPr>
          <a:xfrm>
            <a:off x="510993" y="20324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Key terms</a:t>
            </a:r>
          </a:p>
        </p:txBody>
      </p:sp>
    </p:spTree>
    <p:extLst>
      <p:ext uri="{BB962C8B-B14F-4D97-AF65-F5344CB8AC3E}">
        <p14:creationId xmlns:p14="http://schemas.microsoft.com/office/powerpoint/2010/main" val="178953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7726" y="872614"/>
            <a:ext cx="75608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830E2C"/>
                </a:solidFill>
                <a:latin typeface="Myriad Pro" panose="020B0503030403020204" pitchFamily="34" charset="0"/>
                <a:cs typeface="Arial" panose="020B0604020202020204" pitchFamily="34" charset="0"/>
              </a:rPr>
              <a:t>Below are general advantages and disadvantages of specialisation. Use the textbook pages 27-30 to outline them for producers, workers regions and countries</a:t>
            </a:r>
            <a:endParaRPr kumimoji="0" lang="en-GB" sz="2000" b="1" i="0" u="none" strike="noStrike" kern="1200" cap="none" spc="0" normalizeH="0" baseline="0" noProof="0" dirty="0">
              <a:ln>
                <a:noFill/>
              </a:ln>
              <a:solidFill>
                <a:srgbClr val="830E2C"/>
              </a:solidFill>
              <a:effectLst/>
              <a:uLnTx/>
              <a:uFillTx/>
              <a:latin typeface="Myriad Pro" panose="020B0503030403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D03A0394-3915-41AD-9296-58AF1AC01C8A}"/>
              </a:ext>
            </a:extLst>
          </p:cNvPr>
          <p:cNvGraphicFramePr>
            <a:graphicFrameLocks noGrp="1"/>
          </p:cNvGraphicFramePr>
          <p:nvPr>
            <p:extLst>
              <p:ext uri="{D42A27DB-BD31-4B8C-83A1-F6EECF244321}">
                <p14:modId xmlns:p14="http://schemas.microsoft.com/office/powerpoint/2010/main" val="2666500099"/>
              </p:ext>
            </p:extLst>
          </p:nvPr>
        </p:nvGraphicFramePr>
        <p:xfrm>
          <a:off x="611560" y="2060848"/>
          <a:ext cx="8352928" cy="3291840"/>
        </p:xfrm>
        <a:graphic>
          <a:graphicData uri="http://schemas.openxmlformats.org/drawingml/2006/table">
            <a:tbl>
              <a:tblPr firstRow="1" bandRow="1">
                <a:tableStyleId>{21E4AEA4-8DFA-4A89-87EB-49C32662AFE0}</a:tableStyleId>
              </a:tblPr>
              <a:tblGrid>
                <a:gridCol w="4093728">
                  <a:extLst>
                    <a:ext uri="{9D8B030D-6E8A-4147-A177-3AD203B41FA5}">
                      <a16:colId xmlns:a16="http://schemas.microsoft.com/office/drawing/2014/main" val="4089510073"/>
                    </a:ext>
                  </a:extLst>
                </a:gridCol>
                <a:gridCol w="4259200">
                  <a:extLst>
                    <a:ext uri="{9D8B030D-6E8A-4147-A177-3AD203B41FA5}">
                      <a16:colId xmlns:a16="http://schemas.microsoft.com/office/drawing/2014/main" val="1542222851"/>
                    </a:ext>
                  </a:extLst>
                </a:gridCol>
              </a:tblGrid>
              <a:tr h="180163">
                <a:tc>
                  <a:txBody>
                    <a:bodyPr/>
                    <a:lstStyle/>
                    <a:p>
                      <a:r>
                        <a:rPr lang="en-GB" sz="1800" dirty="0">
                          <a:latin typeface="Myriad Pro" panose="020B0503030403020204" pitchFamily="34" charset="0"/>
                          <a:cs typeface="Arial" panose="020B0604020202020204" pitchFamily="34" charset="0"/>
                        </a:rPr>
                        <a:t>Advantages</a:t>
                      </a:r>
                    </a:p>
                  </a:txBody>
                  <a:tcPr>
                    <a:solidFill>
                      <a:srgbClr val="830E2C"/>
                    </a:solidFill>
                  </a:tcPr>
                </a:tc>
                <a:tc>
                  <a:txBody>
                    <a:bodyPr/>
                    <a:lstStyle/>
                    <a:p>
                      <a:r>
                        <a:rPr lang="en-GB" sz="1800" dirty="0">
                          <a:latin typeface="Myriad Pro" panose="020B0503030403020204" pitchFamily="34" charset="0"/>
                          <a:cs typeface="Arial" panose="020B0604020202020204" pitchFamily="34" charset="0"/>
                        </a:rPr>
                        <a:t>Disadvantages</a:t>
                      </a:r>
                    </a:p>
                  </a:txBody>
                  <a:tcPr>
                    <a:solidFill>
                      <a:srgbClr val="830E2C"/>
                    </a:solidFill>
                  </a:tcPr>
                </a:tc>
                <a:extLst>
                  <a:ext uri="{0D108BD9-81ED-4DB2-BD59-A6C34878D82A}">
                    <a16:rowId xmlns:a16="http://schemas.microsoft.com/office/drawing/2014/main" val="1532154296"/>
                  </a:ext>
                </a:extLst>
              </a:tr>
              <a:tr h="450407">
                <a:tc>
                  <a:txBody>
                    <a:bodyPr/>
                    <a:lstStyle/>
                    <a:p>
                      <a:r>
                        <a:rPr lang="en-GB" sz="1800" dirty="0">
                          <a:latin typeface="Myriad Pro" panose="020B0503030403020204" pitchFamily="34" charset="0"/>
                          <a:cs typeface="Arial" panose="020B0604020202020204" pitchFamily="34" charset="0"/>
                        </a:rPr>
                        <a:t>Reduced movement between tasks, saves time, increases efficiency</a:t>
                      </a:r>
                    </a:p>
                  </a:txBody>
                  <a:tcPr>
                    <a:solidFill>
                      <a:srgbClr val="F8BACA"/>
                    </a:solidFill>
                  </a:tcPr>
                </a:tc>
                <a:tc>
                  <a:txBody>
                    <a:bodyPr/>
                    <a:lstStyle/>
                    <a:p>
                      <a:r>
                        <a:rPr lang="en-GB" sz="1800" dirty="0">
                          <a:latin typeface="Myriad Pro" panose="020B0503030403020204" pitchFamily="34" charset="0"/>
                          <a:cs typeface="Arial" panose="020B0604020202020204" pitchFamily="34" charset="0"/>
                        </a:rPr>
                        <a:t>Same task, leads to boredom, leads to reduced productivity</a:t>
                      </a:r>
                    </a:p>
                  </a:txBody>
                  <a:tcPr>
                    <a:solidFill>
                      <a:srgbClr val="F8BACA"/>
                    </a:solidFill>
                  </a:tcPr>
                </a:tc>
                <a:extLst>
                  <a:ext uri="{0D108BD9-81ED-4DB2-BD59-A6C34878D82A}">
                    <a16:rowId xmlns:a16="http://schemas.microsoft.com/office/drawing/2014/main" val="1956418511"/>
                  </a:ext>
                </a:extLst>
              </a:tr>
              <a:tr h="315285">
                <a:tc>
                  <a:txBody>
                    <a:bodyPr/>
                    <a:lstStyle/>
                    <a:p>
                      <a:r>
                        <a:rPr lang="en-GB" sz="1800" dirty="0">
                          <a:latin typeface="Myriad Pro" panose="020B0503030403020204" pitchFamily="34" charset="0"/>
                          <a:cs typeface="Arial" panose="020B0604020202020204" pitchFamily="34" charset="0"/>
                        </a:rPr>
                        <a:t>Repetition increases skill, more productive</a:t>
                      </a:r>
                    </a:p>
                  </a:txBody>
                  <a:tcPr>
                    <a:solidFill>
                      <a:srgbClr val="FBDDE5"/>
                    </a:solidFill>
                  </a:tcPr>
                </a:tc>
                <a:tc>
                  <a:txBody>
                    <a:bodyPr/>
                    <a:lstStyle/>
                    <a:p>
                      <a:r>
                        <a:rPr lang="en-GB" sz="1800" dirty="0">
                          <a:latin typeface="Myriad Pro" panose="020B0503030403020204" pitchFamily="34" charset="0"/>
                          <a:cs typeface="Arial" panose="020B0604020202020204" pitchFamily="34" charset="0"/>
                        </a:rPr>
                        <a:t>Loss of range of skills</a:t>
                      </a:r>
                    </a:p>
                  </a:txBody>
                  <a:tcPr>
                    <a:solidFill>
                      <a:srgbClr val="FBDDE5"/>
                    </a:solidFill>
                  </a:tcPr>
                </a:tc>
                <a:extLst>
                  <a:ext uri="{0D108BD9-81ED-4DB2-BD59-A6C34878D82A}">
                    <a16:rowId xmlns:a16="http://schemas.microsoft.com/office/drawing/2014/main" val="3249649421"/>
                  </a:ext>
                </a:extLst>
              </a:tr>
              <a:tr h="450407">
                <a:tc>
                  <a:txBody>
                    <a:bodyPr/>
                    <a:lstStyle/>
                    <a:p>
                      <a:r>
                        <a:rPr lang="en-GB" sz="1800" dirty="0">
                          <a:latin typeface="Myriad Pro" panose="020B0503030403020204" pitchFamily="34" charset="0"/>
                          <a:cs typeface="Arial" panose="020B0604020202020204" pitchFamily="34" charset="0"/>
                        </a:rPr>
                        <a:t>Tasks broken down, become efficient to use specialist machinery</a:t>
                      </a:r>
                    </a:p>
                  </a:txBody>
                  <a:tcPr>
                    <a:solidFill>
                      <a:srgbClr val="F8BACA"/>
                    </a:solidFill>
                  </a:tcPr>
                </a:tc>
                <a:tc>
                  <a:txBody>
                    <a:bodyPr/>
                    <a:lstStyle/>
                    <a:p>
                      <a:r>
                        <a:rPr lang="en-GB" sz="1800" dirty="0">
                          <a:latin typeface="Myriad Pro" panose="020B0503030403020204" pitchFamily="34" charset="0"/>
                          <a:cs typeface="Arial" panose="020B0604020202020204" pitchFamily="34" charset="0"/>
                        </a:rPr>
                        <a:t>Strikes/breakdown can lead to all production being stopped</a:t>
                      </a:r>
                    </a:p>
                  </a:txBody>
                  <a:tcPr>
                    <a:solidFill>
                      <a:srgbClr val="F8BACA"/>
                    </a:solidFill>
                  </a:tcPr>
                </a:tc>
                <a:extLst>
                  <a:ext uri="{0D108BD9-81ED-4DB2-BD59-A6C34878D82A}">
                    <a16:rowId xmlns:a16="http://schemas.microsoft.com/office/drawing/2014/main" val="4081842442"/>
                  </a:ext>
                </a:extLst>
              </a:tr>
              <a:tr h="450407">
                <a:tc>
                  <a:txBody>
                    <a:bodyPr/>
                    <a:lstStyle/>
                    <a:p>
                      <a:r>
                        <a:rPr lang="en-GB" sz="1800" dirty="0">
                          <a:latin typeface="Myriad Pro" panose="020B0503030403020204" pitchFamily="34" charset="0"/>
                          <a:cs typeface="Arial" panose="020B0604020202020204" pitchFamily="34" charset="0"/>
                        </a:rPr>
                        <a:t>Workers can be designated according to their strengths/expertise</a:t>
                      </a:r>
                    </a:p>
                  </a:txBody>
                  <a:tcPr>
                    <a:solidFill>
                      <a:srgbClr val="FBDDE5"/>
                    </a:solidFill>
                  </a:tcPr>
                </a:tc>
                <a:tc>
                  <a:txBody>
                    <a:bodyPr/>
                    <a:lstStyle/>
                    <a:p>
                      <a:r>
                        <a:rPr lang="en-GB" sz="1800" dirty="0">
                          <a:latin typeface="Myriad Pro" panose="020B0503030403020204" pitchFamily="34" charset="0"/>
                          <a:cs typeface="Arial" panose="020B0604020202020204" pitchFamily="34" charset="0"/>
                        </a:rPr>
                        <a:t>Can lead to overuse of scarce resources and limit choice</a:t>
                      </a:r>
                    </a:p>
                  </a:txBody>
                  <a:tcPr>
                    <a:solidFill>
                      <a:srgbClr val="FBDDE5"/>
                    </a:solidFill>
                  </a:tcPr>
                </a:tc>
                <a:extLst>
                  <a:ext uri="{0D108BD9-81ED-4DB2-BD59-A6C34878D82A}">
                    <a16:rowId xmlns:a16="http://schemas.microsoft.com/office/drawing/2014/main" val="3340564860"/>
                  </a:ext>
                </a:extLst>
              </a:tr>
              <a:tr h="315285">
                <a:tc>
                  <a:txBody>
                    <a:bodyPr/>
                    <a:lstStyle/>
                    <a:p>
                      <a:r>
                        <a:rPr lang="en-GB" sz="1800" dirty="0">
                          <a:latin typeface="Myriad Pro" panose="020B0503030403020204" pitchFamily="34" charset="0"/>
                          <a:cs typeface="Arial" panose="020B0604020202020204" pitchFamily="34" charset="0"/>
                        </a:rPr>
                        <a:t>Leads to greater use of scarce resources</a:t>
                      </a:r>
                    </a:p>
                  </a:txBody>
                  <a:tcPr>
                    <a:solidFill>
                      <a:srgbClr val="F8BACA"/>
                    </a:solidFill>
                  </a:tcPr>
                </a:tc>
                <a:tc>
                  <a:txBody>
                    <a:bodyPr/>
                    <a:lstStyle/>
                    <a:p>
                      <a:endParaRPr lang="en-GB" sz="1800" dirty="0">
                        <a:latin typeface="Myriad Pro" panose="020B0503030403020204" pitchFamily="34" charset="0"/>
                        <a:cs typeface="Arial" panose="020B0604020202020204" pitchFamily="34" charset="0"/>
                      </a:endParaRPr>
                    </a:p>
                  </a:txBody>
                  <a:tcPr>
                    <a:solidFill>
                      <a:srgbClr val="F8BACA"/>
                    </a:solidFill>
                  </a:tcPr>
                </a:tc>
                <a:extLst>
                  <a:ext uri="{0D108BD9-81ED-4DB2-BD59-A6C34878D82A}">
                    <a16:rowId xmlns:a16="http://schemas.microsoft.com/office/drawing/2014/main" val="4194123339"/>
                  </a:ext>
                </a:extLst>
              </a:tr>
            </a:tbl>
          </a:graphicData>
        </a:graphic>
      </p:graphicFrame>
      <p:sp>
        <p:nvSpPr>
          <p:cNvPr id="4" name="Rectangle 2">
            <a:extLst>
              <a:ext uri="{FF2B5EF4-FFF2-40B4-BE49-F238E27FC236}">
                <a16:creationId xmlns:a16="http://schemas.microsoft.com/office/drawing/2014/main" id="{C36641DE-7FE5-4B3C-80CD-B2654EC19EA2}"/>
              </a:ext>
            </a:extLst>
          </p:cNvPr>
          <p:cNvSpPr txBox="1">
            <a:spLocks noGrp="1" noChangeArrowheads="1"/>
          </p:cNvSpPr>
          <p:nvPr>
            <p:ph type="title" idx="4294967295"/>
          </p:nvPr>
        </p:nvSpPr>
        <p:spPr>
          <a:xfrm>
            <a:off x="513183" y="240567"/>
            <a:ext cx="8229600" cy="6480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Activity</a:t>
            </a:r>
          </a:p>
        </p:txBody>
      </p:sp>
    </p:spTree>
    <p:extLst>
      <p:ext uri="{BB962C8B-B14F-4D97-AF65-F5344CB8AC3E}">
        <p14:creationId xmlns:p14="http://schemas.microsoft.com/office/powerpoint/2010/main" val="198362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11804" y="950596"/>
            <a:ext cx="6552728" cy="44268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GB" altLang="en-US" sz="2400" b="1" dirty="0">
                <a:solidFill>
                  <a:srgbClr val="AE0048"/>
                </a:solidFill>
                <a:latin typeface="Myriad Pro" panose="020B0503030403020204" pitchFamily="34" charset="0"/>
              </a:rPr>
              <a:t>Task: Make a list to complete each title below.</a:t>
            </a:r>
          </a:p>
        </p:txBody>
      </p:sp>
      <p:pic>
        <p:nvPicPr>
          <p:cNvPr id="14" name="Content Placeholder 13" descr="Practice paper extract">
            <a:extLst>
              <a:ext uri="{FF2B5EF4-FFF2-40B4-BE49-F238E27FC236}">
                <a16:creationId xmlns:a16="http://schemas.microsoft.com/office/drawing/2014/main" id="{979B084B-E51D-484A-BFBE-947E67666BE2}"/>
              </a:ext>
            </a:extLst>
          </p:cNvPr>
          <p:cNvPicPr>
            <a:picLocks noGrp="1" noChangeAspect="1"/>
          </p:cNvPicPr>
          <p:nvPr>
            <p:ph idx="1"/>
          </p:nvPr>
        </p:nvPicPr>
        <p:blipFill rotWithShape="1">
          <a:blip r:embed="rId3"/>
          <a:srcRect r="5366" b="9651"/>
          <a:stretch/>
        </p:blipFill>
        <p:spPr>
          <a:xfrm>
            <a:off x="2200292" y="2259674"/>
            <a:ext cx="4675964" cy="3329566"/>
          </a:xfrm>
          <a:prstGeom prst="rect">
            <a:avLst/>
          </a:prstGeom>
        </p:spPr>
      </p:pic>
      <p:sp>
        <p:nvSpPr>
          <p:cNvPr id="15" name="TextBox 14">
            <a:extLst>
              <a:ext uri="{FF2B5EF4-FFF2-40B4-BE49-F238E27FC236}">
                <a16:creationId xmlns:a16="http://schemas.microsoft.com/office/drawing/2014/main" id="{5B759169-256D-4A3E-BFA8-00E25CBCE1FE}"/>
              </a:ext>
            </a:extLst>
          </p:cNvPr>
          <p:cNvSpPr txBox="1"/>
          <p:nvPr/>
        </p:nvSpPr>
        <p:spPr>
          <a:xfrm>
            <a:off x="553325" y="1484783"/>
            <a:ext cx="3816424" cy="707886"/>
          </a:xfrm>
          <a:prstGeom prst="rect">
            <a:avLst/>
          </a:prstGeom>
          <a:noFill/>
        </p:spPr>
        <p:txBody>
          <a:bodyPr wrap="square" rtlCol="0">
            <a:spAutoFit/>
          </a:bodyPr>
          <a:lstStyle/>
          <a:p>
            <a:r>
              <a:rPr lang="en-GB" sz="2000" dirty="0">
                <a:latin typeface="Myriad Pro" panose="020B0503030403020204" pitchFamily="34" charset="0"/>
              </a:rPr>
              <a:t>Factors affecting the supply of labour</a:t>
            </a:r>
          </a:p>
        </p:txBody>
      </p:sp>
      <p:sp>
        <p:nvSpPr>
          <p:cNvPr id="16" name="TextBox 15">
            <a:extLst>
              <a:ext uri="{FF2B5EF4-FFF2-40B4-BE49-F238E27FC236}">
                <a16:creationId xmlns:a16="http://schemas.microsoft.com/office/drawing/2014/main" id="{987960AA-33D5-4C0A-A9C8-44BF7226DBE1}"/>
              </a:ext>
            </a:extLst>
          </p:cNvPr>
          <p:cNvSpPr txBox="1"/>
          <p:nvPr/>
        </p:nvSpPr>
        <p:spPr>
          <a:xfrm>
            <a:off x="4788024" y="1446117"/>
            <a:ext cx="3672408" cy="707886"/>
          </a:xfrm>
          <a:prstGeom prst="rect">
            <a:avLst/>
          </a:prstGeom>
          <a:noFill/>
        </p:spPr>
        <p:txBody>
          <a:bodyPr wrap="square" rtlCol="0">
            <a:spAutoFit/>
          </a:bodyPr>
          <a:lstStyle/>
          <a:p>
            <a:r>
              <a:rPr lang="en-GB" sz="2000" dirty="0">
                <a:latin typeface="Myriad Pro" panose="020B0503030403020204" pitchFamily="34" charset="0"/>
              </a:rPr>
              <a:t>Factors affecting the demand for labour</a:t>
            </a:r>
          </a:p>
        </p:txBody>
      </p:sp>
      <p:sp>
        <p:nvSpPr>
          <p:cNvPr id="6" name="Rectangle 2">
            <a:extLst>
              <a:ext uri="{FF2B5EF4-FFF2-40B4-BE49-F238E27FC236}">
                <a16:creationId xmlns:a16="http://schemas.microsoft.com/office/drawing/2014/main" id="{55D22A90-7EFB-40DB-94CB-C7835C5C1C50}"/>
              </a:ext>
            </a:extLst>
          </p:cNvPr>
          <p:cNvSpPr txBox="1">
            <a:spLocks noGrp="1" noChangeArrowheads="1"/>
          </p:cNvSpPr>
          <p:nvPr>
            <p:ph type="title" idx="4294967295"/>
          </p:nvPr>
        </p:nvSpPr>
        <p:spPr>
          <a:xfrm>
            <a:off x="511804" y="20324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Interaction of workers and firms</a:t>
            </a:r>
          </a:p>
        </p:txBody>
      </p:sp>
    </p:spTree>
    <p:extLst>
      <p:ext uri="{BB962C8B-B14F-4D97-AF65-F5344CB8AC3E}">
        <p14:creationId xmlns:p14="http://schemas.microsoft.com/office/powerpoint/2010/main" val="284927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8985" y="925681"/>
            <a:ext cx="8579296" cy="1368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GB" altLang="en-US" sz="2000" b="1" dirty="0">
                <a:solidFill>
                  <a:srgbClr val="AE0048"/>
                </a:solidFill>
                <a:latin typeface="Myriad Pro" panose="020B0503030403020204" pitchFamily="34" charset="0"/>
              </a:rPr>
              <a:t>Task: 1.Complete the labels below to show which is elastic and which is inelastic</a:t>
            </a:r>
          </a:p>
          <a:p>
            <a:pPr algn="l"/>
            <a:r>
              <a:rPr lang="en-GB" altLang="en-US" sz="2000" b="1" dirty="0">
                <a:solidFill>
                  <a:srgbClr val="AE0048"/>
                </a:solidFill>
                <a:latin typeface="Myriad Pro" panose="020B0503030403020204" pitchFamily="34" charset="0"/>
              </a:rPr>
              <a:t>2. Explain why this makes a difference to wage rates</a:t>
            </a:r>
          </a:p>
          <a:p>
            <a:pPr algn="l"/>
            <a:r>
              <a:rPr lang="en-GB" altLang="en-US" sz="2000" b="1" dirty="0">
                <a:solidFill>
                  <a:srgbClr val="AE0048"/>
                </a:solidFill>
                <a:latin typeface="Myriad Pro" panose="020B0503030403020204" pitchFamily="34" charset="0"/>
              </a:rPr>
              <a:t>3. Give examples of occupations which would fit each situation</a:t>
            </a:r>
          </a:p>
        </p:txBody>
      </p:sp>
      <p:pic>
        <p:nvPicPr>
          <p:cNvPr id="7" name="Content Placeholder 6" descr="Diagram">
            <a:extLst>
              <a:ext uri="{FF2B5EF4-FFF2-40B4-BE49-F238E27FC236}">
                <a16:creationId xmlns:a16="http://schemas.microsoft.com/office/drawing/2014/main" id="{EC893367-3A03-44CA-9824-CD433F2EAEDC}"/>
              </a:ext>
            </a:extLst>
          </p:cNvPr>
          <p:cNvPicPr>
            <a:picLocks noGrp="1" noChangeAspect="1"/>
          </p:cNvPicPr>
          <p:nvPr>
            <p:ph idx="1"/>
          </p:nvPr>
        </p:nvPicPr>
        <p:blipFill>
          <a:blip r:embed="rId3"/>
          <a:stretch>
            <a:fillRect/>
          </a:stretch>
        </p:blipFill>
        <p:spPr>
          <a:xfrm>
            <a:off x="2730613" y="2348880"/>
            <a:ext cx="3487071" cy="3367415"/>
          </a:xfrm>
          <a:prstGeom prst="rect">
            <a:avLst/>
          </a:prstGeom>
        </p:spPr>
      </p:pic>
      <p:sp>
        <p:nvSpPr>
          <p:cNvPr id="5" name="Rectangle 2">
            <a:extLst>
              <a:ext uri="{FF2B5EF4-FFF2-40B4-BE49-F238E27FC236}">
                <a16:creationId xmlns:a16="http://schemas.microsoft.com/office/drawing/2014/main" id="{291CB50B-F3A4-4850-9165-20B4314D3D38}"/>
              </a:ext>
            </a:extLst>
          </p:cNvPr>
          <p:cNvSpPr txBox="1">
            <a:spLocks noGrp="1" noChangeArrowheads="1"/>
          </p:cNvSpPr>
          <p:nvPr>
            <p:ph type="title" idx="4294967295"/>
          </p:nvPr>
        </p:nvSpPr>
        <p:spPr>
          <a:xfrm>
            <a:off x="538985" y="205601"/>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Wage determination</a:t>
            </a:r>
          </a:p>
        </p:txBody>
      </p:sp>
    </p:spTree>
    <p:extLst>
      <p:ext uri="{BB962C8B-B14F-4D97-AF65-F5344CB8AC3E}">
        <p14:creationId xmlns:p14="http://schemas.microsoft.com/office/powerpoint/2010/main" val="96117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7F49C4D9-8690-4B04-8E94-8926C98FD9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1131074"/>
            <a:ext cx="5687817" cy="4595852"/>
          </a:xfrm>
        </p:spPr>
      </p:pic>
      <p:sp>
        <p:nvSpPr>
          <p:cNvPr id="6" name="Rectangle 2">
            <a:extLst>
              <a:ext uri="{FF2B5EF4-FFF2-40B4-BE49-F238E27FC236}">
                <a16:creationId xmlns:a16="http://schemas.microsoft.com/office/drawing/2014/main" id="{CC5BA6B3-5419-4E8F-A6F4-2243CB76F953}"/>
              </a:ext>
            </a:extLst>
          </p:cNvPr>
          <p:cNvSpPr txBox="1">
            <a:spLocks noGrp="1" noChangeArrowheads="1"/>
          </p:cNvSpPr>
          <p:nvPr>
            <p:ph type="title" idx="4294967295"/>
          </p:nvPr>
        </p:nvSpPr>
        <p:spPr>
          <a:xfrm>
            <a:off x="531211" y="19702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Gross and net pay</a:t>
            </a:r>
          </a:p>
        </p:txBody>
      </p:sp>
    </p:spTree>
    <p:extLst>
      <p:ext uri="{BB962C8B-B14F-4D97-AF65-F5344CB8AC3E}">
        <p14:creationId xmlns:p14="http://schemas.microsoft.com/office/powerpoint/2010/main" val="135829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are Gross and Net Pay?">
            <a:hlinkClick r:id="" action="ppaction://media"/>
            <a:extLst>
              <a:ext uri="{FF2B5EF4-FFF2-40B4-BE49-F238E27FC236}">
                <a16:creationId xmlns:a16="http://schemas.microsoft.com/office/drawing/2014/main" id="{C0F30D0B-9211-4F19-BD2D-02DF13972F48}"/>
              </a:ext>
            </a:extLst>
          </p:cNvPr>
          <p:cNvPicPr>
            <a:picLocks noGrp="1" noRot="1" noChangeAspect="1"/>
          </p:cNvPicPr>
          <p:nvPr>
            <p:ph idx="1"/>
            <a:videoFile r:link="rId1"/>
          </p:nvPr>
        </p:nvPicPr>
        <p:blipFill>
          <a:blip r:embed="rId4"/>
          <a:stretch>
            <a:fillRect/>
          </a:stretch>
        </p:blipFill>
        <p:spPr>
          <a:xfrm>
            <a:off x="897731" y="1124744"/>
            <a:ext cx="7348538" cy="4133850"/>
          </a:xfrm>
          <a:prstGeom prst="rect">
            <a:avLst/>
          </a:prstGeom>
        </p:spPr>
      </p:pic>
      <p:sp>
        <p:nvSpPr>
          <p:cNvPr id="5" name="Rectangle 2">
            <a:extLst>
              <a:ext uri="{FF2B5EF4-FFF2-40B4-BE49-F238E27FC236}">
                <a16:creationId xmlns:a16="http://schemas.microsoft.com/office/drawing/2014/main" id="{06106EAB-6679-4DE5-B8D7-C99B6584BB17}"/>
              </a:ext>
            </a:extLst>
          </p:cNvPr>
          <p:cNvSpPr txBox="1">
            <a:spLocks noGrp="1" noChangeArrowheads="1"/>
          </p:cNvSpPr>
          <p:nvPr>
            <p:ph type="title" idx="4294967295"/>
          </p:nvPr>
        </p:nvSpPr>
        <p:spPr>
          <a:xfrm>
            <a:off x="501663" y="20324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Basic introduction to gross and net pay</a:t>
            </a:r>
          </a:p>
        </p:txBody>
      </p:sp>
    </p:spTree>
    <p:extLst>
      <p:ext uri="{BB962C8B-B14F-4D97-AF65-F5344CB8AC3E}">
        <p14:creationId xmlns:p14="http://schemas.microsoft.com/office/powerpoint/2010/main" val="108371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9552" y="908720"/>
            <a:ext cx="8229600" cy="12607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en-GB" altLang="en-US" sz="2000" b="1" dirty="0">
                <a:solidFill>
                  <a:srgbClr val="AE0048"/>
                </a:solidFill>
                <a:latin typeface="Myriad Pro" panose="020B0503030403020204" pitchFamily="34" charset="0"/>
              </a:rPr>
              <a:t>Task: Watch the following video and make notes, then look up the latest tax bands, what difference would they make to Jane’s pay?</a:t>
            </a:r>
          </a:p>
          <a:p>
            <a:pPr algn="l"/>
            <a:r>
              <a:rPr lang="en-GB" altLang="en-US" sz="2000" b="1" dirty="0">
                <a:solidFill>
                  <a:srgbClr val="AE0048"/>
                </a:solidFill>
                <a:latin typeface="Myriad Pro" panose="020B0503030403020204" pitchFamily="34" charset="0"/>
              </a:rPr>
              <a:t>Use the following link:</a:t>
            </a:r>
          </a:p>
          <a:p>
            <a:pPr algn="l"/>
            <a:r>
              <a:rPr lang="en-GB" sz="2000" i="1" dirty="0">
                <a:latin typeface="Myriad Pro" panose="020B0503030403020204" pitchFamily="34" charset="0"/>
                <a:hlinkClick r:id="rId4"/>
              </a:rPr>
              <a:t>https://</a:t>
            </a:r>
            <a:r>
              <a:rPr lang="en-GB" sz="2000" b="1" i="1" dirty="0">
                <a:latin typeface="Myriad Pro" panose="020B0503030403020204" pitchFamily="34" charset="0"/>
                <a:hlinkClick r:id="rId4"/>
              </a:rPr>
              <a:t>www.gov.uk</a:t>
            </a:r>
            <a:r>
              <a:rPr lang="en-GB" sz="2000" i="1" dirty="0">
                <a:latin typeface="Myriad Pro" panose="020B0503030403020204" pitchFamily="34" charset="0"/>
                <a:hlinkClick r:id="rId4"/>
              </a:rPr>
              <a:t>/</a:t>
            </a:r>
            <a:r>
              <a:rPr lang="en-GB" sz="2000" b="1" i="1" dirty="0">
                <a:latin typeface="Myriad Pro" panose="020B0503030403020204" pitchFamily="34" charset="0"/>
                <a:hlinkClick r:id="rId4"/>
              </a:rPr>
              <a:t>income-tax-rates</a:t>
            </a:r>
            <a:endParaRPr lang="en-GB" sz="2000" b="1" i="1" dirty="0">
              <a:latin typeface="Myriad Pro" panose="020B0503030403020204" pitchFamily="34" charset="0"/>
            </a:endParaRPr>
          </a:p>
        </p:txBody>
      </p:sp>
      <p:pic>
        <p:nvPicPr>
          <p:cNvPr id="2" name="Online Media 1" title="How to Calculate your Income Tax and National Insurance Contributions">
            <a:hlinkClick r:id="" action="ppaction://media"/>
            <a:extLst>
              <a:ext uri="{FF2B5EF4-FFF2-40B4-BE49-F238E27FC236}">
                <a16:creationId xmlns:a16="http://schemas.microsoft.com/office/drawing/2014/main" id="{E28AE225-0A28-47E9-A5DE-00617E3E3D4B}"/>
              </a:ext>
            </a:extLst>
          </p:cNvPr>
          <p:cNvPicPr>
            <a:picLocks noGrp="1" noRot="1" noChangeAspect="1"/>
          </p:cNvPicPr>
          <p:nvPr>
            <p:ph idx="1"/>
            <a:videoFile r:link="rId1"/>
          </p:nvPr>
        </p:nvPicPr>
        <p:blipFill>
          <a:blip r:embed="rId5"/>
          <a:stretch>
            <a:fillRect/>
          </a:stretch>
        </p:blipFill>
        <p:spPr>
          <a:xfrm>
            <a:off x="1258271" y="2313519"/>
            <a:ext cx="6432890" cy="3618761"/>
          </a:xfrm>
          <a:prstGeom prst="rect">
            <a:avLst/>
          </a:prstGeom>
        </p:spPr>
      </p:pic>
      <p:sp>
        <p:nvSpPr>
          <p:cNvPr id="5" name="Rectangle 2">
            <a:extLst>
              <a:ext uri="{FF2B5EF4-FFF2-40B4-BE49-F238E27FC236}">
                <a16:creationId xmlns:a16="http://schemas.microsoft.com/office/drawing/2014/main" id="{362DE04C-5E25-475D-A00A-D9F20DA083B5}"/>
              </a:ext>
            </a:extLst>
          </p:cNvPr>
          <p:cNvSpPr txBox="1">
            <a:spLocks noGrp="1" noChangeArrowheads="1"/>
          </p:cNvSpPr>
          <p:nvPr>
            <p:ph type="title" idx="4294967295"/>
          </p:nvPr>
        </p:nvSpPr>
        <p:spPr>
          <a:xfrm>
            <a:off x="529654" y="198579"/>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Gross and net pay and deductions from pay</a:t>
            </a:r>
          </a:p>
        </p:txBody>
      </p:sp>
    </p:spTree>
    <p:extLst>
      <p:ext uri="{BB962C8B-B14F-4D97-AF65-F5344CB8AC3E}">
        <p14:creationId xmlns:p14="http://schemas.microsoft.com/office/powerpoint/2010/main" val="71790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childTnLst>
        </p:cTn>
      </p:par>
    </p:tnLst>
    <p:bldLst>
      <p:bldP spid="4" grpId="0"/>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F0C7CC35-F8A2-4A40-844F-1426C5A812CC}"/>
              </a:ext>
            </a:extLst>
          </p:cNvPr>
          <p:cNvPicPr>
            <a:picLocks noGrp="1" noChangeAspect="1"/>
          </p:cNvPicPr>
          <p:nvPr>
            <p:ph idx="1"/>
          </p:nvPr>
        </p:nvPicPr>
        <p:blipFill rotWithShape="1">
          <a:blip r:embed="rId3"/>
          <a:srcRect r="2574"/>
          <a:stretch/>
        </p:blipFill>
        <p:spPr>
          <a:xfrm>
            <a:off x="539552" y="980728"/>
            <a:ext cx="8017835" cy="3024336"/>
          </a:xfrm>
          <a:prstGeom prst="rect">
            <a:avLst/>
          </a:prstGeom>
        </p:spPr>
      </p:pic>
      <p:sp>
        <p:nvSpPr>
          <p:cNvPr id="5" name="Rectangle 2">
            <a:extLst>
              <a:ext uri="{FF2B5EF4-FFF2-40B4-BE49-F238E27FC236}">
                <a16:creationId xmlns:a16="http://schemas.microsoft.com/office/drawing/2014/main" id="{F1286935-29CC-4A2D-B751-BDDEAE82F81B}"/>
              </a:ext>
            </a:extLst>
          </p:cNvPr>
          <p:cNvSpPr txBox="1">
            <a:spLocks noGrp="1" noChangeArrowheads="1"/>
          </p:cNvSpPr>
          <p:nvPr>
            <p:ph type="title" idx="4294967295"/>
          </p:nvPr>
        </p:nvSpPr>
        <p:spPr>
          <a:xfrm>
            <a:off x="512549" y="197025"/>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43723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actice paper extract">
            <a:extLst>
              <a:ext uri="{FF2B5EF4-FFF2-40B4-BE49-F238E27FC236}">
                <a16:creationId xmlns:a16="http://schemas.microsoft.com/office/drawing/2014/main" id="{E8DF43BB-557D-453E-805D-C8AB95B3A4E6}"/>
              </a:ext>
            </a:extLst>
          </p:cNvPr>
          <p:cNvPicPr>
            <a:picLocks noChangeAspect="1"/>
          </p:cNvPicPr>
          <p:nvPr/>
        </p:nvPicPr>
        <p:blipFill rotWithShape="1">
          <a:blip r:embed="rId3"/>
          <a:srcRect r="3637" b="18880"/>
          <a:stretch/>
        </p:blipFill>
        <p:spPr>
          <a:xfrm>
            <a:off x="468313" y="847689"/>
            <a:ext cx="7952115" cy="2149263"/>
          </a:xfrm>
          <a:prstGeom prst="rect">
            <a:avLst/>
          </a:prstGeom>
        </p:spPr>
      </p:pic>
      <p:pic>
        <p:nvPicPr>
          <p:cNvPr id="8" name="Picture 7" descr="Practice paper extract">
            <a:extLst>
              <a:ext uri="{FF2B5EF4-FFF2-40B4-BE49-F238E27FC236}">
                <a16:creationId xmlns:a16="http://schemas.microsoft.com/office/drawing/2014/main" id="{78DC48C2-208A-47DE-9FB0-04E65CE36EE3}"/>
              </a:ext>
            </a:extLst>
          </p:cNvPr>
          <p:cNvPicPr>
            <a:picLocks noChangeAspect="1"/>
          </p:cNvPicPr>
          <p:nvPr/>
        </p:nvPicPr>
        <p:blipFill rotWithShape="1">
          <a:blip r:embed="rId4"/>
          <a:srcRect r="1989"/>
          <a:stretch/>
        </p:blipFill>
        <p:spPr>
          <a:xfrm>
            <a:off x="468313" y="3118143"/>
            <a:ext cx="7801041" cy="886921"/>
          </a:xfrm>
          <a:prstGeom prst="rect">
            <a:avLst/>
          </a:prstGeom>
        </p:spPr>
      </p:pic>
      <p:pic>
        <p:nvPicPr>
          <p:cNvPr id="9" name="Picture 8" descr="Practice paper extract">
            <a:extLst>
              <a:ext uri="{FF2B5EF4-FFF2-40B4-BE49-F238E27FC236}">
                <a16:creationId xmlns:a16="http://schemas.microsoft.com/office/drawing/2014/main" id="{589934D6-2A6D-4C4B-BA6C-0B64865A7133}"/>
              </a:ext>
            </a:extLst>
          </p:cNvPr>
          <p:cNvPicPr>
            <a:picLocks noChangeAspect="1"/>
          </p:cNvPicPr>
          <p:nvPr/>
        </p:nvPicPr>
        <p:blipFill rotWithShape="1">
          <a:blip r:embed="rId5"/>
          <a:srcRect r="1886" b="31301"/>
          <a:stretch/>
        </p:blipFill>
        <p:spPr>
          <a:xfrm>
            <a:off x="645841" y="4611342"/>
            <a:ext cx="7774587" cy="343986"/>
          </a:xfrm>
          <a:prstGeom prst="rect">
            <a:avLst/>
          </a:prstGeom>
        </p:spPr>
      </p:pic>
      <p:sp>
        <p:nvSpPr>
          <p:cNvPr id="6" name="Rectangle 2">
            <a:extLst>
              <a:ext uri="{FF2B5EF4-FFF2-40B4-BE49-F238E27FC236}">
                <a16:creationId xmlns:a16="http://schemas.microsoft.com/office/drawing/2014/main" id="{AFB63263-AC20-4EB0-BB01-E9C4114B0ABD}"/>
              </a:ext>
            </a:extLst>
          </p:cNvPr>
          <p:cNvSpPr txBox="1">
            <a:spLocks noGrp="1" noChangeArrowheads="1"/>
          </p:cNvSpPr>
          <p:nvPr>
            <p:ph type="title" idx="4294967295"/>
          </p:nvPr>
        </p:nvSpPr>
        <p:spPr>
          <a:xfrm>
            <a:off x="510993" y="20324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239533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932" y="1629309"/>
            <a:ext cx="8229600" cy="4133056"/>
          </a:xfrm>
        </p:spPr>
        <p:txBody>
          <a:bodyPr>
            <a:normAutofit lnSpcReduction="10000"/>
          </a:bodyPr>
          <a:lstStyle/>
          <a:p>
            <a:r>
              <a:rPr lang="en-US" sz="2600" dirty="0">
                <a:latin typeface="Myriad Pro" panose="020B0503030403020204" pitchFamily="34" charset="0"/>
              </a:rPr>
              <a:t>Explain the role of </a:t>
            </a:r>
            <a:r>
              <a:rPr lang="en-US" sz="2600" b="1" dirty="0">
                <a:latin typeface="Myriad Pro" panose="020B0503030403020204" pitchFamily="34" charset="0"/>
              </a:rPr>
              <a:t>money </a:t>
            </a:r>
            <a:r>
              <a:rPr lang="en-US" sz="2600" dirty="0">
                <a:latin typeface="Myriad Pro" panose="020B0503030403020204" pitchFamily="34" charset="0"/>
              </a:rPr>
              <a:t>as a </a:t>
            </a:r>
            <a:r>
              <a:rPr lang="en-US" sz="2600" b="1" dirty="0">
                <a:latin typeface="Myriad Pro" panose="020B0503030403020204" pitchFamily="34" charset="0"/>
              </a:rPr>
              <a:t>medium of exchange </a:t>
            </a:r>
            <a:endParaRPr lang="en-US" sz="2600" dirty="0">
              <a:latin typeface="Myriad Pro" panose="020B0503030403020204" pitchFamily="34" charset="0"/>
            </a:endParaRPr>
          </a:p>
          <a:p>
            <a:r>
              <a:rPr lang="en-US" sz="2600" dirty="0">
                <a:latin typeface="Myriad Pro" panose="020B0503030403020204" pitchFamily="34" charset="0"/>
              </a:rPr>
              <a:t>explain the role of the </a:t>
            </a:r>
            <a:r>
              <a:rPr lang="en-US" sz="2600" b="1" dirty="0">
                <a:latin typeface="Myriad Pro" panose="020B0503030403020204" pitchFamily="34" charset="0"/>
              </a:rPr>
              <a:t>financial sector </a:t>
            </a:r>
            <a:r>
              <a:rPr lang="en-US" sz="2600" dirty="0">
                <a:latin typeface="Myriad Pro" panose="020B0503030403020204" pitchFamily="34" charset="0"/>
              </a:rPr>
              <a:t>for the economy, including financial institutions such as </a:t>
            </a:r>
            <a:r>
              <a:rPr lang="en-US" sz="2600" b="1" dirty="0">
                <a:latin typeface="Myriad Pro" panose="020B0503030403020204" pitchFamily="34" charset="0"/>
              </a:rPr>
              <a:t>banks</a:t>
            </a:r>
            <a:r>
              <a:rPr lang="en-US" sz="2600" dirty="0">
                <a:latin typeface="Myriad Pro" panose="020B0503030403020204" pitchFamily="34" charset="0"/>
              </a:rPr>
              <a:t>, </a:t>
            </a:r>
            <a:r>
              <a:rPr lang="en-US" sz="2600" b="1" dirty="0">
                <a:latin typeface="Myriad Pro" panose="020B0503030403020204" pitchFamily="34" charset="0"/>
              </a:rPr>
              <a:t>building societies </a:t>
            </a:r>
            <a:r>
              <a:rPr lang="en-US" sz="2600" dirty="0">
                <a:latin typeface="Myriad Pro" panose="020B0503030403020204" pitchFamily="34" charset="0"/>
              </a:rPr>
              <a:t>and </a:t>
            </a:r>
            <a:r>
              <a:rPr lang="en-US" sz="2600" b="1" dirty="0">
                <a:latin typeface="Myriad Pro" panose="020B0503030403020204" pitchFamily="34" charset="0"/>
              </a:rPr>
              <a:t>insurance </a:t>
            </a:r>
            <a:r>
              <a:rPr lang="en-US" sz="2600" dirty="0">
                <a:latin typeface="Myriad Pro" panose="020B0503030403020204" pitchFamily="34" charset="0"/>
              </a:rPr>
              <a:t>companies </a:t>
            </a:r>
          </a:p>
          <a:p>
            <a:r>
              <a:rPr lang="en-US" sz="2600" dirty="0">
                <a:latin typeface="Myriad Pro" panose="020B0503030403020204" pitchFamily="34" charset="0"/>
              </a:rPr>
              <a:t>evaluate the importance of the financial sector for consumers, producers and government </a:t>
            </a:r>
          </a:p>
          <a:p>
            <a:r>
              <a:rPr lang="en-US" sz="2600" dirty="0">
                <a:latin typeface="Myriad Pro" panose="020B0503030403020204" pitchFamily="34" charset="0"/>
              </a:rPr>
              <a:t>analyse how different </a:t>
            </a:r>
            <a:r>
              <a:rPr lang="en-US" sz="2600" b="1" dirty="0">
                <a:latin typeface="Myriad Pro" panose="020B0503030403020204" pitchFamily="34" charset="0"/>
              </a:rPr>
              <a:t>interest rates </a:t>
            </a:r>
            <a:r>
              <a:rPr lang="en-US" sz="2600" dirty="0">
                <a:latin typeface="Myriad Pro" panose="020B0503030403020204" pitchFamily="34" charset="0"/>
              </a:rPr>
              <a:t>affect the levels of </a:t>
            </a:r>
            <a:r>
              <a:rPr lang="en-US" sz="2600" b="1" dirty="0">
                <a:latin typeface="Myriad Pro" panose="020B0503030403020204" pitchFamily="34" charset="0"/>
              </a:rPr>
              <a:t>saving</a:t>
            </a:r>
            <a:r>
              <a:rPr lang="en-US" sz="2600" dirty="0">
                <a:latin typeface="Myriad Pro" panose="020B0503030403020204" pitchFamily="34" charset="0"/>
              </a:rPr>
              <a:t>, </a:t>
            </a:r>
            <a:r>
              <a:rPr lang="en-US" sz="2600" b="1" dirty="0">
                <a:latin typeface="Myriad Pro" panose="020B0503030403020204" pitchFamily="34" charset="0"/>
              </a:rPr>
              <a:t>borrowing </a:t>
            </a:r>
            <a:r>
              <a:rPr lang="en-US" sz="2600" dirty="0">
                <a:latin typeface="Myriad Pro" panose="020B0503030403020204" pitchFamily="34" charset="0"/>
              </a:rPr>
              <a:t>and </a:t>
            </a:r>
            <a:r>
              <a:rPr lang="en-US" sz="2600" b="1" dirty="0">
                <a:latin typeface="Myriad Pro" panose="020B0503030403020204" pitchFamily="34" charset="0"/>
              </a:rPr>
              <a:t>investment </a:t>
            </a:r>
            <a:endParaRPr lang="en-US" sz="2600" dirty="0">
              <a:latin typeface="Myriad Pro" panose="020B0503030403020204" pitchFamily="34" charset="0"/>
            </a:endParaRPr>
          </a:p>
          <a:p>
            <a:r>
              <a:rPr lang="en-US" sz="2600" dirty="0">
                <a:latin typeface="Myriad Pro" panose="020B0503030403020204" pitchFamily="34" charset="0"/>
              </a:rPr>
              <a:t>calculate the effect on savings and borrowings of changes in the rate of interest.	</a:t>
            </a:r>
          </a:p>
          <a:p>
            <a:endParaRPr lang="en-GB" dirty="0">
              <a:latin typeface="Myriad Pro" panose="020B0503030403020204" pitchFamily="34" charset="0"/>
            </a:endParaRPr>
          </a:p>
        </p:txBody>
      </p:sp>
      <p:sp>
        <p:nvSpPr>
          <p:cNvPr id="5" name="TextBox 4">
            <a:extLst>
              <a:ext uri="{FF2B5EF4-FFF2-40B4-BE49-F238E27FC236}">
                <a16:creationId xmlns:a16="http://schemas.microsoft.com/office/drawing/2014/main" id="{22880712-4230-49FB-8953-F70CA886FCF5}"/>
              </a:ext>
            </a:extLst>
          </p:cNvPr>
          <p:cNvSpPr txBox="1"/>
          <p:nvPr/>
        </p:nvSpPr>
        <p:spPr>
          <a:xfrm>
            <a:off x="520932" y="980728"/>
            <a:ext cx="5472608" cy="461665"/>
          </a:xfrm>
          <a:prstGeom prst="rect">
            <a:avLst/>
          </a:prstGeom>
          <a:noFill/>
        </p:spPr>
        <p:txBody>
          <a:bodyPr wrap="square" rtlCol="0">
            <a:spAutoFit/>
          </a:bodyPr>
          <a:lstStyle/>
          <a:p>
            <a:r>
              <a:rPr lang="en-GB" sz="2400" dirty="0">
                <a:latin typeface="Myriad Pro" panose="020B0503030403020204" pitchFamily="34" charset="0"/>
              </a:rPr>
              <a:t>Learners should be able to</a:t>
            </a:r>
          </a:p>
        </p:txBody>
      </p:sp>
      <p:sp>
        <p:nvSpPr>
          <p:cNvPr id="6" name="Rectangle 2">
            <a:extLst>
              <a:ext uri="{FF2B5EF4-FFF2-40B4-BE49-F238E27FC236}">
                <a16:creationId xmlns:a16="http://schemas.microsoft.com/office/drawing/2014/main" id="{DD4D87A9-1522-4390-8E3E-C24035A433D8}"/>
              </a:ext>
            </a:extLst>
          </p:cNvPr>
          <p:cNvSpPr txBox="1">
            <a:spLocks noGrp="1" noChangeArrowheads="1"/>
          </p:cNvSpPr>
          <p:nvPr>
            <p:ph type="title" idx="4294967295"/>
          </p:nvPr>
        </p:nvSpPr>
        <p:spPr>
          <a:xfrm>
            <a:off x="520324" y="198580"/>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2.8 The role of money and the financial sector</a:t>
            </a:r>
          </a:p>
        </p:txBody>
      </p:sp>
    </p:spTree>
    <p:extLst>
      <p:ext uri="{BB962C8B-B14F-4D97-AF65-F5344CB8AC3E}">
        <p14:creationId xmlns:p14="http://schemas.microsoft.com/office/powerpoint/2010/main" val="73936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screenshot of text&#10;&#10;Description automatically generated">
            <a:extLst>
              <a:ext uri="{FF2B5EF4-FFF2-40B4-BE49-F238E27FC236}">
                <a16:creationId xmlns:a16="http://schemas.microsoft.com/office/drawing/2014/main" id="{3CA10302-3081-4B72-AA9B-60F7C19D2D6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198" t="9089" r="2538" b="9106"/>
          <a:stretch/>
        </p:blipFill>
        <p:spPr>
          <a:xfrm>
            <a:off x="1249631" y="939146"/>
            <a:ext cx="6644738" cy="4375803"/>
          </a:xfrm>
        </p:spPr>
      </p:pic>
      <p:sp>
        <p:nvSpPr>
          <p:cNvPr id="5" name="Rectangle 2">
            <a:extLst>
              <a:ext uri="{FF2B5EF4-FFF2-40B4-BE49-F238E27FC236}">
                <a16:creationId xmlns:a16="http://schemas.microsoft.com/office/drawing/2014/main" id="{5E87E560-367A-4B0E-8329-31C115FE1EC4}"/>
              </a:ext>
            </a:extLst>
          </p:cNvPr>
          <p:cNvSpPr txBox="1">
            <a:spLocks noGrp="1" noChangeArrowheads="1"/>
          </p:cNvSpPr>
          <p:nvPr>
            <p:ph type="title" idx="4294967295"/>
          </p:nvPr>
        </p:nvSpPr>
        <p:spPr>
          <a:xfrm>
            <a:off x="521878" y="197023"/>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Role of money</a:t>
            </a:r>
          </a:p>
        </p:txBody>
      </p:sp>
    </p:spTree>
    <p:extLst>
      <p:ext uri="{BB962C8B-B14F-4D97-AF65-F5344CB8AC3E}">
        <p14:creationId xmlns:p14="http://schemas.microsoft.com/office/powerpoint/2010/main" val="95311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767" y="908720"/>
            <a:ext cx="7992119" cy="4824536"/>
          </a:xfrm>
        </p:spPr>
        <p:txBody>
          <a:bodyPr>
            <a:noAutofit/>
          </a:bodyPr>
          <a:lstStyle/>
          <a:p>
            <a:pPr marL="0" indent="0">
              <a:buNone/>
            </a:pPr>
            <a:r>
              <a:rPr lang="en-US" sz="2400" b="1" dirty="0">
                <a:latin typeface="Myriad Pro" panose="020B0503030403020204" pitchFamily="34" charset="0"/>
              </a:rPr>
              <a:t>Money</a:t>
            </a:r>
          </a:p>
          <a:p>
            <a:pPr marL="0" indent="0">
              <a:buNone/>
            </a:pPr>
            <a:r>
              <a:rPr lang="en-US" sz="2400" dirty="0">
                <a:solidFill>
                  <a:schemeClr val="accent2">
                    <a:lumMod val="75000"/>
                  </a:schemeClr>
                </a:solidFill>
                <a:latin typeface="Myriad Pro" panose="020B0503030403020204" pitchFamily="34" charset="0"/>
              </a:rPr>
              <a:t>Anything that is accepted as a means of payment.</a:t>
            </a:r>
          </a:p>
          <a:p>
            <a:pPr marL="0" indent="0">
              <a:buNone/>
            </a:pPr>
            <a:r>
              <a:rPr lang="en-US" sz="2400" b="1" dirty="0">
                <a:latin typeface="Myriad Pro" panose="020B0503030403020204" pitchFamily="34" charset="0"/>
              </a:rPr>
              <a:t>Medium of exchange </a:t>
            </a:r>
          </a:p>
          <a:p>
            <a:pPr marL="0" indent="0">
              <a:buNone/>
            </a:pPr>
            <a:r>
              <a:rPr lang="en-US" sz="2400" dirty="0">
                <a:solidFill>
                  <a:schemeClr val="accent2">
                    <a:lumMod val="75000"/>
                  </a:schemeClr>
                </a:solidFill>
                <a:latin typeface="Myriad Pro" panose="020B0503030403020204" pitchFamily="34" charset="0"/>
              </a:rPr>
              <a:t>Anything that sets the standard for exchange of goods and services that is acceptable to all parties.</a:t>
            </a:r>
          </a:p>
          <a:p>
            <a:pPr marL="0" indent="0">
              <a:buNone/>
            </a:pPr>
            <a:r>
              <a:rPr lang="en-US" sz="2400" b="1" dirty="0">
                <a:latin typeface="Myriad Pro" panose="020B0503030403020204" pitchFamily="34" charset="0"/>
              </a:rPr>
              <a:t>Financial sector</a:t>
            </a:r>
          </a:p>
          <a:p>
            <a:pPr marL="0" indent="0">
              <a:buNone/>
            </a:pPr>
            <a:r>
              <a:rPr lang="en-US" sz="2400" dirty="0">
                <a:solidFill>
                  <a:schemeClr val="accent2">
                    <a:lumMod val="75000"/>
                  </a:schemeClr>
                </a:solidFill>
                <a:latin typeface="Myriad Pro" panose="020B0503030403020204" pitchFamily="34" charset="0"/>
              </a:rPr>
              <a:t>Firms that provide financial services.</a:t>
            </a:r>
          </a:p>
          <a:p>
            <a:pPr marL="0" indent="0">
              <a:buNone/>
            </a:pPr>
            <a:r>
              <a:rPr lang="en-US" sz="2400" b="1" dirty="0">
                <a:latin typeface="Myriad Pro" panose="020B0503030403020204" pitchFamily="34" charset="0"/>
              </a:rPr>
              <a:t>Interest rates</a:t>
            </a:r>
          </a:p>
          <a:p>
            <a:pPr marL="0" indent="0">
              <a:buNone/>
            </a:pPr>
            <a:r>
              <a:rPr lang="en-US" sz="2400" dirty="0">
                <a:solidFill>
                  <a:schemeClr val="accent2">
                    <a:lumMod val="75000"/>
                  </a:schemeClr>
                </a:solidFill>
                <a:latin typeface="Myriad Pro" panose="020B0503030403020204" pitchFamily="34" charset="0"/>
              </a:rPr>
              <a:t>The cost for borrowing and the reward for saving.</a:t>
            </a:r>
          </a:p>
          <a:p>
            <a:pPr marL="0" indent="0">
              <a:buNone/>
            </a:pPr>
            <a:r>
              <a:rPr lang="en-US" sz="2400" b="1" dirty="0">
                <a:latin typeface="Myriad Pro" panose="020B0503030403020204" pitchFamily="34" charset="0"/>
              </a:rPr>
              <a:t>Investment</a:t>
            </a:r>
            <a:r>
              <a:rPr lang="en-US" sz="2400" dirty="0">
                <a:latin typeface="Myriad Pro" panose="020B0503030403020204" pitchFamily="34" charset="0"/>
              </a:rPr>
              <a:t> </a:t>
            </a:r>
          </a:p>
          <a:p>
            <a:pPr marL="0" indent="0">
              <a:buNone/>
            </a:pPr>
            <a:r>
              <a:rPr lang="en-US" sz="2400" dirty="0">
                <a:solidFill>
                  <a:schemeClr val="accent2">
                    <a:lumMod val="75000"/>
                  </a:schemeClr>
                </a:solidFill>
                <a:latin typeface="Myriad Pro" panose="020B0503030403020204" pitchFamily="34" charset="0"/>
              </a:rPr>
              <a:t>The purchase of capital goods.</a:t>
            </a:r>
          </a:p>
          <a:p>
            <a:pPr marL="0" indent="0">
              <a:buNone/>
            </a:pPr>
            <a:r>
              <a:rPr lang="en-US" sz="2400" dirty="0">
                <a:solidFill>
                  <a:srgbClr val="00B050"/>
                </a:solidFill>
                <a:latin typeface="Myriad Pro" panose="020B0503030403020204" pitchFamily="34" charset="0"/>
              </a:rPr>
              <a:t>	</a:t>
            </a:r>
          </a:p>
          <a:p>
            <a:endParaRPr lang="en-GB" sz="2400" dirty="0">
              <a:latin typeface="Myriad Pro" panose="020B0503030403020204" pitchFamily="34" charset="0"/>
            </a:endParaRPr>
          </a:p>
        </p:txBody>
      </p:sp>
      <p:sp>
        <p:nvSpPr>
          <p:cNvPr id="5" name="Rectangle 2">
            <a:extLst>
              <a:ext uri="{FF2B5EF4-FFF2-40B4-BE49-F238E27FC236}">
                <a16:creationId xmlns:a16="http://schemas.microsoft.com/office/drawing/2014/main" id="{BD5A91A2-E04E-4187-9FA9-73EBA0B119F9}"/>
              </a:ext>
            </a:extLst>
          </p:cNvPr>
          <p:cNvSpPr txBox="1">
            <a:spLocks noGrp="1" noChangeArrowheads="1"/>
          </p:cNvSpPr>
          <p:nvPr>
            <p:ph type="title" idx="4294967295"/>
          </p:nvPr>
        </p:nvSpPr>
        <p:spPr>
          <a:xfrm>
            <a:off x="510993" y="197025"/>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Key terms</a:t>
            </a:r>
          </a:p>
        </p:txBody>
      </p:sp>
    </p:spTree>
    <p:extLst>
      <p:ext uri="{BB962C8B-B14F-4D97-AF65-F5344CB8AC3E}">
        <p14:creationId xmlns:p14="http://schemas.microsoft.com/office/powerpoint/2010/main" val="77750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A0676166-BDB1-415D-81D1-66B64144A2DD}"/>
              </a:ext>
            </a:extLst>
          </p:cNvPr>
          <p:cNvPicPr>
            <a:picLocks noGrp="1" noChangeAspect="1"/>
          </p:cNvPicPr>
          <p:nvPr>
            <p:ph idx="1"/>
          </p:nvPr>
        </p:nvPicPr>
        <p:blipFill rotWithShape="1">
          <a:blip r:embed="rId3"/>
          <a:srcRect r="2422"/>
          <a:stretch/>
        </p:blipFill>
        <p:spPr>
          <a:xfrm>
            <a:off x="521338" y="1124744"/>
            <a:ext cx="8205422" cy="2592288"/>
          </a:xfrm>
          <a:prstGeom prst="rect">
            <a:avLst/>
          </a:prstGeom>
        </p:spPr>
      </p:pic>
      <p:sp>
        <p:nvSpPr>
          <p:cNvPr id="4" name="Rectangle 2"/>
          <p:cNvSpPr txBox="1">
            <a:spLocks noGrp="1" noChangeArrowheads="1"/>
          </p:cNvSpPr>
          <p:nvPr>
            <p:ph type="title" idx="4294967295"/>
          </p:nvPr>
        </p:nvSpPr>
        <p:spPr>
          <a:xfrm>
            <a:off x="501663" y="203245"/>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44789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93" y="894927"/>
            <a:ext cx="8640960" cy="4968552"/>
          </a:xfrm>
        </p:spPr>
        <p:txBody>
          <a:bodyPr>
            <a:noAutofit/>
          </a:bodyPr>
          <a:lstStyle/>
          <a:p>
            <a:pPr marL="0" indent="0">
              <a:buNone/>
            </a:pPr>
            <a:r>
              <a:rPr lang="en-US" sz="2000" b="1" dirty="0">
                <a:latin typeface="Myriad Pro" panose="020B0503030403020204" pitchFamily="34" charset="0"/>
              </a:rPr>
              <a:t>Financial sector</a:t>
            </a:r>
          </a:p>
          <a:p>
            <a:pPr marL="0" indent="0">
              <a:buNone/>
            </a:pPr>
            <a:r>
              <a:rPr lang="en-US" sz="2000" dirty="0">
                <a:solidFill>
                  <a:schemeClr val="accent2">
                    <a:lumMod val="75000"/>
                  </a:schemeClr>
                </a:solidFill>
                <a:latin typeface="Myriad Pro" panose="020B0503030403020204" pitchFamily="34" charset="0"/>
              </a:rPr>
              <a:t>Firms that provide financial services.</a:t>
            </a:r>
          </a:p>
          <a:p>
            <a:pPr marL="0" indent="0">
              <a:buNone/>
            </a:pPr>
            <a:r>
              <a:rPr lang="en-US" sz="2000" b="1" dirty="0">
                <a:latin typeface="Myriad Pro" panose="020B0503030403020204" pitchFamily="34" charset="0"/>
              </a:rPr>
              <a:t>Financial institutions - Banks</a:t>
            </a:r>
          </a:p>
          <a:p>
            <a:pPr marL="0" indent="0">
              <a:buNone/>
            </a:pPr>
            <a:r>
              <a:rPr lang="en-US" sz="2000" dirty="0">
                <a:latin typeface="Myriad Pro" panose="020B0503030403020204" pitchFamily="34" charset="0"/>
              </a:rPr>
              <a:t>Central bank</a:t>
            </a:r>
          </a:p>
          <a:p>
            <a:pPr marL="0" indent="0">
              <a:buNone/>
            </a:pPr>
            <a:r>
              <a:rPr lang="en-US" sz="2000" dirty="0">
                <a:solidFill>
                  <a:schemeClr val="accent2">
                    <a:lumMod val="75000"/>
                  </a:schemeClr>
                </a:solidFill>
                <a:latin typeface="Myriad Pro" panose="020B0503030403020204" pitchFamily="34" charset="0"/>
              </a:rPr>
              <a:t>The institution responsible for issuing a country’s banknotes, acting as a lender of last resort for other banks, and implementing monetary policy (e.g. setting interest rates).</a:t>
            </a:r>
          </a:p>
          <a:p>
            <a:pPr marL="0" indent="0">
              <a:buNone/>
            </a:pPr>
            <a:r>
              <a:rPr lang="en-US" sz="2000" dirty="0">
                <a:latin typeface="Myriad Pro" panose="020B0503030403020204" pitchFamily="34" charset="0"/>
              </a:rPr>
              <a:t>Commercial (retail) Bank</a:t>
            </a:r>
          </a:p>
          <a:p>
            <a:pPr marL="0" indent="0">
              <a:buNone/>
            </a:pPr>
            <a:r>
              <a:rPr lang="en-US" sz="2000" dirty="0">
                <a:solidFill>
                  <a:schemeClr val="accent2">
                    <a:lumMod val="75000"/>
                  </a:schemeClr>
                </a:solidFill>
                <a:latin typeface="Myriad Pro" panose="020B0503030403020204" pitchFamily="34" charset="0"/>
              </a:rPr>
              <a:t>Take deposits from customers individuals and firms and turn them into assets for the bank.</a:t>
            </a:r>
          </a:p>
          <a:p>
            <a:pPr marL="0" indent="0">
              <a:buNone/>
            </a:pPr>
            <a:r>
              <a:rPr lang="en-US" sz="2000" dirty="0">
                <a:latin typeface="Myriad Pro" panose="020B0503030403020204" pitchFamily="34" charset="0"/>
              </a:rPr>
              <a:t>Building societies</a:t>
            </a:r>
          </a:p>
          <a:p>
            <a:pPr marL="0" indent="0">
              <a:buNone/>
            </a:pPr>
            <a:r>
              <a:rPr lang="en-US" sz="2000" dirty="0">
                <a:solidFill>
                  <a:schemeClr val="accent2">
                    <a:lumMod val="75000"/>
                  </a:schemeClr>
                </a:solidFill>
                <a:latin typeface="Myriad Pro" panose="020B0503030403020204" pitchFamily="34" charset="0"/>
              </a:rPr>
              <a:t>Mutual financial institution owned by its members.</a:t>
            </a:r>
          </a:p>
          <a:p>
            <a:pPr marL="0" indent="0">
              <a:buNone/>
            </a:pPr>
            <a:r>
              <a:rPr lang="en-US" sz="2000" dirty="0">
                <a:latin typeface="Myriad Pro" panose="020B0503030403020204" pitchFamily="34" charset="0"/>
              </a:rPr>
              <a:t>Insurance company</a:t>
            </a:r>
          </a:p>
          <a:p>
            <a:pPr marL="0" indent="0">
              <a:buNone/>
            </a:pPr>
            <a:r>
              <a:rPr lang="en-US" sz="2000" dirty="0">
                <a:solidFill>
                  <a:schemeClr val="accent2">
                    <a:lumMod val="75000"/>
                  </a:schemeClr>
                </a:solidFill>
                <a:latin typeface="Myriad Pro" panose="020B0503030403020204" pitchFamily="34" charset="0"/>
              </a:rPr>
              <a:t>Institution that guarantees to cover for losses in return for a premium.</a:t>
            </a:r>
          </a:p>
          <a:p>
            <a:pPr marL="0" indent="0">
              <a:buNone/>
            </a:pPr>
            <a:endParaRPr lang="en-US" sz="2000" dirty="0">
              <a:solidFill>
                <a:srgbClr val="00B050"/>
              </a:solidFill>
              <a:latin typeface="Myriad Pro" panose="020B0503030403020204" pitchFamily="34" charset="0"/>
            </a:endParaRPr>
          </a:p>
          <a:p>
            <a:pPr marL="0" indent="0">
              <a:buNone/>
            </a:pPr>
            <a:r>
              <a:rPr lang="en-US" sz="2000" dirty="0">
                <a:latin typeface="Myriad Pro" panose="020B0503030403020204" pitchFamily="34" charset="0"/>
              </a:rPr>
              <a:t>	</a:t>
            </a:r>
          </a:p>
          <a:p>
            <a:endParaRPr lang="en-GB" sz="2000" dirty="0">
              <a:latin typeface="Myriad Pro" panose="020B0503030403020204" pitchFamily="34" charset="0"/>
            </a:endParaRPr>
          </a:p>
        </p:txBody>
      </p:sp>
      <p:sp>
        <p:nvSpPr>
          <p:cNvPr id="5" name="Rectangle 2">
            <a:extLst>
              <a:ext uri="{FF2B5EF4-FFF2-40B4-BE49-F238E27FC236}">
                <a16:creationId xmlns:a16="http://schemas.microsoft.com/office/drawing/2014/main" id="{9992C0AC-583E-4626-BD5F-866D30DB39B1}"/>
              </a:ext>
            </a:extLst>
          </p:cNvPr>
          <p:cNvSpPr txBox="1">
            <a:spLocks noGrp="1" noChangeArrowheads="1"/>
          </p:cNvSpPr>
          <p:nvPr>
            <p:ph type="title" idx="4294967295"/>
          </p:nvPr>
        </p:nvSpPr>
        <p:spPr>
          <a:xfrm>
            <a:off x="503218" y="207910"/>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Key terms</a:t>
            </a:r>
          </a:p>
        </p:txBody>
      </p:sp>
    </p:spTree>
    <p:extLst>
      <p:ext uri="{BB962C8B-B14F-4D97-AF65-F5344CB8AC3E}">
        <p14:creationId xmlns:p14="http://schemas.microsoft.com/office/powerpoint/2010/main" val="107038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oney as a medium of exchange">
            <a:hlinkClick r:id="" action="ppaction://media"/>
            <a:extLst>
              <a:ext uri="{FF2B5EF4-FFF2-40B4-BE49-F238E27FC236}">
                <a16:creationId xmlns:a16="http://schemas.microsoft.com/office/drawing/2014/main" id="{7D950847-80C1-448E-BF08-807AAE44FECB}"/>
              </a:ext>
            </a:extLst>
          </p:cNvPr>
          <p:cNvPicPr>
            <a:picLocks noGrp="1" noRot="1" noChangeAspect="1"/>
          </p:cNvPicPr>
          <p:nvPr>
            <p:ph idx="1"/>
            <a:videoFile r:link="rId1"/>
          </p:nvPr>
        </p:nvPicPr>
        <p:blipFill>
          <a:blip r:embed="rId4"/>
          <a:stretch>
            <a:fillRect/>
          </a:stretch>
        </p:blipFill>
        <p:spPr>
          <a:xfrm>
            <a:off x="771889" y="1124744"/>
            <a:ext cx="7348538" cy="4133850"/>
          </a:xfrm>
          <a:prstGeom prst="rect">
            <a:avLst/>
          </a:prstGeom>
        </p:spPr>
      </p:pic>
      <p:sp>
        <p:nvSpPr>
          <p:cNvPr id="5" name="Rectangle 2">
            <a:extLst>
              <a:ext uri="{FF2B5EF4-FFF2-40B4-BE49-F238E27FC236}">
                <a16:creationId xmlns:a16="http://schemas.microsoft.com/office/drawing/2014/main" id="{F76C3392-9FDB-4F22-BBA0-4460B118D06B}"/>
              </a:ext>
            </a:extLst>
          </p:cNvPr>
          <p:cNvSpPr txBox="1">
            <a:spLocks noGrp="1" noChangeArrowheads="1"/>
          </p:cNvSpPr>
          <p:nvPr>
            <p:ph type="title" idx="4294967295"/>
          </p:nvPr>
        </p:nvSpPr>
        <p:spPr>
          <a:xfrm>
            <a:off x="500109" y="195470"/>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Money as a medium of exchange</a:t>
            </a:r>
          </a:p>
        </p:txBody>
      </p:sp>
    </p:spTree>
    <p:extLst>
      <p:ext uri="{BB962C8B-B14F-4D97-AF65-F5344CB8AC3E}">
        <p14:creationId xmlns:p14="http://schemas.microsoft.com/office/powerpoint/2010/main" val="125406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role of the Bank of England - Part 4: The Financial System">
            <a:hlinkClick r:id="" action="ppaction://media"/>
            <a:extLst>
              <a:ext uri="{FF2B5EF4-FFF2-40B4-BE49-F238E27FC236}">
                <a16:creationId xmlns:a16="http://schemas.microsoft.com/office/drawing/2014/main" id="{4D959213-39DA-4BE3-9560-D708571D8911}"/>
              </a:ext>
            </a:extLst>
          </p:cNvPr>
          <p:cNvPicPr>
            <a:picLocks noGrp="1" noRot="1" noChangeAspect="1"/>
          </p:cNvPicPr>
          <p:nvPr>
            <p:ph idx="1"/>
            <a:videoFile r:link="rId1"/>
          </p:nvPr>
        </p:nvPicPr>
        <p:blipFill>
          <a:blip r:embed="rId4"/>
          <a:stretch>
            <a:fillRect/>
          </a:stretch>
        </p:blipFill>
        <p:spPr>
          <a:xfrm>
            <a:off x="897731" y="959227"/>
            <a:ext cx="7348538" cy="4133850"/>
          </a:xfrm>
          <a:prstGeom prst="rect">
            <a:avLst/>
          </a:prstGeom>
        </p:spPr>
      </p:pic>
      <p:sp>
        <p:nvSpPr>
          <p:cNvPr id="5" name="Rectangle 2">
            <a:extLst>
              <a:ext uri="{FF2B5EF4-FFF2-40B4-BE49-F238E27FC236}">
                <a16:creationId xmlns:a16="http://schemas.microsoft.com/office/drawing/2014/main" id="{7A453239-3617-4EEC-8833-B0DE6165C102}"/>
              </a:ext>
            </a:extLst>
          </p:cNvPr>
          <p:cNvSpPr txBox="1">
            <a:spLocks noGrp="1" noChangeArrowheads="1"/>
          </p:cNvSpPr>
          <p:nvPr>
            <p:ph type="title" idx="4294967295"/>
          </p:nvPr>
        </p:nvSpPr>
        <p:spPr>
          <a:xfrm>
            <a:off x="510994" y="203245"/>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The Bank of England</a:t>
            </a:r>
          </a:p>
        </p:txBody>
      </p:sp>
    </p:spTree>
    <p:extLst>
      <p:ext uri="{BB962C8B-B14F-4D97-AF65-F5344CB8AC3E}">
        <p14:creationId xmlns:p14="http://schemas.microsoft.com/office/powerpoint/2010/main" val="25038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anking Explained ￢ﾀﾓ Money and Credit">
            <a:hlinkClick r:id="" action="ppaction://media"/>
            <a:extLst>
              <a:ext uri="{FF2B5EF4-FFF2-40B4-BE49-F238E27FC236}">
                <a16:creationId xmlns:a16="http://schemas.microsoft.com/office/drawing/2014/main" id="{FF52E027-D48A-406F-9833-B8712AEFA69C}"/>
              </a:ext>
            </a:extLst>
          </p:cNvPr>
          <p:cNvPicPr>
            <a:picLocks noGrp="1" noRot="1" noChangeAspect="1"/>
          </p:cNvPicPr>
          <p:nvPr>
            <p:ph idx="1"/>
            <a:videoFile r:link="rId1"/>
          </p:nvPr>
        </p:nvPicPr>
        <p:blipFill>
          <a:blip r:embed="rId4"/>
          <a:stretch>
            <a:fillRect/>
          </a:stretch>
        </p:blipFill>
        <p:spPr>
          <a:xfrm>
            <a:off x="898525" y="1600200"/>
            <a:ext cx="7348538" cy="4133850"/>
          </a:xfrm>
          <a:prstGeom prst="rect">
            <a:avLst/>
          </a:prstGeom>
        </p:spPr>
      </p:pic>
      <p:sp>
        <p:nvSpPr>
          <p:cNvPr id="4" name="Rectangle 2"/>
          <p:cNvSpPr txBox="1">
            <a:spLocks noGrp="1" noChangeArrowheads="1"/>
          </p:cNvSpPr>
          <p:nvPr>
            <p:ph type="title" idx="4294967295"/>
          </p:nvPr>
        </p:nvSpPr>
        <p:spPr>
          <a:xfrm>
            <a:off x="516834" y="409938"/>
            <a:ext cx="8229600" cy="10801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Watch the following video.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Task: Using the textbook or your own research make summary notes showing the key differences between banks building societies and insurance companies.</a:t>
            </a:r>
          </a:p>
        </p:txBody>
      </p:sp>
    </p:spTree>
    <p:extLst>
      <p:ext uri="{BB962C8B-B14F-4D97-AF65-F5344CB8AC3E}">
        <p14:creationId xmlns:p14="http://schemas.microsoft.com/office/powerpoint/2010/main" val="322850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D89FE735-C133-4D3A-8C01-098DB1F1D08F}"/>
              </a:ext>
            </a:extLst>
          </p:cNvPr>
          <p:cNvGraphicFramePr>
            <a:graphicFrameLocks noGrp="1"/>
          </p:cNvGraphicFramePr>
          <p:nvPr>
            <p:ph idx="1"/>
            <p:extLst>
              <p:ext uri="{D42A27DB-BD31-4B8C-83A1-F6EECF244321}">
                <p14:modId xmlns:p14="http://schemas.microsoft.com/office/powerpoint/2010/main" val="3645234798"/>
              </p:ext>
            </p:extLst>
          </p:nvPr>
        </p:nvGraphicFramePr>
        <p:xfrm>
          <a:off x="579309" y="1305759"/>
          <a:ext cx="8229600" cy="3937000"/>
        </p:xfrm>
        <a:graphic>
          <a:graphicData uri="http://schemas.openxmlformats.org/drawingml/2006/table">
            <a:tbl>
              <a:tblPr firstRow="1" bandRow="1">
                <a:tableStyleId>{21E4AEA4-8DFA-4A89-87EB-49C32662AFE0}</a:tableStyleId>
              </a:tblPr>
              <a:tblGrid>
                <a:gridCol w="2057400">
                  <a:extLst>
                    <a:ext uri="{9D8B030D-6E8A-4147-A177-3AD203B41FA5}">
                      <a16:colId xmlns:a16="http://schemas.microsoft.com/office/drawing/2014/main" val="361958842"/>
                    </a:ext>
                  </a:extLst>
                </a:gridCol>
                <a:gridCol w="2057400">
                  <a:extLst>
                    <a:ext uri="{9D8B030D-6E8A-4147-A177-3AD203B41FA5}">
                      <a16:colId xmlns:a16="http://schemas.microsoft.com/office/drawing/2014/main" val="155681867"/>
                    </a:ext>
                  </a:extLst>
                </a:gridCol>
                <a:gridCol w="2057400">
                  <a:extLst>
                    <a:ext uri="{9D8B030D-6E8A-4147-A177-3AD203B41FA5}">
                      <a16:colId xmlns:a16="http://schemas.microsoft.com/office/drawing/2014/main" val="1106616328"/>
                    </a:ext>
                  </a:extLst>
                </a:gridCol>
                <a:gridCol w="2057400">
                  <a:extLst>
                    <a:ext uri="{9D8B030D-6E8A-4147-A177-3AD203B41FA5}">
                      <a16:colId xmlns:a16="http://schemas.microsoft.com/office/drawing/2014/main" val="470680819"/>
                    </a:ext>
                  </a:extLst>
                </a:gridCol>
              </a:tblGrid>
              <a:tr h="370840">
                <a:tc>
                  <a:txBody>
                    <a:bodyPr/>
                    <a:lstStyle/>
                    <a:p>
                      <a:r>
                        <a:rPr lang="en-GB" dirty="0"/>
                        <a:t>Importance </a:t>
                      </a:r>
                    </a:p>
                  </a:txBody>
                  <a:tcPr/>
                </a:tc>
                <a:tc>
                  <a:txBody>
                    <a:bodyPr/>
                    <a:lstStyle/>
                    <a:p>
                      <a:r>
                        <a:rPr lang="en-GB" dirty="0"/>
                        <a:t>Consumers</a:t>
                      </a:r>
                    </a:p>
                  </a:txBody>
                  <a:tcPr/>
                </a:tc>
                <a:tc>
                  <a:txBody>
                    <a:bodyPr/>
                    <a:lstStyle/>
                    <a:p>
                      <a:r>
                        <a:rPr lang="en-GB" dirty="0"/>
                        <a:t>Producers</a:t>
                      </a:r>
                    </a:p>
                  </a:txBody>
                  <a:tcPr/>
                </a:tc>
                <a:tc>
                  <a:txBody>
                    <a:bodyPr/>
                    <a:lstStyle/>
                    <a:p>
                      <a:r>
                        <a:rPr lang="en-GB" dirty="0"/>
                        <a:t>Government</a:t>
                      </a:r>
                    </a:p>
                  </a:txBody>
                  <a:tcPr/>
                </a:tc>
                <a:extLst>
                  <a:ext uri="{0D108BD9-81ED-4DB2-BD59-A6C34878D82A}">
                    <a16:rowId xmlns:a16="http://schemas.microsoft.com/office/drawing/2014/main" val="780411513"/>
                  </a:ext>
                </a:extLst>
              </a:tr>
              <a:tr h="370840">
                <a:tc>
                  <a:txBody>
                    <a:bodyPr/>
                    <a:lstStyle/>
                    <a:p>
                      <a:r>
                        <a:rPr lang="en-GB" dirty="0"/>
                        <a:t>Credit provision</a:t>
                      </a:r>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572764004"/>
                  </a:ext>
                </a:extLst>
              </a:tr>
              <a:tr h="370840">
                <a:tc>
                  <a:txBody>
                    <a:bodyPr/>
                    <a:lstStyle/>
                    <a:p>
                      <a:r>
                        <a:rPr lang="en-GB" dirty="0"/>
                        <a:t>Liquidity provision</a:t>
                      </a:r>
                    </a:p>
                    <a:p>
                      <a:endParaRPr lang="en-GB" dirty="0"/>
                    </a:p>
                    <a:p>
                      <a:endParaRPr lang="en-GB" dirty="0"/>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50438240"/>
                  </a:ext>
                </a:extLst>
              </a:tr>
              <a:tr h="370840">
                <a:tc>
                  <a:txBody>
                    <a:bodyPr/>
                    <a:lstStyle/>
                    <a:p>
                      <a:r>
                        <a:rPr lang="en-GB" dirty="0"/>
                        <a:t>Risk management</a:t>
                      </a:r>
                    </a:p>
                    <a:p>
                      <a:endParaRPr lang="en-GB" dirty="0"/>
                    </a:p>
                    <a:p>
                      <a:endParaRPr lang="en-GB" dirty="0"/>
                    </a:p>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959339650"/>
                  </a:ext>
                </a:extLst>
              </a:tr>
            </a:tbl>
          </a:graphicData>
        </a:graphic>
      </p:graphicFrame>
      <p:sp>
        <p:nvSpPr>
          <p:cNvPr id="4" name="Rectangle 2"/>
          <p:cNvSpPr txBox="1">
            <a:spLocks noGrp="1" noChangeArrowheads="1"/>
          </p:cNvSpPr>
          <p:nvPr>
            <p:ph type="title" idx="4294967295"/>
          </p:nvPr>
        </p:nvSpPr>
        <p:spPr>
          <a:xfrm>
            <a:off x="544826" y="203244"/>
            <a:ext cx="8229600" cy="1080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Task: summarise the importance of the financial sector to consumers, producers and the government in the following table.</a:t>
            </a:r>
          </a:p>
        </p:txBody>
      </p:sp>
    </p:spTree>
    <p:extLst>
      <p:ext uri="{BB962C8B-B14F-4D97-AF65-F5344CB8AC3E}">
        <p14:creationId xmlns:p14="http://schemas.microsoft.com/office/powerpoint/2010/main" val="370841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2EB59760-1575-457E-AEFA-4A0530AAD0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595" y="764704"/>
            <a:ext cx="7482773" cy="4545520"/>
          </a:xfrm>
        </p:spPr>
      </p:pic>
      <p:sp>
        <p:nvSpPr>
          <p:cNvPr id="6" name="Rectangle 2">
            <a:extLst>
              <a:ext uri="{FF2B5EF4-FFF2-40B4-BE49-F238E27FC236}">
                <a16:creationId xmlns:a16="http://schemas.microsoft.com/office/drawing/2014/main" id="{05CBDEFA-E1D8-4F5F-AEEE-BDC05B0F884E}"/>
              </a:ext>
            </a:extLst>
          </p:cNvPr>
          <p:cNvSpPr txBox="1">
            <a:spLocks noGrp="1" noChangeArrowheads="1"/>
          </p:cNvSpPr>
          <p:nvPr>
            <p:ph type="title" idx="4294967295"/>
          </p:nvPr>
        </p:nvSpPr>
        <p:spPr>
          <a:xfrm>
            <a:off x="509438" y="198580"/>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Interest rates</a:t>
            </a:r>
          </a:p>
        </p:txBody>
      </p:sp>
    </p:spTree>
    <p:extLst>
      <p:ext uri="{BB962C8B-B14F-4D97-AF65-F5344CB8AC3E}">
        <p14:creationId xmlns:p14="http://schemas.microsoft.com/office/powerpoint/2010/main" val="259584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Does Savings Account Interest Work?">
            <a:hlinkClick r:id="" action="ppaction://media"/>
            <a:extLst>
              <a:ext uri="{FF2B5EF4-FFF2-40B4-BE49-F238E27FC236}">
                <a16:creationId xmlns:a16="http://schemas.microsoft.com/office/drawing/2014/main" id="{3CE13C91-777D-4D97-A171-13D7912FA6E1}"/>
              </a:ext>
            </a:extLst>
          </p:cNvPr>
          <p:cNvPicPr>
            <a:picLocks noGrp="1" noRot="1" noChangeAspect="1"/>
          </p:cNvPicPr>
          <p:nvPr>
            <p:ph idx="1"/>
            <a:videoFile r:link="rId1"/>
          </p:nvPr>
        </p:nvPicPr>
        <p:blipFill>
          <a:blip r:embed="rId4"/>
          <a:stretch>
            <a:fillRect/>
          </a:stretch>
        </p:blipFill>
        <p:spPr>
          <a:xfrm>
            <a:off x="919455" y="1362075"/>
            <a:ext cx="7348538" cy="4133850"/>
          </a:xfrm>
          <a:prstGeom prst="rect">
            <a:avLst/>
          </a:prstGeom>
        </p:spPr>
      </p:pic>
      <p:sp>
        <p:nvSpPr>
          <p:cNvPr id="5" name="Rectangle 2">
            <a:extLst>
              <a:ext uri="{FF2B5EF4-FFF2-40B4-BE49-F238E27FC236}">
                <a16:creationId xmlns:a16="http://schemas.microsoft.com/office/drawing/2014/main" id="{9F1AFDDF-2DFE-423B-A251-358420795A04}"/>
              </a:ext>
            </a:extLst>
          </p:cNvPr>
          <p:cNvSpPr txBox="1">
            <a:spLocks noGrp="1" noChangeArrowheads="1"/>
          </p:cNvSpPr>
          <p:nvPr>
            <p:ph type="title" idx="4294967295"/>
          </p:nvPr>
        </p:nvSpPr>
        <p:spPr>
          <a:xfrm>
            <a:off x="510993" y="343204"/>
            <a:ext cx="8165463" cy="8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Video: Interest rates – return for saving,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payment for borrowing</a:t>
            </a:r>
          </a:p>
        </p:txBody>
      </p:sp>
    </p:spTree>
    <p:extLst>
      <p:ext uri="{BB962C8B-B14F-4D97-AF65-F5344CB8AC3E}">
        <p14:creationId xmlns:p14="http://schemas.microsoft.com/office/powerpoint/2010/main" val="47895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93" y="1052736"/>
            <a:ext cx="8229600" cy="2952328"/>
          </a:xfrm>
        </p:spPr>
        <p:txBody>
          <a:bodyPr>
            <a:normAutofit/>
          </a:bodyPr>
          <a:lstStyle/>
          <a:p>
            <a:pPr marL="514350" indent="-514350">
              <a:buAutoNum type="arabicPeriod"/>
            </a:pPr>
            <a:r>
              <a:rPr lang="en-GB" sz="2400" dirty="0">
                <a:latin typeface="Myriad Pro" panose="020B0503030403020204" pitchFamily="34" charset="0"/>
              </a:rPr>
              <a:t>If you had £1000 of savings what would you have at the end of the year at a 2% interest rate?</a:t>
            </a:r>
          </a:p>
          <a:p>
            <a:pPr marL="514350" indent="-514350">
              <a:buAutoNum type="arabicPeriod"/>
            </a:pPr>
            <a:r>
              <a:rPr lang="en-GB" sz="2400" dirty="0">
                <a:latin typeface="Myriad Pro" panose="020B0503030403020204" pitchFamily="34" charset="0"/>
              </a:rPr>
              <a:t>Now calculate again if the interest rate was 5%.</a:t>
            </a:r>
          </a:p>
          <a:p>
            <a:pPr marL="514350" indent="-514350">
              <a:buAutoNum type="arabicPeriod"/>
            </a:pPr>
            <a:r>
              <a:rPr lang="en-GB" sz="2400" dirty="0">
                <a:latin typeface="Myriad Pro" panose="020B0503030403020204" pitchFamily="34" charset="0"/>
              </a:rPr>
              <a:t>How would that make you feel as a saver?</a:t>
            </a:r>
          </a:p>
          <a:p>
            <a:pPr marL="514350" indent="-514350">
              <a:buAutoNum type="arabicPeriod"/>
            </a:pPr>
            <a:r>
              <a:rPr lang="en-GB" sz="2400" dirty="0">
                <a:latin typeface="Myriad Pro" panose="020B0503030403020204" pitchFamily="34" charset="0"/>
              </a:rPr>
              <a:t>Also discuss how it may make a borrower feel and a business taking out a loan for investment and what impact it may make on their decisions to borrow or invest.</a:t>
            </a:r>
          </a:p>
        </p:txBody>
      </p:sp>
      <p:sp>
        <p:nvSpPr>
          <p:cNvPr id="5" name="Rectangle 2">
            <a:extLst>
              <a:ext uri="{FF2B5EF4-FFF2-40B4-BE49-F238E27FC236}">
                <a16:creationId xmlns:a16="http://schemas.microsoft.com/office/drawing/2014/main" id="{DC019C0D-D2B4-46FE-AAAE-5A586AEBC914}"/>
              </a:ext>
            </a:extLst>
          </p:cNvPr>
          <p:cNvSpPr txBox="1">
            <a:spLocks noGrp="1" noChangeArrowheads="1"/>
          </p:cNvSpPr>
          <p:nvPr>
            <p:ph type="title" idx="4294967295"/>
          </p:nvPr>
        </p:nvSpPr>
        <p:spPr>
          <a:xfrm>
            <a:off x="510993" y="197024"/>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Interest rates: Task</a:t>
            </a:r>
          </a:p>
        </p:txBody>
      </p:sp>
    </p:spTree>
    <p:extLst>
      <p:ext uri="{BB962C8B-B14F-4D97-AF65-F5344CB8AC3E}">
        <p14:creationId xmlns:p14="http://schemas.microsoft.com/office/powerpoint/2010/main" val="139427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F3B48C17-44E3-45A8-9696-B7101D318427}"/>
              </a:ext>
            </a:extLst>
          </p:cNvPr>
          <p:cNvPicPr>
            <a:picLocks noGrp="1" noChangeAspect="1"/>
          </p:cNvPicPr>
          <p:nvPr>
            <p:ph idx="1"/>
          </p:nvPr>
        </p:nvPicPr>
        <p:blipFill rotWithShape="1">
          <a:blip r:embed="rId3"/>
          <a:srcRect l="2624" r="3449"/>
          <a:stretch/>
        </p:blipFill>
        <p:spPr>
          <a:xfrm>
            <a:off x="576185" y="952939"/>
            <a:ext cx="8219238" cy="3124133"/>
          </a:xfrm>
          <a:prstGeom prst="rect">
            <a:avLst/>
          </a:prstGeom>
        </p:spPr>
      </p:pic>
      <p:sp>
        <p:nvSpPr>
          <p:cNvPr id="5" name="Rectangle 2">
            <a:extLst>
              <a:ext uri="{FF2B5EF4-FFF2-40B4-BE49-F238E27FC236}">
                <a16:creationId xmlns:a16="http://schemas.microsoft.com/office/drawing/2014/main" id="{381672C9-B47C-41FE-A9A8-39EB3747CFDC}"/>
              </a:ext>
            </a:extLst>
          </p:cNvPr>
          <p:cNvSpPr txBox="1">
            <a:spLocks noGrp="1" noChangeArrowheads="1"/>
          </p:cNvSpPr>
          <p:nvPr>
            <p:ph type="title" idx="4294967295"/>
          </p:nvPr>
        </p:nvSpPr>
        <p:spPr>
          <a:xfrm>
            <a:off x="510993" y="203245"/>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349802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38E7414B-8730-4785-AC7C-16CA44146D3E}"/>
              </a:ext>
            </a:extLst>
          </p:cNvPr>
          <p:cNvPicPr>
            <a:picLocks noGrp="1" noChangeAspect="1"/>
          </p:cNvPicPr>
          <p:nvPr>
            <p:ph idx="1"/>
          </p:nvPr>
        </p:nvPicPr>
        <p:blipFill rotWithShape="1">
          <a:blip r:embed="rId3"/>
          <a:srcRect l="1792" r="2574"/>
          <a:stretch/>
        </p:blipFill>
        <p:spPr>
          <a:xfrm>
            <a:off x="514238" y="1124744"/>
            <a:ext cx="8256514" cy="2978916"/>
          </a:xfrm>
          <a:prstGeom prst="rect">
            <a:avLst/>
          </a:prstGeom>
        </p:spPr>
      </p:pic>
      <p:sp>
        <p:nvSpPr>
          <p:cNvPr id="5" name="Rectangle 2">
            <a:extLst>
              <a:ext uri="{FF2B5EF4-FFF2-40B4-BE49-F238E27FC236}">
                <a16:creationId xmlns:a16="http://schemas.microsoft.com/office/drawing/2014/main" id="{677C4DD0-C8CF-45C0-9BAD-7DAA553BA6E8}"/>
              </a:ext>
            </a:extLst>
          </p:cNvPr>
          <p:cNvSpPr txBox="1">
            <a:spLocks noGrp="1" noChangeArrowheads="1"/>
          </p:cNvSpPr>
          <p:nvPr>
            <p:ph type="title" idx="4294967295"/>
          </p:nvPr>
        </p:nvSpPr>
        <p:spPr>
          <a:xfrm>
            <a:off x="510993" y="204799"/>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290269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0222B860-3D7F-494E-8602-26AB9BCC6629}"/>
              </a:ext>
            </a:extLst>
          </p:cNvPr>
          <p:cNvPicPr>
            <a:picLocks noGrp="1" noChangeAspect="1"/>
          </p:cNvPicPr>
          <p:nvPr>
            <p:ph idx="1"/>
          </p:nvPr>
        </p:nvPicPr>
        <p:blipFill rotWithShape="1">
          <a:blip r:embed="rId3"/>
          <a:srcRect r="3458"/>
          <a:stretch/>
        </p:blipFill>
        <p:spPr>
          <a:xfrm>
            <a:off x="467544" y="920484"/>
            <a:ext cx="7178492" cy="4308716"/>
          </a:xfrm>
          <a:prstGeom prst="rect">
            <a:avLst/>
          </a:prstGeom>
        </p:spPr>
      </p:pic>
      <p:sp>
        <p:nvSpPr>
          <p:cNvPr id="6" name="Rectangle 2">
            <a:extLst>
              <a:ext uri="{FF2B5EF4-FFF2-40B4-BE49-F238E27FC236}">
                <a16:creationId xmlns:a16="http://schemas.microsoft.com/office/drawing/2014/main" id="{69D051FC-7BA1-4F54-B1F1-8416CAE0D875}"/>
              </a:ext>
            </a:extLst>
          </p:cNvPr>
          <p:cNvSpPr txBox="1">
            <a:spLocks noGrp="1" noChangeArrowheads="1"/>
          </p:cNvSpPr>
          <p:nvPr>
            <p:ph type="title" idx="4294967295"/>
          </p:nvPr>
        </p:nvSpPr>
        <p:spPr>
          <a:xfrm>
            <a:off x="508764" y="207301"/>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404442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Practice paper extract">
            <a:extLst>
              <a:ext uri="{FF2B5EF4-FFF2-40B4-BE49-F238E27FC236}">
                <a16:creationId xmlns:a16="http://schemas.microsoft.com/office/drawing/2014/main" id="{184D6C6F-54B8-4A6A-B5BB-34D1631B6353}"/>
              </a:ext>
            </a:extLst>
          </p:cNvPr>
          <p:cNvPicPr>
            <a:picLocks noGrp="1" noChangeAspect="1"/>
          </p:cNvPicPr>
          <p:nvPr>
            <p:ph idx="1"/>
          </p:nvPr>
        </p:nvPicPr>
        <p:blipFill rotWithShape="1">
          <a:blip r:embed="rId3"/>
          <a:srcRect l="1792" r="2574"/>
          <a:stretch/>
        </p:blipFill>
        <p:spPr>
          <a:xfrm>
            <a:off x="539552" y="1124744"/>
            <a:ext cx="8318635" cy="2822807"/>
          </a:xfrm>
          <a:prstGeom prst="rect">
            <a:avLst/>
          </a:prstGeom>
        </p:spPr>
      </p:pic>
      <p:sp>
        <p:nvSpPr>
          <p:cNvPr id="5" name="Rectangle 2">
            <a:extLst>
              <a:ext uri="{FF2B5EF4-FFF2-40B4-BE49-F238E27FC236}">
                <a16:creationId xmlns:a16="http://schemas.microsoft.com/office/drawing/2014/main" id="{D1F751E4-01D0-4F89-8F82-F0567264EE80}"/>
              </a:ext>
            </a:extLst>
          </p:cNvPr>
          <p:cNvSpPr txBox="1">
            <a:spLocks noGrp="1" noChangeArrowheads="1"/>
          </p:cNvSpPr>
          <p:nvPr>
            <p:ph type="title" idx="4294967295"/>
          </p:nvPr>
        </p:nvSpPr>
        <p:spPr>
          <a:xfrm>
            <a:off x="490776" y="204800"/>
            <a:ext cx="7870329" cy="7200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AE0048"/>
                </a:solidFill>
                <a:effectLst/>
                <a:uLnTx/>
                <a:uFillTx/>
                <a:latin typeface="Myriad Pro" panose="020B0503030403020204" pitchFamily="34" charset="0"/>
                <a:ea typeface="+mj-ea"/>
                <a:cs typeface="Arial" panose="020B0604020202020204" pitchFamily="34" charset="0"/>
              </a:rPr>
              <a:t>Practice examination questions J205/01</a:t>
            </a:r>
          </a:p>
        </p:txBody>
      </p:sp>
    </p:spTree>
    <p:extLst>
      <p:ext uri="{BB962C8B-B14F-4D97-AF65-F5344CB8AC3E}">
        <p14:creationId xmlns:p14="http://schemas.microsoft.com/office/powerpoint/2010/main" val="429443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descr="Title: OCR Resources: the small print - Description: OCR Resources: the small print&#10;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10;© OCR 2014 - This resource may be freely copied and distributed, as long as the OCR logo and this message remain intact and OCR is acknowledged as the originator of this work.&#10;&#10;OCR acknowledges the use of the following content:&#10;Maths and English icons: Air0ne/Shutterstock.con"/>
          <p:cNvSpPr>
            <a:spLocks noGrp="1" noChangeArrowheads="1"/>
          </p:cNvSpPr>
          <p:nvPr>
            <p:ph type="title" idx="4294967295"/>
          </p:nvPr>
        </p:nvSpPr>
        <p:spPr bwMode="auto">
          <a:xfrm>
            <a:off x="395536" y="4108038"/>
            <a:ext cx="8280920" cy="1553210"/>
          </a:xfrm>
          <a:prstGeom prst="roundRect">
            <a:avLst>
              <a:gd name="adj" fmla="val 16667"/>
            </a:avLst>
          </a:prstGeom>
          <a:solidFill>
            <a:srgbClr val="D8D8D8"/>
          </a:solidFill>
          <a:ln>
            <a:noFill/>
            <a:prstDash/>
          </a:ln>
          <a:effectLst/>
          <a:extLst>
            <a:ext uri="{91240B29-F687-4F45-9708-019B960494DF}">
              <a14:hiddenLine xmlns:a14="http://schemas.microsoft.com/office/drawing/2010/main" w="25400">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ctr" anchorCtr="0" forceAA="0" upright="1"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ea typeface="Calibri"/>
                <a:cs typeface="Times New Roman"/>
              </a:rPr>
              <a:t>OCR Resources</a:t>
            </a:r>
            <a:r>
              <a:rPr kumimoji="0" lang="en-GB" sz="800" b="0" i="0" u="none" strike="noStrike" kern="1200" cap="none" spc="0" normalizeH="0" baseline="0" noProof="0" dirty="0">
                <a:ln>
                  <a:noFill/>
                </a:ln>
                <a:solidFill>
                  <a:srgbClr val="000000"/>
                </a:solidFill>
                <a:effectLst/>
                <a:uLnTx/>
                <a:uFillTx/>
                <a:latin typeface="Arial"/>
                <a:ea typeface="Calibri"/>
                <a:cs typeface="Times New Roman"/>
              </a:rPr>
              <a:t>:</a:t>
            </a:r>
            <a:r>
              <a:rPr kumimoji="0" lang="en-GB" sz="800" b="0" i="0" u="none" strike="noStrike" kern="1200" cap="none" spc="0" normalizeH="0" baseline="0" noProof="0" dirty="0">
                <a:ln>
                  <a:noFill/>
                </a:ln>
                <a:solidFill>
                  <a:srgbClr val="000000"/>
                </a:solidFill>
                <a:effectLst/>
                <a:uLnTx/>
                <a:uFillTx/>
                <a:latin typeface="Calibri"/>
                <a:ea typeface="Calibri"/>
                <a:cs typeface="Arial"/>
              </a:rPr>
              <a:t> </a:t>
            </a:r>
            <a:r>
              <a:rPr kumimoji="0" lang="en-GB" sz="800" b="0" i="1" u="none" strike="noStrike" kern="1200" cap="none" spc="0" normalizeH="0" baseline="0" noProof="0" dirty="0">
                <a:ln>
                  <a:noFill/>
                </a:ln>
                <a:solidFill>
                  <a:srgbClr val="000000"/>
                </a:solidFill>
                <a:effectLst/>
                <a:uLnTx/>
                <a:uFillTx/>
                <a:latin typeface="Arial"/>
                <a:ea typeface="Calibri"/>
                <a:cs typeface="Times New Roman"/>
              </a:rPr>
              <a:t>the small print</a:t>
            </a:r>
            <a:br>
              <a:rPr kumimoji="0" lang="en-GB" sz="800" b="0" i="1" u="none" strike="noStrike" kern="1200" cap="none" spc="0" normalizeH="0" baseline="0" noProof="0" dirty="0">
                <a:ln>
                  <a:noFill/>
                </a:ln>
                <a:solidFill>
                  <a:srgbClr val="000000"/>
                </a:solidFill>
                <a:effectLst/>
                <a:uLnTx/>
                <a:uFillTx/>
                <a:latin typeface="Calibri"/>
                <a:ea typeface="Calibri"/>
                <a:cs typeface="Arial"/>
              </a:rPr>
            </a:br>
            <a:r>
              <a:rPr kumimoji="0" lang="en-GB" sz="600" b="0" i="0" u="none" strike="noStrike" kern="1200" cap="none" spc="0" normalizeH="0" baseline="0" noProof="0" dirty="0">
                <a:ln>
                  <a:noFill/>
                </a:ln>
                <a:solidFill>
                  <a:srgbClr val="000000"/>
                </a:solidFill>
                <a:effectLst/>
                <a:uLnTx/>
                <a:uFillTx/>
                <a:latin typeface="Arial"/>
                <a:ea typeface="Calibri"/>
                <a:cs typeface="Times New Roman"/>
              </a:rPr>
              <a:t>OCR’s </a:t>
            </a:r>
            <a:r>
              <a:rPr kumimoji="0" lang="en-GB" sz="600" b="0" i="0" u="none" strike="noStrike" kern="1200" cap="none" spc="0" normalizeH="0" baseline="0" noProof="0" dirty="0">
                <a:ln>
                  <a:noFill/>
                </a:ln>
                <a:solidFill>
                  <a:srgbClr val="000000"/>
                </a:solidFill>
                <a:effectLst/>
                <a:uLnTx/>
                <a:uFillTx/>
                <a:latin typeface="Arial"/>
                <a:ea typeface="Calibri"/>
                <a:cs typeface="Arial"/>
              </a:rPr>
              <a:t>resources</a:t>
            </a:r>
            <a:r>
              <a:rPr kumimoji="0" lang="en-GB" sz="600" b="0" i="0" u="none" strike="noStrike" kern="1200" cap="none" spc="0" normalizeH="0" baseline="0" noProof="0" dirty="0">
                <a:ln>
                  <a:noFill/>
                </a:ln>
                <a:solidFill>
                  <a:srgbClr val="000000"/>
                </a:solidFill>
                <a:effectLst/>
                <a:uLnTx/>
                <a:uFillTx/>
                <a:latin typeface="Arial"/>
                <a:ea typeface="Calibri"/>
                <a:cs typeface="Times New Roman"/>
              </a:rPr>
              <a:t> are provided to support the delivery of OCR qualifications,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endParaRPr kumimoji="0" lang="en-GB" sz="1100" b="0" i="0" u="none" strike="noStrike" kern="1200" cap="none" spc="0" normalizeH="0" baseline="0" noProof="0" dirty="0">
              <a:ln>
                <a:noFill/>
              </a:ln>
              <a:solidFill>
                <a:schemeClr val="tx1"/>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Arial"/>
                <a:ea typeface="Calibri"/>
                <a:cs typeface="Times New Roman"/>
              </a:rPr>
              <a:t> </a:t>
            </a:r>
            <a:endParaRPr kumimoji="0" lang="en-GB" sz="1100" b="0" i="0" u="none" strike="noStrike" kern="1200" cap="none" spc="0" normalizeH="0" baseline="0" noProof="0" dirty="0">
              <a:ln>
                <a:noFill/>
              </a:ln>
              <a:solidFill>
                <a:schemeClr val="tx1"/>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Arial"/>
                <a:ea typeface="Calibri"/>
                <a:cs typeface="Times New Roman"/>
              </a:rPr>
              <a:t>Our documents are updated over time. Whilst every effort is made to check all documents, there may be contradictions between published support and the specification, therefore please use the information on the latest specification at all times. Where changes are made to specifications these will be indicated within the document, there will be a new version number indicated, and a summary of the changes. If you do notice a discrepancy between the specification and a resource please contact us at: </a:t>
            </a:r>
            <a:endParaRPr kumimoji="0" lang="en-GB" sz="1100" b="0" i="0" u="none" strike="noStrike" kern="1200" cap="none" spc="0" normalizeH="0" baseline="0" noProof="0" dirty="0">
              <a:ln>
                <a:noFill/>
              </a:ln>
              <a:solidFill>
                <a:schemeClr val="tx1"/>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600" b="0" i="0" u="sng" strike="noStrike" kern="1200" cap="none" spc="0" normalizeH="0" baseline="0" noProof="0" dirty="0">
                <a:ln>
                  <a:noFill/>
                </a:ln>
                <a:solidFill>
                  <a:srgbClr val="0000FF"/>
                </a:solidFill>
                <a:effectLst/>
                <a:uLnTx/>
                <a:uFillTx/>
                <a:latin typeface="Arial"/>
                <a:ea typeface="Calibri"/>
                <a:cs typeface="Times New Roman"/>
                <a:hlinkClick r:id="rId3"/>
              </a:rPr>
              <a:t>resources.feedback@ocr.org.uk</a:t>
            </a:r>
            <a:r>
              <a:rPr kumimoji="0" lang="en-GB" sz="600" b="0" i="0" u="none" strike="noStrike" kern="1200" cap="none" spc="0" normalizeH="0" baseline="0" noProof="0" dirty="0">
                <a:ln>
                  <a:noFill/>
                </a:ln>
                <a:solidFill>
                  <a:srgbClr val="000000"/>
                </a:solidFill>
                <a:effectLst/>
                <a:uLnTx/>
                <a:uFillTx/>
                <a:latin typeface="Arial"/>
                <a:ea typeface="Calibri"/>
                <a:cs typeface="Times New Roman"/>
              </a:rPr>
              <a:t>.</a:t>
            </a:r>
            <a:endParaRPr kumimoji="0" lang="en-GB" sz="1100" b="0" i="0" u="none" strike="noStrike" kern="1200" cap="none" spc="0" normalizeH="0" baseline="0" noProof="0" dirty="0">
              <a:ln>
                <a:noFill/>
              </a:ln>
              <a:solidFill>
                <a:schemeClr val="tx1"/>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br>
              <a:rPr kumimoji="0" lang="en-GB" sz="600" b="0" i="0" u="none" strike="noStrike" kern="1200" cap="none" spc="0" normalizeH="0" baseline="0" noProof="0" dirty="0">
                <a:ln>
                  <a:noFill/>
                </a:ln>
                <a:solidFill>
                  <a:srgbClr val="000000"/>
                </a:solidFill>
                <a:effectLst/>
                <a:uLnTx/>
                <a:uFillTx/>
                <a:latin typeface="Arial"/>
                <a:ea typeface="Calibri"/>
                <a:cs typeface="Times New Roman"/>
              </a:rPr>
            </a:br>
            <a:r>
              <a:rPr kumimoji="0" lang="en-GB" sz="600" b="0" i="0" u="none" strike="noStrike" kern="1200" cap="none" spc="0" normalizeH="0" baseline="0" noProof="0" dirty="0">
                <a:ln>
                  <a:noFill/>
                </a:ln>
                <a:solidFill>
                  <a:srgbClr val="000000"/>
                </a:solidFill>
                <a:effectLst/>
                <a:uLnTx/>
                <a:uFillTx/>
                <a:latin typeface="Arial"/>
                <a:ea typeface="Calibri"/>
                <a:cs typeface="Times New Roman"/>
              </a:rPr>
              <a:t>© OCR 2020 - This resource may be freely copied and distributed, as long as the OCR logo and this message remain intact and OCR is acknowledged as the originator of this work. </a:t>
            </a:r>
            <a:r>
              <a:rPr kumimoji="0" lang="en-GB" sz="600" b="0" i="0" u="none" strike="noStrike" kern="1200" cap="none" spc="0" normalizeH="0" baseline="0" noProof="0" dirty="0">
                <a:ln>
                  <a:noFill/>
                </a:ln>
                <a:solidFill>
                  <a:schemeClr val="tx1"/>
                </a:solidFill>
                <a:effectLst/>
                <a:uLnTx/>
                <a:uFillTx/>
                <a:latin typeface="Arial"/>
                <a:ea typeface="Calibri"/>
                <a:cs typeface="Times New Roman"/>
              </a:rPr>
              <a:t>OCR acknowledges the use of the following content: n/a</a:t>
            </a:r>
            <a:endParaRPr kumimoji="0" lang="en-GB" sz="1100" b="0" i="0" u="none" strike="noStrike" kern="1200" cap="none" spc="0" normalizeH="0" baseline="0" noProof="0" dirty="0">
              <a:ln>
                <a:noFill/>
              </a:ln>
              <a:solidFill>
                <a:schemeClr val="tx1"/>
              </a:solidFill>
              <a:effectLst/>
              <a:uLnTx/>
              <a:uFillTx/>
              <a:latin typeface="Calibri"/>
              <a:ea typeface="Calibri"/>
              <a:cs typeface="Times New Roman"/>
            </a:endParaRPr>
          </a:p>
          <a:p>
            <a:pPr marL="0" marR="71755" lvl="0" indent="0" algn="l" defTabSz="914400" rtl="0" eaLnBrk="1" fontAlgn="ctr" latinLnBrk="0" hangingPunct="1">
              <a:lnSpc>
                <a:spcPct val="120000"/>
              </a:lnSpc>
              <a:spcBef>
                <a:spcPts val="0"/>
              </a:spcBef>
              <a:spcAft>
                <a:spcPts val="0"/>
              </a:spcAft>
              <a:buClrTx/>
              <a:buSzTx/>
              <a:buFontTx/>
              <a:buNone/>
              <a:tabLst/>
              <a:defRPr/>
            </a:pPr>
            <a:r>
              <a:rPr kumimoji="0" lang="en-GB" sz="600" b="0" i="0" u="none" strike="noStrike" kern="1200" cap="none" spc="0" normalizeH="0" baseline="0" noProof="0" dirty="0">
                <a:ln>
                  <a:noFill/>
                </a:ln>
                <a:solidFill>
                  <a:srgbClr val="000000"/>
                </a:solidFill>
                <a:effectLst/>
                <a:uLnTx/>
                <a:uFillTx/>
                <a:latin typeface="Arial"/>
                <a:ea typeface="Calibri"/>
                <a:cs typeface="Times New Roman"/>
              </a:rPr>
              <a:t>Please get in touch if you want to discuss the accessibility of resources we offer to support delivery of our qualifications: </a:t>
            </a:r>
            <a:r>
              <a:rPr kumimoji="0" lang="en-GB" sz="600" b="0" i="0" u="sng" strike="noStrike" kern="1200" cap="none" spc="0" normalizeH="0" baseline="0" noProof="0" dirty="0">
                <a:ln>
                  <a:noFill/>
                </a:ln>
                <a:solidFill>
                  <a:srgbClr val="0000FF"/>
                </a:solidFill>
                <a:effectLst/>
                <a:uLnTx/>
                <a:uFillTx/>
                <a:latin typeface="Arial"/>
                <a:ea typeface="Calibri"/>
                <a:cs typeface="Times New Roman"/>
                <a:hlinkClick r:id="rId4"/>
              </a:rPr>
              <a:t>resources.feedback@ocr.org.uk</a:t>
            </a:r>
            <a:endParaRPr kumimoji="0" lang="en-GB" sz="1100" b="0" i="0" u="none" strike="noStrike" kern="1200" cap="none" spc="0" normalizeH="0" baseline="0" noProof="0" dirty="0">
              <a:ln>
                <a:noFill/>
              </a:ln>
              <a:solidFill>
                <a:schemeClr val="tx1"/>
              </a:solidFill>
              <a:effectLst/>
              <a:uLnTx/>
              <a:uFillTx/>
              <a:latin typeface="Calibri"/>
              <a:ea typeface="Calibri"/>
              <a:cs typeface="Times New Roman"/>
            </a:endParaRPr>
          </a:p>
        </p:txBody>
      </p:sp>
      <p:pic>
        <p:nvPicPr>
          <p:cNvPr id="4" name="Picture 3" descr="We value your feedback">
            <a:extLst>
              <a:ext uri="{FF2B5EF4-FFF2-40B4-BE49-F238E27FC236}">
                <a16:creationId xmlns:a16="http://schemas.microsoft.com/office/drawing/2014/main" id="{800075DD-B50C-443E-8C4D-FA3A7DF2CD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540" y="2636912"/>
            <a:ext cx="1584176" cy="1219676"/>
          </a:xfrm>
          <a:prstGeom prst="rect">
            <a:avLst/>
          </a:prstGeom>
        </p:spPr>
      </p:pic>
    </p:spTree>
    <p:extLst>
      <p:ext uri="{BB962C8B-B14F-4D97-AF65-F5344CB8AC3E}">
        <p14:creationId xmlns:p14="http://schemas.microsoft.com/office/powerpoint/2010/main" val="1627772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vited_Students xmlns="d6653b8e-caba-4b4e-b01f-b30feb14fc41" xsi:nil="true"/>
    <DefaultSectionNames xmlns="d6653b8e-caba-4b4e-b01f-b30feb14fc41" xsi:nil="true"/>
    <Is_Collaboration_Space_Locked xmlns="d6653b8e-caba-4b4e-b01f-b30feb14fc41" xsi:nil="true"/>
    <Invited_Members xmlns="d6653b8e-caba-4b4e-b01f-b30feb14fc41" xsi:nil="true"/>
    <CultureName xmlns="d6653b8e-caba-4b4e-b01f-b30feb14fc41" xsi:nil="true"/>
    <Owner xmlns="d6653b8e-caba-4b4e-b01f-b30feb14fc41">
      <UserInfo>
        <DisplayName/>
        <AccountId xsi:nil="true"/>
        <AccountType/>
      </UserInfo>
    </Owner>
    <Students xmlns="d6653b8e-caba-4b4e-b01f-b30feb14fc41">
      <UserInfo>
        <DisplayName/>
        <AccountId xsi:nil="true"/>
        <AccountType/>
      </UserInfo>
    </Students>
    <Student_Groups xmlns="d6653b8e-caba-4b4e-b01f-b30feb14fc41">
      <UserInfo>
        <DisplayName/>
        <AccountId xsi:nil="true"/>
        <AccountType/>
      </UserInfo>
    </Student_Groups>
    <Math_Settings xmlns="d6653b8e-caba-4b4e-b01f-b30feb14fc41" xsi:nil="true"/>
    <Has_Teacher_Only_SectionGroup xmlns="d6653b8e-caba-4b4e-b01f-b30feb14fc41" xsi:nil="true"/>
    <Member_Groups xmlns="d6653b8e-caba-4b4e-b01f-b30feb14fc41">
      <UserInfo>
        <DisplayName/>
        <AccountId xsi:nil="true"/>
        <AccountType/>
      </UserInfo>
    </Member_Groups>
    <Leaders xmlns="d6653b8e-caba-4b4e-b01f-b30feb14fc41">
      <UserInfo>
        <DisplayName/>
        <AccountId xsi:nil="true"/>
        <AccountType/>
      </UserInfo>
    </Leaders>
    <TeamsChannelId xmlns="d6653b8e-caba-4b4e-b01f-b30feb14fc41" xsi:nil="true"/>
    <Self_Registration_Enabled xmlns="d6653b8e-caba-4b4e-b01f-b30feb14fc41" xsi:nil="true"/>
    <FolderType xmlns="d6653b8e-caba-4b4e-b01f-b30feb14fc41" xsi:nil="true"/>
    <Distribution_Groups xmlns="d6653b8e-caba-4b4e-b01f-b30feb14fc41" xsi:nil="true"/>
    <AppVersion xmlns="d6653b8e-caba-4b4e-b01f-b30feb14fc41" xsi:nil="true"/>
    <Invited_Leaders xmlns="d6653b8e-caba-4b4e-b01f-b30feb14fc41" xsi:nil="true"/>
    <Templates xmlns="d6653b8e-caba-4b4e-b01f-b30feb14fc41" xsi:nil="true"/>
    <Members xmlns="d6653b8e-caba-4b4e-b01f-b30feb14fc41">
      <UserInfo>
        <DisplayName/>
        <AccountId xsi:nil="true"/>
        <AccountType/>
      </UserInfo>
    </Members>
    <Has_Leaders_Only_SectionGroup xmlns="d6653b8e-caba-4b4e-b01f-b30feb14fc41" xsi:nil="true"/>
    <Teachers xmlns="d6653b8e-caba-4b4e-b01f-b30feb14fc41">
      <UserInfo>
        <DisplayName/>
        <AccountId xsi:nil="true"/>
        <AccountType/>
      </UserInfo>
    </Teachers>
    <LMS_Mappings xmlns="d6653b8e-caba-4b4e-b01f-b30feb14fc41" xsi:nil="true"/>
    <Invited_Teachers xmlns="d6653b8e-caba-4b4e-b01f-b30feb14fc41" xsi:nil="true"/>
    <IsNotebookLocked xmlns="d6653b8e-caba-4b4e-b01f-b30feb14fc41" xsi:nil="true"/>
    <NotebookType xmlns="d6653b8e-caba-4b4e-b01f-b30feb14fc4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95367C1199AA41A2D1591EB89F5D37" ma:contentTypeVersion="38" ma:contentTypeDescription="Create a new document." ma:contentTypeScope="" ma:versionID="9e6adb64d07662bfe20a3fb7cdb8bdc4">
  <xsd:schema xmlns:xsd="http://www.w3.org/2001/XMLSchema" xmlns:xs="http://www.w3.org/2001/XMLSchema" xmlns:p="http://schemas.microsoft.com/office/2006/metadata/properties" xmlns:ns3="d6653b8e-caba-4b4e-b01f-b30feb14fc41" xmlns:ns4="21fb855c-3f70-43f2-aad9-8e56dd9f6f72" targetNamespace="http://schemas.microsoft.com/office/2006/metadata/properties" ma:root="true" ma:fieldsID="ea6eae89fd10d1989919c745f96982d8" ns3:_="" ns4:_="">
    <xsd:import namespace="d6653b8e-caba-4b4e-b01f-b30feb14fc41"/>
    <xsd:import namespace="21fb855c-3f70-43f2-aad9-8e56dd9f6f7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Leaders" minOccurs="0"/>
                <xsd:element ref="ns3:Members" minOccurs="0"/>
                <xsd:element ref="ns3:Member_Groups" minOccurs="0"/>
                <xsd:element ref="ns3:Invited_Leaders" minOccurs="0"/>
                <xsd:element ref="ns3:Invited_Members" minOccurs="0"/>
                <xsd:element ref="ns3:Has_Leaders_Only_SectionGroup"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53b8e-caba-4b4e-b01f-b30feb14fc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9" nillable="true" ma:displayName="Math Settings" ma:internalName="Math_Settings">
      <xsd:simpleType>
        <xsd:restriction base="dms:Text"/>
      </xsd:simple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5" nillable="true" ma:displayName="Distribution Groups" ma:internalName="Distribution_Groups">
      <xsd:simpleType>
        <xsd:restriction base="dms:Note">
          <xsd:maxLength value="255"/>
        </xsd:restriction>
      </xsd:simpleType>
    </xsd:element>
    <xsd:element name="LMS_Mappings" ma:index="26" nillable="true" ma:displayName="LMS Mappings" ma:internalName="LMS_Mappings">
      <xsd:simpleType>
        <xsd:restriction base="dms:Note">
          <xsd:maxLength value="255"/>
        </xsd:restriction>
      </xsd:simple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Leaders" ma:index="33"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4"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5"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6" nillable="true" ma:displayName="Invited Leaders" ma:internalName="Invited_Leaders">
      <xsd:simpleType>
        <xsd:restriction base="dms:Note">
          <xsd:maxLength value="255"/>
        </xsd:restriction>
      </xsd:simpleType>
    </xsd:element>
    <xsd:element name="Invited_Members" ma:index="37" nillable="true" ma:displayName="Invited Members" ma:internalName="Invited_Members">
      <xsd:simpleType>
        <xsd:restriction base="dms:Note">
          <xsd:maxLength value="255"/>
        </xsd:restriction>
      </xsd:simpleType>
    </xsd:element>
    <xsd:element name="Has_Leaders_Only_SectionGroup" ma:index="38" nillable="true" ma:displayName="Has Leaders Only SectionGroup" ma:internalName="Has_Leaders_Only_SectionGroup">
      <xsd:simpleType>
        <xsd:restriction base="dms:Boolea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fb855c-3f70-43f2-aad9-8e56dd9f6f72" elementFormDefault="qualified">
    <xsd:import namespace="http://schemas.microsoft.com/office/2006/documentManagement/types"/>
    <xsd:import namespace="http://schemas.microsoft.com/office/infopath/2007/PartnerControls"/>
    <xsd:element name="SharedWithUsers" ma:index="4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2" nillable="true" ma:displayName="Shared With Details" ma:internalName="SharedWithDetails" ma:readOnly="true">
      <xsd:simpleType>
        <xsd:restriction base="dms:Note">
          <xsd:maxLength value="255"/>
        </xsd:restriction>
      </xsd:simpleType>
    </xsd:element>
    <xsd:element name="SharingHintHash" ma:index="4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668CC2-EE78-4B2C-B411-51DC9B427281}">
  <ds:schemaRefs>
    <ds:schemaRef ds:uri="http://schemas.microsoft.com/sharepoint/v3/contenttype/forms"/>
  </ds:schemaRefs>
</ds:datastoreItem>
</file>

<file path=customXml/itemProps2.xml><?xml version="1.0" encoding="utf-8"?>
<ds:datastoreItem xmlns:ds="http://schemas.openxmlformats.org/officeDocument/2006/customXml" ds:itemID="{775C5E94-7707-4B02-8FA2-DAA9588519D2}">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6653b8e-caba-4b4e-b01f-b30feb14fc41"/>
    <ds:schemaRef ds:uri="http://purl.org/dc/terms/"/>
    <ds:schemaRef ds:uri="21fb855c-3f70-43f2-aad9-8e56dd9f6f72"/>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FE22166-21B9-42B8-8E2B-DA918387F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653b8e-caba-4b4e-b01f-b30feb14fc41"/>
    <ds:schemaRef ds:uri="21fb855c-3f70-43f2-aad9-8e56dd9f6f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4117</TotalTime>
  <Words>3643</Words>
  <Application>Microsoft Office PowerPoint</Application>
  <PresentationFormat>On-screen Show (4:3)</PresentationFormat>
  <Paragraphs>569</Paragraphs>
  <Slides>91</Slides>
  <Notes>90</Notes>
  <HiddenSlides>0</HiddenSlides>
  <MMClips>15</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91</vt:i4>
      </vt:variant>
    </vt:vector>
  </HeadingPairs>
  <TitlesOfParts>
    <vt:vector size="96" baseType="lpstr">
      <vt:lpstr>Arial</vt:lpstr>
      <vt:lpstr>Calibri</vt:lpstr>
      <vt:lpstr>Myriad Pro</vt:lpstr>
      <vt:lpstr>Office Theme</vt:lpstr>
      <vt:lpstr>Custom Design</vt:lpstr>
      <vt:lpstr>The role of markets and money</vt:lpstr>
      <vt:lpstr>Learners should be able to</vt:lpstr>
      <vt:lpstr>Activity</vt:lpstr>
      <vt:lpstr>Activity</vt:lpstr>
      <vt:lpstr>Key terms</vt:lpstr>
      <vt:lpstr>Key terms</vt:lpstr>
      <vt:lpstr>Activity</vt:lpstr>
      <vt:lpstr>Practice examination questions J205/01</vt:lpstr>
      <vt:lpstr>Practice examination questions J205/01</vt:lpstr>
      <vt:lpstr>Practice examination questions J205/01</vt:lpstr>
      <vt:lpstr>Learners should be able to</vt:lpstr>
      <vt:lpstr>The relationship between demand and price</vt:lpstr>
      <vt:lpstr>Key terms</vt:lpstr>
      <vt:lpstr>Key terms</vt:lpstr>
      <vt:lpstr>Diagrams</vt:lpstr>
      <vt:lpstr>Activity</vt:lpstr>
      <vt:lpstr>Activity</vt:lpstr>
      <vt:lpstr>P.E.D and diagrams</vt:lpstr>
      <vt:lpstr>P.E.D and diagrams</vt:lpstr>
      <vt:lpstr>P.E.D and diagrams</vt:lpstr>
      <vt:lpstr>Practice examination questions J205/01</vt:lpstr>
      <vt:lpstr>Practice examination questions J205/01</vt:lpstr>
      <vt:lpstr>Practice examination questions J205/01</vt:lpstr>
      <vt:lpstr>Video – P.E.D</vt:lpstr>
      <vt:lpstr>2.3 Supply</vt:lpstr>
      <vt:lpstr>Supply</vt:lpstr>
      <vt:lpstr>Key terms</vt:lpstr>
      <vt:lpstr>Key terms</vt:lpstr>
      <vt:lpstr>Diagrams</vt:lpstr>
      <vt:lpstr>Diagrams</vt:lpstr>
      <vt:lpstr>P.E.S Price elasticity of supply</vt:lpstr>
      <vt:lpstr>Differing P.E.S curves</vt:lpstr>
      <vt:lpstr>Practice examination questions J205/01</vt:lpstr>
      <vt:lpstr>Practice examination questions J205/01</vt:lpstr>
      <vt:lpstr>Practice examination questions J205/01</vt:lpstr>
      <vt:lpstr>Video P.E.S.</vt:lpstr>
      <vt:lpstr>Price</vt:lpstr>
      <vt:lpstr>Price determination and equilibrium price</vt:lpstr>
      <vt:lpstr>Key terms</vt:lpstr>
      <vt:lpstr>Practice examination questions J205/01</vt:lpstr>
      <vt:lpstr>Price and the allocation of resources</vt:lpstr>
      <vt:lpstr>2.5 Competition</vt:lpstr>
      <vt:lpstr>Market structure: Monopoly</vt:lpstr>
      <vt:lpstr>Market structure: Oligopoly</vt:lpstr>
      <vt:lpstr>Key terms</vt:lpstr>
      <vt:lpstr>Outline the advantages and disadvantages to Consumers and producers in the table below</vt:lpstr>
      <vt:lpstr>Task: Fill in the following table (page 75 of the textbook will help you)</vt:lpstr>
      <vt:lpstr>Video: Monopolies, Oligopolies and competition</vt:lpstr>
      <vt:lpstr>How competition affects prices</vt:lpstr>
      <vt:lpstr>Video: Competition</vt:lpstr>
      <vt:lpstr>Practice examination questions J205/01</vt:lpstr>
      <vt:lpstr>Practice examination questions J205/01</vt:lpstr>
      <vt:lpstr>Production</vt:lpstr>
      <vt:lpstr>Production and productivity</vt:lpstr>
      <vt:lpstr>Key terms</vt:lpstr>
      <vt:lpstr>Key terms</vt:lpstr>
      <vt:lpstr>Complete the tables below using the formula</vt:lpstr>
      <vt:lpstr>Economies of scale</vt:lpstr>
      <vt:lpstr>Practice examination questions J205/01</vt:lpstr>
      <vt:lpstr>Practice examination questions J205/01</vt:lpstr>
      <vt:lpstr>Practice examination questions J205/01</vt:lpstr>
      <vt:lpstr>Practice examination questions J205/01 Use SSA Ltd Extract 1</vt:lpstr>
      <vt:lpstr>Video: Productivity</vt:lpstr>
      <vt:lpstr>Economies of scale</vt:lpstr>
      <vt:lpstr>Watch the video on economies of scale and make revision notes on the types</vt:lpstr>
      <vt:lpstr>2.7 The labour market</vt:lpstr>
      <vt:lpstr>Labour markets</vt:lpstr>
      <vt:lpstr>Key terms</vt:lpstr>
      <vt:lpstr>Key terms</vt:lpstr>
      <vt:lpstr>Interaction of workers and firms</vt:lpstr>
      <vt:lpstr>Wage determination</vt:lpstr>
      <vt:lpstr>Gross and net pay</vt:lpstr>
      <vt:lpstr>Basic introduction to gross and net pay</vt:lpstr>
      <vt:lpstr>Gross and net pay and deductions from pay</vt:lpstr>
      <vt:lpstr>Practice examination questions J205/01</vt:lpstr>
      <vt:lpstr>Practice examination questions J205/01</vt:lpstr>
      <vt:lpstr>2.8 The role of money and the financial sector</vt:lpstr>
      <vt:lpstr>Role of money</vt:lpstr>
      <vt:lpstr>Key terms</vt:lpstr>
      <vt:lpstr>Key terms</vt:lpstr>
      <vt:lpstr>Money as a medium of exchange</vt:lpstr>
      <vt:lpstr>The Bank of England</vt:lpstr>
      <vt:lpstr>Watch the following video. Task: Using the textbook or your own research make summary notes showing the key differences between banks building societies and insurance companies.</vt:lpstr>
      <vt:lpstr>Task: summarise the importance of the financial sector to consumers, producers and the government in the following table.</vt:lpstr>
      <vt:lpstr>Interest rates</vt:lpstr>
      <vt:lpstr>Video: Interest rates – return for saving,  payment for borrowing</vt:lpstr>
      <vt:lpstr>Interest rates: Task</vt:lpstr>
      <vt:lpstr>Practice examination questions J205/01</vt:lpstr>
      <vt:lpstr>Practice examination questions J205/01</vt:lpstr>
      <vt:lpstr>Practice examination questions J205/01</vt:lpstr>
      <vt:lpstr>OCR Resources: the small print OCR’s resources are provided to support the delivery of OCR qualifications,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Our documents are updated over time. Whilst every effort is made to check all documents, there may be contradictions between published support and the specification, therefore please use the information on the latest specification at all times. Where changes are made to specifications these will be indicated within the document, there will be a new version number indicated, and a summary of the changes. If you do notice a discrepancy between the specification and a resource please contact us at:  resources.feedback@ocr.org.uk.  © OCR 2020 - This resource may be freely copied and distributed, as long as the OCR logo and this message remain intact and OCR is acknowledged as the originator of this work. OCR acknowledges the use of the following content: n/a Please get in touch if you want to discuss the accessibility of resources we offer to support delivery of our qualifications: resources.feedback@ocr.org.uk</vt:lpstr>
    </vt:vector>
  </TitlesOfParts>
  <Company>Cambridge Assessment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(9-1) Economics J205 Power point Presentation - The role of markets and money</dc:title>
  <dc:creator>OCR</dc:creator>
  <cp:keywords>GCSE; Economics; resource; J205</cp:keywords>
  <cp:lastModifiedBy>Ceri Mullen</cp:lastModifiedBy>
  <cp:revision>229</cp:revision>
  <dcterms:created xsi:type="dcterms:W3CDTF">2018-10-01T14:21:10Z</dcterms:created>
  <dcterms:modified xsi:type="dcterms:W3CDTF">2020-04-23T08:37:55Z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0x0101006795367C1199AA41A2D1591EB89F5D37</vt:lpwstr>
  </property>
</Properties>
</file>