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84" r:id="rId2"/>
    <p:sldId id="280" r:id="rId3"/>
    <p:sldId id="282" r:id="rId4"/>
    <p:sldId id="283" r:id="rId5"/>
    <p:sldId id="281"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6" r:id="rId31"/>
    <p:sldId id="285" r:id="rId32"/>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ny Edge" initials="JE" lastIdx="2" clrIdx="0">
    <p:extLst>
      <p:ext uri="{19B8F6BF-5375-455C-9EA6-DF929625EA0E}">
        <p15:presenceInfo xmlns:p15="http://schemas.microsoft.com/office/powerpoint/2012/main" userId="S-1-5-21-1271419588-2746062345-966885663-1135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B"/>
    <a:srgbClr val="6B9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9525" cap="flat">
              <a:solidFill>
                <a:srgbClr val="C0CCE1"/>
              </a:solidFill>
              <a:prstDash val="solid"/>
              <a:round/>
            </a:ln>
          </a:left>
          <a:right>
            <a:ln w="25400" cap="flat">
              <a:solidFill>
                <a:srgbClr val="FFFFFF"/>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9525" cap="flat">
              <a:solidFill>
                <a:srgbClr val="C0CCE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C0CCE1"/>
              </a:solidFill>
              <a:prstDash val="solid"/>
              <a:round/>
            </a:ln>
          </a:top>
          <a:bottom>
            <a:ln w="38100" cap="flat">
              <a:solidFill>
                <a:srgbClr val="FFFFFF"/>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254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6E6E6"/>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6E6E6"/>
          </a:solidFill>
        </a:fill>
      </a:tcStyle>
    </a:firstRow>
  </a:tblStyle>
  <a:tblStyle styleId="{CF821DB8-F4EB-4A41-A1BA-3FCAFE7338EE}" styleName="">
    <a:tblBg/>
    <a:wholeTbl>
      <a:tcTxStyle b="off" i="off">
        <a:fontRef idx="major">
          <a:srgbClr val="000000"/>
        </a:fontRef>
        <a:srgbClr val="000000"/>
      </a:tcTxStyle>
      <a:tcStyle>
        <a:tcBdr>
          <a:left>
            <a:ln w="9525" cap="flat">
              <a:solidFill>
                <a:srgbClr val="46AAC4"/>
              </a:solidFill>
              <a:prstDash val="solid"/>
              <a:round/>
            </a:ln>
          </a:left>
          <a:right>
            <a:ln w="9525" cap="flat">
              <a:solidFill>
                <a:srgbClr val="46AAC4"/>
              </a:solidFill>
              <a:prstDash val="solid"/>
              <a:round/>
            </a:ln>
          </a:right>
          <a:top>
            <a:ln w="9525" cap="flat">
              <a:solidFill>
                <a:srgbClr val="46AAC4"/>
              </a:solidFill>
              <a:prstDash val="solid"/>
              <a:round/>
            </a:ln>
          </a:top>
          <a:bottom>
            <a:ln w="9525" cap="flat">
              <a:solidFill>
                <a:srgbClr val="46AAC4"/>
              </a:solidFill>
              <a:prstDash val="solid"/>
              <a:round/>
            </a:ln>
          </a:bottom>
          <a:insideH>
            <a:ln w="9525" cap="flat">
              <a:solidFill>
                <a:srgbClr val="46AAC4"/>
              </a:solidFill>
              <a:prstDash val="solid"/>
              <a:round/>
            </a:ln>
          </a:insideH>
          <a:insideV>
            <a:ln w="9525" cap="flat">
              <a:solidFill>
                <a:srgbClr val="46AAC4"/>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9525" cap="flat">
              <a:solidFill>
                <a:srgbClr val="46AAC4"/>
              </a:solidFill>
              <a:prstDash val="solid"/>
              <a:round/>
            </a:ln>
          </a:left>
          <a:right>
            <a:ln w="25400" cap="flat">
              <a:solidFill>
                <a:schemeClr val="accent5"/>
              </a:solidFill>
              <a:prstDash val="solid"/>
              <a:round/>
            </a:ln>
          </a:right>
          <a:top>
            <a:ln w="9525" cap="flat">
              <a:solidFill>
                <a:srgbClr val="46AAC4"/>
              </a:solidFill>
              <a:prstDash val="solid"/>
              <a:round/>
            </a:ln>
          </a:top>
          <a:bottom>
            <a:ln w="9525" cap="flat">
              <a:solidFill>
                <a:srgbClr val="46AAC4"/>
              </a:solidFill>
              <a:prstDash val="solid"/>
              <a:round/>
            </a:ln>
          </a:bottom>
          <a:insideH>
            <a:ln w="9525" cap="flat">
              <a:solidFill>
                <a:srgbClr val="46AAC4"/>
              </a:solidFill>
              <a:prstDash val="solid"/>
              <a:round/>
            </a:ln>
          </a:insideH>
          <a:insideV>
            <a:ln w="9525" cap="flat">
              <a:solidFill>
                <a:srgbClr val="46AAC4"/>
              </a:solidFill>
              <a:prstDash val="solid"/>
              <a:round/>
            </a:ln>
          </a:insideV>
        </a:tcBdr>
        <a:fill>
          <a:solidFill>
            <a:schemeClr val="accent5">
              <a:alpha val="4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46AAC4"/>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Ref idx="major">
          <a:srgbClr val="000000"/>
        </a:fontRef>
        <a:srgbClr val="000000"/>
      </a:tcTxStyle>
      <a:tcStyle>
        <a:tcBdr>
          <a:left>
            <a:ln w="9525" cap="flat">
              <a:solidFill>
                <a:srgbClr val="4A7EBB"/>
              </a:solidFill>
              <a:prstDash val="solid"/>
              <a:round/>
            </a:ln>
          </a:left>
          <a:right>
            <a:ln w="9525" cap="flat">
              <a:solidFill>
                <a:srgbClr val="4A7EBB"/>
              </a:solidFill>
              <a:prstDash val="solid"/>
              <a:round/>
            </a:ln>
          </a:right>
          <a:top>
            <a:ln w="9525" cap="flat">
              <a:solidFill>
                <a:srgbClr val="4A7EBB"/>
              </a:solidFill>
              <a:prstDash val="solid"/>
              <a:round/>
            </a:ln>
          </a:top>
          <a:bottom>
            <a:ln w="9525" cap="flat">
              <a:solidFill>
                <a:srgbClr val="4A7EBB"/>
              </a:solidFill>
              <a:prstDash val="solid"/>
              <a:round/>
            </a:ln>
          </a:bottom>
          <a:insideH>
            <a:ln w="9525" cap="flat">
              <a:solidFill>
                <a:srgbClr val="4A7EBB"/>
              </a:solidFill>
              <a:prstDash val="solid"/>
              <a:round/>
            </a:ln>
          </a:insideH>
          <a:insideV>
            <a:ln w="9525" cap="flat">
              <a:solidFill>
                <a:srgbClr val="4A7EBB"/>
              </a:solidFill>
              <a:prstDash val="solid"/>
              <a:round/>
            </a:ln>
          </a:insideV>
        </a:tcBdr>
        <a:fill>
          <a:solidFill>
            <a:schemeClr val="accent1">
              <a:alpha val="4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9525" cap="flat">
              <a:solidFill>
                <a:srgbClr val="4A7EBB"/>
              </a:solidFill>
              <a:prstDash val="solid"/>
              <a:round/>
            </a:ln>
          </a:left>
          <a:right>
            <a:ln w="25400" cap="flat">
              <a:solidFill>
                <a:schemeClr val="accent1"/>
              </a:solidFill>
              <a:prstDash val="solid"/>
              <a:round/>
            </a:ln>
          </a:right>
          <a:top>
            <a:ln w="9525" cap="flat">
              <a:solidFill>
                <a:srgbClr val="4A7EBB"/>
              </a:solidFill>
              <a:prstDash val="solid"/>
              <a:round/>
            </a:ln>
          </a:top>
          <a:bottom>
            <a:ln w="9525" cap="flat">
              <a:solidFill>
                <a:srgbClr val="4A7EBB"/>
              </a:solidFill>
              <a:prstDash val="solid"/>
              <a:round/>
            </a:ln>
          </a:bottom>
          <a:insideH>
            <a:ln w="9525" cap="flat">
              <a:solidFill>
                <a:srgbClr val="4A7EBB"/>
              </a:solidFill>
              <a:prstDash val="solid"/>
              <a:round/>
            </a:ln>
          </a:insideH>
          <a:insideV>
            <a:ln w="9525" cap="flat">
              <a:solidFill>
                <a:srgbClr val="4A7EBB"/>
              </a:solidFill>
              <a:prstDash val="solid"/>
              <a:round/>
            </a:ln>
          </a:insideV>
        </a:tcBdr>
        <a:fill>
          <a:solidFill>
            <a:schemeClr val="accent1">
              <a:alpha val="4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4A7EBB"/>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9525" cap="flat">
              <a:solidFill>
                <a:srgbClr val="98B955"/>
              </a:solidFill>
              <a:prstDash val="solid"/>
              <a:round/>
            </a:ln>
          </a:left>
          <a:right>
            <a:ln w="9525" cap="flat">
              <a:solidFill>
                <a:srgbClr val="98B955"/>
              </a:solidFill>
              <a:prstDash val="solid"/>
              <a:round/>
            </a:ln>
          </a:right>
          <a:top>
            <a:ln w="9525" cap="flat">
              <a:solidFill>
                <a:srgbClr val="98B955"/>
              </a:solidFill>
              <a:prstDash val="solid"/>
              <a:round/>
            </a:ln>
          </a:top>
          <a:bottom>
            <a:ln w="9525" cap="flat">
              <a:solidFill>
                <a:srgbClr val="98B955"/>
              </a:solidFill>
              <a:prstDash val="solid"/>
              <a:round/>
            </a:ln>
          </a:bottom>
          <a:insideH>
            <a:ln w="9525" cap="flat">
              <a:solidFill>
                <a:srgbClr val="98B955"/>
              </a:solidFill>
              <a:prstDash val="solid"/>
              <a:round/>
            </a:ln>
          </a:insideH>
          <a:insideV>
            <a:ln w="9525" cap="flat">
              <a:solidFill>
                <a:srgbClr val="98B955"/>
              </a:solidFill>
              <a:prstDash val="solid"/>
              <a:round/>
            </a:ln>
          </a:insideV>
        </a:tcBdr>
        <a:fill>
          <a:solidFill>
            <a:schemeClr val="accent3">
              <a:alpha val="4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9525" cap="flat">
              <a:solidFill>
                <a:srgbClr val="98B955"/>
              </a:solidFill>
              <a:prstDash val="solid"/>
              <a:round/>
            </a:ln>
          </a:left>
          <a:right>
            <a:ln w="25400" cap="flat">
              <a:solidFill>
                <a:schemeClr val="accent3"/>
              </a:solidFill>
              <a:prstDash val="solid"/>
              <a:round/>
            </a:ln>
          </a:right>
          <a:top>
            <a:ln w="9525" cap="flat">
              <a:solidFill>
                <a:srgbClr val="98B955"/>
              </a:solidFill>
              <a:prstDash val="solid"/>
              <a:round/>
            </a:ln>
          </a:top>
          <a:bottom>
            <a:ln w="9525" cap="flat">
              <a:solidFill>
                <a:srgbClr val="98B955"/>
              </a:solidFill>
              <a:prstDash val="solid"/>
              <a:round/>
            </a:ln>
          </a:bottom>
          <a:insideH>
            <a:ln w="9525" cap="flat">
              <a:solidFill>
                <a:srgbClr val="98B955"/>
              </a:solidFill>
              <a:prstDash val="solid"/>
              <a:round/>
            </a:ln>
          </a:insideH>
          <a:insideV>
            <a:ln w="9525" cap="flat">
              <a:solidFill>
                <a:srgbClr val="98B955"/>
              </a:solidFill>
              <a:prstDash val="solid"/>
              <a:round/>
            </a:ln>
          </a:insideV>
        </a:tcBdr>
        <a:fill>
          <a:solidFill>
            <a:schemeClr val="accent3">
              <a:alpha val="4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254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98B955"/>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95380" autoAdjust="0"/>
  </p:normalViewPr>
  <p:slideViewPr>
    <p:cSldViewPr snapToGrid="0" snapToObjects="1">
      <p:cViewPr varScale="1">
        <p:scale>
          <a:sx n="86" d="100"/>
          <a:sy n="86" d="100"/>
        </p:scale>
        <p:origin x="39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Hi – I’m Chris Rowe and I’m the Principal Moderator for the GCSE </a:t>
            </a:r>
            <a:r>
              <a:rPr lang="en-GB" sz="1200">
                <a:effectLst/>
                <a:latin typeface="+mj-lt"/>
                <a:ea typeface="+mj-ea"/>
                <a:cs typeface="+mj-cs"/>
                <a:sym typeface="Calibri"/>
              </a:rPr>
              <a:t>Non Examination </a:t>
            </a:r>
            <a:r>
              <a:rPr lang="en-GB" sz="1200" dirty="0">
                <a:effectLst/>
                <a:latin typeface="+mj-lt"/>
                <a:ea typeface="+mj-ea"/>
                <a:cs typeface="+mj-cs"/>
                <a:sym typeface="Calibri"/>
              </a:rPr>
              <a:t>Assessment - otherwise known as the NEA. What most of you and your teachers will refer to as ‘coursework’</a:t>
            </a:r>
          </a:p>
          <a:p>
            <a:endParaRPr lang="en-US" dirty="0"/>
          </a:p>
        </p:txBody>
      </p:sp>
    </p:spTree>
    <p:extLst>
      <p:ext uri="{BB962C8B-B14F-4D97-AF65-F5344CB8AC3E}">
        <p14:creationId xmlns:p14="http://schemas.microsoft.com/office/powerpoint/2010/main" val="85290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And the gathering of important technical information such as anthropometric data </a:t>
            </a:r>
          </a:p>
          <a:p>
            <a:endParaRPr lang="en-US" dirty="0"/>
          </a:p>
        </p:txBody>
      </p:sp>
    </p:spTree>
    <p:extLst>
      <p:ext uri="{BB962C8B-B14F-4D97-AF65-F5344CB8AC3E}">
        <p14:creationId xmlns:p14="http://schemas.microsoft.com/office/powerpoint/2010/main" val="278271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and the dimensions of wheelchairs</a:t>
            </a:r>
          </a:p>
          <a:p>
            <a:endParaRPr lang="en-US" dirty="0"/>
          </a:p>
        </p:txBody>
      </p:sp>
    </p:spTree>
    <p:extLst>
      <p:ext uri="{BB962C8B-B14F-4D97-AF65-F5344CB8AC3E}">
        <p14:creationId xmlns:p14="http://schemas.microsoft.com/office/powerpoint/2010/main" val="49699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This helped them to establish some stakeholder requirements that they continued to refine as he developed his idea</a:t>
            </a:r>
          </a:p>
          <a:p>
            <a:endParaRPr lang="en-US" dirty="0"/>
          </a:p>
        </p:txBody>
      </p:sp>
    </p:spTree>
    <p:extLst>
      <p:ext uri="{BB962C8B-B14F-4D97-AF65-F5344CB8AC3E}">
        <p14:creationId xmlns:p14="http://schemas.microsoft.com/office/powerpoint/2010/main" val="280240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They collaborated with classmates to generate some initial ideas</a:t>
            </a:r>
          </a:p>
          <a:p>
            <a:endParaRPr lang="en-US" dirty="0"/>
          </a:p>
        </p:txBody>
      </p:sp>
    </p:spTree>
    <p:extLst>
      <p:ext uri="{BB962C8B-B14F-4D97-AF65-F5344CB8AC3E}">
        <p14:creationId xmlns:p14="http://schemas.microsoft.com/office/powerpoint/2010/main" val="402324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Which were then evaluated against their stakeholder’s requirements</a:t>
            </a:r>
          </a:p>
          <a:p>
            <a:endParaRPr lang="en-US" dirty="0"/>
          </a:p>
        </p:txBody>
      </p:sp>
    </p:spTree>
    <p:extLst>
      <p:ext uri="{BB962C8B-B14F-4D97-AF65-F5344CB8AC3E}">
        <p14:creationId xmlns:p14="http://schemas.microsoft.com/office/powerpoint/2010/main" val="80592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 strongest idea was initially modelled using CAD, problems were highlighted and solutions explored. </a:t>
            </a:r>
          </a:p>
          <a:p>
            <a:endParaRPr lang="en-US" dirty="0"/>
          </a:p>
        </p:txBody>
      </p:sp>
    </p:spTree>
    <p:extLst>
      <p:ext uri="{BB962C8B-B14F-4D97-AF65-F5344CB8AC3E}">
        <p14:creationId xmlns:p14="http://schemas.microsoft.com/office/powerpoint/2010/main" val="242448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 idea was periodically checked against the requirements to check they were on track </a:t>
            </a:r>
          </a:p>
          <a:p>
            <a:endParaRPr lang="en-US" dirty="0"/>
          </a:p>
        </p:txBody>
      </p:sp>
    </p:spTree>
    <p:extLst>
      <p:ext uri="{BB962C8B-B14F-4D97-AF65-F5344CB8AC3E}">
        <p14:creationId xmlns:p14="http://schemas.microsoft.com/office/powerpoint/2010/main" val="343490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Before starting to model using quick modelling materials that could be tested out on an actual wheelchair</a:t>
            </a:r>
          </a:p>
          <a:p>
            <a:endParaRPr lang="en-US" dirty="0"/>
          </a:p>
        </p:txBody>
      </p:sp>
    </p:spTree>
    <p:extLst>
      <p:ext uri="{BB962C8B-B14F-4D97-AF65-F5344CB8AC3E}">
        <p14:creationId xmlns:p14="http://schemas.microsoft.com/office/powerpoint/2010/main" val="361640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Along the way they sought further feedback from stakeholders as they continued to refine their model</a:t>
            </a:r>
          </a:p>
          <a:p>
            <a:endParaRPr lang="en-US" dirty="0"/>
          </a:p>
        </p:txBody>
      </p:sp>
    </p:spTree>
    <p:extLst>
      <p:ext uri="{BB962C8B-B14F-4D97-AF65-F5344CB8AC3E}">
        <p14:creationId xmlns:p14="http://schemas.microsoft.com/office/powerpoint/2010/main" val="55090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Their development continued as they experimented with more specific materials and processes</a:t>
            </a:r>
          </a:p>
          <a:p>
            <a:endParaRPr lang="en-US" dirty="0"/>
          </a:p>
        </p:txBody>
      </p:sp>
    </p:spTree>
    <p:extLst>
      <p:ext uri="{BB962C8B-B14F-4D97-AF65-F5344CB8AC3E}">
        <p14:creationId xmlns:p14="http://schemas.microsoft.com/office/powerpoint/2010/main" val="143580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I’m here to give you a brief overview of the NEA. What it is, Why you need to do it as well as a quick look at what a typical NEA portfolio might look like?</a:t>
            </a:r>
          </a:p>
          <a:p>
            <a:endParaRPr lang="en-US" dirty="0"/>
          </a:p>
        </p:txBody>
      </p:sp>
    </p:spTree>
    <p:extLst>
      <p:ext uri="{BB962C8B-B14F-4D97-AF65-F5344CB8AC3E}">
        <p14:creationId xmlns:p14="http://schemas.microsoft.com/office/powerpoint/2010/main" val="51346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Leading to a final design that was checked against the requirements</a:t>
            </a:r>
          </a:p>
          <a:p>
            <a:endParaRPr lang="en-US" dirty="0"/>
          </a:p>
        </p:txBody>
      </p:sp>
    </p:spTree>
    <p:extLst>
      <p:ext uri="{BB962C8B-B14F-4D97-AF65-F5344CB8AC3E}">
        <p14:creationId xmlns:p14="http://schemas.microsoft.com/office/powerpoint/2010/main" val="3218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Before producing a presentation that fully explained their design idea to their stakeholders</a:t>
            </a:r>
          </a:p>
          <a:p>
            <a:endParaRPr lang="en-US" dirty="0"/>
          </a:p>
        </p:txBody>
      </p:sp>
    </p:spTree>
    <p:extLst>
      <p:ext uri="{BB962C8B-B14F-4D97-AF65-F5344CB8AC3E}">
        <p14:creationId xmlns:p14="http://schemas.microsoft.com/office/powerpoint/2010/main" val="1010265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Based on his CAD model they were able to produce a series of dimensioned drawings</a:t>
            </a:r>
          </a:p>
          <a:p>
            <a:endParaRPr lang="en-US" dirty="0"/>
          </a:p>
        </p:txBody>
      </p:sp>
    </p:spTree>
    <p:extLst>
      <p:ext uri="{BB962C8B-B14F-4D97-AF65-F5344CB8AC3E}">
        <p14:creationId xmlns:p14="http://schemas.microsoft.com/office/powerpoint/2010/main" val="161172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That helped them to plan how they would make their idea in the school workshop</a:t>
            </a:r>
          </a:p>
          <a:p>
            <a:endParaRPr lang="en-US" dirty="0"/>
          </a:p>
        </p:txBody>
      </p:sp>
    </p:spTree>
    <p:extLst>
      <p:ext uri="{BB962C8B-B14F-4D97-AF65-F5344CB8AC3E}">
        <p14:creationId xmlns:p14="http://schemas.microsoft.com/office/powerpoint/2010/main" val="323964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Their making diary demonstrated the use of an appropriate range of tools, machines and processes</a:t>
            </a:r>
          </a:p>
          <a:p>
            <a:endParaRPr lang="en-US" dirty="0"/>
          </a:p>
        </p:txBody>
      </p:sp>
    </p:spTree>
    <p:extLst>
      <p:ext uri="{BB962C8B-B14F-4D97-AF65-F5344CB8AC3E}">
        <p14:creationId xmlns:p14="http://schemas.microsoft.com/office/powerpoint/2010/main" val="3033168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 final prototype was clearly photographed along with a video to demonstrate it working</a:t>
            </a:r>
          </a:p>
          <a:p>
            <a:endParaRPr lang="en-US" dirty="0"/>
          </a:p>
        </p:txBody>
      </p:sp>
    </p:spTree>
    <p:extLst>
      <p:ext uri="{BB962C8B-B14F-4D97-AF65-F5344CB8AC3E}">
        <p14:creationId xmlns:p14="http://schemas.microsoft.com/office/powerpoint/2010/main" val="380898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Along with some Close-up photos that helped the teacher to see all the work that had gone into the making</a:t>
            </a:r>
          </a:p>
          <a:p>
            <a:endParaRPr lang="en-US" dirty="0"/>
          </a:p>
        </p:txBody>
      </p:sp>
    </p:spTree>
    <p:extLst>
      <p:ext uri="{BB962C8B-B14F-4D97-AF65-F5344CB8AC3E}">
        <p14:creationId xmlns:p14="http://schemas.microsoft.com/office/powerpoint/2010/main" val="2331191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They then discussed the viability of their idea – checking against their technical specification whilst thinking about its marketability</a:t>
            </a:r>
          </a:p>
          <a:p>
            <a:endParaRPr lang="en-US" dirty="0"/>
          </a:p>
        </p:txBody>
      </p:sp>
    </p:spTree>
    <p:extLst>
      <p:ext uri="{BB962C8B-B14F-4D97-AF65-F5344CB8AC3E}">
        <p14:creationId xmlns:p14="http://schemas.microsoft.com/office/powerpoint/2010/main" val="1903538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 final prototype was tested on a wheelchair and they received final feedback from their users and stakeholders</a:t>
            </a:r>
          </a:p>
          <a:p>
            <a:endParaRPr lang="en-US" dirty="0"/>
          </a:p>
        </p:txBody>
      </p:sp>
    </p:spTree>
    <p:extLst>
      <p:ext uri="{BB962C8B-B14F-4D97-AF65-F5344CB8AC3E}">
        <p14:creationId xmlns:p14="http://schemas.microsoft.com/office/powerpoint/2010/main" val="3505719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All this testing helped them to conclude their portfolio with a list of strengths and weaknesses and some suggestions as to what they could improve further.</a:t>
            </a:r>
          </a:p>
          <a:p>
            <a:endParaRPr lang="en-US" dirty="0"/>
          </a:p>
        </p:txBody>
      </p:sp>
    </p:spTree>
    <p:extLst>
      <p:ext uri="{BB962C8B-B14F-4D97-AF65-F5344CB8AC3E}">
        <p14:creationId xmlns:p14="http://schemas.microsoft.com/office/powerpoint/2010/main" val="59271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mj-lt"/>
                <a:ea typeface="+mj-ea"/>
                <a:cs typeface="+mj-cs"/>
                <a:sym typeface="Calibri"/>
              </a:rPr>
              <a:t>The NEA is a portfolio of work that will show your teachers how you investigated a specific need, problem or opportunity and how you developed and test a prototype that would solve that specific need.</a:t>
            </a:r>
          </a:p>
          <a:p>
            <a:pPr marL="171450" indent="-171450">
              <a:buFont typeface="Arial" panose="020B0604020202020204" pitchFamily="34" charset="0"/>
              <a:buChar char="•"/>
            </a:pPr>
            <a:r>
              <a:rPr lang="en-GB" sz="1200" dirty="0">
                <a:effectLst/>
                <a:latin typeface="+mj-lt"/>
                <a:ea typeface="+mj-ea"/>
                <a:cs typeface="+mj-cs"/>
                <a:sym typeface="Calibri"/>
              </a:rPr>
              <a:t>It must reflect how things happened in REAL TIME – what your teachers will refer to as a ‘chronological portfolio’</a:t>
            </a:r>
          </a:p>
          <a:p>
            <a:pPr marL="171450" indent="-171450">
              <a:buFont typeface="Arial" panose="020B0604020202020204" pitchFamily="34" charset="0"/>
              <a:buChar char="•"/>
            </a:pPr>
            <a:r>
              <a:rPr lang="en-GB" sz="1200" dirty="0">
                <a:effectLst/>
                <a:latin typeface="+mj-lt"/>
                <a:ea typeface="+mj-ea"/>
                <a:cs typeface="+mj-cs"/>
                <a:sym typeface="Calibri"/>
              </a:rPr>
              <a:t>It must also respond to one of THREE contexts (or themes) that are set by OCR each year</a:t>
            </a:r>
          </a:p>
          <a:p>
            <a:pPr marL="171450" indent="-171450">
              <a:buFont typeface="Arial" panose="020B0604020202020204" pitchFamily="34" charset="0"/>
              <a:buChar char="•"/>
            </a:pPr>
            <a:r>
              <a:rPr lang="en-GB" sz="1200" dirty="0">
                <a:effectLst/>
                <a:latin typeface="+mj-lt"/>
                <a:ea typeface="+mj-ea"/>
                <a:cs typeface="+mj-cs"/>
                <a:sym typeface="Calibri"/>
              </a:rPr>
              <a:t>The portfolio of work that you produce accounts for 50% of your total GCSE. </a:t>
            </a:r>
          </a:p>
          <a:p>
            <a:endParaRPr lang="en-US" dirty="0"/>
          </a:p>
        </p:txBody>
      </p:sp>
    </p:spTree>
    <p:extLst>
      <p:ext uri="{BB962C8B-B14F-4D97-AF65-F5344CB8AC3E}">
        <p14:creationId xmlns:p14="http://schemas.microsoft.com/office/powerpoint/2010/main" val="1778165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Calibri"/>
              </a:rPr>
              <a:t>And that’s it… 24 well presented, easy to follow slides that document what they did in real time to solve the problem they found. </a:t>
            </a:r>
          </a:p>
          <a:p>
            <a:r>
              <a:rPr lang="en-GB" sz="1200" dirty="0">
                <a:effectLst/>
                <a:latin typeface="+mj-lt"/>
                <a:ea typeface="+mj-ea"/>
                <a:cs typeface="+mj-cs"/>
                <a:sym typeface="Calibri"/>
              </a:rPr>
              <a:t> </a:t>
            </a:r>
          </a:p>
          <a:p>
            <a:r>
              <a:rPr lang="en-GB" sz="1200" dirty="0">
                <a:effectLst/>
                <a:latin typeface="+mj-lt"/>
                <a:ea typeface="+mj-ea"/>
                <a:cs typeface="+mj-cs"/>
                <a:sym typeface="Calibri"/>
              </a:rPr>
              <a:t> </a:t>
            </a:r>
          </a:p>
          <a:p>
            <a:r>
              <a:rPr lang="en-GB" sz="1200" dirty="0">
                <a:effectLst/>
                <a:latin typeface="+mj-lt"/>
                <a:ea typeface="+mj-ea"/>
                <a:cs typeface="+mj-cs"/>
                <a:sym typeface="Calibri"/>
              </a:rPr>
              <a:t>So, some tops tips for you to remember when developing your own NEA project:</a:t>
            </a:r>
          </a:p>
          <a:p>
            <a:r>
              <a:rPr lang="en-GB" sz="1200" dirty="0">
                <a:effectLst/>
                <a:latin typeface="+mj-lt"/>
                <a:ea typeface="+mj-ea"/>
                <a:cs typeface="+mj-cs"/>
                <a:sym typeface="Calibri"/>
              </a:rPr>
              <a:t> </a:t>
            </a:r>
          </a:p>
          <a:p>
            <a:pPr marL="228600" lvl="0" indent="-228600">
              <a:buFont typeface="+mj-lt"/>
              <a:buAutoNum type="arabicPeriod"/>
            </a:pPr>
            <a:r>
              <a:rPr lang="en-GB" sz="1200" dirty="0">
                <a:effectLst/>
                <a:latin typeface="+mj-lt"/>
                <a:ea typeface="+mj-ea"/>
                <a:cs typeface="+mj-cs"/>
                <a:sym typeface="Calibri"/>
              </a:rPr>
              <a:t>Talk to others, get their opinions.</a:t>
            </a:r>
          </a:p>
          <a:p>
            <a:pPr marL="228600" lvl="0" indent="-228600">
              <a:buFont typeface="+mj-lt"/>
              <a:buAutoNum type="arabicPeriod"/>
            </a:pPr>
            <a:r>
              <a:rPr lang="en-GB" sz="1200" dirty="0">
                <a:effectLst/>
                <a:latin typeface="+mj-lt"/>
                <a:ea typeface="+mj-ea"/>
                <a:cs typeface="+mj-cs"/>
                <a:sym typeface="Calibri"/>
              </a:rPr>
              <a:t>Be clear about who you have talked to and how you have taken on board their feedback and opinions.</a:t>
            </a:r>
          </a:p>
          <a:p>
            <a:pPr marL="228600" lvl="0" indent="-228600">
              <a:buFont typeface="+mj-lt"/>
              <a:buAutoNum type="arabicPeriod"/>
            </a:pPr>
            <a:r>
              <a:rPr lang="en-GB" sz="1200" dirty="0">
                <a:effectLst/>
                <a:latin typeface="+mj-lt"/>
                <a:ea typeface="+mj-ea"/>
                <a:cs typeface="+mj-cs"/>
                <a:sym typeface="Calibri"/>
              </a:rPr>
              <a:t>Document everything as it happens.</a:t>
            </a:r>
          </a:p>
          <a:p>
            <a:pPr marL="228600" indent="-228600">
              <a:buFont typeface="+mj-lt"/>
              <a:buAutoNum type="arabicPeriod"/>
            </a:pPr>
            <a:r>
              <a:rPr lang="en-GB" sz="1200" dirty="0">
                <a:effectLst/>
                <a:latin typeface="+mj-lt"/>
                <a:ea typeface="+mj-ea"/>
                <a:cs typeface="+mj-cs"/>
                <a:sym typeface="Calibri"/>
              </a:rPr>
              <a:t>Focus on describing WHAT you did WHY you did it and HOW it affects your project</a:t>
            </a:r>
            <a:r>
              <a:rPr lang="en-GB" dirty="0">
                <a:effectLst/>
              </a:rPr>
              <a:t> </a:t>
            </a:r>
            <a:endParaRPr lang="en-US" dirty="0"/>
          </a:p>
        </p:txBody>
      </p:sp>
    </p:spTree>
    <p:extLst>
      <p:ext uri="{BB962C8B-B14F-4D97-AF65-F5344CB8AC3E}">
        <p14:creationId xmlns:p14="http://schemas.microsoft.com/office/powerpoint/2010/main" val="910066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Calibri"/>
              </a:rPr>
              <a:t>Please look out for further support videos on how to handle your own NEA. </a:t>
            </a:r>
          </a:p>
          <a:p>
            <a:r>
              <a:rPr lang="en-GB" sz="1200" dirty="0">
                <a:effectLst/>
                <a:latin typeface="+mj-lt"/>
                <a:ea typeface="+mj-ea"/>
                <a:cs typeface="+mj-cs"/>
                <a:sym typeface="Calibri"/>
              </a:rPr>
              <a:t> </a:t>
            </a:r>
          </a:p>
          <a:p>
            <a:r>
              <a:rPr lang="en-GB" sz="1200" dirty="0">
                <a:effectLst/>
                <a:latin typeface="+mj-lt"/>
                <a:ea typeface="+mj-ea"/>
                <a:cs typeface="+mj-cs"/>
                <a:sym typeface="Calibri"/>
              </a:rPr>
              <a:t>Bye for now…</a:t>
            </a:r>
          </a:p>
          <a:p>
            <a:endParaRPr lang="en-US" dirty="0"/>
          </a:p>
        </p:txBody>
      </p:sp>
    </p:spTree>
    <p:extLst>
      <p:ext uri="{BB962C8B-B14F-4D97-AF65-F5344CB8AC3E}">
        <p14:creationId xmlns:p14="http://schemas.microsoft.com/office/powerpoint/2010/main" val="384940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effectLst/>
                <a:latin typeface="+mj-lt"/>
                <a:ea typeface="+mj-ea"/>
                <a:cs typeface="+mj-cs"/>
                <a:sym typeface="Calibri"/>
              </a:rPr>
              <a:t>The NEA helps you to demonstrate your knowledge, understanding and skills through an iterative process that ‘explores’ needs, ‘creates’ solutions and ‘evaluates’ how well the needs have been met. </a:t>
            </a:r>
          </a:p>
          <a:p>
            <a:pPr marL="171450" indent="-171450">
              <a:buFont typeface="Arial" panose="020B0604020202020204" pitchFamily="34" charset="0"/>
              <a:buChar char="•"/>
            </a:pPr>
            <a:r>
              <a:rPr lang="en-GB" sz="1200" dirty="0">
                <a:effectLst/>
                <a:latin typeface="+mj-lt"/>
                <a:ea typeface="+mj-ea"/>
                <a:cs typeface="+mj-cs"/>
                <a:sym typeface="Calibri"/>
              </a:rPr>
              <a:t>It helps you to develop the critical-creative thinking skills that are required to manage and organise this process. </a:t>
            </a:r>
          </a:p>
          <a:p>
            <a:pPr marL="171450" indent="-171450">
              <a:buFont typeface="Arial" panose="020B0604020202020204" pitchFamily="34" charset="0"/>
              <a:buChar char="•"/>
            </a:pPr>
            <a:r>
              <a:rPr lang="en-GB" sz="1200" dirty="0">
                <a:effectLst/>
                <a:latin typeface="+mj-lt"/>
                <a:ea typeface="+mj-ea"/>
                <a:cs typeface="+mj-cs"/>
                <a:sym typeface="Calibri"/>
              </a:rPr>
              <a:t>It will equip you with life-long skills of problem spotting and problem solving and enable you to apply this to lots of different areas.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7321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b="1" dirty="0">
                <a:effectLst/>
                <a:latin typeface="+mj-lt"/>
                <a:ea typeface="+mj-ea"/>
                <a:cs typeface="+mj-cs"/>
                <a:sym typeface="Calibri"/>
              </a:rPr>
              <a:t>EXAMPLE PORTFOLIO</a:t>
            </a:r>
            <a:endParaRPr lang="en-GB" sz="1200" dirty="0">
              <a:effectLst/>
              <a:latin typeface="+mj-lt"/>
              <a:ea typeface="+mj-ea"/>
              <a:cs typeface="+mj-cs"/>
              <a:sym typeface="Calibri"/>
            </a:endParaRPr>
          </a:p>
          <a:p>
            <a:r>
              <a:rPr lang="en-GB" sz="1200" dirty="0">
                <a:effectLst/>
                <a:latin typeface="+mj-lt"/>
                <a:ea typeface="+mj-ea"/>
                <a:cs typeface="+mj-cs"/>
                <a:sym typeface="Calibri"/>
              </a:rPr>
              <a:t>The following example shows a concise approach to the NEA clocking in at only 24 slides and I’m going to very quickly talk you through each page</a:t>
            </a:r>
          </a:p>
          <a:p>
            <a:r>
              <a:rPr lang="en-GB" sz="1200" dirty="0">
                <a:effectLst/>
                <a:latin typeface="+mj-lt"/>
                <a:ea typeface="+mj-ea"/>
                <a:cs typeface="+mj-cs"/>
                <a:sym typeface="Calibri"/>
              </a:rPr>
              <a:t> </a:t>
            </a:r>
          </a:p>
          <a:p>
            <a:r>
              <a:rPr lang="en-GB" sz="1200" dirty="0">
                <a:effectLst/>
                <a:latin typeface="+mj-lt"/>
                <a:ea typeface="+mj-ea"/>
                <a:cs typeface="+mj-cs"/>
                <a:sym typeface="Calibri"/>
              </a:rPr>
              <a:t>To comply with copyright restrictions and privacy laws we have redacted some images and media in this presentation.</a:t>
            </a:r>
          </a:p>
          <a:p>
            <a:endParaRPr lang="en-US" dirty="0"/>
          </a:p>
        </p:txBody>
      </p:sp>
    </p:spTree>
    <p:extLst>
      <p:ext uri="{BB962C8B-B14F-4D97-AF65-F5344CB8AC3E}">
        <p14:creationId xmlns:p14="http://schemas.microsoft.com/office/powerpoint/2010/main" val="251739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 student started by exploring the context set by OCR using the internet for some initial research and a mind map to explore potential needs</a:t>
            </a:r>
          </a:p>
          <a:p>
            <a:endParaRPr lang="en-US" dirty="0"/>
          </a:p>
        </p:txBody>
      </p:sp>
    </p:spTree>
    <p:extLst>
      <p:ext uri="{BB962C8B-B14F-4D97-AF65-F5344CB8AC3E}">
        <p14:creationId xmlns:p14="http://schemas.microsoft.com/office/powerpoint/2010/main" val="255229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They suggested several suitable design briefs before settling on designing a product to help wheelchair users stay hydrated during sporting activities</a:t>
            </a:r>
          </a:p>
          <a:p>
            <a:endParaRPr lang="en-US" dirty="0"/>
          </a:p>
        </p:txBody>
      </p:sp>
    </p:spTree>
    <p:extLst>
      <p:ext uri="{BB962C8B-B14F-4D97-AF65-F5344CB8AC3E}">
        <p14:creationId xmlns:p14="http://schemas.microsoft.com/office/powerpoint/2010/main" val="213010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952500" y="685800"/>
            <a:ext cx="4953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lvl="0"/>
            <a:r>
              <a:rPr lang="en-GB" sz="1200" dirty="0">
                <a:effectLst/>
                <a:latin typeface="+mj-lt"/>
                <a:ea typeface="+mj-ea"/>
                <a:cs typeface="+mj-cs"/>
                <a:sym typeface="Calibri"/>
              </a:rPr>
              <a:t>Their initial investigation started with some analysis of existing designs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Then interviews with their primary user and a stakeholder</a:t>
            </a:r>
          </a:p>
          <a:p>
            <a:endParaRPr lang="en-US" dirty="0"/>
          </a:p>
        </p:txBody>
      </p:sp>
    </p:spTree>
    <p:extLst>
      <p:ext uri="{BB962C8B-B14F-4D97-AF65-F5344CB8AC3E}">
        <p14:creationId xmlns:p14="http://schemas.microsoft.com/office/powerpoint/2010/main" val="206634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42950" y="2130425"/>
            <a:ext cx="8420100" cy="1470026"/>
          </a:xfrm>
          <a:prstGeom prst="rect">
            <a:avLst/>
          </a:prstGeom>
        </p:spPr>
        <p:txBody>
          <a:bodyPr/>
          <a:lstStyle/>
          <a:p>
            <a:r>
              <a:t>Title Text</a:t>
            </a:r>
          </a:p>
        </p:txBody>
      </p:sp>
      <p:sp>
        <p:nvSpPr>
          <p:cNvPr id="12" name="Body Level One…"/>
          <p:cNvSpPr txBox="1">
            <a:spLocks noGrp="1"/>
          </p:cNvSpPr>
          <p:nvPr>
            <p:ph type="body" sz="quarter" idx="1"/>
          </p:nvPr>
        </p:nvSpPr>
        <p:spPr>
          <a:xfrm>
            <a:off x="1485900" y="3886200"/>
            <a:ext cx="69342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82506" y="4406901"/>
            <a:ext cx="8420101" cy="1362076"/>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82506" y="2906713"/>
            <a:ext cx="84201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95300" y="1600200"/>
            <a:ext cx="4375150" cy="452596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95300" y="1535112"/>
            <a:ext cx="4376871"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5032111" y="1535112"/>
            <a:ext cx="4378591"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95300" y="273050"/>
            <a:ext cx="3259007"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872970" y="273050"/>
            <a:ext cx="5537730" cy="58531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95299" y="1435101"/>
            <a:ext cx="3259008"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941645" y="4800600"/>
            <a:ext cx="59436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941645" y="612775"/>
            <a:ext cx="59436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941645" y="5367337"/>
            <a:ext cx="59436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9642018" y="3294378"/>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95300" y="274638"/>
            <a:ext cx="89154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95300" y="1600200"/>
            <a:ext cx="8915400" cy="4525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9642018" y="3294378"/>
            <a:ext cx="263982"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ti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tif"/><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0.tif"/><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tif"/><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tif"/><Relationship Id="rId5" Type="http://schemas.openxmlformats.org/officeDocument/2006/relationships/image" Target="../media/image37.png"/><Relationship Id="rId15" Type="http://schemas.openxmlformats.org/officeDocument/2006/relationships/image" Target="../media/image47.jpg"/><Relationship Id="rId10" Type="http://schemas.openxmlformats.org/officeDocument/2006/relationships/image" Target="../media/image42.tif"/><Relationship Id="rId4" Type="http://schemas.openxmlformats.org/officeDocument/2006/relationships/image" Target="../media/image36.png"/><Relationship Id="rId9" Type="http://schemas.openxmlformats.org/officeDocument/2006/relationships/image" Target="../media/image41.tif"/><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g"/><Relationship Id="rId7" Type="http://schemas.openxmlformats.org/officeDocument/2006/relationships/image" Target="../media/image52.png"/><Relationship Id="rId12" Type="http://schemas.openxmlformats.org/officeDocument/2006/relationships/image" Target="../media/image57.t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png"/><Relationship Id="rId10" Type="http://schemas.openxmlformats.org/officeDocument/2006/relationships/image" Target="../media/image55.tif"/><Relationship Id="rId4" Type="http://schemas.openxmlformats.org/officeDocument/2006/relationships/image" Target="../media/image49.png"/><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jp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png"/><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jpg"/><Relationship Id="rId3" Type="http://schemas.openxmlformats.org/officeDocument/2006/relationships/image" Target="../media/image71.jpg"/><Relationship Id="rId7" Type="http://schemas.openxmlformats.org/officeDocument/2006/relationships/image" Target="../media/image75.jpeg"/><Relationship Id="rId12" Type="http://schemas.openxmlformats.org/officeDocument/2006/relationships/image" Target="../media/image80.png"/><Relationship Id="rId17" Type="http://schemas.openxmlformats.org/officeDocument/2006/relationships/image" Target="../media/image85.jpg"/><Relationship Id="rId2" Type="http://schemas.openxmlformats.org/officeDocument/2006/relationships/notesSlide" Target="../notesSlides/notesSlide18.xml"/><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4.jpeg"/><Relationship Id="rId11" Type="http://schemas.openxmlformats.org/officeDocument/2006/relationships/image" Target="../media/image79.png"/><Relationship Id="rId5" Type="http://schemas.openxmlformats.org/officeDocument/2006/relationships/image" Target="../media/image73.jpe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7.jpg"/><Relationship Id="rId4" Type="http://schemas.openxmlformats.org/officeDocument/2006/relationships/image" Target="../media/image72.jpeg"/><Relationship Id="rId9" Type="http://schemas.openxmlformats.org/officeDocument/2006/relationships/image" Target="../media/image77.png"/><Relationship Id="rId14" Type="http://schemas.openxmlformats.org/officeDocument/2006/relationships/image" Target="../media/image82.png"/></Relationships>
</file>

<file path=ppt/slides/_rels/slide1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jpg"/><Relationship Id="rId3" Type="http://schemas.openxmlformats.org/officeDocument/2006/relationships/image" Target="../media/image88.png"/><Relationship Id="rId7" Type="http://schemas.openxmlformats.org/officeDocument/2006/relationships/image" Target="../media/image92.tif"/><Relationship Id="rId12" Type="http://schemas.openxmlformats.org/officeDocument/2006/relationships/image" Target="../media/image97.tif"/><Relationship Id="rId17" Type="http://schemas.openxmlformats.org/officeDocument/2006/relationships/image" Target="../media/image102.png"/><Relationship Id="rId2" Type="http://schemas.openxmlformats.org/officeDocument/2006/relationships/notesSlide" Target="../notesSlides/notesSlide19.xml"/><Relationship Id="rId16"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jpe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09.jp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21.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10.jpg"/><Relationship Id="rId7" Type="http://schemas.openxmlformats.org/officeDocument/2006/relationships/image" Target="../media/image10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13.png"/><Relationship Id="rId5" Type="http://schemas.openxmlformats.org/officeDocument/2006/relationships/image" Target="../media/image108.png"/><Relationship Id="rId10" Type="http://schemas.openxmlformats.org/officeDocument/2006/relationships/image" Target="../media/image112.tif"/><Relationship Id="rId4" Type="http://schemas.openxmlformats.org/officeDocument/2006/relationships/image" Target="../media/image105.png"/><Relationship Id="rId9" Type="http://schemas.openxmlformats.org/officeDocument/2006/relationships/image" Target="../media/image107.png"/></Relationships>
</file>

<file path=ppt/slides/_rels/slide22.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2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25.xml.rels><?xml version="1.0" encoding="UTF-8" standalone="yes"?>
<Relationships xmlns="http://schemas.openxmlformats.org/package/2006/relationships"><Relationship Id="rId3" Type="http://schemas.openxmlformats.org/officeDocument/2006/relationships/image" Target="../media/image130.tif"/><Relationship Id="rId7" Type="http://schemas.openxmlformats.org/officeDocument/2006/relationships/image" Target="../media/image13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3.tif"/><Relationship Id="rId5" Type="http://schemas.openxmlformats.org/officeDocument/2006/relationships/image" Target="../media/image132.tif"/><Relationship Id="rId4" Type="http://schemas.openxmlformats.org/officeDocument/2006/relationships/image" Target="../media/image131.tif"/></Relationships>
</file>

<file path=ppt/slides/_rels/slide26.xml.rels><?xml version="1.0" encoding="UTF-8" standalone="yes"?>
<Relationships xmlns="http://schemas.openxmlformats.org/package/2006/relationships"><Relationship Id="rId8" Type="http://schemas.openxmlformats.org/officeDocument/2006/relationships/image" Target="../media/image140.tif"/><Relationship Id="rId13" Type="http://schemas.openxmlformats.org/officeDocument/2006/relationships/image" Target="../media/image145.tif"/><Relationship Id="rId3" Type="http://schemas.openxmlformats.org/officeDocument/2006/relationships/image" Target="../media/image135.png"/><Relationship Id="rId7" Type="http://schemas.openxmlformats.org/officeDocument/2006/relationships/image" Target="../media/image139.tif"/><Relationship Id="rId12" Type="http://schemas.openxmlformats.org/officeDocument/2006/relationships/image" Target="../media/image144.t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8.tif"/><Relationship Id="rId11" Type="http://schemas.openxmlformats.org/officeDocument/2006/relationships/image" Target="../media/image143.tif"/><Relationship Id="rId5" Type="http://schemas.openxmlformats.org/officeDocument/2006/relationships/image" Target="../media/image137.tif"/><Relationship Id="rId10" Type="http://schemas.openxmlformats.org/officeDocument/2006/relationships/image" Target="../media/image142.tif"/><Relationship Id="rId4" Type="http://schemas.openxmlformats.org/officeDocument/2006/relationships/image" Target="../media/image136.tif"/><Relationship Id="rId9" Type="http://schemas.openxmlformats.org/officeDocument/2006/relationships/image" Target="../media/image141.tif"/></Relationships>
</file>

<file path=ppt/slides/_rels/slide27.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tif"/><Relationship Id="rId18" Type="http://schemas.openxmlformats.org/officeDocument/2006/relationships/image" Target="../media/image161.jpeg"/><Relationship Id="rId3" Type="http://schemas.openxmlformats.org/officeDocument/2006/relationships/image" Target="../media/image146.jpg"/><Relationship Id="rId21" Type="http://schemas.openxmlformats.org/officeDocument/2006/relationships/image" Target="../media/image164.jpg"/><Relationship Id="rId7" Type="http://schemas.openxmlformats.org/officeDocument/2006/relationships/image" Target="../media/image150.png"/><Relationship Id="rId12" Type="http://schemas.openxmlformats.org/officeDocument/2006/relationships/image" Target="../media/image155.png"/><Relationship Id="rId17" Type="http://schemas.openxmlformats.org/officeDocument/2006/relationships/image" Target="../media/image160.jpeg"/><Relationship Id="rId2" Type="http://schemas.openxmlformats.org/officeDocument/2006/relationships/notesSlide" Target="../notesSlides/notesSlide27.xml"/><Relationship Id="rId16" Type="http://schemas.openxmlformats.org/officeDocument/2006/relationships/image" Target="../media/image159.tif"/><Relationship Id="rId20"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tif"/><Relationship Id="rId10" Type="http://schemas.openxmlformats.org/officeDocument/2006/relationships/image" Target="../media/image153.png"/><Relationship Id="rId19" Type="http://schemas.openxmlformats.org/officeDocument/2006/relationships/image" Target="../media/image162.png"/><Relationship Id="rId4" Type="http://schemas.openxmlformats.org/officeDocument/2006/relationships/image" Target="../media/image147.png"/><Relationship Id="rId9" Type="http://schemas.openxmlformats.org/officeDocument/2006/relationships/image" Target="../media/image152.png"/><Relationship Id="rId14" Type="http://schemas.openxmlformats.org/officeDocument/2006/relationships/image" Target="../media/image157.png"/><Relationship Id="rId22" Type="http://schemas.openxmlformats.org/officeDocument/2006/relationships/image" Target="../media/image165.jpg"/></Relationships>
</file>

<file path=ppt/slides/_rels/slide28.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7.tif"/></Relationships>
</file>

<file path=ppt/slides/_rels/slide2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file:///\\filestorage\OCR\PD\ProdSup\Design\Studio\Visual%20Style%20Guidelines\2016_Templates\resources.feedback@ocr.org.u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resources.feedback@ocr.org.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E6819518-5E97-4984-80CB-DB01F93DB460}"/>
              </a:ext>
            </a:extLst>
          </p:cNvPr>
          <p:cNvSpPr/>
          <p:nvPr/>
        </p:nvSpPr>
        <p:spPr>
          <a:xfrm rot="5400000">
            <a:off x="1649393" y="311390"/>
            <a:ext cx="2124000" cy="5436000"/>
          </a:xfrm>
          <a:prstGeom prst="round2SameRect">
            <a:avLst/>
          </a:prstGeom>
          <a:solidFill>
            <a:srgbClr val="6B9C8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4" name="Text Placeholder 2">
            <a:extLst>
              <a:ext uri="{FF2B5EF4-FFF2-40B4-BE49-F238E27FC236}">
                <a16:creationId xmlns:a16="http://schemas.microsoft.com/office/drawing/2014/main" id="{1C40736B-08C4-45DE-88E5-7A8562358B7B}"/>
              </a:ext>
            </a:extLst>
          </p:cNvPr>
          <p:cNvSpPr txBox="1">
            <a:spLocks/>
          </p:cNvSpPr>
          <p:nvPr/>
        </p:nvSpPr>
        <p:spPr bwMode="auto">
          <a:xfrm>
            <a:off x="354814" y="3505798"/>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defRPr sz="975" b="1" i="0" spc="-45" baseline="0">
                <a:solidFill>
                  <a:schemeClr val="bg1"/>
                </a:solidFill>
                <a:latin typeface="Arial" charset="0"/>
                <a:ea typeface="Arial" charset="0"/>
                <a:cs typeface="Arial" charset="0"/>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US" sz="1000" kern="0" dirty="0"/>
              <a:t>J310</a:t>
            </a:r>
          </a:p>
          <a:p>
            <a:pPr defTabSz="914400"/>
            <a:r>
              <a:rPr lang="en-US" sz="1000" b="0" kern="0" dirty="0"/>
              <a:t>For first teaching in 2017</a:t>
            </a:r>
          </a:p>
        </p:txBody>
      </p:sp>
      <p:sp>
        <p:nvSpPr>
          <p:cNvPr id="5" name="Text Placeholder 3">
            <a:extLst>
              <a:ext uri="{FF2B5EF4-FFF2-40B4-BE49-F238E27FC236}">
                <a16:creationId xmlns:a16="http://schemas.microsoft.com/office/drawing/2014/main" id="{C2F504E6-A1D2-4316-8E4B-0B278F070A9D}"/>
              </a:ext>
            </a:extLst>
          </p:cNvPr>
          <p:cNvSpPr txBox="1">
            <a:spLocks/>
          </p:cNvSpPr>
          <p:nvPr/>
        </p:nvSpPr>
        <p:spPr bwMode="auto">
          <a:xfrm>
            <a:off x="354814" y="2049764"/>
            <a:ext cx="6667500" cy="125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lnSpc>
                <a:spcPts val="3000"/>
              </a:lnSpc>
              <a:spcBef>
                <a:spcPts val="600"/>
              </a:spcBef>
              <a:spcAft>
                <a:spcPct val="0"/>
              </a:spcAft>
              <a:defRPr sz="2700" b="1" i="0">
                <a:solidFill>
                  <a:schemeClr val="bg1"/>
                </a:solidFill>
                <a:latin typeface="Arial" charset="0"/>
                <a:ea typeface="Arial" charset="0"/>
                <a:cs typeface="Arial" charset="0"/>
              </a:defRPr>
            </a:lvl1pPr>
            <a:lvl2pPr marL="342900" algn="l" rtl="0" eaLnBrk="1" fontAlgn="base" hangingPunct="1">
              <a:spcBef>
                <a:spcPct val="20000"/>
              </a:spcBef>
              <a:spcAft>
                <a:spcPct val="0"/>
              </a:spcAft>
              <a:defRPr b="0" i="0">
                <a:solidFill>
                  <a:schemeClr val="tx1"/>
                </a:solidFill>
                <a:latin typeface="Arial" charset="0"/>
                <a:ea typeface="Arial" charset="0"/>
                <a:cs typeface="Arial" charset="0"/>
              </a:defRPr>
            </a:lvl2pPr>
            <a:lvl3pPr marL="685800" algn="l" rtl="0" eaLnBrk="1" fontAlgn="base" hangingPunct="1">
              <a:spcBef>
                <a:spcPct val="20000"/>
              </a:spcBef>
              <a:spcAft>
                <a:spcPct val="0"/>
              </a:spcAft>
              <a:defRPr b="0" i="0">
                <a:solidFill>
                  <a:schemeClr val="tx1"/>
                </a:solidFill>
                <a:latin typeface="Arial" charset="0"/>
                <a:ea typeface="Arial" charset="0"/>
                <a:cs typeface="Arial" charset="0"/>
              </a:defRPr>
            </a:lvl3pPr>
            <a:lvl4pPr marL="1028700" algn="l" rtl="0" eaLnBrk="1" fontAlgn="base" hangingPunct="1">
              <a:spcBef>
                <a:spcPct val="20000"/>
              </a:spcBef>
              <a:spcAft>
                <a:spcPct val="0"/>
              </a:spcAft>
              <a:defRPr b="0" i="0">
                <a:solidFill>
                  <a:schemeClr val="tx1"/>
                </a:solidFill>
                <a:latin typeface="Arial" charset="0"/>
                <a:ea typeface="Arial" charset="0"/>
                <a:cs typeface="Arial" charset="0"/>
              </a:defRPr>
            </a:lvl4pPr>
            <a:lvl5pPr marL="1371600" algn="l" rtl="0" eaLnBrk="1" fontAlgn="base" hangingPunct="1">
              <a:spcBef>
                <a:spcPct val="20000"/>
              </a:spcBef>
              <a:spcAft>
                <a:spcPct val="0"/>
              </a:spcAft>
              <a:defRPr b="0" i="0">
                <a:solidFill>
                  <a:schemeClr val="tx1"/>
                </a:solidFill>
                <a:latin typeface="Arial" charset="0"/>
                <a:ea typeface="Arial" charset="0"/>
                <a:cs typeface="Arial"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1600" b="0" kern="0" dirty="0"/>
              <a:t>GCSE </a:t>
            </a:r>
            <a:endParaRPr lang="en-US" sz="1600" b="0" i="0" u="none" strike="noStrike" kern="0" baseline="0" dirty="0">
              <a:solidFill>
                <a:schemeClr val="bg1"/>
              </a:solidFill>
              <a:latin typeface="Arial" charset="0"/>
              <a:cs typeface="Arial" charset="0"/>
            </a:endParaRPr>
          </a:p>
          <a:p>
            <a:pPr algn="l" defTabSz="914400"/>
            <a:r>
              <a:rPr lang="en-GB" sz="2700" b="1" i="0" u="none" strike="noStrike" kern="1200" baseline="0" dirty="0">
                <a:solidFill>
                  <a:schemeClr val="bg1"/>
                </a:solidFill>
                <a:latin typeface="Arial" charset="0"/>
                <a:ea typeface="Arial" charset="0"/>
                <a:cs typeface="Arial" charset="0"/>
              </a:rPr>
              <a:t>DESIGN AND TECHNOLOGY </a:t>
            </a:r>
            <a:endParaRPr lang="en-GB" sz="2700" b="0" i="0" u="none" strike="noStrike" kern="1200" baseline="0" dirty="0">
              <a:solidFill>
                <a:schemeClr val="bg1"/>
              </a:solidFill>
              <a:latin typeface="Arial" charset="0"/>
              <a:ea typeface="Arial" charset="0"/>
              <a:cs typeface="Arial" charset="0"/>
            </a:endParaRPr>
          </a:p>
          <a:p>
            <a:pPr algn="l" defTabSz="914400"/>
            <a:r>
              <a:rPr lang="en-US" sz="2000" dirty="0"/>
              <a:t>Getting ready to start your GCSE NEA</a:t>
            </a:r>
            <a:endParaRPr lang="en-US" sz="2000" kern="0" dirty="0"/>
          </a:p>
        </p:txBody>
      </p:sp>
      <p:pic>
        <p:nvPicPr>
          <p:cNvPr id="6" name="Picture 5">
            <a:extLst>
              <a:ext uri="{FF2B5EF4-FFF2-40B4-BE49-F238E27FC236}">
                <a16:creationId xmlns:a16="http://schemas.microsoft.com/office/drawing/2014/main" id="{D00A0BF9-B12D-4426-9671-D04F45C26B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839" r="51857" b="47605"/>
          <a:stretch/>
        </p:blipFill>
        <p:spPr>
          <a:xfrm>
            <a:off x="7915" y="2644452"/>
            <a:ext cx="5184576" cy="529438"/>
          </a:xfrm>
          <a:prstGeom prst="rect">
            <a:avLst/>
          </a:prstGeom>
        </p:spPr>
      </p:pic>
      <p:pic>
        <p:nvPicPr>
          <p:cNvPr id="7" name="Picture 2">
            <a:extLst>
              <a:ext uri="{FF2B5EF4-FFF2-40B4-BE49-F238E27FC236}">
                <a16:creationId xmlns:a16="http://schemas.microsoft.com/office/drawing/2014/main" id="{3348DD5A-007B-4E46-A707-0CC93B1A1C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089331" y="221197"/>
            <a:ext cx="1606300" cy="63393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Top Corners Rounded 10">
            <a:extLst>
              <a:ext uri="{FF2B5EF4-FFF2-40B4-BE49-F238E27FC236}">
                <a16:creationId xmlns:a16="http://schemas.microsoft.com/office/drawing/2014/main" id="{137C57F7-E2EF-4CD0-93BF-B713A752B83B}"/>
              </a:ext>
            </a:extLst>
          </p:cNvPr>
          <p:cNvSpPr/>
          <p:nvPr/>
        </p:nvSpPr>
        <p:spPr>
          <a:xfrm rot="16200000">
            <a:off x="8490224" y="4941734"/>
            <a:ext cx="396000" cy="2435552"/>
          </a:xfrm>
          <a:prstGeom prst="round2SameRect">
            <a:avLst/>
          </a:prstGeom>
          <a:solidFill>
            <a:srgbClr val="6B9C8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0" name="TextBox 9">
            <a:extLst>
              <a:ext uri="{FF2B5EF4-FFF2-40B4-BE49-F238E27FC236}">
                <a16:creationId xmlns:a16="http://schemas.microsoft.com/office/drawing/2014/main" id="{69E60EF4-8CE3-4C33-BDCF-622F4B45487C}"/>
              </a:ext>
            </a:extLst>
          </p:cNvPr>
          <p:cNvSpPr txBox="1"/>
          <p:nvPr/>
        </p:nvSpPr>
        <p:spPr>
          <a:xfrm>
            <a:off x="7559211" y="5930782"/>
            <a:ext cx="29653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www.ocr.org.uk</a:t>
            </a:r>
          </a:p>
        </p:txBody>
      </p:sp>
    </p:spTree>
    <p:extLst>
      <p:ext uri="{BB962C8B-B14F-4D97-AF65-F5344CB8AC3E}">
        <p14:creationId xmlns:p14="http://schemas.microsoft.com/office/powerpoint/2010/main" val="20772784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D36A9477-D7D5-4FD4-9B3F-B80520BE4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6"/>
            <a:ext cx="9906000" cy="6839048"/>
          </a:xfrm>
          <a:prstGeom prst="rect">
            <a:avLst/>
          </a:prstGeom>
        </p:spPr>
      </p:pic>
      <p:sp>
        <p:nvSpPr>
          <p:cNvPr id="193" name="Rectangle 1"/>
          <p:cNvSpPr txBox="1"/>
          <p:nvPr/>
        </p:nvSpPr>
        <p:spPr>
          <a:xfrm>
            <a:off x="633933" y="11882"/>
            <a:ext cx="7117518"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800" b="1" u="sng">
                <a:ln w="9525" cap="flat">
                  <a:solidFill>
                    <a:srgbClr val="FFFFFF"/>
                  </a:solidFill>
                  <a:prstDash val="solid"/>
                  <a:round/>
                </a:ln>
                <a:effectLst>
                  <a:outerShdw blurRad="12700" dist="38100" dir="2700000" rotWithShape="0">
                    <a:srgbClr val="808080"/>
                  </a:outerShdw>
                </a:effectLst>
              </a:defRPr>
            </a:lvl1pPr>
          </a:lstStyle>
          <a:p>
            <a:r>
              <a:t>Initial Investigation: Useful measurements</a:t>
            </a:r>
          </a:p>
        </p:txBody>
      </p:sp>
      <p:sp>
        <p:nvSpPr>
          <p:cNvPr id="197" name="TextBox 2"/>
          <p:cNvSpPr txBox="1"/>
          <p:nvPr/>
        </p:nvSpPr>
        <p:spPr>
          <a:xfrm>
            <a:off x="460037" y="499000"/>
            <a:ext cx="4948855"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pPr>
            <a:r>
              <a:t>On my previous page my client said that the hydration aid would benefit people who struggle hydration when using wheelchairs by having it on there wheelchair arm rests. However, I would also like to </a:t>
            </a:r>
            <a:r>
              <a:rPr b="1" i="1"/>
              <a:t>make it adaptable </a:t>
            </a:r>
            <a:r>
              <a:t>for </a:t>
            </a:r>
            <a:r>
              <a:rPr b="1" i="1"/>
              <a:t>the upper arm and the wheelchair</a:t>
            </a:r>
            <a:r>
              <a:t>, this way my product is </a:t>
            </a:r>
            <a:r>
              <a:rPr b="1" i="1">
                <a:solidFill>
                  <a:srgbClr val="00B050"/>
                </a:solidFill>
              </a:rPr>
              <a:t>more accessible for a wider ranger of consumers </a:t>
            </a:r>
            <a:r>
              <a:t>who may interact with a wheelchair such as </a:t>
            </a:r>
            <a:r>
              <a:rPr b="1" i="1"/>
              <a:t>wheelchair basketball players</a:t>
            </a:r>
            <a:r>
              <a:t> . On this page I have taken some </a:t>
            </a:r>
            <a:r>
              <a:rPr b="1" i="1"/>
              <a:t>key measurements </a:t>
            </a:r>
            <a:r>
              <a:t>which I think will benefit me when designing the hydration aid such as my </a:t>
            </a:r>
            <a:r>
              <a:rPr b="1" i="1"/>
              <a:t>clients arm dimensions and other ergonomic data.</a:t>
            </a:r>
          </a:p>
        </p:txBody>
      </p:sp>
      <p:sp>
        <p:nvSpPr>
          <p:cNvPr id="198" name="TextBox 7"/>
          <p:cNvSpPr txBox="1"/>
          <p:nvPr/>
        </p:nvSpPr>
        <p:spPr>
          <a:xfrm>
            <a:off x="460037" y="1910580"/>
            <a:ext cx="4007083" cy="878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pPr>
            <a:r>
              <a:t>When thinking about the </a:t>
            </a:r>
            <a:r>
              <a:rPr b="1" i="1"/>
              <a:t>positioning and usage of my product in relation to the wheelchair</a:t>
            </a:r>
            <a:r>
              <a:t> I came up with ideas that would benefit wheelchair players whilst taking part in wheelchair related sports, such as wheelchair basketball.</a:t>
            </a:r>
            <a:endParaRPr sz="1200"/>
          </a:p>
          <a:p>
            <a:pPr>
              <a:defRPr sz="1200" u="sng"/>
            </a:pPr>
            <a:r>
              <a:t>FOR EXAMPLE:  </a:t>
            </a:r>
          </a:p>
        </p:txBody>
      </p:sp>
      <p:sp>
        <p:nvSpPr>
          <p:cNvPr id="201" name="TextBox 22"/>
          <p:cNvSpPr txBox="1"/>
          <p:nvPr/>
        </p:nvSpPr>
        <p:spPr>
          <a:xfrm>
            <a:off x="458603" y="4283842"/>
            <a:ext cx="3212322"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a:pPr>
            <a:r>
              <a:t>On the left is the measurements of </a:t>
            </a:r>
            <a:r>
              <a:rPr b="1" i="1"/>
              <a:t>my own wrist</a:t>
            </a:r>
            <a:r>
              <a:t>, this is </a:t>
            </a:r>
            <a:r>
              <a:rPr b="1" i="1">
                <a:solidFill>
                  <a:srgbClr val="00B050"/>
                </a:solidFill>
              </a:rPr>
              <a:t>useful as it can help me design my product to easily fit in a users hand </a:t>
            </a:r>
            <a:r>
              <a:t>if it needs to be detached from the wheelchair.</a:t>
            </a:r>
          </a:p>
          <a:p>
            <a:pPr>
              <a:defRPr sz="800"/>
            </a:pPr>
            <a:endParaRPr/>
          </a:p>
          <a:p>
            <a:pPr>
              <a:defRPr sz="800"/>
            </a:pPr>
            <a:r>
              <a:t>Then the second picture is the </a:t>
            </a:r>
            <a:r>
              <a:rPr b="1" i="1"/>
              <a:t>dimensions of my arm</a:t>
            </a:r>
            <a:r>
              <a:t>, this is </a:t>
            </a:r>
            <a:r>
              <a:rPr b="1" i="1">
                <a:solidFill>
                  <a:srgbClr val="00B050"/>
                </a:solidFill>
              </a:rPr>
              <a:t>useful as my product  is also going to be able to attach to the upper arm </a:t>
            </a:r>
            <a:r>
              <a:t>so a wider variety of upper arm widths are required.</a:t>
            </a:r>
          </a:p>
        </p:txBody>
      </p:sp>
      <p:sp>
        <p:nvSpPr>
          <p:cNvPr id="202" name="TextBox 24"/>
          <p:cNvSpPr txBox="1"/>
          <p:nvPr/>
        </p:nvSpPr>
        <p:spPr>
          <a:xfrm>
            <a:off x="7808397" y="121338"/>
            <a:ext cx="1581069" cy="3863341"/>
          </a:xfrm>
          <a:prstGeom prst="rect">
            <a:avLst/>
          </a:prstGeom>
          <a:solidFill>
            <a:srgbClr val="B7DE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pPr>
            <a:r>
              <a:t>CONCLUSIONS</a:t>
            </a:r>
          </a:p>
          <a:p>
            <a:pPr>
              <a:defRPr sz="1000"/>
            </a:pPr>
            <a:r>
              <a:t>There are some major points I had to consider when looking at the </a:t>
            </a:r>
            <a:r>
              <a:rPr b="1" i="1"/>
              <a:t>Ergonomics of the hydration aid</a:t>
            </a:r>
            <a:r>
              <a:t> in relation to the user, for example, a </a:t>
            </a:r>
            <a:r>
              <a:rPr b="1" i="1"/>
              <a:t>wheelchair basketball player has to be able to deal with the water system/device with a good level of comfort</a:t>
            </a:r>
            <a:r>
              <a:t>, the </a:t>
            </a:r>
            <a:r>
              <a:rPr b="1" i="1"/>
              <a:t>product should not massively disturb the player </a:t>
            </a:r>
            <a:r>
              <a:t>whilst taking part in their respective sport. So therefore, the </a:t>
            </a:r>
            <a:r>
              <a:rPr b="1" i="1"/>
              <a:t>products material should not be itchy, as to cause discomfort</a:t>
            </a:r>
            <a:r>
              <a:t> and the product should be a good length and adaptable to different sized arms of players, so therefore </a:t>
            </a:r>
            <a:r>
              <a:rPr b="1" i="1"/>
              <a:t>implementing a means of adjusting my product is key.</a:t>
            </a:r>
          </a:p>
        </p:txBody>
      </p:sp>
      <p:sp>
        <p:nvSpPr>
          <p:cNvPr id="204" name="TextBox 27"/>
          <p:cNvSpPr txBox="1"/>
          <p:nvPr/>
        </p:nvSpPr>
        <p:spPr>
          <a:xfrm>
            <a:off x="5884709" y="4328314"/>
            <a:ext cx="3469547"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pPr>
            <a:r>
              <a:t>Another thing to consider is the </a:t>
            </a:r>
            <a:r>
              <a:rPr b="1" i="1"/>
              <a:t>arm circumference </a:t>
            </a:r>
            <a:r>
              <a:t>as you can see on the pictures above they are </a:t>
            </a:r>
            <a:r>
              <a:rPr b="1" i="1"/>
              <a:t>all different measurements </a:t>
            </a:r>
            <a:r>
              <a:t>so if my product is to go on the arm then the attachment </a:t>
            </a:r>
            <a:r>
              <a:rPr b="1" i="1"/>
              <a:t>needs to be adaptable to all sizes</a:t>
            </a:r>
            <a:r>
              <a:t>.</a:t>
            </a:r>
          </a:p>
        </p:txBody>
      </p:sp>
      <p:sp>
        <p:nvSpPr>
          <p:cNvPr id="207" name="TextBox 31"/>
          <p:cNvSpPr txBox="1"/>
          <p:nvPr/>
        </p:nvSpPr>
        <p:spPr>
          <a:xfrm>
            <a:off x="2150745" y="5199476"/>
            <a:ext cx="1496292"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b="1" u="sng"/>
            </a:lvl1pPr>
          </a:lstStyle>
          <a:p>
            <a:r>
              <a:t>Door closer </a:t>
            </a:r>
          </a:p>
        </p:txBody>
      </p:sp>
      <p:sp>
        <p:nvSpPr>
          <p:cNvPr id="209" name="TextBox 33"/>
          <p:cNvSpPr txBox="1"/>
          <p:nvPr/>
        </p:nvSpPr>
        <p:spPr>
          <a:xfrm>
            <a:off x="3605636" y="5167608"/>
            <a:ext cx="961429"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b="1" u="sng"/>
            </a:lvl1pPr>
          </a:lstStyle>
          <a:p>
            <a:r>
              <a:t>Arm sling</a:t>
            </a:r>
          </a:p>
        </p:txBody>
      </p:sp>
      <p:sp>
        <p:nvSpPr>
          <p:cNvPr id="211" name="TextBox 35"/>
          <p:cNvSpPr txBox="1"/>
          <p:nvPr/>
        </p:nvSpPr>
        <p:spPr>
          <a:xfrm>
            <a:off x="4773488" y="5138034"/>
            <a:ext cx="192614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b="1" u="sng"/>
            </a:lvl1pPr>
          </a:lstStyle>
          <a:p>
            <a:r>
              <a:t>Adjustable monitor</a:t>
            </a:r>
          </a:p>
        </p:txBody>
      </p:sp>
      <p:sp>
        <p:nvSpPr>
          <p:cNvPr id="213" name="TextBox 37"/>
          <p:cNvSpPr txBox="1"/>
          <p:nvPr/>
        </p:nvSpPr>
        <p:spPr>
          <a:xfrm>
            <a:off x="6094388" y="5138004"/>
            <a:ext cx="1040514"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b="1" u="sng"/>
            </a:lvl1pPr>
          </a:lstStyle>
          <a:p>
            <a:r>
              <a:t>Bag strap</a:t>
            </a:r>
          </a:p>
        </p:txBody>
      </p:sp>
      <p:pic>
        <p:nvPicPr>
          <p:cNvPr id="214" name="Picture 39" descr="Picture 39"/>
          <p:cNvPicPr>
            <a:picLocks noChangeAspect="1"/>
          </p:cNvPicPr>
          <p:nvPr/>
        </p:nvPicPr>
        <p:blipFill>
          <a:blip r:embed="rId4"/>
          <a:stretch>
            <a:fillRect/>
          </a:stretch>
        </p:blipFill>
        <p:spPr>
          <a:xfrm>
            <a:off x="4440611" y="1767902"/>
            <a:ext cx="975790" cy="751589"/>
          </a:xfrm>
          <a:prstGeom prst="rect">
            <a:avLst/>
          </a:prstGeom>
          <a:ln w="12700">
            <a:miter lim="400000"/>
          </a:ln>
        </p:spPr>
      </p:pic>
      <p:sp>
        <p:nvSpPr>
          <p:cNvPr id="216" name="TextBox 3"/>
          <p:cNvSpPr txBox="1"/>
          <p:nvPr/>
        </p:nvSpPr>
        <p:spPr>
          <a:xfrm>
            <a:off x="485194" y="5330280"/>
            <a:ext cx="1690348"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The third picture is of a </a:t>
            </a:r>
            <a:r>
              <a:rPr b="1" i="1"/>
              <a:t>gaming chair</a:t>
            </a:r>
            <a:r>
              <a:t>, the reason I looked at this was due to the arm rests the product has, </a:t>
            </a:r>
            <a:r>
              <a:rPr b="1" i="1"/>
              <a:t>for my product to be applicable to a wide variety of wheelchairs I need to look at a wide variety of arm rest shapes</a:t>
            </a:r>
            <a:r>
              <a:t> and widths.</a:t>
            </a:r>
          </a:p>
        </p:txBody>
      </p:sp>
      <p:grpSp>
        <p:nvGrpSpPr>
          <p:cNvPr id="219" name="Down Arrow Callout 4"/>
          <p:cNvGrpSpPr/>
          <p:nvPr/>
        </p:nvGrpSpPr>
        <p:grpSpPr>
          <a:xfrm>
            <a:off x="3701436" y="4376122"/>
            <a:ext cx="1957678" cy="681041"/>
            <a:chOff x="0" y="0"/>
            <a:chExt cx="1957677" cy="681040"/>
          </a:xfrm>
        </p:grpSpPr>
        <p:sp>
          <p:nvSpPr>
            <p:cNvPr id="217" name="Shape"/>
            <p:cNvSpPr/>
            <p:nvPr/>
          </p:nvSpPr>
          <p:spPr>
            <a:xfrm>
              <a:off x="0" y="3347"/>
              <a:ext cx="1957678" cy="6776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735" y="14035"/>
                  </a:lnTo>
                  <a:lnTo>
                    <a:pt x="11735" y="16200"/>
                  </a:lnTo>
                  <a:lnTo>
                    <a:pt x="12669" y="16200"/>
                  </a:lnTo>
                  <a:lnTo>
                    <a:pt x="10800" y="21600"/>
                  </a:lnTo>
                  <a:lnTo>
                    <a:pt x="8931" y="16200"/>
                  </a:lnTo>
                  <a:lnTo>
                    <a:pt x="9865" y="16200"/>
                  </a:lnTo>
                  <a:lnTo>
                    <a:pt x="9865" y="14035"/>
                  </a:lnTo>
                  <a:lnTo>
                    <a:pt x="0" y="14035"/>
                  </a:lnTo>
                  <a:close/>
                </a:path>
              </a:pathLst>
            </a:custGeom>
            <a:solidFill>
              <a:srgbClr val="FFC000"/>
            </a:solidFill>
            <a:ln w="9525" cap="flat">
              <a:solidFill>
                <a:srgbClr val="FFC000"/>
              </a:solidFill>
              <a:prstDash val="solid"/>
              <a:round/>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18" name="Other useful products and measurements"/>
            <p:cNvSpPr txBox="1"/>
            <p:nvPr/>
          </p:nvSpPr>
          <p:spPr>
            <a:xfrm>
              <a:off x="0" y="0"/>
              <a:ext cx="1957678" cy="447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lvl1pPr>
            </a:lstStyle>
            <a:p>
              <a:r>
                <a:t>Other useful products and measurements</a:t>
              </a:r>
            </a:p>
          </p:txBody>
        </p:sp>
      </p:grpSp>
      <p:grpSp>
        <p:nvGrpSpPr>
          <p:cNvPr id="222" name="Down Arrow Callout 38"/>
          <p:cNvGrpSpPr/>
          <p:nvPr/>
        </p:nvGrpSpPr>
        <p:grpSpPr>
          <a:xfrm>
            <a:off x="5720788" y="518832"/>
            <a:ext cx="1957678" cy="677695"/>
            <a:chOff x="0" y="0"/>
            <a:chExt cx="1957677" cy="677693"/>
          </a:xfrm>
        </p:grpSpPr>
        <p:sp>
          <p:nvSpPr>
            <p:cNvPr id="220" name="Shape"/>
            <p:cNvSpPr/>
            <p:nvPr/>
          </p:nvSpPr>
          <p:spPr>
            <a:xfrm>
              <a:off x="-1" y="-1"/>
              <a:ext cx="1957679" cy="6776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735" y="14035"/>
                  </a:lnTo>
                  <a:lnTo>
                    <a:pt x="11735" y="16200"/>
                  </a:lnTo>
                  <a:lnTo>
                    <a:pt x="12669" y="16200"/>
                  </a:lnTo>
                  <a:lnTo>
                    <a:pt x="10800" y="21600"/>
                  </a:lnTo>
                  <a:lnTo>
                    <a:pt x="8931" y="16200"/>
                  </a:lnTo>
                  <a:lnTo>
                    <a:pt x="9865" y="16200"/>
                  </a:lnTo>
                  <a:lnTo>
                    <a:pt x="9865" y="14035"/>
                  </a:lnTo>
                  <a:lnTo>
                    <a:pt x="0" y="14035"/>
                  </a:lnTo>
                  <a:close/>
                </a:path>
              </a:pathLst>
            </a:custGeom>
            <a:solidFill>
              <a:srgbClr val="FFC000"/>
            </a:solidFill>
            <a:ln w="9525" cap="flat">
              <a:solidFill>
                <a:srgbClr val="FFC000"/>
              </a:solidFill>
              <a:prstDash val="solid"/>
              <a:round/>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21" name="ERGONOMICS"/>
            <p:cNvSpPr txBox="1"/>
            <p:nvPr/>
          </p:nvSpPr>
          <p:spPr>
            <a:xfrm>
              <a:off x="-1" y="85552"/>
              <a:ext cx="1957679"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lvl1pPr>
            </a:lstStyle>
            <a:p>
              <a:r>
                <a:t>ERGONOMICS</a:t>
              </a:r>
            </a:p>
          </p:txBody>
        </p:sp>
      </p:grpSp>
      <p:sp>
        <p:nvSpPr>
          <p:cNvPr id="229" name="TextBox 51"/>
          <p:cNvSpPr txBox="1"/>
          <p:nvPr/>
        </p:nvSpPr>
        <p:spPr>
          <a:xfrm>
            <a:off x="1841847" y="3209328"/>
            <a:ext cx="1134388"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i="1"/>
            </a:lvl1pPr>
          </a:lstStyle>
          <a:p>
            <a:r>
              <a:t>Measurement here</a:t>
            </a:r>
          </a:p>
        </p:txBody>
      </p:sp>
      <p:sp>
        <p:nvSpPr>
          <p:cNvPr id="232" name="Straight Arrow Connector 54"/>
          <p:cNvSpPr/>
          <p:nvPr/>
        </p:nvSpPr>
        <p:spPr>
          <a:xfrm flipH="1">
            <a:off x="2809975" y="3201899"/>
            <a:ext cx="260718" cy="430772"/>
          </a:xfrm>
          <a:prstGeom prst="line">
            <a:avLst/>
          </a:prstGeom>
          <a:ln w="25400">
            <a:solidFill>
              <a:srgbClr val="000000"/>
            </a:solidFill>
            <a:headEnd type="triangle"/>
            <a:tailEnd type="triangle"/>
          </a:ln>
          <a:effectLst>
            <a:outerShdw blurRad="38100" dist="20000" dir="5400000" rotWithShape="0">
              <a:srgbClr val="000000">
                <a:alpha val="38000"/>
              </a:srgbClr>
            </a:outerShdw>
          </a:effectLst>
        </p:spPr>
        <p:txBody>
          <a:bodyPr lIns="45719" rIns="45719"/>
          <a:lstStyle/>
          <a:p>
            <a:endParaRPr/>
          </a:p>
        </p:txBody>
      </p:sp>
      <p:sp>
        <p:nvSpPr>
          <p:cNvPr id="236" name="Straight Arrow Connector 62"/>
          <p:cNvSpPr/>
          <p:nvPr/>
        </p:nvSpPr>
        <p:spPr>
          <a:xfrm flipH="1">
            <a:off x="6529585" y="2864685"/>
            <a:ext cx="1134958" cy="37063"/>
          </a:xfrm>
          <a:prstGeom prst="line">
            <a:avLst/>
          </a:prstGeom>
          <a:ln w="25400">
            <a:solidFill>
              <a:srgbClr val="000000"/>
            </a:solidFill>
            <a:headEnd type="triangle"/>
            <a:tailEnd type="triangle"/>
          </a:ln>
          <a:effectLst>
            <a:outerShdw blurRad="38100" dist="20000" dir="5400000" rotWithShape="0">
              <a:srgbClr val="000000">
                <a:alpha val="38000"/>
              </a:srgbClr>
            </a:outerShdw>
          </a:effectLst>
        </p:spPr>
        <p:txBody>
          <a:bodyPr lIns="45719" rIns="45719"/>
          <a:lstStyle/>
          <a:p>
            <a:endParaRPr/>
          </a:p>
        </p:txBody>
      </p:sp>
      <p:sp>
        <p:nvSpPr>
          <p:cNvPr id="238" name="Straight Arrow Connector 67"/>
          <p:cNvSpPr/>
          <p:nvPr/>
        </p:nvSpPr>
        <p:spPr>
          <a:xfrm flipV="1">
            <a:off x="6731761" y="3977411"/>
            <a:ext cx="394921" cy="389447"/>
          </a:xfrm>
          <a:prstGeom prst="line">
            <a:avLst/>
          </a:prstGeom>
          <a:ln w="25400">
            <a:solidFill>
              <a:srgbClr val="FFC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39" name="Straight Arrow Connector 70"/>
          <p:cNvSpPr/>
          <p:nvPr/>
        </p:nvSpPr>
        <p:spPr>
          <a:xfrm flipH="1" flipV="1">
            <a:off x="5949007" y="4240214"/>
            <a:ext cx="498708" cy="72630"/>
          </a:xfrm>
          <a:prstGeom prst="line">
            <a:avLst/>
          </a:prstGeom>
          <a:ln w="25400">
            <a:solidFill>
              <a:srgbClr val="FFC000"/>
            </a:solidFill>
            <a:tailEnd type="triangle"/>
          </a:ln>
          <a:effectLst>
            <a:outerShdw blurRad="38100" dist="20000" dir="5400000" rotWithShape="0">
              <a:srgbClr val="000000">
                <a:alpha val="38000"/>
              </a:srgbClr>
            </a:outerShdw>
          </a:effectLst>
        </p:spPr>
        <p:txBody>
          <a:bodyPr lIns="45719" rIns="45719"/>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07E3D0AC-42F5-46C8-888D-429017F3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89" y="0"/>
            <a:ext cx="8476971" cy="6858000"/>
          </a:xfrm>
          <a:prstGeom prst="rect">
            <a:avLst/>
          </a:prstGeom>
        </p:spPr>
      </p:pic>
      <p:pic>
        <p:nvPicPr>
          <p:cNvPr id="255" name="Picture 9" descr="Student work"/>
          <p:cNvPicPr>
            <a:picLocks noChangeAspect="1"/>
          </p:cNvPicPr>
          <p:nvPr/>
        </p:nvPicPr>
        <p:blipFill>
          <a:blip r:embed="rId4"/>
          <a:stretch>
            <a:fillRect/>
          </a:stretch>
        </p:blipFill>
        <p:spPr>
          <a:xfrm>
            <a:off x="1561149" y="231965"/>
            <a:ext cx="1017635" cy="1330918"/>
          </a:xfrm>
          <a:prstGeom prst="rect">
            <a:avLst/>
          </a:prstGeom>
          <a:ln w="12700">
            <a:miter lim="400000"/>
          </a:ln>
        </p:spPr>
      </p:pic>
      <p:pic>
        <p:nvPicPr>
          <p:cNvPr id="256" name="Picture 10" descr="Student work"/>
          <p:cNvPicPr>
            <a:picLocks noChangeAspect="1"/>
          </p:cNvPicPr>
          <p:nvPr/>
        </p:nvPicPr>
        <p:blipFill>
          <a:blip r:embed="rId5"/>
          <a:stretch>
            <a:fillRect/>
          </a:stretch>
        </p:blipFill>
        <p:spPr>
          <a:xfrm>
            <a:off x="2664139" y="250474"/>
            <a:ext cx="885591" cy="1331404"/>
          </a:xfrm>
          <a:prstGeom prst="rect">
            <a:avLst/>
          </a:prstGeom>
          <a:ln w="12700">
            <a:miter lim="400000"/>
          </a:ln>
        </p:spPr>
      </p:pic>
      <p:pic>
        <p:nvPicPr>
          <p:cNvPr id="257" name="Picture 11" descr="Student work"/>
          <p:cNvPicPr>
            <a:picLocks noChangeAspect="1"/>
          </p:cNvPicPr>
          <p:nvPr/>
        </p:nvPicPr>
        <p:blipFill>
          <a:blip r:embed="rId6"/>
          <a:stretch>
            <a:fillRect/>
          </a:stretch>
        </p:blipFill>
        <p:spPr>
          <a:xfrm>
            <a:off x="381000" y="2023385"/>
            <a:ext cx="1071657" cy="1397753"/>
          </a:xfrm>
          <a:prstGeom prst="rect">
            <a:avLst/>
          </a:prstGeom>
          <a:ln w="12700">
            <a:miter lim="400000"/>
          </a:ln>
        </p:spPr>
      </p:pic>
      <p:pic>
        <p:nvPicPr>
          <p:cNvPr id="258" name="Picture 12" descr="Student work"/>
          <p:cNvPicPr>
            <a:picLocks noChangeAspect="1"/>
          </p:cNvPicPr>
          <p:nvPr/>
        </p:nvPicPr>
        <p:blipFill>
          <a:blip r:embed="rId7"/>
          <a:stretch>
            <a:fillRect/>
          </a:stretch>
        </p:blipFill>
        <p:spPr>
          <a:xfrm>
            <a:off x="1587571" y="2023386"/>
            <a:ext cx="991213" cy="1379758"/>
          </a:xfrm>
          <a:prstGeom prst="rect">
            <a:avLst/>
          </a:prstGeom>
          <a:ln w="12700">
            <a:miter lim="400000"/>
          </a:ln>
        </p:spPr>
      </p:pic>
      <p:pic>
        <p:nvPicPr>
          <p:cNvPr id="259" name="Picture 13" descr="Student work"/>
          <p:cNvPicPr>
            <a:picLocks noChangeAspect="1"/>
          </p:cNvPicPr>
          <p:nvPr/>
        </p:nvPicPr>
        <p:blipFill>
          <a:blip r:embed="rId8"/>
          <a:stretch>
            <a:fillRect/>
          </a:stretch>
        </p:blipFill>
        <p:spPr>
          <a:xfrm>
            <a:off x="2664141" y="2023386"/>
            <a:ext cx="907522" cy="1379758"/>
          </a:xfrm>
          <a:prstGeom prst="rect">
            <a:avLst/>
          </a:prstGeom>
          <a:ln w="12700">
            <a:miter lim="400000"/>
          </a:ln>
        </p:spPr>
      </p:pic>
      <p:pic>
        <p:nvPicPr>
          <p:cNvPr id="260" name="Picture 14" descr="Student work"/>
          <p:cNvPicPr>
            <a:picLocks noChangeAspect="1"/>
          </p:cNvPicPr>
          <p:nvPr/>
        </p:nvPicPr>
        <p:blipFill>
          <a:blip r:embed="rId9"/>
          <a:stretch>
            <a:fillRect/>
          </a:stretch>
        </p:blipFill>
        <p:spPr>
          <a:xfrm>
            <a:off x="383060" y="249378"/>
            <a:ext cx="1069597" cy="1330919"/>
          </a:xfrm>
          <a:prstGeom prst="rect">
            <a:avLst/>
          </a:prstGeom>
          <a:ln w="12700">
            <a:miter lim="400000"/>
          </a:ln>
        </p:spPr>
      </p:pic>
      <p:sp>
        <p:nvSpPr>
          <p:cNvPr id="261" name="TextBox 15"/>
          <p:cNvSpPr txBox="1"/>
          <p:nvPr/>
        </p:nvSpPr>
        <p:spPr>
          <a:xfrm>
            <a:off x="5151468" y="4754814"/>
            <a:ext cx="4233500" cy="2047241"/>
          </a:xfrm>
          <a:prstGeom prst="rect">
            <a:avLst/>
          </a:prstGeom>
          <a:solidFill>
            <a:srgbClr val="B7DE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b="1" u="sng"/>
            </a:pPr>
            <a:r>
              <a:t>Conclusions-</a:t>
            </a:r>
          </a:p>
          <a:p>
            <a:pPr>
              <a:defRPr sz="1200" b="1"/>
            </a:pPr>
            <a:r>
              <a:t>Overall I think my product can be successful if I reach all these requirements:</a:t>
            </a:r>
          </a:p>
          <a:p>
            <a:pPr>
              <a:defRPr sz="1200" b="1"/>
            </a:pPr>
            <a:endParaRPr/>
          </a:p>
          <a:p>
            <a:pPr marL="171450" indent="-171450">
              <a:buSzPct val="100000"/>
              <a:buChar char="-"/>
              <a:defRPr sz="1200" b="1"/>
            </a:pPr>
            <a:r>
              <a:t>Must be easy to use</a:t>
            </a:r>
          </a:p>
          <a:p>
            <a:pPr marL="171450" indent="-171450">
              <a:buSzPct val="100000"/>
              <a:buChar char="-"/>
              <a:defRPr sz="1200" b="1"/>
            </a:pPr>
            <a:r>
              <a:t>Must be adaptable for different sized arms and possibly different sized wheelchairs</a:t>
            </a:r>
          </a:p>
          <a:p>
            <a:pPr marL="171450" indent="-171450">
              <a:buSzPct val="100000"/>
              <a:buChar char="-"/>
              <a:defRPr sz="1200" b="1"/>
            </a:pPr>
            <a:r>
              <a:t>Must be a comfy material so doesn't irritate the user</a:t>
            </a:r>
          </a:p>
          <a:p>
            <a:pPr marL="171450" indent="-171450">
              <a:buSzPct val="100000"/>
              <a:buChar char="-"/>
              <a:defRPr sz="1200" b="1"/>
            </a:pPr>
            <a:r>
              <a:t> Must be a good length</a:t>
            </a:r>
          </a:p>
          <a:p>
            <a:pPr marL="171450" indent="-171450">
              <a:buSzPct val="100000"/>
              <a:buChar char="-"/>
              <a:defRPr sz="1200" b="1"/>
            </a:pPr>
            <a:r>
              <a:t>Must not massively disturb player whilst taking part</a:t>
            </a:r>
          </a:p>
          <a:p>
            <a:pPr marL="171450" indent="-171450">
              <a:buSzPct val="100000"/>
              <a:buChar char="-"/>
              <a:defRPr sz="1200" b="1"/>
            </a:pPr>
            <a:r>
              <a:t>Must be easy to access</a:t>
            </a:r>
          </a:p>
        </p:txBody>
      </p:sp>
      <p:sp>
        <p:nvSpPr>
          <p:cNvPr id="262" name="Rectangle 16"/>
          <p:cNvSpPr txBox="1"/>
          <p:nvPr/>
        </p:nvSpPr>
        <p:spPr>
          <a:xfrm>
            <a:off x="5565243" y="-1"/>
            <a:ext cx="414284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a:ln w="9525" cap="flat">
                  <a:solidFill>
                    <a:srgbClr val="FFFFFF"/>
                  </a:solidFill>
                  <a:prstDash val="solid"/>
                  <a:round/>
                </a:ln>
                <a:effectLst>
                  <a:outerShdw blurRad="12700" dist="38100" dir="2700000" rotWithShape="0">
                    <a:srgbClr val="808080"/>
                  </a:outerShdw>
                </a:effectLst>
              </a:defRPr>
            </a:lvl1pPr>
          </a:lstStyle>
          <a:p>
            <a:r>
              <a:t>Ergonomics and other useful sizes</a:t>
            </a:r>
          </a:p>
        </p:txBody>
      </p:sp>
      <p:sp>
        <p:nvSpPr>
          <p:cNvPr id="263" name="TextBox 17"/>
          <p:cNvSpPr txBox="1"/>
          <p:nvPr/>
        </p:nvSpPr>
        <p:spPr>
          <a:xfrm>
            <a:off x="464402" y="3525851"/>
            <a:ext cx="4381995"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pPr>
            <a:r>
              <a:t>The water system/device that I'm making cause may some problems that may constrain my ideas for example people who suffer with a bad case of</a:t>
            </a:r>
            <a:r>
              <a:rPr b="1">
                <a:solidFill>
                  <a:srgbClr val="FF0000"/>
                </a:solidFill>
              </a:rPr>
              <a:t> </a:t>
            </a:r>
            <a:r>
              <a:rPr b="1" i="1">
                <a:solidFill>
                  <a:srgbClr val="FF0000"/>
                </a:solidFill>
              </a:rPr>
              <a:t>cerebral palsy and other inferior disabilities may find it difficult to move there stomach and arms </a:t>
            </a:r>
            <a:r>
              <a:t>so there </a:t>
            </a:r>
            <a:r>
              <a:rPr b="1" i="1">
                <a:solidFill>
                  <a:srgbClr val="FF0000"/>
                </a:solidFill>
              </a:rPr>
              <a:t>function and ability to use this may be restricted</a:t>
            </a:r>
            <a:r>
              <a:t>.</a:t>
            </a:r>
          </a:p>
        </p:txBody>
      </p:sp>
      <p:sp>
        <p:nvSpPr>
          <p:cNvPr id="264" name="Bent Arrow 24"/>
          <p:cNvSpPr/>
          <p:nvPr/>
        </p:nvSpPr>
        <p:spPr>
          <a:xfrm>
            <a:off x="773734" y="1656786"/>
            <a:ext cx="4377734" cy="6144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150"/>
                </a:lnTo>
                <a:cubicBezTo>
                  <a:pt x="0" y="6931"/>
                  <a:pt x="594" y="2700"/>
                  <a:pt x="1326" y="2700"/>
                </a:cubicBezTo>
                <a:lnTo>
                  <a:pt x="20842" y="2700"/>
                </a:lnTo>
                <a:lnTo>
                  <a:pt x="20842" y="0"/>
                </a:lnTo>
                <a:lnTo>
                  <a:pt x="21600" y="5400"/>
                </a:lnTo>
                <a:lnTo>
                  <a:pt x="20842" y="10800"/>
                </a:lnTo>
                <a:lnTo>
                  <a:pt x="20842" y="8100"/>
                </a:lnTo>
                <a:lnTo>
                  <a:pt x="1326" y="8100"/>
                </a:lnTo>
                <a:cubicBezTo>
                  <a:pt x="1012" y="8100"/>
                  <a:pt x="758" y="9913"/>
                  <a:pt x="758" y="12150"/>
                </a:cubicBezTo>
                <a:lnTo>
                  <a:pt x="758" y="21600"/>
                </a:lnTo>
                <a:close/>
              </a:path>
            </a:pathLst>
          </a:custGeom>
          <a:gradFill>
            <a:gsLst>
              <a:gs pos="0">
                <a:srgbClr val="3F80CE"/>
              </a:gs>
              <a:gs pos="100000">
                <a:schemeClr val="accent1">
                  <a:hueOff val="357503"/>
                  <a:satOff val="54545"/>
                  <a:lumOff val="29273"/>
                </a:schemeClr>
              </a:gs>
            </a:gsLst>
            <a:lin ang="16200000"/>
          </a:gradFill>
          <a:ln>
            <a:solidFill>
              <a:srgbClr val="4A7EBB"/>
            </a:solidFill>
          </a:ln>
          <a:effectLst>
            <a:outerShdw blurRad="38100" dist="23000" dir="5400000" rotWithShape="0">
              <a:srgbClr val="000000">
                <a:alpha val="35000"/>
              </a:srgbClr>
            </a:outerShdw>
          </a:effectLst>
        </p:spPr>
        <p:txBody>
          <a:bodyPr lIns="45719" rIns="45719" anchor="ctr"/>
          <a:lstStyle/>
          <a:p>
            <a:pPr algn="ctr"/>
            <a:endParaRPr/>
          </a:p>
        </p:txBody>
      </p:sp>
      <p:sp>
        <p:nvSpPr>
          <p:cNvPr id="265" name="TextBox 25"/>
          <p:cNvSpPr txBox="1"/>
          <p:nvPr/>
        </p:nvSpPr>
        <p:spPr>
          <a:xfrm>
            <a:off x="5218252" y="527174"/>
            <a:ext cx="1585304"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pPr>
            <a:r>
              <a:t>The </a:t>
            </a:r>
            <a:r>
              <a:rPr b="1" i="1">
                <a:solidFill>
                  <a:srgbClr val="FF0000"/>
                </a:solidFill>
              </a:rPr>
              <a:t>grip of someone who has a very severe disability may cause a lot of problems </a:t>
            </a:r>
            <a:r>
              <a:t>aswell as it may get in the way when using this product and it may </a:t>
            </a:r>
            <a:r>
              <a:rPr b="1" i="1">
                <a:solidFill>
                  <a:srgbClr val="FF0000"/>
                </a:solidFill>
              </a:rPr>
              <a:t>stress the person out and this may disturb them whilst playing. </a:t>
            </a:r>
          </a:p>
        </p:txBody>
      </p:sp>
      <p:sp>
        <p:nvSpPr>
          <p:cNvPr id="269" name="TextBox 20"/>
          <p:cNvSpPr txBox="1"/>
          <p:nvPr/>
        </p:nvSpPr>
        <p:spPr>
          <a:xfrm>
            <a:off x="7299921" y="2815821"/>
            <a:ext cx="1879506" cy="204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pPr>
            <a:r>
              <a:t>If the product is to be attached to the wheelchair then this may cause some problems </a:t>
            </a:r>
            <a:r>
              <a:rPr b="1" i="1">
                <a:solidFill>
                  <a:srgbClr val="FF0000"/>
                </a:solidFill>
              </a:rPr>
              <a:t>as it may not be easy to access and the length of the product would have to reach the persons mouth from the bottom of the chair or the arm rest.</a:t>
            </a:r>
          </a:p>
        </p:txBody>
      </p:sp>
      <p:sp>
        <p:nvSpPr>
          <p:cNvPr id="271" name="TextBox 1"/>
          <p:cNvSpPr txBox="1"/>
          <p:nvPr/>
        </p:nvSpPr>
        <p:spPr>
          <a:xfrm>
            <a:off x="5486541" y="2534979"/>
            <a:ext cx="1173233" cy="176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endParaRPr/>
          </a:p>
          <a:p>
            <a:pPr>
              <a:defRPr sz="1000"/>
            </a:pPr>
            <a:endParaRPr/>
          </a:p>
          <a:p>
            <a:pPr>
              <a:defRPr sz="1000"/>
            </a:pPr>
            <a:endParaRPr/>
          </a:p>
          <a:p>
            <a:pPr>
              <a:defRPr sz="1000"/>
            </a:pPr>
            <a:r>
              <a:t>Bicep-30cm</a:t>
            </a:r>
          </a:p>
          <a:p>
            <a:pPr>
              <a:defRPr sz="1000"/>
            </a:pPr>
            <a:r>
              <a:t>Length of arm-77cm</a:t>
            </a:r>
          </a:p>
          <a:p>
            <a:pPr>
              <a:defRPr sz="1000"/>
            </a:pPr>
            <a:r>
              <a:t>Wrist-17cm</a:t>
            </a:r>
          </a:p>
          <a:p>
            <a:pPr>
              <a:defRPr sz="1000"/>
            </a:pPr>
            <a:r>
              <a:t>Hand-19.5cm</a:t>
            </a:r>
          </a:p>
          <a:p>
            <a:pPr>
              <a:defRPr sz="1000"/>
            </a:pPr>
            <a:r>
              <a:t>Shoulder-elbow-30cm</a:t>
            </a:r>
          </a:p>
          <a:p>
            <a:pPr>
              <a:defRPr sz="1000"/>
            </a:pPr>
            <a:r>
              <a:t>Arm pit-hip- 42.5cm</a:t>
            </a:r>
          </a:p>
        </p:txBody>
      </p:sp>
      <p:pic>
        <p:nvPicPr>
          <p:cNvPr id="273" name="Picture 18" descr="Picture 18"/>
          <p:cNvPicPr>
            <a:picLocks noChangeAspect="1"/>
          </p:cNvPicPr>
          <p:nvPr/>
        </p:nvPicPr>
        <p:blipFill>
          <a:blip r:embed="rId10"/>
          <a:stretch>
            <a:fillRect/>
          </a:stretch>
        </p:blipFill>
        <p:spPr>
          <a:xfrm>
            <a:off x="4274368" y="4284472"/>
            <a:ext cx="910636" cy="910636"/>
          </a:xfrm>
          <a:prstGeom prst="rect">
            <a:avLst/>
          </a:prstGeom>
          <a:ln w="12700">
            <a:miter lim="400000"/>
          </a:ln>
        </p:spPr>
      </p:pic>
      <p:sp>
        <p:nvSpPr>
          <p:cNvPr id="274" name="TextBox 22"/>
          <p:cNvSpPr txBox="1"/>
          <p:nvPr/>
        </p:nvSpPr>
        <p:spPr>
          <a:xfrm>
            <a:off x="646798" y="4556531"/>
            <a:ext cx="268206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i="1">
                <a:solidFill>
                  <a:srgbClr val="00B050"/>
                </a:solidFill>
              </a:defRPr>
            </a:lvl1pPr>
          </a:lstStyle>
          <a:p>
            <a:r>
              <a:t>The picture to the right shows adjustable strap which is a mechanism I shall incorporate into my product to allow it to be adjustable to a wide range of users.</a:t>
            </a:r>
          </a:p>
        </p:txBody>
      </p:sp>
      <p:sp>
        <p:nvSpPr>
          <p:cNvPr id="275" name="Right Arrow 23"/>
          <p:cNvSpPr/>
          <p:nvPr/>
        </p:nvSpPr>
        <p:spPr>
          <a:xfrm>
            <a:off x="3238500" y="4685198"/>
            <a:ext cx="1035868" cy="243066"/>
          </a:xfrm>
          <a:prstGeom prst="rightArrow">
            <a:avLst>
              <a:gd name="adj1" fmla="val 50000"/>
              <a:gd name="adj2" fmla="val 50000"/>
            </a:avLst>
          </a:prstGeom>
          <a:gradFill>
            <a:gsLst>
              <a:gs pos="0">
                <a:srgbClr val="000000"/>
              </a:gs>
              <a:gs pos="100000">
                <a:srgbClr val="BABABA"/>
              </a:gs>
            </a:gsLst>
            <a:lin ang="16200000"/>
          </a:gra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76" name="TextBox 19"/>
          <p:cNvSpPr txBox="1"/>
          <p:nvPr/>
        </p:nvSpPr>
        <p:spPr>
          <a:xfrm>
            <a:off x="3549730" y="33305"/>
            <a:ext cx="2219749" cy="43434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b="1">
                <a:solidFill>
                  <a:srgbClr val="FFFF00"/>
                </a:solidFill>
              </a:defRPr>
            </a:lvl1pPr>
          </a:lstStyle>
          <a:p>
            <a:r>
              <a:t>Next Steps- Start gathering Stakeholder Requirements by having discussions with various people.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angle 1"/>
          <p:cNvSpPr txBox="1"/>
          <p:nvPr/>
        </p:nvSpPr>
        <p:spPr>
          <a:xfrm>
            <a:off x="258263" y="-1"/>
            <a:ext cx="325694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a:ln w="9525" cap="flat">
                  <a:solidFill>
                    <a:srgbClr val="FFFFFF"/>
                  </a:solidFill>
                  <a:prstDash val="solid"/>
                  <a:round/>
                </a:ln>
                <a:effectLst>
                  <a:outerShdw blurRad="12700" dist="38100" dir="2700000" rotWithShape="0">
                    <a:srgbClr val="808080"/>
                  </a:outerShdw>
                </a:effectLst>
              </a:defRPr>
            </a:lvl1pPr>
          </a:lstStyle>
          <a:p>
            <a:r>
              <a:t>Stakeholder Requirements</a:t>
            </a:r>
          </a:p>
        </p:txBody>
      </p:sp>
      <p:graphicFrame>
        <p:nvGraphicFramePr>
          <p:cNvPr id="281" name="Table 2"/>
          <p:cNvGraphicFramePr/>
          <p:nvPr>
            <p:extLst>
              <p:ext uri="{D42A27DB-BD31-4B8C-83A1-F6EECF244321}">
                <p14:modId xmlns:p14="http://schemas.microsoft.com/office/powerpoint/2010/main" val="776202594"/>
              </p:ext>
            </p:extLst>
          </p:nvPr>
        </p:nvGraphicFramePr>
        <p:xfrm>
          <a:off x="0" y="398715"/>
          <a:ext cx="9525000" cy="6277729"/>
        </p:xfrm>
        <a:graphic>
          <a:graphicData uri="http://schemas.openxmlformats.org/drawingml/2006/table">
            <a:tbl>
              <a:tblPr firstRow="1">
                <a:tableStyleId>{4C3C2611-4C71-4FC5-86AE-919BDF0F9419}</a:tableStyleId>
              </a:tblPr>
              <a:tblGrid>
                <a:gridCol w="2900855">
                  <a:extLst>
                    <a:ext uri="{9D8B030D-6E8A-4147-A177-3AD203B41FA5}">
                      <a16:colId xmlns:a16="http://schemas.microsoft.com/office/drawing/2014/main" val="20000"/>
                    </a:ext>
                  </a:extLst>
                </a:gridCol>
                <a:gridCol w="1861645">
                  <a:extLst>
                    <a:ext uri="{9D8B030D-6E8A-4147-A177-3AD203B41FA5}">
                      <a16:colId xmlns:a16="http://schemas.microsoft.com/office/drawing/2014/main" val="20001"/>
                    </a:ext>
                  </a:extLst>
                </a:gridCol>
                <a:gridCol w="522780">
                  <a:extLst>
                    <a:ext uri="{9D8B030D-6E8A-4147-A177-3AD203B41FA5}">
                      <a16:colId xmlns:a16="http://schemas.microsoft.com/office/drawing/2014/main" val="20002"/>
                    </a:ext>
                  </a:extLst>
                </a:gridCol>
                <a:gridCol w="4239720">
                  <a:extLst>
                    <a:ext uri="{9D8B030D-6E8A-4147-A177-3AD203B41FA5}">
                      <a16:colId xmlns:a16="http://schemas.microsoft.com/office/drawing/2014/main" val="20003"/>
                    </a:ext>
                  </a:extLst>
                </a:gridCol>
              </a:tblGrid>
              <a:tr h="565089">
                <a:tc>
                  <a:txBody>
                    <a:bodyPr/>
                    <a:lstStyle/>
                    <a:p>
                      <a:pPr algn="l">
                        <a:defRPr sz="1800" b="0">
                          <a:solidFill>
                            <a:srgbClr val="000000"/>
                          </a:solidFill>
                        </a:defRPr>
                      </a:pPr>
                      <a:r>
                        <a:rPr sz="1500" b="1">
                          <a:solidFill>
                            <a:srgbClr val="FFFFFF"/>
                          </a:solidFill>
                        </a:rPr>
                        <a:t>Requirements</a:t>
                      </a:r>
                    </a:p>
                  </a:txBody>
                  <a:tcPr marL="45720" marR="45720" horzOverflow="overflow">
                    <a:lnL>
                      <a:solidFill>
                        <a:srgbClr val="C0CCE1"/>
                      </a:solidFill>
                    </a:lnL>
                    <a:lnR w="12700">
                      <a:miter lim="400000"/>
                    </a:lnR>
                    <a:lnT>
                      <a:solidFill>
                        <a:srgbClr val="C0CCE1"/>
                      </a:solidFill>
                    </a:lnT>
                    <a:solidFill>
                      <a:schemeClr val="tx2"/>
                    </a:solidFill>
                  </a:tcPr>
                </a:tc>
                <a:tc>
                  <a:txBody>
                    <a:bodyPr/>
                    <a:lstStyle/>
                    <a:p>
                      <a:pPr algn="l">
                        <a:defRPr sz="1800" b="0">
                          <a:solidFill>
                            <a:srgbClr val="000000"/>
                          </a:solidFill>
                        </a:defRPr>
                      </a:pPr>
                      <a:r>
                        <a:rPr sz="1500" b="1">
                          <a:solidFill>
                            <a:srgbClr val="FFFFFF"/>
                          </a:solidFill>
                        </a:rPr>
                        <a:t>Identified by</a:t>
                      </a:r>
                    </a:p>
                  </a:txBody>
                  <a:tcPr marL="45720" marR="45720" horzOverflow="overflow">
                    <a:lnL w="12700">
                      <a:miter lim="400000"/>
                    </a:lnL>
                    <a:lnR w="12700">
                      <a:miter lim="400000"/>
                    </a:lnR>
                    <a:lnT>
                      <a:solidFill>
                        <a:srgbClr val="C0CCE1"/>
                      </a:solidFill>
                    </a:lnT>
                    <a:solidFill>
                      <a:schemeClr val="tx2"/>
                    </a:solidFill>
                  </a:tcPr>
                </a:tc>
                <a:tc>
                  <a:txBody>
                    <a:bodyPr/>
                    <a:lstStyle/>
                    <a:p>
                      <a:pPr algn="l">
                        <a:defRPr sz="1800" b="0">
                          <a:solidFill>
                            <a:srgbClr val="000000"/>
                          </a:solidFill>
                        </a:defRPr>
                      </a:pPr>
                      <a:r>
                        <a:rPr sz="1500" b="1">
                          <a:solidFill>
                            <a:srgbClr val="FFFFFF"/>
                          </a:solidFill>
                        </a:rPr>
                        <a:t>Slide</a:t>
                      </a:r>
                    </a:p>
                  </a:txBody>
                  <a:tcPr marL="45720" marR="45720" horzOverflow="overflow">
                    <a:lnL w="12700">
                      <a:miter lim="400000"/>
                    </a:lnL>
                    <a:lnR w="12700">
                      <a:miter lim="400000"/>
                    </a:lnR>
                    <a:lnT>
                      <a:solidFill>
                        <a:srgbClr val="C0CCE1"/>
                      </a:solidFill>
                    </a:lnT>
                    <a:solidFill>
                      <a:schemeClr val="tx2"/>
                    </a:solidFill>
                  </a:tcPr>
                </a:tc>
                <a:tc>
                  <a:txBody>
                    <a:bodyPr/>
                    <a:lstStyle/>
                    <a:p>
                      <a:pPr algn="l">
                        <a:defRPr sz="1800" b="0">
                          <a:solidFill>
                            <a:srgbClr val="000000"/>
                          </a:solidFill>
                        </a:defRPr>
                      </a:pPr>
                      <a:r>
                        <a:rPr sz="1500" b="1">
                          <a:solidFill>
                            <a:srgbClr val="FFFFFF"/>
                          </a:solidFill>
                        </a:rPr>
                        <a:t>Explanation/justification for including this requirement</a:t>
                      </a:r>
                    </a:p>
                  </a:txBody>
                  <a:tcPr marL="45720" marR="45720" horzOverflow="overflow">
                    <a:lnL w="12700">
                      <a:miter lim="400000"/>
                    </a:lnL>
                    <a:lnR>
                      <a:solidFill>
                        <a:srgbClr val="C0CCE1"/>
                      </a:solidFill>
                    </a:lnR>
                    <a:lnT>
                      <a:solidFill>
                        <a:srgbClr val="C0CCE1"/>
                      </a:solidFill>
                    </a:lnT>
                    <a:solidFill>
                      <a:schemeClr val="tx2"/>
                    </a:solidFill>
                  </a:tcPr>
                </a:tc>
                <a:extLst>
                  <a:ext uri="{0D108BD9-81ED-4DB2-BD59-A6C34878D82A}">
                    <a16:rowId xmlns:a16="http://schemas.microsoft.com/office/drawing/2014/main" val="10000"/>
                  </a:ext>
                </a:extLst>
              </a:tr>
              <a:tr h="372509">
                <a:tc>
                  <a:txBody>
                    <a:bodyPr/>
                    <a:lstStyle/>
                    <a:p>
                      <a:pPr algn="l">
                        <a:defRPr sz="1800"/>
                      </a:pPr>
                      <a:r>
                        <a:rPr sz="1000" b="1" dirty="0">
                          <a:solidFill>
                            <a:srgbClr val="FFFF00"/>
                          </a:solidFill>
                        </a:rPr>
                        <a:t>Must appeal to all ages and genders</a:t>
                      </a:r>
                    </a:p>
                  </a:txBody>
                  <a:tcPr marL="45720" marR="45720" anchor="ctr" horzOverflow="overflow">
                    <a:lnL>
                      <a:solidFill>
                        <a:srgbClr val="C0CCE1"/>
                      </a:solidFill>
                    </a:lnL>
                    <a:lnR w="12700">
                      <a:miter lim="400000"/>
                    </a:lnR>
                    <a:lnB w="12700">
                      <a:miter lim="400000"/>
                    </a:lnB>
                    <a:solidFill>
                      <a:schemeClr val="tx2"/>
                    </a:solidFill>
                  </a:tcPr>
                </a:tc>
                <a:tc>
                  <a:txBody>
                    <a:bodyPr/>
                    <a:lstStyle/>
                    <a:p>
                      <a:pPr algn="l">
                        <a:defRPr sz="1800"/>
                      </a:pPr>
                      <a:r>
                        <a:rPr sz="1000">
                          <a:solidFill>
                            <a:srgbClr val="FFFFFF"/>
                          </a:solidFill>
                        </a:rPr>
                        <a:t>Candidate and stakeholder</a:t>
                      </a:r>
                    </a:p>
                  </a:txBody>
                  <a:tcPr marL="45720" marR="45720" horzOverflow="overflow">
                    <a:lnL w="12700">
                      <a:miter lim="400000"/>
                    </a:lnL>
                    <a:lnR w="12700">
                      <a:miter lim="400000"/>
                    </a:lnR>
                    <a:lnB w="12700">
                      <a:miter lim="400000"/>
                    </a:lnB>
                    <a:solidFill>
                      <a:schemeClr val="tx2"/>
                    </a:solidFill>
                  </a:tcPr>
                </a:tc>
                <a:tc>
                  <a:txBody>
                    <a:bodyPr/>
                    <a:lstStyle/>
                    <a:p>
                      <a:pPr algn="ctr">
                        <a:defRPr sz="1800"/>
                      </a:pPr>
                      <a:r>
                        <a:rPr sz="1000" dirty="0">
                          <a:solidFill>
                            <a:srgbClr val="FFFFFF"/>
                          </a:solidFill>
                        </a:rPr>
                        <a:t>4</a:t>
                      </a:r>
                    </a:p>
                  </a:txBody>
                  <a:tcPr marL="45720" marR="45720" horzOverflow="overflow">
                    <a:lnL w="12700">
                      <a:miter lim="400000"/>
                    </a:lnL>
                    <a:lnR w="12700">
                      <a:miter lim="400000"/>
                    </a:lnR>
                    <a:lnB w="12700">
                      <a:miter lim="400000"/>
                    </a:lnB>
                    <a:solidFill>
                      <a:schemeClr val="tx2"/>
                    </a:solidFill>
                  </a:tcPr>
                </a:tc>
                <a:tc>
                  <a:txBody>
                    <a:bodyPr/>
                    <a:lstStyle/>
                    <a:p>
                      <a:pPr algn="l">
                        <a:defRPr sz="1800"/>
                      </a:pPr>
                      <a:r>
                        <a:rPr sz="1000" i="1" dirty="0">
                          <a:solidFill>
                            <a:srgbClr val="FFFFFF"/>
                          </a:solidFill>
                        </a:rPr>
                        <a:t>After having discussions with my stakeholder he thinks I should try doing this to make more sales.</a:t>
                      </a:r>
                    </a:p>
                  </a:txBody>
                  <a:tcPr marL="45720" marR="45720" horzOverflow="overflow">
                    <a:lnL w="12700">
                      <a:miter lim="400000"/>
                    </a:lnL>
                    <a:lnR>
                      <a:solidFill>
                        <a:srgbClr val="C0CCE1"/>
                      </a:solidFill>
                    </a:lnR>
                    <a:lnB w="12700">
                      <a:miter lim="400000"/>
                    </a:lnB>
                    <a:solidFill>
                      <a:schemeClr val="tx2"/>
                    </a:solidFill>
                  </a:tcPr>
                </a:tc>
                <a:extLst>
                  <a:ext uri="{0D108BD9-81ED-4DB2-BD59-A6C34878D82A}">
                    <a16:rowId xmlns:a16="http://schemas.microsoft.com/office/drawing/2014/main" val="10001"/>
                  </a:ext>
                </a:extLst>
              </a:tr>
              <a:tr h="372509">
                <a:tc>
                  <a:txBody>
                    <a:bodyPr/>
                    <a:lstStyle/>
                    <a:p>
                      <a:pPr algn="l">
                        <a:defRPr sz="1800"/>
                      </a:pPr>
                      <a:r>
                        <a:rPr sz="1000" b="1" dirty="0">
                          <a:solidFill>
                            <a:srgbClr val="FFFFFF"/>
                          </a:solidFill>
                        </a:rPr>
                        <a:t>Must be comfortable as well as strong/durable</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000" dirty="0">
                          <a:solidFill>
                            <a:srgbClr val="FFFFFF"/>
                          </a:solidFill>
                        </a:rPr>
                        <a:t>Primary user </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000" dirty="0">
                          <a:solidFill>
                            <a:srgbClr val="FFFFFF"/>
                          </a:solidFill>
                        </a:rPr>
                        <a:t>4</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If the product wasn’t these things then it may not work and be a failure.</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2"/>
                  </a:ext>
                </a:extLst>
              </a:tr>
              <a:tr h="372509">
                <a:tc>
                  <a:txBody>
                    <a:bodyPr/>
                    <a:lstStyle/>
                    <a:p>
                      <a:pPr algn="l">
                        <a:defRPr sz="700">
                          <a:solidFill>
                            <a:srgbClr val="FFFFFF"/>
                          </a:solidFill>
                        </a:defRPr>
                      </a:pPr>
                      <a:r>
                        <a:rPr sz="1000" b="1" dirty="0"/>
                        <a:t>Must be fairly cheap </a:t>
                      </a:r>
                      <a:r>
                        <a:rPr lang="en-GB" sz="1000" b="1" dirty="0"/>
                        <a:t>shouldn't</a:t>
                      </a:r>
                      <a:r>
                        <a:rPr sz="1000" b="1" dirty="0"/>
                        <a:t> go  past the price of £15</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000" dirty="0">
                          <a:solidFill>
                            <a:srgbClr val="FFFFFF"/>
                          </a:solidFill>
                        </a:rPr>
                        <a:t>Primary user</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000">
                          <a:solidFill>
                            <a:srgbClr val="FFFFFF"/>
                          </a:solidFill>
                        </a:rPr>
                        <a:t>4</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To fit within the price range of similar products already on the market.</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3"/>
                  </a:ext>
                </a:extLst>
              </a:tr>
              <a:tr h="515781">
                <a:tc>
                  <a:txBody>
                    <a:bodyPr/>
                    <a:lstStyle/>
                    <a:p>
                      <a:pPr algn="l">
                        <a:defRPr sz="1800"/>
                      </a:pPr>
                      <a:r>
                        <a:rPr sz="1000" b="1" dirty="0">
                          <a:solidFill>
                            <a:srgbClr val="FFFF00"/>
                          </a:solidFill>
                        </a:rPr>
                        <a:t>Must be easy to access and use</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000" dirty="0">
                          <a:solidFill>
                            <a:srgbClr val="FFFFFF"/>
                          </a:solidFill>
                        </a:rPr>
                        <a:t>Candidate and primary user</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000" dirty="0">
                          <a:solidFill>
                            <a:srgbClr val="FFFFFF"/>
                          </a:solidFill>
                        </a:rPr>
                        <a:t>3</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By doing this people will want to use it when there struggling throughout the game and wont just wait till half time or end of the game.</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4"/>
                  </a:ext>
                </a:extLst>
              </a:tr>
              <a:tr h="372509">
                <a:tc>
                  <a:txBody>
                    <a:bodyPr/>
                    <a:lstStyle/>
                    <a:p>
                      <a:pPr algn="l">
                        <a:defRPr sz="1800"/>
                      </a:pPr>
                      <a:r>
                        <a:rPr sz="1000" b="1" dirty="0">
                          <a:solidFill>
                            <a:srgbClr val="FFFF00"/>
                          </a:solidFill>
                        </a:rPr>
                        <a:t>Must have a good amount of water available</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000" dirty="0">
                          <a:solidFill>
                            <a:srgbClr val="FFFFFF"/>
                          </a:solidFill>
                        </a:rPr>
                        <a:t>Candidate and primary user</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000" dirty="0">
                          <a:solidFill>
                            <a:srgbClr val="FFFFFF"/>
                          </a:solidFill>
                        </a:rPr>
                        <a:t>4</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By doing this wheelchair users will be able to play to there full capability and enjoy the more.</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5"/>
                  </a:ext>
                </a:extLst>
              </a:tr>
              <a:tr h="515781">
                <a:tc>
                  <a:txBody>
                    <a:bodyPr/>
                    <a:lstStyle/>
                    <a:p>
                      <a:pPr algn="l">
                        <a:defRPr sz="700">
                          <a:solidFill>
                            <a:srgbClr val="FFFFFF"/>
                          </a:solidFill>
                        </a:defRPr>
                      </a:pPr>
                      <a:r>
                        <a:rPr sz="1000" b="1" dirty="0"/>
                        <a:t>The product must be lightweight on the arm/wheelchair</a:t>
                      </a:r>
                    </a:p>
                    <a:p>
                      <a:pPr algn="l">
                        <a:defRPr sz="700">
                          <a:solidFill>
                            <a:srgbClr val="FFFFFF"/>
                          </a:solidFill>
                        </a:defRPr>
                      </a:pPr>
                      <a:r>
                        <a:rPr sz="1000" b="1" dirty="0" err="1"/>
                        <a:t>shouldn't’t</a:t>
                      </a:r>
                      <a:r>
                        <a:rPr sz="1000" b="1" dirty="0"/>
                        <a:t> go over 3kg</a:t>
                      </a:r>
                      <a:endParaRPr sz="1000" b="1" dirty="0">
                        <a:solidFill>
                          <a:srgbClr val="000000"/>
                        </a:solidFill>
                      </a:endParaRP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000" dirty="0">
                          <a:solidFill>
                            <a:srgbClr val="FFFFFF"/>
                          </a:solidFill>
                        </a:rPr>
                        <a:t>Candidate</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000" dirty="0">
                          <a:solidFill>
                            <a:srgbClr val="FFFFFF"/>
                          </a:solidFill>
                        </a:rPr>
                        <a:t>3</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If not lightweight it may disturb the player whilst taking part and it wouldn’t be comfortable which may put them off buying it.</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6"/>
                  </a:ext>
                </a:extLst>
              </a:tr>
              <a:tr h="372509">
                <a:tc>
                  <a:txBody>
                    <a:bodyPr/>
                    <a:lstStyle/>
                    <a:p>
                      <a:pPr algn="l">
                        <a:defRPr sz="1800"/>
                      </a:pPr>
                      <a:r>
                        <a:rPr sz="1000" b="1" dirty="0">
                          <a:solidFill>
                            <a:srgbClr val="FFFF00"/>
                          </a:solidFill>
                        </a:rPr>
                        <a:t>The strap must be adjustable</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000" dirty="0">
                          <a:solidFill>
                            <a:srgbClr val="FFFFFF"/>
                          </a:solidFill>
                        </a:rPr>
                        <a:t>Candidate, possible users, primary user</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000" dirty="0">
                          <a:solidFill>
                            <a:srgbClr val="FFFFFF"/>
                          </a:solidFill>
                        </a:rPr>
                        <a:t>6</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After having discussions I think this is a good idea because everybody has different sized arms/ wheelchair.</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7"/>
                  </a:ext>
                </a:extLst>
              </a:tr>
              <a:tr h="372509">
                <a:tc>
                  <a:txBody>
                    <a:bodyPr/>
                    <a:lstStyle/>
                    <a:p>
                      <a:pPr algn="l">
                        <a:defRPr sz="1800"/>
                      </a:pPr>
                      <a:r>
                        <a:rPr sz="1000" b="1" dirty="0">
                          <a:solidFill>
                            <a:srgbClr val="FFFF00"/>
                          </a:solidFill>
                        </a:rPr>
                        <a:t>The cover needs to be secure</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100">
                          <a:solidFill>
                            <a:srgbClr val="FFFFFF"/>
                          </a:solidFill>
                        </a:rPr>
                        <a:t>Candidate, possible users</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100" dirty="0">
                          <a:solidFill>
                            <a:srgbClr val="FFFFFF"/>
                          </a:solidFill>
                        </a:rPr>
                        <a:t>13</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After </a:t>
                      </a:r>
                      <a:r>
                        <a:rPr sz="1000" i="1" dirty="0" err="1">
                          <a:solidFill>
                            <a:srgbClr val="FFFFFF"/>
                          </a:solidFill>
                        </a:rPr>
                        <a:t>analysing</a:t>
                      </a:r>
                      <a:r>
                        <a:rPr sz="1000" i="1" dirty="0">
                          <a:solidFill>
                            <a:srgbClr val="FFFFFF"/>
                          </a:solidFill>
                        </a:rPr>
                        <a:t> the first prototype and it doesn't seem strong enough</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8"/>
                  </a:ext>
                </a:extLst>
              </a:tr>
              <a:tr h="408231">
                <a:tc>
                  <a:txBody>
                    <a:bodyPr/>
                    <a:lstStyle/>
                    <a:p>
                      <a:pPr algn="l">
                        <a:defRPr sz="1800"/>
                      </a:pPr>
                      <a:r>
                        <a:rPr sz="1000" b="1" dirty="0">
                          <a:solidFill>
                            <a:srgbClr val="FFFFFF"/>
                          </a:solidFill>
                        </a:rPr>
                        <a:t>Needs to be away from the user</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100">
                          <a:solidFill>
                            <a:srgbClr val="FFFFFF"/>
                          </a:solidFill>
                        </a:rPr>
                        <a:t>Primary user, Candidate</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100" dirty="0">
                          <a:solidFill>
                            <a:srgbClr val="FFFFFF"/>
                          </a:solidFill>
                        </a:rPr>
                        <a:t>12</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After testing it is clear to see that the tubing is going to get in the users way and this needs adjusting to suit customer needs</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09"/>
                  </a:ext>
                </a:extLst>
              </a:tr>
              <a:tr h="558765">
                <a:tc>
                  <a:txBody>
                    <a:bodyPr/>
                    <a:lstStyle/>
                    <a:p>
                      <a:pPr algn="l">
                        <a:defRPr sz="1800"/>
                      </a:pPr>
                      <a:r>
                        <a:rPr sz="1000" b="1" dirty="0">
                          <a:solidFill>
                            <a:srgbClr val="FFFFFF"/>
                          </a:solidFill>
                        </a:rPr>
                        <a:t>Make sure the strap goes fully across the wheelchair </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100">
                          <a:solidFill>
                            <a:srgbClr val="FFFFFF"/>
                          </a:solidFill>
                        </a:rPr>
                        <a:t>Stakeholder</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100" dirty="0">
                          <a:solidFill>
                            <a:srgbClr val="FFFFFF"/>
                          </a:solidFill>
                        </a:rPr>
                        <a:t>14</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After testing the first type of straps they were separate and weak showing there not effective so the straps need change or adapting to go all the way across.</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10"/>
                  </a:ext>
                </a:extLst>
              </a:tr>
              <a:tr h="558765">
                <a:tc>
                  <a:txBody>
                    <a:bodyPr/>
                    <a:lstStyle/>
                    <a:p>
                      <a:pPr algn="l">
                        <a:defRPr sz="1800"/>
                      </a:pPr>
                      <a:r>
                        <a:rPr sz="1000" b="1" dirty="0">
                          <a:solidFill>
                            <a:srgbClr val="FFFF00"/>
                          </a:solidFill>
                        </a:rPr>
                        <a:t>The metal base needs to be more secure</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100">
                          <a:solidFill>
                            <a:srgbClr val="FFFFFF"/>
                          </a:solidFill>
                        </a:rPr>
                        <a:t>Possible users,  Candidate</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100" dirty="0">
                          <a:solidFill>
                            <a:srgbClr val="FFFFFF"/>
                          </a:solidFill>
                        </a:rPr>
                        <a:t>13</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700">
                          <a:solidFill>
                            <a:srgbClr val="FFFFFF"/>
                          </a:solidFill>
                        </a:defRPr>
                      </a:pPr>
                      <a:r>
                        <a:rPr sz="1000" i="1" dirty="0"/>
                        <a:t>After discussions it is clear that the base may need to be more powerful and secure to survive a full intense game</a:t>
                      </a:r>
                      <a:r>
                        <a:rPr sz="1100" i="1" dirty="0"/>
                        <a:t>.</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11"/>
                  </a:ext>
                </a:extLst>
              </a:tr>
              <a:tr h="388002">
                <a:tc>
                  <a:txBody>
                    <a:bodyPr/>
                    <a:lstStyle/>
                    <a:p>
                      <a:pPr algn="l">
                        <a:defRPr sz="1800"/>
                      </a:pPr>
                      <a:r>
                        <a:rPr sz="1000" b="1" dirty="0">
                          <a:solidFill>
                            <a:srgbClr val="FFFF00"/>
                          </a:solidFill>
                        </a:rPr>
                        <a:t>Change material of cover</a:t>
                      </a:r>
                    </a:p>
                  </a:txBody>
                  <a:tcPr marL="45720" marR="45720" anchor="ctr" horzOverflow="overflow">
                    <a:lnL>
                      <a:solidFill>
                        <a:srgbClr val="C0CCE1"/>
                      </a:solidFill>
                    </a:lnL>
                    <a:lnR w="12700">
                      <a:miter lim="400000"/>
                    </a:lnR>
                    <a:lnT w="12700">
                      <a:miter lim="400000"/>
                    </a:lnT>
                    <a:lnB w="12700">
                      <a:miter lim="400000"/>
                    </a:lnB>
                    <a:solidFill>
                      <a:schemeClr val="tx2"/>
                    </a:solidFill>
                  </a:tcPr>
                </a:tc>
                <a:tc>
                  <a:txBody>
                    <a:bodyPr/>
                    <a:lstStyle/>
                    <a:p>
                      <a:pPr algn="l">
                        <a:defRPr sz="1800"/>
                      </a:pPr>
                      <a:r>
                        <a:rPr sz="1100">
                          <a:solidFill>
                            <a:srgbClr val="FFFFFF"/>
                          </a:solidFill>
                        </a:rPr>
                        <a:t>Candidate, Primary User</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ctr">
                        <a:defRPr sz="1800"/>
                      </a:pPr>
                      <a:r>
                        <a:rPr sz="1100" dirty="0">
                          <a:solidFill>
                            <a:srgbClr val="FFFFFF"/>
                          </a:solidFill>
                        </a:rPr>
                        <a:t>14</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000" i="1" dirty="0">
                          <a:solidFill>
                            <a:srgbClr val="FFFFFF"/>
                          </a:solidFill>
                        </a:rPr>
                        <a:t>After various testing it shows that my initial cover isn’t strong enough due to it being a weak material alternative- poly carbonate.</a:t>
                      </a:r>
                    </a:p>
                  </a:txBody>
                  <a:tcPr marL="45720" marR="45720" horzOverflow="overflow">
                    <a:lnL w="12700">
                      <a:miter lim="400000"/>
                    </a:lnL>
                    <a:lnR>
                      <a:solidFill>
                        <a:srgbClr val="C0CCE1"/>
                      </a:solidFill>
                    </a:lnR>
                    <a:lnT w="12700">
                      <a:miter lim="400000"/>
                    </a:lnT>
                    <a:lnB w="12700">
                      <a:miter lim="400000"/>
                    </a:lnB>
                    <a:solidFill>
                      <a:schemeClr val="tx2"/>
                    </a:solidFill>
                  </a:tcPr>
                </a:tc>
                <a:extLst>
                  <a:ext uri="{0D108BD9-81ED-4DB2-BD59-A6C34878D82A}">
                    <a16:rowId xmlns:a16="http://schemas.microsoft.com/office/drawing/2014/main" val="10012"/>
                  </a:ext>
                </a:extLst>
              </a:tr>
              <a:tr h="345333">
                <a:tc>
                  <a:txBody>
                    <a:bodyPr/>
                    <a:lstStyle/>
                    <a:p>
                      <a:pPr algn="l">
                        <a:defRPr sz="1800"/>
                      </a:pPr>
                      <a:r>
                        <a:rPr sz="1000" b="1" dirty="0">
                          <a:solidFill>
                            <a:srgbClr val="FFFFFF"/>
                          </a:solidFill>
                        </a:rPr>
                        <a:t>Tube must be a good length</a:t>
                      </a:r>
                    </a:p>
                  </a:txBody>
                  <a:tcPr marL="45720" marR="45720" anchor="ctr" horzOverflow="overflow">
                    <a:lnL>
                      <a:solidFill>
                        <a:srgbClr val="C0CCE1"/>
                      </a:solidFill>
                    </a:lnL>
                    <a:lnR w="12700">
                      <a:miter lim="400000"/>
                    </a:lnR>
                    <a:lnT w="12700">
                      <a:miter lim="400000"/>
                    </a:lnT>
                    <a:lnB>
                      <a:solidFill>
                        <a:srgbClr val="C0CCE1"/>
                      </a:solidFill>
                    </a:lnB>
                    <a:solidFill>
                      <a:schemeClr val="tx2"/>
                    </a:solidFill>
                  </a:tcPr>
                </a:tc>
                <a:tc>
                  <a:txBody>
                    <a:bodyPr/>
                    <a:lstStyle/>
                    <a:p>
                      <a:pPr algn="l">
                        <a:defRPr sz="1800"/>
                      </a:pPr>
                      <a:r>
                        <a:rPr sz="1200">
                          <a:solidFill>
                            <a:srgbClr val="FFFFFF"/>
                          </a:solidFill>
                        </a:rPr>
                        <a:t>Stakeholder</a:t>
                      </a:r>
                    </a:p>
                  </a:txBody>
                  <a:tcPr marL="45720" marR="45720" horzOverflow="overflow">
                    <a:lnL w="12700">
                      <a:miter lim="400000"/>
                    </a:lnL>
                    <a:lnR w="12700">
                      <a:miter lim="400000"/>
                    </a:lnR>
                    <a:lnT w="12700">
                      <a:miter lim="400000"/>
                    </a:lnT>
                    <a:lnB>
                      <a:solidFill>
                        <a:srgbClr val="C0CCE1"/>
                      </a:solidFill>
                    </a:lnB>
                    <a:solidFill>
                      <a:schemeClr val="tx2"/>
                    </a:solidFill>
                  </a:tcPr>
                </a:tc>
                <a:tc>
                  <a:txBody>
                    <a:bodyPr/>
                    <a:lstStyle/>
                    <a:p>
                      <a:pPr algn="ctr">
                        <a:defRPr sz="1800"/>
                      </a:pPr>
                      <a:r>
                        <a:rPr sz="1200" dirty="0">
                          <a:solidFill>
                            <a:srgbClr val="FFFFFF"/>
                          </a:solidFill>
                        </a:rPr>
                        <a:t>10</a:t>
                      </a:r>
                    </a:p>
                  </a:txBody>
                  <a:tcPr marL="45720" marR="45720" horzOverflow="overflow">
                    <a:lnL w="12700">
                      <a:miter lim="400000"/>
                    </a:lnL>
                    <a:lnR w="12700">
                      <a:miter lim="400000"/>
                    </a:lnR>
                    <a:lnT w="12700">
                      <a:miter lim="400000"/>
                    </a:lnT>
                    <a:lnB>
                      <a:solidFill>
                        <a:srgbClr val="C0CCE1"/>
                      </a:solidFill>
                    </a:lnB>
                    <a:solidFill>
                      <a:schemeClr val="tx2"/>
                    </a:solidFill>
                  </a:tcPr>
                </a:tc>
                <a:tc>
                  <a:txBody>
                    <a:bodyPr/>
                    <a:lstStyle/>
                    <a:p>
                      <a:pPr algn="l">
                        <a:defRPr sz="1800"/>
                      </a:pPr>
                      <a:r>
                        <a:rPr sz="1000" i="1" dirty="0">
                          <a:solidFill>
                            <a:srgbClr val="FFFFFF"/>
                          </a:solidFill>
                        </a:rPr>
                        <a:t>After talking to my stakeholder he thinks the tube is a important aspect so its needs to be long enough and the right length.</a:t>
                      </a:r>
                    </a:p>
                  </a:txBody>
                  <a:tcPr marL="45720" marR="45720" horzOverflow="overflow">
                    <a:lnL w="12700">
                      <a:miter lim="400000"/>
                    </a:lnL>
                    <a:lnR>
                      <a:solidFill>
                        <a:srgbClr val="C0CCE1"/>
                      </a:solidFill>
                    </a:lnR>
                    <a:lnT w="12700">
                      <a:miter lim="400000"/>
                    </a:lnT>
                    <a:lnB>
                      <a:solidFill>
                        <a:srgbClr val="C0CCE1"/>
                      </a:solidFill>
                    </a:lnB>
                    <a:solidFill>
                      <a:schemeClr val="tx2"/>
                    </a:solidFill>
                  </a:tcPr>
                </a:tc>
                <a:extLst>
                  <a:ext uri="{0D108BD9-81ED-4DB2-BD59-A6C34878D82A}">
                    <a16:rowId xmlns:a16="http://schemas.microsoft.com/office/drawing/2014/main" val="10013"/>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ectangle 1"/>
          <p:cNvSpPr txBox="1"/>
          <p:nvPr/>
        </p:nvSpPr>
        <p:spPr>
          <a:xfrm>
            <a:off x="6940771" y="1"/>
            <a:ext cx="2646423"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600" b="1" u="sng">
                <a:ln w="9525" cap="flat">
                  <a:solidFill>
                    <a:srgbClr val="FFFFFF"/>
                  </a:solidFill>
                  <a:prstDash val="solid"/>
                  <a:round/>
                </a:ln>
                <a:effectLst>
                  <a:outerShdw blurRad="12700" dist="38100" dir="2700000" rotWithShape="0">
                    <a:srgbClr val="808080"/>
                  </a:outerShdw>
                </a:effectLst>
              </a:defRPr>
            </a:lvl1pPr>
          </a:lstStyle>
          <a:p>
            <a:r>
              <a:t>Rough Ideas</a:t>
            </a:r>
          </a:p>
        </p:txBody>
      </p:sp>
      <p:pic>
        <p:nvPicPr>
          <p:cNvPr id="286" name="Picture 2" descr="Student work"/>
          <p:cNvPicPr>
            <a:picLocks noChangeAspect="1"/>
          </p:cNvPicPr>
          <p:nvPr/>
        </p:nvPicPr>
        <p:blipFill>
          <a:blip r:embed="rId3"/>
          <a:stretch>
            <a:fillRect/>
          </a:stretch>
        </p:blipFill>
        <p:spPr>
          <a:xfrm rot="5400000">
            <a:off x="1527552" y="256995"/>
            <a:ext cx="4592856" cy="6621966"/>
          </a:xfrm>
          <a:prstGeom prst="rect">
            <a:avLst/>
          </a:prstGeom>
          <a:ln w="12700">
            <a:miter lim="400000"/>
          </a:ln>
        </p:spPr>
      </p:pic>
      <p:sp>
        <p:nvSpPr>
          <p:cNvPr id="287" name="Curved Connector 5"/>
          <p:cNvSpPr/>
          <p:nvPr/>
        </p:nvSpPr>
        <p:spPr>
          <a:xfrm rot="16200000" flipV="1">
            <a:off x="-101596" y="2120904"/>
            <a:ext cx="2781299" cy="44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25400">
            <a:solidFill>
              <a:schemeClr val="accent1"/>
            </a:solidFill>
            <a:tailEnd type="triangle"/>
          </a:ln>
          <a:effectLst>
            <a:outerShdw blurRad="38100" dist="20000" dir="5400000" rotWithShape="0">
              <a:srgbClr val="000000">
                <a:alpha val="38000"/>
              </a:srgbClr>
            </a:outerShdw>
          </a:effectLst>
        </p:spPr>
        <p:txBody>
          <a:bodyPr lIns="45719" rIns="45719" anchor="ctr"/>
          <a:lstStyle/>
          <a:p>
            <a:endParaRPr/>
          </a:p>
        </p:txBody>
      </p:sp>
      <p:sp>
        <p:nvSpPr>
          <p:cNvPr id="288" name="TextBox 12"/>
          <p:cNvSpPr txBox="1"/>
          <p:nvPr/>
        </p:nvSpPr>
        <p:spPr>
          <a:xfrm>
            <a:off x="596900" y="96103"/>
            <a:ext cx="1955800" cy="80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solidFill>
                  <a:srgbClr val="00B050"/>
                </a:solidFill>
              </a:defRPr>
            </a:pPr>
            <a:r>
              <a:t>This idea is different and creative, </a:t>
            </a:r>
            <a:r>
              <a:rPr>
                <a:solidFill>
                  <a:srgbClr val="FF0000"/>
                </a:solidFill>
              </a:rPr>
              <a:t>however disabled players may struggle to pick up the cup.</a:t>
            </a:r>
          </a:p>
        </p:txBody>
      </p:sp>
      <p:sp>
        <p:nvSpPr>
          <p:cNvPr id="289" name="Curved Connector 14"/>
          <p:cNvSpPr/>
          <p:nvPr/>
        </p:nvSpPr>
        <p:spPr>
          <a:xfrm rot="5400000" flipH="1" flipV="1">
            <a:off x="1737918" y="2740926"/>
            <a:ext cx="3090647"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25400">
            <a:solidFill>
              <a:schemeClr val="accent1"/>
            </a:solidFill>
            <a:tailEnd type="triangle"/>
          </a:ln>
          <a:effectLst>
            <a:outerShdw blurRad="38100" dist="20000" dir="5400000" rotWithShape="0">
              <a:srgbClr val="000000">
                <a:alpha val="38000"/>
              </a:srgbClr>
            </a:outerShdw>
          </a:effectLst>
        </p:spPr>
        <p:txBody>
          <a:bodyPr lIns="45719" rIns="45719" anchor="ctr"/>
          <a:lstStyle/>
          <a:p>
            <a:endParaRPr/>
          </a:p>
        </p:txBody>
      </p:sp>
      <p:sp>
        <p:nvSpPr>
          <p:cNvPr id="290" name="TextBox 17"/>
          <p:cNvSpPr txBox="1"/>
          <p:nvPr/>
        </p:nvSpPr>
        <p:spPr>
          <a:xfrm>
            <a:off x="2595452" y="68386"/>
            <a:ext cx="1371600" cy="980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solidFill>
                  <a:srgbClr val="00B050"/>
                </a:solidFill>
              </a:defRPr>
            </a:pPr>
            <a:r>
              <a:t>This idea is unique and discrete so more people may buy as they don’t feel embarrassed </a:t>
            </a:r>
          </a:p>
        </p:txBody>
      </p:sp>
      <p:sp>
        <p:nvSpPr>
          <p:cNvPr id="291" name="Curved Connector 20"/>
          <p:cNvSpPr/>
          <p:nvPr/>
        </p:nvSpPr>
        <p:spPr>
          <a:xfrm rot="5400000" flipH="1" flipV="1">
            <a:off x="3408148" y="1096747"/>
            <a:ext cx="2188005" cy="19685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25400">
            <a:solidFill>
              <a:schemeClr val="accent1"/>
            </a:solidFill>
            <a:tailEnd type="triangle"/>
          </a:ln>
          <a:effectLst>
            <a:outerShdw blurRad="38100" dist="20000" dir="5400000" rotWithShape="0">
              <a:srgbClr val="000000">
                <a:alpha val="38000"/>
              </a:srgbClr>
            </a:outerShdw>
          </a:effectLst>
        </p:spPr>
        <p:txBody>
          <a:bodyPr lIns="45719" rIns="45719" anchor="ctr"/>
          <a:lstStyle/>
          <a:p>
            <a:endParaRPr/>
          </a:p>
        </p:txBody>
      </p:sp>
      <p:sp>
        <p:nvSpPr>
          <p:cNvPr id="292" name="TextBox 22"/>
          <p:cNvSpPr txBox="1"/>
          <p:nvPr/>
        </p:nvSpPr>
        <p:spPr>
          <a:xfrm>
            <a:off x="3967050" y="3769"/>
            <a:ext cx="2972345"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solidFill>
                  <a:srgbClr val="00B050"/>
                </a:solidFill>
              </a:defRPr>
            </a:lvl1pPr>
          </a:lstStyle>
          <a:p>
            <a:r>
              <a:t>This idea is my favourite as I think it would be the most useful and it would be the easiest to make as well as being unique and I think it looks the most appealing product out of them all.</a:t>
            </a:r>
          </a:p>
        </p:txBody>
      </p:sp>
      <p:sp>
        <p:nvSpPr>
          <p:cNvPr id="293" name="Curved Connector 40"/>
          <p:cNvSpPr/>
          <p:nvPr/>
        </p:nvSpPr>
        <p:spPr>
          <a:xfrm rot="16200000" flipH="1">
            <a:off x="2924473" y="4664370"/>
            <a:ext cx="1834554" cy="647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25400">
            <a:solidFill>
              <a:schemeClr val="accent1"/>
            </a:solidFill>
            <a:tailEnd type="triangle"/>
          </a:ln>
          <a:effectLst>
            <a:outerShdw blurRad="38100" dist="20000" dir="5400000" rotWithShape="0">
              <a:srgbClr val="000000">
                <a:alpha val="38000"/>
              </a:srgbClr>
            </a:outerShdw>
          </a:effectLst>
        </p:spPr>
        <p:txBody>
          <a:bodyPr lIns="45719" rIns="45719" anchor="ctr"/>
          <a:lstStyle/>
          <a:p>
            <a:endParaRPr/>
          </a:p>
        </p:txBody>
      </p:sp>
      <p:sp>
        <p:nvSpPr>
          <p:cNvPr id="294" name="TextBox 44"/>
          <p:cNvSpPr txBox="1"/>
          <p:nvPr/>
        </p:nvSpPr>
        <p:spPr>
          <a:xfrm>
            <a:off x="2787650" y="5905498"/>
            <a:ext cx="2990850"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solidFill>
                  <a:srgbClr val="00B050"/>
                </a:solidFill>
              </a:defRPr>
            </a:pPr>
            <a:r>
              <a:t>This idea is different and looks cool, </a:t>
            </a:r>
            <a:r>
              <a:rPr>
                <a:solidFill>
                  <a:srgbClr val="FF0000"/>
                </a:solidFill>
              </a:rPr>
              <a:t>however it may distract the player whilst taking part more so than the others. </a:t>
            </a:r>
          </a:p>
        </p:txBody>
      </p:sp>
      <p:sp>
        <p:nvSpPr>
          <p:cNvPr id="296" name="TextBox 4"/>
          <p:cNvSpPr txBox="1"/>
          <p:nvPr/>
        </p:nvSpPr>
        <p:spPr>
          <a:xfrm>
            <a:off x="7330529" y="6170879"/>
            <a:ext cx="1866901"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lvl1pPr>
          </a:lstStyle>
          <a:p>
            <a:r>
              <a:t>Me and my group discussing ideas for our products.</a:t>
            </a:r>
          </a:p>
        </p:txBody>
      </p:sp>
      <p:sp>
        <p:nvSpPr>
          <p:cNvPr id="297" name="TextBox 6"/>
          <p:cNvSpPr txBox="1"/>
          <p:nvPr/>
        </p:nvSpPr>
        <p:spPr>
          <a:xfrm>
            <a:off x="7330530" y="728517"/>
            <a:ext cx="1848938" cy="222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In small groups of four we sat and discussed each others ideas. We took it in turns to present our brief and talk about our spec points. Everyone then suggested ideas and sketched them on post it notes. We then stuck these down and photographed them. </a:t>
            </a:r>
          </a:p>
        </p:txBody>
      </p:sp>
      <p:sp>
        <p:nvSpPr>
          <p:cNvPr id="298" name="TextBox 7"/>
          <p:cNvSpPr txBox="1"/>
          <p:nvPr/>
        </p:nvSpPr>
        <p:spPr>
          <a:xfrm>
            <a:off x="2183425" y="2580680"/>
            <a:ext cx="423754"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a:t>
            </a:r>
          </a:p>
        </p:txBody>
      </p:sp>
      <p:sp>
        <p:nvSpPr>
          <p:cNvPr id="299" name="TextBox 8"/>
          <p:cNvSpPr txBox="1"/>
          <p:nvPr/>
        </p:nvSpPr>
        <p:spPr>
          <a:xfrm>
            <a:off x="2140610" y="3169248"/>
            <a:ext cx="806375"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a:t>
            </a:r>
          </a:p>
        </p:txBody>
      </p:sp>
      <p:sp>
        <p:nvSpPr>
          <p:cNvPr id="300" name="TextBox 9"/>
          <p:cNvSpPr txBox="1"/>
          <p:nvPr/>
        </p:nvSpPr>
        <p:spPr>
          <a:xfrm>
            <a:off x="1991148" y="3769319"/>
            <a:ext cx="363164"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3.</a:t>
            </a:r>
          </a:p>
        </p:txBody>
      </p:sp>
      <p:sp>
        <p:nvSpPr>
          <p:cNvPr id="301" name="TextBox 10"/>
          <p:cNvSpPr txBox="1"/>
          <p:nvPr/>
        </p:nvSpPr>
        <p:spPr>
          <a:xfrm>
            <a:off x="4308942" y="2377944"/>
            <a:ext cx="408488"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4.</a:t>
            </a:r>
          </a:p>
        </p:txBody>
      </p:sp>
      <p:sp>
        <p:nvSpPr>
          <p:cNvPr id="302" name="TextBox 11"/>
          <p:cNvSpPr txBox="1"/>
          <p:nvPr/>
        </p:nvSpPr>
        <p:spPr>
          <a:xfrm>
            <a:off x="4206332" y="2984581"/>
            <a:ext cx="408488"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5.</a:t>
            </a:r>
          </a:p>
        </p:txBody>
      </p:sp>
      <p:sp>
        <p:nvSpPr>
          <p:cNvPr id="303" name="TextBox 13"/>
          <p:cNvSpPr txBox="1"/>
          <p:nvPr/>
        </p:nvSpPr>
        <p:spPr>
          <a:xfrm>
            <a:off x="4140053" y="3701612"/>
            <a:ext cx="409847"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6.</a:t>
            </a:r>
          </a:p>
        </p:txBody>
      </p:sp>
      <p:sp>
        <p:nvSpPr>
          <p:cNvPr id="304" name="TextBox 15"/>
          <p:cNvSpPr txBox="1"/>
          <p:nvPr/>
        </p:nvSpPr>
        <p:spPr>
          <a:xfrm>
            <a:off x="4076441" y="4452694"/>
            <a:ext cx="562622"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7.</a:t>
            </a:r>
          </a:p>
        </p:txBody>
      </p:sp>
      <p:sp>
        <p:nvSpPr>
          <p:cNvPr id="305" name="TextBox 16"/>
          <p:cNvSpPr txBox="1"/>
          <p:nvPr/>
        </p:nvSpPr>
        <p:spPr>
          <a:xfrm>
            <a:off x="6281432" y="2850715"/>
            <a:ext cx="529635"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8.</a:t>
            </a:r>
          </a:p>
        </p:txBody>
      </p:sp>
      <p:sp>
        <p:nvSpPr>
          <p:cNvPr id="306" name="TextBox 18"/>
          <p:cNvSpPr txBox="1"/>
          <p:nvPr/>
        </p:nvSpPr>
        <p:spPr>
          <a:xfrm>
            <a:off x="6419851" y="3815986"/>
            <a:ext cx="391218"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9.</a:t>
            </a:r>
          </a:p>
        </p:txBody>
      </p:sp>
      <p:sp>
        <p:nvSpPr>
          <p:cNvPr id="307" name="TextBox 19"/>
          <p:cNvSpPr txBox="1"/>
          <p:nvPr/>
        </p:nvSpPr>
        <p:spPr>
          <a:xfrm>
            <a:off x="6224308" y="4473609"/>
            <a:ext cx="864200"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10.</a:t>
            </a:r>
          </a:p>
        </p:txBody>
      </p:sp>
      <p:sp>
        <p:nvSpPr>
          <p:cNvPr id="308" name="TextBox 21"/>
          <p:cNvSpPr txBox="1"/>
          <p:nvPr/>
        </p:nvSpPr>
        <p:spPr>
          <a:xfrm>
            <a:off x="512998" y="5869921"/>
            <a:ext cx="1757411" cy="98044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a:solidFill>
                  <a:srgbClr val="00B0F0"/>
                </a:solidFill>
              </a:defRPr>
            </a:pPr>
            <a:r>
              <a:t>The group work helped as it allowed me to branch out to various opportunities and ideas were available which I just didn't’t think about myself, the opinion of others also helped as it gave me some initiative moving forward.</a:t>
            </a:r>
          </a:p>
        </p:txBody>
      </p:sp>
      <p:sp>
        <p:nvSpPr>
          <p:cNvPr id="309" name="TextBox 23"/>
          <p:cNvSpPr txBox="1"/>
          <p:nvPr/>
        </p:nvSpPr>
        <p:spPr>
          <a:xfrm>
            <a:off x="5740232" y="5869921"/>
            <a:ext cx="1394729" cy="98044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a:solidFill>
                  <a:srgbClr val="FFFF00"/>
                </a:solidFill>
              </a:defRPr>
            </a:pPr>
            <a:r>
              <a:t>The best ideas were:</a:t>
            </a:r>
          </a:p>
          <a:p>
            <a:pPr marL="171450" indent="-171450">
              <a:buSzPct val="100000"/>
              <a:buFont typeface="Arial"/>
              <a:buChar char="•"/>
              <a:defRPr sz="800" b="1">
                <a:solidFill>
                  <a:srgbClr val="00B0F0"/>
                </a:solidFill>
              </a:defRPr>
            </a:pPr>
            <a:r>
              <a:t>1 </a:t>
            </a:r>
            <a:r>
              <a:rPr>
                <a:solidFill>
                  <a:srgbClr val="FFFF00"/>
                </a:solidFill>
              </a:rPr>
              <a:t>have system on pack of wheelchair.</a:t>
            </a:r>
          </a:p>
          <a:p>
            <a:pPr marL="171450" indent="-171450">
              <a:buSzPct val="100000"/>
              <a:buFont typeface="Arial"/>
              <a:buChar char="•"/>
              <a:defRPr sz="800" b="1">
                <a:solidFill>
                  <a:srgbClr val="00B0F0"/>
                </a:solidFill>
              </a:defRPr>
            </a:pPr>
            <a:r>
              <a:t>6</a:t>
            </a:r>
            <a:r>
              <a:rPr>
                <a:solidFill>
                  <a:srgbClr val="FFFF00"/>
                </a:solidFill>
              </a:rPr>
              <a:t> place the system on leg.</a:t>
            </a:r>
          </a:p>
          <a:p>
            <a:pPr marL="171450" indent="-171450">
              <a:buSzPct val="100000"/>
              <a:buFont typeface="Arial"/>
              <a:buChar char="•"/>
              <a:defRPr sz="800" b="1">
                <a:solidFill>
                  <a:srgbClr val="00B0F0"/>
                </a:solidFill>
              </a:defRPr>
            </a:pPr>
            <a:r>
              <a:t>5 </a:t>
            </a:r>
            <a:r>
              <a:rPr>
                <a:solidFill>
                  <a:srgbClr val="FFFF00"/>
                </a:solidFill>
              </a:rPr>
              <a:t>place the system on the arm.</a:t>
            </a:r>
          </a:p>
        </p:txBody>
      </p:sp>
      <p:pic>
        <p:nvPicPr>
          <p:cNvPr id="3" name="Picture 2" descr="Student work">
            <a:extLst>
              <a:ext uri="{FF2B5EF4-FFF2-40B4-BE49-F238E27FC236}">
                <a16:creationId xmlns:a16="http://schemas.microsoft.com/office/drawing/2014/main" id="{7CAA4F9F-453F-4426-AE30-21460F9ED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0530" y="2802613"/>
            <a:ext cx="2552408" cy="3335417"/>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 name="Table 1"/>
          <p:cNvGraphicFramePr/>
          <p:nvPr/>
        </p:nvGraphicFramePr>
        <p:xfrm>
          <a:off x="381000" y="814689"/>
          <a:ext cx="9077324" cy="5938539"/>
        </p:xfrm>
        <a:graphic>
          <a:graphicData uri="http://schemas.openxmlformats.org/drawingml/2006/table">
            <a:tbl>
              <a:tblPr firstRow="1" bandRow="1">
                <a:tableStyleId>{4C3C2611-4C71-4FC5-86AE-919BDF0F9419}</a:tableStyleId>
              </a:tblPr>
              <a:tblGrid>
                <a:gridCol w="778546">
                  <a:extLst>
                    <a:ext uri="{9D8B030D-6E8A-4147-A177-3AD203B41FA5}">
                      <a16:colId xmlns:a16="http://schemas.microsoft.com/office/drawing/2014/main" val="20000"/>
                    </a:ext>
                  </a:extLst>
                </a:gridCol>
                <a:gridCol w="3375221">
                  <a:extLst>
                    <a:ext uri="{9D8B030D-6E8A-4147-A177-3AD203B41FA5}">
                      <a16:colId xmlns:a16="http://schemas.microsoft.com/office/drawing/2014/main" val="20001"/>
                    </a:ext>
                  </a:extLst>
                </a:gridCol>
                <a:gridCol w="2076882">
                  <a:extLst>
                    <a:ext uri="{9D8B030D-6E8A-4147-A177-3AD203B41FA5}">
                      <a16:colId xmlns:a16="http://schemas.microsoft.com/office/drawing/2014/main" val="20002"/>
                    </a:ext>
                  </a:extLst>
                </a:gridCol>
                <a:gridCol w="2033616">
                  <a:extLst>
                    <a:ext uri="{9D8B030D-6E8A-4147-A177-3AD203B41FA5}">
                      <a16:colId xmlns:a16="http://schemas.microsoft.com/office/drawing/2014/main" val="20003"/>
                    </a:ext>
                  </a:extLst>
                </a:gridCol>
                <a:gridCol w="813059">
                  <a:extLst>
                    <a:ext uri="{9D8B030D-6E8A-4147-A177-3AD203B41FA5}">
                      <a16:colId xmlns:a16="http://schemas.microsoft.com/office/drawing/2014/main" val="20004"/>
                    </a:ext>
                  </a:extLst>
                </a:gridCol>
              </a:tblGrid>
              <a:tr h="608398">
                <a:tc>
                  <a:txBody>
                    <a:bodyPr/>
                    <a:lstStyle/>
                    <a:p>
                      <a:pPr algn="l">
                        <a:defRPr sz="1800" b="0">
                          <a:solidFill>
                            <a:srgbClr val="000000"/>
                          </a:solidFill>
                        </a:defRPr>
                      </a:pPr>
                      <a:r>
                        <a:rPr sz="1600" b="1"/>
                        <a:t>Idea</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b="0">
                          <a:solidFill>
                            <a:srgbClr val="000000"/>
                          </a:solidFill>
                        </a:defRPr>
                      </a:pPr>
                      <a:r>
                        <a:rPr sz="1600" b="1"/>
                        <a:t>Description/explanation</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b="0">
                          <a:solidFill>
                            <a:srgbClr val="000000"/>
                          </a:solidFill>
                        </a:defRPr>
                      </a:pPr>
                      <a:r>
                        <a:rPr sz="1600" b="1"/>
                        <a:t>Feedback from Stakeholders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b="0">
                          <a:solidFill>
                            <a:srgbClr val="000000"/>
                          </a:solidFill>
                        </a:defRPr>
                      </a:pPr>
                      <a:r>
                        <a:rPr sz="1600" b="1"/>
                        <a:t>Suitability</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b="0">
                          <a:solidFill>
                            <a:srgbClr val="000000"/>
                          </a:solidFill>
                        </a:defRPr>
                      </a:pPr>
                      <a:r>
                        <a:rPr sz="1600" b="1"/>
                        <a:t>Score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val="10000"/>
                  </a:ext>
                </a:extLst>
              </a:tr>
              <a:tr h="577062">
                <a:tc>
                  <a:txBody>
                    <a:bodyPr/>
                    <a:lstStyle/>
                    <a:p>
                      <a:pPr algn="l">
                        <a:defRPr sz="1800"/>
                      </a:pPr>
                      <a:r>
                        <a:rPr sz="1200"/>
                        <a:t>1</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Based on a basic hydration pack but with a sleeve/cover but this can be wrapped around the arm.</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marL="285750" indent="-285750" algn="l">
                        <a:buSzPct val="100000"/>
                        <a:buFont typeface="Arial"/>
                        <a:buChar char="•"/>
                        <a:defRPr sz="700">
                          <a:solidFill>
                            <a:srgbClr val="FF0000"/>
                          </a:solidFill>
                        </a:defRPr>
                      </a:pPr>
                      <a:r>
                        <a:t>May irritate the player</a:t>
                      </a:r>
                    </a:p>
                    <a:p>
                      <a:pPr marL="285750" indent="-285750" algn="l">
                        <a:buSzPct val="100000"/>
                        <a:buFont typeface="Arial"/>
                        <a:buChar char="•"/>
                        <a:defRPr sz="700">
                          <a:solidFill>
                            <a:srgbClr val="FF0000"/>
                          </a:solidFill>
                        </a:defRPr>
                      </a:pPr>
                      <a:r>
                        <a:t>Not easy to access </a:t>
                      </a:r>
                    </a:p>
                    <a:p>
                      <a:pPr marL="285750" indent="-285750" algn="l">
                        <a:buSzPct val="100000"/>
                        <a:buFont typeface="Arial"/>
                        <a:buChar char="•"/>
                        <a:defRPr sz="700">
                          <a:solidFill>
                            <a:srgbClr val="00B050"/>
                          </a:solidFill>
                        </a:defRPr>
                      </a:pPr>
                      <a:r>
                        <a:t>Secure to the arm</a:t>
                      </a:r>
                    </a:p>
                    <a:p>
                      <a:pPr marL="285750" indent="-285750" algn="l">
                        <a:buSzPct val="100000"/>
                        <a:buFont typeface="Arial"/>
                        <a:buChar char="•"/>
                        <a:defRPr sz="700">
                          <a:solidFill>
                            <a:srgbClr val="00B050"/>
                          </a:solidFill>
                        </a:defRPr>
                      </a:pPr>
                      <a:r>
                        <a:t>Can be adjustable to other users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Quite suitable helps the user having a adjustable strap. Could irritate the user whilst playing and may find it difficult to use which adds to the minor weakness of the product.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800"/>
                        <a:t>18</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extLst>
                  <a:ext uri="{0D108BD9-81ED-4DB2-BD59-A6C34878D82A}">
                    <a16:rowId xmlns:a16="http://schemas.microsoft.com/office/drawing/2014/main" val="10001"/>
                  </a:ext>
                </a:extLst>
              </a:tr>
              <a:tr h="486377">
                <a:tc>
                  <a:txBody>
                    <a:bodyPr/>
                    <a:lstStyle/>
                    <a:p>
                      <a:pPr algn="l">
                        <a:defRPr sz="1800"/>
                      </a:pPr>
                      <a:r>
                        <a:rPr sz="1200"/>
                        <a:t>2</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A holder in the wheelchair where a cup is placed and can use it whilst playing.</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marL="285750" indent="-285750" algn="l">
                        <a:buSzPct val="100000"/>
                        <a:buFont typeface="Arial"/>
                        <a:buChar char="•"/>
                        <a:defRPr sz="700">
                          <a:solidFill>
                            <a:srgbClr val="FF0000"/>
                          </a:solidFill>
                        </a:defRPr>
                      </a:pPr>
                      <a:r>
                        <a:t>High risk of cup falling out</a:t>
                      </a:r>
                    </a:p>
                    <a:p>
                      <a:pPr marL="285750" indent="-285750" algn="l">
                        <a:buSzPct val="100000"/>
                        <a:buFont typeface="Arial"/>
                        <a:buChar char="•"/>
                        <a:defRPr sz="700">
                          <a:solidFill>
                            <a:srgbClr val="FF0000"/>
                          </a:solidFill>
                        </a:defRPr>
                      </a:pPr>
                      <a:r>
                        <a:t>Inconvenient to drink mid game</a:t>
                      </a:r>
                    </a:p>
                    <a:p>
                      <a:pPr marL="285750" indent="-285750" algn="l">
                        <a:buSzPct val="100000"/>
                        <a:buFont typeface="Arial"/>
                        <a:buChar char="•"/>
                        <a:defRPr sz="700">
                          <a:solidFill>
                            <a:srgbClr val="00B050"/>
                          </a:solidFill>
                        </a:defRPr>
                      </a:pPr>
                      <a:r>
                        <a:t>Easy to access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This product may cause stress the user stress as can easily fall out whilst playing. However when in the holder the cup is easy to access.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800"/>
                        <a:t>16</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extLst>
                  <a:ext uri="{0D108BD9-81ED-4DB2-BD59-A6C34878D82A}">
                    <a16:rowId xmlns:a16="http://schemas.microsoft.com/office/drawing/2014/main" val="10002"/>
                  </a:ext>
                </a:extLst>
              </a:tr>
              <a:tr h="558905">
                <a:tc>
                  <a:txBody>
                    <a:bodyPr/>
                    <a:lstStyle/>
                    <a:p>
                      <a:pPr algn="l">
                        <a:defRPr sz="1800"/>
                      </a:pPr>
                      <a:r>
                        <a:rPr sz="1200"/>
                        <a:t>3</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A hydration pack which is attached to the wheelchair users leg.</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marL="285750" indent="-285750" algn="l">
                        <a:buSzPct val="100000"/>
                        <a:buFont typeface="Arial"/>
                        <a:buChar char="•"/>
                        <a:defRPr sz="700">
                          <a:solidFill>
                            <a:srgbClr val="00B050"/>
                          </a:solidFill>
                        </a:defRPr>
                      </a:pPr>
                      <a:r>
                        <a:t>Unique design</a:t>
                      </a:r>
                    </a:p>
                    <a:p>
                      <a:pPr marL="285750" indent="-285750" algn="l">
                        <a:buSzPct val="100000"/>
                        <a:buFont typeface="Arial"/>
                        <a:buChar char="•"/>
                        <a:defRPr sz="700">
                          <a:solidFill>
                            <a:srgbClr val="00B050"/>
                          </a:solidFill>
                        </a:defRPr>
                      </a:pPr>
                      <a:r>
                        <a:t>Doesn't get in the way whilst playing.</a:t>
                      </a:r>
                    </a:p>
                    <a:p>
                      <a:pPr marL="285750" indent="-285750" algn="l">
                        <a:buSzPct val="100000"/>
                        <a:buFont typeface="Arial"/>
                        <a:buChar char="•"/>
                        <a:defRPr sz="700">
                          <a:solidFill>
                            <a:srgbClr val="FF0000"/>
                          </a:solidFill>
                        </a:defRPr>
                      </a:pPr>
                      <a:r>
                        <a:t>Would be hard to attach to leg</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This design is new and current, you’ll also find that it wont get in your way whilst playing so the user is more likely to buy it. However it would be hard to attach to the leg for the user.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800"/>
                        <a:t>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extLst>
                  <a:ext uri="{0D108BD9-81ED-4DB2-BD59-A6C34878D82A}">
                    <a16:rowId xmlns:a16="http://schemas.microsoft.com/office/drawing/2014/main" val="10003"/>
                  </a:ext>
                </a:extLst>
              </a:tr>
              <a:tr h="620282">
                <a:tc>
                  <a:txBody>
                    <a:bodyPr/>
                    <a:lstStyle/>
                    <a:p>
                      <a:pPr algn="l">
                        <a:defRPr sz="1800"/>
                      </a:pPr>
                      <a:r>
                        <a:rPr sz="1200"/>
                        <a:t>4</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700"/>
                        <a:t>Hydration system under the wheelchair with adjustable straw.</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marL="285750" indent="-285750" algn="l">
                        <a:buSzPct val="100000"/>
                        <a:buFont typeface="Arial"/>
                        <a:buChar char="•"/>
                        <a:defRPr sz="700">
                          <a:solidFill>
                            <a:srgbClr val="00B050"/>
                          </a:solidFill>
                        </a:defRPr>
                      </a:pPr>
                      <a:r>
                        <a:t>Discrete design wont embarrass the user</a:t>
                      </a:r>
                    </a:p>
                    <a:p>
                      <a:pPr marL="285750" indent="-285750" algn="l">
                        <a:buSzPct val="100000"/>
                        <a:buFont typeface="Arial"/>
                        <a:buChar char="•"/>
                        <a:defRPr sz="700">
                          <a:solidFill>
                            <a:srgbClr val="FF0000"/>
                          </a:solidFill>
                        </a:defRPr>
                      </a:pPr>
                      <a:r>
                        <a:t>Very similar to existing designs</a:t>
                      </a:r>
                    </a:p>
                    <a:p>
                      <a:pPr marL="285750" indent="-285750" algn="l">
                        <a:buSzPct val="100000"/>
                        <a:buFont typeface="Arial"/>
                        <a:buChar char="•"/>
                        <a:defRPr sz="700">
                          <a:solidFill>
                            <a:srgbClr val="FF0000"/>
                          </a:solidFill>
                        </a:defRPr>
                      </a:pPr>
                      <a:r>
                        <a:t>Not easy to refill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700"/>
                        <a:t>This idea is discrete and doesn't look stupid. However the overall idea of this product is poor as its very similar to the other products and it would be very difficult to refill.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800"/>
                        <a:t>14</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val="10004"/>
                  </a:ext>
                </a:extLst>
              </a:tr>
              <a:tr h="518237">
                <a:tc>
                  <a:txBody>
                    <a:bodyPr/>
                    <a:lstStyle/>
                    <a:p>
                      <a:pPr algn="l">
                        <a:defRPr sz="1800"/>
                      </a:pPr>
                      <a:r>
                        <a:rPr sz="1200"/>
                        <a:t>5</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700"/>
                        <a:t>Hydration bottle with metal tube attached to upper part of wheelchair.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marL="285750" indent="-285750" algn="l">
                        <a:buSzPct val="100000"/>
                        <a:buFont typeface="Arial"/>
                        <a:buChar char="•"/>
                        <a:defRPr sz="700">
                          <a:solidFill>
                            <a:srgbClr val="FF0000"/>
                          </a:solidFill>
                        </a:defRPr>
                      </a:pPr>
                      <a:r>
                        <a:t>Highly unsuitable</a:t>
                      </a:r>
                    </a:p>
                    <a:p>
                      <a:pPr marL="285750" indent="-285750" algn="l">
                        <a:buSzPct val="100000"/>
                        <a:buFont typeface="Arial"/>
                        <a:buChar char="•"/>
                        <a:defRPr sz="700">
                          <a:solidFill>
                            <a:srgbClr val="00B050"/>
                          </a:solidFill>
                        </a:defRPr>
                      </a:pPr>
                      <a:r>
                        <a:t>Easy to refill</a:t>
                      </a:r>
                    </a:p>
                    <a:p>
                      <a:pPr marL="285750" indent="-285750" algn="l">
                        <a:buSzPct val="100000"/>
                        <a:buFont typeface="Arial"/>
                        <a:buChar char="•"/>
                        <a:defRPr sz="700">
                          <a:solidFill>
                            <a:srgbClr val="00B050"/>
                          </a:solidFill>
                        </a:defRPr>
                      </a:pPr>
                      <a:r>
                        <a:t>Can fit a lot of water in</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700"/>
                        <a:t>This idea in my opinion is the worse as its just highly unsuitable. However it would be easy to refill and can fit a large capacity of water in it.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800"/>
                        <a:t>11</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extLst>
                  <a:ext uri="{0D108BD9-81ED-4DB2-BD59-A6C34878D82A}">
                    <a16:rowId xmlns:a16="http://schemas.microsoft.com/office/drawing/2014/main" val="10005"/>
                  </a:ext>
                </a:extLst>
              </a:tr>
              <a:tr h="589253">
                <a:tc>
                  <a:txBody>
                    <a:bodyPr/>
                    <a:lstStyle/>
                    <a:p>
                      <a:pPr algn="l">
                        <a:defRPr sz="1800"/>
                      </a:pPr>
                      <a:r>
                        <a:rPr sz="1200"/>
                        <a:t>6</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700"/>
                        <a:t>A neck brace hydration system that can easily be accessed.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marL="285750" indent="-285750" algn="l">
                        <a:buSzPct val="100000"/>
                        <a:buFont typeface="Arial"/>
                        <a:buChar char="•"/>
                        <a:defRPr sz="700"/>
                      </a:pPr>
                      <a:r>
                        <a:t> </a:t>
                      </a:r>
                      <a:r>
                        <a:rPr>
                          <a:solidFill>
                            <a:srgbClr val="FF0000"/>
                          </a:solidFill>
                        </a:rPr>
                        <a:t>Will distract the player </a:t>
                      </a:r>
                    </a:p>
                    <a:p>
                      <a:pPr marL="285750" indent="-285750" algn="l">
                        <a:buSzPct val="100000"/>
                        <a:buFont typeface="Arial"/>
                        <a:buChar char="•"/>
                        <a:defRPr sz="700">
                          <a:solidFill>
                            <a:srgbClr val="00B050"/>
                          </a:solidFill>
                        </a:defRPr>
                      </a:pPr>
                      <a:r>
                        <a:t>Easiest to drink from</a:t>
                      </a:r>
                    </a:p>
                    <a:p>
                      <a:pPr marL="285750" indent="-285750" algn="l">
                        <a:buSzPct val="100000"/>
                        <a:buFont typeface="Arial"/>
                        <a:buChar char="•"/>
                        <a:defRPr sz="700">
                          <a:solidFill>
                            <a:srgbClr val="00B050"/>
                          </a:solidFill>
                        </a:defRPr>
                      </a:pPr>
                      <a:r>
                        <a:t>Securely attached not going to come of wheelchair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700"/>
                      </a:pPr>
                      <a:r>
                        <a:t>This design would distract </a:t>
                      </a:r>
                    </a:p>
                    <a:p>
                      <a:pPr algn="l">
                        <a:defRPr sz="700"/>
                      </a:pPr>
                      <a:r>
                        <a:t> player. However it would be easiest to drink from and it wouldn't’t come off your neck.</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800"/>
                        <a:t>12</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val="10006"/>
                  </a:ext>
                </a:extLst>
              </a:tr>
              <a:tr h="544356">
                <a:tc>
                  <a:txBody>
                    <a:bodyPr/>
                    <a:lstStyle/>
                    <a:p>
                      <a:pPr algn="l">
                        <a:defRPr sz="1800"/>
                      </a:pPr>
                      <a:r>
                        <a:rPr sz="1200"/>
                        <a:t>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700"/>
                        <a:t>A hamster water system hung on a pole at the back of the chair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marL="171450" indent="-171450" algn="l">
                        <a:buSzPct val="100000"/>
                        <a:buFont typeface="Arial"/>
                        <a:buChar char="•"/>
                        <a:defRPr sz="700">
                          <a:solidFill>
                            <a:srgbClr val="FF0000"/>
                          </a:solidFill>
                        </a:defRPr>
                      </a:pPr>
                      <a:r>
                        <a:t>Hamster system is difficult to modify</a:t>
                      </a:r>
                    </a:p>
                    <a:p>
                      <a:pPr marL="171450" indent="-171450" algn="l">
                        <a:buSzPct val="100000"/>
                        <a:buFont typeface="Arial"/>
                        <a:buChar char="•"/>
                        <a:defRPr sz="700">
                          <a:solidFill>
                            <a:srgbClr val="FF0000"/>
                          </a:solidFill>
                        </a:defRPr>
                      </a:pPr>
                      <a:r>
                        <a:t>Would drop of the pole easily</a:t>
                      </a:r>
                    </a:p>
                    <a:p>
                      <a:pPr marL="171450" indent="-171450" algn="l">
                        <a:buSzPct val="100000"/>
                        <a:buFont typeface="Arial"/>
                        <a:buChar char="•"/>
                        <a:defRPr sz="700">
                          <a:solidFill>
                            <a:srgbClr val="00B050"/>
                          </a:solidFill>
                        </a:defRPr>
                      </a:pPr>
                      <a:r>
                        <a:t>Would have a good amount of water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700"/>
                        <a:t>This design would be difficult to make as its not very sustainable. It would be hard to get hold off a hamster hydration pack and the idea of having a pole wouldn’t work as it would easily fall off.</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800"/>
                        <a:t>9</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extLst>
                  <a:ext uri="{0D108BD9-81ED-4DB2-BD59-A6C34878D82A}">
                    <a16:rowId xmlns:a16="http://schemas.microsoft.com/office/drawing/2014/main" val="10007"/>
                  </a:ext>
                </a:extLst>
              </a:tr>
              <a:tr h="459030">
                <a:tc>
                  <a:txBody>
                    <a:bodyPr/>
                    <a:lstStyle/>
                    <a:p>
                      <a:pPr algn="l">
                        <a:defRPr sz="1800"/>
                      </a:pPr>
                      <a:r>
                        <a:rPr sz="1200"/>
                        <a:t>8</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Tube that is placed a on a holder device which the user can drink from</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marL="285750" indent="-285750" algn="l">
                        <a:buSzPct val="100000"/>
                        <a:buFont typeface="Arial"/>
                        <a:buChar char="•"/>
                        <a:defRPr sz="700">
                          <a:solidFill>
                            <a:srgbClr val="00B050"/>
                          </a:solidFill>
                        </a:defRPr>
                      </a:pPr>
                      <a:r>
                        <a:t>Would be easy for the user to reach</a:t>
                      </a:r>
                      <a:endParaRPr>
                        <a:solidFill>
                          <a:srgbClr val="FF0000"/>
                        </a:solidFill>
                      </a:endParaRPr>
                    </a:p>
                    <a:p>
                      <a:pPr marL="285750" indent="-285750" algn="l">
                        <a:buSzPct val="100000"/>
                        <a:buFont typeface="Arial"/>
                        <a:buChar char="•"/>
                        <a:defRPr sz="700">
                          <a:solidFill>
                            <a:srgbClr val="FF0000"/>
                          </a:solidFill>
                        </a:defRPr>
                      </a:pPr>
                      <a:r>
                        <a:t>Tube may not be long enough</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700"/>
                        <a:t>This design would be viable however it is very basic and the user may not be bothered about it, also the tube may not be long enough.</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800"/>
                        <a:t>14</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extLst>
                  <a:ext uri="{0D108BD9-81ED-4DB2-BD59-A6C34878D82A}">
                    <a16:rowId xmlns:a16="http://schemas.microsoft.com/office/drawing/2014/main" val="10008"/>
                  </a:ext>
                </a:extLst>
              </a:tr>
              <a:tr h="544356">
                <a:tc>
                  <a:txBody>
                    <a:bodyPr/>
                    <a:lstStyle/>
                    <a:p>
                      <a:pPr algn="l">
                        <a:defRPr sz="1800"/>
                      </a:pPr>
                      <a:r>
                        <a:rPr sz="1200"/>
                        <a:t>9</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700"/>
                        <a:t>Hydration system under the wheelchair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marL="285750" indent="-285750" algn="l">
                        <a:buSzPct val="100000"/>
                        <a:buFont typeface="Arial"/>
                        <a:buChar char="•"/>
                        <a:defRPr sz="700">
                          <a:solidFill>
                            <a:srgbClr val="FF0000"/>
                          </a:solidFill>
                        </a:defRPr>
                      </a:pPr>
                      <a:r>
                        <a:t>May get caught in the wheel</a:t>
                      </a:r>
                    </a:p>
                    <a:p>
                      <a:pPr marL="285750" indent="-285750" algn="l">
                        <a:buSzPct val="100000"/>
                        <a:buFont typeface="Arial"/>
                        <a:buChar char="•"/>
                        <a:defRPr sz="700">
                          <a:solidFill>
                            <a:srgbClr val="FF0000"/>
                          </a:solidFill>
                        </a:defRPr>
                      </a:pPr>
                      <a:r>
                        <a:t>Would be difficult to maintain</a:t>
                      </a:r>
                    </a:p>
                    <a:p>
                      <a:pPr marL="285750" indent="-285750" algn="l">
                        <a:buSzPct val="100000"/>
                        <a:buFont typeface="Arial"/>
                        <a:buChar char="•"/>
                        <a:defRPr sz="700">
                          <a:solidFill>
                            <a:srgbClr val="00B050"/>
                          </a:solidFill>
                        </a:defRPr>
                      </a:pPr>
                      <a:r>
                        <a:t>Would be less risk of it getting damaged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700"/>
                        <a:t>This design would be difficult as it may cause the user stress as they are worrying about it breaking at the bottom, this ultimately making the floor slippery. However it is a unique design</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tc>
                  <a:txBody>
                    <a:bodyPr/>
                    <a:lstStyle/>
                    <a:p>
                      <a:pPr algn="l">
                        <a:defRPr sz="1800"/>
                      </a:pPr>
                      <a:r>
                        <a:rPr sz="800"/>
                        <a:t>13</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ACACA"/>
                    </a:solidFill>
                  </a:tcPr>
                </a:tc>
                <a:extLst>
                  <a:ext uri="{0D108BD9-81ED-4DB2-BD59-A6C34878D82A}">
                    <a16:rowId xmlns:a16="http://schemas.microsoft.com/office/drawing/2014/main" val="10009"/>
                  </a:ext>
                </a:extLst>
              </a:tr>
              <a:tr h="432283">
                <a:tc>
                  <a:txBody>
                    <a:bodyPr/>
                    <a:lstStyle/>
                    <a:p>
                      <a:pPr algn="l">
                        <a:defRPr sz="1800"/>
                      </a:pPr>
                      <a:r>
                        <a:rPr sz="1200"/>
                        <a:t>10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700"/>
                        <a:t>A hydration system which allows you to clip on and off the wheelchair arm</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marL="285750" indent="-285750" algn="l">
                        <a:buSzPct val="100000"/>
                        <a:buFont typeface="Arial"/>
                        <a:buChar char="•"/>
                        <a:defRPr sz="700">
                          <a:solidFill>
                            <a:srgbClr val="00B050"/>
                          </a:solidFill>
                        </a:defRPr>
                      </a:pPr>
                      <a:r>
                        <a:t>Clip may not be strong enough</a:t>
                      </a:r>
                    </a:p>
                    <a:p>
                      <a:pPr marL="285750" indent="-285750" algn="l">
                        <a:buSzPct val="100000"/>
                        <a:buFont typeface="Arial"/>
                        <a:buChar char="•"/>
                        <a:defRPr sz="700">
                          <a:solidFill>
                            <a:srgbClr val="00B050"/>
                          </a:solidFill>
                        </a:defRPr>
                      </a:pPr>
                      <a:r>
                        <a:t>Wheel chair arm may not be able to hold</a:t>
                      </a:r>
                    </a:p>
                    <a:p>
                      <a:pPr marL="285750" indent="-285750" algn="l">
                        <a:buSzPct val="100000"/>
                        <a:buFont typeface="Arial"/>
                        <a:buChar char="•"/>
                        <a:defRPr sz="700">
                          <a:solidFill>
                            <a:srgbClr val="00B050"/>
                          </a:solidFill>
                        </a:defRPr>
                      </a:pPr>
                      <a:r>
                        <a:t>This design is unique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700"/>
                        <a:t>This design would be different but may cause some difficulties as the clip would need extreme strength and the chair arm may not be able to fit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l">
                        <a:defRPr sz="1800"/>
                      </a:pPr>
                      <a:r>
                        <a:rPr sz="800"/>
                        <a:t>12</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extLst>
                  <a:ext uri="{0D108BD9-81ED-4DB2-BD59-A6C34878D82A}">
                    <a16:rowId xmlns:a16="http://schemas.microsoft.com/office/drawing/2014/main" val="10010"/>
                  </a:ext>
                </a:extLst>
              </a:tr>
            </a:tbl>
          </a:graphicData>
        </a:graphic>
      </p:graphicFrame>
      <p:sp>
        <p:nvSpPr>
          <p:cNvPr id="314" name="Rectangle 2"/>
          <p:cNvSpPr txBox="1"/>
          <p:nvPr/>
        </p:nvSpPr>
        <p:spPr>
          <a:xfrm>
            <a:off x="2108376" y="-64999"/>
            <a:ext cx="5019111"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u="sng">
                <a:ln w="9525" cap="flat">
                  <a:solidFill>
                    <a:srgbClr val="FFFFFF"/>
                  </a:solidFill>
                  <a:prstDash val="solid"/>
                  <a:round/>
                </a:ln>
                <a:effectLst>
                  <a:outerShdw blurRad="12700" dist="38100" dir="2700000" rotWithShape="0">
                    <a:srgbClr val="808080"/>
                  </a:outerShdw>
                </a:effectLst>
              </a:defRPr>
            </a:lvl1pPr>
          </a:lstStyle>
          <a:p>
            <a:r>
              <a:t>Assessing Initial ideas/Stakeholder Feedback</a:t>
            </a:r>
          </a:p>
        </p:txBody>
      </p:sp>
      <p:sp>
        <p:nvSpPr>
          <p:cNvPr id="315" name="TextBox 3"/>
          <p:cNvSpPr txBox="1"/>
          <p:nvPr/>
        </p:nvSpPr>
        <p:spPr>
          <a:xfrm>
            <a:off x="1415838" y="266670"/>
            <a:ext cx="6705811"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On this page I shall be assessing how viable each of my initial ideas is. This will involve showing them to my stakeholder Steve Greatorex by having a brief chat over email discussing the positives and negatives of some of the product ideas. </a:t>
            </a:r>
          </a:p>
        </p:txBody>
      </p:sp>
      <p:sp>
        <p:nvSpPr>
          <p:cNvPr id="316" name="TextBox 5"/>
          <p:cNvSpPr txBox="1"/>
          <p:nvPr/>
        </p:nvSpPr>
        <p:spPr>
          <a:xfrm>
            <a:off x="8021638" y="23322"/>
            <a:ext cx="153511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u="sng">
                <a:solidFill>
                  <a:srgbClr val="00B0F0"/>
                </a:solidFill>
              </a:defRPr>
            </a:lvl1pPr>
          </a:lstStyle>
          <a:p>
            <a:r>
              <a:t>Next steps: I will make a clearer sketch of number 1 and make my first model.</a:t>
            </a:r>
          </a:p>
        </p:txBody>
      </p:sp>
      <p:pic>
        <p:nvPicPr>
          <p:cNvPr id="317" name="Picture 4" descr="Picture 4"/>
          <p:cNvPicPr>
            <a:picLocks noChangeAspect="1"/>
          </p:cNvPicPr>
          <p:nvPr/>
        </p:nvPicPr>
        <p:blipFill>
          <a:blip r:embed="rId3"/>
          <a:stretch>
            <a:fillRect/>
          </a:stretch>
        </p:blipFill>
        <p:spPr>
          <a:xfrm>
            <a:off x="381000" y="1"/>
            <a:ext cx="1009564" cy="814688"/>
          </a:xfrm>
          <a:prstGeom prst="rect">
            <a:avLst/>
          </a:prstGeom>
          <a:ln w="28575">
            <a:solidFill>
              <a:srgbClr val="000000"/>
            </a:solidFill>
          </a:ln>
        </p:spPr>
      </p:pic>
      <p:sp>
        <p:nvSpPr>
          <p:cNvPr id="318" name="TextBox 6"/>
          <p:cNvSpPr txBox="1"/>
          <p:nvPr/>
        </p:nvSpPr>
        <p:spPr>
          <a:xfrm>
            <a:off x="1415837" y="-7396"/>
            <a:ext cx="1003513"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
            </a:lvl1pPr>
          </a:lstStyle>
          <a:p>
            <a:r>
              <a:t>Me discussing with Steve over email over possible options.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Picture 2" descr="Student work"/>
          <p:cNvPicPr>
            <a:picLocks noChangeAspect="1"/>
          </p:cNvPicPr>
          <p:nvPr/>
        </p:nvPicPr>
        <p:blipFill>
          <a:blip r:embed="rId3"/>
          <a:stretch>
            <a:fillRect/>
          </a:stretch>
        </p:blipFill>
        <p:spPr>
          <a:xfrm>
            <a:off x="355398" y="511717"/>
            <a:ext cx="2796610" cy="3067051"/>
          </a:xfrm>
          <a:prstGeom prst="rect">
            <a:avLst/>
          </a:prstGeom>
          <a:ln w="38100">
            <a:solidFill>
              <a:srgbClr val="000000"/>
            </a:solidFill>
          </a:ln>
        </p:spPr>
      </p:pic>
      <p:pic>
        <p:nvPicPr>
          <p:cNvPr id="323" name="Picture 3" descr="Student work"/>
          <p:cNvPicPr>
            <a:picLocks noChangeAspect="1"/>
          </p:cNvPicPr>
          <p:nvPr/>
        </p:nvPicPr>
        <p:blipFill>
          <a:blip r:embed="rId4"/>
          <a:stretch>
            <a:fillRect/>
          </a:stretch>
        </p:blipFill>
        <p:spPr>
          <a:xfrm>
            <a:off x="7230336" y="1884557"/>
            <a:ext cx="2312656" cy="866820"/>
          </a:xfrm>
          <a:prstGeom prst="rect">
            <a:avLst/>
          </a:prstGeom>
          <a:ln w="38100">
            <a:solidFill>
              <a:srgbClr val="000000"/>
            </a:solidFill>
          </a:ln>
        </p:spPr>
      </p:pic>
      <p:pic>
        <p:nvPicPr>
          <p:cNvPr id="324" name="Picture 6" descr="Student work"/>
          <p:cNvPicPr>
            <a:picLocks noChangeAspect="1"/>
          </p:cNvPicPr>
          <p:nvPr/>
        </p:nvPicPr>
        <p:blipFill>
          <a:blip r:embed="rId5"/>
          <a:stretch>
            <a:fillRect/>
          </a:stretch>
        </p:blipFill>
        <p:spPr>
          <a:xfrm>
            <a:off x="5966061" y="4667172"/>
            <a:ext cx="3576929" cy="1263636"/>
          </a:xfrm>
          <a:prstGeom prst="rect">
            <a:avLst/>
          </a:prstGeom>
          <a:ln w="38100">
            <a:solidFill>
              <a:srgbClr val="000000"/>
            </a:solidFill>
          </a:ln>
        </p:spPr>
      </p:pic>
      <p:pic>
        <p:nvPicPr>
          <p:cNvPr id="325" name="Picture 7" descr="Student work"/>
          <p:cNvPicPr>
            <a:picLocks noChangeAspect="1"/>
          </p:cNvPicPr>
          <p:nvPr/>
        </p:nvPicPr>
        <p:blipFill>
          <a:blip r:embed="rId6"/>
          <a:stretch>
            <a:fillRect/>
          </a:stretch>
        </p:blipFill>
        <p:spPr>
          <a:xfrm>
            <a:off x="6942780" y="109820"/>
            <a:ext cx="2504102" cy="1116335"/>
          </a:xfrm>
          <a:prstGeom prst="rect">
            <a:avLst/>
          </a:prstGeom>
          <a:ln w="38100">
            <a:solidFill>
              <a:srgbClr val="000000"/>
            </a:solidFill>
          </a:ln>
        </p:spPr>
      </p:pic>
      <p:sp>
        <p:nvSpPr>
          <p:cNvPr id="326" name="Rectangle 8"/>
          <p:cNvSpPr txBox="1"/>
          <p:nvPr/>
        </p:nvSpPr>
        <p:spPr>
          <a:xfrm>
            <a:off x="3660043" y="-78862"/>
            <a:ext cx="2157523"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u="sng">
                <a:effectLst>
                  <a:outerShdw blurRad="38100" dist="19050" dir="2700000" rotWithShape="0">
                    <a:srgbClr val="000000">
                      <a:alpha val="40000"/>
                    </a:srgbClr>
                  </a:outerShdw>
                </a:effectLst>
              </a:defRPr>
            </a:lvl1pPr>
          </a:lstStyle>
          <a:p>
            <a:r>
              <a:t>Development A</a:t>
            </a:r>
          </a:p>
        </p:txBody>
      </p:sp>
      <p:sp>
        <p:nvSpPr>
          <p:cNvPr id="327" name="TextBox 9"/>
          <p:cNvSpPr txBox="1"/>
          <p:nvPr/>
        </p:nvSpPr>
        <p:spPr>
          <a:xfrm>
            <a:off x="338668" y="-11395"/>
            <a:ext cx="3119124" cy="472441"/>
          </a:xfrm>
          <a:prstGeom prst="rect">
            <a:avLst/>
          </a:prstGeom>
          <a:solidFill>
            <a:srgbClr val="DCE6F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This is an idea of my design. It is a water sachet on a wheelchair that provides the wheelchair player/user hydration whilst playing there chosen sport so they don’t struggle and get dehydrated.</a:t>
            </a:r>
          </a:p>
        </p:txBody>
      </p:sp>
      <p:sp>
        <p:nvSpPr>
          <p:cNvPr id="328" name="Straight Arrow Connector 11"/>
          <p:cNvSpPr/>
          <p:nvPr/>
        </p:nvSpPr>
        <p:spPr>
          <a:xfrm flipV="1">
            <a:off x="7504689" y="2491834"/>
            <a:ext cx="741054" cy="407915"/>
          </a:xfrm>
          <a:prstGeom prst="line">
            <a:avLst/>
          </a:prstGeom>
          <a:ln w="38100">
            <a:solidFill>
              <a:schemeClr val="accent5"/>
            </a:solidFill>
            <a:tailEnd type="triangle"/>
          </a:ln>
          <a:effectLst>
            <a:outerShdw blurRad="38100" dist="23000" dir="5400000" rotWithShape="0">
              <a:srgbClr val="000000">
                <a:alpha val="35000"/>
              </a:srgbClr>
            </a:outerShdw>
          </a:effectLst>
        </p:spPr>
        <p:txBody>
          <a:bodyPr lIns="45719" rIns="45719"/>
          <a:lstStyle/>
          <a:p>
            <a:endParaRPr/>
          </a:p>
        </p:txBody>
      </p:sp>
      <p:sp>
        <p:nvSpPr>
          <p:cNvPr id="329" name="TextBox 14"/>
          <p:cNvSpPr txBox="1"/>
          <p:nvPr/>
        </p:nvSpPr>
        <p:spPr>
          <a:xfrm>
            <a:off x="6391914" y="2933294"/>
            <a:ext cx="3244637"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i="1">
                <a:solidFill>
                  <a:schemeClr val="accent6"/>
                </a:solidFill>
              </a:defRPr>
            </a:lvl1pPr>
          </a:lstStyle>
          <a:p>
            <a:r>
              <a:t>This solution shows me that the tube must be long enough so the water can smoothly run through it so it doesn't disturb or cause any difficulties to the user.</a:t>
            </a:r>
          </a:p>
        </p:txBody>
      </p:sp>
      <p:sp>
        <p:nvSpPr>
          <p:cNvPr id="330" name="Straight Arrow Connector 22"/>
          <p:cNvSpPr/>
          <p:nvPr/>
        </p:nvSpPr>
        <p:spPr>
          <a:xfrm flipV="1">
            <a:off x="6260191" y="4885206"/>
            <a:ext cx="1138412" cy="1245963"/>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
        <p:nvSpPr>
          <p:cNvPr id="331" name="TextBox 24"/>
          <p:cNvSpPr txBox="1"/>
          <p:nvPr/>
        </p:nvSpPr>
        <p:spPr>
          <a:xfrm>
            <a:off x="5694889" y="6014641"/>
            <a:ext cx="3848101"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i="1">
                <a:solidFill>
                  <a:schemeClr val="accent6"/>
                </a:solidFill>
              </a:defRPr>
            </a:pPr>
            <a:r>
              <a:t>This solution tells me that I need to be careful when designing my model as I need to consider the ergonomic issues and the anthropometric data, so the straw that comes out of the sachet is suited to the 5</a:t>
            </a:r>
            <a:r>
              <a:rPr baseline="30000"/>
              <a:t>th</a:t>
            </a:r>
            <a:r>
              <a:t>, 50</a:t>
            </a:r>
            <a:r>
              <a:rPr baseline="30000"/>
              <a:t>th</a:t>
            </a:r>
            <a:r>
              <a:t> and 95</a:t>
            </a:r>
            <a:r>
              <a:rPr baseline="30000"/>
              <a:t>th</a:t>
            </a:r>
            <a:r>
              <a:t> percentile if all goes well and if this can be achieved.</a:t>
            </a:r>
          </a:p>
        </p:txBody>
      </p:sp>
      <p:sp>
        <p:nvSpPr>
          <p:cNvPr id="332" name="TextBox 1"/>
          <p:cNvSpPr txBox="1"/>
          <p:nvPr/>
        </p:nvSpPr>
        <p:spPr>
          <a:xfrm>
            <a:off x="6498952" y="1203524"/>
            <a:ext cx="3061612"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i="1">
                <a:solidFill>
                  <a:schemeClr val="accent6"/>
                </a:solidFill>
              </a:defRPr>
            </a:lvl1pPr>
          </a:lstStyle>
          <a:p>
            <a:r>
              <a:t>This solution suggests that I need to make some adaptations to my grip as I need it to stay on the wheelchair which can be achieved by sticky gel or Velcro, also the other images imply that the grip needs to be made out of something strong and durable so it doesn't break easily an can last a long time.</a:t>
            </a:r>
          </a:p>
        </p:txBody>
      </p:sp>
      <p:pic>
        <p:nvPicPr>
          <p:cNvPr id="333" name="Picture 4" descr="Student work"/>
          <p:cNvPicPr>
            <a:picLocks noChangeAspect="1"/>
          </p:cNvPicPr>
          <p:nvPr/>
        </p:nvPicPr>
        <p:blipFill>
          <a:blip r:embed="rId7"/>
          <a:stretch>
            <a:fillRect/>
          </a:stretch>
        </p:blipFill>
        <p:spPr>
          <a:xfrm>
            <a:off x="5480925" y="2463137"/>
            <a:ext cx="855811" cy="1006548"/>
          </a:xfrm>
          <a:prstGeom prst="rect">
            <a:avLst/>
          </a:prstGeom>
          <a:ln w="12700">
            <a:miter lim="400000"/>
          </a:ln>
        </p:spPr>
      </p:pic>
      <p:pic>
        <p:nvPicPr>
          <p:cNvPr id="334" name="Picture 5" descr="Student work"/>
          <p:cNvPicPr>
            <a:picLocks noChangeAspect="1"/>
          </p:cNvPicPr>
          <p:nvPr/>
        </p:nvPicPr>
        <p:blipFill>
          <a:blip r:embed="rId8"/>
          <a:stretch>
            <a:fillRect/>
          </a:stretch>
        </p:blipFill>
        <p:spPr>
          <a:xfrm>
            <a:off x="4508260" y="639658"/>
            <a:ext cx="1089697" cy="795458"/>
          </a:xfrm>
          <a:prstGeom prst="rect">
            <a:avLst/>
          </a:prstGeom>
          <a:ln w="12700">
            <a:miter lim="400000"/>
          </a:ln>
        </p:spPr>
      </p:pic>
      <p:pic>
        <p:nvPicPr>
          <p:cNvPr id="335" name="Picture 10" descr="Student work"/>
          <p:cNvPicPr>
            <a:picLocks noChangeAspect="1"/>
          </p:cNvPicPr>
          <p:nvPr/>
        </p:nvPicPr>
        <p:blipFill>
          <a:blip r:embed="rId9"/>
          <a:stretch>
            <a:fillRect/>
          </a:stretch>
        </p:blipFill>
        <p:spPr>
          <a:xfrm>
            <a:off x="5644257" y="612584"/>
            <a:ext cx="897929" cy="615992"/>
          </a:xfrm>
          <a:prstGeom prst="rect">
            <a:avLst/>
          </a:prstGeom>
          <a:ln w="12700">
            <a:miter lim="400000"/>
          </a:ln>
        </p:spPr>
      </p:pic>
      <p:sp>
        <p:nvSpPr>
          <p:cNvPr id="336" name="TextBox 12"/>
          <p:cNvSpPr txBox="1"/>
          <p:nvPr/>
        </p:nvSpPr>
        <p:spPr>
          <a:xfrm>
            <a:off x="5113549" y="425028"/>
            <a:ext cx="1952700"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i="1" u="sng"/>
            </a:lvl1pPr>
          </a:lstStyle>
          <a:p>
            <a:r>
              <a:t>Materials to consider when designing</a:t>
            </a:r>
          </a:p>
        </p:txBody>
      </p:sp>
      <p:sp>
        <p:nvSpPr>
          <p:cNvPr id="337" name="TextBox 13"/>
          <p:cNvSpPr txBox="1"/>
          <p:nvPr/>
        </p:nvSpPr>
        <p:spPr>
          <a:xfrm>
            <a:off x="5359460" y="1859264"/>
            <a:ext cx="1182725"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i="1" u="sng"/>
            </a:lvl1pPr>
          </a:lstStyle>
          <a:p>
            <a:r>
              <a:t>Picture of adjustable bendy straw to give me an idea of what is required i.e. look and material.</a:t>
            </a:r>
          </a:p>
        </p:txBody>
      </p:sp>
      <p:pic>
        <p:nvPicPr>
          <p:cNvPr id="338" name="Picture 16" descr="Student work"/>
          <p:cNvPicPr>
            <a:picLocks noChangeAspect="1"/>
          </p:cNvPicPr>
          <p:nvPr/>
        </p:nvPicPr>
        <p:blipFill>
          <a:blip r:embed="rId10"/>
          <a:stretch>
            <a:fillRect/>
          </a:stretch>
        </p:blipFill>
        <p:spPr>
          <a:xfrm>
            <a:off x="7272470" y="3610878"/>
            <a:ext cx="1061731" cy="928599"/>
          </a:xfrm>
          <a:prstGeom prst="rect">
            <a:avLst/>
          </a:prstGeom>
          <a:ln w="12700">
            <a:miter lim="400000"/>
          </a:ln>
        </p:spPr>
      </p:pic>
      <p:pic>
        <p:nvPicPr>
          <p:cNvPr id="339" name="Picture 19" descr="Student work"/>
          <p:cNvPicPr>
            <a:picLocks noChangeAspect="1"/>
          </p:cNvPicPr>
          <p:nvPr/>
        </p:nvPicPr>
        <p:blipFill>
          <a:blip r:embed="rId11"/>
          <a:stretch>
            <a:fillRect/>
          </a:stretch>
        </p:blipFill>
        <p:spPr>
          <a:xfrm>
            <a:off x="8437392" y="3602051"/>
            <a:ext cx="929969" cy="947827"/>
          </a:xfrm>
          <a:prstGeom prst="rect">
            <a:avLst/>
          </a:prstGeom>
          <a:ln w="12700">
            <a:miter lim="400000"/>
          </a:ln>
        </p:spPr>
      </p:pic>
      <p:sp>
        <p:nvSpPr>
          <p:cNvPr id="340" name="TextBox 20"/>
          <p:cNvSpPr txBox="1"/>
          <p:nvPr/>
        </p:nvSpPr>
        <p:spPr>
          <a:xfrm>
            <a:off x="5410734" y="3506148"/>
            <a:ext cx="1902126"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i="1" u="sng"/>
            </a:pPr>
            <a:r>
              <a:t>Wheelchairs on sketch up to help me fulfill the ergonomics issues that may occur when designing, also to show all the parts of the wheelchair mainly the arm rest as that’s the important when making my prototype of the water sachet and the other required parts in the model.</a:t>
            </a:r>
          </a:p>
        </p:txBody>
      </p:sp>
      <p:sp>
        <p:nvSpPr>
          <p:cNvPr id="341" name="Straight Arrow Connector 23"/>
          <p:cNvSpPr/>
          <p:nvPr/>
        </p:nvSpPr>
        <p:spPr>
          <a:xfrm flipV="1">
            <a:off x="4648698" y="730172"/>
            <a:ext cx="2910329" cy="339066"/>
          </a:xfrm>
          <a:prstGeom prst="line">
            <a:avLst/>
          </a:prstGeom>
          <a:ln w="38100">
            <a:solidFill>
              <a:srgbClr val="FFFF00"/>
            </a:solidFill>
            <a:tailEnd type="triangle"/>
          </a:ln>
          <a:effectLst>
            <a:outerShdw blurRad="38100" dist="23000" dir="5400000" rotWithShape="0">
              <a:srgbClr val="000000">
                <a:alpha val="35000"/>
              </a:srgbClr>
            </a:outerShdw>
          </a:effectLst>
        </p:spPr>
        <p:txBody>
          <a:bodyPr lIns="45719" rIns="45719"/>
          <a:lstStyle/>
          <a:p>
            <a:endParaRPr/>
          </a:p>
        </p:txBody>
      </p:sp>
      <p:sp>
        <p:nvSpPr>
          <p:cNvPr id="342" name="Straight Arrow Connector 28"/>
          <p:cNvSpPr/>
          <p:nvPr/>
        </p:nvSpPr>
        <p:spPr>
          <a:xfrm flipV="1">
            <a:off x="5998795" y="750366"/>
            <a:ext cx="2236727" cy="393182"/>
          </a:xfrm>
          <a:prstGeom prst="line">
            <a:avLst/>
          </a:prstGeom>
          <a:ln w="38100">
            <a:solidFill>
              <a:srgbClr val="FFFF00"/>
            </a:solidFill>
            <a:tailEnd type="triangle"/>
          </a:ln>
          <a:effectLst>
            <a:outerShdw blurRad="38100" dist="23000" dir="5400000" rotWithShape="0">
              <a:srgbClr val="000000">
                <a:alpha val="35000"/>
              </a:srgbClr>
            </a:outerShdw>
          </a:effectLst>
        </p:spPr>
        <p:txBody>
          <a:bodyPr lIns="45719" rIns="45719"/>
          <a:lstStyle/>
          <a:p>
            <a:endParaRPr/>
          </a:p>
        </p:txBody>
      </p:sp>
      <p:sp>
        <p:nvSpPr>
          <p:cNvPr id="343" name="Straight Arrow Connector 35"/>
          <p:cNvSpPr/>
          <p:nvPr/>
        </p:nvSpPr>
        <p:spPr>
          <a:xfrm flipV="1">
            <a:off x="6260189" y="2358393"/>
            <a:ext cx="2255162" cy="37859"/>
          </a:xfrm>
          <a:prstGeom prst="line">
            <a:avLst/>
          </a:prstGeom>
          <a:ln w="38100">
            <a:solidFill>
              <a:srgbClr val="FFFF00"/>
            </a:solidFill>
            <a:tailEnd type="triangle"/>
          </a:ln>
          <a:effectLst>
            <a:outerShdw blurRad="38100" dist="23000" dir="5400000" rotWithShape="0">
              <a:srgbClr val="000000">
                <a:alpha val="35000"/>
              </a:srgbClr>
            </a:outerShdw>
          </a:effectLst>
        </p:spPr>
        <p:txBody>
          <a:bodyPr lIns="45719" rIns="45719"/>
          <a:lstStyle/>
          <a:p>
            <a:endParaRPr/>
          </a:p>
        </p:txBody>
      </p:sp>
      <p:sp>
        <p:nvSpPr>
          <p:cNvPr id="344" name="Straight Arrow Connector 38"/>
          <p:cNvSpPr/>
          <p:nvPr/>
        </p:nvSpPr>
        <p:spPr>
          <a:xfrm flipH="1" flipV="1">
            <a:off x="1779509" y="1898837"/>
            <a:ext cx="1408216" cy="709477"/>
          </a:xfrm>
          <a:prstGeom prst="line">
            <a:avLst/>
          </a:prstGeom>
          <a:ln w="38100">
            <a:solidFill>
              <a:srgbClr val="000000"/>
            </a:solidFill>
            <a:tailEnd type="triangle"/>
          </a:ln>
          <a:effectLst>
            <a:outerShdw blurRad="38100" dist="23000" dir="5400000" rotWithShape="0">
              <a:srgbClr val="000000">
                <a:alpha val="35000"/>
              </a:srgbClr>
            </a:outerShdw>
          </a:effectLst>
        </p:spPr>
        <p:txBody>
          <a:bodyPr lIns="45719" rIns="45719"/>
          <a:lstStyle/>
          <a:p>
            <a:endParaRPr/>
          </a:p>
        </p:txBody>
      </p:sp>
      <p:sp>
        <p:nvSpPr>
          <p:cNvPr id="345" name="TextBox 40"/>
          <p:cNvSpPr txBox="1"/>
          <p:nvPr/>
        </p:nvSpPr>
        <p:spPr>
          <a:xfrm>
            <a:off x="3299138" y="546985"/>
            <a:ext cx="927560"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i="1">
                <a:solidFill>
                  <a:srgbClr val="FF0000"/>
                </a:solidFill>
              </a:defRPr>
            </a:lvl1pPr>
          </a:lstStyle>
          <a:p>
            <a:r>
              <a:t>1. The water sachet may not be big enough to keep the user hydrated throughout the whole game.</a:t>
            </a:r>
          </a:p>
        </p:txBody>
      </p:sp>
      <p:sp>
        <p:nvSpPr>
          <p:cNvPr id="346" name="Straight Arrow Connector 46"/>
          <p:cNvSpPr/>
          <p:nvPr/>
        </p:nvSpPr>
        <p:spPr>
          <a:xfrm flipV="1">
            <a:off x="1294708" y="2343838"/>
            <a:ext cx="525509" cy="743182"/>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47" name="TextBox 48"/>
          <p:cNvSpPr txBox="1"/>
          <p:nvPr/>
        </p:nvSpPr>
        <p:spPr>
          <a:xfrm>
            <a:off x="3157602" y="1620843"/>
            <a:ext cx="858717"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solidFill>
                  <a:schemeClr val="accent6"/>
                </a:solidFill>
              </a:defRPr>
            </a:lvl1pPr>
          </a:lstStyle>
          <a:p>
            <a:r>
              <a:t>2. The grip needs attachments for e.g. sticky material and polyester so it stays attached to the wheelchair arm without any issues. </a:t>
            </a:r>
          </a:p>
        </p:txBody>
      </p:sp>
      <p:sp>
        <p:nvSpPr>
          <p:cNvPr id="348" name="Straight Arrow Connector 52"/>
          <p:cNvSpPr/>
          <p:nvPr/>
        </p:nvSpPr>
        <p:spPr>
          <a:xfrm flipH="1" flipV="1">
            <a:off x="1733206" y="1069236"/>
            <a:ext cx="719869" cy="2660949"/>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49" name="TextBox 54"/>
          <p:cNvSpPr txBox="1"/>
          <p:nvPr/>
        </p:nvSpPr>
        <p:spPr>
          <a:xfrm>
            <a:off x="1779508" y="3653475"/>
            <a:ext cx="1715769"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solidFill>
                  <a:schemeClr val="accent6"/>
                </a:solidFill>
              </a:defRPr>
            </a:lvl1pPr>
          </a:lstStyle>
          <a:p>
            <a:r>
              <a:t>3. The straw must be adjustable and bendy so it is available for all ages and is user friendly so it doesn't cause the user any problems whilst taking part.</a:t>
            </a:r>
          </a:p>
        </p:txBody>
      </p:sp>
      <p:pic>
        <p:nvPicPr>
          <p:cNvPr id="350" name="Picture 18" descr="Student work"/>
          <p:cNvPicPr>
            <a:picLocks noChangeAspect="1"/>
          </p:cNvPicPr>
          <p:nvPr/>
        </p:nvPicPr>
        <p:blipFill>
          <a:blip r:embed="rId12"/>
          <a:stretch>
            <a:fillRect/>
          </a:stretch>
        </p:blipFill>
        <p:spPr>
          <a:xfrm>
            <a:off x="412687" y="4422275"/>
            <a:ext cx="2613192" cy="1978549"/>
          </a:xfrm>
          <a:prstGeom prst="rect">
            <a:avLst/>
          </a:prstGeom>
          <a:ln w="12700">
            <a:miter lim="400000"/>
          </a:ln>
        </p:spPr>
      </p:pic>
      <p:sp>
        <p:nvSpPr>
          <p:cNvPr id="351" name="Right Arrow 21"/>
          <p:cNvSpPr/>
          <p:nvPr/>
        </p:nvSpPr>
        <p:spPr>
          <a:xfrm rot="11742955">
            <a:off x="1211056" y="4938560"/>
            <a:ext cx="455927" cy="449082"/>
          </a:xfrm>
          <a:prstGeom prst="rightArrow">
            <a:avLst>
              <a:gd name="adj1" fmla="val 50000"/>
              <a:gd name="adj2" fmla="val 50000"/>
            </a:avLst>
          </a:prstGeom>
          <a:gradFill>
            <a:gsLst>
              <a:gs pos="0">
                <a:srgbClr val="3F80CE"/>
              </a:gs>
              <a:gs pos="100000">
                <a:schemeClr val="accent1">
                  <a:hueOff val="357503"/>
                  <a:satOff val="54545"/>
                  <a:lumOff val="29273"/>
                </a:schemeClr>
              </a:gs>
            </a:gsLst>
            <a:lin ang="16200000"/>
          </a:gra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52" name="TextBox 70"/>
          <p:cNvSpPr txBox="1"/>
          <p:nvPr/>
        </p:nvSpPr>
        <p:spPr>
          <a:xfrm>
            <a:off x="338667" y="6435531"/>
            <a:ext cx="5051754"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This is my sketch up model of the water sachet. I will use this as a basis when designing my prototype, The green grip is the part of the product that clips onto the wheelchair arm.</a:t>
            </a:r>
          </a:p>
        </p:txBody>
      </p:sp>
      <p:sp>
        <p:nvSpPr>
          <p:cNvPr id="353" name="Straight Arrow Connector 73"/>
          <p:cNvSpPr/>
          <p:nvPr/>
        </p:nvSpPr>
        <p:spPr>
          <a:xfrm flipH="1">
            <a:off x="1850542" y="6131169"/>
            <a:ext cx="1337182" cy="152949"/>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54" name="TextBox 81"/>
          <p:cNvSpPr txBox="1"/>
          <p:nvPr/>
        </p:nvSpPr>
        <p:spPr>
          <a:xfrm>
            <a:off x="3358903" y="5888342"/>
            <a:ext cx="1662299"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A bendy adjustable straw will be attached here so user can drink whilst playing</a:t>
            </a:r>
          </a:p>
        </p:txBody>
      </p:sp>
      <p:sp>
        <p:nvSpPr>
          <p:cNvPr id="355" name="TextBox 66"/>
          <p:cNvSpPr txBox="1"/>
          <p:nvPr/>
        </p:nvSpPr>
        <p:spPr>
          <a:xfrm>
            <a:off x="336853" y="3578769"/>
            <a:ext cx="1396748" cy="856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i="1">
                <a:solidFill>
                  <a:schemeClr val="accent6"/>
                </a:solidFill>
              </a:defRPr>
            </a:pPr>
            <a:r>
              <a:t>4. Make sure the tube is big enough so the water comes through the straw with no problem so doesn't cause </a:t>
            </a:r>
            <a:r>
              <a:rPr sz="800"/>
              <a:t>e user any stress.</a:t>
            </a:r>
          </a:p>
        </p:txBody>
      </p:sp>
      <p:pic>
        <p:nvPicPr>
          <p:cNvPr id="356" name="Picture 83" descr="Student work"/>
          <p:cNvPicPr>
            <a:picLocks noChangeAspect="1"/>
          </p:cNvPicPr>
          <p:nvPr/>
        </p:nvPicPr>
        <p:blipFill>
          <a:blip r:embed="rId13"/>
          <a:stretch>
            <a:fillRect/>
          </a:stretch>
        </p:blipFill>
        <p:spPr>
          <a:xfrm>
            <a:off x="4246672" y="1546293"/>
            <a:ext cx="984263" cy="1264208"/>
          </a:xfrm>
          <a:prstGeom prst="rect">
            <a:avLst/>
          </a:prstGeom>
          <a:ln w="12700">
            <a:miter lim="400000"/>
          </a:ln>
        </p:spPr>
      </p:pic>
      <p:pic>
        <p:nvPicPr>
          <p:cNvPr id="357" name="Picture 84" descr="Student work"/>
          <p:cNvPicPr>
            <a:picLocks noChangeAspect="1"/>
          </p:cNvPicPr>
          <p:nvPr/>
        </p:nvPicPr>
        <p:blipFill>
          <a:blip r:embed="rId14"/>
          <a:stretch>
            <a:fillRect/>
          </a:stretch>
        </p:blipFill>
        <p:spPr>
          <a:xfrm>
            <a:off x="5004965" y="4680672"/>
            <a:ext cx="855016" cy="1073433"/>
          </a:xfrm>
          <a:prstGeom prst="rect">
            <a:avLst/>
          </a:prstGeom>
          <a:ln w="12700">
            <a:miter lim="400000"/>
          </a:ln>
        </p:spPr>
      </p:pic>
      <p:sp>
        <p:nvSpPr>
          <p:cNvPr id="358" name="Straight Arrow Connector 37"/>
          <p:cNvSpPr/>
          <p:nvPr/>
        </p:nvSpPr>
        <p:spPr>
          <a:xfrm flipH="1">
            <a:off x="1699107" y="1320365"/>
            <a:ext cx="1592521" cy="416646"/>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59" name="TextBox 39"/>
          <p:cNvSpPr txBox="1"/>
          <p:nvPr/>
        </p:nvSpPr>
        <p:spPr>
          <a:xfrm>
            <a:off x="3662357" y="2832986"/>
            <a:ext cx="1908518" cy="120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i="1" u="sng">
                <a:solidFill>
                  <a:srgbClr val="00B050"/>
                </a:solidFill>
              </a:defRPr>
            </a:pPr>
            <a:r>
              <a:t>I made this idea on sketch up to ensure that the grip would comfortably detach from the wheelchair arm</a:t>
            </a:r>
            <a:r>
              <a:rPr>
                <a:solidFill>
                  <a:srgbClr val="000000"/>
                </a:solidFill>
              </a:rPr>
              <a:t>. </a:t>
            </a:r>
            <a:r>
              <a:rPr>
                <a:solidFill>
                  <a:srgbClr val="FF0000"/>
                </a:solidFill>
              </a:rPr>
              <a:t>However this idea may cause the user stress or another problem as the product may be spikey and not smooth.</a:t>
            </a:r>
          </a:p>
        </p:txBody>
      </p:sp>
      <p:sp>
        <p:nvSpPr>
          <p:cNvPr id="360" name="TextBox 41"/>
          <p:cNvSpPr txBox="1"/>
          <p:nvPr/>
        </p:nvSpPr>
        <p:spPr>
          <a:xfrm>
            <a:off x="3178369" y="4386186"/>
            <a:ext cx="1709244"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i="1" u="sng">
                <a:solidFill>
                  <a:srgbClr val="00B050"/>
                </a:solidFill>
              </a:defRPr>
            </a:pPr>
            <a:r>
              <a:t>I made this idea due to the fact that there may be issues with the amount of water stored in the sachet</a:t>
            </a:r>
            <a:r>
              <a:rPr>
                <a:solidFill>
                  <a:srgbClr val="FF0000"/>
                </a:solidFill>
              </a:rPr>
              <a:t>. However this may cause problems as it may be to big for the user and may not fit on the arm rest. This idea could maybe be available in different sizes.</a:t>
            </a:r>
          </a:p>
        </p:txBody>
      </p:sp>
      <p:sp>
        <p:nvSpPr>
          <p:cNvPr id="361" name="Straight Arrow Connector 17"/>
          <p:cNvSpPr/>
          <p:nvPr/>
        </p:nvSpPr>
        <p:spPr>
          <a:xfrm flipH="1" flipV="1">
            <a:off x="1942377" y="2491837"/>
            <a:ext cx="1911677" cy="1584053"/>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62" name="TextBox 25"/>
          <p:cNvSpPr txBox="1"/>
          <p:nvPr/>
        </p:nvSpPr>
        <p:spPr>
          <a:xfrm>
            <a:off x="3854055" y="3984857"/>
            <a:ext cx="170507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chemeClr val="accent6"/>
                </a:solidFill>
              </a:defRPr>
            </a:lvl1pPr>
          </a:lstStyle>
          <a:p>
            <a:r>
              <a:t>5.The tube could get caught in the wheel.</a:t>
            </a:r>
          </a:p>
        </p:txBody>
      </p:sp>
      <p:sp>
        <p:nvSpPr>
          <p:cNvPr id="363" name="Straight Arrow Connector 29"/>
          <p:cNvSpPr/>
          <p:nvPr/>
        </p:nvSpPr>
        <p:spPr>
          <a:xfrm flipH="1">
            <a:off x="2082814" y="1527966"/>
            <a:ext cx="3631457" cy="802044"/>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64" name="TextBox 31"/>
          <p:cNvSpPr txBox="1"/>
          <p:nvPr/>
        </p:nvSpPr>
        <p:spPr>
          <a:xfrm>
            <a:off x="5714269" y="1174022"/>
            <a:ext cx="878278"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rgbClr val="FF0000"/>
                </a:solidFill>
              </a:defRPr>
            </a:lvl1pPr>
          </a:lstStyle>
          <a:p>
            <a:r>
              <a:t>6. The tube may split, so water may get let out this may be dangerous</a:t>
            </a:r>
          </a:p>
        </p:txBody>
      </p:sp>
      <p:sp>
        <p:nvSpPr>
          <p:cNvPr id="365" name="TextBox 15"/>
          <p:cNvSpPr txBox="1"/>
          <p:nvPr/>
        </p:nvSpPr>
        <p:spPr>
          <a:xfrm>
            <a:off x="4968892" y="5815698"/>
            <a:ext cx="745377" cy="548641"/>
          </a:xfrm>
          <a:prstGeom prst="rect">
            <a:avLst/>
          </a:prstGeom>
          <a:solidFill>
            <a:srgbClr val="FCD5B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a:solidFill>
                  <a:srgbClr val="FF0000"/>
                </a:solidFill>
              </a:defRPr>
            </a:lvl1pPr>
          </a:lstStyle>
          <a:p>
            <a:r>
              <a:t>NEW REQUIREMENT- Tube has to be a good length.</a:t>
            </a:r>
          </a:p>
        </p:txBody>
      </p:sp>
      <p:sp>
        <p:nvSpPr>
          <p:cNvPr id="367" name="Straight Arrow Connector 27"/>
          <p:cNvSpPr/>
          <p:nvPr/>
        </p:nvSpPr>
        <p:spPr>
          <a:xfrm>
            <a:off x="568150" y="1911410"/>
            <a:ext cx="6424" cy="696905"/>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68" name="TextBox 30"/>
          <p:cNvSpPr txBox="1"/>
          <p:nvPr/>
        </p:nvSpPr>
        <p:spPr>
          <a:xfrm>
            <a:off x="321935" y="2614477"/>
            <a:ext cx="924852"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 b="1">
                <a:solidFill>
                  <a:srgbClr val="00B050"/>
                </a:solidFill>
              </a:defRPr>
            </a:lvl1pPr>
          </a:lstStyle>
          <a:p>
            <a:r>
              <a:t>Oscar thinks the overall idea is good he likes the idea of the grip and the use of the Velcro.</a:t>
            </a:r>
          </a:p>
        </p:txBody>
      </p:sp>
      <p:sp>
        <p:nvSpPr>
          <p:cNvPr id="369" name="TextBox 32"/>
          <p:cNvSpPr txBox="1"/>
          <p:nvPr/>
        </p:nvSpPr>
        <p:spPr>
          <a:xfrm>
            <a:off x="333051" y="3087018"/>
            <a:ext cx="1372568"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00" b="1">
                <a:solidFill>
                  <a:srgbClr val="FF0000"/>
                </a:solidFill>
              </a:defRPr>
            </a:pPr>
            <a:r>
              <a:t>However he's unsure about the amount of stress it may cause the user and whether the tube will stay in tact for along period of time</a:t>
            </a:r>
            <a:r>
              <a:rPr sz="700"/>
              <a:t>.</a:t>
            </a:r>
          </a:p>
        </p:txBody>
      </p:sp>
      <p:pic>
        <p:nvPicPr>
          <p:cNvPr id="3" name="Picture 2" descr="Student work">
            <a:extLst>
              <a:ext uri="{FF2B5EF4-FFF2-40B4-BE49-F238E27FC236}">
                <a16:creationId xmlns:a16="http://schemas.microsoft.com/office/drawing/2014/main" id="{620EB292-D2BC-47E1-9543-63538238CC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398" y="994900"/>
            <a:ext cx="535029" cy="89808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a room&#10;&#10;Description automatically generated">
            <a:extLst>
              <a:ext uri="{FF2B5EF4-FFF2-40B4-BE49-F238E27FC236}">
                <a16:creationId xmlns:a16="http://schemas.microsoft.com/office/drawing/2014/main" id="{5E23AC8B-2998-4BAB-AE78-329DFB816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686" y="1302289"/>
            <a:ext cx="3038734" cy="2307539"/>
          </a:xfrm>
          <a:prstGeom prst="rect">
            <a:avLst/>
          </a:prstGeom>
        </p:spPr>
      </p:pic>
      <p:pic>
        <p:nvPicPr>
          <p:cNvPr id="373" name="Picture 1" descr="Student work"/>
          <p:cNvPicPr>
            <a:picLocks noChangeAspect="1"/>
          </p:cNvPicPr>
          <p:nvPr/>
        </p:nvPicPr>
        <p:blipFill>
          <a:blip r:embed="rId4"/>
          <a:stretch>
            <a:fillRect/>
          </a:stretch>
        </p:blipFill>
        <p:spPr>
          <a:xfrm>
            <a:off x="381000" y="5931039"/>
            <a:ext cx="1360329" cy="914852"/>
          </a:xfrm>
          <a:prstGeom prst="rect">
            <a:avLst/>
          </a:prstGeom>
          <a:ln w="57150">
            <a:solidFill>
              <a:srgbClr val="00B0F0"/>
            </a:solidFill>
          </a:ln>
        </p:spPr>
      </p:pic>
      <p:pic>
        <p:nvPicPr>
          <p:cNvPr id="374" name="Picture 3" descr="Student work"/>
          <p:cNvPicPr>
            <a:picLocks noChangeAspect="1"/>
          </p:cNvPicPr>
          <p:nvPr/>
        </p:nvPicPr>
        <p:blipFill>
          <a:blip r:embed="rId5"/>
          <a:stretch>
            <a:fillRect/>
          </a:stretch>
        </p:blipFill>
        <p:spPr>
          <a:xfrm>
            <a:off x="5009560" y="905277"/>
            <a:ext cx="1587453" cy="903442"/>
          </a:xfrm>
          <a:prstGeom prst="rect">
            <a:avLst/>
          </a:prstGeom>
          <a:ln w="57150">
            <a:solidFill>
              <a:srgbClr val="00B0F0"/>
            </a:solidFill>
          </a:ln>
        </p:spPr>
      </p:pic>
      <p:sp>
        <p:nvSpPr>
          <p:cNvPr id="375" name="Rectangle 5"/>
          <p:cNvSpPr txBox="1"/>
          <p:nvPr/>
        </p:nvSpPr>
        <p:spPr>
          <a:xfrm>
            <a:off x="3239911" y="-99716"/>
            <a:ext cx="2854683"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200" u="sng">
                <a:effectLst>
                  <a:outerShdw blurRad="38100" dist="19050" dir="2700000" rotWithShape="0">
                    <a:srgbClr val="000000">
                      <a:alpha val="40000"/>
                    </a:srgbClr>
                  </a:outerShdw>
                </a:effectLst>
              </a:defRPr>
            </a:lvl1pPr>
          </a:lstStyle>
          <a:p>
            <a:r>
              <a:t>Development B</a:t>
            </a:r>
          </a:p>
        </p:txBody>
      </p:sp>
      <p:pic>
        <p:nvPicPr>
          <p:cNvPr id="376" name="Picture 7" descr="Student work"/>
          <p:cNvPicPr>
            <a:picLocks noChangeAspect="1"/>
          </p:cNvPicPr>
          <p:nvPr/>
        </p:nvPicPr>
        <p:blipFill>
          <a:blip r:embed="rId6"/>
          <a:stretch>
            <a:fillRect/>
          </a:stretch>
        </p:blipFill>
        <p:spPr>
          <a:xfrm>
            <a:off x="398463" y="3817034"/>
            <a:ext cx="1280408" cy="1560006"/>
          </a:xfrm>
          <a:prstGeom prst="rect">
            <a:avLst/>
          </a:prstGeom>
          <a:ln w="57150">
            <a:solidFill>
              <a:srgbClr val="00B0F0"/>
            </a:solidFill>
          </a:ln>
        </p:spPr>
      </p:pic>
      <p:pic>
        <p:nvPicPr>
          <p:cNvPr id="377" name="Picture 8" descr="Student work"/>
          <p:cNvPicPr>
            <a:picLocks noChangeAspect="1"/>
          </p:cNvPicPr>
          <p:nvPr/>
        </p:nvPicPr>
        <p:blipFill>
          <a:blip r:embed="rId7"/>
          <a:stretch>
            <a:fillRect/>
          </a:stretch>
        </p:blipFill>
        <p:spPr>
          <a:xfrm>
            <a:off x="369521" y="397200"/>
            <a:ext cx="957002" cy="1444363"/>
          </a:xfrm>
          <a:prstGeom prst="rect">
            <a:avLst/>
          </a:prstGeom>
          <a:ln w="57150">
            <a:solidFill>
              <a:srgbClr val="00B0F0"/>
            </a:solidFill>
          </a:ln>
        </p:spPr>
      </p:pic>
      <p:pic>
        <p:nvPicPr>
          <p:cNvPr id="378" name="Picture 10" descr="Student work"/>
          <p:cNvPicPr>
            <a:picLocks noChangeAspect="1"/>
          </p:cNvPicPr>
          <p:nvPr/>
        </p:nvPicPr>
        <p:blipFill>
          <a:blip r:embed="rId8"/>
          <a:stretch>
            <a:fillRect/>
          </a:stretch>
        </p:blipFill>
        <p:spPr>
          <a:xfrm>
            <a:off x="381000" y="2246083"/>
            <a:ext cx="1084930" cy="1287669"/>
          </a:xfrm>
          <a:prstGeom prst="rect">
            <a:avLst/>
          </a:prstGeom>
          <a:ln w="57150">
            <a:solidFill>
              <a:srgbClr val="00B0F0"/>
            </a:solidFill>
          </a:ln>
        </p:spPr>
      </p:pic>
      <p:sp>
        <p:nvSpPr>
          <p:cNvPr id="379" name="TextBox 11"/>
          <p:cNvSpPr txBox="1"/>
          <p:nvPr/>
        </p:nvSpPr>
        <p:spPr>
          <a:xfrm>
            <a:off x="1447802" y="536406"/>
            <a:ext cx="331470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i="1" u="sng"/>
            </a:lvl1pPr>
          </a:lstStyle>
          <a:p>
            <a:r>
              <a:t>This sketch shows that the tube and the parts connected to the tube must be long enough so the water can run through smoothly so the user can comfortably drink from it.</a:t>
            </a:r>
          </a:p>
        </p:txBody>
      </p:sp>
      <p:sp>
        <p:nvSpPr>
          <p:cNvPr id="380" name="TextBox 12"/>
          <p:cNvSpPr txBox="1"/>
          <p:nvPr/>
        </p:nvSpPr>
        <p:spPr>
          <a:xfrm>
            <a:off x="1674422" y="1294087"/>
            <a:ext cx="1443962" cy="1069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i="1" u="sng"/>
            </a:lvl1pPr>
          </a:lstStyle>
          <a:p>
            <a:r>
              <a:t>This sketch shows that the tube may get caught in the wheel. This would cause the user stress and would prevent them from playing.</a:t>
            </a:r>
          </a:p>
        </p:txBody>
      </p:sp>
      <p:sp>
        <p:nvSpPr>
          <p:cNvPr id="381" name="Straight Arrow Connector 14"/>
          <p:cNvSpPr/>
          <p:nvPr/>
        </p:nvSpPr>
        <p:spPr>
          <a:xfrm flipH="1">
            <a:off x="899194" y="280512"/>
            <a:ext cx="1056570" cy="688448"/>
          </a:xfrm>
          <a:prstGeom prst="line">
            <a:avLst/>
          </a:prstGeom>
          <a:ln w="25400">
            <a:solidFill>
              <a:srgbClr val="00B0F0"/>
            </a:solidFill>
            <a:tailEnd type="triangle"/>
          </a:ln>
          <a:effectLst>
            <a:outerShdw blurRad="38100" dist="20000" dir="5400000" rotWithShape="0">
              <a:srgbClr val="000000">
                <a:alpha val="38000"/>
              </a:srgbClr>
            </a:outerShdw>
          </a:effectLst>
        </p:spPr>
        <p:txBody>
          <a:bodyPr lIns="45719" rIns="45719"/>
          <a:lstStyle/>
          <a:p>
            <a:endParaRPr/>
          </a:p>
        </p:txBody>
      </p:sp>
      <p:sp>
        <p:nvSpPr>
          <p:cNvPr id="382" name="Straight Arrow Connector 19"/>
          <p:cNvSpPr/>
          <p:nvPr/>
        </p:nvSpPr>
        <p:spPr>
          <a:xfrm flipH="1" flipV="1">
            <a:off x="841140" y="1178847"/>
            <a:ext cx="824111" cy="585839"/>
          </a:xfrm>
          <a:prstGeom prst="line">
            <a:avLst/>
          </a:prstGeom>
          <a:ln w="25400">
            <a:solidFill>
              <a:srgbClr val="FFFF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83" name="TextBox 6"/>
          <p:cNvSpPr txBox="1"/>
          <p:nvPr/>
        </p:nvSpPr>
        <p:spPr>
          <a:xfrm>
            <a:off x="1741327" y="3739274"/>
            <a:ext cx="1217101" cy="134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i="1" u="sng"/>
            </a:lvl1pPr>
          </a:lstStyle>
          <a:p>
            <a:r>
              <a:t>This sketch shows that the tube may split, which would mean that water would spill out, suggesting danger and this issue may result in pausing the game.</a:t>
            </a:r>
          </a:p>
        </p:txBody>
      </p:sp>
      <p:sp>
        <p:nvSpPr>
          <p:cNvPr id="384" name="Straight Arrow Connector 13"/>
          <p:cNvSpPr/>
          <p:nvPr/>
        </p:nvSpPr>
        <p:spPr>
          <a:xfrm flipH="1" flipV="1">
            <a:off x="899193" y="3165439"/>
            <a:ext cx="1488039" cy="612067"/>
          </a:xfrm>
          <a:prstGeom prst="line">
            <a:avLst/>
          </a:prstGeom>
          <a:ln w="25400">
            <a:solidFill>
              <a:srgbClr val="00B050"/>
            </a:solidFill>
            <a:tailEnd type="triangle"/>
          </a:ln>
          <a:effectLst>
            <a:outerShdw blurRad="38100" dist="20000" dir="5400000" rotWithShape="0">
              <a:srgbClr val="000000">
                <a:alpha val="38000"/>
              </a:srgbClr>
            </a:outerShdw>
          </a:effectLst>
        </p:spPr>
        <p:txBody>
          <a:bodyPr lIns="45719" rIns="45719"/>
          <a:lstStyle/>
          <a:p>
            <a:endParaRPr/>
          </a:p>
        </p:txBody>
      </p:sp>
      <p:sp>
        <p:nvSpPr>
          <p:cNvPr id="385" name="Straight Arrow Connector 20"/>
          <p:cNvSpPr/>
          <p:nvPr/>
        </p:nvSpPr>
        <p:spPr>
          <a:xfrm flipH="1" flipV="1">
            <a:off x="899194" y="4491943"/>
            <a:ext cx="1116915" cy="1046373"/>
          </a:xfrm>
          <a:prstGeom prst="line">
            <a:avLst/>
          </a:prstGeom>
          <a:ln w="25400">
            <a:solidFill>
              <a:srgbClr val="7030A0"/>
            </a:solidFill>
            <a:tailEnd type="triangle"/>
          </a:ln>
          <a:effectLst>
            <a:outerShdw blurRad="38100" dist="20000" dir="5400000" rotWithShape="0">
              <a:srgbClr val="000000">
                <a:alpha val="38000"/>
              </a:srgbClr>
            </a:outerShdw>
          </a:effectLst>
        </p:spPr>
        <p:txBody>
          <a:bodyPr lIns="45719" rIns="45719"/>
          <a:lstStyle/>
          <a:p>
            <a:endParaRPr/>
          </a:p>
        </p:txBody>
      </p:sp>
      <p:pic>
        <p:nvPicPr>
          <p:cNvPr id="387" name="Picture 4" descr="Student work"/>
          <p:cNvPicPr>
            <a:picLocks noChangeAspect="1"/>
          </p:cNvPicPr>
          <p:nvPr/>
        </p:nvPicPr>
        <p:blipFill>
          <a:blip r:embed="rId9"/>
          <a:stretch>
            <a:fillRect/>
          </a:stretch>
        </p:blipFill>
        <p:spPr>
          <a:xfrm>
            <a:off x="2923440" y="5076649"/>
            <a:ext cx="977938" cy="1444966"/>
          </a:xfrm>
          <a:prstGeom prst="rect">
            <a:avLst/>
          </a:prstGeom>
          <a:ln w="57150">
            <a:solidFill>
              <a:srgbClr val="00B0F0"/>
            </a:solidFill>
          </a:ln>
        </p:spPr>
      </p:pic>
      <p:pic>
        <p:nvPicPr>
          <p:cNvPr id="388" name="Picture 9" descr="Student work"/>
          <p:cNvPicPr>
            <a:picLocks noChangeAspect="1"/>
          </p:cNvPicPr>
          <p:nvPr/>
        </p:nvPicPr>
        <p:blipFill>
          <a:blip r:embed="rId10"/>
          <a:stretch>
            <a:fillRect/>
          </a:stretch>
        </p:blipFill>
        <p:spPr>
          <a:xfrm>
            <a:off x="2894686" y="3330983"/>
            <a:ext cx="892410" cy="1176079"/>
          </a:xfrm>
          <a:prstGeom prst="rect">
            <a:avLst/>
          </a:prstGeom>
          <a:ln w="38100">
            <a:solidFill>
              <a:srgbClr val="000000"/>
            </a:solidFill>
          </a:ln>
        </p:spPr>
      </p:pic>
      <p:sp>
        <p:nvSpPr>
          <p:cNvPr id="389" name="TextBox 15"/>
          <p:cNvSpPr txBox="1"/>
          <p:nvPr/>
        </p:nvSpPr>
        <p:spPr>
          <a:xfrm>
            <a:off x="1782950" y="5975749"/>
            <a:ext cx="1156222"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i="1" u="sng">
                <a:solidFill>
                  <a:srgbClr val="00B0F0"/>
                </a:solidFill>
              </a:defRPr>
            </a:pPr>
            <a:r>
              <a:t>ADDED INFO </a:t>
            </a:r>
            <a:r>
              <a:rPr b="0">
                <a:solidFill>
                  <a:srgbClr val="000000"/>
                </a:solidFill>
              </a:rPr>
              <a:t>This is some added information about the water sachet</a:t>
            </a:r>
          </a:p>
        </p:txBody>
      </p:sp>
      <p:sp>
        <p:nvSpPr>
          <p:cNvPr id="390" name="TextBox 17"/>
          <p:cNvSpPr txBox="1"/>
          <p:nvPr/>
        </p:nvSpPr>
        <p:spPr>
          <a:xfrm>
            <a:off x="3858612" y="3256691"/>
            <a:ext cx="1280191" cy="134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i="1"/>
            </a:pPr>
            <a:r>
              <a:t>After doing some research ive found out that polyvinyl chloride would be the best thermpolymer to use as its strong, high impact and flexible</a:t>
            </a:r>
            <a:r>
              <a:rPr sz="800"/>
              <a:t>.</a:t>
            </a:r>
          </a:p>
        </p:txBody>
      </p:sp>
      <p:sp>
        <p:nvSpPr>
          <p:cNvPr id="391" name="TextBox 16"/>
          <p:cNvSpPr txBox="1"/>
          <p:nvPr/>
        </p:nvSpPr>
        <p:spPr>
          <a:xfrm>
            <a:off x="4805498" y="1827409"/>
            <a:ext cx="2415255"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i="1">
                <a:solidFill>
                  <a:srgbClr val="00B0F0"/>
                </a:solidFill>
              </a:defRPr>
            </a:pPr>
            <a:r>
              <a:t>EXTRA RESEARCH </a:t>
            </a:r>
            <a:r>
              <a:rPr b="0">
                <a:solidFill>
                  <a:srgbClr val="000000"/>
                </a:solidFill>
              </a:rPr>
              <a:t>This is some extra research on disposable water sachets and when/if to reuse them</a:t>
            </a:r>
          </a:p>
        </p:txBody>
      </p:sp>
      <p:pic>
        <p:nvPicPr>
          <p:cNvPr id="392" name="Picture 21" descr="Student work"/>
          <p:cNvPicPr>
            <a:picLocks noChangeAspect="1"/>
          </p:cNvPicPr>
          <p:nvPr/>
        </p:nvPicPr>
        <p:blipFill>
          <a:blip r:embed="rId11"/>
          <a:stretch>
            <a:fillRect/>
          </a:stretch>
        </p:blipFill>
        <p:spPr>
          <a:xfrm rot="5400000">
            <a:off x="7205609" y="47681"/>
            <a:ext cx="2367068" cy="2271712"/>
          </a:xfrm>
          <a:prstGeom prst="rect">
            <a:avLst/>
          </a:prstGeom>
          <a:ln w="57150">
            <a:solidFill>
              <a:srgbClr val="00B0F0"/>
            </a:solidFill>
          </a:ln>
        </p:spPr>
      </p:pic>
      <p:sp>
        <p:nvSpPr>
          <p:cNvPr id="394" name="TextBox 24"/>
          <p:cNvSpPr txBox="1"/>
          <p:nvPr/>
        </p:nvSpPr>
        <p:spPr>
          <a:xfrm>
            <a:off x="3200513" y="2274910"/>
            <a:ext cx="1587334"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i="1">
                <a:solidFill>
                  <a:srgbClr val="00B0F0"/>
                </a:solidFill>
              </a:defRPr>
            </a:pPr>
            <a:r>
              <a:t>This is a picture of me holding a piece of straw to see a good length for the tube I will be using </a:t>
            </a:r>
            <a:r>
              <a:rPr u="sng"/>
              <a:t>the length was 57 inches.</a:t>
            </a:r>
          </a:p>
        </p:txBody>
      </p:sp>
      <p:sp>
        <p:nvSpPr>
          <p:cNvPr id="395" name="TextBox 25"/>
          <p:cNvSpPr txBox="1"/>
          <p:nvPr/>
        </p:nvSpPr>
        <p:spPr>
          <a:xfrm>
            <a:off x="6069681" y="65067"/>
            <a:ext cx="1309062"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i="1"/>
            </a:lvl1pPr>
          </a:lstStyle>
          <a:p>
            <a:r>
              <a:t>This is a picture of the new the ideas all combined together</a:t>
            </a:r>
          </a:p>
        </p:txBody>
      </p:sp>
      <p:sp>
        <p:nvSpPr>
          <p:cNvPr id="396" name="TextBox 26"/>
          <p:cNvSpPr txBox="1"/>
          <p:nvPr/>
        </p:nvSpPr>
        <p:spPr>
          <a:xfrm>
            <a:off x="3906680" y="5275133"/>
            <a:ext cx="1096869"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i="1"/>
            </a:lvl1pPr>
          </a:lstStyle>
          <a:p>
            <a:r>
              <a:t>A picture of materials in the textbook this helped them choose what material to use </a:t>
            </a:r>
          </a:p>
        </p:txBody>
      </p:sp>
      <p:graphicFrame>
        <p:nvGraphicFramePr>
          <p:cNvPr id="397" name="Table 36"/>
          <p:cNvGraphicFramePr/>
          <p:nvPr/>
        </p:nvGraphicFramePr>
        <p:xfrm>
          <a:off x="5146581" y="2367070"/>
          <a:ext cx="4378418" cy="4493383"/>
        </p:xfrm>
        <a:graphic>
          <a:graphicData uri="http://schemas.openxmlformats.org/drawingml/2006/table">
            <a:tbl>
              <a:tblPr firstRow="1" bandRow="1">
                <a:tableStyleId>{4C3C2611-4C71-4FC5-86AE-919BDF0F9419}</a:tableStyleId>
              </a:tblPr>
              <a:tblGrid>
                <a:gridCol w="1351990">
                  <a:extLst>
                    <a:ext uri="{9D8B030D-6E8A-4147-A177-3AD203B41FA5}">
                      <a16:colId xmlns:a16="http://schemas.microsoft.com/office/drawing/2014/main" val="20000"/>
                    </a:ext>
                  </a:extLst>
                </a:gridCol>
                <a:gridCol w="3026428">
                  <a:extLst>
                    <a:ext uri="{9D8B030D-6E8A-4147-A177-3AD203B41FA5}">
                      <a16:colId xmlns:a16="http://schemas.microsoft.com/office/drawing/2014/main" val="20001"/>
                    </a:ext>
                  </a:extLst>
                </a:gridCol>
              </a:tblGrid>
              <a:tr h="637663">
                <a:tc>
                  <a:txBody>
                    <a:bodyPr/>
                    <a:lstStyle/>
                    <a:p>
                      <a:pPr algn="l">
                        <a:defRPr sz="1800" b="0">
                          <a:solidFill>
                            <a:srgbClr val="000000"/>
                          </a:solidFill>
                        </a:defRPr>
                      </a:pPr>
                      <a:r>
                        <a:rPr b="1">
                          <a:solidFill>
                            <a:srgbClr val="FFFFFF"/>
                          </a:solidFill>
                        </a:rPr>
                        <a:t>REQS</a:t>
                      </a:r>
                    </a:p>
                  </a:txBody>
                  <a:tcPr marL="45720" marR="45720" horzOverflow="overflow"/>
                </a:tc>
                <a:tc>
                  <a:txBody>
                    <a:bodyPr/>
                    <a:lstStyle/>
                    <a:p>
                      <a:pPr algn="l">
                        <a:defRPr sz="1800" b="0">
                          <a:solidFill>
                            <a:srgbClr val="000000"/>
                          </a:solidFill>
                        </a:defRPr>
                      </a:pPr>
                      <a:r>
                        <a:rPr b="1">
                          <a:solidFill>
                            <a:srgbClr val="FFFFFF"/>
                          </a:solidFill>
                        </a:rPr>
                        <a:t>Why?  Overall Score 58/80</a:t>
                      </a:r>
                    </a:p>
                  </a:txBody>
                  <a:tcPr marL="45720" marR="45720" horzOverflow="overflow"/>
                </a:tc>
                <a:extLst>
                  <a:ext uri="{0D108BD9-81ED-4DB2-BD59-A6C34878D82A}">
                    <a16:rowId xmlns:a16="http://schemas.microsoft.com/office/drawing/2014/main" val="10000"/>
                  </a:ext>
                </a:extLst>
              </a:tr>
              <a:tr h="501021">
                <a:tc>
                  <a:txBody>
                    <a:bodyPr/>
                    <a:lstStyle/>
                    <a:p>
                      <a:pPr algn="l">
                        <a:defRPr sz="1800"/>
                      </a:pPr>
                      <a:r>
                        <a:rPr sz="1000" b="1"/>
                        <a:t>Aesthetics 7/10</a:t>
                      </a:r>
                    </a:p>
                  </a:txBody>
                  <a:tcPr marL="45720" marR="45720" horzOverflow="overflow"/>
                </a:tc>
                <a:tc>
                  <a:txBody>
                    <a:bodyPr/>
                    <a:lstStyle/>
                    <a:p>
                      <a:pPr algn="l">
                        <a:defRPr sz="900">
                          <a:solidFill>
                            <a:srgbClr val="FF0000"/>
                          </a:solidFill>
                        </a:defRPr>
                      </a:pPr>
                      <a:r>
                        <a:t>My product doesn't look that aesthetically pleasing as its not bright. </a:t>
                      </a:r>
                      <a:r>
                        <a:rPr>
                          <a:solidFill>
                            <a:srgbClr val="00B050"/>
                          </a:solidFill>
                        </a:rPr>
                        <a:t>However it has various adaptations to make it stand out.</a:t>
                      </a:r>
                    </a:p>
                  </a:txBody>
                  <a:tcPr marL="45720" marR="45720" horzOverflow="overflow"/>
                </a:tc>
                <a:extLst>
                  <a:ext uri="{0D108BD9-81ED-4DB2-BD59-A6C34878D82A}">
                    <a16:rowId xmlns:a16="http://schemas.microsoft.com/office/drawing/2014/main" val="10001"/>
                  </a:ext>
                </a:extLst>
              </a:tr>
              <a:tr h="501021">
                <a:tc>
                  <a:txBody>
                    <a:bodyPr/>
                    <a:lstStyle/>
                    <a:p>
                      <a:pPr algn="l">
                        <a:defRPr sz="1800"/>
                      </a:pPr>
                      <a:r>
                        <a:rPr sz="1000" b="1"/>
                        <a:t>Customer 7/10</a:t>
                      </a:r>
                    </a:p>
                  </a:txBody>
                  <a:tcPr marL="45720" marR="45720" horzOverflow="overflow"/>
                </a:tc>
                <a:tc>
                  <a:txBody>
                    <a:bodyPr/>
                    <a:lstStyle/>
                    <a:p>
                      <a:pPr algn="l">
                        <a:defRPr sz="900">
                          <a:solidFill>
                            <a:srgbClr val="00B050"/>
                          </a:solidFill>
                        </a:defRPr>
                      </a:pPr>
                      <a:r>
                        <a:t>My product has various good adaptations to it seatbelt material to keep it attached, butterfly clip attached to straw and etc. </a:t>
                      </a:r>
                      <a:r>
                        <a:rPr>
                          <a:solidFill>
                            <a:srgbClr val="FF0000"/>
                          </a:solidFill>
                        </a:rPr>
                        <a:t>However improvements can be made.</a:t>
                      </a:r>
                    </a:p>
                  </a:txBody>
                  <a:tcPr marL="45720" marR="45720" horzOverflow="overflow"/>
                </a:tc>
                <a:extLst>
                  <a:ext uri="{0D108BD9-81ED-4DB2-BD59-A6C34878D82A}">
                    <a16:rowId xmlns:a16="http://schemas.microsoft.com/office/drawing/2014/main" val="10002"/>
                  </a:ext>
                </a:extLst>
              </a:tr>
              <a:tr h="501021">
                <a:tc>
                  <a:txBody>
                    <a:bodyPr/>
                    <a:lstStyle/>
                    <a:p>
                      <a:pPr algn="l">
                        <a:defRPr sz="1800"/>
                      </a:pPr>
                      <a:r>
                        <a:rPr sz="1000" b="1"/>
                        <a:t>Cost 9/10</a:t>
                      </a:r>
                    </a:p>
                  </a:txBody>
                  <a:tcPr marL="45720" marR="45720" horzOverflow="overflow"/>
                </a:tc>
                <a:tc>
                  <a:txBody>
                    <a:bodyPr/>
                    <a:lstStyle/>
                    <a:p>
                      <a:pPr algn="l">
                        <a:defRPr sz="1800"/>
                      </a:pPr>
                      <a:r>
                        <a:rPr sz="900">
                          <a:solidFill>
                            <a:srgbClr val="00B050"/>
                          </a:solidFill>
                        </a:rPr>
                        <a:t>My product is very cost efficient as it will be fairly cheap as well it comes with various different parts which are cheap and easy useable.</a:t>
                      </a:r>
                    </a:p>
                  </a:txBody>
                  <a:tcPr marL="45720" marR="45720" horzOverflow="overflow"/>
                </a:tc>
                <a:extLst>
                  <a:ext uri="{0D108BD9-81ED-4DB2-BD59-A6C34878D82A}">
                    <a16:rowId xmlns:a16="http://schemas.microsoft.com/office/drawing/2014/main" val="10003"/>
                  </a:ext>
                </a:extLst>
              </a:tr>
              <a:tr h="698392">
                <a:tc>
                  <a:txBody>
                    <a:bodyPr/>
                    <a:lstStyle/>
                    <a:p>
                      <a:pPr algn="l">
                        <a:defRPr sz="1800"/>
                      </a:pPr>
                      <a:r>
                        <a:rPr sz="1000" b="1"/>
                        <a:t>Ergonomics/Function
(9/10) (8/10)</a:t>
                      </a:r>
                    </a:p>
                  </a:txBody>
                  <a:tcPr marL="45720" marR="45720" horzOverflow="overflow"/>
                </a:tc>
                <a:tc>
                  <a:txBody>
                    <a:bodyPr/>
                    <a:lstStyle/>
                    <a:p>
                      <a:pPr algn="l">
                        <a:defRPr sz="1000">
                          <a:solidFill>
                            <a:srgbClr val="00B050"/>
                          </a:solidFill>
                        </a:defRPr>
                      </a:pPr>
                      <a:r>
                        <a:t>The water sachet is easy recyclable as well as the different parts. The function of this is good </a:t>
                      </a:r>
                      <a:r>
                        <a:rPr>
                          <a:solidFill>
                            <a:srgbClr val="FF0000"/>
                          </a:solidFill>
                        </a:rPr>
                        <a:t>however so problems may occur for tube may break or tube may get stuck.</a:t>
                      </a:r>
                    </a:p>
                  </a:txBody>
                  <a:tcPr marL="45720" marR="45720" horzOverflow="overflow"/>
                </a:tc>
                <a:extLst>
                  <a:ext uri="{0D108BD9-81ED-4DB2-BD59-A6C34878D82A}">
                    <a16:rowId xmlns:a16="http://schemas.microsoft.com/office/drawing/2014/main" val="10004"/>
                  </a:ext>
                </a:extLst>
              </a:tr>
              <a:tr h="546568">
                <a:tc>
                  <a:txBody>
                    <a:bodyPr/>
                    <a:lstStyle/>
                    <a:p>
                      <a:pPr algn="l">
                        <a:defRPr sz="1800"/>
                      </a:pPr>
                      <a:r>
                        <a:rPr sz="1000" b="1"/>
                        <a:t>Safety 6/10</a:t>
                      </a:r>
                    </a:p>
                  </a:txBody>
                  <a:tcPr marL="45720" marR="45720" horzOverflow="overflow"/>
                </a:tc>
                <a:tc>
                  <a:txBody>
                    <a:bodyPr/>
                    <a:lstStyle/>
                    <a:p>
                      <a:pPr algn="l">
                        <a:defRPr sz="1000">
                          <a:solidFill>
                            <a:schemeClr val="accent6"/>
                          </a:solidFill>
                        </a:defRPr>
                      </a:pPr>
                      <a:r>
                        <a:t>The safety with this product is ok </a:t>
                      </a:r>
                      <a:r>
                        <a:rPr>
                          <a:solidFill>
                            <a:srgbClr val="FF0000"/>
                          </a:solidFill>
                        </a:rPr>
                        <a:t>however problems may occur for the tube may trail along the floor and this may restrict the playing of the user</a:t>
                      </a:r>
                    </a:p>
                  </a:txBody>
                  <a:tcPr marL="45720" marR="45720" horzOverflow="overflow"/>
                </a:tc>
                <a:extLst>
                  <a:ext uri="{0D108BD9-81ED-4DB2-BD59-A6C34878D82A}">
                    <a16:rowId xmlns:a16="http://schemas.microsoft.com/office/drawing/2014/main" val="10005"/>
                  </a:ext>
                </a:extLst>
              </a:tr>
              <a:tr h="546568">
                <a:tc>
                  <a:txBody>
                    <a:bodyPr/>
                    <a:lstStyle/>
                    <a:p>
                      <a:pPr algn="l">
                        <a:defRPr sz="1800"/>
                      </a:pPr>
                      <a:r>
                        <a:rPr sz="1000" b="1"/>
                        <a:t>Size 7/10</a:t>
                      </a:r>
                    </a:p>
                  </a:txBody>
                  <a:tcPr marL="45720" marR="45720" horzOverflow="overflow"/>
                </a:tc>
                <a:tc>
                  <a:txBody>
                    <a:bodyPr/>
                    <a:lstStyle/>
                    <a:p>
                      <a:pPr algn="l">
                        <a:defRPr sz="1000"/>
                      </a:pPr>
                      <a:r>
                        <a:t> </a:t>
                      </a:r>
                      <a:r>
                        <a:rPr>
                          <a:solidFill>
                            <a:srgbClr val="00B050"/>
                          </a:solidFill>
                        </a:rPr>
                        <a:t>The size of sachet is good for the majority of people </a:t>
                      </a:r>
                      <a:r>
                        <a:rPr>
                          <a:solidFill>
                            <a:srgbClr val="FF0000"/>
                          </a:solidFill>
                        </a:rPr>
                        <a:t>however the bigger people may struggle as they need to consume more water.</a:t>
                      </a:r>
                    </a:p>
                  </a:txBody>
                  <a:tcPr marL="45720" marR="45720" horzOverflow="overflow"/>
                </a:tc>
                <a:extLst>
                  <a:ext uri="{0D108BD9-81ED-4DB2-BD59-A6C34878D82A}">
                    <a16:rowId xmlns:a16="http://schemas.microsoft.com/office/drawing/2014/main" val="10006"/>
                  </a:ext>
                </a:extLst>
              </a:tr>
              <a:tr h="546568">
                <a:tc>
                  <a:txBody>
                    <a:bodyPr/>
                    <a:lstStyle/>
                    <a:p>
                      <a:pPr algn="l">
                        <a:defRPr sz="1800"/>
                      </a:pPr>
                      <a:r>
                        <a:rPr sz="1000" b="1"/>
                        <a:t>Manufacturing 5/10</a:t>
                      </a:r>
                    </a:p>
                  </a:txBody>
                  <a:tcPr marL="45720" marR="45720" horzOverflow="overflow"/>
                </a:tc>
                <a:tc>
                  <a:txBody>
                    <a:bodyPr/>
                    <a:lstStyle/>
                    <a:p>
                      <a:pPr algn="l">
                        <a:defRPr sz="1000">
                          <a:solidFill>
                            <a:srgbClr val="FF0000"/>
                          </a:solidFill>
                        </a:defRPr>
                      </a:pPr>
                      <a:r>
                        <a:t>My product may take along time as there are various parts required and different materials needed. </a:t>
                      </a:r>
                      <a:r>
                        <a:rPr>
                          <a:solidFill>
                            <a:srgbClr val="00B050"/>
                          </a:solidFill>
                        </a:rPr>
                        <a:t>However I've got a good outline to work with.</a:t>
                      </a:r>
                    </a:p>
                  </a:txBody>
                  <a:tcPr marL="45720" marR="45720" horzOverflow="overflow"/>
                </a:tc>
                <a:extLst>
                  <a:ext uri="{0D108BD9-81ED-4DB2-BD59-A6C34878D82A}">
                    <a16:rowId xmlns:a16="http://schemas.microsoft.com/office/drawing/2014/main" val="10007"/>
                  </a:ext>
                </a:extLst>
              </a:tr>
            </a:tbl>
          </a:graphicData>
        </a:graphic>
      </p:graphicFrame>
      <p:pic>
        <p:nvPicPr>
          <p:cNvPr id="398" name="Picture 37" descr="Student work"/>
          <p:cNvPicPr>
            <a:picLocks noChangeAspect="1"/>
          </p:cNvPicPr>
          <p:nvPr/>
        </p:nvPicPr>
        <p:blipFill>
          <a:blip r:embed="rId12"/>
          <a:stretch>
            <a:fillRect/>
          </a:stretch>
        </p:blipFill>
        <p:spPr>
          <a:xfrm>
            <a:off x="1982797" y="-55156"/>
            <a:ext cx="592430" cy="592431"/>
          </a:xfrm>
          <a:prstGeom prst="rect">
            <a:avLst/>
          </a:prstGeom>
          <a:ln w="38100">
            <a:solidFill>
              <a:srgbClr val="000000"/>
            </a:solidFill>
          </a:ln>
        </p:spPr>
      </p:pic>
      <p:sp>
        <p:nvSpPr>
          <p:cNvPr id="399" name="TextBox 38"/>
          <p:cNvSpPr txBox="1"/>
          <p:nvPr/>
        </p:nvSpPr>
        <p:spPr>
          <a:xfrm>
            <a:off x="2662571" y="65068"/>
            <a:ext cx="62924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u="sng"/>
            </a:lvl1pPr>
          </a:lstStyle>
          <a:p>
            <a:r>
              <a:t>Sticky gel</a:t>
            </a:r>
          </a:p>
        </p:txBody>
      </p:sp>
      <p:sp>
        <p:nvSpPr>
          <p:cNvPr id="400" name="TextBox 2"/>
          <p:cNvSpPr txBox="1"/>
          <p:nvPr/>
        </p:nvSpPr>
        <p:spPr>
          <a:xfrm>
            <a:off x="2176074" y="1047578"/>
            <a:ext cx="2807865" cy="205741"/>
          </a:xfrm>
          <a:prstGeom prst="rect">
            <a:avLst/>
          </a:prstGeom>
          <a:solidFill>
            <a:srgbClr val="FDEA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700" b="1">
                <a:solidFill>
                  <a:srgbClr val="FF0000"/>
                </a:solidFill>
              </a:defRPr>
            </a:lvl1pPr>
          </a:lstStyle>
          <a:p>
            <a:r>
              <a:t>NEW REQUIREMENT! – Needs to be secured away from the wheel </a:t>
            </a:r>
          </a:p>
        </p:txBody>
      </p:sp>
      <p:sp>
        <p:nvSpPr>
          <p:cNvPr id="401" name="TextBox 29"/>
          <p:cNvSpPr txBox="1"/>
          <p:nvPr/>
        </p:nvSpPr>
        <p:spPr>
          <a:xfrm>
            <a:off x="2966205" y="4664869"/>
            <a:ext cx="2117921" cy="320041"/>
          </a:xfrm>
          <a:prstGeom prst="rect">
            <a:avLst/>
          </a:prstGeom>
          <a:solidFill>
            <a:srgbClr val="FDEA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b="1">
                <a:solidFill>
                  <a:srgbClr val="FF0000"/>
                </a:solidFill>
              </a:defRPr>
            </a:lvl1pPr>
          </a:lstStyle>
          <a:p>
            <a:r>
              <a:t>NEW REQUIREMENT! – Needs to be secured away from the wheel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57EF65C5-B545-44AD-8730-8CAC9A63D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961" y="3718128"/>
            <a:ext cx="1623411" cy="2259084"/>
          </a:xfrm>
          <a:prstGeom prst="rect">
            <a:avLst/>
          </a:prstGeom>
        </p:spPr>
      </p:pic>
      <p:sp>
        <p:nvSpPr>
          <p:cNvPr id="405" name="Rectangle 1"/>
          <p:cNvSpPr txBox="1"/>
          <p:nvPr/>
        </p:nvSpPr>
        <p:spPr>
          <a:xfrm>
            <a:off x="4071783" y="-50337"/>
            <a:ext cx="2867780"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200" u="sng">
                <a:effectLst>
                  <a:outerShdw blurRad="38100" dist="19050" dir="2700000" rotWithShape="0">
                    <a:srgbClr val="000000">
                      <a:alpha val="40000"/>
                    </a:srgbClr>
                  </a:outerShdw>
                </a:effectLst>
              </a:defRPr>
            </a:lvl1pPr>
          </a:lstStyle>
          <a:p>
            <a:r>
              <a:t>Development C</a:t>
            </a:r>
          </a:p>
        </p:txBody>
      </p:sp>
      <p:sp>
        <p:nvSpPr>
          <p:cNvPr id="406" name="TextBox 2"/>
          <p:cNvSpPr txBox="1"/>
          <p:nvPr/>
        </p:nvSpPr>
        <p:spPr>
          <a:xfrm>
            <a:off x="380996" y="5585023"/>
            <a:ext cx="3369735" cy="1120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pPr>
            <a:r>
              <a:t>Making my prototype- </a:t>
            </a:r>
            <a:r>
              <a:rPr sz="900" b="0"/>
              <a:t>My prototype is quite simple. I used blue foam to create a sort of square shape with the edges rounded for my sachet and used blue foam to design my screws/filters which allows the water to go into the sachet. My attach mechanism and my base around the sachet  is made out of congregated card with allows the straps to attach to the wheelchair.  My hook is made of stainless steel and I've used a art straw to implement the straw coming out the filter/screw.</a:t>
            </a:r>
          </a:p>
        </p:txBody>
      </p:sp>
      <p:pic>
        <p:nvPicPr>
          <p:cNvPr id="407" name="Picture 4" descr="Student work"/>
          <p:cNvPicPr>
            <a:picLocks noChangeAspect="1"/>
          </p:cNvPicPr>
          <p:nvPr/>
        </p:nvPicPr>
        <p:blipFill>
          <a:blip r:embed="rId4"/>
          <a:stretch>
            <a:fillRect/>
          </a:stretch>
        </p:blipFill>
        <p:spPr>
          <a:xfrm rot="5400000">
            <a:off x="2629692" y="4617880"/>
            <a:ext cx="1013633" cy="873889"/>
          </a:xfrm>
          <a:prstGeom prst="rect">
            <a:avLst/>
          </a:prstGeom>
          <a:ln w="12700">
            <a:miter lim="400000"/>
          </a:ln>
        </p:spPr>
      </p:pic>
      <p:pic>
        <p:nvPicPr>
          <p:cNvPr id="408" name="Picture 5" descr="Student work"/>
          <p:cNvPicPr>
            <a:picLocks noChangeAspect="1"/>
          </p:cNvPicPr>
          <p:nvPr/>
        </p:nvPicPr>
        <p:blipFill>
          <a:blip r:embed="rId5"/>
          <a:stretch>
            <a:fillRect/>
          </a:stretch>
        </p:blipFill>
        <p:spPr>
          <a:xfrm rot="5400000">
            <a:off x="7311383" y="-63756"/>
            <a:ext cx="2172536" cy="2272807"/>
          </a:xfrm>
          <a:prstGeom prst="rect">
            <a:avLst/>
          </a:prstGeom>
          <a:ln w="12700">
            <a:miter lim="400000"/>
          </a:ln>
        </p:spPr>
      </p:pic>
      <p:sp>
        <p:nvSpPr>
          <p:cNvPr id="409" name="TextBox 6"/>
          <p:cNvSpPr txBox="1"/>
          <p:nvPr/>
        </p:nvSpPr>
        <p:spPr>
          <a:xfrm>
            <a:off x="7421202" y="2182122"/>
            <a:ext cx="1709057" cy="1069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pPr>
            <a:r>
              <a:t>My first prototype of the water sachet compared to my second porotype. In the second design </a:t>
            </a:r>
            <a:r>
              <a:rPr u="sng"/>
              <a:t>I've added a longer straw</a:t>
            </a:r>
            <a:r>
              <a:t> and a strap to attach to the wheelchair.</a:t>
            </a:r>
          </a:p>
        </p:txBody>
      </p:sp>
      <p:pic>
        <p:nvPicPr>
          <p:cNvPr id="410" name="Picture 8" descr="Student work"/>
          <p:cNvPicPr>
            <a:picLocks noChangeAspect="1"/>
          </p:cNvPicPr>
          <p:nvPr/>
        </p:nvPicPr>
        <p:blipFill>
          <a:blip r:embed="rId6"/>
          <a:stretch>
            <a:fillRect/>
          </a:stretch>
        </p:blipFill>
        <p:spPr>
          <a:xfrm>
            <a:off x="381895" y="1520214"/>
            <a:ext cx="2336870" cy="3005293"/>
          </a:xfrm>
          <a:prstGeom prst="rect">
            <a:avLst/>
          </a:prstGeom>
          <a:ln w="12700">
            <a:miter lim="400000"/>
          </a:ln>
        </p:spPr>
      </p:pic>
      <p:sp>
        <p:nvSpPr>
          <p:cNvPr id="411" name="Straight Arrow Connector 10"/>
          <p:cNvSpPr/>
          <p:nvPr/>
        </p:nvSpPr>
        <p:spPr>
          <a:xfrm flipH="1" flipV="1">
            <a:off x="1679435" y="3085632"/>
            <a:ext cx="1353381" cy="1158898"/>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12" name="TextBox 13"/>
          <p:cNvSpPr txBox="1"/>
          <p:nvPr/>
        </p:nvSpPr>
        <p:spPr>
          <a:xfrm>
            <a:off x="3032816" y="4044474"/>
            <a:ext cx="102418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Water sachet placed here </a:t>
            </a:r>
          </a:p>
        </p:txBody>
      </p:sp>
      <p:sp>
        <p:nvSpPr>
          <p:cNvPr id="413" name="Straight Arrow Connector 15"/>
          <p:cNvSpPr/>
          <p:nvPr/>
        </p:nvSpPr>
        <p:spPr>
          <a:xfrm flipH="1" flipV="1">
            <a:off x="2037510" y="2780285"/>
            <a:ext cx="1126576" cy="804808"/>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14" name="TextBox 18"/>
          <p:cNvSpPr txBox="1"/>
          <p:nvPr/>
        </p:nvSpPr>
        <p:spPr>
          <a:xfrm>
            <a:off x="3076426" y="3296637"/>
            <a:ext cx="936963"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Tube going into the mouth</a:t>
            </a:r>
          </a:p>
        </p:txBody>
      </p:sp>
      <p:sp>
        <p:nvSpPr>
          <p:cNvPr id="415" name="Straight Arrow Connector 20"/>
          <p:cNvSpPr/>
          <p:nvPr/>
        </p:nvSpPr>
        <p:spPr>
          <a:xfrm flipH="1" flipV="1">
            <a:off x="1740567" y="2371725"/>
            <a:ext cx="1479890" cy="440440"/>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16" name="TextBox 21"/>
          <p:cNvSpPr txBox="1"/>
          <p:nvPr/>
        </p:nvSpPr>
        <p:spPr>
          <a:xfrm>
            <a:off x="3237325" y="2744913"/>
            <a:ext cx="924933"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Blue foam</a:t>
            </a:r>
          </a:p>
        </p:txBody>
      </p:sp>
      <p:sp>
        <p:nvSpPr>
          <p:cNvPr id="417" name="Straight Arrow Connector 23"/>
          <p:cNvSpPr/>
          <p:nvPr/>
        </p:nvSpPr>
        <p:spPr>
          <a:xfrm flipV="1">
            <a:off x="1107086" y="2249816"/>
            <a:ext cx="410965" cy="773046"/>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18" name="TextBox 24"/>
          <p:cNvSpPr txBox="1"/>
          <p:nvPr/>
        </p:nvSpPr>
        <p:spPr>
          <a:xfrm>
            <a:off x="584354" y="3046243"/>
            <a:ext cx="969570"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vl1pPr>
          </a:lstStyle>
          <a:p>
            <a:r>
              <a:t>Congregated card</a:t>
            </a:r>
          </a:p>
        </p:txBody>
      </p:sp>
      <p:sp>
        <p:nvSpPr>
          <p:cNvPr id="419" name="Straight Arrow Connector 27"/>
          <p:cNvSpPr/>
          <p:nvPr/>
        </p:nvSpPr>
        <p:spPr>
          <a:xfrm flipH="1" flipV="1">
            <a:off x="1740567" y="1862446"/>
            <a:ext cx="1221875" cy="38546"/>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20" name="TextBox 29"/>
          <p:cNvSpPr txBox="1"/>
          <p:nvPr/>
        </p:nvSpPr>
        <p:spPr>
          <a:xfrm>
            <a:off x="2962441" y="1695817"/>
            <a:ext cx="1060731"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Blue foam for both filters/screws</a:t>
            </a:r>
          </a:p>
        </p:txBody>
      </p:sp>
      <p:sp>
        <p:nvSpPr>
          <p:cNvPr id="421" name="Straight Arrow Connector 41"/>
          <p:cNvSpPr/>
          <p:nvPr/>
        </p:nvSpPr>
        <p:spPr>
          <a:xfrm flipH="1">
            <a:off x="1012682" y="2026248"/>
            <a:ext cx="80802" cy="476924"/>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22" name="TextBox 44"/>
          <p:cNvSpPr txBox="1"/>
          <p:nvPr/>
        </p:nvSpPr>
        <p:spPr>
          <a:xfrm>
            <a:off x="913757" y="1606802"/>
            <a:ext cx="119149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Stainless steel hook</a:t>
            </a:r>
          </a:p>
        </p:txBody>
      </p:sp>
      <p:sp>
        <p:nvSpPr>
          <p:cNvPr id="423" name="TextBox 49"/>
          <p:cNvSpPr txBox="1"/>
          <p:nvPr/>
        </p:nvSpPr>
        <p:spPr>
          <a:xfrm>
            <a:off x="6272674" y="5965447"/>
            <a:ext cx="3252327"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Next Steps:</a:t>
            </a:r>
          </a:p>
          <a:p>
            <a:pPr>
              <a:defRPr sz="1000" b="1"/>
            </a:pPr>
            <a:r>
              <a:t>Explore: </a:t>
            </a:r>
            <a:r>
              <a:rPr b="0"/>
              <a:t>See what it looks like on a wheelchair</a:t>
            </a:r>
          </a:p>
          <a:p>
            <a:pPr>
              <a:defRPr sz="1000" b="1"/>
            </a:pPr>
            <a:r>
              <a:t>Create: </a:t>
            </a:r>
            <a:r>
              <a:rPr b="0"/>
              <a:t>Improve the design (move into CAD?)</a:t>
            </a:r>
          </a:p>
          <a:p>
            <a:pPr>
              <a:defRPr sz="1000" b="1"/>
            </a:pPr>
            <a:r>
              <a:t>Evaluate: </a:t>
            </a:r>
            <a:r>
              <a:rPr b="0"/>
              <a:t>Send these images/videos to Primary User for feedback</a:t>
            </a:r>
          </a:p>
        </p:txBody>
      </p:sp>
      <p:pic>
        <p:nvPicPr>
          <p:cNvPr id="424" name="Picture 9" descr="Student work"/>
          <p:cNvPicPr>
            <a:picLocks noChangeAspect="1"/>
          </p:cNvPicPr>
          <p:nvPr/>
        </p:nvPicPr>
        <p:blipFill>
          <a:blip r:embed="rId7"/>
          <a:stretch>
            <a:fillRect/>
          </a:stretch>
        </p:blipFill>
        <p:spPr>
          <a:xfrm>
            <a:off x="8001502" y="3772544"/>
            <a:ext cx="1483007" cy="2181344"/>
          </a:xfrm>
          <a:prstGeom prst="rect">
            <a:avLst/>
          </a:prstGeom>
          <a:ln w="12700">
            <a:miter lim="400000"/>
          </a:ln>
        </p:spPr>
      </p:pic>
      <p:pic>
        <p:nvPicPr>
          <p:cNvPr id="426" name="Picture 12" descr="Student work"/>
          <p:cNvPicPr>
            <a:picLocks noChangeAspect="1"/>
          </p:cNvPicPr>
          <p:nvPr/>
        </p:nvPicPr>
        <p:blipFill>
          <a:blip r:embed="rId8"/>
          <a:stretch>
            <a:fillRect/>
          </a:stretch>
        </p:blipFill>
        <p:spPr>
          <a:xfrm>
            <a:off x="4863612" y="594854"/>
            <a:ext cx="2338750" cy="2145084"/>
          </a:xfrm>
          <a:prstGeom prst="rect">
            <a:avLst/>
          </a:prstGeom>
          <a:ln w="12700">
            <a:miter lim="400000"/>
          </a:ln>
        </p:spPr>
      </p:pic>
      <p:pic>
        <p:nvPicPr>
          <p:cNvPr id="427" name="Picture 14" descr="Student work"/>
          <p:cNvPicPr>
            <a:picLocks noChangeAspect="1"/>
          </p:cNvPicPr>
          <p:nvPr/>
        </p:nvPicPr>
        <p:blipFill>
          <a:blip r:embed="rId9"/>
          <a:stretch>
            <a:fillRect/>
          </a:stretch>
        </p:blipFill>
        <p:spPr>
          <a:xfrm>
            <a:off x="3895333" y="3122457"/>
            <a:ext cx="1001646" cy="1335527"/>
          </a:xfrm>
          <a:prstGeom prst="rect">
            <a:avLst/>
          </a:prstGeom>
          <a:ln w="12700">
            <a:miter lim="400000"/>
          </a:ln>
        </p:spPr>
      </p:pic>
      <p:pic>
        <p:nvPicPr>
          <p:cNvPr id="428" name="Picture 16" descr="Student work"/>
          <p:cNvPicPr>
            <a:picLocks noChangeAspect="1"/>
          </p:cNvPicPr>
          <p:nvPr/>
        </p:nvPicPr>
        <p:blipFill>
          <a:blip r:embed="rId10"/>
          <a:stretch>
            <a:fillRect/>
          </a:stretch>
        </p:blipFill>
        <p:spPr>
          <a:xfrm>
            <a:off x="380997" y="4548006"/>
            <a:ext cx="870631" cy="971499"/>
          </a:xfrm>
          <a:prstGeom prst="rect">
            <a:avLst/>
          </a:prstGeom>
          <a:ln w="12700">
            <a:miter lim="400000"/>
          </a:ln>
        </p:spPr>
      </p:pic>
      <p:pic>
        <p:nvPicPr>
          <p:cNvPr id="429" name="Picture 30" descr="Student work"/>
          <p:cNvPicPr>
            <a:picLocks noChangeAspect="1"/>
          </p:cNvPicPr>
          <p:nvPr/>
        </p:nvPicPr>
        <p:blipFill>
          <a:blip r:embed="rId11"/>
          <a:stretch>
            <a:fillRect/>
          </a:stretch>
        </p:blipFill>
        <p:spPr>
          <a:xfrm rot="5400000">
            <a:off x="375449" y="5548"/>
            <a:ext cx="1542720" cy="1531623"/>
          </a:xfrm>
          <a:prstGeom prst="rect">
            <a:avLst/>
          </a:prstGeom>
          <a:ln w="12700">
            <a:miter lim="400000"/>
          </a:ln>
        </p:spPr>
      </p:pic>
      <p:pic>
        <p:nvPicPr>
          <p:cNvPr id="430" name="Picture 31" descr="Student work"/>
          <p:cNvPicPr>
            <a:picLocks noChangeAspect="1"/>
          </p:cNvPicPr>
          <p:nvPr/>
        </p:nvPicPr>
        <p:blipFill>
          <a:blip r:embed="rId12"/>
          <a:stretch>
            <a:fillRect/>
          </a:stretch>
        </p:blipFill>
        <p:spPr>
          <a:xfrm>
            <a:off x="4005900" y="556797"/>
            <a:ext cx="700901" cy="1466357"/>
          </a:xfrm>
          <a:prstGeom prst="rect">
            <a:avLst/>
          </a:prstGeom>
          <a:ln w="12700">
            <a:miter lim="400000"/>
          </a:ln>
        </p:spPr>
      </p:pic>
      <p:pic>
        <p:nvPicPr>
          <p:cNvPr id="431" name="Picture 19" descr="Student work"/>
          <p:cNvPicPr>
            <a:picLocks noChangeAspect="1"/>
          </p:cNvPicPr>
          <p:nvPr/>
        </p:nvPicPr>
        <p:blipFill>
          <a:blip r:embed="rId13"/>
          <a:stretch>
            <a:fillRect/>
          </a:stretch>
        </p:blipFill>
        <p:spPr>
          <a:xfrm>
            <a:off x="3832900" y="5315551"/>
            <a:ext cx="915009" cy="1492885"/>
          </a:xfrm>
          <a:prstGeom prst="rect">
            <a:avLst/>
          </a:prstGeom>
          <a:ln w="12700">
            <a:miter lim="400000"/>
          </a:ln>
        </p:spPr>
      </p:pic>
      <p:pic>
        <p:nvPicPr>
          <p:cNvPr id="432" name="Picture 22" descr="Student work"/>
          <p:cNvPicPr>
            <a:picLocks noChangeAspect="1"/>
          </p:cNvPicPr>
          <p:nvPr/>
        </p:nvPicPr>
        <p:blipFill>
          <a:blip r:embed="rId14"/>
          <a:stretch>
            <a:fillRect/>
          </a:stretch>
        </p:blipFill>
        <p:spPr>
          <a:xfrm>
            <a:off x="6252457" y="2706928"/>
            <a:ext cx="766096" cy="1021461"/>
          </a:xfrm>
          <a:prstGeom prst="rect">
            <a:avLst/>
          </a:prstGeom>
          <a:ln w="12700">
            <a:miter lim="400000"/>
          </a:ln>
        </p:spPr>
      </p:pic>
      <p:pic>
        <p:nvPicPr>
          <p:cNvPr id="433" name="Picture 25" descr="Student work"/>
          <p:cNvPicPr>
            <a:picLocks noChangeAspect="1"/>
          </p:cNvPicPr>
          <p:nvPr/>
        </p:nvPicPr>
        <p:blipFill>
          <a:blip r:embed="rId15"/>
          <a:stretch>
            <a:fillRect/>
          </a:stretch>
        </p:blipFill>
        <p:spPr>
          <a:xfrm>
            <a:off x="5141083" y="3706064"/>
            <a:ext cx="1048582" cy="1398109"/>
          </a:xfrm>
          <a:prstGeom prst="rect">
            <a:avLst/>
          </a:prstGeom>
          <a:ln w="12700">
            <a:miter lim="400000"/>
          </a:ln>
        </p:spPr>
      </p:pic>
      <p:sp>
        <p:nvSpPr>
          <p:cNvPr id="434" name="TextBox 33"/>
          <p:cNvSpPr txBox="1"/>
          <p:nvPr/>
        </p:nvSpPr>
        <p:spPr>
          <a:xfrm>
            <a:off x="1876886" y="18434"/>
            <a:ext cx="1207247"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This was my initial drawing from my previous page, however it didn't look like my actual prototype so I decided to draw it again to make it more clear so it would help me whilst designing.</a:t>
            </a:r>
          </a:p>
        </p:txBody>
      </p:sp>
      <p:sp>
        <p:nvSpPr>
          <p:cNvPr id="435" name="TextBox 42"/>
          <p:cNvSpPr txBox="1"/>
          <p:nvPr/>
        </p:nvSpPr>
        <p:spPr>
          <a:xfrm>
            <a:off x="1262500" y="4613528"/>
            <a:ext cx="1434197"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In the workshop I used a elastic band to create my clip but the photo to the right is actually the kind of object that would be attached to the hook however I was limited to materials/objects I could use.</a:t>
            </a:r>
          </a:p>
        </p:txBody>
      </p:sp>
      <p:sp>
        <p:nvSpPr>
          <p:cNvPr id="436" name="Rectangle 43"/>
          <p:cNvSpPr txBox="1"/>
          <p:nvPr/>
        </p:nvSpPr>
        <p:spPr>
          <a:xfrm>
            <a:off x="7151163" y="3183850"/>
            <a:ext cx="1837542"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b="1" u="sng">
                <a:ln w="9525" cap="flat">
                  <a:solidFill>
                    <a:srgbClr val="FFFFFF"/>
                  </a:solidFill>
                  <a:prstDash val="solid"/>
                  <a:round/>
                </a:ln>
                <a:solidFill>
                  <a:schemeClr val="accent5"/>
                </a:solidFill>
                <a:effectLst>
                  <a:outerShdw blurRad="12700" dist="38100" dir="2700000" rotWithShape="0">
                    <a:srgbClr val="93CDDD"/>
                  </a:outerShdw>
                </a:effectLst>
              </a:defRPr>
            </a:lvl1pPr>
          </a:lstStyle>
          <a:p>
            <a:r>
              <a:t>User Testing</a:t>
            </a:r>
          </a:p>
        </p:txBody>
      </p:sp>
      <p:sp>
        <p:nvSpPr>
          <p:cNvPr id="437" name="TextBox 46"/>
          <p:cNvSpPr txBox="1"/>
          <p:nvPr/>
        </p:nvSpPr>
        <p:spPr>
          <a:xfrm>
            <a:off x="5176368" y="2714705"/>
            <a:ext cx="926793"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rgbClr val="FF0000"/>
                </a:solidFill>
              </a:defRPr>
            </a:lvl1pPr>
          </a:lstStyle>
          <a:p>
            <a:r>
              <a:t>The length of the strap was a bit too big I felt I was squeezing it together to reduce the size of it.</a:t>
            </a:r>
          </a:p>
        </p:txBody>
      </p:sp>
      <p:sp>
        <p:nvSpPr>
          <p:cNvPr id="438" name="TextBox 47"/>
          <p:cNvSpPr txBox="1"/>
          <p:nvPr/>
        </p:nvSpPr>
        <p:spPr>
          <a:xfrm>
            <a:off x="3860686" y="2134125"/>
            <a:ext cx="1051693" cy="983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a:solidFill>
                  <a:srgbClr val="00B050"/>
                </a:solidFill>
              </a:defRPr>
            </a:pPr>
            <a:r>
              <a:t>The size of the hole </a:t>
            </a:r>
            <a:r>
              <a:rPr sz="900"/>
              <a:t>which</a:t>
            </a:r>
            <a:r>
              <a:t> attaches was a good size as the straw fitted comfortably inside without any risks of falling out.</a:t>
            </a:r>
          </a:p>
        </p:txBody>
      </p:sp>
      <p:sp>
        <p:nvSpPr>
          <p:cNvPr id="439" name="TextBox 48"/>
          <p:cNvSpPr txBox="1"/>
          <p:nvPr/>
        </p:nvSpPr>
        <p:spPr>
          <a:xfrm>
            <a:off x="3821827" y="4475045"/>
            <a:ext cx="1129412"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rgbClr val="00B050"/>
                </a:solidFill>
              </a:defRPr>
            </a:lvl1pPr>
          </a:lstStyle>
          <a:p>
            <a:r>
              <a:t>The straw was a good length for a teenager as it comfortably went into the mouth without much issues.</a:t>
            </a:r>
          </a:p>
        </p:txBody>
      </p:sp>
      <p:sp>
        <p:nvSpPr>
          <p:cNvPr id="440" name="TextBox 51"/>
          <p:cNvSpPr txBox="1"/>
          <p:nvPr/>
        </p:nvSpPr>
        <p:spPr>
          <a:xfrm>
            <a:off x="4886933" y="5120635"/>
            <a:ext cx="1466771"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a:solidFill>
                  <a:schemeClr val="accent6"/>
                </a:solidFill>
              </a:defRPr>
            </a:pPr>
            <a:r>
              <a:t>The size of the hook could be smaller, </a:t>
            </a:r>
            <a:r>
              <a:rPr>
                <a:solidFill>
                  <a:srgbClr val="00B050"/>
                </a:solidFill>
              </a:rPr>
              <a:t>however the material is suitable</a:t>
            </a:r>
            <a:r>
              <a:rPr>
                <a:solidFill>
                  <a:srgbClr val="000000"/>
                </a:solidFill>
              </a:rPr>
              <a:t> </a:t>
            </a:r>
            <a:r>
              <a:rPr>
                <a:solidFill>
                  <a:srgbClr val="FF0000"/>
                </a:solidFill>
              </a:rPr>
              <a:t>and the hook needs to be a bit wider it was a bit squeezed together.</a:t>
            </a:r>
          </a:p>
        </p:txBody>
      </p:sp>
      <p:sp>
        <p:nvSpPr>
          <p:cNvPr id="441" name="TextBox 52"/>
          <p:cNvSpPr txBox="1"/>
          <p:nvPr/>
        </p:nvSpPr>
        <p:spPr>
          <a:xfrm>
            <a:off x="4836490" y="5854756"/>
            <a:ext cx="1253331"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a:solidFill>
                  <a:srgbClr val="00B050"/>
                </a:solidFill>
              </a:defRPr>
            </a:pPr>
            <a:r>
              <a:t>The size of the filter is good, </a:t>
            </a:r>
            <a:r>
              <a:rPr>
                <a:solidFill>
                  <a:srgbClr val="FF0000"/>
                </a:solidFill>
              </a:rPr>
              <a:t>however the hole is way to small for the extensive amount of water that I want to put in the sachet.</a:t>
            </a:r>
          </a:p>
        </p:txBody>
      </p:sp>
      <p:sp>
        <p:nvSpPr>
          <p:cNvPr id="442" name="TextBox 53"/>
          <p:cNvSpPr txBox="1"/>
          <p:nvPr/>
        </p:nvSpPr>
        <p:spPr>
          <a:xfrm>
            <a:off x="2974899" y="125736"/>
            <a:ext cx="1223483"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u="sng"/>
            </a:lvl1pPr>
          </a:lstStyle>
          <a:p>
            <a:r>
              <a:t>E1- Testing in the workshop</a:t>
            </a:r>
          </a:p>
        </p:txBody>
      </p:sp>
      <p:sp>
        <p:nvSpPr>
          <p:cNvPr id="443" name="TextBox 54"/>
          <p:cNvSpPr txBox="1"/>
          <p:nvPr/>
        </p:nvSpPr>
        <p:spPr>
          <a:xfrm>
            <a:off x="3100084" y="679944"/>
            <a:ext cx="785446"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Iteration E1- 3/6</a:t>
            </a:r>
          </a:p>
        </p:txBody>
      </p:sp>
      <p:sp>
        <p:nvSpPr>
          <p:cNvPr id="444" name="TextBox 55"/>
          <p:cNvSpPr txBox="1"/>
          <p:nvPr/>
        </p:nvSpPr>
        <p:spPr>
          <a:xfrm>
            <a:off x="5190431" y="1026139"/>
            <a:ext cx="170349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b="1" u="sng"/>
            </a:pPr>
            <a:r>
              <a:t>2</a:t>
            </a:r>
            <a:r>
              <a:rPr baseline="30000"/>
              <a:t>nd</a:t>
            </a:r>
            <a:r>
              <a:t> prototype</a:t>
            </a:r>
          </a:p>
        </p:txBody>
      </p:sp>
      <p:sp>
        <p:nvSpPr>
          <p:cNvPr id="445" name="TextBox 56"/>
          <p:cNvSpPr txBox="1"/>
          <p:nvPr/>
        </p:nvSpPr>
        <p:spPr>
          <a:xfrm>
            <a:off x="8494186" y="97189"/>
            <a:ext cx="1048923"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u="sng"/>
            </a:pPr>
            <a:r>
              <a:t>1</a:t>
            </a:r>
            <a:r>
              <a:rPr baseline="30000"/>
              <a:t>st</a:t>
            </a:r>
            <a:r>
              <a:t> prototype</a:t>
            </a:r>
          </a:p>
        </p:txBody>
      </p:sp>
      <p:sp>
        <p:nvSpPr>
          <p:cNvPr id="446" name="TextBox 7"/>
          <p:cNvSpPr txBox="1"/>
          <p:nvPr/>
        </p:nvSpPr>
        <p:spPr>
          <a:xfrm>
            <a:off x="2621702" y="4621043"/>
            <a:ext cx="218465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u="sng">
                <a:solidFill>
                  <a:srgbClr val="FFFFFF"/>
                </a:solidFill>
              </a:defRPr>
            </a:lvl1pPr>
          </a:lstStyle>
          <a:p>
            <a:r>
              <a:t>Additional research</a:t>
            </a:r>
          </a:p>
        </p:txBody>
      </p:sp>
      <p:sp>
        <p:nvSpPr>
          <p:cNvPr id="447" name="TextBox 17"/>
          <p:cNvSpPr txBox="1"/>
          <p:nvPr/>
        </p:nvSpPr>
        <p:spPr>
          <a:xfrm>
            <a:off x="6635502" y="4961587"/>
            <a:ext cx="1179095"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u="sng">
                <a:solidFill>
                  <a:srgbClr val="FF0000"/>
                </a:solidFill>
              </a:defRPr>
            </a:lvl1pPr>
          </a:lstStyle>
          <a:p>
            <a:r>
              <a:t>Jacob said that the straw may need to be a bit longer for it to be comfortable plus change to style of straw as it needs to be more flexible.</a:t>
            </a:r>
          </a:p>
        </p:txBody>
      </p:sp>
      <p:sp>
        <p:nvSpPr>
          <p:cNvPr id="448" name="TextBox 26"/>
          <p:cNvSpPr txBox="1"/>
          <p:nvPr/>
        </p:nvSpPr>
        <p:spPr>
          <a:xfrm>
            <a:off x="8284654" y="5012745"/>
            <a:ext cx="854530"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solidFill>
                  <a:srgbClr val="00B050"/>
                </a:solidFill>
              </a:defRPr>
            </a:lvl1pPr>
          </a:lstStyle>
          <a:p>
            <a:r>
              <a:t>However he did say that the hole where the tube fits in is a good size.</a:t>
            </a:r>
          </a:p>
        </p:txBody>
      </p:sp>
      <p:sp>
        <p:nvSpPr>
          <p:cNvPr id="449" name="TextBox 45"/>
          <p:cNvSpPr txBox="1"/>
          <p:nvPr/>
        </p:nvSpPr>
        <p:spPr>
          <a:xfrm>
            <a:off x="6596974" y="665393"/>
            <a:ext cx="947161" cy="548641"/>
          </a:xfrm>
          <a:prstGeom prst="rect">
            <a:avLst/>
          </a:prstGeom>
          <a:solidFill>
            <a:srgbClr val="FDEA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b="1">
                <a:solidFill>
                  <a:srgbClr val="FF0000"/>
                </a:solidFill>
              </a:defRPr>
            </a:lvl1pPr>
          </a:lstStyle>
          <a:p>
            <a:r>
              <a:t>NEW REQUIREMENT! – Needs to be secured away from the wheel </a:t>
            </a:r>
          </a:p>
        </p:txBody>
      </p:sp>
      <p:sp>
        <p:nvSpPr>
          <p:cNvPr id="450" name="TextBox 50"/>
          <p:cNvSpPr txBox="1"/>
          <p:nvPr/>
        </p:nvSpPr>
        <p:spPr>
          <a:xfrm>
            <a:off x="7119005" y="3675186"/>
            <a:ext cx="2117922" cy="320041"/>
          </a:xfrm>
          <a:prstGeom prst="rect">
            <a:avLst/>
          </a:prstGeom>
          <a:solidFill>
            <a:srgbClr val="FDEA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b="1">
                <a:solidFill>
                  <a:srgbClr val="FF0000"/>
                </a:solidFill>
              </a:defRPr>
            </a:lvl1pPr>
          </a:lstStyle>
          <a:p>
            <a:r>
              <a:t>NEW REQUIREMENT! – Needs to be secured away from the wheel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21D983F9-E3D8-4C17-99E4-50421DD05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28" y="67474"/>
            <a:ext cx="3340505" cy="2861923"/>
          </a:xfrm>
          <a:prstGeom prst="rect">
            <a:avLst/>
          </a:prstGeom>
        </p:spPr>
      </p:pic>
      <p:sp>
        <p:nvSpPr>
          <p:cNvPr id="454" name="Rounded Rectangle 32"/>
          <p:cNvSpPr/>
          <p:nvPr/>
        </p:nvSpPr>
        <p:spPr>
          <a:xfrm>
            <a:off x="3441241" y="67474"/>
            <a:ext cx="3589530" cy="1853339"/>
          </a:xfrm>
          <a:prstGeom prst="roundRect">
            <a:avLst>
              <a:gd name="adj" fmla="val 4846"/>
            </a:avLst>
          </a:prstGeom>
          <a:solidFill>
            <a:srgbClr val="EBF1DE"/>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455" name="Picture 8" descr="Student work"/>
          <p:cNvPicPr>
            <a:picLocks noChangeAspect="1"/>
          </p:cNvPicPr>
          <p:nvPr/>
        </p:nvPicPr>
        <p:blipFill>
          <a:blip r:embed="rId4"/>
          <a:stretch>
            <a:fillRect/>
          </a:stretch>
        </p:blipFill>
        <p:spPr>
          <a:xfrm>
            <a:off x="8462010" y="5795012"/>
            <a:ext cx="1062991" cy="1062990"/>
          </a:xfrm>
          <a:prstGeom prst="rect">
            <a:avLst/>
          </a:prstGeom>
          <a:ln w="12700">
            <a:miter lim="400000"/>
          </a:ln>
        </p:spPr>
      </p:pic>
      <p:sp>
        <p:nvSpPr>
          <p:cNvPr id="460" name="TextBox 9"/>
          <p:cNvSpPr txBox="1"/>
          <p:nvPr/>
        </p:nvSpPr>
        <p:spPr>
          <a:xfrm>
            <a:off x="8357899" y="3491843"/>
            <a:ext cx="1264529"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u="sng"/>
            </a:lvl1pPr>
          </a:lstStyle>
          <a:p>
            <a:r>
              <a:t>Bite valve research this could attach onto the top of straw and go into the mouth.</a:t>
            </a:r>
          </a:p>
        </p:txBody>
      </p:sp>
      <p:sp>
        <p:nvSpPr>
          <p:cNvPr id="461" name="TextBox 10"/>
          <p:cNvSpPr txBox="1"/>
          <p:nvPr/>
        </p:nvSpPr>
        <p:spPr>
          <a:xfrm>
            <a:off x="8668839" y="5104457"/>
            <a:ext cx="1179254"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u="sng"/>
            </a:lvl1pPr>
          </a:lstStyle>
          <a:p>
            <a:r>
              <a:t>A valve which is processed by the squeezing of something.</a:t>
            </a:r>
          </a:p>
        </p:txBody>
      </p:sp>
      <p:sp>
        <p:nvSpPr>
          <p:cNvPr id="462" name="TextBox 11"/>
          <p:cNvSpPr txBox="1"/>
          <p:nvPr/>
        </p:nvSpPr>
        <p:spPr>
          <a:xfrm>
            <a:off x="459557" y="3259739"/>
            <a:ext cx="2264687" cy="331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b="1">
                <a:solidFill>
                  <a:srgbClr val="FF0000"/>
                </a:solidFill>
              </a:defRPr>
            </a:pPr>
            <a:r>
              <a:rPr dirty="0"/>
              <a:t>Areas to develop:</a:t>
            </a:r>
          </a:p>
          <a:p>
            <a:pPr marL="228600" indent="-228600">
              <a:buSzPct val="100000"/>
              <a:buAutoNum type="alphaLcParenR"/>
              <a:defRPr sz="900">
                <a:solidFill>
                  <a:srgbClr val="FF0000"/>
                </a:solidFill>
              </a:defRPr>
            </a:pPr>
            <a:r>
              <a:rPr dirty="0"/>
              <a:t>hole where water goes through needs to be bigger.</a:t>
            </a:r>
          </a:p>
          <a:p>
            <a:pPr marL="228600" indent="-228600">
              <a:buSzPct val="100000"/>
              <a:buAutoNum type="alphaLcParenR"/>
              <a:defRPr sz="900">
                <a:solidFill>
                  <a:srgbClr val="FF0000"/>
                </a:solidFill>
              </a:defRPr>
            </a:pPr>
            <a:endParaRPr dirty="0"/>
          </a:p>
          <a:p>
            <a:pPr marL="228600" indent="-228600">
              <a:buSzPct val="100000"/>
              <a:buAutoNum type="alphaLcParenR" startAt="2"/>
              <a:defRPr sz="900">
                <a:solidFill>
                  <a:srgbClr val="FF0000"/>
                </a:solidFill>
              </a:defRPr>
            </a:pPr>
            <a:r>
              <a:rPr dirty="0"/>
              <a:t>Two valves are needed one at the end of the sachet and the other at the top of straw.</a:t>
            </a:r>
          </a:p>
          <a:p>
            <a:pPr marL="228600" indent="-228600">
              <a:buSzPct val="100000"/>
              <a:buAutoNum type="alphaLcParenR" startAt="2"/>
              <a:defRPr sz="900">
                <a:solidFill>
                  <a:srgbClr val="FF0000"/>
                </a:solidFill>
              </a:defRPr>
            </a:pPr>
            <a:endParaRPr dirty="0"/>
          </a:p>
          <a:p>
            <a:pPr marL="228600" indent="-228600">
              <a:buSzPct val="100000"/>
              <a:buAutoNum type="alphaLcParenR" startAt="3"/>
              <a:defRPr sz="900">
                <a:solidFill>
                  <a:srgbClr val="FF0000"/>
                </a:solidFill>
              </a:defRPr>
            </a:pPr>
            <a:r>
              <a:rPr dirty="0"/>
              <a:t>Consider screw top opener for putting the water in.</a:t>
            </a:r>
          </a:p>
          <a:p>
            <a:pPr marL="228600" indent="-228600">
              <a:buSzPct val="100000"/>
              <a:buAutoNum type="alphaLcParenR" startAt="3"/>
              <a:defRPr sz="900">
                <a:solidFill>
                  <a:srgbClr val="FF0000"/>
                </a:solidFill>
              </a:defRPr>
            </a:pPr>
            <a:endParaRPr dirty="0"/>
          </a:p>
          <a:p>
            <a:pPr marL="228600" indent="-228600">
              <a:buSzPct val="100000"/>
              <a:buAutoNum type="alphaLcParenR" startAt="4"/>
              <a:defRPr sz="900">
                <a:solidFill>
                  <a:srgbClr val="FF0000"/>
                </a:solidFill>
              </a:defRPr>
            </a:pPr>
            <a:r>
              <a:rPr dirty="0"/>
              <a:t>The sachet needs to be higher up on the wheelchair so easier to use.</a:t>
            </a:r>
          </a:p>
          <a:p>
            <a:pPr marL="228600" indent="-228600">
              <a:buSzPct val="100000"/>
              <a:buAutoNum type="alphaLcParenR" startAt="4"/>
              <a:defRPr sz="900">
                <a:solidFill>
                  <a:srgbClr val="FF0000"/>
                </a:solidFill>
              </a:defRPr>
            </a:pPr>
            <a:endParaRPr dirty="0"/>
          </a:p>
          <a:p>
            <a:pPr marL="228600" indent="-228600">
              <a:buSzPct val="100000"/>
              <a:buAutoNum type="alphaLcParenR" startAt="5"/>
              <a:defRPr sz="900">
                <a:solidFill>
                  <a:srgbClr val="FF0000"/>
                </a:solidFill>
              </a:defRPr>
            </a:pPr>
            <a:r>
              <a:rPr dirty="0"/>
              <a:t>Straw may need making smaller as its going to hard for the user to access the water as they will struggle sucking so much to get the water out of the straw.</a:t>
            </a:r>
          </a:p>
          <a:p>
            <a:pPr marL="228600" indent="-228600">
              <a:buSzPct val="100000"/>
              <a:buAutoNum type="alphaLcParenR" startAt="5"/>
              <a:defRPr sz="900">
                <a:solidFill>
                  <a:srgbClr val="FF0000"/>
                </a:solidFill>
              </a:defRPr>
            </a:pPr>
            <a:endParaRPr dirty="0"/>
          </a:p>
          <a:p>
            <a:pPr marL="228600" indent="-228600">
              <a:buSzPct val="100000"/>
              <a:buAutoNum type="alphaLcParenR" startAt="6"/>
              <a:defRPr sz="900">
                <a:solidFill>
                  <a:srgbClr val="FF0000"/>
                </a:solidFill>
              </a:defRPr>
            </a:pPr>
            <a:r>
              <a:rPr dirty="0"/>
              <a:t>Consider the amount which is able to come through the straw and how much will dribble out when the user stops drinking</a:t>
            </a:r>
            <a:r>
              <a:rPr dirty="0">
                <a:solidFill>
                  <a:srgbClr val="000000"/>
                </a:solidFill>
              </a:rPr>
              <a:t>.</a:t>
            </a:r>
          </a:p>
        </p:txBody>
      </p:sp>
      <p:sp>
        <p:nvSpPr>
          <p:cNvPr id="463" name="TextBox 12"/>
          <p:cNvSpPr txBox="1"/>
          <p:nvPr/>
        </p:nvSpPr>
        <p:spPr>
          <a:xfrm>
            <a:off x="387534" y="2929711"/>
            <a:ext cx="323439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u="sng"/>
            </a:lvl1pPr>
          </a:lstStyle>
          <a:p>
            <a:r>
              <a:rPr u="none" dirty="0"/>
              <a:t>Email from coach of </a:t>
            </a:r>
            <a:r>
              <a:rPr lang="en-GB" u="none" dirty="0"/>
              <a:t>                                     </a:t>
            </a:r>
            <a:r>
              <a:rPr u="none" dirty="0"/>
              <a:t>disabled basketball club</a:t>
            </a:r>
            <a:r>
              <a:rPr dirty="0"/>
              <a:t>.</a:t>
            </a:r>
          </a:p>
        </p:txBody>
      </p:sp>
      <p:pic>
        <p:nvPicPr>
          <p:cNvPr id="465" name="Picture 13" descr="Student work"/>
          <p:cNvPicPr>
            <a:picLocks noChangeAspect="1"/>
          </p:cNvPicPr>
          <p:nvPr/>
        </p:nvPicPr>
        <p:blipFill>
          <a:blip r:embed="rId5"/>
          <a:stretch>
            <a:fillRect/>
          </a:stretch>
        </p:blipFill>
        <p:spPr>
          <a:xfrm rot="5400000">
            <a:off x="5801523" y="483529"/>
            <a:ext cx="1261836" cy="946379"/>
          </a:xfrm>
          <a:prstGeom prst="rect">
            <a:avLst/>
          </a:prstGeom>
          <a:ln w="12700">
            <a:miter lim="400000"/>
          </a:ln>
        </p:spPr>
      </p:pic>
      <p:pic>
        <p:nvPicPr>
          <p:cNvPr id="466" name="Picture 15" descr="Student work"/>
          <p:cNvPicPr>
            <a:picLocks noChangeAspect="1"/>
          </p:cNvPicPr>
          <p:nvPr/>
        </p:nvPicPr>
        <p:blipFill>
          <a:blip r:embed="rId6"/>
          <a:stretch>
            <a:fillRect/>
          </a:stretch>
        </p:blipFill>
        <p:spPr>
          <a:xfrm rot="5400000">
            <a:off x="3502862" y="465135"/>
            <a:ext cx="1291969" cy="956644"/>
          </a:xfrm>
          <a:prstGeom prst="rect">
            <a:avLst/>
          </a:prstGeom>
          <a:ln w="12700">
            <a:miter lim="400000"/>
          </a:ln>
        </p:spPr>
      </p:pic>
      <p:pic>
        <p:nvPicPr>
          <p:cNvPr id="467" name="Picture 16" descr="Student work"/>
          <p:cNvPicPr>
            <a:picLocks noChangeAspect="1"/>
          </p:cNvPicPr>
          <p:nvPr/>
        </p:nvPicPr>
        <p:blipFill>
          <a:blip r:embed="rId7"/>
          <a:stretch>
            <a:fillRect/>
          </a:stretch>
        </p:blipFill>
        <p:spPr>
          <a:xfrm rot="5400000">
            <a:off x="4709678" y="493319"/>
            <a:ext cx="1303089" cy="867852"/>
          </a:xfrm>
          <a:prstGeom prst="rect">
            <a:avLst/>
          </a:prstGeom>
          <a:ln w="12700">
            <a:miter lim="400000"/>
          </a:ln>
        </p:spPr>
      </p:pic>
      <p:sp>
        <p:nvSpPr>
          <p:cNvPr id="468" name="TextBox 17"/>
          <p:cNvSpPr txBox="1"/>
          <p:nvPr/>
        </p:nvSpPr>
        <p:spPr>
          <a:xfrm>
            <a:off x="3999682" y="59977"/>
            <a:ext cx="3571875"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b="1" u="sng"/>
            </a:lvl1pPr>
          </a:lstStyle>
          <a:p>
            <a:r>
              <a:t>Hydration pack i will be using throughout testing my product.</a:t>
            </a:r>
          </a:p>
        </p:txBody>
      </p:sp>
      <p:pic>
        <p:nvPicPr>
          <p:cNvPr id="469" name="Picture 20" descr="Student work"/>
          <p:cNvPicPr>
            <a:picLocks noChangeAspect="1"/>
          </p:cNvPicPr>
          <p:nvPr/>
        </p:nvPicPr>
        <p:blipFill>
          <a:blip r:embed="rId8"/>
          <a:stretch>
            <a:fillRect/>
          </a:stretch>
        </p:blipFill>
        <p:spPr>
          <a:xfrm>
            <a:off x="3731228" y="2043431"/>
            <a:ext cx="1060884" cy="1414511"/>
          </a:xfrm>
          <a:prstGeom prst="rect">
            <a:avLst/>
          </a:prstGeom>
          <a:ln w="12700">
            <a:miter lim="400000"/>
          </a:ln>
        </p:spPr>
      </p:pic>
      <p:pic>
        <p:nvPicPr>
          <p:cNvPr id="470" name="Picture 21" descr="Picture 21"/>
          <p:cNvPicPr>
            <a:picLocks noChangeAspect="1"/>
          </p:cNvPicPr>
          <p:nvPr/>
        </p:nvPicPr>
        <p:blipFill>
          <a:blip r:embed="rId9"/>
          <a:stretch>
            <a:fillRect/>
          </a:stretch>
        </p:blipFill>
        <p:spPr>
          <a:xfrm>
            <a:off x="4995081" y="3011617"/>
            <a:ext cx="976357" cy="1338768"/>
          </a:xfrm>
          <a:prstGeom prst="rect">
            <a:avLst/>
          </a:prstGeom>
          <a:ln w="12700">
            <a:miter lim="400000"/>
          </a:ln>
        </p:spPr>
      </p:pic>
      <p:pic>
        <p:nvPicPr>
          <p:cNvPr id="471" name="Picture 22" descr="Student work"/>
          <p:cNvPicPr>
            <a:picLocks noChangeAspect="1"/>
          </p:cNvPicPr>
          <p:nvPr/>
        </p:nvPicPr>
        <p:blipFill>
          <a:blip r:embed="rId10"/>
          <a:stretch>
            <a:fillRect/>
          </a:stretch>
        </p:blipFill>
        <p:spPr>
          <a:xfrm>
            <a:off x="3203061" y="3729120"/>
            <a:ext cx="1107392" cy="1411927"/>
          </a:xfrm>
          <a:prstGeom prst="rect">
            <a:avLst/>
          </a:prstGeom>
          <a:ln w="12700">
            <a:miter lim="400000"/>
          </a:ln>
        </p:spPr>
      </p:pic>
      <p:pic>
        <p:nvPicPr>
          <p:cNvPr id="472" name="Picture 23" descr="Student work"/>
          <p:cNvPicPr>
            <a:picLocks noChangeAspect="1"/>
          </p:cNvPicPr>
          <p:nvPr/>
        </p:nvPicPr>
        <p:blipFill>
          <a:blip r:embed="rId11"/>
          <a:stretch>
            <a:fillRect/>
          </a:stretch>
        </p:blipFill>
        <p:spPr>
          <a:xfrm>
            <a:off x="5113892" y="4990003"/>
            <a:ext cx="1021363" cy="1436170"/>
          </a:xfrm>
          <a:prstGeom prst="rect">
            <a:avLst/>
          </a:prstGeom>
          <a:ln w="12700">
            <a:miter lim="400000"/>
          </a:ln>
        </p:spPr>
      </p:pic>
      <p:pic>
        <p:nvPicPr>
          <p:cNvPr id="474" name="Picture 25" descr="Student work"/>
          <p:cNvPicPr>
            <a:picLocks noChangeAspect="1"/>
          </p:cNvPicPr>
          <p:nvPr/>
        </p:nvPicPr>
        <p:blipFill>
          <a:blip r:embed="rId12"/>
          <a:stretch>
            <a:fillRect/>
          </a:stretch>
        </p:blipFill>
        <p:spPr>
          <a:xfrm>
            <a:off x="6378804" y="2190841"/>
            <a:ext cx="731611" cy="1447294"/>
          </a:xfrm>
          <a:prstGeom prst="rect">
            <a:avLst/>
          </a:prstGeom>
          <a:ln w="12700">
            <a:miter lim="400000"/>
          </a:ln>
        </p:spPr>
      </p:pic>
      <p:sp>
        <p:nvSpPr>
          <p:cNvPr id="475" name="TextBox 26"/>
          <p:cNvSpPr txBox="1"/>
          <p:nvPr/>
        </p:nvSpPr>
        <p:spPr>
          <a:xfrm>
            <a:off x="5138072" y="6405421"/>
            <a:ext cx="1192354"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u="sng"/>
            </a:lvl1pPr>
          </a:lstStyle>
          <a:p>
            <a:r>
              <a:rPr dirty="0"/>
              <a:t>User Testing with</a:t>
            </a:r>
            <a:r>
              <a:rPr lang="en-GB" dirty="0"/>
              <a:t> Mr</a:t>
            </a:r>
            <a:r>
              <a:rPr dirty="0"/>
              <a:t> </a:t>
            </a:r>
            <a:r>
              <a:rPr lang="en-GB" dirty="0"/>
              <a:t>  </a:t>
            </a:r>
            <a:endParaRPr dirty="0"/>
          </a:p>
        </p:txBody>
      </p:sp>
      <p:sp>
        <p:nvSpPr>
          <p:cNvPr id="476" name="TextBox 28"/>
          <p:cNvSpPr txBox="1"/>
          <p:nvPr/>
        </p:nvSpPr>
        <p:spPr>
          <a:xfrm>
            <a:off x="6832140" y="3789568"/>
            <a:ext cx="1538432" cy="2894966"/>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a:pPr>
            <a:r>
              <a:rPr dirty="0"/>
              <a:t>This is my next prototype tested on the schools wheelchair. Overall the prototype works very well with limited errors. </a:t>
            </a:r>
          </a:p>
          <a:p>
            <a:pPr>
              <a:defRPr sz="800">
                <a:solidFill>
                  <a:srgbClr val="00B050"/>
                </a:solidFill>
              </a:defRPr>
            </a:pPr>
            <a:r>
              <a:rPr dirty="0"/>
              <a:t>Advantages: The straps stay attached and don’t come apart, the hook provides a sustainable source for the straw to rest in when not in use, The metal base and hook keeps the hydration pack inside and it fall out as the hooks keep the sachet in a good position.</a:t>
            </a:r>
          </a:p>
          <a:p>
            <a:pPr>
              <a:defRPr sz="800">
                <a:solidFill>
                  <a:srgbClr val="00B050"/>
                </a:solidFill>
              </a:defRPr>
            </a:pPr>
            <a:endParaRPr dirty="0"/>
          </a:p>
          <a:p>
            <a:pPr>
              <a:defRPr sz="800">
                <a:solidFill>
                  <a:srgbClr val="FF0000"/>
                </a:solidFill>
              </a:defRPr>
            </a:pPr>
            <a:r>
              <a:rPr dirty="0"/>
              <a:t>Improvements: The straps need to be of a stronger material, the hook needs upgrading  and needs to be more secure, the metal basing needs to have more to it.</a:t>
            </a:r>
          </a:p>
        </p:txBody>
      </p:sp>
      <p:sp>
        <p:nvSpPr>
          <p:cNvPr id="477" name="TextBox 29"/>
          <p:cNvSpPr txBox="1"/>
          <p:nvPr/>
        </p:nvSpPr>
        <p:spPr>
          <a:xfrm>
            <a:off x="4335433" y="4557917"/>
            <a:ext cx="2117922" cy="434341"/>
          </a:xfrm>
          <a:prstGeom prst="rect">
            <a:avLst/>
          </a:prstGeom>
          <a:solidFill>
            <a:srgbClr val="FDEA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b="1">
                <a:solidFill>
                  <a:srgbClr val="FF0000"/>
                </a:solidFill>
              </a:defRPr>
            </a:lvl1pPr>
          </a:lstStyle>
          <a:p>
            <a:r>
              <a:t>NEW REQUIREMENT! – 	The metal basing needs to have more security possibly add more metal to it.</a:t>
            </a:r>
          </a:p>
        </p:txBody>
      </p:sp>
      <p:pic>
        <p:nvPicPr>
          <p:cNvPr id="478" name="Picture 1" descr="Student work"/>
          <p:cNvPicPr>
            <a:picLocks noChangeAspect="1"/>
          </p:cNvPicPr>
          <p:nvPr/>
        </p:nvPicPr>
        <p:blipFill>
          <a:blip r:embed="rId13"/>
          <a:stretch>
            <a:fillRect/>
          </a:stretch>
        </p:blipFill>
        <p:spPr>
          <a:xfrm>
            <a:off x="8303420" y="1"/>
            <a:ext cx="1221582" cy="1628776"/>
          </a:xfrm>
          <a:prstGeom prst="rect">
            <a:avLst/>
          </a:prstGeom>
          <a:ln w="12700">
            <a:miter lim="400000"/>
          </a:ln>
        </p:spPr>
      </p:pic>
      <p:sp>
        <p:nvSpPr>
          <p:cNvPr id="479" name="TextBox 3"/>
          <p:cNvSpPr txBox="1"/>
          <p:nvPr/>
        </p:nvSpPr>
        <p:spPr>
          <a:xfrm>
            <a:off x="8390163" y="1666943"/>
            <a:ext cx="921790"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This is a drawing of my water sachet and some of the adaptations I have made to it. </a:t>
            </a:r>
          </a:p>
        </p:txBody>
      </p:sp>
      <p:sp>
        <p:nvSpPr>
          <p:cNvPr id="480" name="TextBox 6"/>
          <p:cNvSpPr txBox="1"/>
          <p:nvPr/>
        </p:nvSpPr>
        <p:spPr>
          <a:xfrm>
            <a:off x="7260074" y="1891231"/>
            <a:ext cx="1026512" cy="174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This is a drawing of my hook which is attached to the inner tubing which helps the tube stay in good position when not in use I thought this was an ideal place to put it as there's a high chance it wont fall on the floor and disturb the game</a:t>
            </a:r>
          </a:p>
        </p:txBody>
      </p:sp>
      <p:pic>
        <p:nvPicPr>
          <p:cNvPr id="481" name="Picture 7" descr="Student work"/>
          <p:cNvPicPr>
            <a:picLocks noChangeAspect="1"/>
          </p:cNvPicPr>
          <p:nvPr/>
        </p:nvPicPr>
        <p:blipFill>
          <a:blip r:embed="rId14"/>
          <a:stretch>
            <a:fillRect/>
          </a:stretch>
        </p:blipFill>
        <p:spPr>
          <a:xfrm>
            <a:off x="7180833" y="-2"/>
            <a:ext cx="1122588" cy="1628776"/>
          </a:xfrm>
          <a:prstGeom prst="rect">
            <a:avLst/>
          </a:prstGeom>
          <a:ln w="12700">
            <a:miter lim="400000"/>
          </a:ln>
        </p:spPr>
      </p:pic>
      <p:sp>
        <p:nvSpPr>
          <p:cNvPr id="482" name="TextBox 19"/>
          <p:cNvSpPr txBox="1"/>
          <p:nvPr/>
        </p:nvSpPr>
        <p:spPr>
          <a:xfrm>
            <a:off x="8316756" y="2460159"/>
            <a:ext cx="1104494" cy="980441"/>
          </a:xfrm>
          <a:prstGeom prst="rect">
            <a:avLst/>
          </a:prstGeom>
          <a:solidFill>
            <a:srgbClr val="B9CDE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u="sng"/>
            </a:lvl1pPr>
          </a:lstStyle>
          <a:p>
            <a:r>
              <a:t>Next steps: Start thinking about materials that I could use to upgrade my product, and add more security to metal basing.</a:t>
            </a:r>
          </a:p>
        </p:txBody>
      </p:sp>
      <p:sp>
        <p:nvSpPr>
          <p:cNvPr id="483" name="TextBox 33"/>
          <p:cNvSpPr txBox="1"/>
          <p:nvPr/>
        </p:nvSpPr>
        <p:spPr>
          <a:xfrm>
            <a:off x="4158910" y="1666943"/>
            <a:ext cx="396172" cy="180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 i="1"/>
            </a:lvl1pPr>
          </a:lstStyle>
          <a:p>
            <a:r>
              <a:t>Nozzle</a:t>
            </a:r>
          </a:p>
        </p:txBody>
      </p:sp>
      <p:sp>
        <p:nvSpPr>
          <p:cNvPr id="484" name="Straight Arrow Connector 35"/>
          <p:cNvSpPr/>
          <p:nvPr/>
        </p:nvSpPr>
        <p:spPr>
          <a:xfrm flipH="1" flipV="1">
            <a:off x="4141162" y="1416196"/>
            <a:ext cx="215834" cy="250747"/>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85" name="TextBox 36"/>
          <p:cNvSpPr txBox="1"/>
          <p:nvPr/>
        </p:nvSpPr>
        <p:spPr>
          <a:xfrm>
            <a:off x="4792112" y="1926686"/>
            <a:ext cx="1875390"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i="1"/>
            </a:lvl1pPr>
          </a:lstStyle>
          <a:p>
            <a:r>
              <a:t>This shows how it fits on the back using the metal basing.</a:t>
            </a:r>
          </a:p>
        </p:txBody>
      </p:sp>
      <p:sp>
        <p:nvSpPr>
          <p:cNvPr id="486" name="Straight Arrow Connector 37"/>
          <p:cNvSpPr/>
          <p:nvPr/>
        </p:nvSpPr>
        <p:spPr>
          <a:xfrm flipH="1">
            <a:off x="4413622" y="2067141"/>
            <a:ext cx="459197" cy="364792"/>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87" name="Straight Arrow Connector 39"/>
          <p:cNvSpPr/>
          <p:nvPr/>
        </p:nvSpPr>
        <p:spPr>
          <a:xfrm flipH="1" flipV="1">
            <a:off x="7480959" y="814387"/>
            <a:ext cx="292371" cy="1076846"/>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88" name="Straight Arrow Connector 41"/>
          <p:cNvSpPr/>
          <p:nvPr/>
        </p:nvSpPr>
        <p:spPr>
          <a:xfrm flipH="1" flipV="1">
            <a:off x="8851055" y="1368196"/>
            <a:ext cx="206261" cy="330693"/>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89" name="Right Arrow 43"/>
          <p:cNvSpPr/>
          <p:nvPr/>
        </p:nvSpPr>
        <p:spPr>
          <a:xfrm>
            <a:off x="6161602" y="5375654"/>
            <a:ext cx="663290" cy="996551"/>
          </a:xfrm>
          <a:prstGeom prst="rightArrow">
            <a:avLst>
              <a:gd name="adj1" fmla="val 50000"/>
              <a:gd name="adj2" fmla="val 50000"/>
            </a:avLst>
          </a:prstGeom>
          <a:gradFill>
            <a:gsLst>
              <a:gs pos="0">
                <a:srgbClr val="3F80CE"/>
              </a:gs>
              <a:gs pos="100000">
                <a:schemeClr val="accent1">
                  <a:hueOff val="357503"/>
                  <a:satOff val="54545"/>
                  <a:lumOff val="29273"/>
                </a:schemeClr>
              </a:gs>
            </a:gsLst>
            <a:lin ang="16200000"/>
          </a:gra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490" name="Right Arrow 44"/>
          <p:cNvSpPr/>
          <p:nvPr/>
        </p:nvSpPr>
        <p:spPr>
          <a:xfrm>
            <a:off x="2663116" y="3114097"/>
            <a:ext cx="663290" cy="996551"/>
          </a:xfrm>
          <a:prstGeom prst="rightArrow">
            <a:avLst>
              <a:gd name="adj1" fmla="val 50000"/>
              <a:gd name="adj2" fmla="val 50000"/>
            </a:avLst>
          </a:prstGeom>
          <a:gradFill>
            <a:gsLst>
              <a:gs pos="0">
                <a:srgbClr val="3F80CE"/>
              </a:gs>
              <a:gs pos="100000">
                <a:schemeClr val="accent1">
                  <a:hueOff val="357503"/>
                  <a:satOff val="54545"/>
                  <a:lumOff val="29273"/>
                </a:schemeClr>
              </a:gs>
            </a:gsLst>
            <a:lin ang="16200000"/>
          </a:gra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491" name="Straight Arrow Connector 45" descr="Student work"/>
          <p:cNvSpPr/>
          <p:nvPr/>
        </p:nvSpPr>
        <p:spPr>
          <a:xfrm>
            <a:off x="5483259" y="2804085"/>
            <a:ext cx="79341" cy="849014"/>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92" name="Straight Arrow Connector 47"/>
          <p:cNvSpPr/>
          <p:nvPr/>
        </p:nvSpPr>
        <p:spPr>
          <a:xfrm flipH="1">
            <a:off x="5725824" y="5274590"/>
            <a:ext cx="479586" cy="175770"/>
          </a:xfrm>
          <a:prstGeom prst="line">
            <a:avLst/>
          </a:prstGeom>
          <a:ln w="254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493" name="TextBox 51"/>
          <p:cNvSpPr txBox="1"/>
          <p:nvPr/>
        </p:nvSpPr>
        <p:spPr>
          <a:xfrm>
            <a:off x="4754834" y="2479577"/>
            <a:ext cx="1894904"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i="1"/>
            </a:lvl1pPr>
          </a:lstStyle>
          <a:p>
            <a:r>
              <a:t>This is the clip on mechanism that is attached to the inner tube.</a:t>
            </a:r>
          </a:p>
        </p:txBody>
      </p:sp>
      <p:pic>
        <p:nvPicPr>
          <p:cNvPr id="494" name="Picture 56" descr="Picture 56"/>
          <p:cNvPicPr>
            <a:picLocks noChangeAspect="1"/>
          </p:cNvPicPr>
          <p:nvPr/>
        </p:nvPicPr>
        <p:blipFill>
          <a:blip r:embed="rId15"/>
          <a:stretch>
            <a:fillRect/>
          </a:stretch>
        </p:blipFill>
        <p:spPr>
          <a:xfrm rot="12074094">
            <a:off x="6499021" y="2800026"/>
            <a:ext cx="256055" cy="1012025"/>
          </a:xfrm>
          <a:prstGeom prst="rect">
            <a:avLst/>
          </a:prstGeom>
          <a:ln w="12700">
            <a:miter lim="400000"/>
          </a:ln>
        </p:spPr>
      </p:pic>
      <p:sp>
        <p:nvSpPr>
          <p:cNvPr id="495" name="TextBox 57"/>
          <p:cNvSpPr txBox="1"/>
          <p:nvPr/>
        </p:nvSpPr>
        <p:spPr>
          <a:xfrm>
            <a:off x="5997018" y="3800138"/>
            <a:ext cx="803514"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i="1"/>
            </a:lvl1pPr>
          </a:lstStyle>
          <a:p>
            <a:r>
              <a:t>The strap that attaches are the metal basing to keep it secure</a:t>
            </a:r>
          </a:p>
        </p:txBody>
      </p:sp>
      <p:sp>
        <p:nvSpPr>
          <p:cNvPr id="496" name="TextBox 58"/>
          <p:cNvSpPr txBox="1"/>
          <p:nvPr/>
        </p:nvSpPr>
        <p:spPr>
          <a:xfrm>
            <a:off x="6161120" y="4799877"/>
            <a:ext cx="731611" cy="6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i="1"/>
            </a:lvl1pPr>
          </a:lstStyle>
          <a:p>
            <a:r>
              <a:t>The hook that is used to keep the straw in place when not in use.</a:t>
            </a:r>
          </a:p>
        </p:txBody>
      </p:sp>
      <p:pic>
        <p:nvPicPr>
          <p:cNvPr id="497" name="Picture 60" descr="Picture 60"/>
          <p:cNvPicPr>
            <a:picLocks noChangeAspect="1"/>
          </p:cNvPicPr>
          <p:nvPr/>
        </p:nvPicPr>
        <p:blipFill>
          <a:blip r:embed="rId15"/>
          <a:stretch>
            <a:fillRect/>
          </a:stretch>
        </p:blipFill>
        <p:spPr>
          <a:xfrm rot="13291390">
            <a:off x="3205983" y="3979909"/>
            <a:ext cx="256055" cy="1520081"/>
          </a:xfrm>
          <a:prstGeom prst="rect">
            <a:avLst/>
          </a:prstGeom>
          <a:ln w="12700">
            <a:miter lim="400000"/>
          </a:ln>
        </p:spPr>
      </p:pic>
      <p:sp>
        <p:nvSpPr>
          <p:cNvPr id="498" name="TextBox 61"/>
          <p:cNvSpPr txBox="1"/>
          <p:nvPr/>
        </p:nvSpPr>
        <p:spPr>
          <a:xfrm>
            <a:off x="2734310" y="5375654"/>
            <a:ext cx="735823"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i="1"/>
            </a:lvl1pPr>
          </a:lstStyle>
          <a:p>
            <a:r>
              <a:t>The water sachet once the recent prototype has been made</a:t>
            </a:r>
          </a:p>
        </p:txBody>
      </p:sp>
      <p:pic>
        <p:nvPicPr>
          <p:cNvPr id="499" name="Picture 63" descr="Picture 6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0031678">
            <a:off x="5342845" y="1065760"/>
            <a:ext cx="256055" cy="622817"/>
          </a:xfrm>
          <a:prstGeom prst="rect">
            <a:avLst/>
          </a:prstGeom>
          <a:ln w="12700">
            <a:miter lim="400000"/>
          </a:ln>
        </p:spPr>
      </p:pic>
      <p:sp>
        <p:nvSpPr>
          <p:cNvPr id="500" name="TextBox 64"/>
          <p:cNvSpPr txBox="1"/>
          <p:nvPr/>
        </p:nvSpPr>
        <p:spPr>
          <a:xfrm>
            <a:off x="5030454" y="1628775"/>
            <a:ext cx="98558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
            </a:lvl1pPr>
          </a:lstStyle>
          <a:p>
            <a:r>
              <a:t>The filter which allows the water to go in</a:t>
            </a:r>
          </a:p>
        </p:txBody>
      </p:sp>
      <p:pic>
        <p:nvPicPr>
          <p:cNvPr id="501" name="Picture 66" descr="Picture 66"/>
          <p:cNvPicPr>
            <a:picLocks noChangeAspect="1"/>
          </p:cNvPicPr>
          <p:nvPr/>
        </p:nvPicPr>
        <p:blipFill>
          <a:blip r:embed="rId15"/>
          <a:stretch>
            <a:fillRect/>
          </a:stretch>
        </p:blipFill>
        <p:spPr>
          <a:xfrm rot="9794495">
            <a:off x="6169304" y="462985"/>
            <a:ext cx="256055" cy="1304702"/>
          </a:xfrm>
          <a:prstGeom prst="rect">
            <a:avLst/>
          </a:prstGeom>
          <a:ln w="12700">
            <a:miter lim="400000"/>
          </a:ln>
        </p:spPr>
      </p:pic>
      <p:sp>
        <p:nvSpPr>
          <p:cNvPr id="502" name="TextBox 67"/>
          <p:cNvSpPr txBox="1"/>
          <p:nvPr/>
        </p:nvSpPr>
        <p:spPr>
          <a:xfrm>
            <a:off x="6330424" y="1666250"/>
            <a:ext cx="501715" cy="180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
            </a:lvl1pPr>
          </a:lstStyle>
          <a:p>
            <a:r>
              <a:t>The tube.</a:t>
            </a:r>
          </a:p>
        </p:txBody>
      </p:sp>
      <p:sp>
        <p:nvSpPr>
          <p:cNvPr id="503" name="TextBox 18"/>
          <p:cNvSpPr txBox="1"/>
          <p:nvPr/>
        </p:nvSpPr>
        <p:spPr>
          <a:xfrm>
            <a:off x="1522279" y="6377576"/>
            <a:ext cx="1804125" cy="396241"/>
          </a:xfrm>
          <a:prstGeom prst="rect">
            <a:avLst/>
          </a:prstGeom>
          <a:solidFill>
            <a:srgbClr val="FCD5B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700" b="1">
                <a:solidFill>
                  <a:srgbClr val="FF0000"/>
                </a:solidFill>
              </a:defRPr>
            </a:pPr>
            <a:r>
              <a:t>NEW</a:t>
            </a:r>
            <a:r>
              <a:rPr sz="1200"/>
              <a:t> </a:t>
            </a:r>
            <a:r>
              <a:rPr sz="800"/>
              <a:t>REQUIREMENT- The cover needs to be more secure</a:t>
            </a:r>
          </a:p>
        </p:txBody>
      </p:sp>
      <p:sp>
        <p:nvSpPr>
          <p:cNvPr id="505" name="Rectangle 27"/>
          <p:cNvSpPr txBox="1"/>
          <p:nvPr/>
        </p:nvSpPr>
        <p:spPr>
          <a:xfrm>
            <a:off x="423593" y="-27197"/>
            <a:ext cx="1489036"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600" u="sng">
                <a:effectLst>
                  <a:outerShdw blurRad="38100" dist="19050" dir="2700000" rotWithShape="0">
                    <a:srgbClr val="000000">
                      <a:alpha val="40000"/>
                    </a:srgbClr>
                  </a:outerShdw>
                </a:effectLst>
              </a:defRPr>
            </a:lvl1pPr>
          </a:lstStyle>
          <a:p>
            <a:r>
              <a:rPr dirty="0"/>
              <a:t>Development D</a:t>
            </a:r>
          </a:p>
        </p:txBody>
      </p:sp>
      <p:pic>
        <p:nvPicPr>
          <p:cNvPr id="5" name="Picture 4" descr="Student work">
            <a:extLst>
              <a:ext uri="{FF2B5EF4-FFF2-40B4-BE49-F238E27FC236}">
                <a16:creationId xmlns:a16="http://schemas.microsoft.com/office/drawing/2014/main" id="{843F130D-8C64-4A12-9948-4B83231118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81264" y="50945"/>
            <a:ext cx="489806" cy="592923"/>
          </a:xfrm>
          <a:prstGeom prst="rect">
            <a:avLst/>
          </a:prstGeom>
        </p:spPr>
      </p:pic>
      <p:pic>
        <p:nvPicPr>
          <p:cNvPr id="7" name="Picture 6" descr="Student work">
            <a:extLst>
              <a:ext uri="{FF2B5EF4-FFF2-40B4-BE49-F238E27FC236}">
                <a16:creationId xmlns:a16="http://schemas.microsoft.com/office/drawing/2014/main" id="{B521B5A3-0CF9-4E3A-8D07-82E81D4E684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36879" y="5228963"/>
            <a:ext cx="1481456" cy="1547299"/>
          </a:xfrm>
          <a:prstGeom prst="rect">
            <a:avLst/>
          </a:prstGeom>
        </p:spPr>
      </p:pic>
      <p:pic>
        <p:nvPicPr>
          <p:cNvPr id="9" name="Picture 8" descr="Student work">
            <a:extLst>
              <a:ext uri="{FF2B5EF4-FFF2-40B4-BE49-F238E27FC236}">
                <a16:creationId xmlns:a16="http://schemas.microsoft.com/office/drawing/2014/main" id="{120D1681-8547-4ED5-B91C-CCF8FCE9D90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34566" y="4043017"/>
            <a:ext cx="1098030" cy="1098030"/>
          </a:xfrm>
          <a:prstGeom prst="rect">
            <a:avLst/>
          </a:prstGeom>
        </p:spPr>
      </p:pic>
      <p:sp>
        <p:nvSpPr>
          <p:cNvPr id="63" name="Rectangle 62">
            <a:extLst>
              <a:ext uri="{FF2B5EF4-FFF2-40B4-BE49-F238E27FC236}">
                <a16:creationId xmlns:a16="http://schemas.microsoft.com/office/drawing/2014/main" id="{320A09C4-6EE0-432E-B8C0-80D03C65205D}"/>
              </a:ext>
            </a:extLst>
          </p:cNvPr>
          <p:cNvSpPr/>
          <p:nvPr/>
        </p:nvSpPr>
        <p:spPr>
          <a:xfrm>
            <a:off x="5387145" y="6635937"/>
            <a:ext cx="555171"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2BE644C7-A5E4-4F08-A720-9BB6C5831070}"/>
              </a:ext>
            </a:extLst>
          </p:cNvPr>
          <p:cNvSpPr/>
          <p:nvPr/>
        </p:nvSpPr>
        <p:spPr>
          <a:xfrm>
            <a:off x="1522279" y="2976943"/>
            <a:ext cx="960080" cy="137154"/>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Picture 3" descr="Student work"/>
          <p:cNvPicPr>
            <a:picLocks noChangeAspect="1"/>
          </p:cNvPicPr>
          <p:nvPr/>
        </p:nvPicPr>
        <p:blipFill>
          <a:blip r:embed="rId3"/>
          <a:stretch>
            <a:fillRect/>
          </a:stretch>
        </p:blipFill>
        <p:spPr>
          <a:xfrm rot="5400000">
            <a:off x="3810601" y="667024"/>
            <a:ext cx="1835428" cy="1253062"/>
          </a:xfrm>
          <a:prstGeom prst="rect">
            <a:avLst/>
          </a:prstGeom>
          <a:ln w="12700">
            <a:miter lim="400000"/>
          </a:ln>
        </p:spPr>
      </p:pic>
      <p:pic>
        <p:nvPicPr>
          <p:cNvPr id="509" name="Picture 4" descr="Picture 4"/>
          <p:cNvPicPr>
            <a:picLocks noChangeAspect="1"/>
          </p:cNvPicPr>
          <p:nvPr/>
        </p:nvPicPr>
        <p:blipFill>
          <a:blip r:embed="rId4"/>
          <a:stretch>
            <a:fillRect/>
          </a:stretch>
        </p:blipFill>
        <p:spPr>
          <a:xfrm rot="5400000">
            <a:off x="1418666" y="4413534"/>
            <a:ext cx="1846785" cy="1327649"/>
          </a:xfrm>
          <a:prstGeom prst="rect">
            <a:avLst/>
          </a:prstGeom>
          <a:ln w="12700">
            <a:miter lim="400000"/>
          </a:ln>
        </p:spPr>
      </p:pic>
      <p:pic>
        <p:nvPicPr>
          <p:cNvPr id="510" name="Picture 5" descr="Student work"/>
          <p:cNvPicPr>
            <a:picLocks noChangeAspect="1"/>
          </p:cNvPicPr>
          <p:nvPr/>
        </p:nvPicPr>
        <p:blipFill>
          <a:blip r:embed="rId5"/>
          <a:stretch>
            <a:fillRect/>
          </a:stretch>
        </p:blipFill>
        <p:spPr>
          <a:xfrm rot="5400000">
            <a:off x="88452" y="4416166"/>
            <a:ext cx="1846784" cy="1322385"/>
          </a:xfrm>
          <a:prstGeom prst="rect">
            <a:avLst/>
          </a:prstGeom>
          <a:ln w="12700">
            <a:miter lim="400000"/>
          </a:ln>
        </p:spPr>
      </p:pic>
      <p:pic>
        <p:nvPicPr>
          <p:cNvPr id="511" name="Picture 6" descr="Student work"/>
          <p:cNvPicPr>
            <a:picLocks noChangeAspect="1"/>
          </p:cNvPicPr>
          <p:nvPr/>
        </p:nvPicPr>
        <p:blipFill>
          <a:blip r:embed="rId6"/>
          <a:stretch>
            <a:fillRect/>
          </a:stretch>
        </p:blipFill>
        <p:spPr>
          <a:xfrm rot="5400000">
            <a:off x="4468162" y="5437549"/>
            <a:ext cx="1124910" cy="1752174"/>
          </a:xfrm>
          <a:prstGeom prst="rect">
            <a:avLst/>
          </a:prstGeom>
          <a:ln w="12700">
            <a:miter lim="400000"/>
          </a:ln>
        </p:spPr>
      </p:pic>
      <p:sp>
        <p:nvSpPr>
          <p:cNvPr id="512" name="TextBox 8"/>
          <p:cNvSpPr txBox="1"/>
          <p:nvPr/>
        </p:nvSpPr>
        <p:spPr>
          <a:xfrm>
            <a:off x="657800" y="5702320"/>
            <a:ext cx="743640"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300" b="1" u="sng"/>
            </a:lvl1pPr>
          </a:lstStyle>
          <a:p>
            <a:r>
              <a:t>Before</a:t>
            </a:r>
          </a:p>
        </p:txBody>
      </p:sp>
      <p:sp>
        <p:nvSpPr>
          <p:cNvPr id="513" name="TextBox 9"/>
          <p:cNvSpPr txBox="1"/>
          <p:nvPr/>
        </p:nvSpPr>
        <p:spPr>
          <a:xfrm>
            <a:off x="2114032" y="5702320"/>
            <a:ext cx="842792" cy="28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1300" b="1" u="sng"/>
            </a:lvl1pPr>
          </a:lstStyle>
          <a:p>
            <a:r>
              <a:t>After</a:t>
            </a:r>
          </a:p>
        </p:txBody>
      </p:sp>
      <p:sp>
        <p:nvSpPr>
          <p:cNvPr id="514" name="TextBox 10"/>
          <p:cNvSpPr txBox="1"/>
          <p:nvPr/>
        </p:nvSpPr>
        <p:spPr>
          <a:xfrm>
            <a:off x="371971" y="3476640"/>
            <a:ext cx="2780607" cy="6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700" b="1" i="1" u="sng"/>
            </a:lvl1pPr>
          </a:lstStyle>
          <a:p>
            <a:r>
              <a:t>I have designed this for my product to give it more freedom and I considered other this as well when designing this ergonomics, better usability, more aesthetically pleasing. This is needed to give the tube freedom and it helps the tube reach the mouth better.</a:t>
            </a:r>
          </a:p>
        </p:txBody>
      </p:sp>
      <p:sp>
        <p:nvSpPr>
          <p:cNvPr id="515" name="TextBox 11"/>
          <p:cNvSpPr txBox="1"/>
          <p:nvPr/>
        </p:nvSpPr>
        <p:spPr>
          <a:xfrm>
            <a:off x="5342440" y="684948"/>
            <a:ext cx="1065883" cy="192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700" b="1" i="1" u="sng"/>
            </a:lvl1pPr>
          </a:lstStyle>
          <a:p>
            <a:r>
              <a:t>I have designed this see through cover to add protection to the sachet whilst the user is playing and it also makes the product look better. When going into further advancements I will vac form my cover and possibly make a turtle shield to upgrade my product. This is needed to give the cover protection and security.</a:t>
            </a:r>
          </a:p>
        </p:txBody>
      </p:sp>
      <p:sp>
        <p:nvSpPr>
          <p:cNvPr id="516" name="TextBox 13"/>
          <p:cNvSpPr txBox="1"/>
          <p:nvPr/>
        </p:nvSpPr>
        <p:spPr>
          <a:xfrm>
            <a:off x="4154532" y="5306969"/>
            <a:ext cx="1586430"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700" b="1" i="1" u="sng"/>
            </a:lvl1pPr>
          </a:lstStyle>
          <a:p>
            <a:r>
              <a:t>I have added hinges to my product so it is easy to remove and put on when using the product.</a:t>
            </a:r>
          </a:p>
        </p:txBody>
      </p:sp>
      <p:pic>
        <p:nvPicPr>
          <p:cNvPr id="517" name="Picture 14" descr="Student work"/>
          <p:cNvPicPr>
            <a:picLocks noChangeAspect="1"/>
          </p:cNvPicPr>
          <p:nvPr/>
        </p:nvPicPr>
        <p:blipFill>
          <a:blip r:embed="rId7"/>
          <a:stretch>
            <a:fillRect/>
          </a:stretch>
        </p:blipFill>
        <p:spPr>
          <a:xfrm>
            <a:off x="319343" y="47976"/>
            <a:ext cx="874068" cy="1548353"/>
          </a:xfrm>
          <a:prstGeom prst="rect">
            <a:avLst/>
          </a:prstGeom>
          <a:ln w="12700">
            <a:miter lim="400000"/>
          </a:ln>
        </p:spPr>
      </p:pic>
      <p:sp>
        <p:nvSpPr>
          <p:cNvPr id="518" name="Rectangle 15"/>
          <p:cNvSpPr txBox="1"/>
          <p:nvPr/>
        </p:nvSpPr>
        <p:spPr>
          <a:xfrm>
            <a:off x="4000253" y="-1185"/>
            <a:ext cx="1792681" cy="360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90" tIns="34290" rIns="34290" bIns="34290">
            <a:spAutoFit/>
          </a:bodyPr>
          <a:lstStyle>
            <a:lvl1pPr algn="ctr" defTabSz="685800">
              <a:defRPr sz="2000" u="sng">
                <a:effectLst>
                  <a:outerShdw blurRad="38100" dist="19050" dir="2700000" rotWithShape="0">
                    <a:srgbClr val="000000">
                      <a:alpha val="40000"/>
                    </a:srgbClr>
                  </a:outerShdw>
                </a:effectLst>
              </a:defRPr>
            </a:lvl1pPr>
          </a:lstStyle>
          <a:p>
            <a:r>
              <a:t>Development E</a:t>
            </a:r>
          </a:p>
        </p:txBody>
      </p:sp>
      <p:sp>
        <p:nvSpPr>
          <p:cNvPr id="519" name="TextBox 16"/>
          <p:cNvSpPr txBox="1"/>
          <p:nvPr/>
        </p:nvSpPr>
        <p:spPr>
          <a:xfrm>
            <a:off x="1182525" y="91608"/>
            <a:ext cx="1088546"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defRPr sz="800" b="1" i="1" u="sng"/>
            </a:lvl1pPr>
          </a:lstStyle>
          <a:p>
            <a:r>
              <a:t>Additional research on the type of shape I am going for when designing my shield. This I needed to add variety and shape this is needed to give me a better idea of what kind of shape my cover is going to be. </a:t>
            </a:r>
          </a:p>
        </p:txBody>
      </p:sp>
      <p:pic>
        <p:nvPicPr>
          <p:cNvPr id="520" name="Picture 2" descr="Student work"/>
          <p:cNvPicPr>
            <a:picLocks noChangeAspect="1"/>
          </p:cNvPicPr>
          <p:nvPr/>
        </p:nvPicPr>
        <p:blipFill>
          <a:blip r:embed="rId8"/>
          <a:stretch>
            <a:fillRect/>
          </a:stretch>
        </p:blipFill>
        <p:spPr>
          <a:xfrm>
            <a:off x="7737661" y="5867401"/>
            <a:ext cx="1787339" cy="1008691"/>
          </a:xfrm>
          <a:prstGeom prst="rect">
            <a:avLst/>
          </a:prstGeom>
          <a:ln w="12700">
            <a:miter lim="400000"/>
          </a:ln>
        </p:spPr>
      </p:pic>
      <p:pic>
        <p:nvPicPr>
          <p:cNvPr id="521" name="Picture 7" descr="Student work"/>
          <p:cNvPicPr>
            <a:picLocks noChangeAspect="1"/>
          </p:cNvPicPr>
          <p:nvPr/>
        </p:nvPicPr>
        <p:blipFill>
          <a:blip r:embed="rId9"/>
          <a:stretch>
            <a:fillRect/>
          </a:stretch>
        </p:blipFill>
        <p:spPr>
          <a:xfrm>
            <a:off x="421830" y="1813518"/>
            <a:ext cx="1823624" cy="1552540"/>
          </a:xfrm>
          <a:prstGeom prst="rect">
            <a:avLst/>
          </a:prstGeom>
          <a:ln w="12700">
            <a:miter lim="400000"/>
          </a:ln>
        </p:spPr>
      </p:pic>
      <p:pic>
        <p:nvPicPr>
          <p:cNvPr id="522" name="Picture 12" descr="Student work"/>
          <p:cNvPicPr>
            <a:picLocks noChangeAspect="1"/>
          </p:cNvPicPr>
          <p:nvPr/>
        </p:nvPicPr>
        <p:blipFill>
          <a:blip r:embed="rId10"/>
          <a:stretch>
            <a:fillRect/>
          </a:stretch>
        </p:blipFill>
        <p:spPr>
          <a:xfrm>
            <a:off x="8048625" y="-19104"/>
            <a:ext cx="1476376" cy="1639212"/>
          </a:xfrm>
          <a:prstGeom prst="rect">
            <a:avLst/>
          </a:prstGeom>
          <a:ln w="12700">
            <a:miter lim="400000"/>
          </a:ln>
        </p:spPr>
      </p:pic>
      <p:pic>
        <p:nvPicPr>
          <p:cNvPr id="524" name="Picture 19" descr="Student work"/>
          <p:cNvPicPr>
            <a:picLocks noChangeAspect="1"/>
          </p:cNvPicPr>
          <p:nvPr/>
        </p:nvPicPr>
        <p:blipFill>
          <a:blip r:embed="rId11"/>
          <a:stretch>
            <a:fillRect/>
          </a:stretch>
        </p:blipFill>
        <p:spPr>
          <a:xfrm>
            <a:off x="7690353" y="4642687"/>
            <a:ext cx="1787338" cy="1209676"/>
          </a:xfrm>
          <a:prstGeom prst="rect">
            <a:avLst/>
          </a:prstGeom>
          <a:ln w="12700">
            <a:miter lim="400000"/>
          </a:ln>
        </p:spPr>
      </p:pic>
      <p:sp>
        <p:nvSpPr>
          <p:cNvPr id="525" name="TextBox 21"/>
          <p:cNvSpPr txBox="1"/>
          <p:nvPr/>
        </p:nvSpPr>
        <p:spPr>
          <a:xfrm>
            <a:off x="6462245" y="1316868"/>
            <a:ext cx="1258642" cy="345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b="1">
                <a:solidFill>
                  <a:srgbClr val="FF0000"/>
                </a:solidFill>
              </a:defRPr>
            </a:pPr>
            <a:r>
              <a:t>Problems</a:t>
            </a:r>
            <a:r>
              <a:rPr sz="1000"/>
              <a:t>-</a:t>
            </a:r>
          </a:p>
          <a:p>
            <a:pPr>
              <a:defRPr sz="900" b="1" u="sng">
                <a:solidFill>
                  <a:srgbClr val="FF0000"/>
                </a:solidFill>
              </a:defRPr>
            </a:pPr>
            <a:r>
              <a:t> </a:t>
            </a:r>
            <a:r>
              <a:rPr sz="1000"/>
              <a:t>the outer part of the hook on the inner tubing may cause user problems</a:t>
            </a:r>
          </a:p>
          <a:p>
            <a:pPr>
              <a:defRPr sz="1000" b="1" u="sng">
                <a:solidFill>
                  <a:srgbClr val="FF0000"/>
                </a:solidFill>
              </a:defRPr>
            </a:pPr>
            <a:endParaRPr sz="1000"/>
          </a:p>
          <a:p>
            <a:pPr>
              <a:defRPr sz="1000" b="1" u="sng">
                <a:solidFill>
                  <a:srgbClr val="FF0000"/>
                </a:solidFill>
              </a:defRPr>
            </a:pPr>
            <a:r>
              <a:t> the hook around the inner tubing didn’t fit on properly</a:t>
            </a:r>
          </a:p>
          <a:p>
            <a:pPr>
              <a:defRPr sz="1000" b="1" u="sng">
                <a:solidFill>
                  <a:srgbClr val="FF0000"/>
                </a:solidFill>
              </a:defRPr>
            </a:pPr>
            <a:endParaRPr/>
          </a:p>
          <a:p>
            <a:pPr>
              <a:defRPr sz="1000" b="1" u="sng">
                <a:solidFill>
                  <a:srgbClr val="FF0000"/>
                </a:solidFill>
              </a:defRPr>
            </a:pPr>
            <a:r>
              <a:t> the strap needs to go across the wheelchair as one strap</a:t>
            </a:r>
          </a:p>
          <a:p>
            <a:pPr>
              <a:defRPr sz="1000" b="1" u="sng">
                <a:solidFill>
                  <a:srgbClr val="FF0000"/>
                </a:solidFill>
              </a:defRPr>
            </a:pPr>
            <a:endParaRPr/>
          </a:p>
          <a:p>
            <a:pPr>
              <a:defRPr sz="1000" b="1" u="sng">
                <a:solidFill>
                  <a:srgbClr val="FF0000"/>
                </a:solidFill>
              </a:defRPr>
            </a:pPr>
            <a:r>
              <a:t>the cover is not exactly measured correctly and its not completely high impact resistant. </a:t>
            </a:r>
          </a:p>
        </p:txBody>
      </p:sp>
      <p:sp>
        <p:nvSpPr>
          <p:cNvPr id="526" name="TextBox 23"/>
          <p:cNvSpPr txBox="1"/>
          <p:nvPr/>
        </p:nvSpPr>
        <p:spPr>
          <a:xfrm>
            <a:off x="6838846" y="230108"/>
            <a:ext cx="1156905" cy="1234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b="1" u="sng"/>
            </a:lvl1pPr>
          </a:lstStyle>
          <a:p>
            <a:r>
              <a:t>This is the metal hook that I've made to allow the tube to have something to rest whilst not in use, this has been upgraded from the last prototype hook. This needed to keep the straw away from user when not in use.</a:t>
            </a:r>
          </a:p>
        </p:txBody>
      </p:sp>
      <p:sp>
        <p:nvSpPr>
          <p:cNvPr id="527" name="TextBox 24"/>
          <p:cNvSpPr txBox="1"/>
          <p:nvPr/>
        </p:nvSpPr>
        <p:spPr>
          <a:xfrm>
            <a:off x="6291209" y="4753866"/>
            <a:ext cx="1400363"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i="1" u="sng"/>
            </a:lvl1pPr>
          </a:lstStyle>
          <a:p>
            <a:r>
              <a:t>I have decided to add a magnetic catch to keep the cover attached to the metal, this enables the cover to stay down when in use. This is needed so the cover can attach to metal base..</a:t>
            </a:r>
          </a:p>
        </p:txBody>
      </p:sp>
      <p:sp>
        <p:nvSpPr>
          <p:cNvPr id="528" name="TextBox 26"/>
          <p:cNvSpPr txBox="1"/>
          <p:nvPr/>
        </p:nvSpPr>
        <p:spPr>
          <a:xfrm>
            <a:off x="6132445" y="6157555"/>
            <a:ext cx="1608981"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i="1" u="sng"/>
            </a:lvl1pPr>
          </a:lstStyle>
          <a:p>
            <a:r>
              <a:t>I have decided replace my hooks to be more curved as it helps the usability as the sachet stays on better. This is needed to smoothly keep the pack inside.</a:t>
            </a:r>
          </a:p>
        </p:txBody>
      </p:sp>
      <p:sp>
        <p:nvSpPr>
          <p:cNvPr id="530" name="Rectangle 33"/>
          <p:cNvSpPr txBox="1"/>
          <p:nvPr/>
        </p:nvSpPr>
        <p:spPr>
          <a:xfrm>
            <a:off x="1040385" y="1845246"/>
            <a:ext cx="718554"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r>
              <a:t>Strap</a:t>
            </a:r>
          </a:p>
        </p:txBody>
      </p:sp>
      <p:sp>
        <p:nvSpPr>
          <p:cNvPr id="531" name="Rectangle 34"/>
          <p:cNvSpPr txBox="1"/>
          <p:nvPr/>
        </p:nvSpPr>
        <p:spPr>
          <a:xfrm>
            <a:off x="8055617" y="676221"/>
            <a:ext cx="146753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spc="50">
                <a:ln w="9525" cap="flat">
                  <a:solidFill>
                    <a:schemeClr val="accent1"/>
                  </a:solidFill>
                  <a:prstDash val="solid"/>
                  <a:round/>
                </a:ln>
                <a:solidFill>
                  <a:srgbClr val="FEFEFE"/>
                </a:solidFill>
              </a:defRPr>
            </a:lvl1pPr>
          </a:lstStyle>
          <a:p>
            <a:r>
              <a:t>Metal hook</a:t>
            </a:r>
          </a:p>
        </p:txBody>
      </p:sp>
      <p:sp>
        <p:nvSpPr>
          <p:cNvPr id="532" name="Rectangle 35"/>
          <p:cNvSpPr txBox="1"/>
          <p:nvPr/>
        </p:nvSpPr>
        <p:spPr>
          <a:xfrm>
            <a:off x="7646058" y="5452250"/>
            <a:ext cx="1970545"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spc="50">
                <a:ln w="9525" cap="flat">
                  <a:solidFill>
                    <a:schemeClr val="accent1"/>
                  </a:solidFill>
                  <a:prstDash val="solid"/>
                  <a:round/>
                </a:ln>
                <a:solidFill>
                  <a:srgbClr val="FEFEFE"/>
                </a:solidFill>
              </a:defRPr>
            </a:lvl1pPr>
          </a:lstStyle>
          <a:p>
            <a:r>
              <a:t>Magnetic catch</a:t>
            </a:r>
          </a:p>
        </p:txBody>
      </p:sp>
      <p:sp>
        <p:nvSpPr>
          <p:cNvPr id="533" name="Rectangle 36"/>
          <p:cNvSpPr txBox="1"/>
          <p:nvPr/>
        </p:nvSpPr>
        <p:spPr>
          <a:xfrm>
            <a:off x="7735796" y="6475343"/>
            <a:ext cx="1784832"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spc="50">
                <a:ln w="9525" cap="flat">
                  <a:solidFill>
                    <a:schemeClr val="accent1"/>
                  </a:solidFill>
                  <a:prstDash val="solid"/>
                  <a:round/>
                </a:ln>
                <a:solidFill>
                  <a:srgbClr val="FEFEFE"/>
                </a:solidFill>
              </a:defRPr>
            </a:lvl1pPr>
          </a:lstStyle>
          <a:p>
            <a:r>
              <a:t>Curved hooks</a:t>
            </a:r>
          </a:p>
        </p:txBody>
      </p:sp>
      <p:sp>
        <p:nvSpPr>
          <p:cNvPr id="534" name="Rectangle 37"/>
          <p:cNvSpPr txBox="1"/>
          <p:nvPr/>
        </p:nvSpPr>
        <p:spPr>
          <a:xfrm>
            <a:off x="4275919" y="1853913"/>
            <a:ext cx="823477"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spc="50">
                <a:ln w="9525" cap="flat">
                  <a:solidFill>
                    <a:schemeClr val="accent1"/>
                  </a:solidFill>
                  <a:prstDash val="solid"/>
                  <a:round/>
                </a:ln>
                <a:solidFill>
                  <a:srgbClr val="FEFEFE"/>
                </a:solidFill>
              </a:defRPr>
            </a:lvl1pPr>
          </a:lstStyle>
          <a:p>
            <a:r>
              <a:t>Cover</a:t>
            </a:r>
          </a:p>
        </p:txBody>
      </p:sp>
      <p:sp>
        <p:nvSpPr>
          <p:cNvPr id="535" name="Rectangle 38"/>
          <p:cNvSpPr txBox="1"/>
          <p:nvPr/>
        </p:nvSpPr>
        <p:spPr>
          <a:xfrm>
            <a:off x="4691101" y="6462414"/>
            <a:ext cx="901389"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spc="50">
                <a:ln w="9525" cap="flat">
                  <a:solidFill>
                    <a:schemeClr val="accent1"/>
                  </a:solidFill>
                  <a:prstDash val="solid"/>
                  <a:round/>
                </a:ln>
                <a:solidFill>
                  <a:srgbClr val="FEFEFE"/>
                </a:solidFill>
              </a:defRPr>
            </a:lvl1pPr>
          </a:lstStyle>
          <a:p>
            <a:r>
              <a:t>hinges</a:t>
            </a:r>
          </a:p>
        </p:txBody>
      </p:sp>
      <p:sp>
        <p:nvSpPr>
          <p:cNvPr id="536" name="Rectangle 39"/>
          <p:cNvSpPr txBox="1"/>
          <p:nvPr/>
        </p:nvSpPr>
        <p:spPr>
          <a:xfrm>
            <a:off x="786743" y="4138140"/>
            <a:ext cx="2057737" cy="675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000" b="1" u="sng" spc="50">
                <a:ln w="9525" cap="flat">
                  <a:solidFill>
                    <a:schemeClr val="accent1"/>
                  </a:solidFill>
                  <a:prstDash val="solid"/>
                  <a:round/>
                </a:ln>
                <a:solidFill>
                  <a:srgbClr val="FEFEFE"/>
                </a:solidFill>
              </a:defRPr>
            </a:lvl1pPr>
          </a:lstStyle>
          <a:p>
            <a:r>
              <a:t>Gap for straw to feed through</a:t>
            </a:r>
          </a:p>
        </p:txBody>
      </p:sp>
      <p:sp>
        <p:nvSpPr>
          <p:cNvPr id="537" name="TextBox 41"/>
          <p:cNvSpPr txBox="1"/>
          <p:nvPr/>
        </p:nvSpPr>
        <p:spPr>
          <a:xfrm>
            <a:off x="4797459" y="4011495"/>
            <a:ext cx="1300844"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i="1" u="sng"/>
            </a:lvl1pPr>
          </a:lstStyle>
          <a:p>
            <a:r>
              <a:rPr dirty="0"/>
              <a:t>User testing with Mr. </a:t>
            </a:r>
            <a:r>
              <a:rPr lang="en-GB" dirty="0"/>
              <a:t>                    </a:t>
            </a:r>
          </a:p>
          <a:p>
            <a:r>
              <a:rPr lang="en-GB" dirty="0"/>
              <a:t>                  </a:t>
            </a:r>
            <a:r>
              <a:rPr dirty="0"/>
              <a:t>when the upgraded adaptations were made.</a:t>
            </a:r>
          </a:p>
        </p:txBody>
      </p:sp>
      <p:pic>
        <p:nvPicPr>
          <p:cNvPr id="538" name="Picture 43" descr="Picture 43"/>
          <p:cNvPicPr>
            <a:picLocks noChangeAspect="1"/>
          </p:cNvPicPr>
          <p:nvPr/>
        </p:nvPicPr>
        <p:blipFill>
          <a:blip r:embed="rId12"/>
          <a:stretch>
            <a:fillRect/>
          </a:stretch>
        </p:blipFill>
        <p:spPr>
          <a:xfrm>
            <a:off x="2164208" y="527215"/>
            <a:ext cx="716394" cy="627804"/>
          </a:xfrm>
          <a:prstGeom prst="rect">
            <a:avLst/>
          </a:prstGeom>
          <a:ln w="12700">
            <a:miter lim="400000"/>
          </a:ln>
        </p:spPr>
      </p:pic>
      <p:sp>
        <p:nvSpPr>
          <p:cNvPr id="539" name="TextBox 44"/>
          <p:cNvSpPr txBox="1"/>
          <p:nvPr/>
        </p:nvSpPr>
        <p:spPr>
          <a:xfrm>
            <a:off x="2896902" y="259443"/>
            <a:ext cx="1222714"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i="1" u="sng"/>
            </a:pPr>
            <a:r>
              <a:t>Additional research on a different type of hook I could use as its more user friendly</a:t>
            </a:r>
            <a:r>
              <a:rPr i="0"/>
              <a:t>. This is needed as it needs to look appealing to the user and needs to be comfortable.</a:t>
            </a:r>
          </a:p>
        </p:txBody>
      </p:sp>
      <p:sp>
        <p:nvSpPr>
          <p:cNvPr id="540" name="TextBox 45"/>
          <p:cNvSpPr txBox="1"/>
          <p:nvPr/>
        </p:nvSpPr>
        <p:spPr>
          <a:xfrm>
            <a:off x="4794803" y="2996132"/>
            <a:ext cx="1485471" cy="853441"/>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b="1" u="sng"/>
            </a:lvl1pPr>
          </a:lstStyle>
          <a:p>
            <a:r>
              <a:t>Next steps: Upgrade my product even more start to think of new and better materials to use.</a:t>
            </a:r>
          </a:p>
        </p:txBody>
      </p:sp>
      <p:sp>
        <p:nvSpPr>
          <p:cNvPr id="541" name="TextBox 46"/>
          <p:cNvSpPr txBox="1"/>
          <p:nvPr/>
        </p:nvSpPr>
        <p:spPr>
          <a:xfrm>
            <a:off x="444500" y="6000751"/>
            <a:ext cx="4015018" cy="86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solidFill>
                  <a:srgbClr val="00B050"/>
                </a:solidFill>
              </a:defRPr>
            </a:pPr>
            <a:r>
              <a:t>Improvements/good things that have been added to the product- </a:t>
            </a:r>
          </a:p>
          <a:p>
            <a:pPr>
              <a:defRPr sz="900" b="1">
                <a:solidFill>
                  <a:srgbClr val="00B050"/>
                </a:solidFill>
              </a:defRPr>
            </a:pPr>
            <a:r>
              <a:t>both hooks have been upgraded.</a:t>
            </a:r>
          </a:p>
          <a:p>
            <a:pPr>
              <a:defRPr sz="900" b="1">
                <a:solidFill>
                  <a:srgbClr val="00B050"/>
                </a:solidFill>
              </a:defRPr>
            </a:pPr>
            <a:r>
              <a:t>I've added a magnetic catch to the product which works well.</a:t>
            </a:r>
          </a:p>
          <a:p>
            <a:pPr>
              <a:defRPr sz="900" b="1">
                <a:solidFill>
                  <a:srgbClr val="00B050"/>
                </a:solidFill>
              </a:defRPr>
            </a:pPr>
            <a:r>
              <a:t>Hinges work well</a:t>
            </a:r>
          </a:p>
          <a:p>
            <a:pPr>
              <a:defRPr sz="900" b="1">
                <a:solidFill>
                  <a:srgbClr val="00B050"/>
                </a:solidFill>
              </a:defRPr>
            </a:pPr>
            <a:r>
              <a:t>the straps work well but need to be changed to go fully across</a:t>
            </a:r>
          </a:p>
        </p:txBody>
      </p:sp>
      <p:pic>
        <p:nvPicPr>
          <p:cNvPr id="542" name="Picture 18" descr="Student work"/>
          <p:cNvPicPr>
            <a:picLocks noChangeAspect="1"/>
          </p:cNvPicPr>
          <p:nvPr/>
        </p:nvPicPr>
        <p:blipFill>
          <a:blip r:embed="rId13"/>
          <a:stretch>
            <a:fillRect/>
          </a:stretch>
        </p:blipFill>
        <p:spPr>
          <a:xfrm>
            <a:off x="2211040" y="1555169"/>
            <a:ext cx="1883073" cy="600078"/>
          </a:xfrm>
          <a:prstGeom prst="rect">
            <a:avLst/>
          </a:prstGeom>
          <a:ln w="12700">
            <a:miter lim="400000"/>
          </a:ln>
        </p:spPr>
      </p:pic>
      <p:pic>
        <p:nvPicPr>
          <p:cNvPr id="543" name="Picture 22" descr="Student work"/>
          <p:cNvPicPr>
            <a:picLocks noChangeAspect="1"/>
          </p:cNvPicPr>
          <p:nvPr/>
        </p:nvPicPr>
        <p:blipFill>
          <a:blip r:embed="rId14"/>
          <a:stretch>
            <a:fillRect/>
          </a:stretch>
        </p:blipFill>
        <p:spPr>
          <a:xfrm>
            <a:off x="6119829" y="-19104"/>
            <a:ext cx="672405" cy="695326"/>
          </a:xfrm>
          <a:prstGeom prst="rect">
            <a:avLst/>
          </a:prstGeom>
          <a:ln w="12700">
            <a:miter lim="400000"/>
          </a:ln>
        </p:spPr>
      </p:pic>
      <p:sp>
        <p:nvSpPr>
          <p:cNvPr id="544" name="Right Arrow 25"/>
          <p:cNvSpPr/>
          <p:nvPr/>
        </p:nvSpPr>
        <p:spPr>
          <a:xfrm>
            <a:off x="6866521" y="-22279"/>
            <a:ext cx="1111690" cy="306886"/>
          </a:xfrm>
          <a:prstGeom prst="rightArrow">
            <a:avLst>
              <a:gd name="adj1" fmla="val 50000"/>
              <a:gd name="adj2" fmla="val 50000"/>
            </a:avLst>
          </a:prstGeom>
          <a:solidFill>
            <a:schemeClr val="accent4"/>
          </a:solidFill>
          <a:ln w="25400">
            <a:solidFill>
              <a:srgbClr val="5D4976"/>
            </a:solidFill>
          </a:ln>
        </p:spPr>
        <p:txBody>
          <a:bodyPr lIns="45719" rIns="45719" anchor="ctr"/>
          <a:lstStyle/>
          <a:p>
            <a:pPr algn="ctr">
              <a:defRPr>
                <a:solidFill>
                  <a:srgbClr val="FFFFFF"/>
                </a:solidFill>
              </a:defRPr>
            </a:pPr>
            <a:endParaRPr/>
          </a:p>
        </p:txBody>
      </p:sp>
      <p:pic>
        <p:nvPicPr>
          <p:cNvPr id="545" name="Picture 27" descr="Student work"/>
          <p:cNvPicPr>
            <a:picLocks noChangeAspect="1"/>
          </p:cNvPicPr>
          <p:nvPr/>
        </p:nvPicPr>
        <p:blipFill>
          <a:blip r:embed="rId15"/>
          <a:stretch>
            <a:fillRect/>
          </a:stretch>
        </p:blipFill>
        <p:spPr>
          <a:xfrm>
            <a:off x="6204308" y="5708122"/>
            <a:ext cx="1420484" cy="490559"/>
          </a:xfrm>
          <a:prstGeom prst="rect">
            <a:avLst/>
          </a:prstGeom>
          <a:ln w="12700">
            <a:miter lim="400000"/>
          </a:ln>
        </p:spPr>
      </p:pic>
      <p:pic>
        <p:nvPicPr>
          <p:cNvPr id="546" name="Picture 28" descr="Student work"/>
          <p:cNvPicPr>
            <a:picLocks noChangeAspect="1"/>
          </p:cNvPicPr>
          <p:nvPr/>
        </p:nvPicPr>
        <p:blipFill>
          <a:blip r:embed="rId16"/>
          <a:stretch>
            <a:fillRect/>
          </a:stretch>
        </p:blipFill>
        <p:spPr>
          <a:xfrm>
            <a:off x="7678687" y="1566294"/>
            <a:ext cx="1810670" cy="3057208"/>
          </a:xfrm>
          <a:prstGeom prst="rect">
            <a:avLst/>
          </a:prstGeom>
          <a:ln w="12700">
            <a:miter lim="400000"/>
          </a:ln>
        </p:spPr>
      </p:pic>
      <p:sp>
        <p:nvSpPr>
          <p:cNvPr id="547" name="Left-Right Arrow 30"/>
          <p:cNvSpPr/>
          <p:nvPr/>
        </p:nvSpPr>
        <p:spPr>
          <a:xfrm>
            <a:off x="1777494" y="1865835"/>
            <a:ext cx="749676" cy="268704"/>
          </a:xfrm>
          <a:prstGeom prst="leftRightArrow">
            <a:avLst>
              <a:gd name="adj1" fmla="val 50000"/>
              <a:gd name="adj2" fmla="val 50000"/>
            </a:avLst>
          </a:prstGeom>
          <a:solidFill>
            <a:schemeClr val="accent4"/>
          </a:solidFill>
          <a:ln w="25400">
            <a:solidFill>
              <a:srgbClr val="5D4976"/>
            </a:solidFill>
          </a:ln>
        </p:spPr>
        <p:txBody>
          <a:bodyPr lIns="45719" rIns="45719" anchor="ctr"/>
          <a:lstStyle/>
          <a:p>
            <a:pPr algn="ctr">
              <a:defRPr>
                <a:solidFill>
                  <a:srgbClr val="FFFFFF"/>
                </a:solidFill>
              </a:defRPr>
            </a:pPr>
            <a:endParaRPr/>
          </a:p>
        </p:txBody>
      </p:sp>
      <p:sp>
        <p:nvSpPr>
          <p:cNvPr id="548" name="Left-Right Arrow 31"/>
          <p:cNvSpPr/>
          <p:nvPr/>
        </p:nvSpPr>
        <p:spPr>
          <a:xfrm rot="18865190">
            <a:off x="7298928" y="5475337"/>
            <a:ext cx="708714" cy="258515"/>
          </a:xfrm>
          <a:prstGeom prst="leftRightArrow">
            <a:avLst>
              <a:gd name="adj1" fmla="val 50000"/>
              <a:gd name="adj2" fmla="val 50000"/>
            </a:avLst>
          </a:prstGeom>
          <a:solidFill>
            <a:schemeClr val="accent4"/>
          </a:solidFill>
          <a:ln w="25400">
            <a:solidFill>
              <a:srgbClr val="5D4976"/>
            </a:solidFill>
          </a:ln>
        </p:spPr>
        <p:txBody>
          <a:bodyPr lIns="45719" rIns="45719" anchor="ctr"/>
          <a:lstStyle/>
          <a:p>
            <a:pPr algn="ctr">
              <a:defRPr>
                <a:solidFill>
                  <a:srgbClr val="FFFFFF"/>
                </a:solidFill>
              </a:defRPr>
            </a:pPr>
            <a:endParaRPr/>
          </a:p>
        </p:txBody>
      </p:sp>
      <p:sp>
        <p:nvSpPr>
          <p:cNvPr id="549" name="Left-Right Arrow 32"/>
          <p:cNvSpPr/>
          <p:nvPr/>
        </p:nvSpPr>
        <p:spPr>
          <a:xfrm rot="748577">
            <a:off x="7377858" y="6017240"/>
            <a:ext cx="1221730" cy="265049"/>
          </a:xfrm>
          <a:prstGeom prst="leftRightArrow">
            <a:avLst>
              <a:gd name="adj1" fmla="val 50000"/>
              <a:gd name="adj2" fmla="val 50000"/>
            </a:avLst>
          </a:prstGeom>
          <a:solidFill>
            <a:schemeClr val="accent4"/>
          </a:solidFill>
          <a:ln w="25400">
            <a:solidFill>
              <a:srgbClr val="5D4976"/>
            </a:solidFill>
          </a:ln>
        </p:spPr>
        <p:txBody>
          <a:bodyPr lIns="45719" rIns="45719" anchor="ctr"/>
          <a:lstStyle/>
          <a:p>
            <a:pPr algn="ctr">
              <a:defRPr>
                <a:solidFill>
                  <a:srgbClr val="FFFFFF"/>
                </a:solidFill>
              </a:defRPr>
            </a:pPr>
            <a:endParaRPr/>
          </a:p>
        </p:txBody>
      </p:sp>
      <p:sp>
        <p:nvSpPr>
          <p:cNvPr id="550" name="TextBox 40"/>
          <p:cNvSpPr txBox="1"/>
          <p:nvPr/>
        </p:nvSpPr>
        <p:spPr>
          <a:xfrm>
            <a:off x="8072766" y="1997818"/>
            <a:ext cx="149048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B050"/>
                </a:solidFill>
              </a:defRPr>
            </a:lvl1pPr>
          </a:lstStyle>
          <a:p>
            <a:r>
              <a:t>This is a sketch of the sachet once all adaptations were made.</a:t>
            </a:r>
          </a:p>
        </p:txBody>
      </p:sp>
      <p:pic>
        <p:nvPicPr>
          <p:cNvPr id="551" name="Picture 42" descr="Student work"/>
          <p:cNvPicPr>
            <a:picLocks noChangeAspect="1"/>
          </p:cNvPicPr>
          <p:nvPr/>
        </p:nvPicPr>
        <p:blipFill>
          <a:blip r:embed="rId17"/>
          <a:stretch>
            <a:fillRect/>
          </a:stretch>
        </p:blipFill>
        <p:spPr>
          <a:xfrm>
            <a:off x="3653978" y="2211265"/>
            <a:ext cx="736656" cy="1008660"/>
          </a:xfrm>
          <a:prstGeom prst="rect">
            <a:avLst/>
          </a:prstGeom>
          <a:ln w="12700">
            <a:miter lim="400000"/>
          </a:ln>
        </p:spPr>
      </p:pic>
      <p:sp>
        <p:nvSpPr>
          <p:cNvPr id="552" name="TextBox 47"/>
          <p:cNvSpPr txBox="1"/>
          <p:nvPr/>
        </p:nvSpPr>
        <p:spPr>
          <a:xfrm>
            <a:off x="4441871" y="2302199"/>
            <a:ext cx="1062531"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i="1" u="sng"/>
            </a:lvl1pPr>
          </a:lstStyle>
          <a:p>
            <a:r>
              <a:t>sketch of cover</a:t>
            </a:r>
          </a:p>
        </p:txBody>
      </p:sp>
      <p:sp>
        <p:nvSpPr>
          <p:cNvPr id="553" name="TextBox 48"/>
          <p:cNvSpPr txBox="1"/>
          <p:nvPr/>
        </p:nvSpPr>
        <p:spPr>
          <a:xfrm>
            <a:off x="4418638" y="2565094"/>
            <a:ext cx="2007963" cy="415498"/>
          </a:xfrm>
          <a:prstGeom prst="rect">
            <a:avLst/>
          </a:prstGeom>
          <a:solidFill>
            <a:srgbClr val="FDEA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914400">
              <a:defRPr sz="700" b="1">
                <a:solidFill>
                  <a:srgbClr val="FF0000"/>
                </a:solidFill>
              </a:defRPr>
            </a:lvl1pPr>
          </a:lstStyle>
          <a:p>
            <a:r>
              <a:rPr dirty="0"/>
              <a:t>NEW REQUIREMENT! – make sure that the strap does fully across back of wheelchair in the next design.</a:t>
            </a:r>
          </a:p>
        </p:txBody>
      </p:sp>
      <p:sp>
        <p:nvSpPr>
          <p:cNvPr id="554" name="TextBox 49"/>
          <p:cNvSpPr txBox="1"/>
          <p:nvPr/>
        </p:nvSpPr>
        <p:spPr>
          <a:xfrm>
            <a:off x="4710558" y="4812762"/>
            <a:ext cx="1474641" cy="548641"/>
          </a:xfrm>
          <a:prstGeom prst="rect">
            <a:avLst/>
          </a:prstGeom>
          <a:solidFill>
            <a:srgbClr val="FDEA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914400">
              <a:defRPr sz="700" b="1">
                <a:solidFill>
                  <a:srgbClr val="FF0000"/>
                </a:solidFill>
              </a:defRPr>
            </a:lvl1pPr>
          </a:lstStyle>
          <a:p>
            <a:r>
              <a:t>NEW REQUIREMENT! – Move the hook to be at the bottom of inner tube and change the material of cover.</a:t>
            </a:r>
          </a:p>
        </p:txBody>
      </p:sp>
      <p:pic>
        <p:nvPicPr>
          <p:cNvPr id="3" name="Picture 2" descr="Student work">
            <a:extLst>
              <a:ext uri="{FF2B5EF4-FFF2-40B4-BE49-F238E27FC236}">
                <a16:creationId xmlns:a16="http://schemas.microsoft.com/office/drawing/2014/main" id="{51F3C1E9-59F7-43C1-9A2E-075C49C87F2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11893" y="3252013"/>
            <a:ext cx="1548709" cy="2061836"/>
          </a:xfrm>
          <a:prstGeom prst="rect">
            <a:avLst/>
          </a:prstGeom>
        </p:spPr>
      </p:pic>
      <p:sp>
        <p:nvSpPr>
          <p:cNvPr id="529" name="TextBox 29"/>
          <p:cNvSpPr txBox="1"/>
          <p:nvPr/>
        </p:nvSpPr>
        <p:spPr>
          <a:xfrm>
            <a:off x="2272264" y="2115520"/>
            <a:ext cx="1544426"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i="1" u="sng"/>
            </a:lvl1pPr>
          </a:lstStyle>
          <a:p>
            <a:r>
              <a:rPr dirty="0"/>
              <a:t>This is the strap that I've decided to use at this stage instead of the previous idea to upgrade it to make it more sustainable. This is needed to keep the product attached to the chair.</a:t>
            </a:r>
          </a:p>
        </p:txBody>
      </p:sp>
      <p:sp>
        <p:nvSpPr>
          <p:cNvPr id="52" name="Rectangle 51">
            <a:extLst>
              <a:ext uri="{FF2B5EF4-FFF2-40B4-BE49-F238E27FC236}">
                <a16:creationId xmlns:a16="http://schemas.microsoft.com/office/drawing/2014/main" id="{C1F1B1F0-876F-4BDD-80B1-3299DCE675CE}"/>
              </a:ext>
            </a:extLst>
          </p:cNvPr>
          <p:cNvSpPr/>
          <p:nvPr/>
        </p:nvSpPr>
        <p:spPr>
          <a:xfrm>
            <a:off x="4831638" y="4220679"/>
            <a:ext cx="510802"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170A-F646-A946-8514-C4B5C25D7C45}"/>
              </a:ext>
            </a:extLst>
          </p:cNvPr>
          <p:cNvSpPr>
            <a:spLocks noGrp="1"/>
          </p:cNvSpPr>
          <p:nvPr>
            <p:ph type="title"/>
          </p:nvPr>
        </p:nvSpPr>
        <p:spPr/>
        <p:txBody>
          <a:bodyPr/>
          <a:lstStyle/>
          <a:p>
            <a:r>
              <a:rPr lang="en-US" dirty="0"/>
              <a:t>A quick guide to the NEA?</a:t>
            </a:r>
          </a:p>
        </p:txBody>
      </p:sp>
      <p:sp>
        <p:nvSpPr>
          <p:cNvPr id="7" name="TextBox 6">
            <a:extLst>
              <a:ext uri="{FF2B5EF4-FFF2-40B4-BE49-F238E27FC236}">
                <a16:creationId xmlns:a16="http://schemas.microsoft.com/office/drawing/2014/main" id="{A3D71CBF-5539-A84A-B05E-3DD83FBC8CD4}"/>
              </a:ext>
            </a:extLst>
          </p:cNvPr>
          <p:cNvSpPr txBox="1"/>
          <p:nvPr/>
        </p:nvSpPr>
        <p:spPr>
          <a:xfrm>
            <a:off x="1649532" y="2338679"/>
            <a:ext cx="6606935"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kumimoji="0"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What is the NEA?</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lang="en-US" sz="3600" b="1" dirty="0">
                <a:latin typeface="Arial" panose="020B0604020202020204" pitchFamily="34" charset="0"/>
                <a:cs typeface="Arial" panose="020B0604020202020204" pitchFamily="34" charset="0"/>
              </a:rPr>
              <a:t>Why do you do an NEA?</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kumimoji="0"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Example NEA Portfolio</a:t>
            </a:r>
          </a:p>
        </p:txBody>
      </p:sp>
      <p:sp>
        <p:nvSpPr>
          <p:cNvPr id="3" name="Rectangle 2">
            <a:extLst>
              <a:ext uri="{FF2B5EF4-FFF2-40B4-BE49-F238E27FC236}">
                <a16:creationId xmlns:a16="http://schemas.microsoft.com/office/drawing/2014/main" id="{F867D539-4618-47A4-B3BA-92215326C5CF}"/>
              </a:ext>
            </a:extLst>
          </p:cNvPr>
          <p:cNvSpPr/>
          <p:nvPr/>
        </p:nvSpPr>
        <p:spPr>
          <a:xfrm>
            <a:off x="8902707" y="6506884"/>
            <a:ext cx="917239" cy="246221"/>
          </a:xfrm>
          <a:prstGeom prst="rect">
            <a:avLst/>
          </a:prstGeom>
        </p:spPr>
        <p:txBody>
          <a:bodyPr wrap="none">
            <a:spAutoFit/>
          </a:bodyPr>
          <a:lstStyle/>
          <a:p>
            <a:r>
              <a:rPr lang="en-GB" sz="1000" dirty="0">
                <a:latin typeface="Arial" panose="020B0604020202020204" pitchFamily="34" charset="0"/>
                <a:ea typeface="Calibri" panose="020F0502020204030204" pitchFamily="34" charset="0"/>
                <a:cs typeface="Times New Roman" panose="02020603050405020304" pitchFamily="18" charset="0"/>
              </a:rPr>
              <a:t>© OCR 2020</a:t>
            </a:r>
            <a:endParaRPr lang="en-GB" sz="1000" dirty="0"/>
          </a:p>
        </p:txBody>
      </p:sp>
      <p:sp>
        <p:nvSpPr>
          <p:cNvPr id="8" name="Title 1">
            <a:extLst>
              <a:ext uri="{FF2B5EF4-FFF2-40B4-BE49-F238E27FC236}">
                <a16:creationId xmlns:a16="http://schemas.microsoft.com/office/drawing/2014/main" id="{E33D6A2D-DE6D-4463-9072-C33F9F901F43}"/>
              </a:ext>
            </a:extLst>
          </p:cNvPr>
          <p:cNvSpPr txBox="1">
            <a:spLocks/>
          </p:cNvSpPr>
          <p:nvPr/>
        </p:nvSpPr>
        <p:spPr>
          <a:xfrm>
            <a:off x="319176" y="6289040"/>
            <a:ext cx="9267645" cy="43358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l" hangingPunct="1"/>
            <a:r>
              <a:rPr lang="en-US" sz="1800" b="1" dirty="0">
                <a:solidFill>
                  <a:srgbClr val="6B9C86"/>
                </a:solidFill>
                <a:latin typeface="Arial" panose="020B0604020202020204" pitchFamily="34" charset="0"/>
                <a:ea typeface="+mn-ea"/>
                <a:cs typeface="Arial" panose="020B0604020202020204" pitchFamily="34" charset="0"/>
              </a:rPr>
              <a:t>GCSE Design and Technology</a:t>
            </a:r>
          </a:p>
        </p:txBody>
      </p:sp>
    </p:spTree>
    <p:extLst>
      <p:ext uri="{BB962C8B-B14F-4D97-AF65-F5344CB8AC3E}">
        <p14:creationId xmlns:p14="http://schemas.microsoft.com/office/powerpoint/2010/main" val="4157763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Rectangle 3"/>
          <p:cNvSpPr txBox="1"/>
          <p:nvPr/>
        </p:nvSpPr>
        <p:spPr>
          <a:xfrm>
            <a:off x="2068941" y="-1"/>
            <a:ext cx="5996743"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effectLst>
                  <a:outerShdw blurRad="38100" dist="19050" dir="2700000" rotWithShape="0">
                    <a:srgbClr val="000000">
                      <a:alpha val="40000"/>
                    </a:srgbClr>
                  </a:outerShdw>
                </a:effectLst>
              </a:defRPr>
            </a:lvl1pPr>
          </a:lstStyle>
          <a:p>
            <a:r>
              <a:t>Checking the Final Design against the Requirements</a:t>
            </a:r>
          </a:p>
        </p:txBody>
      </p:sp>
      <p:graphicFrame>
        <p:nvGraphicFramePr>
          <p:cNvPr id="559" name="Table 4"/>
          <p:cNvGraphicFramePr/>
          <p:nvPr/>
        </p:nvGraphicFramePr>
        <p:xfrm>
          <a:off x="462023" y="400112"/>
          <a:ext cx="3225058" cy="6424055"/>
        </p:xfrm>
        <a:graphic>
          <a:graphicData uri="http://schemas.openxmlformats.org/drawingml/2006/table">
            <a:tbl>
              <a:tblPr firstRow="1">
                <a:tableStyleId>{4C3C2611-4C71-4FC5-86AE-919BDF0F9419}</a:tableStyleId>
              </a:tblPr>
              <a:tblGrid>
                <a:gridCol w="1075019">
                  <a:extLst>
                    <a:ext uri="{9D8B030D-6E8A-4147-A177-3AD203B41FA5}">
                      <a16:colId xmlns:a16="http://schemas.microsoft.com/office/drawing/2014/main" val="20000"/>
                    </a:ext>
                  </a:extLst>
                </a:gridCol>
                <a:gridCol w="573470">
                  <a:extLst>
                    <a:ext uri="{9D8B030D-6E8A-4147-A177-3AD203B41FA5}">
                      <a16:colId xmlns:a16="http://schemas.microsoft.com/office/drawing/2014/main" val="20001"/>
                    </a:ext>
                  </a:extLst>
                </a:gridCol>
                <a:gridCol w="1576569">
                  <a:extLst>
                    <a:ext uri="{9D8B030D-6E8A-4147-A177-3AD203B41FA5}">
                      <a16:colId xmlns:a16="http://schemas.microsoft.com/office/drawing/2014/main" val="20002"/>
                    </a:ext>
                  </a:extLst>
                </a:gridCol>
              </a:tblGrid>
              <a:tr h="538799">
                <a:tc>
                  <a:txBody>
                    <a:bodyPr/>
                    <a:lstStyle/>
                    <a:p>
                      <a:pPr algn="l">
                        <a:defRPr sz="1800" b="0">
                          <a:solidFill>
                            <a:srgbClr val="000000"/>
                          </a:solidFill>
                        </a:defRPr>
                      </a:pPr>
                      <a:r>
                        <a:rPr sz="800" b="1">
                          <a:solidFill>
                            <a:srgbClr val="FFFFFF"/>
                          </a:solidFill>
                        </a:rPr>
                        <a:t>Requirement</a:t>
                      </a:r>
                    </a:p>
                  </a:txBody>
                  <a:tcPr marL="45720" marR="45720" horzOverflow="overflow">
                    <a:lnL>
                      <a:solidFill>
                        <a:srgbClr val="46AAC4"/>
                      </a:solidFill>
                    </a:lnL>
                    <a:lnR w="12700">
                      <a:miter lim="400000"/>
                    </a:lnR>
                    <a:lnT>
                      <a:solidFill>
                        <a:srgbClr val="46AAC4"/>
                      </a:solidFill>
                    </a:lnT>
                    <a:lnB w="25400">
                      <a:solidFill>
                        <a:srgbClr val="FFFFFF"/>
                      </a:solidFill>
                    </a:lnB>
                    <a:solidFill>
                      <a:schemeClr val="accent5"/>
                    </a:solidFill>
                  </a:tcPr>
                </a:tc>
                <a:tc>
                  <a:txBody>
                    <a:bodyPr/>
                    <a:lstStyle/>
                    <a:p>
                      <a:pPr algn="l">
                        <a:defRPr sz="1800" b="0">
                          <a:solidFill>
                            <a:srgbClr val="000000"/>
                          </a:solidFill>
                        </a:defRPr>
                      </a:pPr>
                      <a:r>
                        <a:rPr sz="800" b="1">
                          <a:solidFill>
                            <a:srgbClr val="FFFFFF"/>
                          </a:solidFill>
                        </a:rPr>
                        <a:t>Score /10</a:t>
                      </a:r>
                    </a:p>
                  </a:txBody>
                  <a:tcPr marL="45720" marR="45720" horzOverflow="overflow">
                    <a:lnL w="12700">
                      <a:miter lim="400000"/>
                    </a:lnL>
                    <a:lnR w="12700">
                      <a:miter lim="400000"/>
                    </a:lnR>
                    <a:lnT>
                      <a:solidFill>
                        <a:srgbClr val="46AAC4"/>
                      </a:solidFill>
                    </a:lnT>
                    <a:lnB w="25400">
                      <a:solidFill>
                        <a:srgbClr val="FFFFFF"/>
                      </a:solidFill>
                    </a:lnB>
                    <a:solidFill>
                      <a:schemeClr val="accent5"/>
                    </a:solidFill>
                  </a:tcPr>
                </a:tc>
                <a:tc>
                  <a:txBody>
                    <a:bodyPr/>
                    <a:lstStyle/>
                    <a:p>
                      <a:pPr algn="l">
                        <a:defRPr sz="1800" b="0">
                          <a:solidFill>
                            <a:srgbClr val="000000"/>
                          </a:solidFill>
                        </a:defRPr>
                      </a:pPr>
                      <a:r>
                        <a:rPr sz="800" b="1">
                          <a:solidFill>
                            <a:srgbClr val="FFFFFF"/>
                          </a:solidFill>
                        </a:rPr>
                        <a:t>Explanation/ justification for including this requirement</a:t>
                      </a:r>
                    </a:p>
                  </a:txBody>
                  <a:tcPr marL="45720" marR="45720" horzOverflow="overflow">
                    <a:lnL w="12700">
                      <a:miter lim="400000"/>
                    </a:lnL>
                    <a:lnR>
                      <a:solidFill>
                        <a:srgbClr val="46AAC4"/>
                      </a:solidFill>
                    </a:lnR>
                    <a:lnT>
                      <a:solidFill>
                        <a:srgbClr val="46AAC4"/>
                      </a:solidFill>
                    </a:lnT>
                    <a:lnB w="25400">
                      <a:solidFill>
                        <a:srgbClr val="FFFFFF"/>
                      </a:solidFill>
                    </a:lnB>
                    <a:solidFill>
                      <a:schemeClr val="accent5"/>
                    </a:solidFill>
                  </a:tcPr>
                </a:tc>
                <a:extLst>
                  <a:ext uri="{0D108BD9-81ED-4DB2-BD59-A6C34878D82A}">
                    <a16:rowId xmlns:a16="http://schemas.microsoft.com/office/drawing/2014/main" val="10000"/>
                  </a:ext>
                </a:extLst>
              </a:tr>
              <a:tr h="482084">
                <a:tc>
                  <a:txBody>
                    <a:bodyPr/>
                    <a:lstStyle/>
                    <a:p>
                      <a:pPr algn="l">
                        <a:defRPr sz="1800"/>
                      </a:pPr>
                      <a:r>
                        <a:rPr sz="700"/>
                        <a:t>Must appeal to all ages and genders</a:t>
                      </a:r>
                    </a:p>
                  </a:txBody>
                  <a:tcPr marL="45720" marR="45720" horzOverflow="overflow">
                    <a:lnL>
                      <a:solidFill>
                        <a:srgbClr val="46AAC4"/>
                      </a:solidFill>
                    </a:lnL>
                    <a:lnR>
                      <a:solidFill>
                        <a:srgbClr val="46AAC4"/>
                      </a:solidFill>
                    </a:lnR>
                    <a:lnT w="25400">
                      <a:solidFill>
                        <a:srgbClr val="FFFFFF"/>
                      </a:solidFill>
                    </a:lnT>
                    <a:lnB>
                      <a:solidFill>
                        <a:srgbClr val="46AAC4"/>
                      </a:solidFill>
                    </a:lnB>
                    <a:solidFill>
                      <a:schemeClr val="accent5">
                        <a:alpha val="40000"/>
                      </a:schemeClr>
                    </a:solidFill>
                  </a:tcPr>
                </a:tc>
                <a:tc>
                  <a:txBody>
                    <a:bodyPr/>
                    <a:lstStyle/>
                    <a:p>
                      <a:pPr algn="l">
                        <a:defRPr sz="1800"/>
                      </a:pPr>
                      <a:r>
                        <a:rPr sz="700"/>
                        <a:t>6.5</a:t>
                      </a:r>
                    </a:p>
                  </a:txBody>
                  <a:tcPr marL="45720" marR="45720" horzOverflow="overflow">
                    <a:lnL>
                      <a:solidFill>
                        <a:srgbClr val="46AAC4"/>
                      </a:solidFill>
                    </a:lnL>
                    <a:lnR>
                      <a:solidFill>
                        <a:srgbClr val="46AAC4"/>
                      </a:solidFill>
                    </a:lnR>
                    <a:lnT w="25400">
                      <a:solidFill>
                        <a:srgbClr val="FFFFFF"/>
                      </a:solidFill>
                    </a:lnT>
                    <a:lnB>
                      <a:solidFill>
                        <a:srgbClr val="46AAC4"/>
                      </a:solidFill>
                    </a:lnB>
                    <a:solidFill>
                      <a:schemeClr val="accent5">
                        <a:alpha val="40000"/>
                      </a:schemeClr>
                    </a:solidFill>
                  </a:tcPr>
                </a:tc>
                <a:tc>
                  <a:txBody>
                    <a:bodyPr/>
                    <a:lstStyle/>
                    <a:p>
                      <a:pPr algn="l">
                        <a:defRPr sz="1800"/>
                      </a:pPr>
                      <a:r>
                        <a:rPr sz="700">
                          <a:solidFill>
                            <a:srgbClr val="00B050"/>
                          </a:solidFill>
                        </a:rPr>
                        <a:t>This requirement is needed to add more sales and give the product some variety.</a:t>
                      </a:r>
                    </a:p>
                  </a:txBody>
                  <a:tcPr marL="45720" marR="45720" horzOverflow="overflow">
                    <a:lnL>
                      <a:solidFill>
                        <a:srgbClr val="46AAC4"/>
                      </a:solidFill>
                    </a:lnL>
                    <a:lnR>
                      <a:solidFill>
                        <a:srgbClr val="46AAC4"/>
                      </a:solidFill>
                    </a:lnR>
                    <a:lnT w="25400">
                      <a:solidFill>
                        <a:srgbClr val="FFFFFF"/>
                      </a:solidFill>
                    </a:lnT>
                    <a:lnB>
                      <a:solidFill>
                        <a:srgbClr val="46AAC4"/>
                      </a:solidFill>
                    </a:lnB>
                    <a:solidFill>
                      <a:schemeClr val="accent5">
                        <a:alpha val="40000"/>
                      </a:schemeClr>
                    </a:solidFill>
                  </a:tcPr>
                </a:tc>
                <a:extLst>
                  <a:ext uri="{0D108BD9-81ED-4DB2-BD59-A6C34878D82A}">
                    <a16:rowId xmlns:a16="http://schemas.microsoft.com/office/drawing/2014/main" val="10001"/>
                  </a:ext>
                </a:extLst>
              </a:tr>
              <a:tr h="382831">
                <a:tc>
                  <a:txBody>
                    <a:bodyPr/>
                    <a:lstStyle/>
                    <a:p>
                      <a:pPr algn="l">
                        <a:defRPr sz="1800"/>
                      </a:pPr>
                      <a:r>
                        <a:rPr sz="700"/>
                        <a:t>Must be comfortable as well as strong/durable</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t>7</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solidFill>
                            <a:srgbClr val="FFC000"/>
                          </a:solidFill>
                        </a:rPr>
                        <a:t>This is needed so the user is at ease whilst and is not in pain.</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extLst>
                  <a:ext uri="{0D108BD9-81ED-4DB2-BD59-A6C34878D82A}">
                    <a16:rowId xmlns:a16="http://schemas.microsoft.com/office/drawing/2014/main" val="10002"/>
                  </a:ext>
                </a:extLst>
              </a:tr>
              <a:tr h="556635">
                <a:tc>
                  <a:txBody>
                    <a:bodyPr/>
                    <a:lstStyle/>
                    <a:p>
                      <a:pPr algn="l" defTabSz="685800">
                        <a:defRPr sz="700"/>
                      </a:pPr>
                      <a:r>
                        <a:t>Must be fairly cheap shouldn't’t go  past the price of £15</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t>8</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solidFill>
                            <a:srgbClr val="00B050"/>
                          </a:solidFill>
                        </a:rPr>
                        <a:t>Must be cheap so its affordable so people buy it.</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extLst>
                  <a:ext uri="{0D108BD9-81ED-4DB2-BD59-A6C34878D82A}">
                    <a16:rowId xmlns:a16="http://schemas.microsoft.com/office/drawing/2014/main" val="10003"/>
                  </a:ext>
                </a:extLst>
              </a:tr>
              <a:tr h="382831">
                <a:tc>
                  <a:txBody>
                    <a:bodyPr/>
                    <a:lstStyle/>
                    <a:p>
                      <a:pPr algn="l">
                        <a:defRPr sz="1800"/>
                      </a:pPr>
                      <a:r>
                        <a:rPr sz="700"/>
                        <a:t>Must be easy to access and use</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t>8</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solidFill>
                            <a:srgbClr val="FFC000"/>
                          </a:solidFill>
                        </a:rPr>
                        <a:t>This is needed so it doesn't cause the user any difficulty or distress.</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extLst>
                  <a:ext uri="{0D108BD9-81ED-4DB2-BD59-A6C34878D82A}">
                    <a16:rowId xmlns:a16="http://schemas.microsoft.com/office/drawing/2014/main" val="10004"/>
                  </a:ext>
                </a:extLst>
              </a:tr>
              <a:tr h="442034">
                <a:tc>
                  <a:txBody>
                    <a:bodyPr/>
                    <a:lstStyle/>
                    <a:p>
                      <a:pPr algn="l">
                        <a:defRPr sz="1800"/>
                      </a:pPr>
                      <a:r>
                        <a:rPr sz="700"/>
                        <a:t>Must have a good amount of water available</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t>9</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solidFill>
                            <a:srgbClr val="00B050"/>
                          </a:solidFill>
                        </a:rPr>
                        <a:t>So it can last the whole game.</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extLst>
                  <a:ext uri="{0D108BD9-81ED-4DB2-BD59-A6C34878D82A}">
                    <a16:rowId xmlns:a16="http://schemas.microsoft.com/office/drawing/2014/main" val="10005"/>
                  </a:ext>
                </a:extLst>
              </a:tr>
              <a:tr h="442034">
                <a:tc>
                  <a:txBody>
                    <a:bodyPr/>
                    <a:lstStyle/>
                    <a:p>
                      <a:pPr algn="l">
                        <a:defRPr sz="700"/>
                      </a:pPr>
                      <a:r>
                        <a:t>The product must be lightweight on the arm/wheelchair shouldn't’t go over 3kg</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t>8</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solidFill>
                            <a:srgbClr val="00B050"/>
                          </a:solidFill>
                        </a:rPr>
                        <a:t>So its easy to carry and doesn't weigh a lot whilst playing.</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extLst>
                  <a:ext uri="{0D108BD9-81ED-4DB2-BD59-A6C34878D82A}">
                    <a16:rowId xmlns:a16="http://schemas.microsoft.com/office/drawing/2014/main" val="10006"/>
                  </a:ext>
                </a:extLst>
              </a:tr>
              <a:tr h="382831">
                <a:tc>
                  <a:txBody>
                    <a:bodyPr/>
                    <a:lstStyle/>
                    <a:p>
                      <a:pPr algn="l">
                        <a:defRPr sz="1800"/>
                      </a:pPr>
                      <a:r>
                        <a:rPr sz="700"/>
                        <a:t>The strap must be adjustable</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t>10</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700">
                          <a:solidFill>
                            <a:srgbClr val="00B050"/>
                          </a:solidFill>
                        </a:defRPr>
                      </a:pPr>
                      <a:r>
                        <a:t>This requirement is needed so it fulfils the 5</a:t>
                      </a:r>
                      <a:r>
                        <a:rPr baseline="30000"/>
                        <a:t>th</a:t>
                      </a:r>
                      <a:r>
                        <a:t>, 50</a:t>
                      </a:r>
                      <a:r>
                        <a:rPr baseline="30000"/>
                        <a:t>th</a:t>
                      </a:r>
                      <a:r>
                        <a:t>, 95</a:t>
                      </a:r>
                      <a:r>
                        <a:rPr baseline="30000"/>
                        <a:t>th</a:t>
                      </a:r>
                      <a:r>
                        <a:t> percentile.</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extLst>
                  <a:ext uri="{0D108BD9-81ED-4DB2-BD59-A6C34878D82A}">
                    <a16:rowId xmlns:a16="http://schemas.microsoft.com/office/drawing/2014/main" val="10007"/>
                  </a:ext>
                </a:extLst>
              </a:tr>
              <a:tr h="382831">
                <a:tc>
                  <a:txBody>
                    <a:bodyPr/>
                    <a:lstStyle/>
                    <a:p>
                      <a:pPr algn="l">
                        <a:defRPr sz="1800"/>
                      </a:pPr>
                      <a:r>
                        <a:rPr sz="700"/>
                        <a:t>The cover needs to be secure</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t>6.5</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solidFill>
                            <a:srgbClr val="FF0000"/>
                          </a:solidFill>
                        </a:rPr>
                        <a:t>This is needed so it is impact resistant and doesn't break.</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extLst>
                  <a:ext uri="{0D108BD9-81ED-4DB2-BD59-A6C34878D82A}">
                    <a16:rowId xmlns:a16="http://schemas.microsoft.com/office/drawing/2014/main" val="10008"/>
                  </a:ext>
                </a:extLst>
              </a:tr>
              <a:tr h="482084">
                <a:tc>
                  <a:txBody>
                    <a:bodyPr/>
                    <a:lstStyle/>
                    <a:p>
                      <a:pPr algn="l">
                        <a:defRPr sz="1800"/>
                      </a:pPr>
                      <a:r>
                        <a:rPr sz="700"/>
                        <a:t>Needs to be away from the user</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t>8.5</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solidFill>
                            <a:srgbClr val="00B050"/>
                          </a:solidFill>
                        </a:rPr>
                        <a:t>This is required so it doesn't stop the calm and cause the user problems.</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extLst>
                  <a:ext uri="{0D108BD9-81ED-4DB2-BD59-A6C34878D82A}">
                    <a16:rowId xmlns:a16="http://schemas.microsoft.com/office/drawing/2014/main" val="10009"/>
                  </a:ext>
                </a:extLst>
              </a:tr>
              <a:tr h="482084">
                <a:tc>
                  <a:txBody>
                    <a:bodyPr/>
                    <a:lstStyle/>
                    <a:p>
                      <a:pPr algn="l">
                        <a:defRPr sz="1800"/>
                      </a:pPr>
                      <a:r>
                        <a:rPr sz="700"/>
                        <a:t>Make sure the strap goes fully across the wheelchair </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t>9.5</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solidFill>
                            <a:srgbClr val="FFC000"/>
                          </a:solidFill>
                        </a:rPr>
                        <a:t>So the product doesn't de attach/ fall off during the game and to keep it secure.</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extLst>
                  <a:ext uri="{0D108BD9-81ED-4DB2-BD59-A6C34878D82A}">
                    <a16:rowId xmlns:a16="http://schemas.microsoft.com/office/drawing/2014/main" val="10010"/>
                  </a:ext>
                </a:extLst>
              </a:tr>
              <a:tr h="680588">
                <a:tc>
                  <a:txBody>
                    <a:bodyPr/>
                    <a:lstStyle/>
                    <a:p>
                      <a:pPr algn="l">
                        <a:defRPr sz="1800"/>
                      </a:pPr>
                      <a:r>
                        <a:rPr sz="700"/>
                        <a:t>The metal base needs to be more secure</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t>7</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solidFill>
                            <a:srgbClr val="FF0000"/>
                          </a:solidFill>
                        </a:rPr>
                        <a:t>This is needed due to there being a high possibility it gets badly damaged throughout the game with all the impact.</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extLst>
                  <a:ext uri="{0D108BD9-81ED-4DB2-BD59-A6C34878D82A}">
                    <a16:rowId xmlns:a16="http://schemas.microsoft.com/office/drawing/2014/main" val="10011"/>
                  </a:ext>
                </a:extLst>
              </a:tr>
              <a:tr h="327432">
                <a:tc>
                  <a:txBody>
                    <a:bodyPr/>
                    <a:lstStyle/>
                    <a:p>
                      <a:pPr algn="l">
                        <a:defRPr sz="1800"/>
                      </a:pPr>
                      <a:r>
                        <a:rPr sz="700"/>
                        <a:t>Change material of cover</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t>7</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tc>
                  <a:txBody>
                    <a:bodyPr/>
                    <a:lstStyle/>
                    <a:p>
                      <a:pPr algn="l">
                        <a:defRPr sz="1800"/>
                      </a:pPr>
                      <a:r>
                        <a:rPr sz="700">
                          <a:solidFill>
                            <a:srgbClr val="FFC000"/>
                          </a:solidFill>
                        </a:rPr>
                        <a:t>So its more sustainable and more appealing.</a:t>
                      </a:r>
                    </a:p>
                  </a:txBody>
                  <a:tcPr marL="45720" marR="45720" horzOverflow="overflow">
                    <a:lnL>
                      <a:solidFill>
                        <a:srgbClr val="46AAC4"/>
                      </a:solidFill>
                    </a:lnL>
                    <a:lnR>
                      <a:solidFill>
                        <a:srgbClr val="46AAC4"/>
                      </a:solidFill>
                    </a:lnR>
                    <a:lnT>
                      <a:solidFill>
                        <a:srgbClr val="46AAC4"/>
                      </a:solidFill>
                    </a:lnT>
                    <a:lnB>
                      <a:solidFill>
                        <a:srgbClr val="46AAC4"/>
                      </a:solidFill>
                    </a:lnB>
                    <a:noFill/>
                  </a:tcPr>
                </a:tc>
                <a:extLst>
                  <a:ext uri="{0D108BD9-81ED-4DB2-BD59-A6C34878D82A}">
                    <a16:rowId xmlns:a16="http://schemas.microsoft.com/office/drawing/2014/main" val="10012"/>
                  </a:ext>
                </a:extLst>
              </a:tr>
              <a:tr h="382831">
                <a:tc>
                  <a:txBody>
                    <a:bodyPr/>
                    <a:lstStyle/>
                    <a:p>
                      <a:pPr algn="l">
                        <a:defRPr sz="1800"/>
                      </a:pPr>
                      <a:r>
                        <a:rPr sz="700"/>
                        <a:t>Tube must be a good length</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t>9</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tc>
                  <a:txBody>
                    <a:bodyPr/>
                    <a:lstStyle/>
                    <a:p>
                      <a:pPr algn="l">
                        <a:defRPr sz="1800"/>
                      </a:pPr>
                      <a:r>
                        <a:rPr sz="700">
                          <a:solidFill>
                            <a:srgbClr val="00B050"/>
                          </a:solidFill>
                        </a:rPr>
                        <a:t>This is needed so it fits into the persons mouth without any difficulties.</a:t>
                      </a:r>
                    </a:p>
                  </a:txBody>
                  <a:tcPr marL="45720" marR="45720" horzOverflow="overflow">
                    <a:lnL>
                      <a:solidFill>
                        <a:srgbClr val="46AAC4"/>
                      </a:solidFill>
                    </a:lnL>
                    <a:lnR>
                      <a:solidFill>
                        <a:srgbClr val="46AAC4"/>
                      </a:solidFill>
                    </a:lnR>
                    <a:lnT>
                      <a:solidFill>
                        <a:srgbClr val="46AAC4"/>
                      </a:solidFill>
                    </a:lnT>
                    <a:lnB>
                      <a:solidFill>
                        <a:srgbClr val="46AAC4"/>
                      </a:solidFill>
                    </a:lnB>
                    <a:solidFill>
                      <a:schemeClr val="accent5">
                        <a:alpha val="40000"/>
                      </a:schemeClr>
                    </a:solidFill>
                  </a:tcPr>
                </a:tc>
                <a:extLst>
                  <a:ext uri="{0D108BD9-81ED-4DB2-BD59-A6C34878D82A}">
                    <a16:rowId xmlns:a16="http://schemas.microsoft.com/office/drawing/2014/main" val="10013"/>
                  </a:ext>
                </a:extLst>
              </a:tr>
            </a:tbl>
          </a:graphicData>
        </a:graphic>
      </p:graphicFrame>
      <p:grpSp>
        <p:nvGrpSpPr>
          <p:cNvPr id="562" name="Picture 6" descr="Student work"/>
          <p:cNvGrpSpPr/>
          <p:nvPr/>
        </p:nvGrpSpPr>
        <p:grpSpPr>
          <a:xfrm>
            <a:off x="3834754" y="578213"/>
            <a:ext cx="3712007" cy="3580917"/>
            <a:chOff x="0" y="0"/>
            <a:chExt cx="3712005" cy="3580916"/>
          </a:xfrm>
        </p:grpSpPr>
        <p:sp>
          <p:nvSpPr>
            <p:cNvPr id="560" name="Rectangle"/>
            <p:cNvSpPr/>
            <p:nvPr/>
          </p:nvSpPr>
          <p:spPr>
            <a:xfrm rot="964542">
              <a:off x="335133" y="365415"/>
              <a:ext cx="3041740" cy="2850086"/>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561" name="image122.png" descr="image122.png"/>
            <p:cNvPicPr>
              <a:picLocks noChangeAspect="1"/>
            </p:cNvPicPr>
            <p:nvPr/>
          </p:nvPicPr>
          <p:blipFill>
            <a:blip r:embed="rId3"/>
            <a:stretch>
              <a:fillRect/>
            </a:stretch>
          </p:blipFill>
          <p:spPr>
            <a:xfrm rot="964542">
              <a:off x="335133" y="365415"/>
              <a:ext cx="3041740" cy="2850086"/>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grpSp>
        <p:nvGrpSpPr>
          <p:cNvPr id="565" name="Picture 8" descr="Student work"/>
          <p:cNvGrpSpPr/>
          <p:nvPr/>
        </p:nvGrpSpPr>
        <p:grpSpPr>
          <a:xfrm>
            <a:off x="7694432" y="1127454"/>
            <a:ext cx="1715762" cy="2911808"/>
            <a:chOff x="0" y="0"/>
            <a:chExt cx="1715761" cy="2911806"/>
          </a:xfrm>
        </p:grpSpPr>
        <p:sp>
          <p:nvSpPr>
            <p:cNvPr id="563" name="Rectangle"/>
            <p:cNvSpPr/>
            <p:nvPr/>
          </p:nvSpPr>
          <p:spPr>
            <a:xfrm rot="10800000">
              <a:off x="0" y="0"/>
              <a:ext cx="1715761" cy="2911806"/>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564" name="image123.png" descr="image123.png"/>
            <p:cNvPicPr>
              <a:picLocks noChangeAspect="1"/>
            </p:cNvPicPr>
            <p:nvPr/>
          </p:nvPicPr>
          <p:blipFill>
            <a:blip r:embed="rId4"/>
            <a:stretch>
              <a:fillRect/>
            </a:stretch>
          </p:blipFill>
          <p:spPr>
            <a:xfrm rot="10800000">
              <a:off x="0" y="0"/>
              <a:ext cx="1715761" cy="2911806"/>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grpSp>
        <p:nvGrpSpPr>
          <p:cNvPr id="568" name="Picture 9" descr="Student work"/>
          <p:cNvGrpSpPr/>
          <p:nvPr/>
        </p:nvGrpSpPr>
        <p:grpSpPr>
          <a:xfrm>
            <a:off x="7965437" y="4340507"/>
            <a:ext cx="1444757" cy="1639848"/>
            <a:chOff x="0" y="0"/>
            <a:chExt cx="1444755" cy="1639846"/>
          </a:xfrm>
        </p:grpSpPr>
        <p:sp>
          <p:nvSpPr>
            <p:cNvPr id="566" name="Rectangle"/>
            <p:cNvSpPr/>
            <p:nvPr/>
          </p:nvSpPr>
          <p:spPr>
            <a:xfrm>
              <a:off x="0" y="0"/>
              <a:ext cx="1444756" cy="1639847"/>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567" name="image124.png" descr="image124.png"/>
            <p:cNvPicPr>
              <a:picLocks noChangeAspect="1"/>
            </p:cNvPicPr>
            <p:nvPr/>
          </p:nvPicPr>
          <p:blipFill>
            <a:blip r:embed="rId5"/>
            <a:stretch>
              <a:fillRect/>
            </a:stretch>
          </p:blipFill>
          <p:spPr>
            <a:xfrm>
              <a:off x="0" y="0"/>
              <a:ext cx="1444756" cy="1639847"/>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pic>
        <p:nvPicPr>
          <p:cNvPr id="569" name="Picture 7" descr="Student work"/>
          <p:cNvPicPr>
            <a:picLocks noChangeAspect="1"/>
          </p:cNvPicPr>
          <p:nvPr/>
        </p:nvPicPr>
        <p:blipFill>
          <a:blip r:embed="rId6"/>
          <a:stretch>
            <a:fillRect/>
          </a:stretch>
        </p:blipFill>
        <p:spPr>
          <a:xfrm>
            <a:off x="6388062" y="4350460"/>
            <a:ext cx="1306372" cy="1547031"/>
          </a:xfrm>
          <a:prstGeom prst="rect">
            <a:avLst/>
          </a:prstGeom>
          <a:ln w="34925">
            <a:solidFill>
              <a:srgbClr val="FFFFFF"/>
            </a:solidFill>
          </a:ln>
          <a:effectLst>
            <a:outerShdw blurRad="50800" dist="38100" dir="2700000" rotWithShape="0">
              <a:srgbClr val="000000">
                <a:alpha val="40000"/>
              </a:srgbClr>
            </a:outerShdw>
          </a:effectLst>
        </p:spPr>
      </p:pic>
      <p:pic>
        <p:nvPicPr>
          <p:cNvPr id="570" name="Picture 10" descr="Student work"/>
          <p:cNvPicPr>
            <a:picLocks noChangeAspect="1"/>
          </p:cNvPicPr>
          <p:nvPr/>
        </p:nvPicPr>
        <p:blipFill>
          <a:blip r:embed="rId7"/>
          <a:stretch>
            <a:fillRect/>
          </a:stretch>
        </p:blipFill>
        <p:spPr>
          <a:xfrm>
            <a:off x="6405877" y="6088824"/>
            <a:ext cx="3119124" cy="769172"/>
          </a:xfrm>
          <a:prstGeom prst="rect">
            <a:avLst/>
          </a:prstGeom>
          <a:ln w="12700">
            <a:miter lim="400000"/>
          </a:ln>
        </p:spPr>
      </p:pic>
      <p:sp>
        <p:nvSpPr>
          <p:cNvPr id="571" name="Rectangle 1"/>
          <p:cNvSpPr txBox="1"/>
          <p:nvPr/>
        </p:nvSpPr>
        <p:spPr>
          <a:xfrm>
            <a:off x="6099225" y="289792"/>
            <a:ext cx="2682588"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600" b="1" u="sng">
                <a:solidFill>
                  <a:schemeClr val="accent4"/>
                </a:solidFill>
              </a:defRPr>
            </a:lvl1pPr>
          </a:lstStyle>
          <a:p>
            <a:r>
              <a:t>Final Design</a:t>
            </a:r>
          </a:p>
        </p:txBody>
      </p:sp>
      <p:sp>
        <p:nvSpPr>
          <p:cNvPr id="574" name="TextBox 2"/>
          <p:cNvSpPr txBox="1"/>
          <p:nvPr/>
        </p:nvSpPr>
        <p:spPr>
          <a:xfrm>
            <a:off x="3687081" y="3933969"/>
            <a:ext cx="236353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lvl1pPr>
          </a:lstStyle>
          <a:p>
            <a:r>
              <a:t>Feedback from Stakeholders</a:t>
            </a:r>
          </a:p>
        </p:txBody>
      </p:sp>
      <p:sp>
        <p:nvSpPr>
          <p:cNvPr id="575" name="TextBox 14"/>
          <p:cNvSpPr txBox="1"/>
          <p:nvPr/>
        </p:nvSpPr>
        <p:spPr>
          <a:xfrm>
            <a:off x="4488765" y="4300070"/>
            <a:ext cx="1294227"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800">
                <a:solidFill>
                  <a:srgbClr val="00B050"/>
                </a:solidFill>
              </a:defRPr>
            </a:pPr>
            <a:r>
              <a:t>Works efficiently</a:t>
            </a:r>
          </a:p>
          <a:p>
            <a:pPr marL="285750" indent="-285750">
              <a:buSzPct val="100000"/>
              <a:buFont typeface="Arial"/>
              <a:buChar char="•"/>
              <a:defRPr sz="800">
                <a:solidFill>
                  <a:srgbClr val="00B050"/>
                </a:solidFill>
              </a:defRPr>
            </a:pPr>
            <a:endParaRPr/>
          </a:p>
          <a:p>
            <a:pPr marL="285750" indent="-285750">
              <a:buSzPct val="100000"/>
              <a:buFont typeface="Arial"/>
              <a:buChar char="•"/>
              <a:defRPr sz="800">
                <a:solidFill>
                  <a:srgbClr val="00B050"/>
                </a:solidFill>
              </a:defRPr>
            </a:pPr>
            <a:r>
              <a:t>Hooks work well</a:t>
            </a:r>
          </a:p>
          <a:p>
            <a:pPr marL="285750" indent="-285750">
              <a:buSzPct val="100000"/>
              <a:buFont typeface="Arial"/>
              <a:buChar char="•"/>
              <a:defRPr sz="800">
                <a:solidFill>
                  <a:srgbClr val="00B050"/>
                </a:solidFill>
              </a:defRPr>
            </a:pPr>
            <a:endParaRPr/>
          </a:p>
          <a:p>
            <a:pPr marL="285750" indent="-285750">
              <a:buSzPct val="100000"/>
              <a:buFont typeface="Arial"/>
              <a:buChar char="•"/>
              <a:defRPr sz="800">
                <a:solidFill>
                  <a:srgbClr val="FF0000"/>
                </a:solidFill>
              </a:defRPr>
            </a:pPr>
            <a:r>
              <a:t>Cover needs to be stronger</a:t>
            </a:r>
          </a:p>
          <a:p>
            <a:pPr marL="285750" indent="-285750">
              <a:buSzPct val="100000"/>
              <a:buFont typeface="Arial"/>
              <a:buChar char="•"/>
              <a:defRPr sz="800">
                <a:solidFill>
                  <a:srgbClr val="FF0000"/>
                </a:solidFill>
              </a:defRPr>
            </a:pPr>
            <a:endParaRPr/>
          </a:p>
          <a:p>
            <a:pPr marL="285750" indent="-285750">
              <a:buSzPct val="100000"/>
              <a:buFont typeface="Arial"/>
              <a:buChar char="•"/>
              <a:defRPr sz="800">
                <a:solidFill>
                  <a:srgbClr val="FF0000"/>
                </a:solidFill>
              </a:defRPr>
            </a:pPr>
            <a:r>
              <a:t>Metal base needs to be stronger</a:t>
            </a:r>
          </a:p>
        </p:txBody>
      </p:sp>
      <p:sp>
        <p:nvSpPr>
          <p:cNvPr id="576" name="TextBox 16"/>
          <p:cNvSpPr txBox="1"/>
          <p:nvPr/>
        </p:nvSpPr>
        <p:spPr>
          <a:xfrm>
            <a:off x="4756051" y="5897491"/>
            <a:ext cx="1632009"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700">
                <a:solidFill>
                  <a:srgbClr val="00B050"/>
                </a:solidFill>
              </a:defRPr>
            </a:pPr>
            <a:r>
              <a:t>Tube is good length</a:t>
            </a:r>
          </a:p>
          <a:p>
            <a:pPr marL="285750" indent="-285750">
              <a:buSzPct val="100000"/>
              <a:buFont typeface="Arial"/>
              <a:buChar char="•"/>
              <a:defRPr sz="700">
                <a:solidFill>
                  <a:srgbClr val="00B050"/>
                </a:solidFill>
              </a:defRPr>
            </a:pPr>
            <a:endParaRPr/>
          </a:p>
          <a:p>
            <a:pPr marL="285750" indent="-285750">
              <a:buSzPct val="100000"/>
              <a:buFont typeface="Arial"/>
              <a:buChar char="•"/>
              <a:defRPr sz="700">
                <a:solidFill>
                  <a:srgbClr val="00B050"/>
                </a:solidFill>
              </a:defRPr>
            </a:pPr>
            <a:r>
              <a:t>Good amount of water</a:t>
            </a:r>
          </a:p>
          <a:p>
            <a:pPr marL="285750" indent="-285750">
              <a:buSzPct val="100000"/>
              <a:buFont typeface="Arial"/>
              <a:buChar char="•"/>
              <a:defRPr sz="700">
                <a:solidFill>
                  <a:srgbClr val="00B050"/>
                </a:solidFill>
              </a:defRPr>
            </a:pPr>
            <a:endParaRPr/>
          </a:p>
          <a:p>
            <a:pPr marL="285750" indent="-285750">
              <a:buSzPct val="100000"/>
              <a:buFont typeface="Arial"/>
              <a:buChar char="•"/>
              <a:defRPr sz="700">
                <a:solidFill>
                  <a:srgbClr val="00B050"/>
                </a:solidFill>
              </a:defRPr>
            </a:pPr>
            <a:r>
              <a:t>Needs to be more efficient </a:t>
            </a:r>
          </a:p>
          <a:p>
            <a:pPr marL="285750" indent="-285750">
              <a:buSzPct val="100000"/>
              <a:buFont typeface="Arial"/>
              <a:buChar char="•"/>
              <a:defRPr sz="700">
                <a:solidFill>
                  <a:srgbClr val="00B050"/>
                </a:solidFill>
              </a:defRPr>
            </a:pPr>
            <a:endParaRPr/>
          </a:p>
          <a:p>
            <a:pPr marL="285750" indent="-285750">
              <a:buSzPct val="100000"/>
              <a:buFont typeface="Arial"/>
              <a:buChar char="•"/>
              <a:defRPr sz="700">
                <a:solidFill>
                  <a:srgbClr val="FF0000"/>
                </a:solidFill>
              </a:defRPr>
            </a:pPr>
            <a:endParaRPr/>
          </a:p>
        </p:txBody>
      </p:sp>
      <p:pic>
        <p:nvPicPr>
          <p:cNvPr id="3" name="Picture 2" descr="Student work">
            <a:extLst>
              <a:ext uri="{FF2B5EF4-FFF2-40B4-BE49-F238E27FC236}">
                <a16:creationId xmlns:a16="http://schemas.microsoft.com/office/drawing/2014/main" id="{8D48B766-E3F5-45A6-91AC-2F074E4B56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7272" y="4270147"/>
            <a:ext cx="713277" cy="2487083"/>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05667B1E-EAC3-414F-9F53-AD667C0D8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364" y="46575"/>
            <a:ext cx="1425799" cy="2251262"/>
          </a:xfrm>
          <a:prstGeom prst="rect">
            <a:avLst/>
          </a:prstGeom>
        </p:spPr>
      </p:pic>
      <p:sp>
        <p:nvSpPr>
          <p:cNvPr id="580" name="Rectangle 3"/>
          <p:cNvSpPr txBox="1"/>
          <p:nvPr/>
        </p:nvSpPr>
        <p:spPr>
          <a:xfrm>
            <a:off x="4834017" y="26648"/>
            <a:ext cx="1469391"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effectLst>
                  <a:outerShdw blurRad="38100" dist="19050" dir="2700000" rotWithShape="0">
                    <a:srgbClr val="000000">
                      <a:alpha val="40000"/>
                    </a:srgbClr>
                  </a:outerShdw>
                </a:effectLst>
              </a:defRPr>
            </a:lvl1pPr>
          </a:lstStyle>
          <a:p>
            <a:r>
              <a:t>Final Design</a:t>
            </a:r>
          </a:p>
        </p:txBody>
      </p:sp>
      <p:grpSp>
        <p:nvGrpSpPr>
          <p:cNvPr id="583" name="Picture 8" descr="Student work"/>
          <p:cNvGrpSpPr/>
          <p:nvPr/>
        </p:nvGrpSpPr>
        <p:grpSpPr>
          <a:xfrm>
            <a:off x="4292104" y="2205787"/>
            <a:ext cx="1889562" cy="2438774"/>
            <a:chOff x="0" y="0"/>
            <a:chExt cx="1889560" cy="2438772"/>
          </a:xfrm>
        </p:grpSpPr>
        <p:sp>
          <p:nvSpPr>
            <p:cNvPr id="581" name="Rectangle"/>
            <p:cNvSpPr/>
            <p:nvPr/>
          </p:nvSpPr>
          <p:spPr>
            <a:xfrm rot="10800000">
              <a:off x="0" y="0"/>
              <a:ext cx="1889561" cy="2438773"/>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582" name="image123.png" descr="image123.png"/>
            <p:cNvPicPr>
              <a:picLocks noChangeAspect="1"/>
            </p:cNvPicPr>
            <p:nvPr/>
          </p:nvPicPr>
          <p:blipFill>
            <a:blip r:embed="rId4"/>
            <a:stretch>
              <a:fillRect/>
            </a:stretch>
          </p:blipFill>
          <p:spPr>
            <a:xfrm rot="10800000">
              <a:off x="0" y="0"/>
              <a:ext cx="1889561" cy="2438773"/>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pic>
        <p:nvPicPr>
          <p:cNvPr id="584" name="Picture 1" descr="Student work"/>
          <p:cNvPicPr>
            <a:picLocks noChangeAspect="1"/>
          </p:cNvPicPr>
          <p:nvPr/>
        </p:nvPicPr>
        <p:blipFill>
          <a:blip r:embed="rId5"/>
          <a:stretch>
            <a:fillRect/>
          </a:stretch>
        </p:blipFill>
        <p:spPr>
          <a:xfrm>
            <a:off x="2821574" y="5566874"/>
            <a:ext cx="4712309" cy="1162050"/>
          </a:xfrm>
          <a:prstGeom prst="rect">
            <a:avLst/>
          </a:prstGeom>
          <a:ln w="12700">
            <a:miter lim="400000"/>
          </a:ln>
        </p:spPr>
      </p:pic>
      <p:pic>
        <p:nvPicPr>
          <p:cNvPr id="585" name="Picture 10" descr="Student work"/>
          <p:cNvPicPr>
            <a:picLocks noChangeAspect="1"/>
          </p:cNvPicPr>
          <p:nvPr/>
        </p:nvPicPr>
        <p:blipFill>
          <a:blip r:embed="rId6"/>
          <a:stretch>
            <a:fillRect/>
          </a:stretch>
        </p:blipFill>
        <p:spPr>
          <a:xfrm>
            <a:off x="1036684" y="859642"/>
            <a:ext cx="3230818" cy="3027250"/>
          </a:xfrm>
          <a:prstGeom prst="rect">
            <a:avLst/>
          </a:prstGeom>
          <a:ln w="12700">
            <a:miter lim="400000"/>
          </a:ln>
          <a:effectLst>
            <a:outerShdw blurRad="292100" dist="139700" dir="2700000" rotWithShape="0">
              <a:srgbClr val="333333">
                <a:alpha val="64999"/>
              </a:srgbClr>
            </a:outerShdw>
          </a:effectLst>
        </p:spPr>
      </p:pic>
      <p:pic>
        <p:nvPicPr>
          <p:cNvPr id="586" name="Picture 11" descr="Student work"/>
          <p:cNvPicPr>
            <a:picLocks noChangeAspect="1"/>
          </p:cNvPicPr>
          <p:nvPr/>
        </p:nvPicPr>
        <p:blipFill>
          <a:blip r:embed="rId7"/>
          <a:stretch>
            <a:fillRect/>
          </a:stretch>
        </p:blipFill>
        <p:spPr>
          <a:xfrm>
            <a:off x="8080244" y="23810"/>
            <a:ext cx="1444756" cy="1676655"/>
          </a:xfrm>
          <a:prstGeom prst="rect">
            <a:avLst/>
          </a:prstGeom>
          <a:ln w="12700">
            <a:miter lim="400000"/>
          </a:ln>
        </p:spPr>
      </p:pic>
      <p:pic>
        <p:nvPicPr>
          <p:cNvPr id="587" name="Picture 12" descr="Student work"/>
          <p:cNvPicPr>
            <a:picLocks noChangeAspect="1"/>
          </p:cNvPicPr>
          <p:nvPr/>
        </p:nvPicPr>
        <p:blipFill>
          <a:blip r:embed="rId8"/>
          <a:stretch>
            <a:fillRect/>
          </a:stretch>
        </p:blipFill>
        <p:spPr>
          <a:xfrm>
            <a:off x="7679886" y="2310990"/>
            <a:ext cx="1833025" cy="4399259"/>
          </a:xfrm>
          <a:prstGeom prst="rect">
            <a:avLst/>
          </a:prstGeom>
          <a:ln w="12700">
            <a:miter lim="400000"/>
          </a:ln>
          <a:effectLst>
            <a:outerShdw blurRad="114300" dist="12700" dir="5400000" rotWithShape="0">
              <a:srgbClr val="000000"/>
            </a:outerShdw>
          </a:effectLst>
        </p:spPr>
      </p:pic>
      <p:sp>
        <p:nvSpPr>
          <p:cNvPr id="588" name="Rectangle 13"/>
          <p:cNvSpPr/>
          <p:nvPr/>
        </p:nvSpPr>
        <p:spPr>
          <a:xfrm>
            <a:off x="174970" y="79808"/>
            <a:ext cx="4667831" cy="650240"/>
          </a:xfrm>
          <a:prstGeom prst="rect">
            <a:avLst/>
          </a:prstGeom>
          <a:solidFill>
            <a:srgbClr val="00B0F0"/>
          </a:solidFill>
          <a:ln w="254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600" b="1" i="1" u="sng">
                <a:ln w="9525" cap="flat">
                  <a:solidFill>
                    <a:srgbClr val="FFFFFF"/>
                  </a:solidFill>
                  <a:prstDash val="solid"/>
                  <a:round/>
                </a:ln>
                <a:solidFill>
                  <a:srgbClr val="FFFFFF"/>
                </a:solidFill>
                <a:effectLst>
                  <a:outerShdw blurRad="12700" dist="38100" dir="2700000" rotWithShape="0">
                    <a:srgbClr val="93CDDD"/>
                  </a:outerShdw>
                </a:effectLst>
              </a:defRPr>
            </a:lvl1pPr>
          </a:lstStyle>
          <a:p>
            <a:r>
              <a:t>Hydration Pack 3000</a:t>
            </a:r>
          </a:p>
        </p:txBody>
      </p:sp>
      <p:sp>
        <p:nvSpPr>
          <p:cNvPr id="589" name="Straight Arrow Connector 23"/>
          <p:cNvSpPr/>
          <p:nvPr/>
        </p:nvSpPr>
        <p:spPr>
          <a:xfrm flipV="1">
            <a:off x="1953859" y="3436739"/>
            <a:ext cx="555026" cy="752171"/>
          </a:xfrm>
          <a:prstGeom prst="line">
            <a:avLst/>
          </a:prstGeom>
          <a:ln>
            <a:solidFill>
              <a:srgbClr val="4A7EBB"/>
            </a:solidFill>
            <a:tailEnd type="triangle"/>
          </a:ln>
        </p:spPr>
        <p:txBody>
          <a:bodyPr lIns="45719" rIns="45719"/>
          <a:lstStyle/>
          <a:p>
            <a:endParaRPr/>
          </a:p>
        </p:txBody>
      </p:sp>
      <p:sp>
        <p:nvSpPr>
          <p:cNvPr id="590" name="TextBox 27"/>
          <p:cNvSpPr txBox="1"/>
          <p:nvPr/>
        </p:nvSpPr>
        <p:spPr>
          <a:xfrm>
            <a:off x="856176" y="4256347"/>
            <a:ext cx="2806395"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The cover of the hydration pack will be made using vac forming.</a:t>
            </a:r>
          </a:p>
        </p:txBody>
      </p:sp>
      <p:sp>
        <p:nvSpPr>
          <p:cNvPr id="591" name="Straight Arrow Connector 28"/>
          <p:cNvSpPr/>
          <p:nvPr/>
        </p:nvSpPr>
        <p:spPr>
          <a:xfrm>
            <a:off x="1211356" y="1482874"/>
            <a:ext cx="1640130" cy="38101"/>
          </a:xfrm>
          <a:prstGeom prst="line">
            <a:avLst/>
          </a:prstGeom>
          <a:ln>
            <a:solidFill>
              <a:srgbClr val="4A7EBB"/>
            </a:solidFill>
            <a:tailEnd type="triangle"/>
          </a:ln>
        </p:spPr>
        <p:txBody>
          <a:bodyPr lIns="45719" rIns="45719"/>
          <a:lstStyle/>
          <a:p>
            <a:endParaRPr/>
          </a:p>
        </p:txBody>
      </p:sp>
      <p:sp>
        <p:nvSpPr>
          <p:cNvPr id="592" name="TextBox 35"/>
          <p:cNvSpPr txBox="1"/>
          <p:nvPr/>
        </p:nvSpPr>
        <p:spPr>
          <a:xfrm>
            <a:off x="399358" y="898100"/>
            <a:ext cx="1012296" cy="134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i="1"/>
            </a:lvl1pPr>
          </a:lstStyle>
          <a:p>
            <a:r>
              <a:t>The base is made of durable galvanized steel which is high impact resistant so wont break easily.  </a:t>
            </a:r>
          </a:p>
        </p:txBody>
      </p:sp>
      <p:sp>
        <p:nvSpPr>
          <p:cNvPr id="593" name="Straight Arrow Connector 40"/>
          <p:cNvSpPr/>
          <p:nvPr/>
        </p:nvSpPr>
        <p:spPr>
          <a:xfrm flipH="1">
            <a:off x="3237128" y="1827483"/>
            <a:ext cx="1940601" cy="631259"/>
          </a:xfrm>
          <a:prstGeom prst="line">
            <a:avLst/>
          </a:prstGeom>
          <a:ln>
            <a:solidFill>
              <a:srgbClr val="4A7EBB"/>
            </a:solidFill>
            <a:tailEnd type="triangle"/>
          </a:ln>
        </p:spPr>
        <p:txBody>
          <a:bodyPr lIns="45719" rIns="45719"/>
          <a:lstStyle/>
          <a:p>
            <a:endParaRPr/>
          </a:p>
        </p:txBody>
      </p:sp>
      <p:sp>
        <p:nvSpPr>
          <p:cNvPr id="594" name="TextBox 45"/>
          <p:cNvSpPr txBox="1"/>
          <p:nvPr/>
        </p:nvSpPr>
        <p:spPr>
          <a:xfrm>
            <a:off x="5208166" y="1396298"/>
            <a:ext cx="1503060"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i="1"/>
            </a:lvl1pPr>
          </a:lstStyle>
          <a:p>
            <a:r>
              <a:t>The sachet holds a good amount of water and can last for a full intense game.  </a:t>
            </a:r>
          </a:p>
        </p:txBody>
      </p:sp>
      <p:sp>
        <p:nvSpPr>
          <p:cNvPr id="595" name="Straight Arrow Connector 47"/>
          <p:cNvSpPr/>
          <p:nvPr/>
        </p:nvSpPr>
        <p:spPr>
          <a:xfrm flipH="1" flipV="1">
            <a:off x="3517477" y="2749246"/>
            <a:ext cx="758243" cy="1909125"/>
          </a:xfrm>
          <a:prstGeom prst="line">
            <a:avLst/>
          </a:prstGeom>
          <a:ln>
            <a:solidFill>
              <a:srgbClr val="4A7EBB"/>
            </a:solidFill>
            <a:tailEnd type="triangle"/>
          </a:ln>
        </p:spPr>
        <p:txBody>
          <a:bodyPr lIns="45719" rIns="45719"/>
          <a:lstStyle/>
          <a:p>
            <a:endParaRPr/>
          </a:p>
        </p:txBody>
      </p:sp>
      <p:sp>
        <p:nvSpPr>
          <p:cNvPr id="596" name="TextBox 51"/>
          <p:cNvSpPr txBox="1"/>
          <p:nvPr/>
        </p:nvSpPr>
        <p:spPr>
          <a:xfrm>
            <a:off x="3517477" y="4716036"/>
            <a:ext cx="2066812"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i="1"/>
            </a:pPr>
            <a:r>
              <a:t>The product appeals to all genders as it’s a basic design which is used more for the use not for the ascetic look.</a:t>
            </a:r>
          </a:p>
        </p:txBody>
      </p:sp>
      <p:sp>
        <p:nvSpPr>
          <p:cNvPr id="597" name="TextBox 54"/>
          <p:cNvSpPr txBox="1"/>
          <p:nvPr/>
        </p:nvSpPr>
        <p:spPr>
          <a:xfrm>
            <a:off x="6284683" y="2767815"/>
            <a:ext cx="1349578" cy="176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b="1"/>
            </a:pPr>
            <a:r>
              <a:t>The Hydration Pack 3000 </a:t>
            </a:r>
            <a:r>
              <a:rPr b="0" i="1" u="sng"/>
              <a:t>provides a sustainable hydration source which puts the user at ease whilst playing and it gives the user a more efficient performance whilst taking part. </a:t>
            </a:r>
          </a:p>
        </p:txBody>
      </p:sp>
      <p:pic>
        <p:nvPicPr>
          <p:cNvPr id="598" name="Picture 55" descr="Student work"/>
          <p:cNvPicPr>
            <a:picLocks noChangeAspect="1"/>
          </p:cNvPicPr>
          <p:nvPr/>
        </p:nvPicPr>
        <p:blipFill>
          <a:blip r:embed="rId9"/>
          <a:stretch>
            <a:fillRect/>
          </a:stretch>
        </p:blipFill>
        <p:spPr>
          <a:xfrm>
            <a:off x="414335" y="5663743"/>
            <a:ext cx="1008478" cy="1194258"/>
          </a:xfrm>
          <a:prstGeom prst="rect">
            <a:avLst/>
          </a:prstGeom>
          <a:ln w="34925">
            <a:solidFill>
              <a:srgbClr val="FFFFFF"/>
            </a:solidFill>
          </a:ln>
          <a:effectLst>
            <a:outerShdw blurRad="50800" dist="38100" dir="2700000" rotWithShape="0">
              <a:srgbClr val="000000">
                <a:alpha val="40000"/>
              </a:srgbClr>
            </a:outerShdw>
          </a:effectLst>
        </p:spPr>
      </p:pic>
      <p:sp>
        <p:nvSpPr>
          <p:cNvPr id="599" name="TextBox 57"/>
          <p:cNvSpPr txBox="1"/>
          <p:nvPr/>
        </p:nvSpPr>
        <p:spPr>
          <a:xfrm>
            <a:off x="439451" y="4874462"/>
            <a:ext cx="206943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i="1"/>
            </a:lvl1pPr>
          </a:lstStyle>
          <a:p>
            <a:r>
              <a:t>This product fulfils many stakeholder requirements that were considered a while back, these are annotating above.</a:t>
            </a:r>
          </a:p>
        </p:txBody>
      </p:sp>
      <p:sp>
        <p:nvSpPr>
          <p:cNvPr id="600" name="Straight Arrow Connector 60"/>
          <p:cNvSpPr/>
          <p:nvPr/>
        </p:nvSpPr>
        <p:spPr>
          <a:xfrm flipH="1">
            <a:off x="3835756" y="1325250"/>
            <a:ext cx="578223" cy="355774"/>
          </a:xfrm>
          <a:prstGeom prst="line">
            <a:avLst/>
          </a:prstGeom>
          <a:ln>
            <a:solidFill>
              <a:srgbClr val="4A7EBB"/>
            </a:solidFill>
            <a:tailEnd type="triangle"/>
          </a:ln>
        </p:spPr>
        <p:txBody>
          <a:bodyPr lIns="45719" rIns="45719"/>
          <a:lstStyle/>
          <a:p>
            <a:endParaRPr/>
          </a:p>
        </p:txBody>
      </p:sp>
      <p:sp>
        <p:nvSpPr>
          <p:cNvPr id="601" name="TextBox 65"/>
          <p:cNvSpPr txBox="1"/>
          <p:nvPr/>
        </p:nvSpPr>
        <p:spPr>
          <a:xfrm>
            <a:off x="4460102" y="813089"/>
            <a:ext cx="72516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The product is fairly cheap.</a:t>
            </a:r>
          </a:p>
        </p:txBody>
      </p:sp>
      <p:sp>
        <p:nvSpPr>
          <p:cNvPr id="602" name="Straight Arrow Connector 67"/>
          <p:cNvSpPr/>
          <p:nvPr/>
        </p:nvSpPr>
        <p:spPr>
          <a:xfrm flipV="1">
            <a:off x="1380985" y="3063639"/>
            <a:ext cx="683902" cy="539056"/>
          </a:xfrm>
          <a:prstGeom prst="line">
            <a:avLst/>
          </a:prstGeom>
          <a:ln>
            <a:solidFill>
              <a:srgbClr val="4A7EBB"/>
            </a:solidFill>
            <a:tailEnd type="triangle"/>
          </a:ln>
        </p:spPr>
        <p:txBody>
          <a:bodyPr lIns="45719" rIns="45719"/>
          <a:lstStyle/>
          <a:p>
            <a:endParaRPr/>
          </a:p>
        </p:txBody>
      </p:sp>
      <p:sp>
        <p:nvSpPr>
          <p:cNvPr id="603" name="TextBox 73"/>
          <p:cNvSpPr txBox="1"/>
          <p:nvPr/>
        </p:nvSpPr>
        <p:spPr>
          <a:xfrm>
            <a:off x="490647" y="3602694"/>
            <a:ext cx="178067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The product is strong/durable</a:t>
            </a:r>
          </a:p>
        </p:txBody>
      </p:sp>
      <p:sp>
        <p:nvSpPr>
          <p:cNvPr id="604" name="Straight Arrow Connector 78"/>
          <p:cNvSpPr/>
          <p:nvPr/>
        </p:nvSpPr>
        <p:spPr>
          <a:xfrm flipV="1">
            <a:off x="1211355" y="2201155"/>
            <a:ext cx="1897810" cy="640689"/>
          </a:xfrm>
          <a:prstGeom prst="line">
            <a:avLst/>
          </a:prstGeom>
          <a:ln>
            <a:solidFill>
              <a:srgbClr val="4A7EBB"/>
            </a:solidFill>
            <a:tailEnd type="triangle"/>
          </a:ln>
        </p:spPr>
        <p:txBody>
          <a:bodyPr lIns="45719" rIns="45719"/>
          <a:lstStyle/>
          <a:p>
            <a:endParaRPr/>
          </a:p>
        </p:txBody>
      </p:sp>
      <p:sp>
        <p:nvSpPr>
          <p:cNvPr id="605" name="TextBox 81"/>
          <p:cNvSpPr txBox="1"/>
          <p:nvPr/>
        </p:nvSpPr>
        <p:spPr>
          <a:xfrm>
            <a:off x="468921" y="2667007"/>
            <a:ext cx="804748"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The product is lightweight</a:t>
            </a:r>
          </a:p>
        </p:txBody>
      </p:sp>
      <p:sp>
        <p:nvSpPr>
          <p:cNvPr id="606" name="TextBox 88"/>
          <p:cNvSpPr txBox="1"/>
          <p:nvPr/>
        </p:nvSpPr>
        <p:spPr>
          <a:xfrm>
            <a:off x="8160083" y="1681021"/>
            <a:ext cx="1285079"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The hooks which enable the sachet to stay in place.</a:t>
            </a:r>
          </a:p>
        </p:txBody>
      </p:sp>
      <p:sp>
        <p:nvSpPr>
          <p:cNvPr id="607" name="TextBox 90"/>
          <p:cNvSpPr txBox="1"/>
          <p:nvPr/>
        </p:nvSpPr>
        <p:spPr>
          <a:xfrm>
            <a:off x="1607865" y="5793952"/>
            <a:ext cx="1128550" cy="789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This is the cover when its open and not in use as its easy to open and shut.</a:t>
            </a:r>
          </a:p>
        </p:txBody>
      </p:sp>
      <p:pic>
        <p:nvPicPr>
          <p:cNvPr id="608" name="Picture 91" descr="Student work"/>
          <p:cNvPicPr>
            <a:picLocks noChangeAspect="1"/>
          </p:cNvPicPr>
          <p:nvPr/>
        </p:nvPicPr>
        <p:blipFill>
          <a:blip r:embed="rId10"/>
          <a:stretch>
            <a:fillRect/>
          </a:stretch>
        </p:blipFill>
        <p:spPr>
          <a:xfrm>
            <a:off x="2271322" y="4780664"/>
            <a:ext cx="959185" cy="862341"/>
          </a:xfrm>
          <a:prstGeom prst="rect">
            <a:avLst/>
          </a:prstGeom>
          <a:ln w="12700">
            <a:miter lim="400000"/>
          </a:ln>
        </p:spPr>
      </p:pic>
      <p:sp>
        <p:nvSpPr>
          <p:cNvPr id="609" name="Straight Arrow Connector 92"/>
          <p:cNvSpPr/>
          <p:nvPr/>
        </p:nvSpPr>
        <p:spPr>
          <a:xfrm flipH="1" flipV="1">
            <a:off x="5364410" y="4407825"/>
            <a:ext cx="595289" cy="481007"/>
          </a:xfrm>
          <a:prstGeom prst="line">
            <a:avLst/>
          </a:prstGeom>
          <a:ln>
            <a:solidFill>
              <a:srgbClr val="4A7EBB"/>
            </a:solidFill>
            <a:tailEnd type="triangle"/>
          </a:ln>
        </p:spPr>
        <p:txBody>
          <a:bodyPr lIns="45719" rIns="45719"/>
          <a:lstStyle/>
          <a:p>
            <a:endParaRPr/>
          </a:p>
        </p:txBody>
      </p:sp>
      <p:sp>
        <p:nvSpPr>
          <p:cNvPr id="610" name="TextBox 103"/>
          <p:cNvSpPr txBox="1"/>
          <p:nvPr/>
        </p:nvSpPr>
        <p:spPr>
          <a:xfrm>
            <a:off x="5584287" y="4934834"/>
            <a:ext cx="1949595"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This component is where the tube is placed and its unscrew able and easy to access.</a:t>
            </a:r>
          </a:p>
        </p:txBody>
      </p:sp>
      <p:sp>
        <p:nvSpPr>
          <p:cNvPr id="611" name="TextBox 107"/>
          <p:cNvSpPr txBox="1"/>
          <p:nvPr/>
        </p:nvSpPr>
        <p:spPr>
          <a:xfrm>
            <a:off x="2205320" y="4454576"/>
            <a:ext cx="1494852"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lvl1pPr>
          </a:lstStyle>
          <a:p>
            <a:r>
              <a:t>Straps used to keep the sachet in place.</a:t>
            </a:r>
          </a:p>
        </p:txBody>
      </p:sp>
      <p:sp>
        <p:nvSpPr>
          <p:cNvPr id="612" name="TextBox 109"/>
          <p:cNvSpPr txBox="1"/>
          <p:nvPr/>
        </p:nvSpPr>
        <p:spPr>
          <a:xfrm>
            <a:off x="8046445" y="3980729"/>
            <a:ext cx="788270" cy="904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u="sng">
                <a:solidFill>
                  <a:srgbClr val="FFFFFF"/>
                </a:solidFill>
              </a:defRPr>
            </a:lvl1pPr>
          </a:lstStyle>
          <a:p>
            <a:r>
              <a:t>The product when in use.</a:t>
            </a:r>
          </a:p>
        </p:txBody>
      </p:sp>
      <p:pic>
        <p:nvPicPr>
          <p:cNvPr id="614" name="Picture 36" descr="Picture 36"/>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rot="20829756">
            <a:off x="6881038" y="874588"/>
            <a:ext cx="283706" cy="496399"/>
          </a:xfrm>
          <a:prstGeom prst="rect">
            <a:avLst/>
          </a:prstGeom>
          <a:ln w="12700">
            <a:miter lim="400000"/>
          </a:ln>
          <a:effectLst>
            <a:outerShdw blurRad="114300" dist="12700" dir="5400000" rotWithShape="0">
              <a:srgbClr val="000000"/>
            </a:outerShdw>
          </a:effectLst>
        </p:spPr>
      </p:pic>
      <p:sp>
        <p:nvSpPr>
          <p:cNvPr id="615" name="TextBox 38"/>
          <p:cNvSpPr txBox="1"/>
          <p:nvPr/>
        </p:nvSpPr>
        <p:spPr>
          <a:xfrm>
            <a:off x="5454555" y="363423"/>
            <a:ext cx="1194676"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b="1"/>
            </a:lvl1pPr>
          </a:lstStyle>
          <a:p>
            <a:r>
              <a:t>A photo shop picture of the product on the back of the wheelchair, obviously tubing and straps would be provided.</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Rectangle 3"/>
          <p:cNvSpPr txBox="1"/>
          <p:nvPr/>
        </p:nvSpPr>
        <p:spPr>
          <a:xfrm>
            <a:off x="3593479" y="-1"/>
            <a:ext cx="2719052"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effectLst>
                  <a:outerShdw blurRad="38100" dist="19050" dir="2700000" rotWithShape="0">
                    <a:srgbClr val="000000">
                      <a:alpha val="40000"/>
                    </a:srgbClr>
                  </a:outerShdw>
                </a:effectLst>
              </a:defRPr>
            </a:lvl1pPr>
          </a:lstStyle>
          <a:p>
            <a:r>
              <a:t>Technical Specification</a:t>
            </a:r>
          </a:p>
        </p:txBody>
      </p:sp>
      <p:pic>
        <p:nvPicPr>
          <p:cNvPr id="620" name="Picture 7" descr="Student work"/>
          <p:cNvPicPr>
            <a:picLocks noChangeAspect="1"/>
          </p:cNvPicPr>
          <p:nvPr/>
        </p:nvPicPr>
        <p:blipFill>
          <a:blip r:embed="rId3"/>
          <a:stretch>
            <a:fillRect/>
          </a:stretch>
        </p:blipFill>
        <p:spPr>
          <a:xfrm>
            <a:off x="5670911" y="4887002"/>
            <a:ext cx="852810" cy="1848255"/>
          </a:xfrm>
          <a:prstGeom prst="rect">
            <a:avLst/>
          </a:prstGeom>
          <a:ln w="12700">
            <a:miter lim="400000"/>
          </a:ln>
          <a:effectLst>
            <a:outerShdw blurRad="114300" dist="12700" dir="5400000" rotWithShape="0">
              <a:srgbClr val="000000"/>
            </a:outerShdw>
          </a:effectLst>
        </p:spPr>
      </p:pic>
      <p:pic>
        <p:nvPicPr>
          <p:cNvPr id="621" name="Picture 8" descr="Student work"/>
          <p:cNvPicPr>
            <a:picLocks noChangeAspect="1"/>
          </p:cNvPicPr>
          <p:nvPr/>
        </p:nvPicPr>
        <p:blipFill>
          <a:blip r:embed="rId4"/>
          <a:stretch>
            <a:fillRect/>
          </a:stretch>
        </p:blipFill>
        <p:spPr>
          <a:xfrm>
            <a:off x="4709809" y="3864845"/>
            <a:ext cx="4815193" cy="995593"/>
          </a:xfrm>
          <a:prstGeom prst="rect">
            <a:avLst/>
          </a:prstGeom>
          <a:ln w="12700">
            <a:miter lim="400000"/>
          </a:ln>
          <a:effectLst>
            <a:outerShdw blurRad="114300" dist="12700" dir="5400000" rotWithShape="0">
              <a:srgbClr val="000000"/>
            </a:outerShdw>
          </a:effectLst>
        </p:spPr>
      </p:pic>
      <p:pic>
        <p:nvPicPr>
          <p:cNvPr id="622" name="Picture 11" descr="Student work"/>
          <p:cNvPicPr>
            <a:picLocks noChangeAspect="1"/>
          </p:cNvPicPr>
          <p:nvPr/>
        </p:nvPicPr>
        <p:blipFill>
          <a:blip r:embed="rId5"/>
          <a:stretch>
            <a:fillRect/>
          </a:stretch>
        </p:blipFill>
        <p:spPr>
          <a:xfrm>
            <a:off x="4662558" y="4896134"/>
            <a:ext cx="979286" cy="1890915"/>
          </a:xfrm>
          <a:prstGeom prst="rect">
            <a:avLst/>
          </a:prstGeom>
          <a:ln w="12700">
            <a:miter lim="400000"/>
          </a:ln>
          <a:effectLst>
            <a:outerShdw blurRad="114300" dist="12700" dir="5400000" rotWithShape="0">
              <a:srgbClr val="000000"/>
            </a:outerShdw>
          </a:effectLst>
        </p:spPr>
      </p:pic>
      <p:sp>
        <p:nvSpPr>
          <p:cNvPr id="623" name="Rectangle 2"/>
          <p:cNvSpPr txBox="1"/>
          <p:nvPr/>
        </p:nvSpPr>
        <p:spPr>
          <a:xfrm>
            <a:off x="537037" y="9464"/>
            <a:ext cx="2109352"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solidFill>
                  <a:srgbClr val="00B0F0"/>
                </a:solidFill>
                <a:effectLst>
                  <a:outerShdw blurRad="38100" dist="19050" dir="2700000" rotWithShape="0">
                    <a:srgbClr val="000000">
                      <a:alpha val="40000"/>
                    </a:srgbClr>
                  </a:outerShdw>
                </a:effectLst>
              </a:defRPr>
            </a:lvl1pPr>
          </a:lstStyle>
          <a:p>
            <a:r>
              <a:t>Product Overview</a:t>
            </a:r>
          </a:p>
        </p:txBody>
      </p:sp>
      <p:sp>
        <p:nvSpPr>
          <p:cNvPr id="624" name="Rectangle 6"/>
          <p:cNvSpPr txBox="1"/>
          <p:nvPr/>
        </p:nvSpPr>
        <p:spPr>
          <a:xfrm>
            <a:off x="4353690" y="319931"/>
            <a:ext cx="2200758"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solidFill>
                  <a:srgbClr val="00B0F0"/>
                </a:solidFill>
                <a:effectLst>
                  <a:outerShdw blurRad="38100" dist="19050" dir="2700000" rotWithShape="0">
                    <a:srgbClr val="000000">
                      <a:alpha val="40000"/>
                    </a:srgbClr>
                  </a:outerShdw>
                </a:effectLst>
              </a:defRPr>
            </a:lvl1pPr>
          </a:lstStyle>
          <a:p>
            <a:r>
              <a:t>Cover Component </a:t>
            </a:r>
          </a:p>
        </p:txBody>
      </p:sp>
      <p:sp>
        <p:nvSpPr>
          <p:cNvPr id="625" name="Rectangle 9"/>
          <p:cNvSpPr txBox="1"/>
          <p:nvPr/>
        </p:nvSpPr>
        <p:spPr>
          <a:xfrm>
            <a:off x="7482235" y="-1"/>
            <a:ext cx="1992894"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solidFill>
                  <a:srgbClr val="00B0F0"/>
                </a:solidFill>
                <a:effectLst>
                  <a:outerShdw blurRad="38100" dist="19050" dir="2700000" rotWithShape="0">
                    <a:srgbClr val="000000">
                      <a:alpha val="40000"/>
                    </a:srgbClr>
                  </a:outerShdw>
                </a:effectLst>
              </a:defRPr>
            </a:lvl1pPr>
          </a:lstStyle>
          <a:p>
            <a:r>
              <a:t>Base Component</a:t>
            </a:r>
          </a:p>
        </p:txBody>
      </p:sp>
      <p:sp>
        <p:nvSpPr>
          <p:cNvPr id="626" name="Rectangle 10"/>
          <p:cNvSpPr txBox="1"/>
          <p:nvPr/>
        </p:nvSpPr>
        <p:spPr>
          <a:xfrm>
            <a:off x="7397969" y="3838280"/>
            <a:ext cx="1273257" cy="675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000" u="sng">
                <a:effectLst>
                  <a:outerShdw blurRad="38100" dist="19050" dir="2700000" rotWithShape="0">
                    <a:srgbClr val="000000">
                      <a:alpha val="40000"/>
                    </a:srgbClr>
                  </a:outerShdw>
                </a:effectLst>
              </a:defRPr>
            </a:lvl1pPr>
          </a:lstStyle>
          <a:p>
            <a:r>
              <a:t>Thickness of base</a:t>
            </a:r>
          </a:p>
        </p:txBody>
      </p:sp>
      <p:sp>
        <p:nvSpPr>
          <p:cNvPr id="627" name="Rectangle 14"/>
          <p:cNvSpPr txBox="1"/>
          <p:nvPr/>
        </p:nvSpPr>
        <p:spPr>
          <a:xfrm>
            <a:off x="4786082" y="5902407"/>
            <a:ext cx="857007"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100" u="sng">
                <a:effectLst>
                  <a:outerShdw blurRad="38100" dist="19050" dir="2700000" rotWithShape="0">
                    <a:srgbClr val="000000">
                      <a:alpha val="40000"/>
                    </a:srgbClr>
                  </a:outerShdw>
                </a:effectLst>
              </a:defRPr>
            </a:lvl1pPr>
          </a:lstStyle>
          <a:p>
            <a:r>
              <a:t>Pivot holder</a:t>
            </a:r>
          </a:p>
        </p:txBody>
      </p:sp>
      <p:sp>
        <p:nvSpPr>
          <p:cNvPr id="628" name="Rectangle 15"/>
          <p:cNvSpPr txBox="1"/>
          <p:nvPr/>
        </p:nvSpPr>
        <p:spPr>
          <a:xfrm>
            <a:off x="5797293" y="5294710"/>
            <a:ext cx="600046"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800" u="sng">
                <a:effectLst>
                  <a:outerShdw blurRad="38100" dist="19050" dir="2700000" rotWithShape="0">
                    <a:srgbClr val="000000">
                      <a:alpha val="40000"/>
                    </a:srgbClr>
                  </a:outerShdw>
                </a:effectLst>
              </a:defRPr>
            </a:lvl1pPr>
          </a:lstStyle>
          <a:p>
            <a:r>
              <a:t>The length of the top of the base</a:t>
            </a:r>
          </a:p>
        </p:txBody>
      </p:sp>
      <p:graphicFrame>
        <p:nvGraphicFramePr>
          <p:cNvPr id="629" name="Table 16"/>
          <p:cNvGraphicFramePr/>
          <p:nvPr/>
        </p:nvGraphicFramePr>
        <p:xfrm>
          <a:off x="381000" y="3934428"/>
          <a:ext cx="3854090" cy="2919235"/>
        </p:xfrm>
        <a:graphic>
          <a:graphicData uri="http://schemas.openxmlformats.org/drawingml/2006/table">
            <a:tbl>
              <a:tblPr firstRow="1" bandRow="1">
                <a:tableStyleId>{4C3C2611-4C71-4FC5-86AE-919BDF0F9419}</a:tableStyleId>
              </a:tblPr>
              <a:tblGrid>
                <a:gridCol w="1041047">
                  <a:extLst>
                    <a:ext uri="{9D8B030D-6E8A-4147-A177-3AD203B41FA5}">
                      <a16:colId xmlns:a16="http://schemas.microsoft.com/office/drawing/2014/main" val="20000"/>
                    </a:ext>
                  </a:extLst>
                </a:gridCol>
                <a:gridCol w="1373296">
                  <a:extLst>
                    <a:ext uri="{9D8B030D-6E8A-4147-A177-3AD203B41FA5}">
                      <a16:colId xmlns:a16="http://schemas.microsoft.com/office/drawing/2014/main" val="20001"/>
                    </a:ext>
                  </a:extLst>
                </a:gridCol>
                <a:gridCol w="1439747">
                  <a:extLst>
                    <a:ext uri="{9D8B030D-6E8A-4147-A177-3AD203B41FA5}">
                      <a16:colId xmlns:a16="http://schemas.microsoft.com/office/drawing/2014/main" val="20002"/>
                    </a:ext>
                  </a:extLst>
                </a:gridCol>
              </a:tblGrid>
              <a:tr h="327433">
                <a:tc>
                  <a:txBody>
                    <a:bodyPr/>
                    <a:lstStyle/>
                    <a:p>
                      <a:pPr algn="l">
                        <a:defRPr sz="1800" b="0">
                          <a:solidFill>
                            <a:srgbClr val="000000"/>
                          </a:solidFill>
                        </a:defRPr>
                      </a:pPr>
                      <a:r>
                        <a:rPr b="1">
                          <a:solidFill>
                            <a:srgbClr val="FFFFFF"/>
                          </a:solidFill>
                        </a:rPr>
                        <a:t>Part</a:t>
                      </a:r>
                    </a:p>
                  </a:txBody>
                  <a:tcPr marL="45720" marR="45720" horzOverflow="overflow"/>
                </a:tc>
                <a:tc>
                  <a:txBody>
                    <a:bodyPr/>
                    <a:lstStyle/>
                    <a:p>
                      <a:pPr algn="l">
                        <a:defRPr sz="1800" b="0">
                          <a:solidFill>
                            <a:srgbClr val="000000"/>
                          </a:solidFill>
                        </a:defRPr>
                      </a:pPr>
                      <a:r>
                        <a:rPr b="1">
                          <a:solidFill>
                            <a:srgbClr val="FFFFFF"/>
                          </a:solidFill>
                        </a:rPr>
                        <a:t>Material</a:t>
                      </a:r>
                    </a:p>
                  </a:txBody>
                  <a:tcPr marL="45720" marR="45720" horzOverflow="overflow"/>
                </a:tc>
                <a:tc>
                  <a:txBody>
                    <a:bodyPr/>
                    <a:lstStyle/>
                    <a:p>
                      <a:pPr algn="l">
                        <a:defRPr sz="1800" b="0">
                          <a:solidFill>
                            <a:srgbClr val="000000"/>
                          </a:solidFill>
                        </a:defRPr>
                      </a:pPr>
                      <a:r>
                        <a:rPr b="1">
                          <a:solidFill>
                            <a:srgbClr val="FFFFFF"/>
                          </a:solidFill>
                        </a:rPr>
                        <a:t>Finish</a:t>
                      </a:r>
                    </a:p>
                  </a:txBody>
                  <a:tcPr marL="45720" marR="45720" horzOverflow="overflow"/>
                </a:tc>
                <a:extLst>
                  <a:ext uri="{0D108BD9-81ED-4DB2-BD59-A6C34878D82A}">
                    <a16:rowId xmlns:a16="http://schemas.microsoft.com/office/drawing/2014/main" val="10000"/>
                  </a:ext>
                </a:extLst>
              </a:tr>
              <a:tr h="461783">
                <a:tc>
                  <a:txBody>
                    <a:bodyPr/>
                    <a:lstStyle/>
                    <a:p>
                      <a:pPr algn="l">
                        <a:defRPr sz="1800"/>
                      </a:pPr>
                      <a:r>
                        <a:rPr sz="1000"/>
                        <a:t>Cover</a:t>
                      </a:r>
                    </a:p>
                  </a:txBody>
                  <a:tcPr marL="45720" marR="45720" horzOverflow="overflow"/>
                </a:tc>
                <a:tc>
                  <a:txBody>
                    <a:bodyPr/>
                    <a:lstStyle/>
                    <a:p>
                      <a:pPr algn="l">
                        <a:defRPr sz="1800"/>
                      </a:pPr>
                      <a:r>
                        <a:rPr sz="1000"/>
                        <a:t>Poly carbonate</a:t>
                      </a:r>
                    </a:p>
                  </a:txBody>
                  <a:tcPr marL="45720" marR="45720" horzOverflow="overflow"/>
                </a:tc>
                <a:tc>
                  <a:txBody>
                    <a:bodyPr/>
                    <a:lstStyle/>
                    <a:p>
                      <a:pPr algn="l">
                        <a:defRPr sz="1800"/>
                      </a:pPr>
                      <a:r>
                        <a:rPr sz="1000"/>
                        <a:t>None required</a:t>
                      </a:r>
                    </a:p>
                  </a:txBody>
                  <a:tcPr marL="45720" marR="45720" horzOverflow="overflow"/>
                </a:tc>
                <a:extLst>
                  <a:ext uri="{0D108BD9-81ED-4DB2-BD59-A6C34878D82A}">
                    <a16:rowId xmlns:a16="http://schemas.microsoft.com/office/drawing/2014/main" val="10001"/>
                  </a:ext>
                </a:extLst>
              </a:tr>
              <a:tr h="461783">
                <a:tc>
                  <a:txBody>
                    <a:bodyPr/>
                    <a:lstStyle/>
                    <a:p>
                      <a:pPr algn="l">
                        <a:defRPr sz="1800"/>
                      </a:pPr>
                      <a:r>
                        <a:rPr sz="1000"/>
                        <a:t>Base</a:t>
                      </a:r>
                    </a:p>
                  </a:txBody>
                  <a:tcPr marL="45720" marR="45720" horzOverflow="overflow"/>
                </a:tc>
                <a:tc>
                  <a:txBody>
                    <a:bodyPr/>
                    <a:lstStyle/>
                    <a:p>
                      <a:pPr algn="l">
                        <a:defRPr sz="1800"/>
                      </a:pPr>
                      <a:r>
                        <a:rPr sz="1000"/>
                        <a:t>Stainless Steel</a:t>
                      </a:r>
                    </a:p>
                  </a:txBody>
                  <a:tcPr marL="45720" marR="45720" horzOverflow="overflow"/>
                </a:tc>
                <a:tc>
                  <a:txBody>
                    <a:bodyPr/>
                    <a:lstStyle/>
                    <a:p>
                      <a:pPr algn="l" defTabSz="685800">
                        <a:defRPr sz="1800"/>
                      </a:pPr>
                      <a:r>
                        <a:rPr sz="1000"/>
                        <a:t>None required</a:t>
                      </a:r>
                    </a:p>
                  </a:txBody>
                  <a:tcPr marL="45720" marR="45720" horzOverflow="overflow"/>
                </a:tc>
                <a:extLst>
                  <a:ext uri="{0D108BD9-81ED-4DB2-BD59-A6C34878D82A}">
                    <a16:rowId xmlns:a16="http://schemas.microsoft.com/office/drawing/2014/main" val="10002"/>
                  </a:ext>
                </a:extLst>
              </a:tr>
              <a:tr h="461783">
                <a:tc>
                  <a:txBody>
                    <a:bodyPr/>
                    <a:lstStyle/>
                    <a:p>
                      <a:pPr algn="l">
                        <a:defRPr sz="1800"/>
                      </a:pPr>
                      <a:r>
                        <a:rPr sz="1000"/>
                        <a:t>Hooks</a:t>
                      </a:r>
                    </a:p>
                  </a:txBody>
                  <a:tcPr marL="45720" marR="45720" horzOverflow="overflow"/>
                </a:tc>
                <a:tc>
                  <a:txBody>
                    <a:bodyPr/>
                    <a:lstStyle/>
                    <a:p>
                      <a:pPr algn="l">
                        <a:defRPr sz="1800"/>
                      </a:pPr>
                      <a:r>
                        <a:rPr sz="1000"/>
                        <a:t>Stainless Steel</a:t>
                      </a:r>
                    </a:p>
                  </a:txBody>
                  <a:tcPr marL="45720" marR="45720" horzOverflow="overflow"/>
                </a:tc>
                <a:tc>
                  <a:txBody>
                    <a:bodyPr/>
                    <a:lstStyle/>
                    <a:p>
                      <a:pPr algn="l" defTabSz="685800">
                        <a:defRPr sz="1800"/>
                      </a:pPr>
                      <a:r>
                        <a:rPr sz="1000"/>
                        <a:t>None required</a:t>
                      </a:r>
                    </a:p>
                  </a:txBody>
                  <a:tcPr marL="45720" marR="45720" horzOverflow="overflow"/>
                </a:tc>
                <a:extLst>
                  <a:ext uri="{0D108BD9-81ED-4DB2-BD59-A6C34878D82A}">
                    <a16:rowId xmlns:a16="http://schemas.microsoft.com/office/drawing/2014/main" val="10003"/>
                  </a:ext>
                </a:extLst>
              </a:tr>
              <a:tr h="327433">
                <a:tc>
                  <a:txBody>
                    <a:bodyPr/>
                    <a:lstStyle/>
                    <a:p>
                      <a:pPr algn="l">
                        <a:defRPr sz="1800"/>
                      </a:pPr>
                      <a:r>
                        <a:rPr sz="1000"/>
                        <a:t>Straps</a:t>
                      </a:r>
                    </a:p>
                  </a:txBody>
                  <a:tcPr marL="45720" marR="45720" horzOverflow="overflow"/>
                </a:tc>
                <a:tc>
                  <a:txBody>
                    <a:bodyPr/>
                    <a:lstStyle/>
                    <a:p>
                      <a:pPr algn="l">
                        <a:defRPr sz="1800"/>
                      </a:pPr>
                      <a:r>
                        <a:rPr sz="1000"/>
                        <a:t>Velcro</a:t>
                      </a:r>
                    </a:p>
                  </a:txBody>
                  <a:tcPr marL="45720" marR="45720" horzOverflow="overflow"/>
                </a:tc>
                <a:tc>
                  <a:txBody>
                    <a:bodyPr/>
                    <a:lstStyle/>
                    <a:p>
                      <a:pPr algn="l" defTabSz="685800">
                        <a:defRPr sz="1800"/>
                      </a:pPr>
                      <a:r>
                        <a:rPr sz="1000"/>
                        <a:t>None required</a:t>
                      </a:r>
                    </a:p>
                  </a:txBody>
                  <a:tcPr marL="45720" marR="45720" horzOverflow="overflow"/>
                </a:tc>
                <a:extLst>
                  <a:ext uri="{0D108BD9-81ED-4DB2-BD59-A6C34878D82A}">
                    <a16:rowId xmlns:a16="http://schemas.microsoft.com/office/drawing/2014/main" val="10004"/>
                  </a:ext>
                </a:extLst>
              </a:tr>
              <a:tr h="327433">
                <a:tc>
                  <a:txBody>
                    <a:bodyPr/>
                    <a:lstStyle/>
                    <a:p>
                      <a:pPr algn="l">
                        <a:defRPr sz="1800"/>
                      </a:pPr>
                      <a:r>
                        <a:rPr sz="1000"/>
                        <a:t>Hinges</a:t>
                      </a:r>
                    </a:p>
                  </a:txBody>
                  <a:tcPr marL="45720" marR="45720" horzOverflow="overflow"/>
                </a:tc>
                <a:tc>
                  <a:txBody>
                    <a:bodyPr/>
                    <a:lstStyle/>
                    <a:p>
                      <a:pPr algn="l">
                        <a:defRPr sz="1800"/>
                      </a:pPr>
                      <a:r>
                        <a:rPr sz="1000"/>
                        <a:t>Plastic</a:t>
                      </a:r>
                    </a:p>
                  </a:txBody>
                  <a:tcPr marL="45720" marR="45720" horzOverflow="overflow"/>
                </a:tc>
                <a:tc>
                  <a:txBody>
                    <a:bodyPr/>
                    <a:lstStyle/>
                    <a:p>
                      <a:pPr algn="l" defTabSz="685800">
                        <a:defRPr sz="1800"/>
                      </a:pPr>
                      <a:r>
                        <a:rPr sz="1000"/>
                        <a:t>None required</a:t>
                      </a:r>
                    </a:p>
                  </a:txBody>
                  <a:tcPr marL="45720" marR="45720" horzOverflow="overflow"/>
                </a:tc>
                <a:extLst>
                  <a:ext uri="{0D108BD9-81ED-4DB2-BD59-A6C34878D82A}">
                    <a16:rowId xmlns:a16="http://schemas.microsoft.com/office/drawing/2014/main" val="10005"/>
                  </a:ext>
                </a:extLst>
              </a:tr>
              <a:tr h="513260">
                <a:tc>
                  <a:txBody>
                    <a:bodyPr/>
                    <a:lstStyle/>
                    <a:p>
                      <a:pPr algn="l">
                        <a:defRPr sz="1800"/>
                      </a:pPr>
                      <a:r>
                        <a:rPr sz="1000"/>
                        <a:t>Magnetic
Circles</a:t>
                      </a:r>
                    </a:p>
                  </a:txBody>
                  <a:tcPr marL="45720" marR="45720" horzOverflow="overflow"/>
                </a:tc>
                <a:tc>
                  <a:txBody>
                    <a:bodyPr/>
                    <a:lstStyle/>
                    <a:p>
                      <a:pPr algn="l">
                        <a:defRPr sz="1800"/>
                      </a:pPr>
                      <a:r>
                        <a:rPr sz="1000"/>
                        <a:t>Iron, magnet</a:t>
                      </a:r>
                    </a:p>
                  </a:txBody>
                  <a:tcPr marL="45720" marR="45720" horzOverflow="overflow"/>
                </a:tc>
                <a:tc>
                  <a:txBody>
                    <a:bodyPr/>
                    <a:lstStyle/>
                    <a:p>
                      <a:pPr algn="l" defTabSz="685800">
                        <a:defRPr sz="1800"/>
                      </a:pPr>
                      <a:r>
                        <a:rPr sz="1000"/>
                        <a:t>None required</a:t>
                      </a:r>
                    </a:p>
                  </a:txBody>
                  <a:tcPr marL="45720" marR="45720" horzOverflow="overflow"/>
                </a:tc>
                <a:extLst>
                  <a:ext uri="{0D108BD9-81ED-4DB2-BD59-A6C34878D82A}">
                    <a16:rowId xmlns:a16="http://schemas.microsoft.com/office/drawing/2014/main" val="10006"/>
                  </a:ext>
                </a:extLst>
              </a:tr>
            </a:tbl>
          </a:graphicData>
        </a:graphic>
      </p:graphicFrame>
      <p:pic>
        <p:nvPicPr>
          <p:cNvPr id="630" name="Picture 18" descr="Student work"/>
          <p:cNvPicPr>
            <a:picLocks noChangeAspect="1"/>
          </p:cNvPicPr>
          <p:nvPr/>
        </p:nvPicPr>
        <p:blipFill>
          <a:blip r:embed="rId6"/>
          <a:stretch>
            <a:fillRect/>
          </a:stretch>
        </p:blipFill>
        <p:spPr>
          <a:xfrm>
            <a:off x="8157933" y="749170"/>
            <a:ext cx="1367070" cy="2713486"/>
          </a:xfrm>
          <a:prstGeom prst="rect">
            <a:avLst/>
          </a:prstGeom>
          <a:ln w="12700">
            <a:miter lim="400000"/>
          </a:ln>
        </p:spPr>
      </p:pic>
      <p:pic>
        <p:nvPicPr>
          <p:cNvPr id="631" name="Picture 20" descr="Student work"/>
          <p:cNvPicPr>
            <a:picLocks noChangeAspect="1"/>
          </p:cNvPicPr>
          <p:nvPr/>
        </p:nvPicPr>
        <p:blipFill>
          <a:blip r:embed="rId7"/>
          <a:stretch>
            <a:fillRect/>
          </a:stretch>
        </p:blipFill>
        <p:spPr>
          <a:xfrm>
            <a:off x="6906414" y="914462"/>
            <a:ext cx="1232896" cy="2350745"/>
          </a:xfrm>
          <a:prstGeom prst="rect">
            <a:avLst/>
          </a:prstGeom>
          <a:ln w="12700">
            <a:miter lim="400000"/>
          </a:ln>
        </p:spPr>
      </p:pic>
      <p:pic>
        <p:nvPicPr>
          <p:cNvPr id="632" name="Picture 22" descr="Student work"/>
          <p:cNvPicPr>
            <a:picLocks noChangeAspect="1"/>
          </p:cNvPicPr>
          <p:nvPr/>
        </p:nvPicPr>
        <p:blipFill>
          <a:blip r:embed="rId8"/>
          <a:stretch>
            <a:fillRect/>
          </a:stretch>
        </p:blipFill>
        <p:spPr>
          <a:xfrm>
            <a:off x="452226" y="819150"/>
            <a:ext cx="2061720" cy="3077682"/>
          </a:xfrm>
          <a:prstGeom prst="rect">
            <a:avLst/>
          </a:prstGeom>
          <a:ln w="12700">
            <a:miter lim="400000"/>
          </a:ln>
        </p:spPr>
      </p:pic>
      <p:pic>
        <p:nvPicPr>
          <p:cNvPr id="633" name="Picture 23" descr="Student work"/>
          <p:cNvPicPr>
            <a:picLocks noChangeAspect="1"/>
          </p:cNvPicPr>
          <p:nvPr/>
        </p:nvPicPr>
        <p:blipFill>
          <a:blip r:embed="rId9"/>
          <a:stretch>
            <a:fillRect/>
          </a:stretch>
        </p:blipFill>
        <p:spPr>
          <a:xfrm>
            <a:off x="2566015" y="819150"/>
            <a:ext cx="1531977" cy="3077682"/>
          </a:xfrm>
          <a:prstGeom prst="rect">
            <a:avLst/>
          </a:prstGeom>
          <a:ln w="12700">
            <a:miter lim="400000"/>
          </a:ln>
        </p:spPr>
      </p:pic>
      <p:sp>
        <p:nvSpPr>
          <p:cNvPr id="634" name="Rectangle 24"/>
          <p:cNvSpPr txBox="1"/>
          <p:nvPr/>
        </p:nvSpPr>
        <p:spPr>
          <a:xfrm>
            <a:off x="520411" y="409574"/>
            <a:ext cx="711980"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effectLst>
                  <a:outerShdw blurRad="38100" dist="19050" dir="2700000" rotWithShape="0">
                    <a:srgbClr val="000000">
                      <a:alpha val="40000"/>
                    </a:srgbClr>
                  </a:outerShdw>
                </a:effectLst>
              </a:defRPr>
            </a:lvl1pPr>
          </a:lstStyle>
          <a:p>
            <a:r>
              <a:t>Front</a:t>
            </a:r>
          </a:p>
        </p:txBody>
      </p:sp>
      <p:sp>
        <p:nvSpPr>
          <p:cNvPr id="635" name="Rectangle 25"/>
          <p:cNvSpPr txBox="1"/>
          <p:nvPr/>
        </p:nvSpPr>
        <p:spPr>
          <a:xfrm>
            <a:off x="3079840" y="395194"/>
            <a:ext cx="578778"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effectLst>
                  <a:outerShdw blurRad="38100" dist="19050" dir="2700000" rotWithShape="0">
                    <a:srgbClr val="000000">
                      <a:alpha val="40000"/>
                    </a:srgbClr>
                  </a:outerShdw>
                </a:effectLst>
              </a:defRPr>
            </a:lvl1pPr>
          </a:lstStyle>
          <a:p>
            <a:r>
              <a:t>Side</a:t>
            </a:r>
          </a:p>
        </p:txBody>
      </p:sp>
      <p:pic>
        <p:nvPicPr>
          <p:cNvPr id="636" name="Picture 26" descr="Picture 26"/>
          <p:cNvPicPr>
            <a:picLocks noChangeAspect="1"/>
          </p:cNvPicPr>
          <p:nvPr/>
        </p:nvPicPr>
        <p:blipFill>
          <a:blip r:embed="rId10"/>
          <a:stretch>
            <a:fillRect/>
          </a:stretch>
        </p:blipFill>
        <p:spPr>
          <a:xfrm>
            <a:off x="7055329" y="426675"/>
            <a:ext cx="902287" cy="573075"/>
          </a:xfrm>
          <a:prstGeom prst="rect">
            <a:avLst/>
          </a:prstGeom>
          <a:ln w="12700">
            <a:miter lim="400000"/>
          </a:ln>
        </p:spPr>
      </p:pic>
      <p:pic>
        <p:nvPicPr>
          <p:cNvPr id="637" name="Picture 27" descr="Picture 27"/>
          <p:cNvPicPr>
            <a:picLocks noChangeAspect="1"/>
          </p:cNvPicPr>
          <p:nvPr/>
        </p:nvPicPr>
        <p:blipFill>
          <a:blip r:embed="rId11"/>
          <a:stretch>
            <a:fillRect/>
          </a:stretch>
        </p:blipFill>
        <p:spPr>
          <a:xfrm>
            <a:off x="8547065" y="362104"/>
            <a:ext cx="780357" cy="573074"/>
          </a:xfrm>
          <a:prstGeom prst="rect">
            <a:avLst/>
          </a:prstGeom>
          <a:ln w="12700">
            <a:miter lim="400000"/>
          </a:ln>
        </p:spPr>
      </p:pic>
      <p:pic>
        <p:nvPicPr>
          <p:cNvPr id="638" name="Picture 4" descr="Student work"/>
          <p:cNvPicPr>
            <a:picLocks noChangeAspect="1"/>
          </p:cNvPicPr>
          <p:nvPr/>
        </p:nvPicPr>
        <p:blipFill>
          <a:blip r:embed="rId12"/>
          <a:stretch>
            <a:fillRect/>
          </a:stretch>
        </p:blipFill>
        <p:spPr>
          <a:xfrm>
            <a:off x="4025403" y="650697"/>
            <a:ext cx="2822694" cy="3249451"/>
          </a:xfrm>
          <a:prstGeom prst="rect">
            <a:avLst/>
          </a:prstGeom>
          <a:ln w="12700">
            <a:miter lim="400000"/>
          </a:ln>
        </p:spPr>
      </p:pic>
      <p:pic>
        <p:nvPicPr>
          <p:cNvPr id="639" name="Picture 5" descr="Student work"/>
          <p:cNvPicPr>
            <a:picLocks noChangeAspect="1"/>
          </p:cNvPicPr>
          <p:nvPr/>
        </p:nvPicPr>
        <p:blipFill>
          <a:blip r:embed="rId13"/>
          <a:stretch>
            <a:fillRect/>
          </a:stretch>
        </p:blipFill>
        <p:spPr>
          <a:xfrm>
            <a:off x="6564385" y="5170065"/>
            <a:ext cx="1251473" cy="1645273"/>
          </a:xfrm>
          <a:prstGeom prst="rect">
            <a:avLst/>
          </a:prstGeom>
          <a:ln w="12700">
            <a:miter lim="400000"/>
          </a:ln>
        </p:spPr>
      </p:pic>
      <p:pic>
        <p:nvPicPr>
          <p:cNvPr id="640" name="Picture 17" descr="Student work"/>
          <p:cNvPicPr>
            <a:picLocks noChangeAspect="1"/>
          </p:cNvPicPr>
          <p:nvPr/>
        </p:nvPicPr>
        <p:blipFill>
          <a:blip r:embed="rId14"/>
          <a:stretch>
            <a:fillRect/>
          </a:stretch>
        </p:blipFill>
        <p:spPr>
          <a:xfrm>
            <a:off x="7861069" y="4892604"/>
            <a:ext cx="854228" cy="1970997"/>
          </a:xfrm>
          <a:prstGeom prst="rect">
            <a:avLst/>
          </a:prstGeom>
          <a:ln w="12700">
            <a:miter lim="400000"/>
          </a:ln>
        </p:spPr>
      </p:pic>
      <p:pic>
        <p:nvPicPr>
          <p:cNvPr id="641" name="Picture 19" descr="Picture 19"/>
          <p:cNvPicPr>
            <a:picLocks noChangeAspect="1"/>
          </p:cNvPicPr>
          <p:nvPr/>
        </p:nvPicPr>
        <p:blipFill>
          <a:blip r:embed="rId15"/>
          <a:stretch>
            <a:fillRect/>
          </a:stretch>
        </p:blipFill>
        <p:spPr>
          <a:xfrm>
            <a:off x="8685610" y="4887002"/>
            <a:ext cx="839392" cy="1970998"/>
          </a:xfrm>
          <a:prstGeom prst="rect">
            <a:avLst/>
          </a:prstGeom>
          <a:ln w="12700">
            <a:miter lim="400000"/>
          </a:ln>
        </p:spPr>
      </p:pic>
      <p:sp>
        <p:nvSpPr>
          <p:cNvPr id="642" name="Rectangle 21"/>
          <p:cNvSpPr txBox="1"/>
          <p:nvPr/>
        </p:nvSpPr>
        <p:spPr>
          <a:xfrm>
            <a:off x="6595986" y="4860438"/>
            <a:ext cx="1192819"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000" b="1" u="sng">
                <a:effectLst>
                  <a:outerShdw blurRad="38100" dist="19050" dir="2700000" rotWithShape="0">
                    <a:srgbClr val="000000">
                      <a:alpha val="40000"/>
                    </a:srgbClr>
                  </a:outerShdw>
                </a:effectLst>
              </a:defRPr>
            </a:lvl1pPr>
          </a:lstStyle>
          <a:p>
            <a:r>
              <a:t>Shaded x-ray view</a:t>
            </a:r>
          </a:p>
        </p:txBody>
      </p:sp>
      <p:sp>
        <p:nvSpPr>
          <p:cNvPr id="643" name="TextBox 1"/>
          <p:cNvSpPr txBox="1"/>
          <p:nvPr/>
        </p:nvSpPr>
        <p:spPr>
          <a:xfrm>
            <a:off x="6990004" y="3337259"/>
            <a:ext cx="1065716"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lvl1pPr>
          </a:lstStyle>
          <a:p>
            <a:r>
              <a:t>Whole Unit</a:t>
            </a:r>
          </a:p>
        </p:txBody>
      </p:sp>
      <p:sp>
        <p:nvSpPr>
          <p:cNvPr id="644" name="TextBox 12"/>
          <p:cNvSpPr txBox="1"/>
          <p:nvPr/>
        </p:nvSpPr>
        <p:spPr>
          <a:xfrm>
            <a:off x="801227" y="2033503"/>
            <a:ext cx="10090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lvl1pPr>
          </a:lstStyle>
          <a:p>
            <a:r>
              <a:t>Metal Base</a:t>
            </a:r>
          </a:p>
        </p:txBody>
      </p:sp>
      <p:sp>
        <p:nvSpPr>
          <p:cNvPr id="645" name="TextBox 13"/>
          <p:cNvSpPr txBox="1"/>
          <p:nvPr/>
        </p:nvSpPr>
        <p:spPr>
          <a:xfrm>
            <a:off x="4892935" y="3426528"/>
            <a:ext cx="761033"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lvl1pPr>
          </a:lstStyle>
          <a:p>
            <a:r>
              <a:t>Cover</a:t>
            </a:r>
          </a:p>
        </p:txBody>
      </p:sp>
      <p:sp>
        <p:nvSpPr>
          <p:cNvPr id="646" name="TextBox 28"/>
          <p:cNvSpPr txBox="1"/>
          <p:nvPr/>
        </p:nvSpPr>
        <p:spPr>
          <a:xfrm>
            <a:off x="8805088" y="935178"/>
            <a:ext cx="101754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lvl1pPr>
          </a:lstStyle>
          <a:p>
            <a:r>
              <a:t>Hooks</a:t>
            </a:r>
          </a:p>
        </p:txBody>
      </p:sp>
      <p:sp>
        <p:nvSpPr>
          <p:cNvPr id="647" name="TextBox 29"/>
          <p:cNvSpPr txBox="1"/>
          <p:nvPr/>
        </p:nvSpPr>
        <p:spPr>
          <a:xfrm>
            <a:off x="4745559" y="5086341"/>
            <a:ext cx="976880"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u="sng"/>
            </a:lvl1pPr>
          </a:lstStyle>
          <a:p>
            <a:r>
              <a:t>Metal cut out to keep it secure</a:t>
            </a:r>
          </a:p>
        </p:txBody>
      </p:sp>
      <p:sp>
        <p:nvSpPr>
          <p:cNvPr id="648" name="TextBox 30"/>
          <p:cNvSpPr txBox="1"/>
          <p:nvPr/>
        </p:nvSpPr>
        <p:spPr>
          <a:xfrm>
            <a:off x="6424346" y="2311"/>
            <a:ext cx="1067197"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Bought in Components: Hydration Pack</a:t>
            </a:r>
          </a:p>
          <a:p>
            <a:pPr>
              <a:defRPr sz="900" b="1"/>
            </a:pPr>
            <a:r>
              <a:t>Tube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Rectangle 3"/>
          <p:cNvSpPr txBox="1"/>
          <p:nvPr/>
        </p:nvSpPr>
        <p:spPr>
          <a:xfrm>
            <a:off x="2674566" y="-1"/>
            <a:ext cx="4956930"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effectLst>
                  <a:outerShdw blurRad="38100" dist="19050" dir="2700000" rotWithShape="0">
                    <a:srgbClr val="000000">
                      <a:alpha val="40000"/>
                    </a:srgbClr>
                  </a:outerShdw>
                </a:effectLst>
              </a:defRPr>
            </a:lvl1pPr>
          </a:lstStyle>
          <a:p>
            <a:r>
              <a:t>Planning the Making of the Final Prototype</a:t>
            </a:r>
          </a:p>
        </p:txBody>
      </p:sp>
      <p:graphicFrame>
        <p:nvGraphicFramePr>
          <p:cNvPr id="653" name="Table 7"/>
          <p:cNvGraphicFramePr/>
          <p:nvPr>
            <p:extLst>
              <p:ext uri="{D42A27DB-BD31-4B8C-83A1-F6EECF244321}">
                <p14:modId xmlns:p14="http://schemas.microsoft.com/office/powerpoint/2010/main" val="2772565083"/>
              </p:ext>
            </p:extLst>
          </p:nvPr>
        </p:nvGraphicFramePr>
        <p:xfrm>
          <a:off x="381000" y="384175"/>
          <a:ext cx="4318041" cy="4258163"/>
        </p:xfrm>
        <a:graphic>
          <a:graphicData uri="http://schemas.openxmlformats.org/drawingml/2006/table">
            <a:tbl>
              <a:tblPr firstRow="1">
                <a:tableStyleId>{4C3C2611-4C71-4FC5-86AE-919BDF0F9419}</a:tableStyleId>
              </a:tblPr>
              <a:tblGrid>
                <a:gridCol w="1003718">
                  <a:extLst>
                    <a:ext uri="{9D8B030D-6E8A-4147-A177-3AD203B41FA5}">
                      <a16:colId xmlns:a16="http://schemas.microsoft.com/office/drawing/2014/main" val="20000"/>
                    </a:ext>
                  </a:extLst>
                </a:gridCol>
                <a:gridCol w="1001130">
                  <a:extLst>
                    <a:ext uri="{9D8B030D-6E8A-4147-A177-3AD203B41FA5}">
                      <a16:colId xmlns:a16="http://schemas.microsoft.com/office/drawing/2014/main" val="20001"/>
                    </a:ext>
                  </a:extLst>
                </a:gridCol>
                <a:gridCol w="893096">
                  <a:extLst>
                    <a:ext uri="{9D8B030D-6E8A-4147-A177-3AD203B41FA5}">
                      <a16:colId xmlns:a16="http://schemas.microsoft.com/office/drawing/2014/main" val="20002"/>
                    </a:ext>
                  </a:extLst>
                </a:gridCol>
                <a:gridCol w="1420097">
                  <a:extLst>
                    <a:ext uri="{9D8B030D-6E8A-4147-A177-3AD203B41FA5}">
                      <a16:colId xmlns:a16="http://schemas.microsoft.com/office/drawing/2014/main" val="20003"/>
                    </a:ext>
                  </a:extLst>
                </a:gridCol>
              </a:tblGrid>
              <a:tr h="414153">
                <a:tc>
                  <a:txBody>
                    <a:bodyPr/>
                    <a:lstStyle/>
                    <a:p>
                      <a:pPr algn="l">
                        <a:defRPr sz="1800" b="0">
                          <a:solidFill>
                            <a:srgbClr val="000000"/>
                          </a:solidFill>
                        </a:defRPr>
                      </a:pPr>
                      <a:r>
                        <a:rPr sz="1400" b="1" dirty="0">
                          <a:solidFill>
                            <a:sysClr val="windowText" lastClr="000000"/>
                          </a:solidFill>
                        </a:rPr>
                        <a:t>Process</a:t>
                      </a:r>
                    </a:p>
                  </a:txBody>
                  <a:tcPr marL="45720" marR="45720" horzOverflow="overflow">
                    <a:lnL>
                      <a:solidFill>
                        <a:srgbClr val="4A7EBB"/>
                      </a:solidFill>
                    </a:lnL>
                    <a:lnR w="12700">
                      <a:miter lim="400000"/>
                    </a:lnR>
                    <a:lnT>
                      <a:solidFill>
                        <a:srgbClr val="4A7EBB"/>
                      </a:solidFill>
                    </a:lnT>
                    <a:lnB w="25400">
                      <a:solidFill>
                        <a:srgbClr val="FFFFFF"/>
                      </a:solidFill>
                    </a:lnB>
                  </a:tcPr>
                </a:tc>
                <a:tc>
                  <a:txBody>
                    <a:bodyPr/>
                    <a:lstStyle/>
                    <a:p>
                      <a:pPr algn="l">
                        <a:defRPr sz="1800" b="0">
                          <a:solidFill>
                            <a:srgbClr val="000000"/>
                          </a:solidFill>
                        </a:defRPr>
                      </a:pPr>
                      <a:r>
                        <a:rPr sz="1400" b="1">
                          <a:solidFill>
                            <a:sysClr val="windowText" lastClr="000000"/>
                          </a:solidFill>
                        </a:rPr>
                        <a:t>Equipment</a:t>
                      </a:r>
                    </a:p>
                  </a:txBody>
                  <a:tcPr marL="45720" marR="45720" horzOverflow="overflow">
                    <a:lnL w="12700">
                      <a:miter lim="400000"/>
                    </a:lnL>
                    <a:lnR w="12700">
                      <a:miter lim="400000"/>
                    </a:lnR>
                    <a:lnT>
                      <a:solidFill>
                        <a:srgbClr val="4A7EBB"/>
                      </a:solidFill>
                    </a:lnT>
                    <a:lnB w="25400">
                      <a:solidFill>
                        <a:srgbClr val="FFFFFF"/>
                      </a:solidFill>
                    </a:lnB>
                  </a:tcPr>
                </a:tc>
                <a:tc>
                  <a:txBody>
                    <a:bodyPr/>
                    <a:lstStyle/>
                    <a:p>
                      <a:pPr algn="l">
                        <a:defRPr sz="1800" b="0">
                          <a:solidFill>
                            <a:srgbClr val="000000"/>
                          </a:solidFill>
                        </a:defRPr>
                      </a:pPr>
                      <a:r>
                        <a:rPr sz="1400" b="1" dirty="0">
                          <a:solidFill>
                            <a:sysClr val="windowText" lastClr="000000"/>
                          </a:solidFill>
                        </a:rPr>
                        <a:t>Time (m)</a:t>
                      </a:r>
                    </a:p>
                  </a:txBody>
                  <a:tcPr marL="45720" marR="45720" horzOverflow="overflow">
                    <a:lnL w="12700">
                      <a:miter lim="400000"/>
                    </a:lnL>
                    <a:lnR w="12700">
                      <a:miter lim="400000"/>
                    </a:lnR>
                    <a:lnT>
                      <a:solidFill>
                        <a:srgbClr val="4A7EBB"/>
                      </a:solidFill>
                    </a:lnT>
                    <a:lnB w="25400">
                      <a:solidFill>
                        <a:srgbClr val="FFFFFF"/>
                      </a:solidFill>
                    </a:lnB>
                  </a:tcPr>
                </a:tc>
                <a:tc>
                  <a:txBody>
                    <a:bodyPr/>
                    <a:lstStyle/>
                    <a:p>
                      <a:pPr algn="l">
                        <a:defRPr sz="1800" b="0">
                          <a:solidFill>
                            <a:srgbClr val="000000"/>
                          </a:solidFill>
                        </a:defRPr>
                      </a:pPr>
                      <a:r>
                        <a:rPr sz="1400" b="1" dirty="0">
                          <a:solidFill>
                            <a:sysClr val="windowText" lastClr="000000"/>
                          </a:solidFill>
                        </a:rPr>
                        <a:t>Notes</a:t>
                      </a:r>
                    </a:p>
                  </a:txBody>
                  <a:tcPr marL="45720" marR="45720" horzOverflow="overflow">
                    <a:lnL w="12700">
                      <a:miter lim="400000"/>
                    </a:lnL>
                    <a:lnR>
                      <a:solidFill>
                        <a:srgbClr val="4A7EBB"/>
                      </a:solidFill>
                    </a:lnR>
                    <a:lnT>
                      <a:solidFill>
                        <a:srgbClr val="4A7EBB"/>
                      </a:solidFill>
                    </a:lnT>
                    <a:lnB w="25400">
                      <a:solidFill>
                        <a:srgbClr val="FFFFFF"/>
                      </a:solidFill>
                    </a:lnB>
                  </a:tcPr>
                </a:tc>
                <a:extLst>
                  <a:ext uri="{0D108BD9-81ED-4DB2-BD59-A6C34878D82A}">
                    <a16:rowId xmlns:a16="http://schemas.microsoft.com/office/drawing/2014/main" val="10000"/>
                  </a:ext>
                </a:extLst>
              </a:tr>
              <a:tr h="491185">
                <a:tc>
                  <a:txBody>
                    <a:bodyPr/>
                    <a:lstStyle/>
                    <a:p>
                      <a:pPr algn="l">
                        <a:defRPr sz="1800"/>
                      </a:pPr>
                      <a:r>
                        <a:rPr sz="800" dirty="0">
                          <a:solidFill>
                            <a:sysClr val="windowText" lastClr="000000"/>
                          </a:solidFill>
                        </a:rPr>
                        <a:t>Cut two pieces</a:t>
                      </a:r>
                    </a:p>
                  </a:txBody>
                  <a:tcPr marL="45720" marR="45720" horzOverflow="overflow">
                    <a:lnL>
                      <a:solidFill>
                        <a:srgbClr val="4A7EBB"/>
                      </a:solidFill>
                    </a:lnL>
                    <a:lnR>
                      <a:solidFill>
                        <a:srgbClr val="4A7EBB"/>
                      </a:solidFill>
                    </a:lnR>
                    <a:lnT w="25400">
                      <a:solidFill>
                        <a:srgbClr val="FFFFFF"/>
                      </a:solidFill>
                    </a:lnT>
                    <a:lnB>
                      <a:solidFill>
                        <a:srgbClr val="4A7EBB"/>
                      </a:solidFill>
                    </a:lnB>
                    <a:solidFill>
                      <a:schemeClr val="accent1">
                        <a:alpha val="40000"/>
                      </a:schemeClr>
                    </a:solidFill>
                  </a:tcPr>
                </a:tc>
                <a:tc>
                  <a:txBody>
                    <a:bodyPr/>
                    <a:lstStyle/>
                    <a:p>
                      <a:pPr algn="l">
                        <a:defRPr sz="1800"/>
                      </a:pPr>
                      <a:r>
                        <a:rPr sz="800">
                          <a:solidFill>
                            <a:sysClr val="windowText" lastClr="000000"/>
                          </a:solidFill>
                        </a:rPr>
                        <a:t>MDF Wood</a:t>
                      </a:r>
                    </a:p>
                  </a:txBody>
                  <a:tcPr marL="45720" marR="45720" horzOverflow="overflow">
                    <a:lnL>
                      <a:solidFill>
                        <a:srgbClr val="4A7EBB"/>
                      </a:solidFill>
                    </a:lnL>
                    <a:lnR>
                      <a:solidFill>
                        <a:srgbClr val="4A7EBB"/>
                      </a:solidFill>
                    </a:lnR>
                    <a:lnT w="25400">
                      <a:solidFill>
                        <a:srgbClr val="FFFFFF"/>
                      </a:solidFill>
                    </a:lnT>
                    <a:lnB>
                      <a:solidFill>
                        <a:srgbClr val="4A7EBB"/>
                      </a:solidFill>
                    </a:lnB>
                    <a:solidFill>
                      <a:schemeClr val="accent1">
                        <a:alpha val="40000"/>
                      </a:schemeClr>
                    </a:solidFill>
                  </a:tcPr>
                </a:tc>
                <a:tc>
                  <a:txBody>
                    <a:bodyPr/>
                    <a:lstStyle/>
                    <a:p>
                      <a:pPr algn="l">
                        <a:defRPr sz="1800"/>
                      </a:pPr>
                      <a:r>
                        <a:rPr sz="800">
                          <a:solidFill>
                            <a:sysClr val="windowText" lastClr="000000"/>
                          </a:solidFill>
                        </a:rPr>
                        <a:t>10 </a:t>
                      </a:r>
                    </a:p>
                  </a:txBody>
                  <a:tcPr marL="45720" marR="45720" horzOverflow="overflow">
                    <a:lnL>
                      <a:solidFill>
                        <a:srgbClr val="4A7EBB"/>
                      </a:solidFill>
                    </a:lnL>
                    <a:lnR>
                      <a:solidFill>
                        <a:srgbClr val="4A7EBB"/>
                      </a:solidFill>
                    </a:lnR>
                    <a:lnT w="25400">
                      <a:solidFill>
                        <a:srgbClr val="FFFFFF"/>
                      </a:solidFill>
                    </a:lnT>
                    <a:lnB>
                      <a:solidFill>
                        <a:srgbClr val="4A7EBB"/>
                      </a:solidFill>
                    </a:lnB>
                    <a:solidFill>
                      <a:schemeClr val="accent1">
                        <a:alpha val="40000"/>
                      </a:schemeClr>
                    </a:solidFill>
                  </a:tcPr>
                </a:tc>
                <a:tc>
                  <a:txBody>
                    <a:bodyPr/>
                    <a:lstStyle/>
                    <a:p>
                      <a:pPr algn="l">
                        <a:defRPr sz="1800"/>
                      </a:pPr>
                      <a:r>
                        <a:rPr sz="800">
                          <a:solidFill>
                            <a:sysClr val="windowText" lastClr="000000"/>
                          </a:solidFill>
                        </a:rPr>
                        <a:t>Make sure the pieces are the same length</a:t>
                      </a:r>
                    </a:p>
                  </a:txBody>
                  <a:tcPr marL="45720" marR="45720" horzOverflow="overflow">
                    <a:lnL>
                      <a:solidFill>
                        <a:srgbClr val="4A7EBB"/>
                      </a:solidFill>
                    </a:lnL>
                    <a:lnR>
                      <a:solidFill>
                        <a:srgbClr val="4A7EBB"/>
                      </a:solidFill>
                    </a:lnR>
                    <a:lnT w="25400">
                      <a:solidFill>
                        <a:srgbClr val="FFFFFF"/>
                      </a:solidFill>
                    </a:lnT>
                    <a:lnB>
                      <a:solidFill>
                        <a:srgbClr val="4A7EBB"/>
                      </a:solidFill>
                    </a:lnB>
                    <a:solidFill>
                      <a:schemeClr val="accent1">
                        <a:alpha val="40000"/>
                      </a:schemeClr>
                    </a:solidFill>
                  </a:tcPr>
                </a:tc>
                <a:extLst>
                  <a:ext uri="{0D108BD9-81ED-4DB2-BD59-A6C34878D82A}">
                    <a16:rowId xmlns:a16="http://schemas.microsoft.com/office/drawing/2014/main" val="10001"/>
                  </a:ext>
                </a:extLst>
              </a:tr>
              <a:tr h="539540">
                <a:tc>
                  <a:txBody>
                    <a:bodyPr/>
                    <a:lstStyle/>
                    <a:p>
                      <a:pPr algn="l">
                        <a:defRPr sz="1800"/>
                      </a:pPr>
                      <a:r>
                        <a:rPr sz="700">
                          <a:solidFill>
                            <a:sysClr val="windowText" lastClr="000000"/>
                          </a:solidFill>
                        </a:rPr>
                        <a:t>Stick two MDF pieces together.</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Super glue, screws</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5 </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700">
                          <a:solidFill>
                            <a:srgbClr val="FFFFFF"/>
                          </a:solidFill>
                        </a:defRPr>
                      </a:pPr>
                      <a:r>
                        <a:rPr>
                          <a:solidFill>
                            <a:sysClr val="windowText" lastClr="000000"/>
                          </a:solidFill>
                        </a:rPr>
                        <a:t>Make sure they don’t fall apart.</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extLst>
                  <a:ext uri="{0D108BD9-81ED-4DB2-BD59-A6C34878D82A}">
                    <a16:rowId xmlns:a16="http://schemas.microsoft.com/office/drawing/2014/main" val="10002"/>
                  </a:ext>
                </a:extLst>
              </a:tr>
              <a:tr h="382900">
                <a:tc>
                  <a:txBody>
                    <a:bodyPr/>
                    <a:lstStyle/>
                    <a:p>
                      <a:pPr algn="l">
                        <a:defRPr sz="1800"/>
                      </a:pPr>
                      <a:r>
                        <a:rPr sz="700">
                          <a:solidFill>
                            <a:sysClr val="windowText" lastClr="000000"/>
                          </a:solidFill>
                        </a:rPr>
                        <a:t>Mark out cut/shape</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700">
                          <a:solidFill>
                            <a:srgbClr val="FFFFFF"/>
                          </a:solidFill>
                        </a:defRPr>
                      </a:pPr>
                      <a:r>
                        <a:rPr>
                          <a:solidFill>
                            <a:sysClr val="windowText" lastClr="000000"/>
                          </a:solidFill>
                        </a:rPr>
                        <a:t>Marker pen</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1</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Make sure its curved</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extLst>
                  <a:ext uri="{0D108BD9-81ED-4DB2-BD59-A6C34878D82A}">
                    <a16:rowId xmlns:a16="http://schemas.microsoft.com/office/drawing/2014/main" val="10003"/>
                  </a:ext>
                </a:extLst>
              </a:tr>
              <a:tr h="382900">
                <a:tc>
                  <a:txBody>
                    <a:bodyPr/>
                    <a:lstStyle/>
                    <a:p>
                      <a:pPr algn="l">
                        <a:defRPr sz="1800"/>
                      </a:pPr>
                      <a:r>
                        <a:rPr sz="700">
                          <a:solidFill>
                            <a:sysClr val="windowText" lastClr="000000"/>
                          </a:solidFill>
                        </a:rPr>
                        <a:t>Cut out shape</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Fret saw/band saw</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5 </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Make sure the shape looks clean</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extLst>
                  <a:ext uri="{0D108BD9-81ED-4DB2-BD59-A6C34878D82A}">
                    <a16:rowId xmlns:a16="http://schemas.microsoft.com/office/drawing/2014/main" val="10004"/>
                  </a:ext>
                </a:extLst>
              </a:tr>
              <a:tr h="382900">
                <a:tc>
                  <a:txBody>
                    <a:bodyPr/>
                    <a:lstStyle/>
                    <a:p>
                      <a:pPr algn="l">
                        <a:defRPr sz="1800"/>
                      </a:pPr>
                      <a:r>
                        <a:rPr sz="700">
                          <a:solidFill>
                            <a:sysClr val="windowText" lastClr="000000"/>
                          </a:solidFill>
                        </a:rPr>
                        <a:t>Shape the MDF Wood</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File</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6</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Make sure </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extLst>
                  <a:ext uri="{0D108BD9-81ED-4DB2-BD59-A6C34878D82A}">
                    <a16:rowId xmlns:a16="http://schemas.microsoft.com/office/drawing/2014/main" val="10005"/>
                  </a:ext>
                </a:extLst>
              </a:tr>
              <a:tr h="382900">
                <a:tc>
                  <a:txBody>
                    <a:bodyPr/>
                    <a:lstStyle/>
                    <a:p>
                      <a:pPr algn="l">
                        <a:defRPr sz="1800"/>
                      </a:pPr>
                      <a:r>
                        <a:rPr sz="700">
                          <a:solidFill>
                            <a:sysClr val="windowText" lastClr="000000"/>
                          </a:solidFill>
                        </a:rPr>
                        <a:t>Smooth the MDF Wood</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Sandpaper</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8</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Make sure it looks clean/tidy</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extLst>
                  <a:ext uri="{0D108BD9-81ED-4DB2-BD59-A6C34878D82A}">
                    <a16:rowId xmlns:a16="http://schemas.microsoft.com/office/drawing/2014/main" val="10006"/>
                  </a:ext>
                </a:extLst>
              </a:tr>
              <a:tr h="382900">
                <a:tc>
                  <a:txBody>
                    <a:bodyPr/>
                    <a:lstStyle/>
                    <a:p>
                      <a:pPr algn="l">
                        <a:defRPr sz="1800"/>
                      </a:pPr>
                      <a:r>
                        <a:rPr sz="700">
                          <a:solidFill>
                            <a:sysClr val="windowText" lastClr="000000"/>
                          </a:solidFill>
                        </a:rPr>
                        <a:t>Vac form over MDF</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Vac Former</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15</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dirty="0">
                          <a:solidFill>
                            <a:sysClr val="windowText" lastClr="000000"/>
                          </a:solidFill>
                        </a:rPr>
                        <a:t>Make sure to watch carefully </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extLst>
                  <a:ext uri="{0D108BD9-81ED-4DB2-BD59-A6C34878D82A}">
                    <a16:rowId xmlns:a16="http://schemas.microsoft.com/office/drawing/2014/main" val="10007"/>
                  </a:ext>
                </a:extLst>
              </a:tr>
              <a:tr h="290103">
                <a:tc>
                  <a:txBody>
                    <a:bodyPr/>
                    <a:lstStyle/>
                    <a:p>
                      <a:pPr algn="l">
                        <a:defRPr sz="1800"/>
                      </a:pPr>
                      <a:r>
                        <a:rPr sz="700">
                          <a:solidFill>
                            <a:sysClr val="windowText" lastClr="000000"/>
                          </a:solidFill>
                        </a:rPr>
                        <a:t>Trim</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Band saw, hand saw</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15</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dirty="0">
                          <a:solidFill>
                            <a:sysClr val="windowText" lastClr="000000"/>
                          </a:solidFill>
                        </a:rPr>
                        <a:t>Make sure its kept flat</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extLst>
                  <a:ext uri="{0D108BD9-81ED-4DB2-BD59-A6C34878D82A}">
                    <a16:rowId xmlns:a16="http://schemas.microsoft.com/office/drawing/2014/main" val="10008"/>
                  </a:ext>
                </a:extLst>
              </a:tr>
              <a:tr h="318579">
                <a:tc>
                  <a:txBody>
                    <a:bodyPr/>
                    <a:lstStyle/>
                    <a:p>
                      <a:pPr algn="l">
                        <a:defRPr sz="1800"/>
                      </a:pPr>
                      <a:r>
                        <a:rPr sz="700">
                          <a:solidFill>
                            <a:sysClr val="windowText" lastClr="000000"/>
                          </a:solidFill>
                        </a:rPr>
                        <a:t>Clean up</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File, emery cloth, Sand Paper</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a:solidFill>
                            <a:sysClr val="windowText" lastClr="000000"/>
                          </a:solidFill>
                        </a:rPr>
                        <a:t>5</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tc>
                  <a:txBody>
                    <a:bodyPr/>
                    <a:lstStyle/>
                    <a:p>
                      <a:pPr algn="l">
                        <a:defRPr sz="1800"/>
                      </a:pPr>
                      <a:r>
                        <a:rPr sz="700" dirty="0">
                          <a:solidFill>
                            <a:sysClr val="windowText" lastClr="000000"/>
                          </a:solidFill>
                        </a:rPr>
                        <a:t>Use Radius guides, needs to look tidy</a:t>
                      </a:r>
                    </a:p>
                  </a:txBody>
                  <a:tcPr marL="45720" marR="45720" horzOverflow="overflow">
                    <a:lnL>
                      <a:solidFill>
                        <a:srgbClr val="4A7EBB"/>
                      </a:solidFill>
                    </a:lnL>
                    <a:lnR>
                      <a:solidFill>
                        <a:srgbClr val="4A7EBB"/>
                      </a:solidFill>
                    </a:lnR>
                    <a:lnT>
                      <a:solidFill>
                        <a:srgbClr val="4A7EBB"/>
                      </a:solidFill>
                    </a:lnT>
                    <a:lnB>
                      <a:solidFill>
                        <a:srgbClr val="4A7EBB"/>
                      </a:solidFill>
                    </a:lnB>
                    <a:solidFill>
                      <a:schemeClr val="accent1">
                        <a:alpha val="40000"/>
                      </a:schemeClr>
                    </a:solidFill>
                  </a:tcPr>
                </a:tc>
                <a:extLst>
                  <a:ext uri="{0D108BD9-81ED-4DB2-BD59-A6C34878D82A}">
                    <a16:rowId xmlns:a16="http://schemas.microsoft.com/office/drawing/2014/main" val="10009"/>
                  </a:ext>
                </a:extLst>
              </a:tr>
              <a:tr h="290103">
                <a:tc>
                  <a:txBody>
                    <a:bodyPr/>
                    <a:lstStyle/>
                    <a:p>
                      <a:pPr algn="l">
                        <a:defRPr sz="1800"/>
                      </a:pPr>
                      <a:r>
                        <a:rPr sz="700">
                          <a:solidFill>
                            <a:sysClr val="windowText" lastClr="000000"/>
                          </a:solidFill>
                        </a:rPr>
                        <a:t>Laser cut cover</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b="1">
                          <a:solidFill>
                            <a:sysClr val="windowText" lastClr="000000"/>
                          </a:solidFill>
                        </a:rPr>
                        <a:t>Laser cutter</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a:solidFill>
                            <a:sysClr val="windowText" lastClr="000000"/>
                          </a:solidFill>
                        </a:rPr>
                        <a:t>10</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tc>
                  <a:txBody>
                    <a:bodyPr/>
                    <a:lstStyle/>
                    <a:p>
                      <a:pPr algn="l">
                        <a:defRPr sz="1800"/>
                      </a:pPr>
                      <a:r>
                        <a:rPr sz="700" dirty="0">
                          <a:solidFill>
                            <a:sysClr val="windowText" lastClr="000000"/>
                          </a:solidFill>
                        </a:rPr>
                        <a:t>Make sure it looks neat and tidy</a:t>
                      </a:r>
                    </a:p>
                  </a:txBody>
                  <a:tcPr marL="45720" marR="45720" horzOverflow="overflow">
                    <a:lnL>
                      <a:solidFill>
                        <a:srgbClr val="4A7EBB"/>
                      </a:solidFill>
                    </a:lnL>
                    <a:lnR>
                      <a:solidFill>
                        <a:srgbClr val="4A7EBB"/>
                      </a:solidFill>
                    </a:lnR>
                    <a:lnT>
                      <a:solidFill>
                        <a:srgbClr val="4A7EBB"/>
                      </a:solidFill>
                    </a:lnT>
                    <a:lnB>
                      <a:solidFill>
                        <a:srgbClr val="4A7EBB"/>
                      </a:solidFill>
                    </a:lnB>
                    <a:noFill/>
                  </a:tcPr>
                </a:tc>
                <a:extLst>
                  <a:ext uri="{0D108BD9-81ED-4DB2-BD59-A6C34878D82A}">
                    <a16:rowId xmlns:a16="http://schemas.microsoft.com/office/drawing/2014/main" val="10010"/>
                  </a:ext>
                </a:extLst>
              </a:tr>
            </a:tbl>
          </a:graphicData>
        </a:graphic>
      </p:graphicFrame>
      <p:graphicFrame>
        <p:nvGraphicFramePr>
          <p:cNvPr id="654" name="Table 8"/>
          <p:cNvGraphicFramePr/>
          <p:nvPr>
            <p:extLst>
              <p:ext uri="{D42A27DB-BD31-4B8C-83A1-F6EECF244321}">
                <p14:modId xmlns:p14="http://schemas.microsoft.com/office/powerpoint/2010/main" val="1178958356"/>
              </p:ext>
            </p:extLst>
          </p:nvPr>
        </p:nvGraphicFramePr>
        <p:xfrm>
          <a:off x="4699041" y="396297"/>
          <a:ext cx="4825960" cy="3962400"/>
        </p:xfrm>
        <a:graphic>
          <a:graphicData uri="http://schemas.openxmlformats.org/drawingml/2006/table">
            <a:tbl>
              <a:tblPr firstRow="1">
                <a:tableStyleId>{4C3C2611-4C71-4FC5-86AE-919BDF0F9419}</a:tableStyleId>
              </a:tblPr>
              <a:tblGrid>
                <a:gridCol w="1206490">
                  <a:extLst>
                    <a:ext uri="{9D8B030D-6E8A-4147-A177-3AD203B41FA5}">
                      <a16:colId xmlns:a16="http://schemas.microsoft.com/office/drawing/2014/main" val="20000"/>
                    </a:ext>
                  </a:extLst>
                </a:gridCol>
                <a:gridCol w="1206490">
                  <a:extLst>
                    <a:ext uri="{9D8B030D-6E8A-4147-A177-3AD203B41FA5}">
                      <a16:colId xmlns:a16="http://schemas.microsoft.com/office/drawing/2014/main" val="20001"/>
                    </a:ext>
                  </a:extLst>
                </a:gridCol>
                <a:gridCol w="1206490">
                  <a:extLst>
                    <a:ext uri="{9D8B030D-6E8A-4147-A177-3AD203B41FA5}">
                      <a16:colId xmlns:a16="http://schemas.microsoft.com/office/drawing/2014/main" val="20002"/>
                    </a:ext>
                  </a:extLst>
                </a:gridCol>
                <a:gridCol w="1206490">
                  <a:extLst>
                    <a:ext uri="{9D8B030D-6E8A-4147-A177-3AD203B41FA5}">
                      <a16:colId xmlns:a16="http://schemas.microsoft.com/office/drawing/2014/main" val="20003"/>
                    </a:ext>
                  </a:extLst>
                </a:gridCol>
              </a:tblGrid>
              <a:tr h="185682">
                <a:tc>
                  <a:txBody>
                    <a:bodyPr/>
                    <a:lstStyle/>
                    <a:p>
                      <a:pPr algn="l">
                        <a:defRPr sz="1800" b="0">
                          <a:solidFill>
                            <a:srgbClr val="000000"/>
                          </a:solidFill>
                        </a:defRPr>
                      </a:pPr>
                      <a:r>
                        <a:rPr b="1">
                          <a:solidFill>
                            <a:sysClr val="windowText" lastClr="000000"/>
                          </a:solidFill>
                        </a:rPr>
                        <a:t>Process</a:t>
                      </a:r>
                    </a:p>
                  </a:txBody>
                  <a:tcPr marL="45720" marR="45720" horzOverflow="overflow">
                    <a:lnL>
                      <a:solidFill>
                        <a:srgbClr val="98B955"/>
                      </a:solidFill>
                    </a:lnL>
                    <a:lnR w="12700">
                      <a:miter lim="400000"/>
                    </a:lnR>
                    <a:lnT>
                      <a:solidFill>
                        <a:srgbClr val="98B955"/>
                      </a:solidFill>
                    </a:lnT>
                    <a:lnB w="25400">
                      <a:solidFill>
                        <a:srgbClr val="FFFFFF"/>
                      </a:solidFill>
                    </a:lnB>
                    <a:solidFill>
                      <a:schemeClr val="accent3"/>
                    </a:solidFill>
                  </a:tcPr>
                </a:tc>
                <a:tc>
                  <a:txBody>
                    <a:bodyPr/>
                    <a:lstStyle/>
                    <a:p>
                      <a:pPr algn="l">
                        <a:defRPr sz="1800" b="0">
                          <a:solidFill>
                            <a:srgbClr val="000000"/>
                          </a:solidFill>
                        </a:defRPr>
                      </a:pPr>
                      <a:r>
                        <a:rPr b="1">
                          <a:solidFill>
                            <a:sysClr val="windowText" lastClr="000000"/>
                          </a:solidFill>
                        </a:rPr>
                        <a:t>Equipment</a:t>
                      </a:r>
                    </a:p>
                  </a:txBody>
                  <a:tcPr marL="45720" marR="45720" horzOverflow="overflow">
                    <a:lnL w="12700">
                      <a:miter lim="400000"/>
                    </a:lnL>
                    <a:lnR w="12700">
                      <a:miter lim="400000"/>
                    </a:lnR>
                    <a:lnT>
                      <a:solidFill>
                        <a:srgbClr val="98B955"/>
                      </a:solidFill>
                    </a:lnT>
                    <a:lnB w="25400">
                      <a:solidFill>
                        <a:srgbClr val="FFFFFF"/>
                      </a:solidFill>
                    </a:lnB>
                    <a:solidFill>
                      <a:schemeClr val="accent3"/>
                    </a:solidFill>
                  </a:tcPr>
                </a:tc>
                <a:tc>
                  <a:txBody>
                    <a:bodyPr/>
                    <a:lstStyle/>
                    <a:p>
                      <a:pPr algn="l">
                        <a:defRPr sz="1800" b="0">
                          <a:solidFill>
                            <a:srgbClr val="000000"/>
                          </a:solidFill>
                        </a:defRPr>
                      </a:pPr>
                      <a:r>
                        <a:rPr b="1">
                          <a:solidFill>
                            <a:sysClr val="windowText" lastClr="000000"/>
                          </a:solidFill>
                        </a:rPr>
                        <a:t>Time (m)</a:t>
                      </a:r>
                    </a:p>
                  </a:txBody>
                  <a:tcPr marL="45720" marR="45720" horzOverflow="overflow">
                    <a:lnL w="12700">
                      <a:miter lim="400000"/>
                    </a:lnL>
                    <a:lnR w="12700">
                      <a:miter lim="400000"/>
                    </a:lnR>
                    <a:lnT>
                      <a:solidFill>
                        <a:srgbClr val="98B955"/>
                      </a:solidFill>
                    </a:lnT>
                    <a:lnB w="25400">
                      <a:solidFill>
                        <a:srgbClr val="FFFFFF"/>
                      </a:solidFill>
                    </a:lnB>
                    <a:solidFill>
                      <a:schemeClr val="accent3"/>
                    </a:solidFill>
                  </a:tcPr>
                </a:tc>
                <a:tc>
                  <a:txBody>
                    <a:bodyPr/>
                    <a:lstStyle/>
                    <a:p>
                      <a:pPr algn="l">
                        <a:defRPr sz="1800" b="0">
                          <a:solidFill>
                            <a:srgbClr val="000000"/>
                          </a:solidFill>
                        </a:defRPr>
                      </a:pPr>
                      <a:r>
                        <a:rPr b="1">
                          <a:solidFill>
                            <a:sysClr val="windowText" lastClr="000000"/>
                          </a:solidFill>
                        </a:rPr>
                        <a:t>Notes</a:t>
                      </a:r>
                    </a:p>
                  </a:txBody>
                  <a:tcPr marL="45720" marR="45720" horzOverflow="overflow">
                    <a:lnL w="12700">
                      <a:miter lim="400000"/>
                    </a:lnL>
                    <a:lnR>
                      <a:solidFill>
                        <a:srgbClr val="98B955"/>
                      </a:solidFill>
                    </a:lnR>
                    <a:lnT>
                      <a:solidFill>
                        <a:srgbClr val="98B955"/>
                      </a:solidFill>
                    </a:lnT>
                    <a:lnB w="25400">
                      <a:solidFill>
                        <a:srgbClr val="FFFFFF"/>
                      </a:solidFill>
                    </a:lnB>
                    <a:solidFill>
                      <a:schemeClr val="accent3"/>
                    </a:solidFill>
                  </a:tcPr>
                </a:tc>
                <a:extLst>
                  <a:ext uri="{0D108BD9-81ED-4DB2-BD59-A6C34878D82A}">
                    <a16:rowId xmlns:a16="http://schemas.microsoft.com/office/drawing/2014/main" val="10000"/>
                  </a:ext>
                </a:extLst>
              </a:tr>
              <a:tr h="266921">
                <a:tc>
                  <a:txBody>
                    <a:bodyPr/>
                    <a:lstStyle/>
                    <a:p>
                      <a:pPr algn="l">
                        <a:defRPr sz="1800"/>
                      </a:pPr>
                      <a:r>
                        <a:rPr sz="800">
                          <a:solidFill>
                            <a:sysClr val="windowText" lastClr="000000"/>
                          </a:solidFill>
                        </a:rPr>
                        <a:t>Mark out 4 pieces of aluminium</a:t>
                      </a:r>
                    </a:p>
                  </a:txBody>
                  <a:tcPr marL="45720" marR="45720" horzOverflow="overflow">
                    <a:lnL>
                      <a:solidFill>
                        <a:srgbClr val="98B955"/>
                      </a:solidFill>
                    </a:lnL>
                    <a:lnR>
                      <a:solidFill>
                        <a:srgbClr val="98B955"/>
                      </a:solidFill>
                    </a:lnR>
                    <a:lnT w="25400">
                      <a:solidFill>
                        <a:srgbClr val="FFFFFF"/>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Marker Pen, Aluminium</a:t>
                      </a:r>
                    </a:p>
                  </a:txBody>
                  <a:tcPr marL="45720" marR="45720" horzOverflow="overflow">
                    <a:lnL>
                      <a:solidFill>
                        <a:srgbClr val="98B955"/>
                      </a:solidFill>
                    </a:lnL>
                    <a:lnR>
                      <a:solidFill>
                        <a:srgbClr val="98B955"/>
                      </a:solidFill>
                    </a:lnR>
                    <a:lnT w="25400">
                      <a:solidFill>
                        <a:srgbClr val="FFFFFF"/>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5</a:t>
                      </a:r>
                    </a:p>
                  </a:txBody>
                  <a:tcPr marL="45720" marR="45720" horzOverflow="overflow">
                    <a:lnL>
                      <a:solidFill>
                        <a:srgbClr val="98B955"/>
                      </a:solidFill>
                    </a:lnL>
                    <a:lnR>
                      <a:solidFill>
                        <a:srgbClr val="98B955"/>
                      </a:solidFill>
                    </a:lnR>
                    <a:lnT w="25400">
                      <a:solidFill>
                        <a:srgbClr val="FFFFFF"/>
                      </a:solidFill>
                    </a:lnT>
                    <a:lnB>
                      <a:solidFill>
                        <a:srgbClr val="98B955"/>
                      </a:solidFill>
                    </a:lnB>
                    <a:solidFill>
                      <a:schemeClr val="accent3">
                        <a:alpha val="40000"/>
                      </a:schemeClr>
                    </a:solidFill>
                  </a:tcPr>
                </a:tc>
                <a:tc>
                  <a:txBody>
                    <a:bodyPr/>
                    <a:lstStyle/>
                    <a:p>
                      <a:pPr algn="l">
                        <a:defRPr sz="800">
                          <a:solidFill>
                            <a:srgbClr val="FFFFFF"/>
                          </a:solidFill>
                        </a:defRPr>
                      </a:pPr>
                      <a:endParaRPr>
                        <a:solidFill>
                          <a:sysClr val="windowText" lastClr="000000"/>
                        </a:solidFill>
                      </a:endParaRPr>
                    </a:p>
                  </a:txBody>
                  <a:tcPr marL="45720" marR="45720" horzOverflow="overflow">
                    <a:lnL>
                      <a:solidFill>
                        <a:srgbClr val="98B955"/>
                      </a:solidFill>
                    </a:lnL>
                    <a:lnR>
                      <a:solidFill>
                        <a:srgbClr val="98B955"/>
                      </a:solidFill>
                    </a:lnR>
                    <a:lnT w="25400">
                      <a:solidFill>
                        <a:srgbClr val="FFFFFF"/>
                      </a:solidFill>
                    </a:lnT>
                    <a:lnB>
                      <a:solidFill>
                        <a:srgbClr val="98B955"/>
                      </a:solidFill>
                    </a:lnB>
                    <a:solidFill>
                      <a:schemeClr val="accent3">
                        <a:alpha val="40000"/>
                      </a:schemeClr>
                    </a:solidFill>
                  </a:tcPr>
                </a:tc>
                <a:extLst>
                  <a:ext uri="{0D108BD9-81ED-4DB2-BD59-A6C34878D82A}">
                    <a16:rowId xmlns:a16="http://schemas.microsoft.com/office/drawing/2014/main" val="10001"/>
                  </a:ext>
                </a:extLst>
              </a:tr>
              <a:tr h="285664">
                <a:tc>
                  <a:txBody>
                    <a:bodyPr/>
                    <a:lstStyle/>
                    <a:p>
                      <a:pPr algn="l">
                        <a:defRPr sz="1800"/>
                      </a:pPr>
                      <a:r>
                        <a:rPr sz="800">
                          <a:solidFill>
                            <a:sysClr val="windowText" lastClr="000000"/>
                          </a:solidFill>
                        </a:rPr>
                        <a:t>Measure the size of metal strips</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Ruler</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3</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Make sure the measurements are accurate</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extLst>
                  <a:ext uri="{0D108BD9-81ED-4DB2-BD59-A6C34878D82A}">
                    <a16:rowId xmlns:a16="http://schemas.microsoft.com/office/drawing/2014/main" val="10002"/>
                  </a:ext>
                </a:extLst>
              </a:tr>
              <a:tr h="394837">
                <a:tc>
                  <a:txBody>
                    <a:bodyPr/>
                    <a:lstStyle/>
                    <a:p>
                      <a:pPr algn="l">
                        <a:defRPr sz="1800"/>
                      </a:pPr>
                      <a:r>
                        <a:rPr sz="800">
                          <a:solidFill>
                            <a:sysClr val="windowText" lastClr="000000"/>
                          </a:solidFill>
                        </a:rPr>
                        <a:t>Cut 2 large strips by 360mm
Cut 2 small strips by 150mm</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Metal Cutter</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10</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Make sure that the pieces are equal for both parts</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extLst>
                  <a:ext uri="{0D108BD9-81ED-4DB2-BD59-A6C34878D82A}">
                    <a16:rowId xmlns:a16="http://schemas.microsoft.com/office/drawing/2014/main" val="10003"/>
                  </a:ext>
                </a:extLst>
              </a:tr>
              <a:tr h="438019">
                <a:tc>
                  <a:txBody>
                    <a:bodyPr/>
                    <a:lstStyle/>
                    <a:p>
                      <a:pPr algn="l">
                        <a:defRPr sz="1800"/>
                      </a:pPr>
                      <a:r>
                        <a:rPr sz="800">
                          <a:solidFill>
                            <a:sysClr val="windowText" lastClr="000000"/>
                          </a:solidFill>
                        </a:rPr>
                        <a:t>Drill holes needed on the small pieces by roughly 20mm in each side on both</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Drill Bit, Pill Drill</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5</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Roughly mark out where to put the holes and try to get them to the same size</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extLst>
                  <a:ext uri="{0D108BD9-81ED-4DB2-BD59-A6C34878D82A}">
                    <a16:rowId xmlns:a16="http://schemas.microsoft.com/office/drawing/2014/main" val="10004"/>
                  </a:ext>
                </a:extLst>
              </a:tr>
              <a:tr h="341066">
                <a:tc>
                  <a:txBody>
                    <a:bodyPr/>
                    <a:lstStyle/>
                    <a:p>
                      <a:pPr algn="l">
                        <a:defRPr sz="1800"/>
                      </a:pPr>
                      <a:r>
                        <a:rPr sz="800">
                          <a:solidFill>
                            <a:sysClr val="windowText" lastClr="000000"/>
                          </a:solidFill>
                        </a:rPr>
                        <a:t>Bend the two large pieces of metal by 120mm in length </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Mental Bender</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10</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Make sure that the pieces are bend to the same length</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extLst>
                  <a:ext uri="{0D108BD9-81ED-4DB2-BD59-A6C34878D82A}">
                    <a16:rowId xmlns:a16="http://schemas.microsoft.com/office/drawing/2014/main" val="10005"/>
                  </a:ext>
                </a:extLst>
              </a:tr>
              <a:tr h="514196">
                <a:tc>
                  <a:txBody>
                    <a:bodyPr/>
                    <a:lstStyle/>
                    <a:p>
                      <a:pPr algn="l">
                        <a:defRPr sz="1800"/>
                      </a:pPr>
                      <a:r>
                        <a:rPr sz="800">
                          <a:solidFill>
                            <a:sysClr val="windowText" lastClr="000000"/>
                          </a:solidFill>
                        </a:rPr>
                        <a:t>Drill  holes at the bend point so hinges  can fit  and work</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Drill bit, Pill Drill</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800">
                          <a:solidFill>
                            <a:sysClr val="windowText" lastClr="000000"/>
                          </a:solidFill>
                        </a:rPr>
                        <a:t>5</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defTabSz="685800">
                        <a:defRPr sz="800">
                          <a:solidFill>
                            <a:srgbClr val="FFFFFF"/>
                          </a:solidFill>
                        </a:defRPr>
                      </a:pPr>
                      <a:r>
                        <a:rPr>
                          <a:solidFill>
                            <a:sysClr val="windowText" lastClr="000000"/>
                          </a:solidFill>
                        </a:rPr>
                        <a:t>Roughly mark out where to put the holes and try to get them to the same size and fill them in</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extLst>
                  <a:ext uri="{0D108BD9-81ED-4DB2-BD59-A6C34878D82A}">
                    <a16:rowId xmlns:a16="http://schemas.microsoft.com/office/drawing/2014/main" val="10006"/>
                  </a:ext>
                </a:extLst>
              </a:tr>
              <a:tr h="209487">
                <a:tc>
                  <a:txBody>
                    <a:bodyPr/>
                    <a:lstStyle/>
                    <a:p>
                      <a:pPr algn="l">
                        <a:defRPr sz="1800"/>
                      </a:pPr>
                      <a:r>
                        <a:rPr sz="800">
                          <a:solidFill>
                            <a:sysClr val="windowText" lastClr="000000"/>
                          </a:solidFill>
                        </a:rPr>
                        <a:t>Clean up</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b="1">
                          <a:solidFill>
                            <a:sysClr val="windowText" lastClr="000000"/>
                          </a:solidFill>
                        </a:rPr>
                        <a:t>File, emery cloth</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10</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tc>
                  <a:txBody>
                    <a:bodyPr/>
                    <a:lstStyle/>
                    <a:p>
                      <a:pPr algn="l">
                        <a:defRPr sz="1800"/>
                      </a:pPr>
                      <a:r>
                        <a:rPr sz="800">
                          <a:solidFill>
                            <a:sysClr val="windowText" lastClr="000000"/>
                          </a:solidFill>
                        </a:rPr>
                        <a:t>Make sure it looks clean and finished</a:t>
                      </a:r>
                    </a:p>
                  </a:txBody>
                  <a:tcPr marL="45720" marR="45720" horzOverflow="overflow">
                    <a:lnL>
                      <a:solidFill>
                        <a:srgbClr val="98B955"/>
                      </a:solidFill>
                    </a:lnL>
                    <a:lnR>
                      <a:solidFill>
                        <a:srgbClr val="98B955"/>
                      </a:solidFill>
                    </a:lnR>
                    <a:lnT>
                      <a:solidFill>
                        <a:srgbClr val="98B955"/>
                      </a:solidFill>
                    </a:lnT>
                    <a:lnB>
                      <a:solidFill>
                        <a:srgbClr val="98B955"/>
                      </a:solidFill>
                    </a:lnB>
                    <a:solidFill>
                      <a:schemeClr val="accent3">
                        <a:alpha val="40000"/>
                      </a:schemeClr>
                    </a:solidFill>
                  </a:tcPr>
                </a:tc>
                <a:extLst>
                  <a:ext uri="{0D108BD9-81ED-4DB2-BD59-A6C34878D82A}">
                    <a16:rowId xmlns:a16="http://schemas.microsoft.com/office/drawing/2014/main" val="10007"/>
                  </a:ext>
                </a:extLst>
              </a:tr>
              <a:tr h="142832">
                <a:tc>
                  <a:txBody>
                    <a:bodyPr/>
                    <a:lstStyle/>
                    <a:p>
                      <a:pPr algn="l">
                        <a:defRPr sz="800">
                          <a:solidFill>
                            <a:srgbClr val="FFFFFF"/>
                          </a:solidFill>
                        </a:defRPr>
                      </a:pPr>
                      <a:endParaRPr>
                        <a:solidFill>
                          <a:sysClr val="windowText" lastClr="000000"/>
                        </a:solidFill>
                      </a:endParaRP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1100">
                          <a:solidFill>
                            <a:sysClr val="windowText" lastClr="000000"/>
                          </a:solidFill>
                        </a:rPr>
                        <a:t>Total</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1800"/>
                      </a:pPr>
                      <a:r>
                        <a:rPr sz="1200" dirty="0">
                          <a:solidFill>
                            <a:sysClr val="windowText" lastClr="000000"/>
                          </a:solidFill>
                        </a:rPr>
                        <a:t>48 mins</a:t>
                      </a: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tc>
                  <a:txBody>
                    <a:bodyPr/>
                    <a:lstStyle/>
                    <a:p>
                      <a:pPr algn="l">
                        <a:defRPr sz="800">
                          <a:solidFill>
                            <a:srgbClr val="FFFFFF"/>
                          </a:solidFill>
                        </a:defRPr>
                      </a:pPr>
                      <a:endParaRPr dirty="0">
                        <a:solidFill>
                          <a:sysClr val="windowText" lastClr="000000"/>
                        </a:solidFill>
                      </a:endParaRPr>
                    </a:p>
                  </a:txBody>
                  <a:tcPr marL="45720" marR="45720" horzOverflow="overflow">
                    <a:lnL>
                      <a:solidFill>
                        <a:srgbClr val="98B955"/>
                      </a:solidFill>
                    </a:lnL>
                    <a:lnR>
                      <a:solidFill>
                        <a:srgbClr val="98B955"/>
                      </a:solidFill>
                    </a:lnR>
                    <a:lnT>
                      <a:solidFill>
                        <a:srgbClr val="98B955"/>
                      </a:solidFill>
                    </a:lnT>
                    <a:lnB>
                      <a:solidFill>
                        <a:srgbClr val="98B955"/>
                      </a:solidFill>
                    </a:lnB>
                    <a:noFill/>
                  </a:tcPr>
                </a:tc>
                <a:extLst>
                  <a:ext uri="{0D108BD9-81ED-4DB2-BD59-A6C34878D82A}">
                    <a16:rowId xmlns:a16="http://schemas.microsoft.com/office/drawing/2014/main" val="10008"/>
                  </a:ext>
                </a:extLst>
              </a:tr>
            </a:tbl>
          </a:graphicData>
        </a:graphic>
      </p:graphicFrame>
      <p:sp>
        <p:nvSpPr>
          <p:cNvPr id="655" name="Rectangle 1"/>
          <p:cNvSpPr txBox="1"/>
          <p:nvPr/>
        </p:nvSpPr>
        <p:spPr>
          <a:xfrm>
            <a:off x="376312" y="-46968"/>
            <a:ext cx="929245"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b="1" u="sng">
                <a:solidFill>
                  <a:schemeClr val="accent4"/>
                </a:solidFill>
              </a:defRPr>
            </a:lvl1pPr>
          </a:lstStyle>
          <a:p>
            <a:r>
              <a:t>Cover</a:t>
            </a:r>
          </a:p>
        </p:txBody>
      </p:sp>
      <p:sp>
        <p:nvSpPr>
          <p:cNvPr id="656" name="Rectangle 2"/>
          <p:cNvSpPr txBox="1"/>
          <p:nvPr/>
        </p:nvSpPr>
        <p:spPr>
          <a:xfrm>
            <a:off x="7960006" y="-25717"/>
            <a:ext cx="1612622"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b="1" u="sng">
                <a:solidFill>
                  <a:schemeClr val="accent4"/>
                </a:solidFill>
              </a:defRPr>
            </a:lvl1pPr>
          </a:lstStyle>
          <a:p>
            <a:r>
              <a:t>Metal Base</a:t>
            </a:r>
          </a:p>
        </p:txBody>
      </p:sp>
      <p:graphicFrame>
        <p:nvGraphicFramePr>
          <p:cNvPr id="657" name="Table 4"/>
          <p:cNvGraphicFramePr/>
          <p:nvPr>
            <p:extLst>
              <p:ext uri="{D42A27DB-BD31-4B8C-83A1-F6EECF244321}">
                <p14:modId xmlns:p14="http://schemas.microsoft.com/office/powerpoint/2010/main" val="4061976835"/>
              </p:ext>
            </p:extLst>
          </p:nvPr>
        </p:nvGraphicFramePr>
        <p:xfrm>
          <a:off x="381000" y="5434086"/>
          <a:ext cx="4318044" cy="1378548"/>
        </p:xfrm>
        <a:graphic>
          <a:graphicData uri="http://schemas.openxmlformats.org/drawingml/2006/table">
            <a:tbl>
              <a:tblPr firstRow="1">
                <a:tableStyleId>{4C3C2611-4C71-4FC5-86AE-919BDF0F9419}</a:tableStyleId>
              </a:tblPr>
              <a:tblGrid>
                <a:gridCol w="1079511">
                  <a:extLst>
                    <a:ext uri="{9D8B030D-6E8A-4147-A177-3AD203B41FA5}">
                      <a16:colId xmlns:a16="http://schemas.microsoft.com/office/drawing/2014/main" val="20000"/>
                    </a:ext>
                  </a:extLst>
                </a:gridCol>
                <a:gridCol w="1079511">
                  <a:extLst>
                    <a:ext uri="{9D8B030D-6E8A-4147-A177-3AD203B41FA5}">
                      <a16:colId xmlns:a16="http://schemas.microsoft.com/office/drawing/2014/main" val="20001"/>
                    </a:ext>
                  </a:extLst>
                </a:gridCol>
                <a:gridCol w="1079511">
                  <a:extLst>
                    <a:ext uri="{9D8B030D-6E8A-4147-A177-3AD203B41FA5}">
                      <a16:colId xmlns:a16="http://schemas.microsoft.com/office/drawing/2014/main" val="20002"/>
                    </a:ext>
                  </a:extLst>
                </a:gridCol>
                <a:gridCol w="1079511">
                  <a:extLst>
                    <a:ext uri="{9D8B030D-6E8A-4147-A177-3AD203B41FA5}">
                      <a16:colId xmlns:a16="http://schemas.microsoft.com/office/drawing/2014/main" val="20003"/>
                    </a:ext>
                  </a:extLst>
                </a:gridCol>
              </a:tblGrid>
              <a:tr h="253823">
                <a:tc>
                  <a:txBody>
                    <a:bodyPr/>
                    <a:lstStyle/>
                    <a:p>
                      <a:pPr algn="l">
                        <a:defRPr sz="1800" b="0">
                          <a:solidFill>
                            <a:srgbClr val="000000"/>
                          </a:solidFill>
                        </a:defRPr>
                      </a:pPr>
                      <a:r>
                        <a:rPr sz="1200" b="1">
                          <a:solidFill>
                            <a:srgbClr val="FFFFFF"/>
                          </a:solidFill>
                        </a:rPr>
                        <a:t>Process</a:t>
                      </a:r>
                    </a:p>
                  </a:txBody>
                  <a:tcPr marL="45720" marR="45720" horzOverflow="overflow">
                    <a:lnL>
                      <a:solidFill>
                        <a:srgbClr val="CCC5D7"/>
                      </a:solidFill>
                    </a:lnL>
                    <a:lnR w="12700">
                      <a:miter lim="400000"/>
                    </a:lnR>
                    <a:lnT>
                      <a:solidFill>
                        <a:srgbClr val="CCC5D7"/>
                      </a:solidFill>
                    </a:lnT>
                    <a:solidFill>
                      <a:schemeClr val="tx2"/>
                    </a:solidFill>
                  </a:tcPr>
                </a:tc>
                <a:tc>
                  <a:txBody>
                    <a:bodyPr/>
                    <a:lstStyle/>
                    <a:p>
                      <a:pPr algn="l">
                        <a:defRPr sz="1800" b="0">
                          <a:solidFill>
                            <a:srgbClr val="000000"/>
                          </a:solidFill>
                        </a:defRPr>
                      </a:pPr>
                      <a:r>
                        <a:rPr sz="1200" b="1">
                          <a:solidFill>
                            <a:srgbClr val="FFFFFF"/>
                          </a:solidFill>
                        </a:rPr>
                        <a:t>Equipment</a:t>
                      </a:r>
                    </a:p>
                  </a:txBody>
                  <a:tcPr marL="45720" marR="45720" horzOverflow="overflow">
                    <a:lnL w="12700">
                      <a:miter lim="400000"/>
                    </a:lnL>
                    <a:lnR w="12700">
                      <a:miter lim="400000"/>
                    </a:lnR>
                    <a:lnT>
                      <a:solidFill>
                        <a:srgbClr val="CCC5D7"/>
                      </a:solidFill>
                    </a:lnT>
                    <a:solidFill>
                      <a:schemeClr val="tx2"/>
                    </a:solidFill>
                  </a:tcPr>
                </a:tc>
                <a:tc>
                  <a:txBody>
                    <a:bodyPr/>
                    <a:lstStyle/>
                    <a:p>
                      <a:pPr algn="l">
                        <a:defRPr sz="1800" b="0">
                          <a:solidFill>
                            <a:srgbClr val="000000"/>
                          </a:solidFill>
                        </a:defRPr>
                      </a:pPr>
                      <a:r>
                        <a:rPr sz="1200" b="1">
                          <a:solidFill>
                            <a:srgbClr val="FFFFFF"/>
                          </a:solidFill>
                        </a:rPr>
                        <a:t>Time (m)</a:t>
                      </a:r>
                    </a:p>
                  </a:txBody>
                  <a:tcPr marL="45720" marR="45720" horzOverflow="overflow">
                    <a:lnL w="12700">
                      <a:miter lim="400000"/>
                    </a:lnL>
                    <a:lnR w="12700">
                      <a:miter lim="400000"/>
                    </a:lnR>
                    <a:lnT>
                      <a:solidFill>
                        <a:srgbClr val="CCC5D7"/>
                      </a:solidFill>
                    </a:lnT>
                    <a:solidFill>
                      <a:schemeClr val="tx2"/>
                    </a:solidFill>
                  </a:tcPr>
                </a:tc>
                <a:tc>
                  <a:txBody>
                    <a:bodyPr/>
                    <a:lstStyle/>
                    <a:p>
                      <a:pPr algn="l">
                        <a:defRPr sz="1800" b="0">
                          <a:solidFill>
                            <a:srgbClr val="000000"/>
                          </a:solidFill>
                        </a:defRPr>
                      </a:pPr>
                      <a:r>
                        <a:rPr sz="1200" b="1">
                          <a:solidFill>
                            <a:srgbClr val="FFFFFF"/>
                          </a:solidFill>
                        </a:rPr>
                        <a:t>Notes</a:t>
                      </a:r>
                    </a:p>
                  </a:txBody>
                  <a:tcPr marL="45720" marR="45720" horzOverflow="overflow">
                    <a:lnL w="12700">
                      <a:miter lim="400000"/>
                    </a:lnL>
                    <a:lnR>
                      <a:solidFill>
                        <a:srgbClr val="CCC5D7"/>
                      </a:solidFill>
                    </a:lnR>
                    <a:lnT>
                      <a:solidFill>
                        <a:srgbClr val="CCC5D7"/>
                      </a:solidFill>
                    </a:lnT>
                    <a:solidFill>
                      <a:schemeClr val="tx2"/>
                    </a:solidFill>
                  </a:tcPr>
                </a:tc>
                <a:extLst>
                  <a:ext uri="{0D108BD9-81ED-4DB2-BD59-A6C34878D82A}">
                    <a16:rowId xmlns:a16="http://schemas.microsoft.com/office/drawing/2014/main" val="10000"/>
                  </a:ext>
                </a:extLst>
              </a:tr>
              <a:tr h="286364">
                <a:tc>
                  <a:txBody>
                    <a:bodyPr/>
                    <a:lstStyle/>
                    <a:p>
                      <a:pPr algn="l">
                        <a:defRPr sz="1800"/>
                      </a:pPr>
                      <a:r>
                        <a:rPr sz="700">
                          <a:solidFill>
                            <a:srgbClr val="FFFFFF"/>
                          </a:solidFill>
                        </a:rPr>
                        <a:t>Mark out aluminium sheet  at 25-30mm</a:t>
                      </a:r>
                    </a:p>
                  </a:txBody>
                  <a:tcPr marL="45720" marR="45720" horzOverflow="overflow">
                    <a:lnL>
                      <a:solidFill>
                        <a:srgbClr val="CCC5D7"/>
                      </a:solidFill>
                    </a:lnL>
                    <a:lnR w="12700">
                      <a:miter lim="400000"/>
                    </a:lnR>
                    <a:lnB w="12700">
                      <a:miter lim="400000"/>
                    </a:lnB>
                    <a:solidFill>
                      <a:schemeClr val="tx2"/>
                    </a:solidFill>
                  </a:tcPr>
                </a:tc>
                <a:tc>
                  <a:txBody>
                    <a:bodyPr/>
                    <a:lstStyle/>
                    <a:p>
                      <a:pPr algn="l">
                        <a:defRPr sz="1800"/>
                      </a:pPr>
                      <a:r>
                        <a:rPr sz="700">
                          <a:solidFill>
                            <a:srgbClr val="FFFFFF"/>
                          </a:solidFill>
                        </a:rPr>
                        <a:t>Marker pen, aluminium</a:t>
                      </a:r>
                    </a:p>
                  </a:txBody>
                  <a:tcPr marL="45720" marR="45720" horzOverflow="overflow">
                    <a:lnL w="12700">
                      <a:miter lim="400000"/>
                    </a:lnL>
                    <a:lnR w="12700">
                      <a:miter lim="400000"/>
                    </a:lnR>
                    <a:lnB w="12700">
                      <a:miter lim="400000"/>
                    </a:lnB>
                    <a:solidFill>
                      <a:schemeClr val="tx2"/>
                    </a:solidFill>
                  </a:tcPr>
                </a:tc>
                <a:tc>
                  <a:txBody>
                    <a:bodyPr/>
                    <a:lstStyle/>
                    <a:p>
                      <a:pPr algn="l">
                        <a:defRPr sz="1800"/>
                      </a:pPr>
                      <a:r>
                        <a:rPr sz="1200">
                          <a:solidFill>
                            <a:srgbClr val="FFFFFF"/>
                          </a:solidFill>
                        </a:rPr>
                        <a:t>3</a:t>
                      </a:r>
                    </a:p>
                  </a:txBody>
                  <a:tcPr marL="45720" marR="45720" horzOverflow="overflow">
                    <a:lnL w="12700">
                      <a:miter lim="400000"/>
                    </a:lnL>
                    <a:lnR w="12700">
                      <a:miter lim="400000"/>
                    </a:lnR>
                    <a:lnB w="12700">
                      <a:miter lim="400000"/>
                    </a:lnB>
                    <a:solidFill>
                      <a:schemeClr val="tx2"/>
                    </a:solidFill>
                  </a:tcPr>
                </a:tc>
                <a:tc>
                  <a:txBody>
                    <a:bodyPr/>
                    <a:lstStyle/>
                    <a:p>
                      <a:pPr algn="l">
                        <a:defRPr>
                          <a:solidFill>
                            <a:srgbClr val="FFFFFF"/>
                          </a:solidFill>
                        </a:defRPr>
                      </a:pPr>
                      <a:endParaRPr/>
                    </a:p>
                  </a:txBody>
                  <a:tcPr marL="45720" marR="45720" horzOverflow="overflow">
                    <a:lnL w="12700">
                      <a:miter lim="400000"/>
                    </a:lnL>
                    <a:lnR>
                      <a:solidFill>
                        <a:srgbClr val="CCC5D7"/>
                      </a:solidFill>
                    </a:lnR>
                    <a:lnB w="12700">
                      <a:miter lim="400000"/>
                    </a:lnB>
                    <a:solidFill>
                      <a:schemeClr val="tx2"/>
                    </a:solidFill>
                  </a:tcPr>
                </a:tc>
                <a:extLst>
                  <a:ext uri="{0D108BD9-81ED-4DB2-BD59-A6C34878D82A}">
                    <a16:rowId xmlns:a16="http://schemas.microsoft.com/office/drawing/2014/main" val="10001"/>
                  </a:ext>
                </a:extLst>
              </a:tr>
              <a:tr h="494628">
                <a:tc>
                  <a:txBody>
                    <a:bodyPr/>
                    <a:lstStyle/>
                    <a:p>
                      <a:pPr algn="l">
                        <a:defRPr sz="1800"/>
                      </a:pPr>
                      <a:r>
                        <a:rPr sz="700">
                          <a:solidFill>
                            <a:srgbClr val="FFFFFF"/>
                          </a:solidFill>
                        </a:rPr>
                        <a:t>Bend the aluminium to roughly a 45 degree angle.</a:t>
                      </a:r>
                    </a:p>
                  </a:txBody>
                  <a:tcPr marL="45720" marR="45720" horzOverflow="overflow">
                    <a:lnL>
                      <a:solidFill>
                        <a:srgbClr val="CCC5D7"/>
                      </a:solidFill>
                    </a:lnL>
                    <a:lnR w="12700">
                      <a:miter lim="400000"/>
                    </a:lnR>
                    <a:lnT w="12700">
                      <a:miter lim="400000"/>
                    </a:lnT>
                    <a:lnB w="12700">
                      <a:miter lim="400000"/>
                    </a:lnB>
                    <a:solidFill>
                      <a:schemeClr val="tx2"/>
                    </a:solidFill>
                  </a:tcPr>
                </a:tc>
                <a:tc>
                  <a:txBody>
                    <a:bodyPr/>
                    <a:lstStyle/>
                    <a:p>
                      <a:pPr algn="l">
                        <a:defRPr sz="1800"/>
                      </a:pPr>
                      <a:r>
                        <a:rPr sz="700" dirty="0">
                          <a:solidFill>
                            <a:srgbClr val="FFFFFF"/>
                          </a:solidFill>
                        </a:rPr>
                        <a:t>Maybe metal bender or hand</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1200">
                          <a:solidFill>
                            <a:srgbClr val="FFFFFF"/>
                          </a:solidFill>
                        </a:rPr>
                        <a:t>5</a:t>
                      </a:r>
                    </a:p>
                  </a:txBody>
                  <a:tcPr marL="45720" marR="45720" horzOverflow="overflow">
                    <a:lnL w="12700">
                      <a:miter lim="400000"/>
                    </a:lnL>
                    <a:lnR w="12700">
                      <a:miter lim="400000"/>
                    </a:lnR>
                    <a:lnT w="12700">
                      <a:miter lim="400000"/>
                    </a:lnT>
                    <a:lnB w="12700">
                      <a:miter lim="400000"/>
                    </a:lnB>
                    <a:solidFill>
                      <a:schemeClr val="tx2"/>
                    </a:solidFill>
                  </a:tcPr>
                </a:tc>
                <a:tc>
                  <a:txBody>
                    <a:bodyPr/>
                    <a:lstStyle/>
                    <a:p>
                      <a:pPr algn="l">
                        <a:defRPr sz="1800"/>
                      </a:pPr>
                      <a:r>
                        <a:rPr sz="700">
                          <a:solidFill>
                            <a:srgbClr val="FFFFFF"/>
                          </a:solidFill>
                        </a:rPr>
                        <a:t>Make sure the tube fits in the hole and wraps around</a:t>
                      </a:r>
                    </a:p>
                  </a:txBody>
                  <a:tcPr marL="45720" marR="45720" horzOverflow="overflow">
                    <a:lnL w="12700">
                      <a:miter lim="400000"/>
                    </a:lnL>
                    <a:lnR>
                      <a:solidFill>
                        <a:srgbClr val="CCC5D7"/>
                      </a:solidFill>
                    </a:lnR>
                    <a:lnT w="12700">
                      <a:miter lim="400000"/>
                    </a:lnT>
                    <a:lnB w="12700">
                      <a:miter lim="400000"/>
                    </a:lnB>
                    <a:solidFill>
                      <a:schemeClr val="tx2"/>
                    </a:solidFill>
                  </a:tcPr>
                </a:tc>
                <a:extLst>
                  <a:ext uri="{0D108BD9-81ED-4DB2-BD59-A6C34878D82A}">
                    <a16:rowId xmlns:a16="http://schemas.microsoft.com/office/drawing/2014/main" val="10002"/>
                  </a:ext>
                </a:extLst>
              </a:tr>
              <a:tr h="286364">
                <a:tc>
                  <a:txBody>
                    <a:bodyPr/>
                    <a:lstStyle/>
                    <a:p>
                      <a:pPr algn="l">
                        <a:defRPr sz="1800"/>
                      </a:pPr>
                      <a:r>
                        <a:rPr sz="700">
                          <a:solidFill>
                            <a:srgbClr val="FFFFFF"/>
                          </a:solidFill>
                        </a:rPr>
                        <a:t>Add magnetic circles to aluminium  hook.</a:t>
                      </a:r>
                    </a:p>
                  </a:txBody>
                  <a:tcPr marL="45720" marR="45720" horzOverflow="overflow">
                    <a:lnL>
                      <a:solidFill>
                        <a:srgbClr val="CCC5D7"/>
                      </a:solidFill>
                    </a:lnL>
                    <a:lnR w="12700">
                      <a:miter lim="400000"/>
                    </a:lnR>
                    <a:lnT w="12700">
                      <a:miter lim="400000"/>
                    </a:lnT>
                    <a:lnB>
                      <a:solidFill>
                        <a:srgbClr val="CCC5D7"/>
                      </a:solidFill>
                    </a:lnB>
                    <a:solidFill>
                      <a:schemeClr val="tx2"/>
                    </a:solidFill>
                  </a:tcPr>
                </a:tc>
                <a:tc>
                  <a:txBody>
                    <a:bodyPr/>
                    <a:lstStyle/>
                    <a:p>
                      <a:pPr algn="l">
                        <a:defRPr sz="1800"/>
                      </a:pPr>
                      <a:r>
                        <a:rPr sz="900">
                          <a:solidFill>
                            <a:srgbClr val="FFFFFF"/>
                          </a:solidFill>
                        </a:rPr>
                        <a:t>Magnetic circles</a:t>
                      </a:r>
                    </a:p>
                  </a:txBody>
                  <a:tcPr marL="45720" marR="45720" horzOverflow="overflow">
                    <a:lnL w="12700">
                      <a:miter lim="400000"/>
                    </a:lnL>
                    <a:lnR w="12700">
                      <a:miter lim="400000"/>
                    </a:lnR>
                    <a:lnT w="12700">
                      <a:miter lim="400000"/>
                    </a:lnT>
                    <a:lnB>
                      <a:solidFill>
                        <a:srgbClr val="CCC5D7"/>
                      </a:solidFill>
                    </a:lnB>
                    <a:solidFill>
                      <a:schemeClr val="tx2"/>
                    </a:solidFill>
                  </a:tcPr>
                </a:tc>
                <a:tc>
                  <a:txBody>
                    <a:bodyPr/>
                    <a:lstStyle/>
                    <a:p>
                      <a:pPr algn="l">
                        <a:defRPr sz="1800"/>
                      </a:pPr>
                      <a:r>
                        <a:rPr sz="1200">
                          <a:solidFill>
                            <a:srgbClr val="FFFFFF"/>
                          </a:solidFill>
                        </a:rPr>
                        <a:t>2</a:t>
                      </a:r>
                    </a:p>
                  </a:txBody>
                  <a:tcPr marL="45720" marR="45720" horzOverflow="overflow">
                    <a:lnL w="12700">
                      <a:miter lim="400000"/>
                    </a:lnL>
                    <a:lnR w="12700">
                      <a:miter lim="400000"/>
                    </a:lnR>
                    <a:lnT w="12700">
                      <a:miter lim="400000"/>
                    </a:lnT>
                    <a:lnB>
                      <a:solidFill>
                        <a:srgbClr val="CCC5D7"/>
                      </a:solidFill>
                    </a:lnB>
                    <a:solidFill>
                      <a:schemeClr val="tx2"/>
                    </a:solidFill>
                  </a:tcPr>
                </a:tc>
                <a:tc>
                  <a:txBody>
                    <a:bodyPr/>
                    <a:lstStyle/>
                    <a:p>
                      <a:pPr algn="l">
                        <a:defRPr sz="1800"/>
                      </a:pPr>
                      <a:r>
                        <a:rPr sz="800" b="1" dirty="0">
                          <a:solidFill>
                            <a:srgbClr val="FFFFFF"/>
                          </a:solidFill>
                        </a:rPr>
                        <a:t>Total- 10 mins</a:t>
                      </a:r>
                    </a:p>
                  </a:txBody>
                  <a:tcPr marL="45720" marR="45720" horzOverflow="overflow">
                    <a:lnL w="12700">
                      <a:miter lim="400000"/>
                    </a:lnL>
                    <a:lnR>
                      <a:solidFill>
                        <a:srgbClr val="CCC5D7"/>
                      </a:solidFill>
                    </a:lnR>
                    <a:lnT w="12700">
                      <a:miter lim="400000"/>
                    </a:lnT>
                    <a:lnB>
                      <a:solidFill>
                        <a:srgbClr val="CCC5D7"/>
                      </a:solidFill>
                    </a:lnB>
                    <a:solidFill>
                      <a:schemeClr val="tx2"/>
                    </a:solidFill>
                  </a:tcPr>
                </a:tc>
                <a:extLst>
                  <a:ext uri="{0D108BD9-81ED-4DB2-BD59-A6C34878D82A}">
                    <a16:rowId xmlns:a16="http://schemas.microsoft.com/office/drawing/2014/main" val="10003"/>
                  </a:ext>
                </a:extLst>
              </a:tr>
            </a:tbl>
          </a:graphicData>
        </a:graphic>
      </p:graphicFrame>
      <p:sp>
        <p:nvSpPr>
          <p:cNvPr id="658" name="Rectangle 6"/>
          <p:cNvSpPr txBox="1"/>
          <p:nvPr/>
        </p:nvSpPr>
        <p:spPr>
          <a:xfrm>
            <a:off x="70107" y="4984467"/>
            <a:ext cx="1541653"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b="1" u="sng">
                <a:solidFill>
                  <a:schemeClr val="accent4"/>
                </a:solidFill>
              </a:defRPr>
            </a:lvl1pPr>
          </a:lstStyle>
          <a:p>
            <a:r>
              <a:t>Hook</a:t>
            </a:r>
          </a:p>
        </p:txBody>
      </p:sp>
      <p:pic>
        <p:nvPicPr>
          <p:cNvPr id="659" name="Picture 10" descr="Student work"/>
          <p:cNvPicPr>
            <a:picLocks noChangeAspect="1"/>
          </p:cNvPicPr>
          <p:nvPr/>
        </p:nvPicPr>
        <p:blipFill>
          <a:blip r:embed="rId3"/>
          <a:stretch>
            <a:fillRect/>
          </a:stretch>
        </p:blipFill>
        <p:spPr>
          <a:xfrm>
            <a:off x="4699041" y="4378440"/>
            <a:ext cx="4873585" cy="2479561"/>
          </a:xfrm>
          <a:prstGeom prst="rect">
            <a:avLst/>
          </a:prstGeom>
          <a:ln w="12700">
            <a:miter lim="400000"/>
          </a:ln>
        </p:spPr>
      </p:pic>
      <p:sp>
        <p:nvSpPr>
          <p:cNvPr id="660" name="TextBox 11"/>
          <p:cNvSpPr txBox="1"/>
          <p:nvPr/>
        </p:nvSpPr>
        <p:spPr>
          <a:xfrm>
            <a:off x="1611759" y="5014988"/>
            <a:ext cx="3087284"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b="1" i="1" u="sng"/>
            </a:lvl1pPr>
          </a:lstStyle>
          <a:p>
            <a:r>
              <a:t>To the right is a rough production plan, for lessons and any after school sessions</a:t>
            </a:r>
          </a:p>
        </p:txBody>
      </p:sp>
      <p:sp>
        <p:nvSpPr>
          <p:cNvPr id="661" name="Straight Arrow Connector 13"/>
          <p:cNvSpPr/>
          <p:nvPr/>
        </p:nvSpPr>
        <p:spPr>
          <a:xfrm flipV="1">
            <a:off x="2679700" y="5257799"/>
            <a:ext cx="1917701" cy="12701"/>
          </a:xfrm>
          <a:prstGeom prst="line">
            <a:avLst/>
          </a:prstGeom>
          <a:ln>
            <a:solidFill>
              <a:srgbClr val="000000"/>
            </a:solidFill>
            <a:tailEnd type="triangle"/>
          </a:ln>
        </p:spPr>
        <p:txBody>
          <a:bodyPr lIns="45719" rIns="45719"/>
          <a:lstStyle/>
          <a:p>
            <a:endParaRPr/>
          </a:p>
        </p:txBody>
      </p:sp>
      <p:graphicFrame>
        <p:nvGraphicFramePr>
          <p:cNvPr id="662" name="Table 5"/>
          <p:cNvGraphicFramePr/>
          <p:nvPr/>
        </p:nvGraphicFramePr>
        <p:xfrm>
          <a:off x="381000" y="4642337"/>
          <a:ext cx="4318044" cy="365760"/>
        </p:xfrm>
        <a:graphic>
          <a:graphicData uri="http://schemas.openxmlformats.org/drawingml/2006/table">
            <a:tbl>
              <a:tblPr bandRow="1">
                <a:tableStyleId>{4C3C2611-4C71-4FC5-86AE-919BDF0F9419}</a:tableStyleId>
              </a:tblPr>
              <a:tblGrid>
                <a:gridCol w="1079511">
                  <a:extLst>
                    <a:ext uri="{9D8B030D-6E8A-4147-A177-3AD203B41FA5}">
                      <a16:colId xmlns:a16="http://schemas.microsoft.com/office/drawing/2014/main" val="20000"/>
                    </a:ext>
                  </a:extLst>
                </a:gridCol>
                <a:gridCol w="1079511">
                  <a:extLst>
                    <a:ext uri="{9D8B030D-6E8A-4147-A177-3AD203B41FA5}">
                      <a16:colId xmlns:a16="http://schemas.microsoft.com/office/drawing/2014/main" val="20001"/>
                    </a:ext>
                  </a:extLst>
                </a:gridCol>
                <a:gridCol w="1105039">
                  <a:extLst>
                    <a:ext uri="{9D8B030D-6E8A-4147-A177-3AD203B41FA5}">
                      <a16:colId xmlns:a16="http://schemas.microsoft.com/office/drawing/2014/main" val="20002"/>
                    </a:ext>
                  </a:extLst>
                </a:gridCol>
                <a:gridCol w="1053983">
                  <a:extLst>
                    <a:ext uri="{9D8B030D-6E8A-4147-A177-3AD203B41FA5}">
                      <a16:colId xmlns:a16="http://schemas.microsoft.com/office/drawing/2014/main" val="20003"/>
                    </a:ext>
                  </a:extLst>
                </a:gridCol>
              </a:tblGrid>
              <a:tr h="342129">
                <a:tc>
                  <a:txBody>
                    <a:bodyPr/>
                    <a:lstStyle/>
                    <a:p>
                      <a:pPr algn="l">
                        <a:defRPr sz="1800" b="1">
                          <a:solidFill>
                            <a:srgbClr val="FFFFFF"/>
                          </a:solidFill>
                        </a:defRPr>
                      </a:pPr>
                      <a:endParaRPr/>
                    </a:p>
                  </a:txBody>
                  <a:tcPr marL="45720" marR="45720" horzOverflow="overflow">
                    <a:lnB w="38100">
                      <a:solidFill>
                        <a:srgbClr val="FFFFFF"/>
                      </a:solidFill>
                    </a:lnB>
                    <a:solidFill>
                      <a:schemeClr val="accent1"/>
                    </a:solidFill>
                  </a:tcPr>
                </a:tc>
                <a:tc>
                  <a:txBody>
                    <a:bodyPr/>
                    <a:lstStyle/>
                    <a:p>
                      <a:pPr algn="l">
                        <a:defRPr sz="1800"/>
                      </a:pPr>
                      <a:r>
                        <a:rPr sz="1200" b="1">
                          <a:solidFill>
                            <a:srgbClr val="FFFFFF"/>
                          </a:solidFill>
                        </a:rPr>
                        <a:t>Total</a:t>
                      </a:r>
                    </a:p>
                  </a:txBody>
                  <a:tcPr marL="45720" marR="45720" horzOverflow="overflow">
                    <a:lnB w="38100">
                      <a:solidFill>
                        <a:srgbClr val="FFFFFF"/>
                      </a:solidFill>
                    </a:lnB>
                    <a:solidFill>
                      <a:schemeClr val="accent1"/>
                    </a:solidFill>
                  </a:tcPr>
                </a:tc>
                <a:tc>
                  <a:txBody>
                    <a:bodyPr/>
                    <a:lstStyle/>
                    <a:p>
                      <a:pPr algn="l">
                        <a:defRPr sz="1800"/>
                      </a:pPr>
                      <a:r>
                        <a:rPr sz="1200" b="1">
                          <a:solidFill>
                            <a:srgbClr val="FFFFFF"/>
                          </a:solidFill>
                        </a:rPr>
                        <a:t>1hour 20 mins</a:t>
                      </a:r>
                    </a:p>
                  </a:txBody>
                  <a:tcPr marL="45720" marR="45720" horzOverflow="overflow">
                    <a:lnB w="38100">
                      <a:solidFill>
                        <a:srgbClr val="FFFFFF"/>
                      </a:solidFill>
                    </a:lnB>
                    <a:solidFill>
                      <a:schemeClr val="accent1"/>
                    </a:solidFill>
                  </a:tcPr>
                </a:tc>
                <a:tc>
                  <a:txBody>
                    <a:bodyPr/>
                    <a:lstStyle/>
                    <a:p>
                      <a:pPr algn="l">
                        <a:defRPr sz="1800" b="1">
                          <a:solidFill>
                            <a:srgbClr val="FFFFFF"/>
                          </a:solidFill>
                        </a:defRPr>
                      </a:pPr>
                      <a:endParaRPr/>
                    </a:p>
                  </a:txBody>
                  <a:tcPr marL="45720" marR="45720" horzOverflow="overflow">
                    <a:lnB w="38100">
                      <a:solidFill>
                        <a:srgbClr val="FFFFFF"/>
                      </a:solidFill>
                    </a:lnB>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6428784B-DDF3-420C-83E0-9546AB270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0" y="0"/>
            <a:ext cx="9862619" cy="6858000"/>
          </a:xfrm>
          <a:prstGeom prst="rect">
            <a:avLst/>
          </a:prstGeom>
        </p:spPr>
      </p:pic>
      <p:sp>
        <p:nvSpPr>
          <p:cNvPr id="666" name="Rectangle 3"/>
          <p:cNvSpPr txBox="1"/>
          <p:nvPr/>
        </p:nvSpPr>
        <p:spPr>
          <a:xfrm>
            <a:off x="317174" y="4250654"/>
            <a:ext cx="3041614" cy="675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000" u="sng">
                <a:effectLst>
                  <a:outerShdw blurRad="38100" dist="19050" dir="2700000" rotWithShape="0">
                    <a:srgbClr val="000000">
                      <a:alpha val="40000"/>
                    </a:srgbClr>
                  </a:outerShdw>
                </a:effectLst>
              </a:defRPr>
            </a:lvl1pPr>
          </a:lstStyle>
          <a:p>
            <a:r>
              <a:t>Making The Final Prototype</a:t>
            </a:r>
          </a:p>
        </p:txBody>
      </p:sp>
      <p:sp>
        <p:nvSpPr>
          <p:cNvPr id="667" name="Rectangle 6"/>
          <p:cNvSpPr txBox="1"/>
          <p:nvPr/>
        </p:nvSpPr>
        <p:spPr>
          <a:xfrm>
            <a:off x="3435447" y="4230504"/>
            <a:ext cx="1621592"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b="1" u="sng">
                <a:blipFill rotWithShape="1">
                  <a:blip r:embed="rId4"/>
                  <a:srcRect/>
                  <a:tile tx="0" ty="0" sx="100000" sy="100000" flip="none" algn="tl"/>
                </a:blipFill>
                <a:effectLst>
                  <a:outerShdw blurRad="38100" dist="19050" dir="2700000" rotWithShape="0">
                    <a:srgbClr val="000000">
                      <a:alpha val="40000"/>
                    </a:srgbClr>
                  </a:outerShdw>
                </a:effectLst>
              </a:defRPr>
            </a:lvl1pPr>
          </a:lstStyle>
          <a:p>
            <a:r>
              <a:t>Metal Base</a:t>
            </a:r>
          </a:p>
        </p:txBody>
      </p:sp>
      <p:sp>
        <p:nvSpPr>
          <p:cNvPr id="675" name="TextBox 17"/>
          <p:cNvSpPr txBox="1"/>
          <p:nvPr/>
        </p:nvSpPr>
        <p:spPr>
          <a:xfrm>
            <a:off x="2759425" y="-6139"/>
            <a:ext cx="1561362"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Using the metal cutter to cut the pieces of metal.</a:t>
            </a:r>
          </a:p>
        </p:txBody>
      </p:sp>
      <p:sp>
        <p:nvSpPr>
          <p:cNvPr id="676" name="TextBox 18"/>
          <p:cNvSpPr txBox="1"/>
          <p:nvPr/>
        </p:nvSpPr>
        <p:spPr>
          <a:xfrm>
            <a:off x="302934" y="4553233"/>
            <a:ext cx="1513920"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800"/>
            </a:lvl1pPr>
          </a:lstStyle>
          <a:p>
            <a:r>
              <a:rPr dirty="0"/>
              <a:t>Using the mental bender to bend the pieces of metal  at the front of the base to give it some shape/variety.</a:t>
            </a:r>
          </a:p>
        </p:txBody>
      </p:sp>
      <p:sp>
        <p:nvSpPr>
          <p:cNvPr id="677" name="TextBox 19"/>
          <p:cNvSpPr txBox="1"/>
          <p:nvPr/>
        </p:nvSpPr>
        <p:spPr>
          <a:xfrm>
            <a:off x="3173958" y="4729757"/>
            <a:ext cx="1012238"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800"/>
            </a:lvl1pPr>
          </a:lstStyle>
          <a:p>
            <a:r>
              <a:rPr dirty="0"/>
              <a:t>Using a hammer to pinpoint holes. </a:t>
            </a:r>
          </a:p>
        </p:txBody>
      </p:sp>
      <p:sp>
        <p:nvSpPr>
          <p:cNvPr id="678" name="TextBox 20"/>
          <p:cNvSpPr txBox="1"/>
          <p:nvPr/>
        </p:nvSpPr>
        <p:spPr>
          <a:xfrm>
            <a:off x="1816854" y="4704196"/>
            <a:ext cx="1452576"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Marking out the lines in which I would place the holes.</a:t>
            </a:r>
          </a:p>
        </p:txBody>
      </p:sp>
      <p:sp>
        <p:nvSpPr>
          <p:cNvPr id="679" name="TextBox 22"/>
          <p:cNvSpPr txBox="1"/>
          <p:nvPr/>
        </p:nvSpPr>
        <p:spPr>
          <a:xfrm>
            <a:off x="5253670" y="-21529"/>
            <a:ext cx="1088516" cy="353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800"/>
            </a:pPr>
            <a:r>
              <a:rPr dirty="0"/>
              <a:t>Drilling holes to allows nuts and bolts to fit in</a:t>
            </a:r>
            <a:r>
              <a:rPr sz="900" dirty="0"/>
              <a:t>.</a:t>
            </a:r>
          </a:p>
        </p:txBody>
      </p:sp>
      <p:sp>
        <p:nvSpPr>
          <p:cNvPr id="680" name="TextBox 25"/>
          <p:cNvSpPr txBox="1"/>
          <p:nvPr/>
        </p:nvSpPr>
        <p:spPr>
          <a:xfrm>
            <a:off x="1693256" y="-24919"/>
            <a:ext cx="1316117"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Me putting the nuts and bolts into the holes</a:t>
            </a:r>
          </a:p>
        </p:txBody>
      </p:sp>
      <p:sp>
        <p:nvSpPr>
          <p:cNvPr id="681" name="TextBox 26"/>
          <p:cNvSpPr txBox="1"/>
          <p:nvPr/>
        </p:nvSpPr>
        <p:spPr>
          <a:xfrm>
            <a:off x="5541116" y="4620969"/>
            <a:ext cx="1124192"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Using the blow torch and hammer to bend the hook.</a:t>
            </a:r>
          </a:p>
        </p:txBody>
      </p:sp>
      <p:sp>
        <p:nvSpPr>
          <p:cNvPr id="682" name="TextBox 27"/>
          <p:cNvSpPr txBox="1"/>
          <p:nvPr/>
        </p:nvSpPr>
        <p:spPr>
          <a:xfrm>
            <a:off x="332263" y="-16413"/>
            <a:ext cx="1495781" cy="348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a:pPr>
            <a:r>
              <a:t>The piece of metal I used to cut with </a:t>
            </a:r>
            <a:r>
              <a:rPr sz="900"/>
              <a:t>markings on it.</a:t>
            </a:r>
          </a:p>
        </p:txBody>
      </p:sp>
      <p:sp>
        <p:nvSpPr>
          <p:cNvPr id="685" name="TextBox 40"/>
          <p:cNvSpPr txBox="1"/>
          <p:nvPr/>
        </p:nvSpPr>
        <p:spPr>
          <a:xfrm>
            <a:off x="4261175" y="4751147"/>
            <a:ext cx="1179654"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Cleaning the holes once they were drilled.</a:t>
            </a:r>
          </a:p>
        </p:txBody>
      </p:sp>
      <p:sp>
        <p:nvSpPr>
          <p:cNvPr id="696" name="TextBox 28"/>
          <p:cNvSpPr txBox="1"/>
          <p:nvPr/>
        </p:nvSpPr>
        <p:spPr>
          <a:xfrm>
            <a:off x="6795179" y="4606647"/>
            <a:ext cx="1054806"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Trimming the metal to allow a cleaner finish</a:t>
            </a:r>
          </a:p>
        </p:txBody>
      </p:sp>
      <p:sp>
        <p:nvSpPr>
          <p:cNvPr id="697" name="TextBox 29"/>
          <p:cNvSpPr txBox="1"/>
          <p:nvPr/>
        </p:nvSpPr>
        <p:spPr>
          <a:xfrm>
            <a:off x="6252686" y="-24920"/>
            <a:ext cx="1191257"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800"/>
            </a:lvl1pPr>
          </a:lstStyle>
          <a:p>
            <a:r>
              <a:rPr dirty="0"/>
              <a:t>Screwing the hooks in and image of hooks fit in</a:t>
            </a:r>
          </a:p>
        </p:txBody>
      </p:sp>
      <p:sp>
        <p:nvSpPr>
          <p:cNvPr id="698" name="TextBox 30"/>
          <p:cNvSpPr txBox="1"/>
          <p:nvPr/>
        </p:nvSpPr>
        <p:spPr>
          <a:xfrm>
            <a:off x="8332138" y="4712320"/>
            <a:ext cx="1088516"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Drilling holes to allow hooks fit in</a:t>
            </a:r>
          </a:p>
        </p:txBody>
      </p:sp>
      <p:sp>
        <p:nvSpPr>
          <p:cNvPr id="699" name="TextBox 31"/>
          <p:cNvSpPr txBox="1"/>
          <p:nvPr/>
        </p:nvSpPr>
        <p:spPr>
          <a:xfrm>
            <a:off x="341282" y="2154021"/>
            <a:ext cx="1465547"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Step 1 I tried a see through plastic prototype</a:t>
            </a:r>
          </a:p>
        </p:txBody>
      </p:sp>
      <p:sp>
        <p:nvSpPr>
          <p:cNvPr id="700" name="TextBox 32"/>
          <p:cNvSpPr txBox="1"/>
          <p:nvPr/>
        </p:nvSpPr>
        <p:spPr>
          <a:xfrm>
            <a:off x="1509312" y="2049184"/>
            <a:ext cx="1254882"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Step 2 then I tried a prototype in cardboard with a green basin over it</a:t>
            </a:r>
          </a:p>
        </p:txBody>
      </p:sp>
      <p:sp>
        <p:nvSpPr>
          <p:cNvPr id="701" name="TextBox 33"/>
          <p:cNvSpPr txBox="1"/>
          <p:nvPr/>
        </p:nvSpPr>
        <p:spPr>
          <a:xfrm>
            <a:off x="2617496" y="2032111"/>
            <a:ext cx="1386902"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Step 3 I used the vac former to create a hard prototype and I'm using this one</a:t>
            </a:r>
          </a:p>
        </p:txBody>
      </p:sp>
      <p:sp>
        <p:nvSpPr>
          <p:cNvPr id="702" name="TextBox 34"/>
          <p:cNvSpPr txBox="1"/>
          <p:nvPr/>
        </p:nvSpPr>
        <p:spPr>
          <a:xfrm>
            <a:off x="3821710" y="2122787"/>
            <a:ext cx="1110461"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800"/>
            </a:lvl1pPr>
          </a:lstStyle>
          <a:p>
            <a:r>
              <a:rPr dirty="0"/>
              <a:t>Using the gerbil to trim outside the first prototype</a:t>
            </a:r>
          </a:p>
        </p:txBody>
      </p:sp>
      <p:sp>
        <p:nvSpPr>
          <p:cNvPr id="703" name="TextBox 35"/>
          <p:cNvSpPr txBox="1"/>
          <p:nvPr/>
        </p:nvSpPr>
        <p:spPr>
          <a:xfrm>
            <a:off x="4932171" y="2149025"/>
            <a:ext cx="1057516"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800"/>
            </a:lvl1pPr>
          </a:lstStyle>
          <a:p>
            <a:r>
              <a:rPr dirty="0"/>
              <a:t>The cardboard porotype in vac former</a:t>
            </a:r>
          </a:p>
        </p:txBody>
      </p:sp>
      <p:sp>
        <p:nvSpPr>
          <p:cNvPr id="704" name="TextBox 36"/>
          <p:cNvSpPr txBox="1"/>
          <p:nvPr/>
        </p:nvSpPr>
        <p:spPr>
          <a:xfrm>
            <a:off x="5992972" y="2109005"/>
            <a:ext cx="1191257"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The hard prototype in vac former</a:t>
            </a:r>
          </a:p>
        </p:txBody>
      </p:sp>
      <p:sp>
        <p:nvSpPr>
          <p:cNvPr id="705" name="TextBox 37"/>
          <p:cNvSpPr txBox="1"/>
          <p:nvPr/>
        </p:nvSpPr>
        <p:spPr>
          <a:xfrm>
            <a:off x="7122762" y="2070436"/>
            <a:ext cx="1120743"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The hard prototype in thermo forming being softened</a:t>
            </a:r>
          </a:p>
        </p:txBody>
      </p:sp>
      <p:sp>
        <p:nvSpPr>
          <p:cNvPr id="707" name="TextBox 48"/>
          <p:cNvSpPr txBox="1"/>
          <p:nvPr/>
        </p:nvSpPr>
        <p:spPr>
          <a:xfrm>
            <a:off x="4173492" y="-31985"/>
            <a:ext cx="1088516"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Drilling hole for straw to be easy accessible</a:t>
            </a:r>
          </a:p>
        </p:txBody>
      </p:sp>
      <p:sp>
        <p:nvSpPr>
          <p:cNvPr id="708" name="Rectangle 49"/>
          <p:cNvSpPr txBox="1"/>
          <p:nvPr/>
        </p:nvSpPr>
        <p:spPr>
          <a:xfrm>
            <a:off x="5112169" y="4217813"/>
            <a:ext cx="88400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u="sng">
                <a:solidFill>
                  <a:schemeClr val="accent1"/>
                </a:solidFill>
                <a:effectLst>
                  <a:outerShdw blurRad="38100" dist="25400" dir="5400000" rotWithShape="0">
                    <a:srgbClr val="6E747A">
                      <a:alpha val="43000"/>
                    </a:srgbClr>
                  </a:outerShdw>
                </a:effectLst>
              </a:defRPr>
            </a:lvl1pPr>
          </a:lstStyle>
          <a:p>
            <a:r>
              <a:t>Cover</a:t>
            </a:r>
          </a:p>
        </p:txBody>
      </p:sp>
      <p:sp>
        <p:nvSpPr>
          <p:cNvPr id="709" name="Rectangle 50"/>
          <p:cNvSpPr txBox="1"/>
          <p:nvPr/>
        </p:nvSpPr>
        <p:spPr>
          <a:xfrm>
            <a:off x="6076997" y="4223682"/>
            <a:ext cx="907812"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u="sng">
                <a:effectLst>
                  <a:outerShdw blurRad="38100" dist="19050" dir="2700000" rotWithShape="0">
                    <a:srgbClr val="000000">
                      <a:alpha val="40000"/>
                    </a:srgbClr>
                  </a:outerShdw>
                </a:effectLst>
              </a:defRPr>
            </a:lvl1pPr>
          </a:lstStyle>
          <a:p>
            <a:r>
              <a:t>Hooks</a:t>
            </a:r>
          </a:p>
        </p:txBody>
      </p:sp>
      <p:sp>
        <p:nvSpPr>
          <p:cNvPr id="710" name="TextBox 51"/>
          <p:cNvSpPr txBox="1"/>
          <p:nvPr/>
        </p:nvSpPr>
        <p:spPr>
          <a:xfrm>
            <a:off x="8439695" y="2131990"/>
            <a:ext cx="1035737"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Drilling holes into hinges for screws</a:t>
            </a:r>
          </a:p>
        </p:txBody>
      </p:sp>
      <p:sp>
        <p:nvSpPr>
          <p:cNvPr id="714" name="TextBox 38"/>
          <p:cNvSpPr txBox="1"/>
          <p:nvPr/>
        </p:nvSpPr>
        <p:spPr>
          <a:xfrm>
            <a:off x="8658369" y="176326"/>
            <a:ext cx="872097"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The cover designed on 2D design</a:t>
            </a:r>
          </a:p>
        </p:txBody>
      </p:sp>
      <p:sp>
        <p:nvSpPr>
          <p:cNvPr id="715" name="TextBox 54"/>
          <p:cNvSpPr txBox="1"/>
          <p:nvPr/>
        </p:nvSpPr>
        <p:spPr>
          <a:xfrm>
            <a:off x="7509505" y="92541"/>
            <a:ext cx="901719"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This strap is used to attach the straw to when its not in use</a:t>
            </a:r>
          </a:p>
        </p:txBody>
      </p:sp>
      <p:sp>
        <p:nvSpPr>
          <p:cNvPr id="716" name="Rectangle 55"/>
          <p:cNvSpPr txBox="1"/>
          <p:nvPr/>
        </p:nvSpPr>
        <p:spPr>
          <a:xfrm>
            <a:off x="7083529" y="4217811"/>
            <a:ext cx="841435"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b="1" u="sng">
                <a:ln w="13461" cap="flat">
                  <a:solidFill>
                    <a:srgbClr val="FFFFFF"/>
                  </a:solidFill>
                  <a:prstDash val="solid"/>
                  <a:round/>
                </a:ln>
                <a:solidFill>
                  <a:srgbClr val="262626"/>
                </a:solidFill>
                <a:effectLst>
                  <a:outerShdw dist="38100" dir="2700000" rotWithShape="0">
                    <a:schemeClr val="accent5"/>
                  </a:outerShdw>
                </a:effectLst>
              </a:defRPr>
            </a:lvl1pPr>
          </a:lstStyle>
          <a:p>
            <a:r>
              <a:t>Strap</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20" name="Rectangle 3"/>
          <p:cNvSpPr/>
          <p:nvPr/>
        </p:nvSpPr>
        <p:spPr>
          <a:xfrm>
            <a:off x="2855697" y="15680"/>
            <a:ext cx="4356658" cy="624841"/>
          </a:xfrm>
          <a:prstGeom prst="rect">
            <a:avLst/>
          </a:prstGeom>
          <a:solidFill>
            <a:srgbClr val="FFFFFF"/>
          </a:solidFill>
          <a:ln w="12700">
            <a:miter lim="400000"/>
          </a:ln>
          <a:effectLst>
            <a:outerShdw blurRad="76200" dist="12700" dir="2700000" rotWithShape="0">
              <a:srgbClr val="000000">
                <a:alpha val="2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ln w="9525" cap="flat">
                  <a:solidFill>
                    <a:srgbClr val="FFFFFF"/>
                  </a:solidFill>
                  <a:prstDash val="solid"/>
                  <a:round/>
                </a:ln>
                <a:solidFill>
                  <a:schemeClr val="accent5"/>
                </a:solidFill>
                <a:effectLst>
                  <a:outerShdw blurRad="12700" dist="38100" dir="2700000" rotWithShape="0">
                    <a:srgbClr val="93CDDD"/>
                  </a:outerShdw>
                </a:effectLst>
              </a:defRPr>
            </a:lvl1pPr>
          </a:lstStyle>
          <a:p>
            <a:r>
              <a:t>The Hydro Drive</a:t>
            </a:r>
          </a:p>
        </p:txBody>
      </p:sp>
      <p:pic>
        <p:nvPicPr>
          <p:cNvPr id="721" name="Picture 8" descr="Student work"/>
          <p:cNvPicPr>
            <a:picLocks noChangeAspect="1"/>
          </p:cNvPicPr>
          <p:nvPr/>
        </p:nvPicPr>
        <p:blipFill>
          <a:blip r:embed="rId3"/>
          <a:stretch>
            <a:fillRect/>
          </a:stretch>
        </p:blipFill>
        <p:spPr>
          <a:xfrm>
            <a:off x="381000" y="0"/>
            <a:ext cx="2474699" cy="3562350"/>
          </a:xfrm>
          <a:prstGeom prst="rect">
            <a:avLst/>
          </a:prstGeom>
          <a:ln w="12700">
            <a:miter lim="400000"/>
          </a:ln>
        </p:spPr>
      </p:pic>
      <p:pic>
        <p:nvPicPr>
          <p:cNvPr id="722" name="Picture 9" descr="Student work"/>
          <p:cNvPicPr>
            <a:picLocks noChangeAspect="1"/>
          </p:cNvPicPr>
          <p:nvPr/>
        </p:nvPicPr>
        <p:blipFill>
          <a:blip r:embed="rId4"/>
          <a:stretch>
            <a:fillRect/>
          </a:stretch>
        </p:blipFill>
        <p:spPr>
          <a:xfrm>
            <a:off x="7212352" y="15678"/>
            <a:ext cx="2312649" cy="3409448"/>
          </a:xfrm>
          <a:prstGeom prst="rect">
            <a:avLst/>
          </a:prstGeom>
          <a:ln w="12700">
            <a:miter lim="400000"/>
          </a:ln>
        </p:spPr>
      </p:pic>
      <p:pic>
        <p:nvPicPr>
          <p:cNvPr id="723" name="Picture 11" descr="Student work"/>
          <p:cNvPicPr>
            <a:picLocks noChangeAspect="1"/>
          </p:cNvPicPr>
          <p:nvPr/>
        </p:nvPicPr>
        <p:blipFill>
          <a:blip r:embed="rId5"/>
          <a:stretch>
            <a:fillRect/>
          </a:stretch>
        </p:blipFill>
        <p:spPr>
          <a:xfrm>
            <a:off x="814528" y="4184544"/>
            <a:ext cx="5672380" cy="2533974"/>
          </a:xfrm>
          <a:prstGeom prst="rect">
            <a:avLst/>
          </a:prstGeom>
          <a:ln w="12700">
            <a:miter lim="400000"/>
          </a:ln>
        </p:spPr>
      </p:pic>
      <p:pic>
        <p:nvPicPr>
          <p:cNvPr id="724" name="Picture 12" descr="Student work"/>
          <p:cNvPicPr>
            <a:picLocks noChangeAspect="1"/>
          </p:cNvPicPr>
          <p:nvPr/>
        </p:nvPicPr>
        <p:blipFill>
          <a:blip r:embed="rId6"/>
          <a:stretch>
            <a:fillRect/>
          </a:stretch>
        </p:blipFill>
        <p:spPr>
          <a:xfrm>
            <a:off x="3633094" y="805709"/>
            <a:ext cx="2713904" cy="3177355"/>
          </a:xfrm>
          <a:prstGeom prst="rect">
            <a:avLst/>
          </a:prstGeom>
          <a:ln w="12700">
            <a:miter lim="400000"/>
          </a:ln>
        </p:spPr>
      </p:pic>
      <p:pic>
        <p:nvPicPr>
          <p:cNvPr id="3" name="Picture 2" descr="Student work">
            <a:extLst>
              <a:ext uri="{FF2B5EF4-FFF2-40B4-BE49-F238E27FC236}">
                <a16:creationId xmlns:a16="http://schemas.microsoft.com/office/drawing/2014/main" id="{7F13CD88-B8B5-49FC-9661-89A0930B05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9791" y="3562350"/>
            <a:ext cx="2665209" cy="3156168"/>
          </a:xfrm>
          <a:prstGeom prst="rect">
            <a:avLst/>
          </a:prstGeom>
        </p:spPr>
      </p:pic>
      <p:sp>
        <p:nvSpPr>
          <p:cNvPr id="9" name="TextBox 8">
            <a:extLst>
              <a:ext uri="{FF2B5EF4-FFF2-40B4-BE49-F238E27FC236}">
                <a16:creationId xmlns:a16="http://schemas.microsoft.com/office/drawing/2014/main" id="{2EA69181-FED0-484D-868A-BDBDD5D088CA}"/>
              </a:ext>
            </a:extLst>
          </p:cNvPr>
          <p:cNvSpPr txBox="1"/>
          <p:nvPr/>
        </p:nvSpPr>
        <p:spPr>
          <a:xfrm>
            <a:off x="7212352" y="3892989"/>
            <a:ext cx="1933995" cy="46166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Video content removed due to Data Protection Act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Rectangle 5"/>
          <p:cNvSpPr txBox="1"/>
          <p:nvPr/>
        </p:nvSpPr>
        <p:spPr>
          <a:xfrm>
            <a:off x="3514723" y="0"/>
            <a:ext cx="3156705"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200" b="1" u="sng">
                <a:ln w="12700" cap="flat">
                  <a:solidFill>
                    <a:schemeClr val="accent1"/>
                  </a:solidFill>
                  <a:prstDash val="solid"/>
                  <a:round/>
                </a:ln>
                <a:blipFill rotWithShape="1">
                  <a:blip r:embed="rId3"/>
                  <a:srcRect/>
                  <a:tile tx="0" ty="0" sx="100000" sy="100000" flip="none" algn="tl"/>
                </a:blipFill>
                <a:effectLst>
                  <a:outerShdw dist="38100" dir="2640000" rotWithShape="0">
                    <a:schemeClr val="accent1"/>
                  </a:outerShdw>
                </a:effectLst>
              </a:defRPr>
            </a:lvl1pPr>
          </a:lstStyle>
          <a:p>
            <a:r>
              <a:t>Close Up Details</a:t>
            </a:r>
          </a:p>
        </p:txBody>
      </p:sp>
      <p:pic>
        <p:nvPicPr>
          <p:cNvPr id="731" name="Picture 6" descr="Student work"/>
          <p:cNvPicPr>
            <a:picLocks noChangeAspect="1"/>
          </p:cNvPicPr>
          <p:nvPr/>
        </p:nvPicPr>
        <p:blipFill>
          <a:blip r:embed="rId4"/>
          <a:stretch>
            <a:fillRect/>
          </a:stretch>
        </p:blipFill>
        <p:spPr>
          <a:xfrm>
            <a:off x="381000" y="861669"/>
            <a:ext cx="2097697" cy="2521570"/>
          </a:xfrm>
          <a:prstGeom prst="rect">
            <a:avLst/>
          </a:prstGeom>
          <a:ln w="12700">
            <a:miter lim="400000"/>
          </a:ln>
        </p:spPr>
      </p:pic>
      <p:pic>
        <p:nvPicPr>
          <p:cNvPr id="732" name="Picture 7" descr="Student work"/>
          <p:cNvPicPr>
            <a:picLocks noChangeAspect="1"/>
          </p:cNvPicPr>
          <p:nvPr/>
        </p:nvPicPr>
        <p:blipFill>
          <a:blip r:embed="rId5"/>
          <a:stretch>
            <a:fillRect/>
          </a:stretch>
        </p:blipFill>
        <p:spPr>
          <a:xfrm>
            <a:off x="7720235" y="861669"/>
            <a:ext cx="1823445" cy="2521569"/>
          </a:xfrm>
          <a:prstGeom prst="rect">
            <a:avLst/>
          </a:prstGeom>
          <a:ln w="12700">
            <a:miter lim="400000"/>
          </a:ln>
        </p:spPr>
      </p:pic>
      <p:pic>
        <p:nvPicPr>
          <p:cNvPr id="733" name="Picture 8" descr="Student work"/>
          <p:cNvPicPr>
            <a:picLocks noChangeAspect="1"/>
          </p:cNvPicPr>
          <p:nvPr/>
        </p:nvPicPr>
        <p:blipFill>
          <a:blip r:embed="rId6"/>
          <a:stretch>
            <a:fillRect/>
          </a:stretch>
        </p:blipFill>
        <p:spPr>
          <a:xfrm>
            <a:off x="381000" y="4058887"/>
            <a:ext cx="1689316" cy="2799113"/>
          </a:xfrm>
          <a:prstGeom prst="rect">
            <a:avLst/>
          </a:prstGeom>
          <a:ln w="12700">
            <a:miter lim="400000"/>
          </a:ln>
        </p:spPr>
      </p:pic>
      <p:pic>
        <p:nvPicPr>
          <p:cNvPr id="734" name="Picture 9" descr="Student work"/>
          <p:cNvPicPr>
            <a:picLocks noChangeAspect="1"/>
          </p:cNvPicPr>
          <p:nvPr/>
        </p:nvPicPr>
        <p:blipFill>
          <a:blip r:embed="rId7"/>
          <a:stretch>
            <a:fillRect/>
          </a:stretch>
        </p:blipFill>
        <p:spPr>
          <a:xfrm>
            <a:off x="7523998" y="4058887"/>
            <a:ext cx="2001004" cy="2799113"/>
          </a:xfrm>
          <a:prstGeom prst="rect">
            <a:avLst/>
          </a:prstGeom>
          <a:ln w="12700">
            <a:miter lim="400000"/>
          </a:ln>
        </p:spPr>
      </p:pic>
      <p:pic>
        <p:nvPicPr>
          <p:cNvPr id="735" name="Picture 10" descr="Student work"/>
          <p:cNvPicPr>
            <a:picLocks noChangeAspect="1"/>
          </p:cNvPicPr>
          <p:nvPr/>
        </p:nvPicPr>
        <p:blipFill>
          <a:blip r:embed="rId8"/>
          <a:stretch>
            <a:fillRect/>
          </a:stretch>
        </p:blipFill>
        <p:spPr>
          <a:xfrm>
            <a:off x="5599433" y="4058887"/>
            <a:ext cx="1924566" cy="2799113"/>
          </a:xfrm>
          <a:prstGeom prst="rect">
            <a:avLst/>
          </a:prstGeom>
          <a:ln w="12700">
            <a:miter lim="400000"/>
          </a:ln>
        </p:spPr>
      </p:pic>
      <p:pic>
        <p:nvPicPr>
          <p:cNvPr id="736" name="Picture 12" descr="Student work"/>
          <p:cNvPicPr>
            <a:picLocks noChangeAspect="1"/>
          </p:cNvPicPr>
          <p:nvPr/>
        </p:nvPicPr>
        <p:blipFill>
          <a:blip r:embed="rId9"/>
          <a:stretch>
            <a:fillRect/>
          </a:stretch>
        </p:blipFill>
        <p:spPr>
          <a:xfrm rot="10800000">
            <a:off x="4075495" y="4058887"/>
            <a:ext cx="1523937" cy="2799113"/>
          </a:xfrm>
          <a:prstGeom prst="rect">
            <a:avLst/>
          </a:prstGeom>
          <a:ln w="12700">
            <a:miter lim="400000"/>
          </a:ln>
        </p:spPr>
      </p:pic>
      <p:pic>
        <p:nvPicPr>
          <p:cNvPr id="737" name="Picture 13" descr="Student work"/>
          <p:cNvPicPr>
            <a:picLocks noChangeAspect="1"/>
          </p:cNvPicPr>
          <p:nvPr/>
        </p:nvPicPr>
        <p:blipFill>
          <a:blip r:embed="rId10"/>
          <a:stretch>
            <a:fillRect/>
          </a:stretch>
        </p:blipFill>
        <p:spPr>
          <a:xfrm>
            <a:off x="2478695" y="844821"/>
            <a:ext cx="1590903" cy="2553075"/>
          </a:xfrm>
          <a:prstGeom prst="rect">
            <a:avLst/>
          </a:prstGeom>
          <a:ln w="12700">
            <a:miter lim="400000"/>
          </a:ln>
        </p:spPr>
      </p:pic>
      <p:pic>
        <p:nvPicPr>
          <p:cNvPr id="738" name="Picture 14" descr="Student work"/>
          <p:cNvPicPr>
            <a:picLocks noChangeAspect="1"/>
          </p:cNvPicPr>
          <p:nvPr/>
        </p:nvPicPr>
        <p:blipFill>
          <a:blip r:embed="rId11"/>
          <a:stretch>
            <a:fillRect/>
          </a:stretch>
        </p:blipFill>
        <p:spPr>
          <a:xfrm>
            <a:off x="4032239" y="890989"/>
            <a:ext cx="1748535" cy="2521569"/>
          </a:xfrm>
          <a:prstGeom prst="rect">
            <a:avLst/>
          </a:prstGeom>
          <a:ln w="12700">
            <a:miter lim="400000"/>
          </a:ln>
        </p:spPr>
      </p:pic>
      <p:pic>
        <p:nvPicPr>
          <p:cNvPr id="739" name="Picture 15" descr="Student work"/>
          <p:cNvPicPr>
            <a:picLocks noChangeAspect="1"/>
          </p:cNvPicPr>
          <p:nvPr/>
        </p:nvPicPr>
        <p:blipFill>
          <a:blip r:embed="rId12"/>
          <a:stretch>
            <a:fillRect/>
          </a:stretch>
        </p:blipFill>
        <p:spPr>
          <a:xfrm>
            <a:off x="5762094" y="876327"/>
            <a:ext cx="1958142" cy="2536228"/>
          </a:xfrm>
          <a:prstGeom prst="rect">
            <a:avLst/>
          </a:prstGeom>
          <a:ln w="12700">
            <a:miter lim="400000"/>
          </a:ln>
        </p:spPr>
      </p:pic>
      <p:sp>
        <p:nvSpPr>
          <p:cNvPr id="740" name="TextBox 17"/>
          <p:cNvSpPr txBox="1"/>
          <p:nvPr/>
        </p:nvSpPr>
        <p:spPr>
          <a:xfrm>
            <a:off x="7523997" y="3658775"/>
            <a:ext cx="1813302"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The hinges that are attached to metal to make it removable (open/close).</a:t>
            </a:r>
          </a:p>
        </p:txBody>
      </p:sp>
      <p:sp>
        <p:nvSpPr>
          <p:cNvPr id="741" name="TextBox 18"/>
          <p:cNvSpPr txBox="1"/>
          <p:nvPr/>
        </p:nvSpPr>
        <p:spPr>
          <a:xfrm>
            <a:off x="5613079" y="3457600"/>
            <a:ext cx="1352850"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The metal magnetic circles attached to laser cut cover which stick to it whilst its not in use.</a:t>
            </a:r>
          </a:p>
        </p:txBody>
      </p:sp>
      <p:pic>
        <p:nvPicPr>
          <p:cNvPr id="742" name="Picture 19" descr="Student work"/>
          <p:cNvPicPr>
            <a:picLocks noChangeAspect="1"/>
          </p:cNvPicPr>
          <p:nvPr/>
        </p:nvPicPr>
        <p:blipFill>
          <a:blip r:embed="rId13"/>
          <a:stretch>
            <a:fillRect/>
          </a:stretch>
        </p:blipFill>
        <p:spPr>
          <a:xfrm>
            <a:off x="2070314" y="4058887"/>
            <a:ext cx="2005183" cy="2799115"/>
          </a:xfrm>
          <a:prstGeom prst="rect">
            <a:avLst/>
          </a:prstGeom>
          <a:ln w="12700">
            <a:miter lim="400000"/>
          </a:ln>
        </p:spPr>
      </p:pic>
      <p:sp>
        <p:nvSpPr>
          <p:cNvPr id="743" name="TextBox 20"/>
          <p:cNvSpPr txBox="1"/>
          <p:nvPr/>
        </p:nvSpPr>
        <p:spPr>
          <a:xfrm>
            <a:off x="325368" y="3460296"/>
            <a:ext cx="1565329"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Some of the metal drilled to connect the top parts using a 3mm drill, screws, screwdriver to tighten.</a:t>
            </a:r>
          </a:p>
        </p:txBody>
      </p:sp>
      <p:sp>
        <p:nvSpPr>
          <p:cNvPr id="744" name="TextBox 21"/>
          <p:cNvSpPr txBox="1"/>
          <p:nvPr/>
        </p:nvSpPr>
        <p:spPr>
          <a:xfrm>
            <a:off x="2122132" y="3551056"/>
            <a:ext cx="1636459"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A cut out arch shape using the fret saw to allow the bottom of tube component to fit through.</a:t>
            </a:r>
          </a:p>
        </p:txBody>
      </p:sp>
      <p:sp>
        <p:nvSpPr>
          <p:cNvPr id="745" name="TextBox 22"/>
          <p:cNvSpPr txBox="1"/>
          <p:nvPr/>
        </p:nvSpPr>
        <p:spPr>
          <a:xfrm>
            <a:off x="4096828" y="3443335"/>
            <a:ext cx="1446974"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Other parts of the metal drilled to bottom parts using screws, 3mm drill, screwdriver to tighten. </a:t>
            </a:r>
          </a:p>
        </p:txBody>
      </p:sp>
      <p:sp>
        <p:nvSpPr>
          <p:cNvPr id="746" name="TextBox 23"/>
          <p:cNvSpPr txBox="1"/>
          <p:nvPr/>
        </p:nvSpPr>
        <p:spPr>
          <a:xfrm>
            <a:off x="351328" y="493798"/>
            <a:ext cx="1782305"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The product when opened to see how the metal base is constructed.</a:t>
            </a:r>
          </a:p>
        </p:txBody>
      </p:sp>
      <p:sp>
        <p:nvSpPr>
          <p:cNvPr id="747" name="TextBox 24"/>
          <p:cNvSpPr txBox="1"/>
          <p:nvPr/>
        </p:nvSpPr>
        <p:spPr>
          <a:xfrm>
            <a:off x="4043543" y="544177"/>
            <a:ext cx="1553545"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A hexagon type shape where the magnetic circles fit in.</a:t>
            </a:r>
          </a:p>
        </p:txBody>
      </p:sp>
      <p:sp>
        <p:nvSpPr>
          <p:cNvPr id="748" name="TextBox 25"/>
          <p:cNvSpPr txBox="1"/>
          <p:nvPr/>
        </p:nvSpPr>
        <p:spPr>
          <a:xfrm>
            <a:off x="5708185" y="527829"/>
            <a:ext cx="2012052"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800" b="1"/>
            </a:lvl1pPr>
          </a:lstStyle>
          <a:p>
            <a:r>
              <a:rPr dirty="0"/>
              <a:t>The middle parts of the metal connected to the base to add security </a:t>
            </a:r>
          </a:p>
        </p:txBody>
      </p:sp>
      <p:sp>
        <p:nvSpPr>
          <p:cNvPr id="749" name="TextBox 26"/>
          <p:cNvSpPr txBox="1"/>
          <p:nvPr/>
        </p:nvSpPr>
        <p:spPr>
          <a:xfrm>
            <a:off x="7846951" y="414663"/>
            <a:ext cx="1653884"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The hooks that are attached to the metal base so hydration pack can fit in. </a:t>
            </a:r>
          </a:p>
        </p:txBody>
      </p:sp>
      <p:sp>
        <p:nvSpPr>
          <p:cNvPr id="750" name="TextBox 27"/>
          <p:cNvSpPr txBox="1"/>
          <p:nvPr/>
        </p:nvSpPr>
        <p:spPr>
          <a:xfrm>
            <a:off x="2463482" y="400004"/>
            <a:ext cx="1145741"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The metal base is bent to give a secure unit whilst in 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43D970E2-45C7-4EFC-9C4B-BDBC545F7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813" y="2744823"/>
            <a:ext cx="2162607" cy="831772"/>
          </a:xfrm>
          <a:prstGeom prst="rect">
            <a:avLst/>
          </a:prstGeom>
        </p:spPr>
      </p:pic>
      <p:pic>
        <p:nvPicPr>
          <p:cNvPr id="754" name="Picture 4" descr="Student work"/>
          <p:cNvPicPr>
            <a:picLocks noChangeAspect="1"/>
          </p:cNvPicPr>
          <p:nvPr/>
        </p:nvPicPr>
        <p:blipFill>
          <a:blip r:embed="rId4"/>
          <a:stretch>
            <a:fillRect/>
          </a:stretch>
        </p:blipFill>
        <p:spPr>
          <a:xfrm>
            <a:off x="381000" y="295275"/>
            <a:ext cx="2095500" cy="1544279"/>
          </a:xfrm>
          <a:prstGeom prst="rect">
            <a:avLst/>
          </a:prstGeom>
          <a:ln w="12700">
            <a:miter lim="400000"/>
          </a:ln>
        </p:spPr>
      </p:pic>
      <p:sp>
        <p:nvSpPr>
          <p:cNvPr id="755" name="TextBox 5"/>
          <p:cNvSpPr txBox="1"/>
          <p:nvPr/>
        </p:nvSpPr>
        <p:spPr>
          <a:xfrm>
            <a:off x="381000" y="79831"/>
            <a:ext cx="1857376"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i="1"/>
            </a:lvl1pPr>
          </a:lstStyle>
          <a:p>
            <a:r>
              <a:t>Tech spec on one of the previous pages</a:t>
            </a:r>
          </a:p>
        </p:txBody>
      </p:sp>
      <p:sp>
        <p:nvSpPr>
          <p:cNvPr id="756" name="TextBox 6"/>
          <p:cNvSpPr/>
          <p:nvPr/>
        </p:nvSpPr>
        <p:spPr>
          <a:xfrm>
            <a:off x="381000" y="1839553"/>
            <a:ext cx="2286000" cy="369333"/>
          </a:xfrm>
          <a:prstGeom prst="rect">
            <a:avLst/>
          </a:prstGeom>
          <a:solidFill>
            <a:srgbClr val="B3A2C7"/>
          </a:solidFill>
          <a:ln w="12700">
            <a:miter lim="400000"/>
          </a:ln>
        </p:spPr>
        <p:txBody>
          <a:bodyPr lIns="45719" rIns="45719"/>
          <a:lstStyle/>
          <a:p>
            <a:endParaRPr/>
          </a:p>
        </p:txBody>
      </p:sp>
      <p:sp>
        <p:nvSpPr>
          <p:cNvPr id="757" name="Rectangle 7"/>
          <p:cNvSpPr txBox="1"/>
          <p:nvPr/>
        </p:nvSpPr>
        <p:spPr>
          <a:xfrm>
            <a:off x="549134" y="1839553"/>
            <a:ext cx="1759233"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i="1" u="sng">
                <a:ln w="9525" cap="flat">
                  <a:solidFill>
                    <a:srgbClr val="FFFFFF"/>
                  </a:solidFill>
                  <a:prstDash val="solid"/>
                  <a:round/>
                </a:ln>
                <a:solidFill>
                  <a:schemeClr val="accent5"/>
                </a:solidFill>
                <a:effectLst>
                  <a:outerShdw blurRad="12700" dist="38100" dir="2700000" rotWithShape="0">
                    <a:srgbClr val="93CDDD"/>
                  </a:outerShdw>
                </a:effectLst>
              </a:defRPr>
            </a:lvl1pPr>
          </a:lstStyle>
          <a:p>
            <a:r>
              <a:t>Marketability</a:t>
            </a:r>
          </a:p>
        </p:txBody>
      </p:sp>
      <p:sp>
        <p:nvSpPr>
          <p:cNvPr id="758" name="TextBox 8"/>
          <p:cNvSpPr txBox="1"/>
          <p:nvPr/>
        </p:nvSpPr>
        <p:spPr>
          <a:xfrm>
            <a:off x="381000" y="2205394"/>
            <a:ext cx="2228850"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I think my product would be marketable for the following reasons:</a:t>
            </a:r>
          </a:p>
        </p:txBody>
      </p:sp>
      <p:sp>
        <p:nvSpPr>
          <p:cNvPr id="759" name="TextBox 9"/>
          <p:cNvSpPr txBox="1"/>
          <p:nvPr/>
        </p:nvSpPr>
        <p:spPr>
          <a:xfrm>
            <a:off x="381000" y="2526503"/>
            <a:ext cx="2107901" cy="250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a:pPr>
            <a:r>
              <a:t>The Hydration Pack 3000 is a sustainable</a:t>
            </a:r>
          </a:p>
          <a:p>
            <a:pPr>
              <a:defRPr sz="800" b="1"/>
            </a:pPr>
            <a:r>
              <a:t>product that allows disabled users to stay hydrated whilst playing there chosen wheel chair sport. It follows the footsteps of a environmentally friendly product which is similar to just having a water bottle holder with you whilst playing but its more advanced. Its name could be easily changed to suit different versions as it could be a Mini Hydration Pack 3000 or a Pro Hydration Pack 3000 or the Elite Hydration pack 3000.</a:t>
            </a:r>
          </a:p>
          <a:p>
            <a:pPr>
              <a:defRPr sz="800" b="1"/>
            </a:pPr>
            <a:endParaRPr/>
          </a:p>
          <a:p>
            <a:pPr>
              <a:defRPr sz="800" b="1"/>
            </a:pPr>
            <a:r>
              <a:t>Due to a cover being one of the main factors of this product it could be easily manufactured in different colours or finishes as its easy adjustable and would look good with all different types of finishes.</a:t>
            </a:r>
          </a:p>
        </p:txBody>
      </p:sp>
      <p:pic>
        <p:nvPicPr>
          <p:cNvPr id="760" name="Picture 10" descr="Student work"/>
          <p:cNvPicPr>
            <a:picLocks noChangeAspect="1"/>
          </p:cNvPicPr>
          <p:nvPr/>
        </p:nvPicPr>
        <p:blipFill>
          <a:blip r:embed="rId5"/>
          <a:stretch>
            <a:fillRect/>
          </a:stretch>
        </p:blipFill>
        <p:spPr>
          <a:xfrm>
            <a:off x="381000" y="4711717"/>
            <a:ext cx="515065" cy="807055"/>
          </a:xfrm>
          <a:prstGeom prst="rect">
            <a:avLst/>
          </a:prstGeom>
          <a:ln w="12700">
            <a:miter lim="400000"/>
          </a:ln>
        </p:spPr>
      </p:pic>
      <p:sp>
        <p:nvSpPr>
          <p:cNvPr id="761" name="Right Arrow 11"/>
          <p:cNvSpPr/>
          <p:nvPr/>
        </p:nvSpPr>
        <p:spPr>
          <a:xfrm>
            <a:off x="896064" y="4924426"/>
            <a:ext cx="380288" cy="352426"/>
          </a:xfrm>
          <a:prstGeom prst="rightArrow">
            <a:avLst>
              <a:gd name="adj1" fmla="val 50000"/>
              <a:gd name="adj2" fmla="val 50000"/>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pic>
        <p:nvPicPr>
          <p:cNvPr id="762" name="Picture 12" descr="Student work"/>
          <p:cNvPicPr>
            <a:picLocks noChangeAspect="1"/>
          </p:cNvPicPr>
          <p:nvPr/>
        </p:nvPicPr>
        <p:blipFill>
          <a:blip r:embed="rId6"/>
          <a:stretch>
            <a:fillRect/>
          </a:stretch>
        </p:blipFill>
        <p:spPr>
          <a:xfrm>
            <a:off x="1276353" y="4711718"/>
            <a:ext cx="496650" cy="807055"/>
          </a:xfrm>
          <a:prstGeom prst="rect">
            <a:avLst/>
          </a:prstGeom>
          <a:ln w="12700">
            <a:miter lim="400000"/>
          </a:ln>
        </p:spPr>
      </p:pic>
      <p:pic>
        <p:nvPicPr>
          <p:cNvPr id="763" name="Picture 13" descr="Picture 13"/>
          <p:cNvPicPr>
            <a:picLocks noChangeAspect="1"/>
          </p:cNvPicPr>
          <p:nvPr/>
        </p:nvPicPr>
        <p:blipFill>
          <a:blip r:embed="rId7"/>
          <a:stretch>
            <a:fillRect/>
          </a:stretch>
        </p:blipFill>
        <p:spPr>
          <a:xfrm>
            <a:off x="1773002" y="4920155"/>
            <a:ext cx="402372" cy="390179"/>
          </a:xfrm>
          <a:prstGeom prst="rect">
            <a:avLst/>
          </a:prstGeom>
          <a:ln w="12700">
            <a:miter lim="400000"/>
          </a:ln>
        </p:spPr>
      </p:pic>
      <p:pic>
        <p:nvPicPr>
          <p:cNvPr id="764" name="Picture 14" descr="Student work"/>
          <p:cNvPicPr>
            <a:picLocks noChangeAspect="1"/>
          </p:cNvPicPr>
          <p:nvPr/>
        </p:nvPicPr>
        <p:blipFill>
          <a:blip r:embed="rId8"/>
          <a:stretch>
            <a:fillRect/>
          </a:stretch>
        </p:blipFill>
        <p:spPr>
          <a:xfrm>
            <a:off x="2175373" y="4711717"/>
            <a:ext cx="482104" cy="807057"/>
          </a:xfrm>
          <a:prstGeom prst="rect">
            <a:avLst/>
          </a:prstGeom>
          <a:ln w="12700">
            <a:miter lim="400000"/>
          </a:ln>
        </p:spPr>
      </p:pic>
      <p:sp>
        <p:nvSpPr>
          <p:cNvPr id="765" name="TextBox 15"/>
          <p:cNvSpPr txBox="1"/>
          <p:nvPr/>
        </p:nvSpPr>
        <p:spPr>
          <a:xfrm>
            <a:off x="290511" y="5518687"/>
            <a:ext cx="2276476"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I went through several prototypes to find the best finish.</a:t>
            </a:r>
          </a:p>
        </p:txBody>
      </p:sp>
      <p:grpSp>
        <p:nvGrpSpPr>
          <p:cNvPr id="769" name="Smiley Face 16"/>
          <p:cNvGrpSpPr/>
          <p:nvPr/>
        </p:nvGrpSpPr>
        <p:grpSpPr>
          <a:xfrm>
            <a:off x="2462790" y="5273238"/>
            <a:ext cx="185739" cy="207095"/>
            <a:chOff x="0" y="0"/>
            <a:chExt cx="185738" cy="207093"/>
          </a:xfrm>
        </p:grpSpPr>
        <p:sp>
          <p:nvSpPr>
            <p:cNvPr id="766" name="Oval"/>
            <p:cNvSpPr/>
            <p:nvPr/>
          </p:nvSpPr>
          <p:spPr>
            <a:xfrm>
              <a:off x="-1" y="0"/>
              <a:ext cx="185740" cy="207094"/>
            </a:xfrm>
            <a:prstGeom prst="ellipse">
              <a:avLst/>
            </a:prstGeom>
            <a:solidFill>
              <a:schemeClr val="accent3"/>
            </a:solidFill>
            <a:ln w="12700" cap="flat">
              <a:noFill/>
              <a:miter lim="400000"/>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767" name="Shape"/>
            <p:cNvSpPr/>
            <p:nvPr/>
          </p:nvSpPr>
          <p:spPr>
            <a:xfrm>
              <a:off x="53442" y="61791"/>
              <a:ext cx="78854" cy="2157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68" name="Shape"/>
            <p:cNvSpPr/>
            <p:nvPr/>
          </p:nvSpPr>
          <p:spPr>
            <a:xfrm>
              <a:off x="-1" y="0"/>
              <a:ext cx="185739" cy="207095"/>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3810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grpSp>
        <p:nvGrpSpPr>
          <p:cNvPr id="773" name="Smiley Face 18"/>
          <p:cNvGrpSpPr/>
          <p:nvPr/>
        </p:nvGrpSpPr>
        <p:grpSpPr>
          <a:xfrm>
            <a:off x="1553797" y="5298140"/>
            <a:ext cx="202537" cy="190833"/>
            <a:chOff x="0" y="0"/>
            <a:chExt cx="202536" cy="190832"/>
          </a:xfrm>
        </p:grpSpPr>
        <p:sp>
          <p:nvSpPr>
            <p:cNvPr id="770" name="Oval"/>
            <p:cNvSpPr/>
            <p:nvPr/>
          </p:nvSpPr>
          <p:spPr>
            <a:xfrm>
              <a:off x="-1" y="-1"/>
              <a:ext cx="202538" cy="190834"/>
            </a:xfrm>
            <a:prstGeom prst="ellipse">
              <a:avLst/>
            </a:prstGeom>
            <a:solidFill>
              <a:schemeClr val="accent3"/>
            </a:solidFill>
            <a:ln w="12700" cap="flat">
              <a:noFill/>
              <a:miter lim="400000"/>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771" name="Shape"/>
            <p:cNvSpPr/>
            <p:nvPr/>
          </p:nvSpPr>
          <p:spPr>
            <a:xfrm>
              <a:off x="58275" y="56939"/>
              <a:ext cx="85986" cy="1987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72" name="Shape"/>
            <p:cNvSpPr/>
            <p:nvPr/>
          </p:nvSpPr>
          <p:spPr>
            <a:xfrm>
              <a:off x="-1" y="-1"/>
              <a:ext cx="202538" cy="190834"/>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6520"/>
                  </a:moveTo>
                  <a:cubicBezTo>
                    <a:pt x="8849" y="16506"/>
                    <a:pt x="12747" y="16506"/>
                    <a:pt x="16640" y="16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3810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grpSp>
        <p:nvGrpSpPr>
          <p:cNvPr id="777" name="Smiley Face 19"/>
          <p:cNvGrpSpPr/>
          <p:nvPr/>
        </p:nvGrpSpPr>
        <p:grpSpPr>
          <a:xfrm>
            <a:off x="682768" y="5310335"/>
            <a:ext cx="191215" cy="190759"/>
            <a:chOff x="0" y="0"/>
            <a:chExt cx="191214" cy="190758"/>
          </a:xfrm>
        </p:grpSpPr>
        <p:sp>
          <p:nvSpPr>
            <p:cNvPr id="774" name="Circle"/>
            <p:cNvSpPr/>
            <p:nvPr/>
          </p:nvSpPr>
          <p:spPr>
            <a:xfrm>
              <a:off x="-1" y="-1"/>
              <a:ext cx="191216" cy="190760"/>
            </a:xfrm>
            <a:prstGeom prst="ellipse">
              <a:avLst/>
            </a:prstGeom>
            <a:solidFill>
              <a:schemeClr val="accent3"/>
            </a:solidFill>
            <a:ln w="12700" cap="flat">
              <a:noFill/>
              <a:miter lim="400000"/>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775" name="Shape"/>
            <p:cNvSpPr/>
            <p:nvPr/>
          </p:nvSpPr>
          <p:spPr>
            <a:xfrm>
              <a:off x="55017" y="56917"/>
              <a:ext cx="81178" cy="198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76" name="Shape"/>
            <p:cNvSpPr/>
            <p:nvPr/>
          </p:nvSpPr>
          <p:spPr>
            <a:xfrm>
              <a:off x="-1" y="-1"/>
              <a:ext cx="191215" cy="19076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7520"/>
                  </a:moveTo>
                  <a:cubicBezTo>
                    <a:pt x="8849" y="14840"/>
                    <a:pt x="12747" y="14840"/>
                    <a:pt x="16640" y="17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3810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781" name="TextBox 23"/>
          <p:cNvSpPr txBox="1"/>
          <p:nvPr/>
        </p:nvSpPr>
        <p:spPr>
          <a:xfrm>
            <a:off x="319666" y="6063688"/>
            <a:ext cx="2143126"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 b="1"/>
            </a:lvl1pPr>
          </a:lstStyle>
          <a:p>
            <a:r>
              <a:t>The cover will also allow to make further advancements as you are able to put stickers on the product.</a:t>
            </a:r>
          </a:p>
        </p:txBody>
      </p:sp>
      <p:pic>
        <p:nvPicPr>
          <p:cNvPr id="783" name="Picture 2" descr="Student work"/>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850118">
            <a:off x="4802966" y="894262"/>
            <a:ext cx="1828448" cy="2960821"/>
          </a:xfrm>
          <a:prstGeom prst="rect">
            <a:avLst/>
          </a:prstGeom>
          <a:ln w="12700">
            <a:miter lim="400000"/>
          </a:ln>
        </p:spPr>
      </p:pic>
      <p:sp>
        <p:nvSpPr>
          <p:cNvPr id="784" name="Rectangle 3"/>
          <p:cNvSpPr txBox="1"/>
          <p:nvPr/>
        </p:nvSpPr>
        <p:spPr>
          <a:xfrm>
            <a:off x="2832600" y="56316"/>
            <a:ext cx="6050569" cy="383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u="sng">
                <a:effectLst>
                  <a:outerShdw blurRad="38100" dist="19050" dir="2700000" rotWithShape="0">
                    <a:srgbClr val="000000">
                      <a:alpha val="40000"/>
                    </a:srgbClr>
                  </a:outerShdw>
                </a:effectLst>
              </a:defRPr>
            </a:lvl1pPr>
          </a:lstStyle>
          <a:p>
            <a:r>
              <a:t>How Is My Final Prototype Different To My Tech Spec</a:t>
            </a:r>
          </a:p>
        </p:txBody>
      </p:sp>
      <p:sp>
        <p:nvSpPr>
          <p:cNvPr id="785" name="TextBox 17"/>
          <p:cNvSpPr txBox="1"/>
          <p:nvPr/>
        </p:nvSpPr>
        <p:spPr>
          <a:xfrm>
            <a:off x="7812296" y="3619112"/>
            <a:ext cx="1304926"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i="1">
                <a:solidFill>
                  <a:srgbClr val="FF0000"/>
                </a:solidFill>
              </a:defRPr>
            </a:pPr>
            <a:r>
              <a:t>The cover isn’t blue- </a:t>
            </a:r>
            <a:r>
              <a:rPr>
                <a:solidFill>
                  <a:srgbClr val="000000"/>
                </a:solidFill>
              </a:rPr>
              <a:t>I felt that a blue cover wouldn’t be as suitable and that this dark green colour with hexagon type shapes on it looked more appealing.</a:t>
            </a:r>
          </a:p>
        </p:txBody>
      </p:sp>
      <p:sp>
        <p:nvSpPr>
          <p:cNvPr id="786" name="Straight Arrow Connector 25"/>
          <p:cNvSpPr/>
          <p:nvPr/>
        </p:nvSpPr>
        <p:spPr>
          <a:xfrm flipH="1" flipV="1">
            <a:off x="5791201" y="2526505"/>
            <a:ext cx="2021095" cy="1303066"/>
          </a:xfrm>
          <a:prstGeom prst="line">
            <a:avLst/>
          </a:prstGeom>
          <a:ln w="38100">
            <a:solidFill>
              <a:schemeClr val="accent2"/>
            </a:solidFill>
            <a:tailEnd type="triangle"/>
          </a:ln>
          <a:effectLst>
            <a:outerShdw blurRad="38100" dist="23000" dir="5400000" rotWithShape="0">
              <a:srgbClr val="000000">
                <a:alpha val="35000"/>
              </a:srgbClr>
            </a:outerShdw>
          </a:effectLst>
        </p:spPr>
        <p:txBody>
          <a:bodyPr lIns="45719" rIns="45719"/>
          <a:lstStyle/>
          <a:p>
            <a:endParaRPr/>
          </a:p>
        </p:txBody>
      </p:sp>
      <p:sp>
        <p:nvSpPr>
          <p:cNvPr id="787" name="TextBox 27"/>
          <p:cNvSpPr txBox="1"/>
          <p:nvPr/>
        </p:nvSpPr>
        <p:spPr>
          <a:xfrm>
            <a:off x="2818588" y="4043207"/>
            <a:ext cx="2114551"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i="1">
                <a:solidFill>
                  <a:srgbClr val="FF0000"/>
                </a:solidFill>
              </a:defRPr>
            </a:pPr>
            <a:r>
              <a:t>There wasn’t a cut out oval shape for bottom of tube device to fit through on tech spec- </a:t>
            </a:r>
            <a:r>
              <a:rPr>
                <a:solidFill>
                  <a:srgbClr val="000000"/>
                </a:solidFill>
              </a:rPr>
              <a:t>I felt that this type of cut out was needed as it adds some variety to the cover and it looks more pleasing on the eye when the end of tube device is coming out of it.</a:t>
            </a:r>
          </a:p>
        </p:txBody>
      </p:sp>
      <p:sp>
        <p:nvSpPr>
          <p:cNvPr id="788" name="Straight Arrow Connector 30"/>
          <p:cNvSpPr/>
          <p:nvPr/>
        </p:nvSpPr>
        <p:spPr>
          <a:xfrm flipV="1">
            <a:off x="3830239" y="3231999"/>
            <a:ext cx="1217531" cy="786746"/>
          </a:xfrm>
          <a:prstGeom prst="line">
            <a:avLst/>
          </a:prstGeom>
          <a:ln>
            <a:solidFill>
              <a:srgbClr val="BE4B48"/>
            </a:solidFill>
            <a:tailEnd type="triangle"/>
          </a:ln>
        </p:spPr>
        <p:txBody>
          <a:bodyPr lIns="45719" rIns="45719"/>
          <a:lstStyle/>
          <a:p>
            <a:endParaRPr/>
          </a:p>
        </p:txBody>
      </p:sp>
      <p:sp>
        <p:nvSpPr>
          <p:cNvPr id="789" name="Straight Arrow Connector 33"/>
          <p:cNvSpPr/>
          <p:nvPr/>
        </p:nvSpPr>
        <p:spPr>
          <a:xfrm flipH="1">
            <a:off x="6819899" y="1066800"/>
            <a:ext cx="666751" cy="314326"/>
          </a:xfrm>
          <a:prstGeom prst="line">
            <a:avLst/>
          </a:prstGeom>
          <a:ln>
            <a:solidFill>
              <a:srgbClr val="BE4B48"/>
            </a:solidFill>
            <a:tailEnd type="triangle"/>
          </a:ln>
        </p:spPr>
        <p:txBody>
          <a:bodyPr lIns="45719" rIns="45719"/>
          <a:lstStyle/>
          <a:p>
            <a:endParaRPr/>
          </a:p>
        </p:txBody>
      </p:sp>
      <p:sp>
        <p:nvSpPr>
          <p:cNvPr id="790" name="TextBox 34"/>
          <p:cNvSpPr txBox="1"/>
          <p:nvPr/>
        </p:nvSpPr>
        <p:spPr>
          <a:xfrm>
            <a:off x="7486650" y="823922"/>
            <a:ext cx="1857376"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i="1">
                <a:solidFill>
                  <a:srgbClr val="FF0000"/>
                </a:solidFill>
              </a:defRPr>
            </a:pPr>
            <a:r>
              <a:t>Screws weren’t used in the tech spec to keep hooks connected to base- </a:t>
            </a:r>
            <a:r>
              <a:rPr>
                <a:solidFill>
                  <a:srgbClr val="000000"/>
                </a:solidFill>
              </a:rPr>
              <a:t>I  felt this was needed as its more sustainable and the hooks are less likely to come out as there more securely fitted in.</a:t>
            </a:r>
          </a:p>
        </p:txBody>
      </p:sp>
      <p:sp>
        <p:nvSpPr>
          <p:cNvPr id="791" name="TextBox 24"/>
          <p:cNvSpPr txBox="1"/>
          <p:nvPr/>
        </p:nvSpPr>
        <p:spPr>
          <a:xfrm>
            <a:off x="2897581" y="800483"/>
            <a:ext cx="2569581"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i="1">
                <a:solidFill>
                  <a:srgbClr val="FF0000"/>
                </a:solidFill>
              </a:defRPr>
            </a:pPr>
            <a:r>
              <a:t>The cover isn't as rounded- </a:t>
            </a:r>
            <a:r>
              <a:rPr>
                <a:solidFill>
                  <a:srgbClr val="000000"/>
                </a:solidFill>
              </a:rPr>
              <a:t>The reason for this is because it take a considerable amount of time to get it properly rounded ad I was dealing with limited time, however the fits perfectly to metal base.</a:t>
            </a:r>
          </a:p>
        </p:txBody>
      </p:sp>
      <p:sp>
        <p:nvSpPr>
          <p:cNvPr id="792" name="Straight Arrow Connector 28"/>
          <p:cNvSpPr/>
          <p:nvPr/>
        </p:nvSpPr>
        <p:spPr>
          <a:xfrm>
            <a:off x="4182371" y="1385257"/>
            <a:ext cx="1054112" cy="568014"/>
          </a:xfrm>
          <a:prstGeom prst="line">
            <a:avLst/>
          </a:prstGeom>
          <a:ln>
            <a:solidFill>
              <a:schemeClr val="accent2"/>
            </a:solidFill>
            <a:tailEnd type="triangle"/>
          </a:ln>
        </p:spPr>
        <p:txBody>
          <a:bodyPr lIns="45719" rIns="45719"/>
          <a:lstStyle/>
          <a:p>
            <a:endParaRPr/>
          </a:p>
        </p:txBody>
      </p:sp>
      <p:sp>
        <p:nvSpPr>
          <p:cNvPr id="793" name="Rectangle 29"/>
          <p:cNvSpPr/>
          <p:nvPr/>
        </p:nvSpPr>
        <p:spPr>
          <a:xfrm>
            <a:off x="2678814" y="4883584"/>
            <a:ext cx="6846187" cy="1979431"/>
          </a:xfrm>
          <a:prstGeom prst="rect">
            <a:avLst/>
          </a:prstGeom>
          <a:solidFill>
            <a:srgbClr val="B3A2C7"/>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794" name="Rectangle 32"/>
          <p:cNvSpPr txBox="1"/>
          <p:nvPr/>
        </p:nvSpPr>
        <p:spPr>
          <a:xfrm>
            <a:off x="2604060" y="4894038"/>
            <a:ext cx="2607678"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u="sng">
                <a:ln w="9525" cap="flat">
                  <a:solidFill>
                    <a:srgbClr val="FFFFFF"/>
                  </a:solidFill>
                  <a:prstDash val="solid"/>
                  <a:round/>
                </a:ln>
                <a:solidFill>
                  <a:schemeClr val="accent5"/>
                </a:solidFill>
                <a:effectLst>
                  <a:outerShdw blurRad="12700" dist="38100" dir="2700000" rotWithShape="0">
                    <a:srgbClr val="93CDDD"/>
                  </a:outerShdw>
                </a:effectLst>
              </a:defRPr>
            </a:lvl1pPr>
          </a:lstStyle>
          <a:p>
            <a:r>
              <a:t>Expanding The Brand</a:t>
            </a:r>
          </a:p>
        </p:txBody>
      </p:sp>
      <p:pic>
        <p:nvPicPr>
          <p:cNvPr id="795" name="Picture 35" descr="Student work"/>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754815" y="5262784"/>
            <a:ext cx="758170" cy="1551101"/>
          </a:xfrm>
          <a:prstGeom prst="rect">
            <a:avLst/>
          </a:prstGeom>
          <a:ln w="12700">
            <a:miter lim="400000"/>
          </a:ln>
        </p:spPr>
      </p:pic>
      <p:sp>
        <p:nvSpPr>
          <p:cNvPr id="796" name="TextBox 26"/>
          <p:cNvSpPr txBox="1"/>
          <p:nvPr/>
        </p:nvSpPr>
        <p:spPr>
          <a:xfrm>
            <a:off x="3447875" y="5375667"/>
            <a:ext cx="2865990"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t>In my early sketches I drew a design for my cover and base. This would be quite </a:t>
            </a:r>
            <a:r>
              <a:rPr b="1"/>
              <a:t>useful for transportation </a:t>
            </a:r>
            <a:r>
              <a:t>and could be a </a:t>
            </a:r>
            <a:r>
              <a:rPr b="1"/>
              <a:t>buy on product</a:t>
            </a:r>
            <a:r>
              <a:t> for some users.</a:t>
            </a:r>
          </a:p>
        </p:txBody>
      </p:sp>
      <p:pic>
        <p:nvPicPr>
          <p:cNvPr id="797" name="Picture 36" descr="Student work"/>
          <p:cNvPicPr>
            <a:picLocks noChangeAspect="1"/>
          </p:cNvPicPr>
          <p:nvPr/>
        </p:nvPicPr>
        <p:blipFill>
          <a:blip r:embed="rId11"/>
          <a:stretch>
            <a:fillRect/>
          </a:stretch>
        </p:blipFill>
        <p:spPr>
          <a:xfrm>
            <a:off x="3463313" y="5901194"/>
            <a:ext cx="949014" cy="705395"/>
          </a:xfrm>
          <a:prstGeom prst="rect">
            <a:avLst/>
          </a:prstGeom>
          <a:ln w="12700">
            <a:miter lim="400000"/>
          </a:ln>
        </p:spPr>
      </p:pic>
      <p:sp>
        <p:nvSpPr>
          <p:cNvPr id="798" name="TextBox 31"/>
          <p:cNvSpPr txBox="1"/>
          <p:nvPr/>
        </p:nvSpPr>
        <p:spPr>
          <a:xfrm>
            <a:off x="4308425" y="5845564"/>
            <a:ext cx="1483184"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A more developed component for the tube holder would have be made if it was to become popular product. Either a circular stainless steel item with a screw or a versatile clip on mechanism</a:t>
            </a:r>
          </a:p>
        </p:txBody>
      </p:sp>
      <p:pic>
        <p:nvPicPr>
          <p:cNvPr id="799" name="Picture 37" descr="Student work"/>
          <p:cNvPicPr>
            <a:picLocks noChangeAspect="1"/>
          </p:cNvPicPr>
          <p:nvPr/>
        </p:nvPicPr>
        <p:blipFill>
          <a:blip r:embed="rId12"/>
          <a:stretch>
            <a:fillRect/>
          </a:stretch>
        </p:blipFill>
        <p:spPr>
          <a:xfrm>
            <a:off x="5701600" y="5791020"/>
            <a:ext cx="504466" cy="993374"/>
          </a:xfrm>
          <a:prstGeom prst="rect">
            <a:avLst/>
          </a:prstGeom>
          <a:ln w="12700">
            <a:miter lim="400000"/>
          </a:ln>
        </p:spPr>
      </p:pic>
      <p:sp>
        <p:nvSpPr>
          <p:cNvPr id="800" name="Straight Arrow Connector 41"/>
          <p:cNvSpPr/>
          <p:nvPr/>
        </p:nvSpPr>
        <p:spPr>
          <a:xfrm flipH="1" flipV="1">
            <a:off x="5444299" y="2801074"/>
            <a:ext cx="657036" cy="1387834"/>
          </a:xfrm>
          <a:prstGeom prst="line">
            <a:avLst/>
          </a:prstGeom>
          <a:ln w="38100">
            <a:solidFill>
              <a:schemeClr val="accent2"/>
            </a:solidFill>
            <a:tailEnd type="triangle"/>
          </a:ln>
          <a:effectLst>
            <a:outerShdw blurRad="38100" dist="23000" dir="5400000" rotWithShape="0">
              <a:srgbClr val="000000">
                <a:alpha val="35000"/>
              </a:srgbClr>
            </a:outerShdw>
          </a:effectLst>
        </p:spPr>
        <p:txBody>
          <a:bodyPr lIns="45719" rIns="45719"/>
          <a:lstStyle/>
          <a:p>
            <a:endParaRPr/>
          </a:p>
        </p:txBody>
      </p:sp>
      <p:sp>
        <p:nvSpPr>
          <p:cNvPr id="801" name="TextBox 47"/>
          <p:cNvSpPr txBox="1"/>
          <p:nvPr/>
        </p:nvSpPr>
        <p:spPr>
          <a:xfrm>
            <a:off x="4857772" y="4214517"/>
            <a:ext cx="3075497"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a:solidFill>
                  <a:srgbClr val="FF0000"/>
                </a:solidFill>
              </a:defRPr>
            </a:pPr>
            <a:r>
              <a:t>The name is different-  </a:t>
            </a:r>
            <a:r>
              <a:rPr>
                <a:solidFill>
                  <a:srgbClr val="000000"/>
                </a:solidFill>
              </a:rPr>
              <a:t>I realised that</a:t>
            </a:r>
            <a:r>
              <a:t> </a:t>
            </a:r>
            <a:r>
              <a:rPr>
                <a:solidFill>
                  <a:srgbClr val="000000"/>
                </a:solidFill>
              </a:rPr>
              <a:t>the Hydration pack 3000 seemed a bit to basic and simple and it wouldn't’t really lure people to buy it as it sounds boring and the new name in the hydration driver relates more to the product made and its use.</a:t>
            </a:r>
          </a:p>
        </p:txBody>
      </p:sp>
      <p:pic>
        <p:nvPicPr>
          <p:cNvPr id="802" name="Picture 48" descr="Student work"/>
          <p:cNvPicPr>
            <a:picLocks noChangeAspect="1"/>
          </p:cNvPicPr>
          <p:nvPr/>
        </p:nvPicPr>
        <p:blipFill>
          <a:blip r:embed="rId13"/>
          <a:stretch>
            <a:fillRect/>
          </a:stretch>
        </p:blipFill>
        <p:spPr>
          <a:xfrm>
            <a:off x="8879123" y="4890342"/>
            <a:ext cx="645880" cy="1587726"/>
          </a:xfrm>
          <a:prstGeom prst="rect">
            <a:avLst/>
          </a:prstGeom>
          <a:ln w="12700">
            <a:miter lim="400000"/>
          </a:ln>
        </p:spPr>
      </p:pic>
      <p:pic>
        <p:nvPicPr>
          <p:cNvPr id="803" name="Picture 49" descr="Student work"/>
          <p:cNvPicPr>
            <a:picLocks noChangeAspect="1"/>
          </p:cNvPicPr>
          <p:nvPr/>
        </p:nvPicPr>
        <p:blipFill>
          <a:blip r:embed="rId14"/>
          <a:stretch>
            <a:fillRect/>
          </a:stretch>
        </p:blipFill>
        <p:spPr>
          <a:xfrm rot="16200000">
            <a:off x="7562363" y="5161307"/>
            <a:ext cx="1605998" cy="1027525"/>
          </a:xfrm>
          <a:prstGeom prst="rect">
            <a:avLst/>
          </a:prstGeom>
          <a:ln w="12700">
            <a:miter lim="400000"/>
          </a:ln>
        </p:spPr>
      </p:pic>
      <p:pic>
        <p:nvPicPr>
          <p:cNvPr id="804" name="Picture 50" descr="Student work"/>
          <p:cNvPicPr>
            <a:picLocks noChangeAspect="1"/>
          </p:cNvPicPr>
          <p:nvPr/>
        </p:nvPicPr>
        <p:blipFill>
          <a:blip r:embed="rId15"/>
          <a:stretch>
            <a:fillRect/>
          </a:stretch>
        </p:blipFill>
        <p:spPr>
          <a:xfrm>
            <a:off x="6996465" y="4872070"/>
            <a:ext cx="855134" cy="1605995"/>
          </a:xfrm>
          <a:prstGeom prst="rect">
            <a:avLst/>
          </a:prstGeom>
          <a:ln w="12700">
            <a:miter lim="400000"/>
          </a:ln>
        </p:spPr>
      </p:pic>
      <p:pic>
        <p:nvPicPr>
          <p:cNvPr id="805" name="Picture 51" descr="Student work"/>
          <p:cNvPicPr>
            <a:picLocks noChangeAspect="1"/>
          </p:cNvPicPr>
          <p:nvPr/>
        </p:nvPicPr>
        <p:blipFill>
          <a:blip r:embed="rId16"/>
          <a:stretch>
            <a:fillRect/>
          </a:stretch>
        </p:blipFill>
        <p:spPr>
          <a:xfrm>
            <a:off x="6193228" y="4883584"/>
            <a:ext cx="821912" cy="1594484"/>
          </a:xfrm>
          <a:prstGeom prst="rect">
            <a:avLst/>
          </a:prstGeom>
          <a:ln w="12700">
            <a:miter lim="400000"/>
          </a:ln>
        </p:spPr>
      </p:pic>
      <p:sp>
        <p:nvSpPr>
          <p:cNvPr id="806" name="TextBox 52"/>
          <p:cNvSpPr txBox="1"/>
          <p:nvPr/>
        </p:nvSpPr>
        <p:spPr>
          <a:xfrm>
            <a:off x="6338589" y="6445901"/>
            <a:ext cx="3293100"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a:solidFill>
                  <a:srgbClr val="00B050"/>
                </a:solidFill>
              </a:defRPr>
            </a:pPr>
            <a:r>
              <a:t>Direct Comparison with Drawing- </a:t>
            </a:r>
            <a:r>
              <a:rPr>
                <a:solidFill>
                  <a:srgbClr val="000000"/>
                </a:solidFill>
              </a:rPr>
              <a:t>As I did some hand drawn working drawings I placed against my prototype and it looked pretty similar!</a:t>
            </a:r>
          </a:p>
        </p:txBody>
      </p:sp>
      <p:pic>
        <p:nvPicPr>
          <p:cNvPr id="807" name="Picture 38" descr="Student work"/>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5400000">
            <a:off x="2501887" y="2399690"/>
            <a:ext cx="1280225" cy="960169"/>
          </a:xfrm>
          <a:prstGeom prst="rect">
            <a:avLst/>
          </a:prstGeom>
          <a:ln w="12700">
            <a:miter lim="400000"/>
          </a:ln>
        </p:spPr>
      </p:pic>
      <p:pic>
        <p:nvPicPr>
          <p:cNvPr id="808" name="Picture 40" descr="Student work"/>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5400000">
            <a:off x="3479365" y="2362007"/>
            <a:ext cx="1300601" cy="1015164"/>
          </a:xfrm>
          <a:prstGeom prst="rect">
            <a:avLst/>
          </a:prstGeom>
          <a:ln w="12700">
            <a:miter lim="400000"/>
          </a:ln>
        </p:spPr>
      </p:pic>
      <p:sp>
        <p:nvSpPr>
          <p:cNvPr id="809" name="TextBox 42"/>
          <p:cNvSpPr txBox="1"/>
          <p:nvPr/>
        </p:nvSpPr>
        <p:spPr>
          <a:xfrm>
            <a:off x="2702073" y="1915305"/>
            <a:ext cx="2151466"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Trying my final prototype on the back of the wheelchair where it will be placed.</a:t>
            </a:r>
          </a:p>
        </p:txBody>
      </p:sp>
      <p:sp>
        <p:nvSpPr>
          <p:cNvPr id="810" name="TextBox 43"/>
          <p:cNvSpPr txBox="1"/>
          <p:nvPr/>
        </p:nvSpPr>
        <p:spPr>
          <a:xfrm>
            <a:off x="7134453" y="1521492"/>
            <a:ext cx="2390548" cy="134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defTabSz="914400">
              <a:buSzPct val="100000"/>
              <a:buFont typeface="Arial"/>
              <a:buChar char="•"/>
              <a:defRPr sz="600" b="1">
                <a:solidFill>
                  <a:srgbClr val="00B050"/>
                </a:solidFill>
              </a:defRPr>
            </a:pPr>
            <a:r>
              <a:t>It’s a good size</a:t>
            </a:r>
          </a:p>
          <a:p>
            <a:pPr marL="285750" indent="-285750" defTabSz="914400">
              <a:buSzPct val="100000"/>
              <a:buFont typeface="Arial"/>
              <a:buChar char="•"/>
              <a:defRPr sz="600" b="1">
                <a:solidFill>
                  <a:srgbClr val="00B050"/>
                </a:solidFill>
              </a:defRPr>
            </a:pPr>
            <a:endParaRPr/>
          </a:p>
          <a:p>
            <a:pPr marL="285750" indent="-285750" defTabSz="914400">
              <a:buSzPct val="100000"/>
              <a:buFont typeface="Arial"/>
              <a:buChar char="•"/>
              <a:defRPr sz="600" b="1">
                <a:solidFill>
                  <a:srgbClr val="00B050"/>
                </a:solidFill>
              </a:defRPr>
            </a:pPr>
            <a:r>
              <a:t>The product is environmentally friendly</a:t>
            </a:r>
          </a:p>
          <a:p>
            <a:pPr marL="285750" indent="-285750" defTabSz="914400">
              <a:buSzPct val="100000"/>
              <a:buFont typeface="Arial"/>
              <a:buChar char="•"/>
              <a:defRPr sz="600" b="1">
                <a:solidFill>
                  <a:srgbClr val="00B050"/>
                </a:solidFill>
              </a:defRPr>
            </a:pPr>
            <a:endParaRPr/>
          </a:p>
          <a:p>
            <a:pPr marL="285750" indent="-285750" defTabSz="914400">
              <a:buSzPct val="100000"/>
              <a:buFont typeface="Arial"/>
              <a:buChar char="•"/>
              <a:defRPr sz="600" b="1">
                <a:solidFill>
                  <a:srgbClr val="00B050"/>
                </a:solidFill>
              </a:defRPr>
            </a:pPr>
            <a:r>
              <a:t>The straps go all the across the wheelchair</a:t>
            </a:r>
          </a:p>
          <a:p>
            <a:pPr marL="285750" indent="-285750" defTabSz="914400">
              <a:buSzPct val="100000"/>
              <a:buFont typeface="Arial"/>
              <a:buChar char="•"/>
              <a:defRPr sz="600" b="1">
                <a:solidFill>
                  <a:srgbClr val="00B050"/>
                </a:solidFill>
              </a:defRPr>
            </a:pPr>
            <a:endParaRPr/>
          </a:p>
          <a:p>
            <a:pPr marL="285750" indent="-285750" defTabSz="914400">
              <a:buSzPct val="100000"/>
              <a:buFont typeface="Arial"/>
              <a:buChar char="•"/>
              <a:defRPr sz="600" b="1">
                <a:solidFill>
                  <a:srgbClr val="00B050"/>
                </a:solidFill>
              </a:defRPr>
            </a:pPr>
            <a:r>
              <a:t>The tube is a good length</a:t>
            </a:r>
          </a:p>
          <a:p>
            <a:pPr marL="285750" indent="-285750" defTabSz="914400">
              <a:buSzPct val="100000"/>
              <a:buFont typeface="Arial"/>
              <a:buChar char="•"/>
              <a:defRPr sz="600" b="1">
                <a:solidFill>
                  <a:srgbClr val="00B050"/>
                </a:solidFill>
              </a:defRPr>
            </a:pPr>
            <a:endParaRPr/>
          </a:p>
          <a:p>
            <a:pPr marL="285750" indent="-285750" defTabSz="914400">
              <a:buSzPct val="100000"/>
              <a:buFont typeface="Arial"/>
              <a:buChar char="•"/>
              <a:defRPr sz="600" b="1">
                <a:solidFill>
                  <a:srgbClr val="00B050"/>
                </a:solidFill>
              </a:defRPr>
            </a:pPr>
            <a:r>
              <a:t>The cover is aesthetically pleasing</a:t>
            </a:r>
          </a:p>
          <a:p>
            <a:pPr marL="285750" indent="-285750" defTabSz="914400">
              <a:buSzPct val="100000"/>
              <a:buFont typeface="Arial"/>
              <a:buChar char="•"/>
              <a:defRPr sz="600" b="1">
                <a:solidFill>
                  <a:srgbClr val="00B050"/>
                </a:solidFill>
              </a:defRPr>
            </a:pPr>
            <a:endParaRPr/>
          </a:p>
          <a:p>
            <a:pPr marL="285750" indent="-285750" defTabSz="914400">
              <a:buSzPct val="100000"/>
              <a:buFont typeface="Arial"/>
              <a:buChar char="•"/>
              <a:defRPr sz="600" b="1">
                <a:solidFill>
                  <a:srgbClr val="00B050"/>
                </a:solidFill>
              </a:defRPr>
            </a:pPr>
            <a:r>
              <a:t>The magnetic circles work well</a:t>
            </a:r>
          </a:p>
          <a:p>
            <a:pPr marL="285750" indent="-285750" defTabSz="914400">
              <a:buSzPct val="100000"/>
              <a:buFont typeface="Arial"/>
              <a:buChar char="•"/>
              <a:defRPr sz="1000"/>
            </a:pPr>
            <a:endParaRPr/>
          </a:p>
        </p:txBody>
      </p:sp>
      <p:sp>
        <p:nvSpPr>
          <p:cNvPr id="813" name="TextBox 53"/>
          <p:cNvSpPr txBox="1"/>
          <p:nvPr/>
        </p:nvSpPr>
        <p:spPr>
          <a:xfrm>
            <a:off x="8267317" y="2994641"/>
            <a:ext cx="1000126"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LOGO</a:t>
            </a:r>
          </a:p>
        </p:txBody>
      </p:sp>
      <p:pic>
        <p:nvPicPr>
          <p:cNvPr id="814" name="Picture 54" descr="Student work"/>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8695904" y="1"/>
            <a:ext cx="829097" cy="823922"/>
          </a:xfrm>
          <a:prstGeom prst="rect">
            <a:avLst/>
          </a:prstGeom>
          <a:ln w="12700">
            <a:miter lim="400000"/>
          </a:ln>
        </p:spPr>
      </p:pic>
      <p:sp>
        <p:nvSpPr>
          <p:cNvPr id="815" name="TextBox 55"/>
          <p:cNvSpPr txBox="1"/>
          <p:nvPr/>
        </p:nvSpPr>
        <p:spPr>
          <a:xfrm>
            <a:off x="7704873" y="430075"/>
            <a:ext cx="1235347"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u="sng"/>
            </a:lvl1pPr>
          </a:lstStyle>
          <a:p>
            <a:r>
              <a:t>Advert of product in magazine</a:t>
            </a:r>
          </a:p>
        </p:txBody>
      </p:sp>
      <p:sp>
        <p:nvSpPr>
          <p:cNvPr id="819" name="TextBox 59"/>
          <p:cNvSpPr txBox="1"/>
          <p:nvPr/>
        </p:nvSpPr>
        <p:spPr>
          <a:xfrm>
            <a:off x="6206063" y="456426"/>
            <a:ext cx="1414036"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My product would be sold in these kind of stores as it meets the criteria out these stores sell. </a:t>
            </a:r>
          </a:p>
        </p:txBody>
      </p:sp>
      <p:sp>
        <p:nvSpPr>
          <p:cNvPr id="820" name="Rectangle 60"/>
          <p:cNvSpPr txBox="1"/>
          <p:nvPr/>
        </p:nvSpPr>
        <p:spPr>
          <a:xfrm>
            <a:off x="2790084" y="3584966"/>
            <a:ext cx="1090276"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b="1">
                <a:ln w="9525" cap="flat">
                  <a:solidFill>
                    <a:srgbClr val="FFFFFF"/>
                  </a:solidFill>
                  <a:prstDash val="solid"/>
                  <a:round/>
                </a:ln>
                <a:effectLst>
                  <a:outerShdw blurRad="12700" dist="38100" dir="2700000" rotWithShape="0">
                    <a:srgbClr val="808080"/>
                  </a:outerShdw>
                </a:effectLst>
              </a:defRPr>
            </a:lvl1pPr>
          </a:lstStyle>
          <a:p>
            <a:r>
              <a:t>£12.00</a:t>
            </a:r>
          </a:p>
        </p:txBody>
      </p:sp>
      <p:pic>
        <p:nvPicPr>
          <p:cNvPr id="821" name="Picture 61" descr="Picture 61"/>
          <p:cNvPicPr>
            <a:picLocks noChangeAspect="1"/>
          </p:cNvPicPr>
          <p:nvPr/>
        </p:nvPicPr>
        <p:blipFill>
          <a:blip r:embed="rId20"/>
          <a:stretch>
            <a:fillRect/>
          </a:stretch>
        </p:blipFill>
        <p:spPr>
          <a:xfrm>
            <a:off x="2667000" y="1402710"/>
            <a:ext cx="955084" cy="581229"/>
          </a:xfrm>
          <a:prstGeom prst="rect">
            <a:avLst/>
          </a:prstGeom>
          <a:ln w="12700">
            <a:miter lim="400000"/>
          </a:ln>
        </p:spPr>
      </p:pic>
      <p:sp>
        <p:nvSpPr>
          <p:cNvPr id="822" name="TextBox 62"/>
          <p:cNvSpPr txBox="1"/>
          <p:nvPr/>
        </p:nvSpPr>
        <p:spPr>
          <a:xfrm>
            <a:off x="3657155" y="1370442"/>
            <a:ext cx="807008"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I will be sponsored by Hydration Station</a:t>
            </a:r>
          </a:p>
        </p:txBody>
      </p:sp>
      <p:sp>
        <p:nvSpPr>
          <p:cNvPr id="823" name="TextBox 63"/>
          <p:cNvSpPr txBox="1"/>
          <p:nvPr/>
        </p:nvSpPr>
        <p:spPr>
          <a:xfrm>
            <a:off x="2493861" y="396050"/>
            <a:ext cx="2202292"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lvl1pPr>
          </a:lstStyle>
          <a:p>
            <a:r>
              <a:t>There will be a opportunity to buy different coloured shells to add more sales and to give more variety to the product.</a:t>
            </a:r>
          </a:p>
        </p:txBody>
      </p:sp>
      <p:pic>
        <p:nvPicPr>
          <p:cNvPr id="5" name="Picture 4" descr="Student work">
            <a:extLst>
              <a:ext uri="{FF2B5EF4-FFF2-40B4-BE49-F238E27FC236}">
                <a16:creationId xmlns:a16="http://schemas.microsoft.com/office/drawing/2014/main" id="{A4F10968-611F-4F24-BE80-6833E5DEB7C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2194" y="6346085"/>
            <a:ext cx="2143127" cy="508993"/>
          </a:xfrm>
          <a:prstGeom prst="rect">
            <a:avLst/>
          </a:prstGeom>
        </p:spPr>
      </p:pic>
      <p:pic>
        <p:nvPicPr>
          <p:cNvPr id="7" name="Picture 6" descr="Student work">
            <a:extLst>
              <a:ext uri="{FF2B5EF4-FFF2-40B4-BE49-F238E27FC236}">
                <a16:creationId xmlns:a16="http://schemas.microsoft.com/office/drawing/2014/main" id="{D94444B8-3CF3-4091-A978-24309E35CAD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14165" y="403212"/>
            <a:ext cx="1470468" cy="387915"/>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ork">
            <a:extLst>
              <a:ext uri="{FF2B5EF4-FFF2-40B4-BE49-F238E27FC236}">
                <a16:creationId xmlns:a16="http://schemas.microsoft.com/office/drawing/2014/main" id="{E43D7C91-192E-4E95-9BFB-2FD7BE9E9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5" y="91029"/>
            <a:ext cx="7100032" cy="6521438"/>
          </a:xfrm>
          <a:prstGeom prst="rect">
            <a:avLst/>
          </a:prstGeom>
        </p:spPr>
      </p:pic>
      <p:sp>
        <p:nvSpPr>
          <p:cNvPr id="827" name="Rectangle 4"/>
          <p:cNvSpPr txBox="1"/>
          <p:nvPr/>
        </p:nvSpPr>
        <p:spPr>
          <a:xfrm>
            <a:off x="3010623" y="1"/>
            <a:ext cx="4549786"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u="sng">
                <a:effectLst>
                  <a:outerShdw blurRad="38100" dist="19050" dir="2700000" rotWithShape="0">
                    <a:srgbClr val="000000">
                      <a:alpha val="40000"/>
                    </a:srgbClr>
                  </a:outerShdw>
                </a:effectLst>
              </a:defRPr>
            </a:lvl1pPr>
          </a:lstStyle>
          <a:p>
            <a:r>
              <a:t>Feasibility of the design solution</a:t>
            </a:r>
          </a:p>
        </p:txBody>
      </p:sp>
      <p:sp>
        <p:nvSpPr>
          <p:cNvPr id="828" name="Rectangle 5"/>
          <p:cNvSpPr txBox="1"/>
          <p:nvPr/>
        </p:nvSpPr>
        <p:spPr>
          <a:xfrm>
            <a:off x="287114" y="-1"/>
            <a:ext cx="2624595"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800" i="1" u="sng">
                <a:solidFill>
                  <a:schemeClr val="accent1"/>
                </a:solidFill>
                <a:effectLst>
                  <a:outerShdw blurRad="38100" dist="25400" dir="5400000" rotWithShape="0">
                    <a:srgbClr val="6E747A">
                      <a:alpha val="43000"/>
                    </a:srgbClr>
                  </a:outerShdw>
                </a:effectLst>
              </a:defRPr>
            </a:lvl1pPr>
          </a:lstStyle>
          <a:p>
            <a:r>
              <a:t>Physical Testing</a:t>
            </a:r>
          </a:p>
        </p:txBody>
      </p:sp>
      <p:sp>
        <p:nvSpPr>
          <p:cNvPr id="837" name="TextBox 17"/>
          <p:cNvSpPr txBox="1"/>
          <p:nvPr/>
        </p:nvSpPr>
        <p:spPr>
          <a:xfrm>
            <a:off x="4211224" y="373320"/>
            <a:ext cx="1788805"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000"/>
            </a:pPr>
            <a:r>
              <a:rPr dirty="0"/>
              <a:t>I checked to see if it would work efficiently when the product was finished</a:t>
            </a:r>
            <a:r>
              <a:rPr dirty="0">
                <a:solidFill>
                  <a:srgbClr val="00B050"/>
                </a:solidFill>
              </a:rPr>
              <a:t> a</a:t>
            </a:r>
            <a:r>
              <a:rPr b="1" dirty="0">
                <a:solidFill>
                  <a:srgbClr val="00B050"/>
                </a:solidFill>
              </a:rPr>
              <a:t>nd yes it did it fulfilled its job</a:t>
            </a:r>
            <a:r>
              <a:rPr dirty="0">
                <a:solidFill>
                  <a:srgbClr val="00B050"/>
                </a:solidFill>
              </a:rPr>
              <a:t>.</a:t>
            </a:r>
          </a:p>
        </p:txBody>
      </p:sp>
      <p:sp>
        <p:nvSpPr>
          <p:cNvPr id="838" name="TextBox 18"/>
          <p:cNvSpPr txBox="1"/>
          <p:nvPr/>
        </p:nvSpPr>
        <p:spPr>
          <a:xfrm>
            <a:off x="2855210" y="4221424"/>
            <a:ext cx="2633964"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a:pPr>
            <a:r>
              <a:t>I tried its impact resistance and </a:t>
            </a:r>
            <a:r>
              <a:rPr b="1">
                <a:solidFill>
                  <a:srgbClr val="00B050"/>
                </a:solidFill>
              </a:rPr>
              <a:t>fortunately it didn't’t break as the cover is quite durable</a:t>
            </a:r>
            <a:r>
              <a:rPr b="1"/>
              <a:t> </a:t>
            </a:r>
            <a:r>
              <a:rPr b="1">
                <a:solidFill>
                  <a:srgbClr val="FF0000"/>
                </a:solidFill>
              </a:rPr>
              <a:t>but if it was a greater impact it may break </a:t>
            </a:r>
            <a:r>
              <a:t>so maybe something to look at in the expanding the brand section of the marketability</a:t>
            </a:r>
          </a:p>
        </p:txBody>
      </p:sp>
      <p:sp>
        <p:nvSpPr>
          <p:cNvPr id="839" name="Straight Arrow Connector 21"/>
          <p:cNvSpPr/>
          <p:nvPr/>
        </p:nvSpPr>
        <p:spPr>
          <a:xfrm flipH="1">
            <a:off x="5000647" y="4680915"/>
            <a:ext cx="1134985" cy="1"/>
          </a:xfrm>
          <a:prstGeom prst="line">
            <a:avLst/>
          </a:prstGeom>
          <a:ln>
            <a:solidFill>
              <a:srgbClr val="000000"/>
            </a:solidFill>
            <a:tailEnd type="triangle"/>
          </a:ln>
        </p:spPr>
        <p:txBody>
          <a:bodyPr lIns="45719" rIns="45719"/>
          <a:lstStyle/>
          <a:p>
            <a:endParaRPr/>
          </a:p>
        </p:txBody>
      </p:sp>
      <p:sp>
        <p:nvSpPr>
          <p:cNvPr id="841" name="TextBox 27"/>
          <p:cNvSpPr txBox="1"/>
          <p:nvPr/>
        </p:nvSpPr>
        <p:spPr>
          <a:xfrm>
            <a:off x="2931079" y="4806196"/>
            <a:ext cx="3009139" cy="1218566"/>
          </a:xfrm>
          <a:prstGeom prst="rect">
            <a:avLst/>
          </a:prstGeom>
          <a:solidFill>
            <a:srgbClr val="FFFF00"/>
          </a:solidFill>
          <a:ln>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solidFill>
                  <a:srgbClr val="00B0F0"/>
                </a:solidFill>
              </a:defRPr>
            </a:pPr>
            <a:r>
              <a:t>So does it actually work?</a:t>
            </a:r>
          </a:p>
          <a:p>
            <a:pPr>
              <a:defRPr sz="1000" b="1">
                <a:solidFill>
                  <a:srgbClr val="00B050"/>
                </a:solidFill>
              </a:defRPr>
            </a:pPr>
            <a:r>
              <a:t>The answer is yes </a:t>
            </a:r>
            <a:r>
              <a:rPr>
                <a:solidFill>
                  <a:srgbClr val="FF0000"/>
                </a:solidFill>
              </a:rPr>
              <a:t>however the cover may need adaptation if facing great impact. </a:t>
            </a:r>
            <a:r>
              <a:t>The hooks keep the hydration pack on and the metal base doesn't break easily as it has two pieces keeping it secure, the straps also keep the product still with the magnetic circles keeping the cover attached whilst in use.</a:t>
            </a:r>
          </a:p>
        </p:txBody>
      </p:sp>
      <p:sp>
        <p:nvSpPr>
          <p:cNvPr id="842" name="TextBox 28"/>
          <p:cNvSpPr txBox="1"/>
          <p:nvPr/>
        </p:nvSpPr>
        <p:spPr>
          <a:xfrm>
            <a:off x="2931079" y="6071046"/>
            <a:ext cx="2873105"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I dropped the product several times </a:t>
            </a:r>
            <a:r>
              <a:rPr b="1">
                <a:solidFill>
                  <a:srgbClr val="00B050"/>
                </a:solidFill>
              </a:rPr>
              <a:t>and it was fine. </a:t>
            </a:r>
            <a:r>
              <a:rPr b="1">
                <a:solidFill>
                  <a:srgbClr val="FF0000"/>
                </a:solidFill>
              </a:rPr>
              <a:t>However it must be considered that its only the prototype and that the real thing would be much more effective and durable.</a:t>
            </a:r>
          </a:p>
        </p:txBody>
      </p:sp>
      <p:sp>
        <p:nvSpPr>
          <p:cNvPr id="847" name="TextBox 11"/>
          <p:cNvSpPr txBox="1"/>
          <p:nvPr/>
        </p:nvSpPr>
        <p:spPr>
          <a:xfrm>
            <a:off x="7330834" y="557717"/>
            <a:ext cx="2571484"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u="sng"/>
            </a:lvl1pPr>
          </a:lstStyle>
          <a:p>
            <a:r>
              <a:rPr lang="en-GB" dirty="0"/>
              <a:t>                                           </a:t>
            </a:r>
            <a:r>
              <a:rPr dirty="0"/>
              <a:t>Product Design Teacher</a:t>
            </a:r>
          </a:p>
        </p:txBody>
      </p:sp>
      <p:sp>
        <p:nvSpPr>
          <p:cNvPr id="848" name="TextBox 15"/>
          <p:cNvSpPr txBox="1"/>
          <p:nvPr/>
        </p:nvSpPr>
        <p:spPr>
          <a:xfrm>
            <a:off x="7387470" y="751084"/>
            <a:ext cx="1882888" cy="109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buSzPct val="100000"/>
              <a:buFont typeface="Arial"/>
              <a:buChar char="•"/>
              <a:defRPr sz="800">
                <a:solidFill>
                  <a:srgbClr val="FF0000"/>
                </a:solidFill>
              </a:defRPr>
            </a:pPr>
            <a:r>
              <a:t>Cover needs to stronger</a:t>
            </a:r>
          </a:p>
          <a:p>
            <a:pPr marL="171450" indent="-171450">
              <a:buSzPct val="100000"/>
              <a:buFont typeface="Arial"/>
              <a:buChar char="•"/>
              <a:defRPr sz="800">
                <a:solidFill>
                  <a:srgbClr val="FF0000"/>
                </a:solidFill>
              </a:defRPr>
            </a:pPr>
            <a:r>
              <a:t>Stronger Straps</a:t>
            </a:r>
          </a:p>
          <a:p>
            <a:pPr marL="171450" indent="-171450">
              <a:buSzPct val="100000"/>
              <a:buFont typeface="Arial"/>
              <a:buChar char="•"/>
              <a:defRPr sz="800">
                <a:solidFill>
                  <a:srgbClr val="FF0000"/>
                </a:solidFill>
              </a:defRPr>
            </a:pPr>
            <a:r>
              <a:t>Need stronger clips to keep it attached</a:t>
            </a:r>
          </a:p>
          <a:p>
            <a:pPr marL="171450" indent="-171450">
              <a:buSzPct val="100000"/>
              <a:buFont typeface="Arial"/>
              <a:buChar char="•"/>
              <a:defRPr sz="800">
                <a:solidFill>
                  <a:srgbClr val="00B050"/>
                </a:solidFill>
              </a:defRPr>
            </a:pPr>
            <a:r>
              <a:t>Bag is high capacity</a:t>
            </a:r>
          </a:p>
          <a:p>
            <a:pPr marL="171450" indent="-171450">
              <a:buSzPct val="100000"/>
              <a:buFont typeface="Arial"/>
              <a:buChar char="•"/>
              <a:defRPr sz="800">
                <a:solidFill>
                  <a:srgbClr val="00B050"/>
                </a:solidFill>
              </a:defRPr>
            </a:pPr>
            <a:r>
              <a:t>Looks good/nice design</a:t>
            </a:r>
          </a:p>
          <a:p>
            <a:pPr marL="171450" indent="-171450">
              <a:buSzPct val="100000"/>
              <a:buFont typeface="Arial"/>
              <a:buChar char="•"/>
              <a:defRPr sz="800">
                <a:solidFill>
                  <a:srgbClr val="00B050"/>
                </a:solidFill>
              </a:defRPr>
            </a:pPr>
            <a:r>
              <a:t>It’s a good size</a:t>
            </a:r>
          </a:p>
        </p:txBody>
      </p:sp>
      <p:sp>
        <p:nvSpPr>
          <p:cNvPr id="849" name="TextBox 22"/>
          <p:cNvSpPr txBox="1"/>
          <p:nvPr/>
        </p:nvSpPr>
        <p:spPr>
          <a:xfrm>
            <a:off x="7224725" y="2164468"/>
            <a:ext cx="2460384"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u="sng"/>
            </a:lvl1pPr>
          </a:lstStyle>
          <a:p>
            <a:r>
              <a:rPr lang="en-GB" dirty="0"/>
              <a:t>                                           h</a:t>
            </a:r>
            <a:r>
              <a:rPr dirty="0"/>
              <a:t>as a family member who would be interested in my product.</a:t>
            </a:r>
          </a:p>
        </p:txBody>
      </p:sp>
      <p:sp>
        <p:nvSpPr>
          <p:cNvPr id="850" name="TextBox 24"/>
          <p:cNvSpPr txBox="1"/>
          <p:nvPr/>
        </p:nvSpPr>
        <p:spPr>
          <a:xfrm>
            <a:off x="7330834" y="2499700"/>
            <a:ext cx="1939524"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800">
                <a:solidFill>
                  <a:srgbClr val="FF0000"/>
                </a:solidFill>
              </a:defRPr>
            </a:pPr>
            <a:r>
              <a:t>Water needs to stay cold</a:t>
            </a:r>
          </a:p>
          <a:p>
            <a:pPr marL="285750" indent="-285750">
              <a:buSzPct val="100000"/>
              <a:buFont typeface="Arial"/>
              <a:buChar char="•"/>
              <a:defRPr sz="800">
                <a:solidFill>
                  <a:srgbClr val="FF0000"/>
                </a:solidFill>
              </a:defRPr>
            </a:pPr>
            <a:r>
              <a:t>Buckles shouldn't’t hurt user</a:t>
            </a:r>
          </a:p>
          <a:p>
            <a:pPr marL="285750" indent="-285750">
              <a:buSzPct val="100000"/>
              <a:buFont typeface="Arial"/>
              <a:buChar char="•"/>
              <a:defRPr sz="800">
                <a:solidFill>
                  <a:srgbClr val="FF0000"/>
                </a:solidFill>
              </a:defRPr>
            </a:pPr>
            <a:r>
              <a:t>Need more straps to keep it more secure</a:t>
            </a:r>
          </a:p>
          <a:p>
            <a:pPr marL="285750" indent="-285750">
              <a:buSzPct val="100000"/>
              <a:buFont typeface="Arial"/>
              <a:buChar char="•"/>
              <a:defRPr sz="800">
                <a:solidFill>
                  <a:srgbClr val="00B050"/>
                </a:solidFill>
              </a:defRPr>
            </a:pPr>
            <a:r>
              <a:t>Protective casing</a:t>
            </a:r>
          </a:p>
          <a:p>
            <a:pPr marL="285750" indent="-285750">
              <a:buSzPct val="100000"/>
              <a:buFont typeface="Arial"/>
              <a:buChar char="•"/>
              <a:defRPr sz="800">
                <a:solidFill>
                  <a:srgbClr val="00B050"/>
                </a:solidFill>
              </a:defRPr>
            </a:pPr>
            <a:r>
              <a:t>Its nice and simple</a:t>
            </a:r>
          </a:p>
          <a:p>
            <a:pPr marL="285750" indent="-285750">
              <a:buSzPct val="100000"/>
              <a:buFont typeface="Arial"/>
              <a:buChar char="•"/>
              <a:defRPr sz="800">
                <a:solidFill>
                  <a:srgbClr val="00B050"/>
                </a:solidFill>
              </a:defRPr>
            </a:pPr>
            <a:r>
              <a:t>The handle strap is useful</a:t>
            </a:r>
          </a:p>
        </p:txBody>
      </p:sp>
      <p:sp>
        <p:nvSpPr>
          <p:cNvPr id="851" name="TextBox 25"/>
          <p:cNvSpPr txBox="1"/>
          <p:nvPr/>
        </p:nvSpPr>
        <p:spPr>
          <a:xfrm>
            <a:off x="7387469" y="3951583"/>
            <a:ext cx="1790397"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800" b="1" u="sng"/>
            </a:lvl1pPr>
          </a:lstStyle>
          <a:p>
            <a:r>
              <a:rPr lang="en-GB" dirty="0"/>
              <a:t>                                               </a:t>
            </a:r>
            <a:r>
              <a:rPr dirty="0"/>
              <a:t>Stakeholder</a:t>
            </a:r>
          </a:p>
        </p:txBody>
      </p:sp>
      <p:sp>
        <p:nvSpPr>
          <p:cNvPr id="852" name="TextBox 30"/>
          <p:cNvSpPr txBox="1"/>
          <p:nvPr/>
        </p:nvSpPr>
        <p:spPr>
          <a:xfrm>
            <a:off x="7387469" y="4221424"/>
            <a:ext cx="1882889"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buSzPct val="100000"/>
              <a:buFont typeface="Arial"/>
              <a:buChar char="•"/>
              <a:defRPr sz="800">
                <a:solidFill>
                  <a:srgbClr val="FF0000"/>
                </a:solidFill>
              </a:defRPr>
            </a:pPr>
            <a:r>
              <a:t>Hinges aren't strong enough</a:t>
            </a:r>
          </a:p>
          <a:p>
            <a:pPr marL="171450" indent="-171450">
              <a:buSzPct val="100000"/>
              <a:buFont typeface="Arial"/>
              <a:buChar char="•"/>
              <a:defRPr sz="800">
                <a:solidFill>
                  <a:srgbClr val="FF0000"/>
                </a:solidFill>
              </a:defRPr>
            </a:pPr>
            <a:r>
              <a:t>Metal base needs to be stronger</a:t>
            </a:r>
          </a:p>
          <a:p>
            <a:pPr marL="171450" indent="-171450">
              <a:buSzPct val="100000"/>
              <a:buFont typeface="Arial"/>
              <a:buChar char="•"/>
              <a:defRPr sz="800">
                <a:solidFill>
                  <a:srgbClr val="FF0000"/>
                </a:solidFill>
              </a:defRPr>
            </a:pPr>
            <a:r>
              <a:t>Cover needs to be stronger</a:t>
            </a:r>
          </a:p>
          <a:p>
            <a:pPr marL="171450" indent="-171450">
              <a:buSzPct val="100000"/>
              <a:buFont typeface="Arial"/>
              <a:buChar char="•"/>
              <a:defRPr sz="800">
                <a:solidFill>
                  <a:srgbClr val="00B050"/>
                </a:solidFill>
              </a:defRPr>
            </a:pPr>
            <a:r>
              <a:t>The hooks keep the sachet in place</a:t>
            </a:r>
          </a:p>
          <a:p>
            <a:pPr marL="171450" indent="-171450">
              <a:buSzPct val="100000"/>
              <a:buFont typeface="Arial"/>
              <a:buChar char="•"/>
              <a:defRPr sz="800">
                <a:solidFill>
                  <a:srgbClr val="00B050"/>
                </a:solidFill>
              </a:defRPr>
            </a:pPr>
            <a:r>
              <a:t>The handle strap is efficient</a:t>
            </a:r>
          </a:p>
          <a:p>
            <a:pPr marL="171450" indent="-171450">
              <a:buSzPct val="100000"/>
              <a:buFont typeface="Arial"/>
              <a:buChar char="•"/>
              <a:defRPr sz="800">
                <a:solidFill>
                  <a:srgbClr val="00B050"/>
                </a:solidFill>
              </a:defRPr>
            </a:pPr>
            <a:r>
              <a:t>Straps do there job</a:t>
            </a:r>
          </a:p>
        </p:txBody>
      </p:sp>
      <p:sp>
        <p:nvSpPr>
          <p:cNvPr id="853" name="TextBox 32"/>
          <p:cNvSpPr txBox="1"/>
          <p:nvPr/>
        </p:nvSpPr>
        <p:spPr>
          <a:xfrm>
            <a:off x="7330834" y="5535431"/>
            <a:ext cx="1939524"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b="1"/>
            </a:lvl1pPr>
          </a:lstStyle>
          <a:p>
            <a:r>
              <a:rPr lang="en-GB" dirty="0"/>
              <a:t>                                      </a:t>
            </a:r>
            <a:r>
              <a:rPr dirty="0"/>
              <a:t>Primary User</a:t>
            </a:r>
          </a:p>
        </p:txBody>
      </p:sp>
      <p:sp>
        <p:nvSpPr>
          <p:cNvPr id="854" name="TextBox 33"/>
          <p:cNvSpPr txBox="1"/>
          <p:nvPr/>
        </p:nvSpPr>
        <p:spPr>
          <a:xfrm>
            <a:off x="7387469" y="5766265"/>
            <a:ext cx="1729569"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800">
                <a:solidFill>
                  <a:srgbClr val="FF0000"/>
                </a:solidFill>
              </a:defRPr>
            </a:pPr>
            <a:r>
              <a:t>Needs to be more efficient </a:t>
            </a:r>
          </a:p>
          <a:p>
            <a:pPr marL="285750" indent="-285750">
              <a:buSzPct val="100000"/>
              <a:buFont typeface="Arial"/>
              <a:buChar char="•"/>
              <a:defRPr sz="800">
                <a:solidFill>
                  <a:srgbClr val="FF0000"/>
                </a:solidFill>
              </a:defRPr>
            </a:pPr>
            <a:r>
              <a:t>Straps may not work on every wheelchair</a:t>
            </a:r>
          </a:p>
          <a:p>
            <a:pPr marL="285750" indent="-285750">
              <a:buSzPct val="100000"/>
              <a:buFont typeface="Arial"/>
              <a:buChar char="•"/>
              <a:defRPr sz="800">
                <a:solidFill>
                  <a:srgbClr val="FF0000"/>
                </a:solidFill>
              </a:defRPr>
            </a:pPr>
            <a:r>
              <a:t>Water needs to stay cold</a:t>
            </a:r>
          </a:p>
          <a:p>
            <a:pPr marL="285750" indent="-285750">
              <a:buSzPct val="100000"/>
              <a:buFont typeface="Arial"/>
              <a:buChar char="•"/>
              <a:defRPr sz="800">
                <a:solidFill>
                  <a:srgbClr val="00B050"/>
                </a:solidFill>
              </a:defRPr>
            </a:pPr>
            <a:r>
              <a:t>The handle strap works well</a:t>
            </a:r>
          </a:p>
          <a:p>
            <a:pPr marL="285750" indent="-285750">
              <a:buSzPct val="100000"/>
              <a:buFont typeface="Arial"/>
              <a:buChar char="•"/>
              <a:defRPr sz="800">
                <a:solidFill>
                  <a:srgbClr val="00B050"/>
                </a:solidFill>
              </a:defRPr>
            </a:pPr>
            <a:r>
              <a:t>Good amount of water</a:t>
            </a:r>
          </a:p>
          <a:p>
            <a:pPr marL="285750" indent="-285750">
              <a:buSzPct val="100000"/>
              <a:buFont typeface="Arial"/>
              <a:buChar char="•"/>
              <a:defRPr sz="800">
                <a:solidFill>
                  <a:srgbClr val="00B050"/>
                </a:solidFill>
              </a:defRPr>
            </a:pPr>
            <a:r>
              <a:t>The tube is a good length</a:t>
            </a:r>
          </a:p>
        </p:txBody>
      </p:sp>
      <p:pic>
        <p:nvPicPr>
          <p:cNvPr id="857" name="Picture 36" descr="Picture 36"/>
          <p:cNvPicPr>
            <a:picLocks noChangeAspect="1"/>
          </p:cNvPicPr>
          <p:nvPr/>
        </p:nvPicPr>
        <p:blipFill>
          <a:blip r:embed="rId4"/>
          <a:stretch>
            <a:fillRect/>
          </a:stretch>
        </p:blipFill>
        <p:spPr>
          <a:xfrm>
            <a:off x="4343005" y="1048676"/>
            <a:ext cx="794518" cy="2063134"/>
          </a:xfrm>
          <a:prstGeom prst="rect">
            <a:avLst/>
          </a:prstGeom>
          <a:ln w="12700">
            <a:miter lim="400000"/>
          </a:ln>
        </p:spPr>
      </p:pic>
      <p:sp>
        <p:nvSpPr>
          <p:cNvPr id="858" name="TextBox 37"/>
          <p:cNvSpPr txBox="1"/>
          <p:nvPr/>
        </p:nvSpPr>
        <p:spPr>
          <a:xfrm>
            <a:off x="5029787" y="3078772"/>
            <a:ext cx="1026873"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I tried out my product inside a backpack and on the frame of a bed to see if it could exceed other uses.</a:t>
            </a:r>
          </a:p>
        </p:txBody>
      </p:sp>
      <p:sp>
        <p:nvSpPr>
          <p:cNvPr id="859" name="TextBox 38"/>
          <p:cNvSpPr txBox="1"/>
          <p:nvPr/>
        </p:nvSpPr>
        <p:spPr>
          <a:xfrm>
            <a:off x="5243631" y="1061700"/>
            <a:ext cx="756398" cy="136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I posted my final prototype on a facebook wheelchair sports group chat and they were uncertain of what it was.</a:t>
            </a:r>
          </a:p>
        </p:txBody>
      </p:sp>
      <p:sp>
        <p:nvSpPr>
          <p:cNvPr id="44" name="TextBox 43">
            <a:extLst>
              <a:ext uri="{FF2B5EF4-FFF2-40B4-BE49-F238E27FC236}">
                <a16:creationId xmlns:a16="http://schemas.microsoft.com/office/drawing/2014/main" id="{FE352646-9BCB-4B01-A96C-BA5ABE003D24}"/>
              </a:ext>
            </a:extLst>
          </p:cNvPr>
          <p:cNvSpPr txBox="1"/>
          <p:nvPr/>
        </p:nvSpPr>
        <p:spPr>
          <a:xfrm>
            <a:off x="2855210" y="3298923"/>
            <a:ext cx="1933995" cy="46166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Video content removed due to Data Protection Act</a:t>
            </a:r>
          </a:p>
        </p:txBody>
      </p:sp>
      <p:sp>
        <p:nvSpPr>
          <p:cNvPr id="48" name="Rectangle 47">
            <a:extLst>
              <a:ext uri="{FF2B5EF4-FFF2-40B4-BE49-F238E27FC236}">
                <a16:creationId xmlns:a16="http://schemas.microsoft.com/office/drawing/2014/main" id="{93A0C0CD-F051-4BBE-A7E9-00975E3B7F5D}"/>
              </a:ext>
            </a:extLst>
          </p:cNvPr>
          <p:cNvSpPr/>
          <p:nvPr/>
        </p:nvSpPr>
        <p:spPr>
          <a:xfrm>
            <a:off x="7387469" y="572274"/>
            <a:ext cx="901398" cy="127409"/>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49" name="Rectangle 48">
            <a:extLst>
              <a:ext uri="{FF2B5EF4-FFF2-40B4-BE49-F238E27FC236}">
                <a16:creationId xmlns:a16="http://schemas.microsoft.com/office/drawing/2014/main" id="{78369148-A2C3-4C39-9106-89D2ED8EA6DB}"/>
              </a:ext>
            </a:extLst>
          </p:cNvPr>
          <p:cNvSpPr/>
          <p:nvPr/>
        </p:nvSpPr>
        <p:spPr>
          <a:xfrm>
            <a:off x="7259416" y="2189858"/>
            <a:ext cx="901398" cy="127409"/>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50" name="Rectangle 49">
            <a:extLst>
              <a:ext uri="{FF2B5EF4-FFF2-40B4-BE49-F238E27FC236}">
                <a16:creationId xmlns:a16="http://schemas.microsoft.com/office/drawing/2014/main" id="{EB4434DE-855A-429B-BC0D-242B162AAF40}"/>
              </a:ext>
            </a:extLst>
          </p:cNvPr>
          <p:cNvSpPr/>
          <p:nvPr/>
        </p:nvSpPr>
        <p:spPr>
          <a:xfrm>
            <a:off x="7450450" y="3973931"/>
            <a:ext cx="901398" cy="127409"/>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B6DE9C94-F284-4954-BC57-84111094DFCB}"/>
              </a:ext>
            </a:extLst>
          </p:cNvPr>
          <p:cNvSpPr/>
          <p:nvPr/>
        </p:nvSpPr>
        <p:spPr>
          <a:xfrm>
            <a:off x="7370172" y="5587142"/>
            <a:ext cx="901398" cy="127409"/>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Rectangle 3"/>
          <p:cNvSpPr txBox="1"/>
          <p:nvPr/>
        </p:nvSpPr>
        <p:spPr>
          <a:xfrm>
            <a:off x="2848298" y="1"/>
            <a:ext cx="4209416"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u="sng">
                <a:effectLst>
                  <a:outerShdw blurRad="38100" dist="19050" dir="2700000" rotWithShape="0">
                    <a:srgbClr val="000000">
                      <a:alpha val="40000"/>
                    </a:srgbClr>
                  </a:outerShdw>
                </a:effectLst>
              </a:defRPr>
            </a:lvl1pPr>
          </a:lstStyle>
          <a:p>
            <a:r>
              <a:t>Evaluation Of Final Prototype </a:t>
            </a:r>
          </a:p>
        </p:txBody>
      </p:sp>
      <p:sp>
        <p:nvSpPr>
          <p:cNvPr id="865" name="TextBox 4"/>
          <p:cNvSpPr txBox="1"/>
          <p:nvPr/>
        </p:nvSpPr>
        <p:spPr>
          <a:xfrm>
            <a:off x="589344" y="542925"/>
            <a:ext cx="3468306" cy="2948941"/>
          </a:xfrm>
          <a:prstGeom prst="rect">
            <a:avLst/>
          </a:prstGeom>
          <a:solidFill>
            <a:srgbClr val="92D05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b="1" u="sng"/>
            </a:pPr>
            <a:r>
              <a:rPr dirty="0"/>
              <a:t>My Prototype’s Strengths</a:t>
            </a:r>
          </a:p>
          <a:p>
            <a:pPr>
              <a:defRPr sz="1000" b="1" i="1" u="sng"/>
            </a:pPr>
            <a:endParaRPr dirty="0"/>
          </a:p>
          <a:p>
            <a:pPr>
              <a:defRPr sz="1000" b="1" i="1"/>
            </a:pPr>
            <a:r>
              <a:rPr dirty="0"/>
              <a:t>It’s a good size-  </a:t>
            </a:r>
            <a:r>
              <a:rPr b="0" dirty="0"/>
              <a:t>This makes it easier for transportation. The size aspect of the product helps as it will be able to fit into maybe storage wheelchair systems and rucksacks.</a:t>
            </a:r>
          </a:p>
          <a:p>
            <a:pPr>
              <a:defRPr sz="1000" b="1" i="1"/>
            </a:pPr>
            <a:r>
              <a:rPr dirty="0"/>
              <a:t>The price- </a:t>
            </a:r>
            <a:r>
              <a:rPr b="0" dirty="0"/>
              <a:t>The price of this product would be very good as there isn’t much items in the product to consider.</a:t>
            </a:r>
          </a:p>
          <a:p>
            <a:pPr>
              <a:defRPr sz="1000" b="1" i="1"/>
            </a:pPr>
            <a:r>
              <a:rPr dirty="0"/>
              <a:t>Catchy Name- “</a:t>
            </a:r>
            <a:r>
              <a:rPr b="0" dirty="0"/>
              <a:t>The hydro drive” is instantly </a:t>
            </a:r>
            <a:r>
              <a:rPr b="0" dirty="0" err="1"/>
              <a:t>recognisable</a:t>
            </a:r>
            <a:r>
              <a:rPr b="0" dirty="0"/>
              <a:t> as it relates to the purpose of the product which is to drive you through the game.</a:t>
            </a:r>
          </a:p>
          <a:p>
            <a:pPr>
              <a:defRPr sz="1000" b="1" i="1"/>
            </a:pPr>
            <a:r>
              <a:rPr dirty="0"/>
              <a:t> The tube is a good length- </a:t>
            </a:r>
            <a:r>
              <a:rPr b="0" dirty="0"/>
              <a:t>This helps as it comfortably fits into peoples mouths without much difficulty and it fulfils the range of ages that would be using this product 10-30 roughly.</a:t>
            </a:r>
          </a:p>
          <a:p>
            <a:pPr>
              <a:defRPr sz="1000" b="1" i="1"/>
            </a:pPr>
            <a:r>
              <a:rPr dirty="0"/>
              <a:t>The hooks- </a:t>
            </a:r>
            <a:r>
              <a:rPr b="0" dirty="0"/>
              <a:t>The hooks into the metal base work well as the hydration pack doesn't fall out in whilst in use as it’s a secure unit.</a:t>
            </a:r>
          </a:p>
          <a:p>
            <a:pPr>
              <a:defRPr sz="1000" b="1" i="1"/>
            </a:pPr>
            <a:r>
              <a:rPr dirty="0"/>
              <a:t>The handle strap- </a:t>
            </a:r>
            <a:r>
              <a:rPr b="0" dirty="0"/>
              <a:t>This works well as it keeps the tube safe and out of the way whilst not in use and it keeps it stored and doesn't fall out of the component. </a:t>
            </a:r>
          </a:p>
        </p:txBody>
      </p:sp>
      <p:sp>
        <p:nvSpPr>
          <p:cNvPr id="866" name="TextBox 2"/>
          <p:cNvSpPr txBox="1"/>
          <p:nvPr/>
        </p:nvSpPr>
        <p:spPr>
          <a:xfrm>
            <a:off x="4057650" y="542926"/>
            <a:ext cx="3483980" cy="3485162"/>
          </a:xfrm>
          <a:prstGeom prst="rect">
            <a:avLst/>
          </a:prstGeom>
          <a:solidFill>
            <a:srgbClr val="FF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b="1" i="1" u="sng"/>
            </a:pPr>
            <a:r>
              <a:t>My Prototype’s Weaknesses</a:t>
            </a:r>
          </a:p>
          <a:p>
            <a:pPr>
              <a:defRPr sz="1000" b="1" i="1"/>
            </a:pPr>
            <a:endParaRPr/>
          </a:p>
          <a:p>
            <a:pPr>
              <a:defRPr sz="900" b="1" i="1"/>
            </a:pPr>
            <a:r>
              <a:t>The cover isn’t completely impact resistance-</a:t>
            </a:r>
            <a:r>
              <a:rPr b="0"/>
              <a:t> T</a:t>
            </a:r>
            <a:r>
              <a:rPr sz="700" b="0"/>
              <a:t>his may be due to the strength of the cut out.</a:t>
            </a:r>
          </a:p>
          <a:p>
            <a:pPr>
              <a:defRPr sz="900" b="1" i="1"/>
            </a:pPr>
            <a:r>
              <a:t>The metal base is sharp at some points- </a:t>
            </a:r>
            <a:r>
              <a:rPr sz="700" b="0"/>
              <a:t>This is because the sides aren’t rounded/smoothed out well enough.</a:t>
            </a:r>
          </a:p>
          <a:p>
            <a:pPr>
              <a:defRPr sz="900" b="1" i="1"/>
            </a:pPr>
            <a:r>
              <a:t>The metal base could be made stronger- </a:t>
            </a:r>
            <a:r>
              <a:rPr sz="700" b="0"/>
              <a:t>This could be adapted be changing to metal or adding more pieces to keep it more secure.</a:t>
            </a:r>
          </a:p>
          <a:p>
            <a:pPr>
              <a:defRPr sz="900" b="1" i="1"/>
            </a:pPr>
            <a:r>
              <a:t>The ease of removing and putting the hydration pack inside is limited-</a:t>
            </a:r>
            <a:r>
              <a:rPr sz="700"/>
              <a:t> </a:t>
            </a:r>
            <a:r>
              <a:rPr sz="700" b="0"/>
              <a:t>This is due to the cover not having anything to keep it up whilst taking the pack out so it just falls down.</a:t>
            </a:r>
          </a:p>
          <a:p>
            <a:pPr>
              <a:defRPr sz="900" b="1" i="1"/>
            </a:pPr>
            <a:r>
              <a:t>The cut out oval shape doesn't really work </a:t>
            </a:r>
            <a:r>
              <a:rPr sz="800"/>
              <a:t>– </a:t>
            </a:r>
            <a:r>
              <a:rPr sz="700" b="0"/>
              <a:t>This is due to there being too much space when end of tube component tries to fit through so it just falls back down into the base.</a:t>
            </a:r>
          </a:p>
          <a:p>
            <a:pPr>
              <a:defRPr sz="900" b="1" i="1"/>
            </a:pPr>
            <a:r>
              <a:t>There isn't a hook to wrap the tube in the base when its finished- </a:t>
            </a:r>
            <a:r>
              <a:rPr sz="700" b="0"/>
              <a:t>This is a weaknesses as there isn't anything to keep the tube out of the way and it just dangles down otherwise.</a:t>
            </a:r>
          </a:p>
          <a:p>
            <a:pPr>
              <a:defRPr sz="900" b="1" i="1"/>
            </a:pPr>
            <a:r>
              <a:t>Hinges aren't strong </a:t>
            </a:r>
            <a:r>
              <a:rPr sz="700"/>
              <a:t>enough- </a:t>
            </a:r>
            <a:r>
              <a:rPr sz="700" b="0"/>
              <a:t>This is due to the cover not being able to go all the way back so the cover just falls down relates to ease of removing.</a:t>
            </a:r>
          </a:p>
          <a:p>
            <a:pPr>
              <a:defRPr sz="900" b="1" i="1"/>
            </a:pPr>
            <a:r>
              <a:t>Its not bright enough- </a:t>
            </a:r>
            <a:r>
              <a:rPr sz="700" b="0"/>
              <a:t>This was due to the lack of time however if havi9ng more time to create a final product I would add more patterns/colours to make it more pleasing on the eye.</a:t>
            </a:r>
            <a:endParaRPr sz="1000"/>
          </a:p>
          <a:p>
            <a:pPr>
              <a:defRPr sz="900" i="1"/>
            </a:pPr>
            <a:endParaRPr sz="1000"/>
          </a:p>
          <a:p>
            <a:pPr>
              <a:defRPr sz="900" i="1"/>
            </a:pPr>
            <a:endParaRPr sz="1000"/>
          </a:p>
          <a:p>
            <a:pPr>
              <a:defRPr sz="900" i="1"/>
            </a:pPr>
            <a:endParaRPr sz="1000"/>
          </a:p>
          <a:p>
            <a:pPr>
              <a:defRPr sz="900" i="1"/>
            </a:pPr>
            <a:endParaRPr sz="1000"/>
          </a:p>
        </p:txBody>
      </p:sp>
      <p:sp>
        <p:nvSpPr>
          <p:cNvPr id="867" name="TextBox 7"/>
          <p:cNvSpPr txBox="1"/>
          <p:nvPr/>
        </p:nvSpPr>
        <p:spPr>
          <a:xfrm>
            <a:off x="7541630" y="542926"/>
            <a:ext cx="1983371" cy="155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u="sng"/>
            </a:pPr>
            <a:r>
              <a:t>Design Optimisation</a:t>
            </a:r>
          </a:p>
          <a:p>
            <a:pPr>
              <a:defRPr sz="900"/>
            </a:pPr>
            <a:r>
              <a:t>Certain modifications would affect various elements of my product and would have to be considered.</a:t>
            </a:r>
          </a:p>
          <a:p>
            <a:pPr>
              <a:defRPr sz="1000"/>
            </a:pPr>
            <a:endParaRPr/>
          </a:p>
          <a:p>
            <a:pPr>
              <a:defRPr sz="1000"/>
            </a:pPr>
            <a:endParaRPr/>
          </a:p>
          <a:p>
            <a:pPr>
              <a:defRPr sz="1000"/>
            </a:pPr>
            <a:endParaRPr/>
          </a:p>
          <a:p>
            <a:pPr>
              <a:defRPr sz="1000"/>
            </a:pPr>
            <a:endParaRPr/>
          </a:p>
          <a:p>
            <a:pPr>
              <a:defRPr sz="1000"/>
            </a:pPr>
            <a:endParaRPr/>
          </a:p>
        </p:txBody>
      </p:sp>
      <p:pic>
        <p:nvPicPr>
          <p:cNvPr id="868" name="Picture 1" descr="Student work"/>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449289" y="3598567"/>
            <a:ext cx="2363553" cy="2500134"/>
          </a:xfrm>
          <a:prstGeom prst="rect">
            <a:avLst/>
          </a:prstGeom>
          <a:ln w="12700">
            <a:miter lim="400000"/>
          </a:ln>
        </p:spPr>
      </p:pic>
      <p:pic>
        <p:nvPicPr>
          <p:cNvPr id="869" name="Picture 8" descr="Student work"/>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2691041" y="3854112"/>
            <a:ext cx="2363554" cy="1989041"/>
          </a:xfrm>
          <a:prstGeom prst="rect">
            <a:avLst/>
          </a:prstGeom>
          <a:ln w="12700">
            <a:miter lim="400000"/>
          </a:ln>
        </p:spPr>
      </p:pic>
      <p:pic>
        <p:nvPicPr>
          <p:cNvPr id="870" name="Picture 9" descr="Student work"/>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5848698" y="4337479"/>
            <a:ext cx="2363554" cy="1022312"/>
          </a:xfrm>
          <a:prstGeom prst="rect">
            <a:avLst/>
          </a:prstGeom>
          <a:ln w="12700">
            <a:miter lim="400000"/>
          </a:ln>
        </p:spPr>
      </p:pic>
      <p:pic>
        <p:nvPicPr>
          <p:cNvPr id="871" name="Picture 10" descr="Student work"/>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5400000">
            <a:off x="4507000" y="4022645"/>
            <a:ext cx="2363554" cy="1651981"/>
          </a:xfrm>
          <a:prstGeom prst="rect">
            <a:avLst/>
          </a:prstGeom>
          <a:ln w="12700">
            <a:miter lim="400000"/>
          </a:ln>
        </p:spPr>
      </p:pic>
      <p:sp>
        <p:nvSpPr>
          <p:cNvPr id="872" name="TextBox 11"/>
          <p:cNvSpPr txBox="1"/>
          <p:nvPr/>
        </p:nvSpPr>
        <p:spPr>
          <a:xfrm>
            <a:off x="381000" y="6085613"/>
            <a:ext cx="2517376"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t>If  added a hook to the back  of the metal </a:t>
            </a:r>
            <a:r>
              <a:rPr>
                <a:solidFill>
                  <a:srgbClr val="00B050"/>
                </a:solidFill>
              </a:rPr>
              <a:t>base- it would give the user something to store the tube once finished so it make there life much easier.  </a:t>
            </a:r>
            <a:r>
              <a:rPr>
                <a:solidFill>
                  <a:srgbClr val="FF0000"/>
                </a:solidFill>
              </a:rPr>
              <a:t>However it may drop down too much so it would still get in the way.</a:t>
            </a:r>
          </a:p>
        </p:txBody>
      </p:sp>
      <p:sp>
        <p:nvSpPr>
          <p:cNvPr id="873" name="TextBox 12"/>
          <p:cNvSpPr txBox="1"/>
          <p:nvPr/>
        </p:nvSpPr>
        <p:spPr>
          <a:xfrm>
            <a:off x="2878296" y="6005957"/>
            <a:ext cx="1860475"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t>Providing a cotton cover with a sponge insert on top of the original cover </a:t>
            </a:r>
            <a:r>
              <a:rPr>
                <a:solidFill>
                  <a:srgbClr val="00B050"/>
                </a:solidFill>
              </a:rPr>
              <a:t>would make it stronger and impact resistance</a:t>
            </a:r>
            <a:r>
              <a:t>. </a:t>
            </a:r>
            <a:r>
              <a:rPr>
                <a:solidFill>
                  <a:srgbClr val="FF0000"/>
                </a:solidFill>
              </a:rPr>
              <a:t>However it may be costly and add extra weight.</a:t>
            </a:r>
          </a:p>
        </p:txBody>
      </p:sp>
      <p:sp>
        <p:nvSpPr>
          <p:cNvPr id="874" name="TextBox 13"/>
          <p:cNvSpPr txBox="1"/>
          <p:nvPr/>
        </p:nvSpPr>
        <p:spPr>
          <a:xfrm>
            <a:off x="4775094" y="6045972"/>
            <a:ext cx="2833018"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900"/>
            </a:pPr>
            <a:r>
              <a:rPr dirty="0"/>
              <a:t>Adding a possible colored/glow in the dark strap </a:t>
            </a:r>
            <a:r>
              <a:rPr dirty="0">
                <a:solidFill>
                  <a:srgbClr val="00B050"/>
                </a:solidFill>
              </a:rPr>
              <a:t>would provide a additional source to be added on to the product which will make it more sustainable and more appealing to the user. </a:t>
            </a:r>
            <a:r>
              <a:rPr dirty="0">
                <a:solidFill>
                  <a:srgbClr val="FF0000"/>
                </a:solidFill>
              </a:rPr>
              <a:t>However it may be difficult to find this service and adapt it to the strap.</a:t>
            </a:r>
          </a:p>
        </p:txBody>
      </p:sp>
      <p:sp>
        <p:nvSpPr>
          <p:cNvPr id="875" name="TextBox 5"/>
          <p:cNvSpPr txBox="1"/>
          <p:nvPr/>
        </p:nvSpPr>
        <p:spPr>
          <a:xfrm>
            <a:off x="7541630" y="1324482"/>
            <a:ext cx="1828801" cy="2656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pPr>
            <a:r>
              <a:t>Complexity</a:t>
            </a:r>
            <a:r>
              <a:rPr b="0"/>
              <a:t>- </a:t>
            </a:r>
            <a:r>
              <a:rPr sz="900" b="0">
                <a:solidFill>
                  <a:srgbClr val="FF0000"/>
                </a:solidFill>
              </a:rPr>
              <a:t>Mod 2 and 3 will require significant development as providing a glow in the strap would be difficult to manufacture as the idea would be hard to modify due to it maybe not meeting the requirements as it may not be bright enough. </a:t>
            </a:r>
            <a:r>
              <a:rPr sz="900" b="0">
                <a:solidFill>
                  <a:srgbClr val="FFC000"/>
                </a:solidFill>
              </a:rPr>
              <a:t>It all depends on how you would manufacture the adaptation to it as it may be challenging to bend the exact shape needed for the prototype</a:t>
            </a:r>
            <a:r>
              <a:rPr sz="900" b="0"/>
              <a:t>. </a:t>
            </a:r>
            <a:r>
              <a:rPr sz="900" b="0">
                <a:solidFill>
                  <a:srgbClr val="FF0000"/>
                </a:solidFill>
              </a:rPr>
              <a:t>Another problem that needs considering during the manufacture process is that you still need the strap to work efficiently so this addition cant affect it as its purpose will not be fulfilled</a:t>
            </a:r>
            <a:r>
              <a:rPr b="0">
                <a:solidFill>
                  <a:srgbClr val="FF0000"/>
                </a:solidFill>
              </a:rPr>
              <a:t>. </a:t>
            </a:r>
          </a:p>
        </p:txBody>
      </p:sp>
      <p:sp>
        <p:nvSpPr>
          <p:cNvPr id="876" name="Rectangle 6"/>
          <p:cNvSpPr txBox="1"/>
          <p:nvPr/>
        </p:nvSpPr>
        <p:spPr>
          <a:xfrm>
            <a:off x="2377525" y="3585854"/>
            <a:ext cx="505977"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solidFill>
                  <a:schemeClr val="accent4"/>
                </a:solidFill>
              </a:defRPr>
            </a:lvl1pPr>
          </a:lstStyle>
          <a:p>
            <a:r>
              <a:rPr dirty="0"/>
              <a:t>1</a:t>
            </a:r>
          </a:p>
        </p:txBody>
      </p:sp>
      <p:sp>
        <p:nvSpPr>
          <p:cNvPr id="877" name="Rectangle 14"/>
          <p:cNvSpPr txBox="1"/>
          <p:nvPr/>
        </p:nvSpPr>
        <p:spPr>
          <a:xfrm>
            <a:off x="3893510" y="3451411"/>
            <a:ext cx="505977"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solidFill>
                  <a:schemeClr val="accent4"/>
                </a:solidFill>
              </a:defRPr>
            </a:lvl1pPr>
          </a:lstStyle>
          <a:p>
            <a:r>
              <a:t>2</a:t>
            </a:r>
          </a:p>
        </p:txBody>
      </p:sp>
      <p:sp>
        <p:nvSpPr>
          <p:cNvPr id="878" name="Rectangle 15"/>
          <p:cNvSpPr txBox="1"/>
          <p:nvPr/>
        </p:nvSpPr>
        <p:spPr>
          <a:xfrm>
            <a:off x="6239485" y="3489971"/>
            <a:ext cx="505977"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solidFill>
                  <a:schemeClr val="accent4"/>
                </a:solidFill>
              </a:defRPr>
            </a:lvl1pPr>
          </a:lstStyle>
          <a:p>
            <a:r>
              <a:t>3</a:t>
            </a:r>
          </a:p>
        </p:txBody>
      </p:sp>
      <p:sp>
        <p:nvSpPr>
          <p:cNvPr id="879" name="TextBox 16"/>
          <p:cNvSpPr txBox="1"/>
          <p:nvPr/>
        </p:nvSpPr>
        <p:spPr>
          <a:xfrm>
            <a:off x="7608112" y="4161280"/>
            <a:ext cx="1742127" cy="2517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pPr>
            <a:r>
              <a:t>Retail </a:t>
            </a:r>
            <a:r>
              <a:rPr>
                <a:solidFill>
                  <a:srgbClr val="FFC000"/>
                </a:solidFill>
              </a:rPr>
              <a:t>Cost- </a:t>
            </a:r>
            <a:r>
              <a:rPr sz="900" b="0">
                <a:solidFill>
                  <a:srgbClr val="FFC000"/>
                </a:solidFill>
              </a:rPr>
              <a:t>All would add to the overall retail cost expect maybe Mod 1. Mod 2 would increase the price as cotton is a expensive material and the getting it to modify to the shape with both the sponge insert and cotton cover over the original cover would be difficult to manufacture</a:t>
            </a:r>
            <a:r>
              <a:rPr sz="900" b="0">
                <a:solidFill>
                  <a:srgbClr val="FF0000"/>
                </a:solidFill>
              </a:rPr>
              <a:t>. Mod 3 would affect the price as the addition would be hard to manufacture as the service is limited and it may not be bright enough so it may have to self made. However you would have to cautious of price as users/buys may not want to buy it if its too pricey.</a:t>
            </a:r>
          </a:p>
        </p:txBody>
      </p:sp>
      <p:sp>
        <p:nvSpPr>
          <p:cNvPr id="880" name="Rectangle 17"/>
          <p:cNvSpPr txBox="1"/>
          <p:nvPr/>
        </p:nvSpPr>
        <p:spPr>
          <a:xfrm>
            <a:off x="2600496" y="5518286"/>
            <a:ext cx="26478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800" b="1" u="sng">
                <a:ln w="13461" cap="flat">
                  <a:solidFill>
                    <a:srgbClr val="FFFFFF"/>
                  </a:solidFill>
                  <a:prstDash val="solid"/>
                  <a:round/>
                </a:ln>
                <a:solidFill>
                  <a:srgbClr val="262626"/>
                </a:solidFill>
                <a:effectLst>
                  <a:outerShdw dist="38100" dir="2700000" rotWithShape="0">
                    <a:schemeClr val="accent5"/>
                  </a:outerShdw>
                </a:effectLst>
              </a:defRPr>
            </a:lvl1pPr>
          </a:lstStyle>
          <a:p>
            <a:r>
              <a:t>MODIFICATIONS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B43E5E-428C-9647-831E-2D7C220EBCD4}"/>
              </a:ext>
            </a:extLst>
          </p:cNvPr>
          <p:cNvSpPr txBox="1"/>
          <p:nvPr/>
        </p:nvSpPr>
        <p:spPr>
          <a:xfrm>
            <a:off x="2401216" y="1606314"/>
            <a:ext cx="5298884"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kumimoji="0"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Portfolio</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lang="en-US" sz="3600" b="1" dirty="0">
                <a:latin typeface="Arial" panose="020B0604020202020204" pitchFamily="34" charset="0"/>
                <a:cs typeface="Arial" panose="020B0604020202020204" pitchFamily="34" charset="0"/>
              </a:rPr>
              <a:t>Chronological</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lang="en-US" sz="3600" b="1" dirty="0">
                <a:latin typeface="Arial" panose="020B0604020202020204" pitchFamily="34" charset="0"/>
                <a:cs typeface="Arial" panose="020B0604020202020204" pitchFamily="34" charset="0"/>
              </a:rPr>
              <a:t>Contexts</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kumimoji="0"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50% of your GCSE</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endParaRPr kumimoji="0" lang="en-US" sz="4800" b="1" i="0" u="none" strike="noStrike" cap="none" spc="0" normalizeH="0" baseline="0" dirty="0">
              <a:ln>
                <a:noFill/>
              </a:ln>
              <a:solidFill>
                <a:srgbClr val="000000"/>
              </a:solidFill>
              <a:effectLst/>
              <a:uFillTx/>
              <a:latin typeface="+mj-lt"/>
              <a:ea typeface="+mj-ea"/>
              <a:cs typeface="+mj-cs"/>
              <a:sym typeface="Calibri"/>
            </a:endParaRPr>
          </a:p>
        </p:txBody>
      </p:sp>
      <p:sp>
        <p:nvSpPr>
          <p:cNvPr id="8" name="Title 1">
            <a:extLst>
              <a:ext uri="{FF2B5EF4-FFF2-40B4-BE49-F238E27FC236}">
                <a16:creationId xmlns:a16="http://schemas.microsoft.com/office/drawing/2014/main" id="{96825021-16EB-49D9-9711-C352E3C2FD79}"/>
              </a:ext>
            </a:extLst>
          </p:cNvPr>
          <p:cNvSpPr txBox="1">
            <a:spLocks/>
          </p:cNvSpPr>
          <p:nvPr/>
        </p:nvSpPr>
        <p:spPr>
          <a:xfrm>
            <a:off x="638354" y="1"/>
            <a:ext cx="9267645" cy="130328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l" hangingPunct="1"/>
            <a:r>
              <a:rPr lang="en-US" sz="3600" b="1" dirty="0">
                <a:solidFill>
                  <a:srgbClr val="6B9C86"/>
                </a:solidFill>
                <a:latin typeface="Arial" panose="020B0604020202020204" pitchFamily="34" charset="0"/>
                <a:ea typeface="+mn-ea"/>
                <a:cs typeface="Arial" panose="020B0604020202020204" pitchFamily="34" charset="0"/>
              </a:rPr>
              <a:t>What is the NEA?</a:t>
            </a:r>
          </a:p>
        </p:txBody>
      </p:sp>
      <p:sp>
        <p:nvSpPr>
          <p:cNvPr id="10" name="Rectangle 9">
            <a:extLst>
              <a:ext uri="{FF2B5EF4-FFF2-40B4-BE49-F238E27FC236}">
                <a16:creationId xmlns:a16="http://schemas.microsoft.com/office/drawing/2014/main" id="{0AF540A7-D777-4D04-AEB7-36ED571CCC93}"/>
              </a:ext>
            </a:extLst>
          </p:cNvPr>
          <p:cNvSpPr/>
          <p:nvPr/>
        </p:nvSpPr>
        <p:spPr>
          <a:xfrm>
            <a:off x="8902707" y="6506884"/>
            <a:ext cx="917239" cy="246221"/>
          </a:xfrm>
          <a:prstGeom prst="rect">
            <a:avLst/>
          </a:prstGeom>
        </p:spPr>
        <p:txBody>
          <a:bodyPr wrap="none">
            <a:spAutoFit/>
          </a:bodyPr>
          <a:lstStyle/>
          <a:p>
            <a:r>
              <a:rPr lang="en-GB" sz="1000" dirty="0">
                <a:latin typeface="Arial" panose="020B0604020202020204" pitchFamily="34" charset="0"/>
                <a:ea typeface="Calibri" panose="020F0502020204030204" pitchFamily="34" charset="0"/>
                <a:cs typeface="Times New Roman" panose="02020603050405020304" pitchFamily="18" charset="0"/>
              </a:rPr>
              <a:t>© OCR 2020</a:t>
            </a:r>
            <a:endParaRPr lang="en-GB" sz="1000" dirty="0"/>
          </a:p>
        </p:txBody>
      </p:sp>
      <p:sp>
        <p:nvSpPr>
          <p:cNvPr id="11" name="Title 1">
            <a:extLst>
              <a:ext uri="{FF2B5EF4-FFF2-40B4-BE49-F238E27FC236}">
                <a16:creationId xmlns:a16="http://schemas.microsoft.com/office/drawing/2014/main" id="{ADB27740-50B7-40D8-8709-D1A4858D5C15}"/>
              </a:ext>
            </a:extLst>
          </p:cNvPr>
          <p:cNvSpPr txBox="1">
            <a:spLocks/>
          </p:cNvSpPr>
          <p:nvPr/>
        </p:nvSpPr>
        <p:spPr>
          <a:xfrm>
            <a:off x="319176" y="6289040"/>
            <a:ext cx="9267645" cy="43358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l" hangingPunct="1"/>
            <a:r>
              <a:rPr lang="en-US" sz="1800" b="1" dirty="0">
                <a:solidFill>
                  <a:srgbClr val="6B9C86"/>
                </a:solidFill>
                <a:latin typeface="Arial" panose="020B0604020202020204" pitchFamily="34" charset="0"/>
                <a:ea typeface="+mn-ea"/>
                <a:cs typeface="Arial" panose="020B0604020202020204" pitchFamily="34" charset="0"/>
              </a:rPr>
              <a:t>GCSE Design and Technology</a:t>
            </a:r>
          </a:p>
        </p:txBody>
      </p:sp>
      <p:grpSp>
        <p:nvGrpSpPr>
          <p:cNvPr id="3" name="Group 2">
            <a:extLst>
              <a:ext uri="{FF2B5EF4-FFF2-40B4-BE49-F238E27FC236}">
                <a16:creationId xmlns:a16="http://schemas.microsoft.com/office/drawing/2014/main" id="{E262A489-D003-814F-A0AF-65133FB7F385}"/>
              </a:ext>
            </a:extLst>
          </p:cNvPr>
          <p:cNvGrpSpPr/>
          <p:nvPr/>
        </p:nvGrpSpPr>
        <p:grpSpPr>
          <a:xfrm>
            <a:off x="2063274" y="4050944"/>
            <a:ext cx="5779452" cy="1891665"/>
            <a:chOff x="2063274" y="4050944"/>
            <a:chExt cx="5779452" cy="1891665"/>
          </a:xfrm>
        </p:grpSpPr>
        <p:grpSp>
          <p:nvGrpSpPr>
            <p:cNvPr id="5" name="Group 1" descr="Course contents diagram">
              <a:extLst>
                <a:ext uri="{FF2B5EF4-FFF2-40B4-BE49-F238E27FC236}">
                  <a16:creationId xmlns:a16="http://schemas.microsoft.com/office/drawing/2014/main" id="{B8399CFE-8C4C-8942-9F40-BFA514945C80}"/>
                </a:ext>
              </a:extLst>
            </p:cNvPr>
            <p:cNvGrpSpPr>
              <a:grpSpLocks/>
            </p:cNvGrpSpPr>
            <p:nvPr/>
          </p:nvGrpSpPr>
          <p:grpSpPr bwMode="auto">
            <a:xfrm>
              <a:off x="2063274" y="4050944"/>
              <a:ext cx="5779452" cy="1891665"/>
              <a:chOff x="608656" y="2205038"/>
              <a:chExt cx="7995594" cy="2949575"/>
            </a:xfrm>
          </p:grpSpPr>
          <p:pic>
            <p:nvPicPr>
              <p:cNvPr id="6" name="Picture 3" descr="C:\Users\edgejo\Desktop\GCSE Pictures\Final GCSE Model.png">
                <a:extLst>
                  <a:ext uri="{FF2B5EF4-FFF2-40B4-BE49-F238E27FC236}">
                    <a16:creationId xmlns:a16="http://schemas.microsoft.com/office/drawing/2014/main" id="{C252D7C9-7D3C-164E-A545-205BF4B652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5893"/>
              <a:stretch>
                <a:fillRect/>
              </a:stretch>
            </p:blipFill>
            <p:spPr bwMode="auto">
              <a:xfrm>
                <a:off x="608656" y="2205038"/>
                <a:ext cx="7995594"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F2DF4AA2-C271-7547-95E6-5EEA0F798868}"/>
                  </a:ext>
                </a:extLst>
              </p:cNvPr>
              <p:cNvSpPr txBox="1">
                <a:spLocks noChangeArrowheads="1"/>
              </p:cNvSpPr>
              <p:nvPr/>
            </p:nvSpPr>
            <p:spPr bwMode="auto">
              <a:xfrm>
                <a:off x="730250" y="4508500"/>
                <a:ext cx="1782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1F224E"/>
                    </a:solidFill>
                    <a:latin typeface="Myriad Pro" panose="020B0503030403020204"/>
                  </a:defRPr>
                </a:lvl1pPr>
                <a:lvl2pPr marL="742950" indent="-285750">
                  <a:spcBef>
                    <a:spcPct val="20000"/>
                  </a:spcBef>
                  <a:buFont typeface="Arial" panose="020B0604020202020204" pitchFamily="34" charset="0"/>
                  <a:buChar char="–"/>
                  <a:defRPr sz="2800">
                    <a:solidFill>
                      <a:srgbClr val="1F224E"/>
                    </a:solidFill>
                    <a:latin typeface="Myriad Pro" panose="020B0503030403020204"/>
                  </a:defRPr>
                </a:lvl2pPr>
                <a:lvl3pPr marL="1143000" indent="-228600">
                  <a:spcBef>
                    <a:spcPct val="20000"/>
                  </a:spcBef>
                  <a:buFont typeface="Arial" panose="020B0604020202020204" pitchFamily="34" charset="0"/>
                  <a:buChar char="•"/>
                  <a:defRPr sz="2400">
                    <a:solidFill>
                      <a:srgbClr val="1F224E"/>
                    </a:solidFill>
                    <a:latin typeface="Myriad Pro" panose="020B0503030403020204"/>
                  </a:defRPr>
                </a:lvl3pPr>
                <a:lvl4pPr marL="1600200" indent="-228600">
                  <a:spcBef>
                    <a:spcPct val="20000"/>
                  </a:spcBef>
                  <a:buFont typeface="Arial" panose="020B0604020202020204" pitchFamily="34" charset="0"/>
                  <a:buChar char="–"/>
                  <a:defRPr sz="2000">
                    <a:solidFill>
                      <a:srgbClr val="1F224E"/>
                    </a:solidFill>
                    <a:latin typeface="Myriad Pro" panose="020B0503030403020204"/>
                  </a:defRPr>
                </a:lvl4pPr>
                <a:lvl5pPr marL="2057400" indent="-228600">
                  <a:spcBef>
                    <a:spcPct val="20000"/>
                  </a:spcBef>
                  <a:buFont typeface="Arial" panose="020B0604020202020204" pitchFamily="34" charset="0"/>
                  <a:buChar char="»"/>
                  <a:defRPr sz="2000">
                    <a:solidFill>
                      <a:srgbClr val="1F224E"/>
                    </a:solidFill>
                    <a:latin typeface="Myriad Pro" panose="020B0503030403020204"/>
                  </a:defRPr>
                </a:lvl5pPr>
                <a:lvl6pPr marL="2514600" indent="-228600" eaLnBrk="0" fontAlgn="base" hangingPunct="0">
                  <a:spcBef>
                    <a:spcPct val="20000"/>
                  </a:spcBef>
                  <a:spcAft>
                    <a:spcPct val="0"/>
                  </a:spcAft>
                  <a:buFont typeface="Arial" panose="020B0604020202020204" pitchFamily="34" charset="0"/>
                  <a:buChar char="»"/>
                  <a:defRPr sz="2000">
                    <a:solidFill>
                      <a:srgbClr val="1F224E"/>
                    </a:solidFill>
                    <a:latin typeface="Myriad Pro" panose="020B0503030403020204"/>
                  </a:defRPr>
                </a:lvl6pPr>
                <a:lvl7pPr marL="2971800" indent="-228600" eaLnBrk="0" fontAlgn="base" hangingPunct="0">
                  <a:spcBef>
                    <a:spcPct val="20000"/>
                  </a:spcBef>
                  <a:spcAft>
                    <a:spcPct val="0"/>
                  </a:spcAft>
                  <a:buFont typeface="Arial" panose="020B0604020202020204" pitchFamily="34" charset="0"/>
                  <a:buChar char="»"/>
                  <a:defRPr sz="2000">
                    <a:solidFill>
                      <a:srgbClr val="1F224E"/>
                    </a:solidFill>
                    <a:latin typeface="Myriad Pro" panose="020B0503030403020204"/>
                  </a:defRPr>
                </a:lvl7pPr>
                <a:lvl8pPr marL="3429000" indent="-228600" eaLnBrk="0" fontAlgn="base" hangingPunct="0">
                  <a:spcBef>
                    <a:spcPct val="20000"/>
                  </a:spcBef>
                  <a:spcAft>
                    <a:spcPct val="0"/>
                  </a:spcAft>
                  <a:buFont typeface="Arial" panose="020B0604020202020204" pitchFamily="34" charset="0"/>
                  <a:buChar char="»"/>
                  <a:defRPr sz="2000">
                    <a:solidFill>
                      <a:srgbClr val="1F224E"/>
                    </a:solidFill>
                    <a:latin typeface="Myriad Pro" panose="020B0503030403020204"/>
                  </a:defRPr>
                </a:lvl8pPr>
                <a:lvl9pPr marL="3886200" indent="-228600" eaLnBrk="0" fontAlgn="base" hangingPunct="0">
                  <a:spcBef>
                    <a:spcPct val="20000"/>
                  </a:spcBef>
                  <a:spcAft>
                    <a:spcPct val="0"/>
                  </a:spcAft>
                  <a:buFont typeface="Arial" panose="020B0604020202020204" pitchFamily="34" charset="0"/>
                  <a:buChar char="»"/>
                  <a:defRPr sz="2000">
                    <a:solidFill>
                      <a:srgbClr val="1F224E"/>
                    </a:solidFill>
                    <a:latin typeface="Myriad Pro" panose="020B0503030403020204"/>
                  </a:defRPr>
                </a:lvl9pPr>
              </a:lstStyle>
              <a:p>
                <a:pPr algn="ctr">
                  <a:spcBef>
                    <a:spcPct val="0"/>
                  </a:spcBef>
                  <a:buFontTx/>
                  <a:buNone/>
                </a:pPr>
                <a:r>
                  <a:rPr lang="en-GB" altLang="en-US" sz="1800">
                    <a:solidFill>
                      <a:schemeClr val="tx1"/>
                    </a:solidFill>
                    <a:latin typeface="Calibri" panose="020F0502020204030204" pitchFamily="34" charset="0"/>
                  </a:rPr>
                  <a:t>Approx. 40 hours</a:t>
                </a:r>
              </a:p>
              <a:p>
                <a:pPr algn="ctr">
                  <a:spcBef>
                    <a:spcPct val="0"/>
                  </a:spcBef>
                  <a:buFontTx/>
                  <a:buNone/>
                </a:pPr>
                <a:r>
                  <a:rPr lang="en-GB" altLang="en-US" sz="1800">
                    <a:solidFill>
                      <a:schemeClr val="tx1"/>
                    </a:solidFill>
                    <a:latin typeface="Calibri" panose="020F0502020204030204" pitchFamily="34" charset="0"/>
                  </a:rPr>
                  <a:t>100 marks</a:t>
                </a:r>
              </a:p>
            </p:txBody>
          </p:sp>
        </p:grpSp>
        <p:sp>
          <p:nvSpPr>
            <p:cNvPr id="2" name="TextBox 1">
              <a:extLst>
                <a:ext uri="{FF2B5EF4-FFF2-40B4-BE49-F238E27FC236}">
                  <a16:creationId xmlns:a16="http://schemas.microsoft.com/office/drawing/2014/main" id="{AB758C18-CD65-3042-9A65-20ABC3498E90}"/>
                </a:ext>
              </a:extLst>
            </p:cNvPr>
            <p:cNvSpPr txBox="1"/>
            <p:nvPr/>
          </p:nvSpPr>
          <p:spPr>
            <a:xfrm>
              <a:off x="4441240" y="4558145"/>
              <a:ext cx="1054133" cy="523218"/>
            </a:xfrm>
            <a:prstGeom prst="rect">
              <a:avLst/>
            </a:prstGeom>
            <a:solidFill>
              <a:srgbClr val="77933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mj-lt"/>
                  <a:ea typeface="+mj-ea"/>
                  <a:cs typeface="+mj-cs"/>
                  <a:sym typeface="Calibri"/>
                </a:rPr>
                <a:t>GCSE D&amp;T</a:t>
              </a:r>
            </a:p>
            <a:p>
              <a:pPr marL="0" marR="0" indent="0" algn="ctr" defTabSz="457200" rtl="0" fontAlgn="auto" latinLnBrk="0" hangingPunct="0">
                <a:lnSpc>
                  <a:spcPct val="100000"/>
                </a:lnSpc>
                <a:spcBef>
                  <a:spcPts val="0"/>
                </a:spcBef>
                <a:spcAft>
                  <a:spcPts val="0"/>
                </a:spcAft>
                <a:buClrTx/>
                <a:buSzTx/>
                <a:buFontTx/>
                <a:buNone/>
                <a:tabLst/>
              </a:pPr>
              <a:r>
                <a:rPr lang="en-US" sz="1400" b="1" dirty="0">
                  <a:solidFill>
                    <a:schemeClr val="bg1"/>
                  </a:solidFill>
                </a:rPr>
                <a:t>Qualification</a:t>
              </a:r>
              <a:endParaRPr kumimoji="0" lang="en-US" sz="1400" b="1" i="0" u="none" strike="noStrike" cap="none" spc="0" normalizeH="0" baseline="0" dirty="0">
                <a:ln>
                  <a:noFill/>
                </a:ln>
                <a:solidFill>
                  <a:schemeClr val="bg1"/>
                </a:solidFill>
                <a:effectLst/>
                <a:uFillTx/>
                <a:sym typeface="Calibri"/>
              </a:endParaRPr>
            </a:p>
          </p:txBody>
        </p:sp>
      </p:grpSp>
    </p:spTree>
    <p:extLst>
      <p:ext uri="{BB962C8B-B14F-4D97-AF65-F5344CB8AC3E}">
        <p14:creationId xmlns:p14="http://schemas.microsoft.com/office/powerpoint/2010/main" val="2062606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170A-F646-A946-8514-C4B5C25D7C45}"/>
              </a:ext>
            </a:extLst>
          </p:cNvPr>
          <p:cNvSpPr>
            <a:spLocks noGrp="1"/>
          </p:cNvSpPr>
          <p:nvPr>
            <p:ph type="title"/>
          </p:nvPr>
        </p:nvSpPr>
        <p:spPr>
          <a:xfrm>
            <a:off x="638354" y="1"/>
            <a:ext cx="9267645" cy="1303282"/>
          </a:xfrm>
          <a:noFill/>
        </p:spPr>
        <p:txBody>
          <a:bodyPr>
            <a:noAutofit/>
          </a:bodyPr>
          <a:lstStyle/>
          <a:p>
            <a:pPr algn="l"/>
            <a:r>
              <a:rPr lang="en-US" sz="3600" b="1" dirty="0">
                <a:solidFill>
                  <a:srgbClr val="6B9C86"/>
                </a:solidFill>
                <a:latin typeface="Arial" panose="020B0604020202020204" pitchFamily="34" charset="0"/>
                <a:ea typeface="+mn-ea"/>
                <a:cs typeface="Arial" panose="020B0604020202020204" pitchFamily="34" charset="0"/>
              </a:rPr>
              <a:t>Top tips</a:t>
            </a:r>
          </a:p>
        </p:txBody>
      </p:sp>
      <p:sp>
        <p:nvSpPr>
          <p:cNvPr id="7" name="TextBox 6">
            <a:extLst>
              <a:ext uri="{FF2B5EF4-FFF2-40B4-BE49-F238E27FC236}">
                <a16:creationId xmlns:a16="http://schemas.microsoft.com/office/drawing/2014/main" id="{A3D71CBF-5539-A84A-B05E-3DD83FBC8CD4}"/>
              </a:ext>
            </a:extLst>
          </p:cNvPr>
          <p:cNvSpPr txBox="1"/>
          <p:nvPr/>
        </p:nvSpPr>
        <p:spPr>
          <a:xfrm>
            <a:off x="638354" y="1608881"/>
            <a:ext cx="8264353"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mj-lt"/>
              <a:buAutoNum type="arabicPeriod"/>
            </a:pPr>
            <a:r>
              <a:rPr lang="en-US" sz="2400" b="1" dirty="0">
                <a:latin typeface="Arial" panose="020B0604020202020204" pitchFamily="34" charset="0"/>
                <a:cs typeface="Arial" panose="020B0604020202020204" pitchFamily="34" charset="0"/>
              </a:rPr>
              <a:t>Talk to others, get their opinions.</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Be clear about who you have talked to and how you have taken on board their feedback and opinions.</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Document everything as it happens.</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US" sz="2400" b="1" dirty="0">
                <a:latin typeface="Arial" panose="020B0604020202020204" pitchFamily="34" charset="0"/>
                <a:cs typeface="Arial" panose="020B0604020202020204" pitchFamily="34" charset="0"/>
              </a:rPr>
              <a:t>Focus on describing WHAT you did WHY you did it and HOW it affects your project.</a:t>
            </a:r>
          </a:p>
          <a:p>
            <a:pPr marL="1143000" indent="-1143000">
              <a:buFont typeface="+mj-lt"/>
              <a:buAutoNum type="arabicPeriod"/>
            </a:pPr>
            <a:endParaRPr lang="en-US" sz="36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867D539-4618-47A4-B3BA-92215326C5CF}"/>
              </a:ext>
            </a:extLst>
          </p:cNvPr>
          <p:cNvSpPr/>
          <p:nvPr/>
        </p:nvSpPr>
        <p:spPr>
          <a:xfrm>
            <a:off x="8902707" y="6506884"/>
            <a:ext cx="917239" cy="246221"/>
          </a:xfrm>
          <a:prstGeom prst="rect">
            <a:avLst/>
          </a:prstGeom>
        </p:spPr>
        <p:txBody>
          <a:bodyPr wrap="none">
            <a:spAutoFit/>
          </a:bodyPr>
          <a:lstStyle/>
          <a:p>
            <a:r>
              <a:rPr lang="en-GB" sz="1000" dirty="0">
                <a:latin typeface="Arial" panose="020B0604020202020204" pitchFamily="34" charset="0"/>
                <a:ea typeface="Calibri" panose="020F0502020204030204" pitchFamily="34" charset="0"/>
                <a:cs typeface="Times New Roman" panose="02020603050405020304" pitchFamily="18" charset="0"/>
              </a:rPr>
              <a:t>© OCR 2020</a:t>
            </a:r>
            <a:endParaRPr lang="en-GB" sz="1000" dirty="0"/>
          </a:p>
        </p:txBody>
      </p:sp>
      <p:sp>
        <p:nvSpPr>
          <p:cNvPr id="8" name="Title 1">
            <a:extLst>
              <a:ext uri="{FF2B5EF4-FFF2-40B4-BE49-F238E27FC236}">
                <a16:creationId xmlns:a16="http://schemas.microsoft.com/office/drawing/2014/main" id="{E33D6A2D-DE6D-4463-9072-C33F9F901F43}"/>
              </a:ext>
            </a:extLst>
          </p:cNvPr>
          <p:cNvSpPr txBox="1">
            <a:spLocks/>
          </p:cNvSpPr>
          <p:nvPr/>
        </p:nvSpPr>
        <p:spPr>
          <a:xfrm>
            <a:off x="319176" y="6289040"/>
            <a:ext cx="9267645" cy="43358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l" hangingPunct="1"/>
            <a:r>
              <a:rPr lang="en-US" sz="1800" b="1" dirty="0">
                <a:solidFill>
                  <a:srgbClr val="6B9C86"/>
                </a:solidFill>
                <a:latin typeface="Arial" panose="020B0604020202020204" pitchFamily="34" charset="0"/>
                <a:ea typeface="+mn-ea"/>
                <a:cs typeface="Arial" panose="020B0604020202020204" pitchFamily="34" charset="0"/>
              </a:rPr>
              <a:t>GCSE Design and Technology</a:t>
            </a:r>
          </a:p>
        </p:txBody>
      </p:sp>
    </p:spTree>
    <p:extLst>
      <p:ext uri="{BB962C8B-B14F-4D97-AF65-F5344CB8AC3E}">
        <p14:creationId xmlns:p14="http://schemas.microsoft.com/office/powerpoint/2010/main" val="4170811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323BD270-628F-43AD-B198-D9908C8618FE}"/>
              </a:ext>
            </a:extLst>
          </p:cNvPr>
          <p:cNvSpPr/>
          <p:nvPr/>
        </p:nvSpPr>
        <p:spPr bwMode="auto">
          <a:xfrm>
            <a:off x="548888" y="4420870"/>
            <a:ext cx="8808223" cy="2185421"/>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anchor="ctr"/>
          <a:lstStyle/>
          <a:p>
            <a:r>
              <a:rPr lang="en-GB" sz="800" b="1" kern="1200" dirty="0">
                <a:solidFill>
                  <a:schemeClr val="tx1"/>
                </a:solidFill>
                <a:effectLst/>
                <a:latin typeface="+mj-lt"/>
                <a:ea typeface="+mn-ea"/>
                <a:cs typeface="+mn-cs"/>
              </a:rPr>
              <a:t>OCR Resources</a:t>
            </a:r>
            <a:r>
              <a:rPr lang="en-GB" sz="800" kern="1200" dirty="0">
                <a:solidFill>
                  <a:schemeClr val="tx1"/>
                </a:solidFill>
                <a:effectLst/>
                <a:latin typeface="+mj-lt"/>
                <a:ea typeface="+mn-ea"/>
                <a:cs typeface="+mn-cs"/>
              </a:rPr>
              <a:t>: </a:t>
            </a:r>
            <a:r>
              <a:rPr lang="en-GB" sz="800" i="1" kern="1200" dirty="0">
                <a:solidFill>
                  <a:schemeClr val="tx1"/>
                </a:solidFill>
                <a:effectLst/>
                <a:latin typeface="+mj-lt"/>
                <a:ea typeface="+mn-ea"/>
                <a:cs typeface="+mn-cs"/>
              </a:rPr>
              <a:t>the small print</a:t>
            </a:r>
            <a:br>
              <a:rPr lang="en-GB" sz="800" i="1" kern="1200" dirty="0">
                <a:solidFill>
                  <a:schemeClr val="tx1"/>
                </a:solidFill>
                <a:effectLst/>
                <a:latin typeface="+mj-lt"/>
                <a:ea typeface="+mn-ea"/>
                <a:cs typeface="+mn-cs"/>
              </a:rPr>
            </a:br>
            <a:r>
              <a:rPr lang="en-GB" sz="800" kern="1200" dirty="0">
                <a:solidFill>
                  <a:schemeClr val="tx1"/>
                </a:solidFill>
                <a:effectLst/>
                <a:latin typeface="+mj-lt"/>
                <a:ea typeface="+mn-ea"/>
                <a:cs typeface="+mn-cs"/>
              </a:rPr>
              <a:t>OCR’s resources are provided to support the delivery of OCR qualifications, but in no way constitute an endorsed teaching method that is required by the Board, and the decision</a:t>
            </a:r>
            <a:br>
              <a:rPr lang="en-GB" sz="800" kern="1200" dirty="0">
                <a:solidFill>
                  <a:schemeClr val="tx1"/>
                </a:solidFill>
                <a:effectLst/>
                <a:latin typeface="+mj-lt"/>
                <a:ea typeface="+mn-ea"/>
                <a:cs typeface="+mn-cs"/>
              </a:rPr>
            </a:br>
            <a:r>
              <a:rPr lang="en-GB" sz="800" kern="1200" dirty="0">
                <a:solidFill>
                  <a:schemeClr val="tx1"/>
                </a:solidFill>
                <a:effectLst/>
                <a:latin typeface="+mj-lt"/>
                <a:ea typeface="+mn-ea"/>
                <a:cs typeface="+mn-cs"/>
              </a:rPr>
              <a:t>to use them lies with the individual teacher. Whilst every effort is made to ensure the accuracy of the content, OCR cannot be held responsible for any errors or omissions within </a:t>
            </a:r>
            <a:br>
              <a:rPr lang="en-GB" sz="800" kern="1200" dirty="0">
                <a:solidFill>
                  <a:schemeClr val="tx1"/>
                </a:solidFill>
                <a:effectLst/>
                <a:latin typeface="+mj-lt"/>
                <a:ea typeface="+mn-ea"/>
                <a:cs typeface="+mn-cs"/>
              </a:rPr>
            </a:br>
            <a:r>
              <a:rPr lang="en-GB" sz="800" kern="1200" dirty="0">
                <a:solidFill>
                  <a:schemeClr val="tx1"/>
                </a:solidFill>
                <a:effectLst/>
                <a:latin typeface="+mj-lt"/>
                <a:ea typeface="+mn-ea"/>
                <a:cs typeface="+mn-cs"/>
              </a:rPr>
              <a:t>these resources. </a:t>
            </a:r>
          </a:p>
          <a:p>
            <a:r>
              <a:rPr lang="en-GB" sz="800" kern="1200" dirty="0">
                <a:solidFill>
                  <a:schemeClr val="tx1"/>
                </a:solidFill>
                <a:effectLst/>
                <a:latin typeface="+mj-lt"/>
                <a:ea typeface="+mn-ea"/>
                <a:cs typeface="+mn-cs"/>
              </a:rPr>
              <a:t> </a:t>
            </a:r>
          </a:p>
          <a:p>
            <a:r>
              <a:rPr lang="en-GB" sz="800" kern="1200" dirty="0">
                <a:solidFill>
                  <a:schemeClr val="tx1"/>
                </a:solidFill>
                <a:effectLst/>
                <a:latin typeface="+mj-lt"/>
                <a:ea typeface="+mn-ea"/>
                <a:cs typeface="+mn-cs"/>
              </a:rPr>
              <a:t>Our documents are updated over time. Whilst every effort is made to check all documents, there may be contradictions between published support and the specification, therefore please use the information on the latest specification at all times. Where changes are made to specifications these will be indicated within the document, there will be a new version number indicated, and a summary of the changes. If you do notice a discrepancy between the specification and a resource please contact us at: </a:t>
            </a:r>
            <a:r>
              <a:rPr lang="en-GB" sz="800" u="sng"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resources.feedback@ocr.org.uk</a:t>
            </a:r>
            <a:r>
              <a:rPr lang="en-GB" sz="800" kern="1200" dirty="0">
                <a:solidFill>
                  <a:schemeClr val="tx1"/>
                </a:solidFill>
                <a:effectLst/>
                <a:latin typeface="+mj-lt"/>
                <a:ea typeface="+mn-ea"/>
                <a:cs typeface="+mn-cs"/>
              </a:rPr>
              <a:t>.</a:t>
            </a:r>
            <a:br>
              <a:rPr lang="en-GB" sz="800" kern="1200" dirty="0">
                <a:solidFill>
                  <a:schemeClr val="tx1"/>
                </a:solidFill>
                <a:effectLst/>
                <a:latin typeface="+mj-lt"/>
                <a:ea typeface="+mn-ea"/>
                <a:cs typeface="+mn-cs"/>
              </a:rPr>
            </a:br>
            <a:br>
              <a:rPr lang="en-GB" sz="800" dirty="0">
                <a:solidFill>
                  <a:schemeClr val="tx1"/>
                </a:solidFill>
                <a:latin typeface="+mj-lt"/>
                <a:cs typeface="Arial" panose="020B0604020202020204" pitchFamily="34" charset="0"/>
              </a:rPr>
            </a:br>
            <a:r>
              <a:rPr lang="en-GB" sz="800" dirty="0">
                <a:solidFill>
                  <a:schemeClr val="tx1"/>
                </a:solidFill>
                <a:latin typeface="+mj-lt"/>
                <a:cs typeface="Arial" panose="020B0604020202020204" pitchFamily="34" charset="0"/>
              </a:rPr>
              <a:t>© OCR 2020 - This resource may be freely copied and distributed, as long as the OCR logo and this message remain intact and OCR is acknowledged as the originator of this work.</a:t>
            </a:r>
          </a:p>
          <a:p>
            <a:endParaRPr lang="en-GB" sz="800" dirty="0">
              <a:solidFill>
                <a:schemeClr val="tx1"/>
              </a:solidFill>
              <a:latin typeface="+mj-lt"/>
              <a:cs typeface="Arial" panose="020B0604020202020204" pitchFamily="34" charset="0"/>
            </a:endParaRPr>
          </a:p>
          <a:p>
            <a:r>
              <a:rPr lang="en-GB" sz="800" dirty="0">
                <a:solidFill>
                  <a:schemeClr val="tx1"/>
                </a:solidFill>
                <a:latin typeface="+mj-lt"/>
                <a:cs typeface="Arial" panose="020B0604020202020204" pitchFamily="34" charset="0"/>
              </a:rPr>
              <a:t>OCR acknowledges the use of the following content:</a:t>
            </a:r>
          </a:p>
          <a:p>
            <a:endParaRPr lang="en-GB" sz="800" dirty="0">
              <a:solidFill>
                <a:schemeClr val="tx1"/>
              </a:solidFill>
              <a:latin typeface="+mj-lt"/>
              <a:cs typeface="Arial" panose="020B0604020202020204" pitchFamily="34" charset="0"/>
            </a:endParaRPr>
          </a:p>
          <a:p>
            <a:r>
              <a:rPr lang="en-GB" sz="800" dirty="0">
                <a:solidFill>
                  <a:schemeClr val="tx1"/>
                </a:solidFill>
                <a:latin typeface="+mj-lt"/>
                <a:cs typeface="Arial" panose="020B0604020202020204" pitchFamily="34" charset="0"/>
              </a:rPr>
              <a:t>Please get in touch if you want to discuss the accessibility of resources we offer to support delivery of our qualifications: </a:t>
            </a:r>
            <a:r>
              <a:rPr lang="en-GB" sz="800" u="sng" dirty="0">
                <a:solidFill>
                  <a:schemeClr val="tx1"/>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resources.feedback@ocr.org.uk</a:t>
            </a:r>
            <a:endParaRPr lang="en-GB" sz="8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3834364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689AE-1D66-C649-81AA-D3197D846F73}"/>
              </a:ext>
            </a:extLst>
          </p:cNvPr>
          <p:cNvSpPr txBox="1"/>
          <p:nvPr/>
        </p:nvSpPr>
        <p:spPr>
          <a:xfrm>
            <a:off x="957035" y="1652404"/>
            <a:ext cx="7991929" cy="2492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lang="en-US" sz="3600" b="1" dirty="0">
                <a:latin typeface="Arial" panose="020B0604020202020204" pitchFamily="34" charset="0"/>
                <a:cs typeface="Arial" panose="020B0604020202020204" pitchFamily="34" charset="0"/>
              </a:rPr>
              <a:t>K</a:t>
            </a:r>
            <a:r>
              <a:rPr kumimoji="0"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nowledge and understanding</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lang="en-US" sz="3600" b="1" dirty="0">
                <a:latin typeface="Arial" panose="020B0604020202020204" pitchFamily="34" charset="0"/>
                <a:cs typeface="Arial" panose="020B0604020202020204" pitchFamily="34" charset="0"/>
              </a:rPr>
              <a:t>Creative thinking skills</a:t>
            </a: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r>
              <a:rPr kumimoji="0"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Problem</a:t>
            </a:r>
            <a:r>
              <a:rPr kumimoji="0" lang="en-US"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 solving</a:t>
            </a:r>
            <a:endParaRPr kumimoji="0"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1143000" marR="0" indent="-1143000" algn="l" defTabSz="457200" rtl="0" fontAlgn="auto" latinLnBrk="0" hangingPunct="0">
              <a:lnSpc>
                <a:spcPct val="100000"/>
              </a:lnSpc>
              <a:spcBef>
                <a:spcPts val="0"/>
              </a:spcBef>
              <a:spcAft>
                <a:spcPts val="0"/>
              </a:spcAft>
              <a:buClrTx/>
              <a:buSzTx/>
              <a:buFont typeface="+mj-lt"/>
              <a:buAutoNum type="arabicPeriod"/>
              <a:tabLst/>
            </a:pPr>
            <a:endParaRPr kumimoji="0" lang="en-US" sz="4800" b="1" i="0" u="none" strike="noStrike" cap="none" spc="0" normalizeH="0" baseline="0" dirty="0">
              <a:ln>
                <a:noFill/>
              </a:ln>
              <a:solidFill>
                <a:srgbClr val="000000"/>
              </a:solidFill>
              <a:effectLst/>
              <a:uFillTx/>
              <a:latin typeface="+mj-lt"/>
              <a:ea typeface="+mj-ea"/>
              <a:cs typeface="+mj-cs"/>
              <a:sym typeface="Calibri"/>
            </a:endParaRPr>
          </a:p>
        </p:txBody>
      </p:sp>
      <p:pic>
        <p:nvPicPr>
          <p:cNvPr id="6" name="Graphic 5" descr="Head with gears">
            <a:extLst>
              <a:ext uri="{FF2B5EF4-FFF2-40B4-BE49-F238E27FC236}">
                <a16:creationId xmlns:a16="http://schemas.microsoft.com/office/drawing/2014/main" id="{B1E20646-1010-6941-B821-CF56733581B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62069" y="3298189"/>
            <a:ext cx="2628901" cy="2628901"/>
          </a:xfrm>
          <a:prstGeom prst="rect">
            <a:avLst/>
          </a:prstGeom>
        </p:spPr>
      </p:pic>
      <p:sp>
        <p:nvSpPr>
          <p:cNvPr id="5" name="Title 1">
            <a:extLst>
              <a:ext uri="{FF2B5EF4-FFF2-40B4-BE49-F238E27FC236}">
                <a16:creationId xmlns:a16="http://schemas.microsoft.com/office/drawing/2014/main" id="{4CB1B7A8-D0BA-4CF4-B4D6-21325DE2ACBF}"/>
              </a:ext>
            </a:extLst>
          </p:cNvPr>
          <p:cNvSpPr txBox="1">
            <a:spLocks/>
          </p:cNvSpPr>
          <p:nvPr/>
        </p:nvSpPr>
        <p:spPr>
          <a:xfrm>
            <a:off x="638354" y="1"/>
            <a:ext cx="9267645" cy="130328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l" hangingPunct="1"/>
            <a:r>
              <a:rPr lang="en-US" sz="3600" b="1" dirty="0">
                <a:solidFill>
                  <a:srgbClr val="6B9C86"/>
                </a:solidFill>
                <a:latin typeface="Arial" panose="020B0604020202020204" pitchFamily="34" charset="0"/>
                <a:ea typeface="+mn-ea"/>
                <a:cs typeface="Arial" panose="020B0604020202020204" pitchFamily="34" charset="0"/>
              </a:rPr>
              <a:t>Why do the NEA?</a:t>
            </a:r>
          </a:p>
        </p:txBody>
      </p:sp>
      <p:sp>
        <p:nvSpPr>
          <p:cNvPr id="8" name="Rectangle 7">
            <a:extLst>
              <a:ext uri="{FF2B5EF4-FFF2-40B4-BE49-F238E27FC236}">
                <a16:creationId xmlns:a16="http://schemas.microsoft.com/office/drawing/2014/main" id="{FE52BDBE-1CED-47C5-B381-C2457F2C5751}"/>
              </a:ext>
            </a:extLst>
          </p:cNvPr>
          <p:cNvSpPr/>
          <p:nvPr/>
        </p:nvSpPr>
        <p:spPr>
          <a:xfrm>
            <a:off x="8902707" y="6506884"/>
            <a:ext cx="917239" cy="246221"/>
          </a:xfrm>
          <a:prstGeom prst="rect">
            <a:avLst/>
          </a:prstGeom>
        </p:spPr>
        <p:txBody>
          <a:bodyPr wrap="none">
            <a:spAutoFit/>
          </a:bodyPr>
          <a:lstStyle/>
          <a:p>
            <a:r>
              <a:rPr lang="en-GB" sz="1000" dirty="0">
                <a:latin typeface="Arial" panose="020B0604020202020204" pitchFamily="34" charset="0"/>
                <a:ea typeface="Calibri" panose="020F0502020204030204" pitchFamily="34" charset="0"/>
                <a:cs typeface="Times New Roman" panose="02020603050405020304" pitchFamily="18" charset="0"/>
              </a:rPr>
              <a:t>© OCR 2020</a:t>
            </a:r>
            <a:endParaRPr lang="en-GB" sz="1000" dirty="0"/>
          </a:p>
        </p:txBody>
      </p:sp>
      <p:sp>
        <p:nvSpPr>
          <p:cNvPr id="9" name="Title 1">
            <a:extLst>
              <a:ext uri="{FF2B5EF4-FFF2-40B4-BE49-F238E27FC236}">
                <a16:creationId xmlns:a16="http://schemas.microsoft.com/office/drawing/2014/main" id="{A8DCEE0B-D0AF-4361-9131-B74415600A34}"/>
              </a:ext>
            </a:extLst>
          </p:cNvPr>
          <p:cNvSpPr txBox="1">
            <a:spLocks/>
          </p:cNvSpPr>
          <p:nvPr/>
        </p:nvSpPr>
        <p:spPr>
          <a:xfrm>
            <a:off x="319176" y="6289040"/>
            <a:ext cx="9267645" cy="43358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l" hangingPunct="1"/>
            <a:r>
              <a:rPr lang="en-US" sz="1800" b="1" dirty="0">
                <a:solidFill>
                  <a:srgbClr val="6B9C86"/>
                </a:solidFill>
                <a:latin typeface="Arial" panose="020B0604020202020204" pitchFamily="34" charset="0"/>
                <a:ea typeface="+mn-ea"/>
                <a:cs typeface="Arial" panose="020B0604020202020204" pitchFamily="34" charset="0"/>
              </a:rPr>
              <a:t>GCSE Design and Technology</a:t>
            </a:r>
          </a:p>
        </p:txBody>
      </p:sp>
    </p:spTree>
    <p:extLst>
      <p:ext uri="{BB962C8B-B14F-4D97-AF65-F5344CB8AC3E}">
        <p14:creationId xmlns:p14="http://schemas.microsoft.com/office/powerpoint/2010/main" val="12936500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rtfolio preview">
            <a:extLst>
              <a:ext uri="{FF2B5EF4-FFF2-40B4-BE49-F238E27FC236}">
                <a16:creationId xmlns:a16="http://schemas.microsoft.com/office/drawing/2014/main" id="{B9DA9B66-14D9-FE4A-87D9-30F073A15E10}"/>
              </a:ext>
            </a:extLst>
          </p:cNvPr>
          <p:cNvPicPr>
            <a:picLocks noChangeAspect="1"/>
          </p:cNvPicPr>
          <p:nvPr/>
        </p:nvPicPr>
        <p:blipFill>
          <a:blip r:embed="rId3"/>
          <a:stretch>
            <a:fillRect/>
          </a:stretch>
        </p:blipFill>
        <p:spPr>
          <a:xfrm>
            <a:off x="0" y="1169609"/>
            <a:ext cx="9906000" cy="4942857"/>
          </a:xfrm>
          <a:prstGeom prst="rect">
            <a:avLst/>
          </a:prstGeom>
        </p:spPr>
      </p:pic>
      <p:sp>
        <p:nvSpPr>
          <p:cNvPr id="4" name="Title 1">
            <a:extLst>
              <a:ext uri="{FF2B5EF4-FFF2-40B4-BE49-F238E27FC236}">
                <a16:creationId xmlns:a16="http://schemas.microsoft.com/office/drawing/2014/main" id="{54160293-2422-45D9-B9F6-9C40847C568F}"/>
              </a:ext>
            </a:extLst>
          </p:cNvPr>
          <p:cNvSpPr txBox="1">
            <a:spLocks/>
          </p:cNvSpPr>
          <p:nvPr/>
        </p:nvSpPr>
        <p:spPr>
          <a:xfrm>
            <a:off x="638354" y="1"/>
            <a:ext cx="9267645" cy="130328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algn="l" hangingPunct="1"/>
            <a:r>
              <a:rPr lang="en-US" sz="3600" b="1" dirty="0">
                <a:solidFill>
                  <a:srgbClr val="6B9C86"/>
                </a:solidFill>
                <a:latin typeface="Arial" panose="020B0604020202020204" pitchFamily="34" charset="0"/>
                <a:ea typeface="+mn-ea"/>
                <a:cs typeface="Arial" panose="020B0604020202020204" pitchFamily="34" charset="0"/>
              </a:rPr>
              <a:t>NEA portfolio</a:t>
            </a:r>
          </a:p>
        </p:txBody>
      </p:sp>
      <p:sp>
        <p:nvSpPr>
          <p:cNvPr id="7" name="Rectangle 6">
            <a:extLst>
              <a:ext uri="{FF2B5EF4-FFF2-40B4-BE49-F238E27FC236}">
                <a16:creationId xmlns:a16="http://schemas.microsoft.com/office/drawing/2014/main" id="{DB8ADEE6-3811-4532-8619-16954A4FA8D6}"/>
              </a:ext>
            </a:extLst>
          </p:cNvPr>
          <p:cNvSpPr/>
          <p:nvPr/>
        </p:nvSpPr>
        <p:spPr>
          <a:xfrm>
            <a:off x="8902707" y="6506884"/>
            <a:ext cx="917239" cy="246221"/>
          </a:xfrm>
          <a:prstGeom prst="rect">
            <a:avLst/>
          </a:prstGeom>
        </p:spPr>
        <p:txBody>
          <a:bodyPr wrap="none">
            <a:spAutoFit/>
          </a:bodyPr>
          <a:lstStyle/>
          <a:p>
            <a:r>
              <a:rPr lang="en-GB" sz="1000" dirty="0">
                <a:latin typeface="Arial" panose="020B0604020202020204" pitchFamily="34" charset="0"/>
                <a:ea typeface="Calibri" panose="020F0502020204030204" pitchFamily="34" charset="0"/>
                <a:cs typeface="Times New Roman" panose="02020603050405020304" pitchFamily="18" charset="0"/>
              </a:rPr>
              <a:t>© OCR 2020</a:t>
            </a:r>
            <a:endParaRPr lang="en-GB" sz="1000" dirty="0"/>
          </a:p>
        </p:txBody>
      </p:sp>
    </p:spTree>
    <p:extLst>
      <p:ext uri="{BB962C8B-B14F-4D97-AF65-F5344CB8AC3E}">
        <p14:creationId xmlns:p14="http://schemas.microsoft.com/office/powerpoint/2010/main" val="33865335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 work">
            <a:extLst>
              <a:ext uri="{FF2B5EF4-FFF2-40B4-BE49-F238E27FC236}">
                <a16:creationId xmlns:a16="http://schemas.microsoft.com/office/drawing/2014/main" id="{4A555339-CE11-4A97-A24B-62EE7453A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931" y="4296596"/>
            <a:ext cx="2295964" cy="1127842"/>
          </a:xfrm>
          <a:prstGeom prst="rect">
            <a:avLst/>
          </a:prstGeom>
        </p:spPr>
      </p:pic>
      <p:pic>
        <p:nvPicPr>
          <p:cNvPr id="6" name="Picture 5" descr="Student work">
            <a:extLst>
              <a:ext uri="{FF2B5EF4-FFF2-40B4-BE49-F238E27FC236}">
                <a16:creationId xmlns:a16="http://schemas.microsoft.com/office/drawing/2014/main" id="{AB87946B-C7A1-4322-B6BC-492AD49C9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9698" y="2665085"/>
            <a:ext cx="1524742" cy="2782654"/>
          </a:xfrm>
          <a:prstGeom prst="rect">
            <a:avLst/>
          </a:prstGeom>
        </p:spPr>
      </p:pic>
      <p:pic>
        <p:nvPicPr>
          <p:cNvPr id="4" name="Picture 3" descr="Student work">
            <a:extLst>
              <a:ext uri="{FF2B5EF4-FFF2-40B4-BE49-F238E27FC236}">
                <a16:creationId xmlns:a16="http://schemas.microsoft.com/office/drawing/2014/main" id="{2BF6E7F7-ACA9-41D5-AA5D-F77510726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215" y="-10570"/>
            <a:ext cx="3034190" cy="2332534"/>
          </a:xfrm>
          <a:prstGeom prst="rect">
            <a:avLst/>
          </a:prstGeom>
        </p:spPr>
      </p:pic>
      <p:pic>
        <p:nvPicPr>
          <p:cNvPr id="95" name="Picture 3" descr="Student work"/>
          <p:cNvPicPr>
            <a:picLocks noChangeAspect="1"/>
          </p:cNvPicPr>
          <p:nvPr/>
        </p:nvPicPr>
        <p:blipFill>
          <a:blip r:embed="rId6"/>
          <a:stretch>
            <a:fillRect/>
          </a:stretch>
        </p:blipFill>
        <p:spPr>
          <a:xfrm>
            <a:off x="383894" y="479966"/>
            <a:ext cx="5278002" cy="4944472"/>
          </a:xfrm>
          <a:prstGeom prst="rect">
            <a:avLst/>
          </a:prstGeom>
          <a:ln w="12700">
            <a:miter lim="400000"/>
          </a:ln>
        </p:spPr>
      </p:pic>
      <p:pic>
        <p:nvPicPr>
          <p:cNvPr id="96" name="Picture 4" descr="Student work"/>
          <p:cNvPicPr>
            <a:picLocks noChangeAspect="1"/>
          </p:cNvPicPr>
          <p:nvPr/>
        </p:nvPicPr>
        <p:blipFill>
          <a:blip r:embed="rId7"/>
          <a:stretch>
            <a:fillRect/>
          </a:stretch>
        </p:blipFill>
        <p:spPr>
          <a:xfrm>
            <a:off x="6693876" y="5469873"/>
            <a:ext cx="2857501" cy="1364038"/>
          </a:xfrm>
          <a:prstGeom prst="rect">
            <a:avLst/>
          </a:prstGeom>
          <a:ln w="12700">
            <a:miter lim="400000"/>
          </a:ln>
        </p:spPr>
      </p:pic>
      <p:sp>
        <p:nvSpPr>
          <p:cNvPr id="98" name="Rectangle 8"/>
          <p:cNvSpPr txBox="1"/>
          <p:nvPr/>
        </p:nvSpPr>
        <p:spPr>
          <a:xfrm>
            <a:off x="5653984" y="2227782"/>
            <a:ext cx="3909676"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400" b="1" u="sng">
                <a:ln w="12700" cap="flat">
                  <a:solidFill>
                    <a:srgbClr val="054697"/>
                  </a:solidFill>
                  <a:prstDash val="solid"/>
                  <a:round/>
                </a:ln>
                <a:effectLst>
                  <a:outerShdw blurRad="38100" dist="20320" dir="1800000" rotWithShape="0">
                    <a:srgbClr val="000000">
                      <a:alpha val="40000"/>
                    </a:srgbClr>
                  </a:outerShdw>
                </a:effectLst>
              </a:defRPr>
            </a:lvl1pPr>
          </a:lstStyle>
          <a:p>
            <a:r>
              <a:t>Existing products/websites</a:t>
            </a:r>
          </a:p>
        </p:txBody>
      </p:sp>
      <p:sp>
        <p:nvSpPr>
          <p:cNvPr id="99" name="TextBox 9"/>
          <p:cNvSpPr txBox="1"/>
          <p:nvPr/>
        </p:nvSpPr>
        <p:spPr>
          <a:xfrm>
            <a:off x="539750" y="5575817"/>
            <a:ext cx="6127750" cy="1424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70C0"/>
                </a:solidFill>
              </a:defRPr>
            </a:lvl1pPr>
          </a:lstStyle>
          <a:p>
            <a:r>
              <a:t>I started my project by setting out a mind map on a white board and drafting my ideas in a group. We came up with potential ideas/problems/categories on what prototype we could make later on by drafting ideas in blue pen (diagram above).</a:t>
            </a:r>
          </a:p>
        </p:txBody>
      </p:sp>
      <p:sp>
        <p:nvSpPr>
          <p:cNvPr id="101" name="Rectangle 2"/>
          <p:cNvSpPr txBox="1"/>
          <p:nvPr/>
        </p:nvSpPr>
        <p:spPr>
          <a:xfrm>
            <a:off x="895479" y="-1"/>
            <a:ext cx="4254833"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800" b="1">
                <a:ln w="9525" cap="flat">
                  <a:solidFill>
                    <a:srgbClr val="FFFFFF"/>
                  </a:solidFill>
                  <a:prstDash val="solid"/>
                  <a:round/>
                </a:ln>
                <a:effectLst>
                  <a:outerShdw blurRad="12700" dist="38100" dir="2700000" rotWithShape="0">
                    <a:srgbClr val="808080"/>
                  </a:outerShdw>
                </a:effectLst>
              </a:defRPr>
            </a:lvl1pPr>
          </a:lstStyle>
          <a:p>
            <a:r>
              <a:t>Investigating the context</a:t>
            </a:r>
          </a:p>
        </p:txBody>
      </p:sp>
      <p:sp>
        <p:nvSpPr>
          <p:cNvPr id="102" name="Straight Arrow Connector 11"/>
          <p:cNvSpPr/>
          <p:nvPr/>
        </p:nvSpPr>
        <p:spPr>
          <a:xfrm flipH="1" flipV="1">
            <a:off x="1969676" y="3033346"/>
            <a:ext cx="433558" cy="551751"/>
          </a:xfrm>
          <a:prstGeom prst="line">
            <a:avLst/>
          </a:prstGeom>
          <a:ln w="38100">
            <a:solidFill>
              <a:schemeClr val="accent2"/>
            </a:solidFill>
            <a:tailEnd type="triangle"/>
          </a:ln>
          <a:effectLst>
            <a:outerShdw blurRad="38100" dist="23000" dir="5400000" rotWithShape="0">
              <a:srgbClr val="000000">
                <a:alpha val="35000"/>
              </a:srgbClr>
            </a:outerShdw>
          </a:effectLst>
        </p:spPr>
        <p:txBody>
          <a:bodyPr lIns="45719" rIns="45719"/>
          <a:lstStyle/>
          <a:p>
            <a:endParaRPr/>
          </a:p>
        </p:txBody>
      </p:sp>
      <p:sp>
        <p:nvSpPr>
          <p:cNvPr id="103" name="Straight Arrow Connector 15"/>
          <p:cNvSpPr/>
          <p:nvPr/>
        </p:nvSpPr>
        <p:spPr>
          <a:xfrm flipH="1" flipV="1">
            <a:off x="3212122" y="1947141"/>
            <a:ext cx="633047" cy="488330"/>
          </a:xfrm>
          <a:prstGeom prst="line">
            <a:avLst/>
          </a:prstGeom>
          <a:ln w="25400">
            <a:solidFill>
              <a:schemeClr val="accent2"/>
            </a:solidFill>
            <a:tailEnd type="triangle"/>
          </a:ln>
          <a:effectLst>
            <a:outerShdw blurRad="38100" dist="20000" dir="5400000" rotWithShape="0">
              <a:srgbClr val="000000">
                <a:alpha val="38000"/>
              </a:srgbClr>
            </a:outerShdw>
          </a:effectLst>
        </p:spPr>
        <p:txBody>
          <a:bodyPr lIns="45719" rIns="45719"/>
          <a:lstStyle/>
          <a:p>
            <a:endParaRPr/>
          </a:p>
        </p:txBody>
      </p:sp>
      <p:pic>
        <p:nvPicPr>
          <p:cNvPr id="104" name="Picture 16" descr="Student work"/>
          <p:cNvPicPr>
            <a:picLocks noChangeAspect="1"/>
          </p:cNvPicPr>
          <p:nvPr/>
        </p:nvPicPr>
        <p:blipFill>
          <a:blip r:embed="rId8"/>
          <a:stretch>
            <a:fillRect/>
          </a:stretch>
        </p:blipFill>
        <p:spPr>
          <a:xfrm>
            <a:off x="5692642" y="2634778"/>
            <a:ext cx="2322923" cy="1588246"/>
          </a:xfrm>
          <a:prstGeom prst="rect">
            <a:avLst/>
          </a:prstGeom>
          <a:ln w="12700">
            <a:miter lim="400000"/>
          </a:ln>
        </p:spPr>
      </p:pic>
      <p:sp>
        <p:nvSpPr>
          <p:cNvPr id="106" name="TextBox 18"/>
          <p:cNvSpPr txBox="1"/>
          <p:nvPr/>
        </p:nvSpPr>
        <p:spPr>
          <a:xfrm>
            <a:off x="381000" y="4422530"/>
            <a:ext cx="1863483"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Possibilities-gym-grips on pull up bars</a:t>
            </a:r>
          </a:p>
        </p:txBody>
      </p:sp>
      <p:sp>
        <p:nvSpPr>
          <p:cNvPr id="107" name="Straight Arrow Connector 20"/>
          <p:cNvSpPr/>
          <p:nvPr/>
        </p:nvSpPr>
        <p:spPr>
          <a:xfrm flipH="1" flipV="1">
            <a:off x="2746131" y="3508130"/>
            <a:ext cx="465993" cy="465993"/>
          </a:xfrm>
          <a:prstGeom prst="line">
            <a:avLst/>
          </a:prstGeom>
          <a:ln w="25400">
            <a:solidFill>
              <a:schemeClr val="accent2"/>
            </a:solidFill>
            <a:tailEnd type="triangle"/>
          </a:ln>
          <a:effectLst>
            <a:outerShdw blurRad="38100" dist="20000" dir="5400000" rotWithShape="0">
              <a:srgbClr val="000000">
                <a:alpha val="38000"/>
              </a:srgbClr>
            </a:outerShdw>
          </a:effectLst>
        </p:spPr>
        <p:txBody>
          <a:bodyPr lIns="45719" rIns="45719"/>
          <a:lstStyle/>
          <a:p>
            <a:endParaRPr/>
          </a:p>
        </p:txBody>
      </p:sp>
      <p:sp>
        <p:nvSpPr>
          <p:cNvPr id="108" name="TextBox 22"/>
          <p:cNvSpPr txBox="1"/>
          <p:nvPr/>
        </p:nvSpPr>
        <p:spPr>
          <a:xfrm>
            <a:off x="2340654" y="4318949"/>
            <a:ext cx="1313509" cy="904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Possibilities-school equipment better safety</a:t>
            </a:r>
          </a:p>
        </p:txBody>
      </p:sp>
      <p:sp>
        <p:nvSpPr>
          <p:cNvPr id="109" name="TextBox 24"/>
          <p:cNvSpPr txBox="1"/>
          <p:nvPr/>
        </p:nvSpPr>
        <p:spPr>
          <a:xfrm>
            <a:off x="3774830" y="4318949"/>
            <a:ext cx="1274885" cy="904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Possibilities-something to improve wheel chair sports</a:t>
            </a:r>
          </a:p>
        </p:txBody>
      </p:sp>
      <p:sp>
        <p:nvSpPr>
          <p:cNvPr id="110" name="Rectangle 26"/>
          <p:cNvSpPr txBox="1"/>
          <p:nvPr/>
        </p:nvSpPr>
        <p:spPr>
          <a:xfrm>
            <a:off x="5493217" y="3433350"/>
            <a:ext cx="2630238"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400" b="1">
                <a:ln w="9525" cap="flat">
                  <a:solidFill>
                    <a:srgbClr val="FFFFFF"/>
                  </a:solidFill>
                  <a:prstDash val="solid"/>
                  <a:round/>
                </a:ln>
                <a:effectLst>
                  <a:outerShdw blurRad="12700" dist="38100" dir="2700000" rotWithShape="0">
                    <a:srgbClr val="808080"/>
                  </a:outerShdw>
                </a:effectLst>
              </a:defRPr>
            </a:lvl1pPr>
          </a:lstStyle>
          <a:p>
            <a:r>
              <a:t>Website on google that helped</a:t>
            </a:r>
          </a:p>
        </p:txBody>
      </p:sp>
      <p:sp>
        <p:nvSpPr>
          <p:cNvPr id="111" name="Rectangle 27"/>
          <p:cNvSpPr txBox="1"/>
          <p:nvPr/>
        </p:nvSpPr>
        <p:spPr>
          <a:xfrm>
            <a:off x="6340485" y="1947141"/>
            <a:ext cx="31664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400" b="1">
                <a:ln w="9525" cap="flat">
                  <a:solidFill>
                    <a:srgbClr val="FFFFFF"/>
                  </a:solidFill>
                  <a:prstDash val="solid"/>
                  <a:round/>
                </a:ln>
                <a:effectLst>
                  <a:outerShdw blurRad="12700" dist="38100" dir="2700000" rotWithShape="0">
                    <a:srgbClr val="808080"/>
                  </a:outerShdw>
                </a:effectLst>
              </a:defRPr>
            </a:lvl1pPr>
          </a:lstStyle>
          <a:p>
            <a:r>
              <a:t>My group working on the whiteboard</a:t>
            </a:r>
          </a:p>
        </p:txBody>
      </p:sp>
      <p:sp>
        <p:nvSpPr>
          <p:cNvPr id="112" name="Rectangle 30"/>
          <p:cNvSpPr txBox="1"/>
          <p:nvPr/>
        </p:nvSpPr>
        <p:spPr>
          <a:xfrm>
            <a:off x="7450570" y="5116660"/>
            <a:ext cx="2158043"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400" b="1">
                <a:ln w="9525" cap="flat">
                  <a:solidFill>
                    <a:srgbClr val="FFFFFF"/>
                  </a:solidFill>
                  <a:prstDash val="solid"/>
                  <a:round/>
                </a:ln>
                <a:effectLst>
                  <a:outerShdw blurRad="12700" dist="38100" dir="2700000" rotWithShape="0">
                    <a:srgbClr val="808080"/>
                  </a:outerShdw>
                </a:effectLst>
              </a:defRPr>
            </a:lvl1pPr>
          </a:lstStyle>
          <a:p>
            <a:r>
              <a:t>Images on google to help</a:t>
            </a:r>
          </a:p>
        </p:txBody>
      </p:sp>
      <p:sp>
        <p:nvSpPr>
          <p:cNvPr id="113" name="Rectangle 31"/>
          <p:cNvSpPr txBox="1"/>
          <p:nvPr/>
        </p:nvSpPr>
        <p:spPr>
          <a:xfrm>
            <a:off x="5683436" y="4165060"/>
            <a:ext cx="2096144"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400" b="1">
                <a:ln w="9525" cap="flat">
                  <a:solidFill>
                    <a:srgbClr val="FFFFFF"/>
                  </a:solidFill>
                  <a:prstDash val="solid"/>
                  <a:round/>
                </a:ln>
                <a:effectLst>
                  <a:outerShdw blurRad="12700" dist="38100" dir="2700000" rotWithShape="0">
                    <a:srgbClr val="808080"/>
                  </a:outerShdw>
                </a:effectLst>
              </a:defRPr>
            </a:lvl1pPr>
          </a:lstStyle>
          <a:p>
            <a:r>
              <a:t>Existing product to help</a:t>
            </a:r>
          </a:p>
        </p:txBody>
      </p:sp>
      <p:sp>
        <p:nvSpPr>
          <p:cNvPr id="114" name="Rectangle 34"/>
          <p:cNvSpPr txBox="1"/>
          <p:nvPr/>
        </p:nvSpPr>
        <p:spPr>
          <a:xfrm>
            <a:off x="7074555" y="6095501"/>
            <a:ext cx="2096144"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400" b="1">
                <a:ln w="9525" cap="flat">
                  <a:solidFill>
                    <a:srgbClr val="FFFFFF"/>
                  </a:solidFill>
                  <a:prstDash val="solid"/>
                  <a:round/>
                </a:ln>
                <a:effectLst>
                  <a:outerShdw blurRad="12700" dist="38100" dir="2700000" rotWithShape="0">
                    <a:srgbClr val="808080"/>
                  </a:outerShdw>
                </a:effectLst>
              </a:defRPr>
            </a:lvl1pPr>
          </a:lstStyle>
          <a:p>
            <a:r>
              <a:t>Existing product to help</a:t>
            </a:r>
          </a:p>
        </p:txBody>
      </p:sp>
      <p:sp>
        <p:nvSpPr>
          <p:cNvPr id="115" name="TextBox 35"/>
          <p:cNvSpPr txBox="1"/>
          <p:nvPr/>
        </p:nvSpPr>
        <p:spPr>
          <a:xfrm>
            <a:off x="554369" y="514220"/>
            <a:ext cx="4703569"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Next steps: Explore and evaluate potential problems and project ideas so I can select a suitable one for my DESIGN BRIEF.</a:t>
            </a:r>
          </a:p>
        </p:txBody>
      </p:sp>
      <p:sp>
        <p:nvSpPr>
          <p:cNvPr id="116" name="TextBox 5"/>
          <p:cNvSpPr txBox="1"/>
          <p:nvPr/>
        </p:nvSpPr>
        <p:spPr>
          <a:xfrm>
            <a:off x="5647670" y="523220"/>
            <a:ext cx="925788" cy="1361441"/>
          </a:xfrm>
          <a:prstGeom prst="rect">
            <a:avLst/>
          </a:prstGeom>
          <a:solidFill>
            <a:srgbClr val="FAC09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solidFill>
                  <a:srgbClr val="FF0000"/>
                </a:solidFill>
              </a:defRPr>
            </a:pPr>
            <a:r>
              <a:t>Possible issues that need considering- </a:t>
            </a:r>
          </a:p>
          <a:p>
            <a:pPr marL="171450" indent="-171450">
              <a:buSzPct val="100000"/>
              <a:buFont typeface="Arial"/>
              <a:buChar char="•"/>
              <a:defRPr sz="900" b="1">
                <a:solidFill>
                  <a:srgbClr val="FF0000"/>
                </a:solidFill>
              </a:defRPr>
            </a:pPr>
            <a:r>
              <a:t>Size</a:t>
            </a:r>
          </a:p>
          <a:p>
            <a:pPr marL="171450" indent="-171450">
              <a:buSzPct val="100000"/>
              <a:buFont typeface="Arial"/>
              <a:buChar char="•"/>
              <a:defRPr sz="900" b="1">
                <a:solidFill>
                  <a:srgbClr val="FF0000"/>
                </a:solidFill>
              </a:defRPr>
            </a:pPr>
            <a:r>
              <a:t>Function</a:t>
            </a:r>
          </a:p>
          <a:p>
            <a:pPr marL="171450" indent="-171450">
              <a:buSzPct val="100000"/>
              <a:buFont typeface="Arial"/>
              <a:buChar char="•"/>
              <a:defRPr sz="900" b="1">
                <a:solidFill>
                  <a:srgbClr val="FF0000"/>
                </a:solidFill>
              </a:defRPr>
            </a:pPr>
            <a:r>
              <a:t>Aesthetics</a:t>
            </a:r>
          </a:p>
          <a:p>
            <a:pPr marL="171450" indent="-171450">
              <a:buSzPct val="100000"/>
              <a:buFont typeface="Arial"/>
              <a:buChar char="•"/>
              <a:defRPr sz="900" b="1">
                <a:solidFill>
                  <a:srgbClr val="FF0000"/>
                </a:solidFill>
              </a:defRPr>
            </a:pPr>
            <a:r>
              <a:t>Ergonomics</a:t>
            </a:r>
          </a:p>
          <a:p>
            <a:pPr marL="171450" indent="-171450">
              <a:buSzPct val="100000"/>
              <a:buFont typeface="Arial"/>
              <a:buChar char="•"/>
              <a:defRPr sz="900" b="1">
                <a:solidFill>
                  <a:srgbClr val="FF0000"/>
                </a:solidFill>
              </a:defRPr>
            </a:pPr>
            <a:r>
              <a:t>Cost</a:t>
            </a:r>
          </a:p>
          <a:p>
            <a:pPr marL="171450" indent="-171450">
              <a:buSzPct val="100000"/>
              <a:buFont typeface="Arial"/>
              <a:buChar char="•"/>
              <a:defRPr sz="800">
                <a:solidFill>
                  <a:srgbClr val="FFC000"/>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work">
            <a:extLst>
              <a:ext uri="{FF2B5EF4-FFF2-40B4-BE49-F238E27FC236}">
                <a16:creationId xmlns:a16="http://schemas.microsoft.com/office/drawing/2014/main" id="{042933A5-DFB9-4DD0-8342-864192975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932" y="4483385"/>
            <a:ext cx="1450577" cy="1851394"/>
          </a:xfrm>
          <a:prstGeom prst="rect">
            <a:avLst/>
          </a:prstGeom>
        </p:spPr>
      </p:pic>
      <p:pic>
        <p:nvPicPr>
          <p:cNvPr id="3" name="Picture 2" descr="Student work">
            <a:extLst>
              <a:ext uri="{FF2B5EF4-FFF2-40B4-BE49-F238E27FC236}">
                <a16:creationId xmlns:a16="http://schemas.microsoft.com/office/drawing/2014/main" id="{F363DD69-A182-47D4-B6CC-8F938A530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939" y="86134"/>
            <a:ext cx="1570709" cy="1673553"/>
          </a:xfrm>
          <a:prstGeom prst="rect">
            <a:avLst/>
          </a:prstGeom>
        </p:spPr>
      </p:pic>
      <p:sp>
        <p:nvSpPr>
          <p:cNvPr id="120" name="Rectangle 3"/>
          <p:cNvSpPr txBox="1"/>
          <p:nvPr/>
        </p:nvSpPr>
        <p:spPr>
          <a:xfrm rot="16200000">
            <a:off x="5340576" y="3049568"/>
            <a:ext cx="7687120" cy="53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000" b="1">
                <a:ln w="17780" cap="flat">
                  <a:solidFill>
                    <a:srgbClr val="FFFFFF"/>
                  </a:solidFill>
                  <a:prstDash val="solid"/>
                  <a:miter lim="800000"/>
                </a:ln>
                <a:gradFill flip="none" rotWithShape="1">
                  <a:gsLst>
                    <a:gs pos="0">
                      <a:srgbClr val="515151"/>
                    </a:gs>
                    <a:gs pos="49000">
                      <a:srgbClr val="595959"/>
                    </a:gs>
                    <a:gs pos="50000">
                      <a:srgbClr val="000000"/>
                    </a:gs>
                    <a:gs pos="95000">
                      <a:srgbClr val="000000"/>
                    </a:gs>
                    <a:gs pos="100000">
                      <a:srgbClr val="000000"/>
                    </a:gs>
                  </a:gsLst>
                  <a:lin ang="5400000" scaled="0"/>
                </a:gradFill>
                <a:effectLst>
                  <a:outerShdw blurRad="50800" rotWithShape="0">
                    <a:srgbClr val="000000"/>
                  </a:outerShdw>
                </a:effectLst>
              </a:defRPr>
            </a:lvl1pPr>
          </a:lstStyle>
          <a:p>
            <a:r>
              <a:t>Design Brief And Identifying Stakeholders  </a:t>
            </a:r>
          </a:p>
        </p:txBody>
      </p:sp>
      <p:sp>
        <p:nvSpPr>
          <p:cNvPr id="122" name="TextBox 4"/>
          <p:cNvSpPr txBox="1"/>
          <p:nvPr/>
        </p:nvSpPr>
        <p:spPr>
          <a:xfrm>
            <a:off x="456413" y="86134"/>
            <a:ext cx="2218678" cy="980441"/>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Potential Ideas- These were some of the possible briefs/problems I identified on my mind maps. I made a note of good/bad aspects of each.</a:t>
            </a:r>
          </a:p>
        </p:txBody>
      </p:sp>
      <p:sp>
        <p:nvSpPr>
          <p:cNvPr id="123" name="TextBox 6"/>
          <p:cNvSpPr txBox="1"/>
          <p:nvPr/>
        </p:nvSpPr>
        <p:spPr>
          <a:xfrm>
            <a:off x="364294" y="4523042"/>
            <a:ext cx="2390906" cy="2047241"/>
          </a:xfrm>
          <a:prstGeom prst="rect">
            <a:avLst/>
          </a:prstGeom>
          <a:solidFill>
            <a:srgbClr val="00B05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pPr>
            <a:r>
              <a:t>Hydration whilst playing wheelchair sports was one potential idea that immediately jumped out at me as I don’t like to see people struggle and I want people less fortunate than me to have every opportunity of succeeding in the sporting world and I want to make it easier for them by adding my product to there sport. </a:t>
            </a:r>
          </a:p>
        </p:txBody>
      </p:sp>
      <p:pic>
        <p:nvPicPr>
          <p:cNvPr id="124" name="Picture 7" descr="Student work"/>
          <p:cNvPicPr>
            <a:picLocks noChangeAspect="1"/>
          </p:cNvPicPr>
          <p:nvPr/>
        </p:nvPicPr>
        <p:blipFill>
          <a:blip r:embed="rId5"/>
          <a:stretch>
            <a:fillRect/>
          </a:stretch>
        </p:blipFill>
        <p:spPr>
          <a:xfrm>
            <a:off x="5718685" y="4516135"/>
            <a:ext cx="2579250" cy="1849569"/>
          </a:xfrm>
          <a:prstGeom prst="rect">
            <a:avLst/>
          </a:prstGeom>
          <a:ln w="12700">
            <a:miter lim="400000"/>
          </a:ln>
        </p:spPr>
      </p:pic>
      <p:sp>
        <p:nvSpPr>
          <p:cNvPr id="125" name="TextBox 8"/>
          <p:cNvSpPr txBox="1"/>
          <p:nvPr/>
        </p:nvSpPr>
        <p:spPr>
          <a:xfrm>
            <a:off x="2872990" y="1759687"/>
            <a:ext cx="5903848" cy="2669541"/>
          </a:xfrm>
          <a:prstGeom prst="rect">
            <a:avLst/>
          </a:prstGeom>
          <a:gradFill>
            <a:gsLst>
              <a:gs pos="0">
                <a:srgbClr val="FFFFFF"/>
              </a:gs>
              <a:gs pos="35000">
                <a:srgbClr val="FFFFFF"/>
              </a:gs>
              <a:gs pos="100000">
                <a:schemeClr val="accent1"/>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pPr>
            <a:r>
              <a:t>Primary User</a:t>
            </a:r>
          </a:p>
          <a:p>
            <a:pPr marL="285750" indent="-285750">
              <a:buSzPct val="100000"/>
              <a:buFont typeface="Arial"/>
              <a:buChar char="•"/>
              <a:defRPr sz="1200"/>
            </a:pPr>
            <a:r>
              <a:t>Oscar Kemp</a:t>
            </a:r>
          </a:p>
          <a:p>
            <a:pPr marL="285750" indent="-285750">
              <a:buSzPct val="100000"/>
              <a:buFont typeface="Arial"/>
              <a:buChar char="•"/>
              <a:defRPr sz="1200"/>
            </a:pPr>
            <a:r>
              <a:t>(member of Featherstone wheelchair basketball club Whirlwinds)</a:t>
            </a:r>
          </a:p>
          <a:p>
            <a:pPr marL="285750" indent="-285750">
              <a:buSzPct val="100000"/>
              <a:buFont typeface="Arial"/>
              <a:buChar char="•"/>
              <a:defRPr sz="1200"/>
            </a:pPr>
            <a:endParaRPr/>
          </a:p>
          <a:p>
            <a:pPr>
              <a:defRPr sz="1200"/>
            </a:pPr>
            <a:endParaRPr/>
          </a:p>
          <a:p>
            <a:pPr>
              <a:defRPr sz="1200"/>
            </a:pPr>
            <a:r>
              <a:t>Stakeholders</a:t>
            </a:r>
          </a:p>
          <a:p>
            <a:pPr marL="285750" indent="-285750">
              <a:buSzPct val="100000"/>
              <a:buFont typeface="Arial"/>
              <a:buChar char="•"/>
              <a:defRPr sz="1200"/>
            </a:pPr>
            <a:r>
              <a:t>Other product users (people using wheelchair)</a:t>
            </a:r>
          </a:p>
          <a:p>
            <a:pPr marL="285750" indent="-285750">
              <a:buSzPct val="100000"/>
              <a:buFont typeface="Arial"/>
              <a:buChar char="•"/>
              <a:defRPr sz="1200"/>
            </a:pPr>
            <a:r>
              <a:t>Manufactures (UK or abroad?)</a:t>
            </a:r>
          </a:p>
          <a:p>
            <a:pPr marL="285750" indent="-285750">
              <a:buSzPct val="100000"/>
              <a:buFont typeface="Arial"/>
              <a:buChar char="•"/>
              <a:defRPr sz="1200"/>
            </a:pPr>
            <a:r>
              <a:t>Insurance companies (if claim is required)</a:t>
            </a:r>
          </a:p>
          <a:p>
            <a:pPr marL="285750" indent="-285750">
              <a:buSzPct val="100000"/>
              <a:buFont typeface="Arial"/>
              <a:buChar char="•"/>
              <a:defRPr sz="1200"/>
            </a:pPr>
            <a:r>
              <a:t>People who are interested but don’t necessarily have a problem/disability (may find it useful) </a:t>
            </a:r>
          </a:p>
          <a:p>
            <a:pPr marL="285750" indent="-285750">
              <a:buSzPct val="100000"/>
              <a:buFont typeface="Arial"/>
              <a:buChar char="•"/>
              <a:defRPr sz="1200"/>
            </a:pPr>
            <a:r>
              <a:t>Organizer's (tried out by various different people)</a:t>
            </a:r>
          </a:p>
          <a:p>
            <a:pPr marL="285750" indent="-285750">
              <a:buSzPct val="100000"/>
              <a:buFont typeface="Arial"/>
              <a:buChar char="•"/>
              <a:defRPr sz="1200"/>
            </a:pPr>
            <a:r>
              <a:t>Wheelchair owners (sell to different customers)</a:t>
            </a:r>
          </a:p>
        </p:txBody>
      </p:sp>
      <p:sp>
        <p:nvSpPr>
          <p:cNvPr id="126" name="TextBox 9"/>
          <p:cNvSpPr txBox="1"/>
          <p:nvPr/>
        </p:nvSpPr>
        <p:spPr>
          <a:xfrm>
            <a:off x="5718684" y="6365704"/>
            <a:ext cx="2725277" cy="497841"/>
          </a:xfrm>
          <a:prstGeom prst="rect">
            <a:avLst/>
          </a:prstGeom>
          <a:solidFill>
            <a:srgbClr val="92D05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To help plan/prepare my research I mind mapped.</a:t>
            </a:r>
          </a:p>
        </p:txBody>
      </p:sp>
      <p:sp>
        <p:nvSpPr>
          <p:cNvPr id="127" name="TextBox 10"/>
          <p:cNvSpPr txBox="1"/>
          <p:nvPr/>
        </p:nvSpPr>
        <p:spPr>
          <a:xfrm>
            <a:off x="2744372" y="6334779"/>
            <a:ext cx="1816743" cy="497841"/>
          </a:xfrm>
          <a:prstGeom prst="rect">
            <a:avLst/>
          </a:prstGeom>
          <a:solidFill>
            <a:srgbClr val="BFBFB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Business card, initial research</a:t>
            </a:r>
          </a:p>
        </p:txBody>
      </p:sp>
      <p:sp>
        <p:nvSpPr>
          <p:cNvPr id="128" name="TextBox 11"/>
          <p:cNvSpPr txBox="1"/>
          <p:nvPr/>
        </p:nvSpPr>
        <p:spPr>
          <a:xfrm>
            <a:off x="2889645" y="57017"/>
            <a:ext cx="2556302" cy="1424941"/>
          </a:xfrm>
          <a:prstGeom prst="rect">
            <a:avLst/>
          </a:prstGeom>
          <a:solidFill>
            <a:srgbClr val="00B0F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b="1"/>
            </a:pPr>
            <a:r>
              <a:t>Design Brief- </a:t>
            </a:r>
            <a:r>
              <a:rPr b="0"/>
              <a:t>Design a product that helps people with a disability to keep hydrated whilst playing sports in a indoor/outdoor area. It should be suitable for various wheel chair players.</a:t>
            </a:r>
          </a:p>
        </p:txBody>
      </p:sp>
      <p:sp>
        <p:nvSpPr>
          <p:cNvPr id="129" name="TextBox 13"/>
          <p:cNvSpPr txBox="1"/>
          <p:nvPr/>
        </p:nvSpPr>
        <p:spPr>
          <a:xfrm>
            <a:off x="5436577" y="128097"/>
            <a:ext cx="2023362" cy="1107441"/>
          </a:xfrm>
          <a:prstGeom prst="rect">
            <a:avLst/>
          </a:prstGeom>
          <a:solidFill>
            <a:srgbClr val="FF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pPr>
            <a:r>
              <a:t>Potential stakeholders-</a:t>
            </a:r>
          </a:p>
          <a:p>
            <a:pPr marL="285750" indent="-285750">
              <a:buSzPct val="100000"/>
              <a:buFont typeface="Arial"/>
              <a:buChar char="•"/>
              <a:defRPr sz="1400"/>
            </a:pPr>
            <a:r>
              <a:t>Staff/Owners</a:t>
            </a:r>
          </a:p>
          <a:p>
            <a:pPr marL="285750" indent="-285750">
              <a:buSzPct val="100000"/>
              <a:buFont typeface="Arial"/>
              <a:buChar char="•"/>
              <a:defRPr sz="1400"/>
            </a:pPr>
            <a:r>
              <a:t>Sport coordinators</a:t>
            </a:r>
          </a:p>
          <a:p>
            <a:pPr marL="285750" indent="-285750">
              <a:buSzPct val="100000"/>
              <a:buFont typeface="Arial"/>
              <a:buChar char="•"/>
              <a:defRPr sz="1400"/>
            </a:pPr>
            <a:r>
              <a:t>Special schools</a:t>
            </a:r>
          </a:p>
          <a:p>
            <a:pPr marL="285750" indent="-285750">
              <a:buSzPct val="100000"/>
              <a:buFont typeface="Arial"/>
              <a:buChar char="•"/>
              <a:defRPr sz="1400"/>
            </a:pPr>
            <a:r>
              <a:t>Hospitals</a:t>
            </a:r>
          </a:p>
        </p:txBody>
      </p:sp>
      <p:sp>
        <p:nvSpPr>
          <p:cNvPr id="130" name="TextBox 5"/>
          <p:cNvSpPr txBox="1"/>
          <p:nvPr/>
        </p:nvSpPr>
        <p:spPr>
          <a:xfrm>
            <a:off x="3814462" y="1362202"/>
            <a:ext cx="3635181" cy="472441"/>
          </a:xfrm>
          <a:prstGeom prst="rect">
            <a:avLst/>
          </a:prstGeom>
          <a:gradFill>
            <a:gsLst>
              <a:gs pos="0">
                <a:srgbClr val="CC6109"/>
              </a:gs>
              <a:gs pos="48000">
                <a:srgbClr val="F7994C"/>
              </a:gs>
              <a:gs pos="100000">
                <a:srgbClr val="FAC090"/>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I am a member of a local wheelchair basketball club group so I asked them if they thought it was and were happy to help with my project.</a:t>
            </a:r>
          </a:p>
        </p:txBody>
      </p:sp>
      <p:sp>
        <p:nvSpPr>
          <p:cNvPr id="131" name="TextBox 14"/>
          <p:cNvSpPr txBox="1"/>
          <p:nvPr/>
        </p:nvSpPr>
        <p:spPr>
          <a:xfrm>
            <a:off x="4194947" y="4683623"/>
            <a:ext cx="1465301" cy="1336041"/>
          </a:xfrm>
          <a:prstGeom prst="rect">
            <a:avLst/>
          </a:prstGeom>
          <a:gradFill>
            <a:gsLst>
              <a:gs pos="0">
                <a:srgbClr val="FFFFFF"/>
              </a:gs>
              <a:gs pos="35000">
                <a:srgbClr val="FFFFFF"/>
              </a:gs>
              <a:gs pos="100000">
                <a:schemeClr val="accent4"/>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Next step- carry out initial investigations into existing products, stakeholder requirements and wider issues.</a:t>
            </a:r>
          </a:p>
        </p:txBody>
      </p:sp>
      <p:pic>
        <p:nvPicPr>
          <p:cNvPr id="133" name="Picture 16" descr="Student work"/>
          <p:cNvPicPr>
            <a:picLocks noChangeAspect="1"/>
          </p:cNvPicPr>
          <p:nvPr/>
        </p:nvPicPr>
        <p:blipFill>
          <a:blip r:embed="rId6"/>
          <a:stretch>
            <a:fillRect/>
          </a:stretch>
        </p:blipFill>
        <p:spPr>
          <a:xfrm>
            <a:off x="381000" y="1129950"/>
            <a:ext cx="2491991" cy="338618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work">
            <a:extLst>
              <a:ext uri="{FF2B5EF4-FFF2-40B4-BE49-F238E27FC236}">
                <a16:creationId xmlns:a16="http://schemas.microsoft.com/office/drawing/2014/main" id="{398A3700-3215-480D-9732-0916F2053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6"/>
            <a:ext cx="9906000" cy="6833188"/>
          </a:xfrm>
          <a:prstGeom prst="rect">
            <a:avLst/>
          </a:prstGeom>
        </p:spPr>
      </p:pic>
      <p:sp>
        <p:nvSpPr>
          <p:cNvPr id="137" name="Rectangle 1"/>
          <p:cNvSpPr txBox="1"/>
          <p:nvPr/>
        </p:nvSpPr>
        <p:spPr>
          <a:xfrm>
            <a:off x="655747" y="0"/>
            <a:ext cx="8787964"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3200" b="1">
                <a:ln w="9525" cap="flat">
                  <a:solidFill>
                    <a:srgbClr val="FFFFFF"/>
                  </a:solidFill>
                  <a:prstDash val="solid"/>
                  <a:round/>
                </a:ln>
                <a:effectLst>
                  <a:outerShdw blurRad="12700" dist="38100" dir="2700000" rotWithShape="0">
                    <a:srgbClr val="808080"/>
                  </a:outerShdw>
                </a:effectLst>
              </a:defRPr>
            </a:lvl1pPr>
          </a:lstStyle>
          <a:p>
            <a:r>
              <a:t>What is already out there? – Existing products</a:t>
            </a:r>
          </a:p>
        </p:txBody>
      </p:sp>
      <p:sp>
        <p:nvSpPr>
          <p:cNvPr id="138" name="TextBox 2"/>
          <p:cNvSpPr txBox="1"/>
          <p:nvPr/>
        </p:nvSpPr>
        <p:spPr>
          <a:xfrm>
            <a:off x="381000" y="584775"/>
            <a:ext cx="2409092" cy="82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pPr>
            <a:r>
              <a:t>On this page I have looked at EXISTING and SIMILAR products to my idea. This will help INSPIRE my own ideas and AVOID some of the problems with existing solutions</a:t>
            </a:r>
            <a:r>
              <a:rPr sz="1200"/>
              <a:t>.</a:t>
            </a:r>
          </a:p>
        </p:txBody>
      </p:sp>
      <p:pic>
        <p:nvPicPr>
          <p:cNvPr id="139" name="Picture 3" descr="Picture 3"/>
          <p:cNvPicPr>
            <a:picLocks noChangeAspect="1"/>
          </p:cNvPicPr>
          <p:nvPr/>
        </p:nvPicPr>
        <p:blipFill>
          <a:blip r:embed="rId4"/>
          <a:stretch>
            <a:fillRect/>
          </a:stretch>
        </p:blipFill>
        <p:spPr>
          <a:xfrm>
            <a:off x="488886" y="4151427"/>
            <a:ext cx="1071438" cy="1011170"/>
          </a:xfrm>
          <a:prstGeom prst="rect">
            <a:avLst/>
          </a:prstGeom>
          <a:ln w="12700">
            <a:miter lim="400000"/>
          </a:ln>
        </p:spPr>
      </p:pic>
      <p:sp>
        <p:nvSpPr>
          <p:cNvPr id="147" name="TextBox 13"/>
          <p:cNvSpPr txBox="1"/>
          <p:nvPr/>
        </p:nvSpPr>
        <p:spPr>
          <a:xfrm>
            <a:off x="6359926" y="4949054"/>
            <a:ext cx="2987574" cy="171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b="1"/>
            </a:pPr>
            <a:r>
              <a:t>Key requirements to include:</a:t>
            </a:r>
          </a:p>
          <a:p>
            <a:pPr marL="171450" indent="-171450">
              <a:buSzPct val="100000"/>
              <a:buFont typeface="Arial"/>
              <a:buChar char="•"/>
              <a:defRPr sz="1400" b="1"/>
            </a:pPr>
            <a:r>
              <a:t>Keep it lightweight.</a:t>
            </a:r>
          </a:p>
          <a:p>
            <a:pPr marL="171450" indent="-171450">
              <a:buSzPct val="100000"/>
              <a:buFont typeface="Arial"/>
              <a:buChar char="•"/>
              <a:defRPr sz="1400" b="1"/>
            </a:pPr>
            <a:r>
              <a:t>Must attach to body part while playing.</a:t>
            </a:r>
          </a:p>
          <a:p>
            <a:pPr marL="171450" indent="-171450">
              <a:buSzPct val="100000"/>
              <a:buFont typeface="Arial"/>
              <a:buChar char="•"/>
              <a:defRPr sz="1400" b="1"/>
            </a:pPr>
            <a:r>
              <a:t>Needs to be strong material so stays attached and doesn't break.</a:t>
            </a:r>
          </a:p>
          <a:p>
            <a:pPr marL="171450" indent="-171450">
              <a:buSzPct val="100000"/>
              <a:buFont typeface="Arial"/>
              <a:buChar char="•"/>
              <a:defRPr sz="1400" b="1"/>
            </a:pPr>
            <a:r>
              <a:t>Simple to operate.</a:t>
            </a:r>
          </a:p>
        </p:txBody>
      </p:sp>
      <p:sp>
        <p:nvSpPr>
          <p:cNvPr id="148" name="TextBox 14"/>
          <p:cNvSpPr txBox="1"/>
          <p:nvPr/>
        </p:nvSpPr>
        <p:spPr>
          <a:xfrm>
            <a:off x="7577504" y="513052"/>
            <a:ext cx="2083776"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Aqua Arm Hydration pack</a:t>
            </a:r>
          </a:p>
        </p:txBody>
      </p:sp>
      <p:sp>
        <p:nvSpPr>
          <p:cNvPr id="149" name="TextBox 15"/>
          <p:cNvSpPr txBox="1"/>
          <p:nvPr/>
        </p:nvSpPr>
        <p:spPr>
          <a:xfrm>
            <a:off x="452005" y="1545763"/>
            <a:ext cx="2009103"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XLAB Torpedo Kompact 500</a:t>
            </a:r>
          </a:p>
        </p:txBody>
      </p:sp>
      <p:sp>
        <p:nvSpPr>
          <p:cNvPr id="150" name="TextBox 16"/>
          <p:cNvSpPr txBox="1"/>
          <p:nvPr/>
        </p:nvSpPr>
        <p:spPr>
          <a:xfrm>
            <a:off x="3022379" y="700126"/>
            <a:ext cx="2218724"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Leatt H-2 Backpack Hydration System</a:t>
            </a:r>
          </a:p>
        </p:txBody>
      </p:sp>
      <p:sp>
        <p:nvSpPr>
          <p:cNvPr id="151" name="TextBox 17"/>
          <p:cNvSpPr txBox="1"/>
          <p:nvPr/>
        </p:nvSpPr>
        <p:spPr>
          <a:xfrm>
            <a:off x="2683659" y="2521250"/>
            <a:ext cx="1544960"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XLAB Torpedo Kompact 500</a:t>
            </a:r>
          </a:p>
        </p:txBody>
      </p:sp>
      <p:sp>
        <p:nvSpPr>
          <p:cNvPr id="152" name="TextBox 18"/>
          <p:cNvSpPr txBox="1"/>
          <p:nvPr/>
        </p:nvSpPr>
        <p:spPr>
          <a:xfrm>
            <a:off x="310663" y="3954203"/>
            <a:ext cx="1978269"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Camel back hydration system</a:t>
            </a:r>
          </a:p>
        </p:txBody>
      </p:sp>
      <p:sp>
        <p:nvSpPr>
          <p:cNvPr id="153" name="TextBox 19"/>
          <p:cNvSpPr txBox="1"/>
          <p:nvPr/>
        </p:nvSpPr>
        <p:spPr>
          <a:xfrm>
            <a:off x="6241288" y="1119156"/>
            <a:ext cx="141196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b="1"/>
            </a:lvl1pPr>
          </a:lstStyle>
          <a:p>
            <a:r>
              <a:t>Hydration backpack</a:t>
            </a:r>
          </a:p>
        </p:txBody>
      </p:sp>
      <p:sp>
        <p:nvSpPr>
          <p:cNvPr id="154" name="TextBox 20"/>
          <p:cNvSpPr txBox="1"/>
          <p:nvPr/>
        </p:nvSpPr>
        <p:spPr>
          <a:xfrm>
            <a:off x="4879480" y="2412384"/>
            <a:ext cx="1480447"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Water bottle backpack</a:t>
            </a:r>
          </a:p>
        </p:txBody>
      </p:sp>
      <p:sp>
        <p:nvSpPr>
          <p:cNvPr id="155" name="TextBox 21"/>
          <p:cNvSpPr txBox="1"/>
          <p:nvPr/>
        </p:nvSpPr>
        <p:spPr>
          <a:xfrm>
            <a:off x="2452894" y="5109983"/>
            <a:ext cx="1695044"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lvl1pPr>
          </a:lstStyle>
          <a:p>
            <a:r>
              <a:t>Football pumper</a:t>
            </a:r>
          </a:p>
        </p:txBody>
      </p:sp>
      <p:sp>
        <p:nvSpPr>
          <p:cNvPr id="156" name="TextBox 4"/>
          <p:cNvSpPr txBox="1"/>
          <p:nvPr/>
        </p:nvSpPr>
        <p:spPr>
          <a:xfrm>
            <a:off x="4479638" y="911166"/>
            <a:ext cx="1408320" cy="136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 </a:t>
            </a:r>
            <a:r>
              <a:rPr b="0">
                <a:solidFill>
                  <a:srgbClr val="008000"/>
                </a:solidFill>
              </a:rPr>
              <a:t>Easy to use, Lightweight product, well organised user friendly, quick release hose.</a:t>
            </a:r>
          </a:p>
          <a:p>
            <a:pPr>
              <a:defRPr sz="900" b="1"/>
            </a:pPr>
            <a:endParaRPr b="0">
              <a:solidFill>
                <a:srgbClr val="008000"/>
              </a:solidFill>
            </a:endParaRPr>
          </a:p>
          <a:p>
            <a:pPr>
              <a:defRPr sz="900" b="1"/>
            </a:pPr>
            <a:r>
              <a:t>Weaknesses</a:t>
            </a:r>
            <a:r>
              <a:rPr b="0"/>
              <a:t>- </a:t>
            </a:r>
            <a:r>
              <a:rPr b="0">
                <a:solidFill>
                  <a:srgbClr val="FF0000"/>
                </a:solidFill>
              </a:rPr>
              <a:t>hose not very discrete, material of backpack is comfortable, has a modern look. </a:t>
            </a:r>
          </a:p>
        </p:txBody>
      </p:sp>
      <p:sp>
        <p:nvSpPr>
          <p:cNvPr id="157" name="TextBox 22"/>
          <p:cNvSpPr txBox="1"/>
          <p:nvPr/>
        </p:nvSpPr>
        <p:spPr>
          <a:xfrm>
            <a:off x="452005" y="2499553"/>
            <a:ext cx="1408320" cy="136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a:t>
            </a:r>
            <a:r>
              <a:rPr b="0">
                <a:solidFill>
                  <a:srgbClr val="008000"/>
                </a:solidFill>
              </a:rPr>
              <a:t> Hardwearing, lightweight, quite small, attaches with the seat well.</a:t>
            </a:r>
          </a:p>
          <a:p>
            <a:pPr>
              <a:defRPr sz="900" b="1"/>
            </a:pPr>
            <a:endParaRPr b="0">
              <a:solidFill>
                <a:srgbClr val="008000"/>
              </a:solidFill>
            </a:endParaRPr>
          </a:p>
          <a:p>
            <a:pPr>
              <a:defRPr sz="900" b="1"/>
            </a:pPr>
            <a:r>
              <a:t>Weaknesses</a:t>
            </a:r>
            <a:r>
              <a:rPr b="0"/>
              <a:t>-</a:t>
            </a:r>
            <a:r>
              <a:rPr b="0">
                <a:solidFill>
                  <a:srgbClr val="FF0000"/>
                </a:solidFill>
              </a:rPr>
              <a:t> material may not be comfortable, may not be easy to access, water tube may not be long enough. </a:t>
            </a:r>
          </a:p>
        </p:txBody>
      </p:sp>
      <p:sp>
        <p:nvSpPr>
          <p:cNvPr id="158" name="TextBox 23"/>
          <p:cNvSpPr txBox="1"/>
          <p:nvPr/>
        </p:nvSpPr>
        <p:spPr>
          <a:xfrm>
            <a:off x="7783269" y="2555225"/>
            <a:ext cx="1408320"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a:t>
            </a:r>
            <a:r>
              <a:rPr b="0">
                <a:solidFill>
                  <a:srgbClr val="008000"/>
                </a:solidFill>
              </a:rPr>
              <a:t> has a good look, comes in a range of colours, product is good size, tube is good length.</a:t>
            </a:r>
          </a:p>
          <a:p>
            <a:pPr>
              <a:defRPr sz="900" b="1"/>
            </a:pPr>
            <a:endParaRPr b="0">
              <a:solidFill>
                <a:srgbClr val="008000"/>
              </a:solidFill>
            </a:endParaRPr>
          </a:p>
          <a:p>
            <a:pPr>
              <a:defRPr sz="900" b="1"/>
            </a:pPr>
            <a:r>
              <a:t>Weaknesses</a:t>
            </a:r>
            <a:r>
              <a:rPr b="0">
                <a:solidFill>
                  <a:srgbClr val="FF0000"/>
                </a:solidFill>
              </a:rPr>
              <a:t>- may distract while running, can only hold a certain amount of water, Material is itchy after a while.</a:t>
            </a:r>
          </a:p>
        </p:txBody>
      </p:sp>
      <p:sp>
        <p:nvSpPr>
          <p:cNvPr id="159" name="TextBox 24"/>
          <p:cNvSpPr txBox="1"/>
          <p:nvPr/>
        </p:nvSpPr>
        <p:spPr>
          <a:xfrm>
            <a:off x="381001" y="5209345"/>
            <a:ext cx="1408319"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 </a:t>
            </a:r>
            <a:r>
              <a:rPr b="0">
                <a:solidFill>
                  <a:srgbClr val="008000"/>
                </a:solidFill>
              </a:rPr>
              <a:t> Well attached to the wheelchair, tube is a good length, easy to access,, provides a good water supply.</a:t>
            </a:r>
          </a:p>
          <a:p>
            <a:pPr>
              <a:defRPr sz="900"/>
            </a:pPr>
            <a:endParaRPr b="0">
              <a:solidFill>
                <a:srgbClr val="008000"/>
              </a:solidFill>
            </a:endParaRPr>
          </a:p>
          <a:p>
            <a:pPr>
              <a:defRPr sz="900" b="1"/>
            </a:pPr>
            <a:r>
              <a:t>Weaknesses</a:t>
            </a:r>
            <a:r>
              <a:rPr b="0"/>
              <a:t>-</a:t>
            </a:r>
            <a:r>
              <a:rPr b="0">
                <a:solidFill>
                  <a:srgbClr val="FF0000"/>
                </a:solidFill>
              </a:rPr>
              <a:t> not discrete, looks a bit strange, may get in the way while your doing something.</a:t>
            </a:r>
          </a:p>
        </p:txBody>
      </p:sp>
      <p:sp>
        <p:nvSpPr>
          <p:cNvPr id="160" name="TextBox 25"/>
          <p:cNvSpPr txBox="1"/>
          <p:nvPr/>
        </p:nvSpPr>
        <p:spPr>
          <a:xfrm>
            <a:off x="4681737" y="3570922"/>
            <a:ext cx="1408320"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a:t>
            </a:r>
            <a:r>
              <a:rPr b="0">
                <a:solidFill>
                  <a:srgbClr val="008000"/>
                </a:solidFill>
              </a:rPr>
              <a:t> Good storage for water bottles, material of backpack is light. </a:t>
            </a:r>
          </a:p>
          <a:p>
            <a:pPr>
              <a:defRPr sz="900" b="1"/>
            </a:pPr>
            <a:endParaRPr b="0">
              <a:solidFill>
                <a:srgbClr val="008000"/>
              </a:solidFill>
            </a:endParaRPr>
          </a:p>
          <a:p>
            <a:pPr>
              <a:defRPr sz="900" b="1"/>
            </a:pPr>
            <a:r>
              <a:t>Weaknesses</a:t>
            </a:r>
            <a:r>
              <a:rPr b="0"/>
              <a:t>-</a:t>
            </a:r>
            <a:r>
              <a:rPr b="0">
                <a:solidFill>
                  <a:srgbClr val="FF0000"/>
                </a:solidFill>
              </a:rPr>
              <a:t> May be heavy on back while cycling, not easy to access, looks a bit odd. </a:t>
            </a:r>
          </a:p>
        </p:txBody>
      </p:sp>
      <p:sp>
        <p:nvSpPr>
          <p:cNvPr id="161" name="TextBox 26"/>
          <p:cNvSpPr txBox="1"/>
          <p:nvPr/>
        </p:nvSpPr>
        <p:spPr>
          <a:xfrm>
            <a:off x="6241289" y="2681833"/>
            <a:ext cx="1408320"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a:t>
            </a:r>
            <a:r>
              <a:rPr b="0">
                <a:solidFill>
                  <a:srgbClr val="008000"/>
                </a:solidFill>
              </a:rPr>
              <a:t>  Ample storage, stable and comfortable to ride in, robust construction.</a:t>
            </a:r>
          </a:p>
          <a:p>
            <a:pPr>
              <a:defRPr sz="900" b="1"/>
            </a:pPr>
            <a:endParaRPr b="0">
              <a:solidFill>
                <a:srgbClr val="008000"/>
              </a:solidFill>
            </a:endParaRPr>
          </a:p>
          <a:p>
            <a:pPr>
              <a:defRPr sz="900" b="1"/>
            </a:pPr>
            <a:endParaRPr b="0">
              <a:solidFill>
                <a:srgbClr val="008000"/>
              </a:solidFill>
            </a:endParaRPr>
          </a:p>
          <a:p>
            <a:pPr>
              <a:defRPr sz="900" b="1"/>
            </a:pPr>
            <a:r>
              <a:t>Weaknesses</a:t>
            </a:r>
            <a:r>
              <a:rPr b="0">
                <a:solidFill>
                  <a:srgbClr val="FF0000"/>
                </a:solidFill>
              </a:rPr>
              <a:t>-bladder is difficult to insert when full, straps may not be the right size, material is comfortable.</a:t>
            </a:r>
          </a:p>
        </p:txBody>
      </p:sp>
      <p:sp>
        <p:nvSpPr>
          <p:cNvPr id="162" name="Curved Connector 28"/>
          <p:cNvSpPr/>
          <p:nvPr/>
        </p:nvSpPr>
        <p:spPr>
          <a:xfrm rot="10800000" flipV="1">
            <a:off x="3918368" y="1349988"/>
            <a:ext cx="608875" cy="1839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25400">
            <a:solidFill>
              <a:schemeClr val="accent1"/>
            </a:solidFill>
            <a:tailEnd type="triangle"/>
          </a:ln>
          <a:effectLst>
            <a:outerShdw blurRad="38100" dist="20000" dir="5400000" rotWithShape="0">
              <a:srgbClr val="000000">
                <a:alpha val="38000"/>
              </a:srgbClr>
            </a:outerShdw>
          </a:effectLst>
        </p:spPr>
        <p:txBody>
          <a:bodyPr lIns="45719" rIns="45719" anchor="ctr"/>
          <a:lstStyle/>
          <a:p>
            <a:endParaRPr/>
          </a:p>
        </p:txBody>
      </p:sp>
      <p:sp>
        <p:nvSpPr>
          <p:cNvPr id="163" name="TextBox 31"/>
          <p:cNvSpPr txBox="1"/>
          <p:nvPr/>
        </p:nvSpPr>
        <p:spPr>
          <a:xfrm>
            <a:off x="4117145" y="5070845"/>
            <a:ext cx="1408320"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a:t>
            </a:r>
            <a:r>
              <a:rPr b="0">
                <a:solidFill>
                  <a:srgbClr val="008000"/>
                </a:solidFill>
              </a:rPr>
              <a:t> functions very well, materials are simple, easy to use, has a unique look.  </a:t>
            </a:r>
          </a:p>
          <a:p>
            <a:pPr>
              <a:defRPr sz="900" b="1"/>
            </a:pPr>
            <a:endParaRPr b="0">
              <a:solidFill>
                <a:srgbClr val="008000"/>
              </a:solidFill>
            </a:endParaRPr>
          </a:p>
          <a:p>
            <a:pPr>
              <a:defRPr sz="900" b="1"/>
            </a:pPr>
            <a:r>
              <a:t>Weaknesses</a:t>
            </a:r>
            <a:r>
              <a:rPr b="0">
                <a:solidFill>
                  <a:srgbClr val="FF0000"/>
                </a:solidFill>
              </a:rPr>
              <a:t>- not able to footballers at all time, may not provide for all people involved who what water at the same time, quite big that a very discrete product.</a:t>
            </a:r>
          </a:p>
        </p:txBody>
      </p:sp>
      <p:sp>
        <p:nvSpPr>
          <p:cNvPr id="164" name="TextBox 5"/>
          <p:cNvSpPr txBox="1"/>
          <p:nvPr/>
        </p:nvSpPr>
        <p:spPr>
          <a:xfrm>
            <a:off x="2617810" y="3719593"/>
            <a:ext cx="1530127"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Strengths</a:t>
            </a:r>
            <a:r>
              <a:rPr b="0"/>
              <a:t>- </a:t>
            </a:r>
            <a:r>
              <a:rPr b="0">
                <a:solidFill>
                  <a:srgbClr val="008000"/>
                </a:solidFill>
              </a:rPr>
              <a:t>compact, good durability, lightweight, doesn't easily come out to what its attached to.</a:t>
            </a:r>
          </a:p>
          <a:p>
            <a:pPr>
              <a:defRPr sz="900"/>
            </a:pPr>
            <a:endParaRPr b="0">
              <a:solidFill>
                <a:srgbClr val="008000"/>
              </a:solidFill>
            </a:endParaRPr>
          </a:p>
          <a:p>
            <a:pPr>
              <a:defRPr sz="900" b="1"/>
            </a:pPr>
            <a:r>
              <a:t>Weaknesses</a:t>
            </a:r>
            <a:r>
              <a:rPr b="0">
                <a:solidFill>
                  <a:srgbClr val="FF0000"/>
                </a:solidFill>
              </a:rPr>
              <a:t>- not very appealing, may be hard to access, limited water storage available.</a:t>
            </a:r>
          </a:p>
        </p:txBody>
      </p:sp>
      <p:sp>
        <p:nvSpPr>
          <p:cNvPr id="165" name="Straight Arrow Connector 29"/>
          <p:cNvSpPr/>
          <p:nvPr/>
        </p:nvSpPr>
        <p:spPr>
          <a:xfrm flipH="1" flipV="1">
            <a:off x="5525463" y="2982479"/>
            <a:ext cx="768417" cy="588445"/>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
        <p:nvSpPr>
          <p:cNvPr id="168" name="TextBox 30"/>
          <p:cNvSpPr txBox="1"/>
          <p:nvPr/>
        </p:nvSpPr>
        <p:spPr>
          <a:xfrm>
            <a:off x="6850916" y="4151428"/>
            <a:ext cx="2340671" cy="866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solidFill>
                  <a:srgbClr val="00B050"/>
                </a:solidFill>
              </a:defRPr>
            </a:pPr>
            <a:r>
              <a:t>Strengths</a:t>
            </a:r>
            <a:r>
              <a:rPr b="0"/>
              <a:t>- Good tubing, functions very well, lightweight, quite small</a:t>
            </a:r>
          </a:p>
          <a:p>
            <a:pPr>
              <a:defRPr sz="900" b="1">
                <a:solidFill>
                  <a:srgbClr val="FF0000"/>
                </a:solidFill>
              </a:defRPr>
            </a:pPr>
            <a:r>
              <a:t>Weaknesses</a:t>
            </a:r>
            <a:r>
              <a:rPr b="0"/>
              <a:t>- limited water space,  very basic, tubing is not discrete, may not be easy to access.</a:t>
            </a:r>
          </a:p>
        </p:txBody>
      </p:sp>
      <p:sp>
        <p:nvSpPr>
          <p:cNvPr id="169" name="TextBox 32"/>
          <p:cNvSpPr txBox="1"/>
          <p:nvPr/>
        </p:nvSpPr>
        <p:spPr>
          <a:xfrm>
            <a:off x="6037927" y="576298"/>
            <a:ext cx="1559553" cy="47244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b="1">
                <a:solidFill>
                  <a:srgbClr val="00B0F0"/>
                </a:solidFill>
              </a:defRPr>
            </a:lvl1pPr>
          </a:lstStyle>
          <a:p>
            <a:r>
              <a:t>Next steps-Visit leisure center, and discuss user/stakeholder needs with someone.</a:t>
            </a:r>
          </a:p>
        </p:txBody>
      </p:sp>
      <p:pic>
        <p:nvPicPr>
          <p:cNvPr id="7" name="Picture 6" descr="Student work">
            <a:extLst>
              <a:ext uri="{FF2B5EF4-FFF2-40B4-BE49-F238E27FC236}">
                <a16:creationId xmlns:a16="http://schemas.microsoft.com/office/drawing/2014/main" id="{08EEB794-EF76-498C-BFC7-E5FF4E427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9528" y="714318"/>
            <a:ext cx="1559554" cy="1806932"/>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3"/>
          <p:cNvSpPr txBox="1"/>
          <p:nvPr/>
        </p:nvSpPr>
        <p:spPr>
          <a:xfrm>
            <a:off x="403679" y="1287890"/>
            <a:ext cx="2154533" cy="402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b="1"/>
            </a:pPr>
            <a:r>
              <a:t>Questions asked </a:t>
            </a:r>
          </a:p>
          <a:p>
            <a:pPr>
              <a:defRPr sz="1000" b="1"/>
            </a:pPr>
            <a:endParaRPr/>
          </a:p>
          <a:p>
            <a:pPr>
              <a:defRPr sz="900"/>
            </a:pPr>
            <a:r>
              <a:t>How old are you?</a:t>
            </a:r>
          </a:p>
          <a:p>
            <a:pPr>
              <a:defRPr sz="900"/>
            </a:pPr>
            <a:endParaRPr/>
          </a:p>
          <a:p>
            <a:pPr>
              <a:defRPr sz="900"/>
            </a:pPr>
            <a:r>
              <a:t>Are you male/female?</a:t>
            </a:r>
          </a:p>
          <a:p>
            <a:pPr>
              <a:defRPr sz="900"/>
            </a:pPr>
            <a:endParaRPr/>
          </a:p>
          <a:p>
            <a:pPr>
              <a:defRPr sz="900"/>
            </a:pPr>
            <a:r>
              <a:t>What is your occupation?</a:t>
            </a:r>
          </a:p>
          <a:p>
            <a:pPr>
              <a:defRPr sz="900"/>
            </a:pPr>
            <a:endParaRPr/>
          </a:p>
          <a:p>
            <a:pPr>
              <a:defRPr sz="900"/>
            </a:pPr>
            <a:r>
              <a:t>Do you work independently or do you have a partner?</a:t>
            </a:r>
          </a:p>
          <a:p>
            <a:pPr>
              <a:defRPr sz="900"/>
            </a:pPr>
            <a:endParaRPr/>
          </a:p>
          <a:p>
            <a:pPr>
              <a:defRPr sz="900"/>
            </a:pPr>
            <a:r>
              <a:t>How long have you been doing sporting activities for the disabled?</a:t>
            </a:r>
          </a:p>
          <a:p>
            <a:pPr>
              <a:defRPr sz="900"/>
            </a:pPr>
            <a:endParaRPr/>
          </a:p>
          <a:p>
            <a:pPr>
              <a:defRPr sz="900"/>
            </a:pPr>
            <a:r>
              <a:t>Where do you train and what facilities do you use?</a:t>
            </a:r>
          </a:p>
          <a:p>
            <a:pPr>
              <a:defRPr sz="900"/>
            </a:pPr>
            <a:endParaRPr/>
          </a:p>
          <a:p>
            <a:pPr>
              <a:defRPr sz="900"/>
            </a:pPr>
            <a:r>
              <a:t>What age groups do you work with?</a:t>
            </a:r>
          </a:p>
          <a:p>
            <a:pPr>
              <a:defRPr sz="900"/>
            </a:pPr>
            <a:endParaRPr/>
          </a:p>
          <a:p>
            <a:pPr>
              <a:defRPr sz="900"/>
            </a:pPr>
            <a:r>
              <a:t>Have you ever faced any problems with dehydration?</a:t>
            </a:r>
          </a:p>
          <a:p>
            <a:pPr>
              <a:defRPr sz="900"/>
            </a:pPr>
            <a:endParaRPr/>
          </a:p>
          <a:p>
            <a:pPr>
              <a:defRPr sz="900"/>
            </a:pPr>
            <a:r>
              <a:t>What are you currently using for hydration purposes?</a:t>
            </a:r>
          </a:p>
          <a:p>
            <a:pPr>
              <a:defRPr sz="900"/>
            </a:pPr>
            <a:endParaRPr/>
          </a:p>
          <a:p>
            <a:pPr>
              <a:defRPr sz="900"/>
            </a:pPr>
            <a:r>
              <a:t>Would you/players be interested in a hydration device which can be attached to arm, leg and waist?</a:t>
            </a:r>
          </a:p>
          <a:p>
            <a:pPr>
              <a:defRPr sz="1200"/>
            </a:pPr>
            <a:endParaRPr/>
          </a:p>
        </p:txBody>
      </p:sp>
      <p:sp>
        <p:nvSpPr>
          <p:cNvPr id="178" name="TextBox 4"/>
          <p:cNvSpPr txBox="1"/>
          <p:nvPr/>
        </p:nvSpPr>
        <p:spPr>
          <a:xfrm>
            <a:off x="380999" y="918557"/>
            <a:ext cx="2681242"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Stakeholder questions</a:t>
            </a:r>
          </a:p>
        </p:txBody>
      </p:sp>
      <p:sp>
        <p:nvSpPr>
          <p:cNvPr id="180" name="TextBox 6"/>
          <p:cNvSpPr txBox="1"/>
          <p:nvPr/>
        </p:nvSpPr>
        <p:spPr>
          <a:xfrm>
            <a:off x="5581538" y="89337"/>
            <a:ext cx="3693320"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Interview with Primary User</a:t>
            </a:r>
          </a:p>
        </p:txBody>
      </p:sp>
      <p:sp>
        <p:nvSpPr>
          <p:cNvPr id="181" name="TextBox 7"/>
          <p:cNvSpPr txBox="1"/>
          <p:nvPr/>
        </p:nvSpPr>
        <p:spPr>
          <a:xfrm>
            <a:off x="6005424" y="2227523"/>
            <a:ext cx="2663602" cy="232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My client usually trains at Featherstone 3 times a week.</a:t>
            </a:r>
          </a:p>
          <a:p>
            <a:pPr>
              <a:defRPr sz="1000"/>
            </a:pPr>
            <a:endParaRPr/>
          </a:p>
          <a:p>
            <a:pPr>
              <a:defRPr sz="1000"/>
            </a:pPr>
            <a:r>
              <a:t>My client plays for GB.</a:t>
            </a:r>
          </a:p>
          <a:p>
            <a:pPr>
              <a:defRPr sz="1000"/>
            </a:pPr>
            <a:endParaRPr/>
          </a:p>
          <a:p>
            <a:pPr>
              <a:defRPr sz="1000"/>
            </a:pPr>
            <a:r>
              <a:t>My client usually helps people at the club to improve.</a:t>
            </a:r>
          </a:p>
          <a:p>
            <a:pPr>
              <a:defRPr sz="1000"/>
            </a:pPr>
            <a:endParaRPr/>
          </a:p>
          <a:p>
            <a:pPr>
              <a:defRPr sz="1000"/>
            </a:pPr>
            <a:r>
              <a:t>When my client plays/trains he uses a adapted wheelchair to him play.</a:t>
            </a:r>
          </a:p>
          <a:p>
            <a:pPr>
              <a:defRPr sz="1000"/>
            </a:pPr>
            <a:endParaRPr/>
          </a:p>
          <a:p>
            <a:pPr>
              <a:defRPr sz="1000"/>
            </a:pPr>
            <a:r>
              <a:t>My client believes my product would be better suited at a junior/adult level.</a:t>
            </a:r>
          </a:p>
          <a:p>
            <a:pPr>
              <a:defRPr sz="1000"/>
            </a:pPr>
            <a:endParaRPr/>
          </a:p>
          <a:p>
            <a:pPr>
              <a:defRPr sz="1000"/>
            </a:pPr>
            <a:r>
              <a:t>My client thinks having something on the chair and a water sachet.</a:t>
            </a:r>
          </a:p>
        </p:txBody>
      </p:sp>
      <p:sp>
        <p:nvSpPr>
          <p:cNvPr id="182" name="TextBox 8"/>
          <p:cNvSpPr txBox="1"/>
          <p:nvPr/>
        </p:nvSpPr>
        <p:spPr>
          <a:xfrm>
            <a:off x="2835799" y="614552"/>
            <a:ext cx="2827769"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Analysis of responses</a:t>
            </a:r>
          </a:p>
        </p:txBody>
      </p:sp>
      <p:sp>
        <p:nvSpPr>
          <p:cNvPr id="183" name="TextBox 9"/>
          <p:cNvSpPr txBox="1"/>
          <p:nvPr/>
        </p:nvSpPr>
        <p:spPr>
          <a:xfrm>
            <a:off x="6096396" y="4904180"/>
            <a:ext cx="2857713" cy="294641"/>
          </a:xfrm>
          <a:prstGeom prst="rect">
            <a:avLst/>
          </a:prstGeom>
          <a:solidFill>
            <a:srgbClr val="B7DE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lvl1pPr>
          </a:lstStyle>
          <a:p>
            <a:r>
              <a:t>Conclusions</a:t>
            </a:r>
          </a:p>
        </p:txBody>
      </p:sp>
      <p:sp>
        <p:nvSpPr>
          <p:cNvPr id="184" name="TextBox 10"/>
          <p:cNvSpPr txBox="1"/>
          <p:nvPr/>
        </p:nvSpPr>
        <p:spPr>
          <a:xfrm>
            <a:off x="6096396" y="5203490"/>
            <a:ext cx="2857713" cy="1488441"/>
          </a:xfrm>
          <a:prstGeom prst="rect">
            <a:avLst/>
          </a:prstGeom>
          <a:solidFill>
            <a:srgbClr val="B7DE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r>
              <a:t>Based on my Analysis on User Market Issues my product must:</a:t>
            </a:r>
          </a:p>
          <a:p>
            <a:pPr>
              <a:defRPr sz="1000"/>
            </a:pPr>
            <a:endParaRPr/>
          </a:p>
          <a:p>
            <a:pPr>
              <a:defRPr sz="1000"/>
            </a:pPr>
            <a:r>
              <a:t>Be good quality</a:t>
            </a:r>
          </a:p>
          <a:p>
            <a:pPr>
              <a:defRPr sz="1000"/>
            </a:pPr>
            <a:r>
              <a:t>Be a fairly cheap price</a:t>
            </a:r>
          </a:p>
          <a:p>
            <a:pPr>
              <a:defRPr sz="1000"/>
            </a:pPr>
            <a:r>
              <a:t>Be suitable for both genders</a:t>
            </a:r>
          </a:p>
          <a:p>
            <a:pPr>
              <a:defRPr sz="1000"/>
            </a:pPr>
            <a:r>
              <a:t>Be comfortable also strong/durable</a:t>
            </a:r>
          </a:p>
          <a:p>
            <a:pPr>
              <a:defRPr sz="1000"/>
            </a:pPr>
            <a:r>
              <a:t>Be suitable for young/old people</a:t>
            </a:r>
          </a:p>
          <a:p>
            <a:pPr>
              <a:defRPr sz="1000"/>
            </a:pPr>
            <a:r>
              <a:t>Be easy to access</a:t>
            </a:r>
          </a:p>
          <a:p>
            <a:pPr>
              <a:defRPr sz="1000"/>
            </a:pPr>
            <a:r>
              <a:t>Have a good amount of water available</a:t>
            </a:r>
          </a:p>
        </p:txBody>
      </p:sp>
      <p:sp>
        <p:nvSpPr>
          <p:cNvPr id="185" name="TextBox 11"/>
          <p:cNvSpPr txBox="1"/>
          <p:nvPr/>
        </p:nvSpPr>
        <p:spPr>
          <a:xfrm>
            <a:off x="2767525" y="983883"/>
            <a:ext cx="3122483" cy="4939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rPr dirty="0"/>
              <a:t>My stakeholder </a:t>
            </a:r>
            <a:r>
              <a:rPr lang="en-GB" dirty="0"/>
              <a:t>                            </a:t>
            </a:r>
            <a:r>
              <a:rPr dirty="0"/>
              <a:t>is 68 years old. </a:t>
            </a:r>
            <a:r>
              <a:rPr i="1" dirty="0">
                <a:solidFill>
                  <a:srgbClr val="0070C0"/>
                </a:solidFill>
              </a:rPr>
              <a:t>This means that Steve has good knowledge about the game and problems</a:t>
            </a:r>
            <a:r>
              <a:rPr dirty="0">
                <a:solidFill>
                  <a:srgbClr val="0070C0"/>
                </a:solidFill>
              </a:rPr>
              <a:t>. </a:t>
            </a:r>
          </a:p>
          <a:p>
            <a:pPr>
              <a:defRPr sz="900"/>
            </a:pPr>
            <a:endParaRPr dirty="0">
              <a:solidFill>
                <a:srgbClr val="0070C0"/>
              </a:solidFill>
            </a:endParaRPr>
          </a:p>
          <a:p>
            <a:pPr>
              <a:defRPr sz="900"/>
            </a:pPr>
            <a:r>
              <a:rPr dirty="0"/>
              <a:t> He is a male who is a sport coach, </a:t>
            </a:r>
            <a:r>
              <a:rPr lang="en-GB" dirty="0"/>
              <a:t>             </a:t>
            </a:r>
            <a:r>
              <a:rPr dirty="0"/>
              <a:t> has worked across various parts of the world for e.g. America. </a:t>
            </a:r>
            <a:r>
              <a:rPr i="1" dirty="0">
                <a:solidFill>
                  <a:srgbClr val="0070C0"/>
                </a:solidFill>
              </a:rPr>
              <a:t>This means that Steve is qualified and has worked with different types of people over the years.</a:t>
            </a:r>
            <a:endParaRPr i="1" dirty="0"/>
          </a:p>
          <a:p>
            <a:pPr>
              <a:defRPr sz="900"/>
            </a:pPr>
            <a:endParaRPr i="1" dirty="0"/>
          </a:p>
          <a:p>
            <a:pPr>
              <a:defRPr sz="900"/>
            </a:pPr>
            <a:r>
              <a:rPr lang="en-GB" dirty="0"/>
              <a:t>             </a:t>
            </a:r>
            <a:r>
              <a:rPr dirty="0"/>
              <a:t> works independently as he retired some years ago and volunteers to run the club whirlwinds as he enjoys sports and helping others. </a:t>
            </a:r>
            <a:r>
              <a:rPr i="1" dirty="0">
                <a:solidFill>
                  <a:srgbClr val="0070C0"/>
                </a:solidFill>
              </a:rPr>
              <a:t>This means that </a:t>
            </a:r>
            <a:r>
              <a:rPr lang="en-GB" i="1" dirty="0">
                <a:solidFill>
                  <a:srgbClr val="0070C0"/>
                </a:solidFill>
              </a:rPr>
              <a:t>              </a:t>
            </a:r>
            <a:r>
              <a:rPr i="1" dirty="0">
                <a:solidFill>
                  <a:srgbClr val="0070C0"/>
                </a:solidFill>
              </a:rPr>
              <a:t> is a good person who cares for his players and loves sport.</a:t>
            </a:r>
          </a:p>
          <a:p>
            <a:pPr>
              <a:defRPr sz="900"/>
            </a:pPr>
            <a:endParaRPr i="1" dirty="0">
              <a:solidFill>
                <a:srgbClr val="0070C0"/>
              </a:solidFill>
            </a:endParaRPr>
          </a:p>
          <a:p>
            <a:pPr>
              <a:defRPr sz="900"/>
            </a:pPr>
            <a:r>
              <a:rPr lang="en-GB" dirty="0"/>
              <a:t>             </a:t>
            </a:r>
            <a:r>
              <a:rPr dirty="0"/>
              <a:t> has been working with the disabled since 1977. </a:t>
            </a:r>
          </a:p>
          <a:p>
            <a:pPr>
              <a:defRPr sz="900" i="1">
                <a:solidFill>
                  <a:srgbClr val="0070C0"/>
                </a:solidFill>
              </a:defRPr>
            </a:pPr>
            <a:r>
              <a:rPr dirty="0"/>
              <a:t>This means that </a:t>
            </a:r>
            <a:r>
              <a:rPr lang="en-GB" dirty="0"/>
              <a:t>               </a:t>
            </a:r>
            <a:r>
              <a:rPr dirty="0"/>
              <a:t> is very experienced and knows what he's doing.</a:t>
            </a:r>
            <a:br>
              <a:rPr dirty="0"/>
            </a:br>
            <a:endParaRPr dirty="0"/>
          </a:p>
          <a:p>
            <a:pPr>
              <a:defRPr sz="900"/>
            </a:pPr>
            <a:r>
              <a:rPr lang="en-GB" dirty="0"/>
              <a:t>               </a:t>
            </a:r>
            <a:r>
              <a:rPr dirty="0"/>
              <a:t> conducts his training sessions with his players in sports halls and indoor areas. </a:t>
            </a:r>
            <a:r>
              <a:rPr i="1" dirty="0">
                <a:solidFill>
                  <a:srgbClr val="0070C0"/>
                </a:solidFill>
              </a:rPr>
              <a:t>This means that the players train in good facilities where there  basketball nets are equipped for them. </a:t>
            </a:r>
          </a:p>
          <a:p>
            <a:pPr>
              <a:defRPr sz="900"/>
            </a:pPr>
            <a:endParaRPr i="1" dirty="0">
              <a:solidFill>
                <a:srgbClr val="0070C0"/>
              </a:solidFill>
            </a:endParaRPr>
          </a:p>
          <a:p>
            <a:pPr>
              <a:defRPr sz="900"/>
            </a:pPr>
            <a:r>
              <a:rPr dirty="0"/>
              <a:t>One of the main questions I asked </a:t>
            </a:r>
            <a:r>
              <a:rPr lang="en-GB" dirty="0"/>
              <a:t>               </a:t>
            </a:r>
            <a:r>
              <a:rPr dirty="0"/>
              <a:t> was if his players had any problems with dehydration and he said yes so this suggests my product may come in use with the players</a:t>
            </a:r>
            <a:r>
              <a:rPr i="1" dirty="0">
                <a:solidFill>
                  <a:srgbClr val="0070C0"/>
                </a:solidFill>
              </a:rPr>
              <a:t>. This means that my product would come in use for the players while there playing.</a:t>
            </a:r>
          </a:p>
          <a:p>
            <a:pPr>
              <a:defRPr sz="900"/>
            </a:pPr>
            <a:endParaRPr i="1" dirty="0">
              <a:solidFill>
                <a:srgbClr val="0070C0"/>
              </a:solidFill>
            </a:endParaRPr>
          </a:p>
          <a:p>
            <a:pPr>
              <a:defRPr sz="900"/>
            </a:pPr>
            <a:r>
              <a:rPr dirty="0"/>
              <a:t> Currently the players at whirlwinds only use water bottles and water spray at half time and at the end of there games</a:t>
            </a:r>
            <a:r>
              <a:rPr i="1" dirty="0">
                <a:solidFill>
                  <a:srgbClr val="0070C0"/>
                </a:solidFill>
              </a:rPr>
              <a:t>. This means that the players will struggle to play throughout a full game and wont be able to reach there full potential.</a:t>
            </a:r>
          </a:p>
          <a:p>
            <a:pPr>
              <a:defRPr sz="900"/>
            </a:pPr>
            <a:endParaRPr i="1" dirty="0">
              <a:solidFill>
                <a:srgbClr val="0070C0"/>
              </a:solidFill>
            </a:endParaRPr>
          </a:p>
          <a:p>
            <a:pPr>
              <a:defRPr sz="900"/>
            </a:pPr>
            <a:r>
              <a:rPr lang="en-GB" dirty="0"/>
              <a:t>              </a:t>
            </a:r>
            <a:r>
              <a:rPr dirty="0"/>
              <a:t> believes my product would interest the younger ages and people who struggle massively</a:t>
            </a:r>
            <a:r>
              <a:rPr i="1" dirty="0">
                <a:solidFill>
                  <a:srgbClr val="0070C0"/>
                </a:solidFill>
              </a:rPr>
              <a:t>. This means that my product would be valuable and successful to a range of people.</a:t>
            </a:r>
          </a:p>
        </p:txBody>
      </p:sp>
      <p:sp>
        <p:nvSpPr>
          <p:cNvPr id="186" name="Rectangle 13"/>
          <p:cNvSpPr txBox="1"/>
          <p:nvPr/>
        </p:nvSpPr>
        <p:spPr>
          <a:xfrm>
            <a:off x="1440321" y="48935"/>
            <a:ext cx="4097174"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800" b="1" u="sng">
                <a:ln w="9525" cap="flat">
                  <a:solidFill>
                    <a:srgbClr val="FFFFFF"/>
                  </a:solidFill>
                  <a:prstDash val="solid"/>
                  <a:round/>
                </a:ln>
                <a:effectLst>
                  <a:outerShdw blurRad="12700" dist="38100" dir="2700000" rotWithShape="0">
                    <a:srgbClr val="808080"/>
                  </a:outerShdw>
                </a:effectLst>
              </a:defRPr>
            </a:lvl1pPr>
          </a:lstStyle>
          <a:p>
            <a:r>
              <a:rPr dirty="0"/>
              <a:t>User/Stakeholder Needs</a:t>
            </a:r>
          </a:p>
        </p:txBody>
      </p:sp>
      <p:sp>
        <p:nvSpPr>
          <p:cNvPr id="187" name="TextBox 12"/>
          <p:cNvSpPr txBox="1"/>
          <p:nvPr/>
        </p:nvSpPr>
        <p:spPr>
          <a:xfrm>
            <a:off x="8630080" y="1781247"/>
            <a:ext cx="855976" cy="263144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rgbClr val="00B0F0"/>
                </a:solidFill>
              </a:defRPr>
            </a:lvl1pPr>
          </a:lstStyle>
          <a:p>
            <a:r>
              <a:t>My primary user wants a hydration system which fulfills his needs of keeping hydrated throughout a full game. He would like something that is good quality and adds sustainability. Oscar would like something which is different but also something which is easy to access and use.</a:t>
            </a:r>
          </a:p>
        </p:txBody>
      </p:sp>
      <p:sp>
        <p:nvSpPr>
          <p:cNvPr id="188" name="TextBox 14"/>
          <p:cNvSpPr txBox="1"/>
          <p:nvPr/>
        </p:nvSpPr>
        <p:spPr>
          <a:xfrm>
            <a:off x="381000" y="5419314"/>
            <a:ext cx="1828800" cy="148844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00B0F0"/>
                </a:solidFill>
              </a:defRPr>
            </a:lvl1pPr>
          </a:lstStyle>
          <a:p>
            <a:r>
              <a:t>My stakeholder wants a source of hydration. In which allows his players to reach there highest potential. Steve wants something which can put his players at ease whilst playing and something which will give them remaining water so they aren't struggling.</a:t>
            </a:r>
          </a:p>
        </p:txBody>
      </p:sp>
      <p:sp>
        <p:nvSpPr>
          <p:cNvPr id="2" name="TextBox 1">
            <a:extLst>
              <a:ext uri="{FF2B5EF4-FFF2-40B4-BE49-F238E27FC236}">
                <a16:creationId xmlns:a16="http://schemas.microsoft.com/office/drawing/2014/main" id="{D51D9E51-C951-4CC6-A82D-825C37CC1C10}"/>
              </a:ext>
            </a:extLst>
          </p:cNvPr>
          <p:cNvSpPr txBox="1"/>
          <p:nvPr/>
        </p:nvSpPr>
        <p:spPr>
          <a:xfrm>
            <a:off x="7811138" y="775136"/>
            <a:ext cx="193399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Audio content removed due to Data Protection Act</a:t>
            </a:r>
          </a:p>
        </p:txBody>
      </p:sp>
      <p:pic>
        <p:nvPicPr>
          <p:cNvPr id="4" name="Picture 3" descr="Student work">
            <a:extLst>
              <a:ext uri="{FF2B5EF4-FFF2-40B4-BE49-F238E27FC236}">
                <a16:creationId xmlns:a16="http://schemas.microsoft.com/office/drawing/2014/main" id="{07282182-D1CD-41C7-802A-8263A9B78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746030" cy="994707"/>
          </a:xfrm>
          <a:prstGeom prst="rect">
            <a:avLst/>
          </a:prstGeom>
        </p:spPr>
      </p:pic>
      <p:pic>
        <p:nvPicPr>
          <p:cNvPr id="6" name="Picture 5" descr="Student work">
            <a:extLst>
              <a:ext uri="{FF2B5EF4-FFF2-40B4-BE49-F238E27FC236}">
                <a16:creationId xmlns:a16="http://schemas.microsoft.com/office/drawing/2014/main" id="{181D55BA-DEAF-4CFD-9B6C-AB64F2E0C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377" y="414527"/>
            <a:ext cx="1240326" cy="1637988"/>
          </a:xfrm>
          <a:prstGeom prst="rect">
            <a:avLst/>
          </a:prstGeom>
        </p:spPr>
      </p:pic>
      <p:sp>
        <p:nvSpPr>
          <p:cNvPr id="7" name="Rectangle 6">
            <a:extLst>
              <a:ext uri="{FF2B5EF4-FFF2-40B4-BE49-F238E27FC236}">
                <a16:creationId xmlns:a16="http://schemas.microsoft.com/office/drawing/2014/main" id="{69792E19-AD58-4D3C-BB45-F1ECE6381D8E}"/>
              </a:ext>
            </a:extLst>
          </p:cNvPr>
          <p:cNvSpPr/>
          <p:nvPr/>
        </p:nvSpPr>
        <p:spPr>
          <a:xfrm>
            <a:off x="3597123" y="1039127"/>
            <a:ext cx="668867"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7" name="Rectangle 26">
            <a:extLst>
              <a:ext uri="{FF2B5EF4-FFF2-40B4-BE49-F238E27FC236}">
                <a16:creationId xmlns:a16="http://schemas.microsoft.com/office/drawing/2014/main" id="{E3A03B84-B1F6-424B-BC87-0DFB5B6E2B4C}"/>
              </a:ext>
            </a:extLst>
          </p:cNvPr>
          <p:cNvSpPr/>
          <p:nvPr/>
        </p:nvSpPr>
        <p:spPr>
          <a:xfrm>
            <a:off x="4420567" y="1453854"/>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0F0C6AEB-8E35-47C3-8ED7-A2CF49A3EB29}"/>
              </a:ext>
            </a:extLst>
          </p:cNvPr>
          <p:cNvSpPr/>
          <p:nvPr/>
        </p:nvSpPr>
        <p:spPr>
          <a:xfrm>
            <a:off x="2799510" y="2140011"/>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8CE89800-1168-4903-817F-6E29066D4BCB}"/>
              </a:ext>
            </a:extLst>
          </p:cNvPr>
          <p:cNvSpPr/>
          <p:nvPr/>
        </p:nvSpPr>
        <p:spPr>
          <a:xfrm>
            <a:off x="2798667" y="2846013"/>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angle 29">
            <a:extLst>
              <a:ext uri="{FF2B5EF4-FFF2-40B4-BE49-F238E27FC236}">
                <a16:creationId xmlns:a16="http://schemas.microsoft.com/office/drawing/2014/main" id="{4158E157-4B97-444E-820E-164B3D6329FE}"/>
              </a:ext>
            </a:extLst>
          </p:cNvPr>
          <p:cNvSpPr/>
          <p:nvPr/>
        </p:nvSpPr>
        <p:spPr>
          <a:xfrm>
            <a:off x="2835799" y="3373756"/>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1" name="Rectangle 30">
            <a:extLst>
              <a:ext uri="{FF2B5EF4-FFF2-40B4-BE49-F238E27FC236}">
                <a16:creationId xmlns:a16="http://schemas.microsoft.com/office/drawing/2014/main" id="{F8FD59F3-D2B3-4FA0-BED8-B6C3D4C73DF7}"/>
              </a:ext>
            </a:extLst>
          </p:cNvPr>
          <p:cNvSpPr/>
          <p:nvPr/>
        </p:nvSpPr>
        <p:spPr>
          <a:xfrm>
            <a:off x="4420567" y="3934587"/>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2" name="Rectangle 31">
            <a:extLst>
              <a:ext uri="{FF2B5EF4-FFF2-40B4-BE49-F238E27FC236}">
                <a16:creationId xmlns:a16="http://schemas.microsoft.com/office/drawing/2014/main" id="{A6549493-0FA1-4224-AC1B-FA5BE17B2C21}"/>
              </a:ext>
            </a:extLst>
          </p:cNvPr>
          <p:cNvSpPr/>
          <p:nvPr/>
        </p:nvSpPr>
        <p:spPr>
          <a:xfrm>
            <a:off x="2799510" y="5436501"/>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id="{38CE0D5B-1F2B-4647-91F5-4F3BB7631E32}"/>
              </a:ext>
            </a:extLst>
          </p:cNvPr>
          <p:cNvSpPr/>
          <p:nvPr/>
        </p:nvSpPr>
        <p:spPr>
          <a:xfrm>
            <a:off x="4317888" y="2414541"/>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27D232DC-605F-4E6F-BAE7-23D83C98751F}"/>
              </a:ext>
            </a:extLst>
          </p:cNvPr>
          <p:cNvSpPr/>
          <p:nvPr/>
        </p:nvSpPr>
        <p:spPr>
          <a:xfrm>
            <a:off x="3593814" y="2964596"/>
            <a:ext cx="334434" cy="110488"/>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381</TotalTime>
  <Words>10641</Words>
  <Application>Microsoft Office PowerPoint</Application>
  <PresentationFormat>A4 Paper (210x297 mm)</PresentationFormat>
  <Paragraphs>965</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A quick guide to the NEA?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Jonny Edge</dc:creator>
  <cp:lastModifiedBy>Joan Redhead</cp:lastModifiedBy>
  <cp:revision>38</cp:revision>
  <dcterms:modified xsi:type="dcterms:W3CDTF">2020-06-25T08:02:13Z</dcterms:modified>
</cp:coreProperties>
</file>